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62" r:id="rId6"/>
    <p:sldId id="261" r:id="rId7"/>
    <p:sldId id="263" r:id="rId8"/>
    <p:sldId id="264" r:id="rId9"/>
    <p:sldId id="26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>
        <p:scale>
          <a:sx n="86" d="100"/>
          <a:sy n="86" d="100"/>
        </p:scale>
        <p:origin x="1136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415968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3309855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2364254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82508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3829722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1122741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a0afc5d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a0afc5d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</p:spTree>
    <p:extLst>
      <p:ext uri="{BB962C8B-B14F-4D97-AF65-F5344CB8AC3E}">
        <p14:creationId xmlns:p14="http://schemas.microsoft.com/office/powerpoint/2010/main" val="22607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04800" y="28575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04800" y="1085850"/>
            <a:ext cx="7391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1800"/>
              <a:buFont typeface="Arial"/>
              <a:buChar char="•"/>
              <a:defRPr/>
            </a:lvl1pPr>
            <a:lvl2pPr marL="914400" lvl="1" indent="-3175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Arial"/>
              <a:buChar char="–"/>
              <a:defRPr/>
            </a:lvl2pPr>
            <a:lvl3pPr marL="1371600" lvl="2" indent="-3175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Arial"/>
              <a:buChar char="•"/>
              <a:defRPr/>
            </a:lvl3pPr>
            <a:lvl4pPr marL="1828800" lvl="3" indent="-3175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Arial"/>
              <a:buChar char="–"/>
              <a:defRPr/>
            </a:lvl4pPr>
            <a:lvl5pPr marL="2286000" lvl="4" indent="-3175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Arial"/>
              <a:buChar char="»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22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-32850"/>
            <a:ext cx="9144000" cy="69300"/>
          </a:xfrm>
          <a:prstGeom prst="rect">
            <a:avLst/>
          </a:prstGeom>
          <a:solidFill>
            <a:srgbClr val="E127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0" y="5065800"/>
            <a:ext cx="9144000" cy="77700"/>
          </a:xfrm>
          <a:prstGeom prst="rect">
            <a:avLst/>
          </a:prstGeom>
          <a:solidFill>
            <a:srgbClr val="E127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690" y="190656"/>
            <a:ext cx="1749752" cy="179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-109374" y="130652"/>
            <a:ext cx="9144000" cy="255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 Leaders Meeting </a:t>
            </a:r>
            <a:r>
              <a:rPr lang="en" sz="3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3000" b="1" i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SEA </a:t>
            </a:r>
            <a:r>
              <a:rPr lang="en" sz="3600" b="1" i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NETWORK FOR FIRST 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i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VISION AHEAD</a:t>
            </a:r>
            <a:endParaRPr sz="30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9750" y="4351198"/>
            <a:ext cx="9144000" cy="6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 i="1" dirty="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48" name="Picture 4" descr="Psychological First Aid course to enhance community resilience – Singapore  Red Cross 2016 | Resilience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60" y="2543383"/>
            <a:ext cx="3316172" cy="220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</a:rPr>
              <a:t>   SERVING HUMANITY SAVING LIVES</a:t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431801"/>
            <a:ext cx="8520600" cy="3702049"/>
          </a:xfrm>
        </p:spPr>
        <p:txBody>
          <a:bodyPr/>
          <a:lstStyle/>
          <a:p>
            <a:pPr marL="0" lvl="0" indent="0" algn="ctr">
              <a:buNone/>
            </a:pPr>
            <a:r>
              <a:rPr lang="en" sz="4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 NETWORK FOR FIRST AID</a:t>
            </a:r>
          </a:p>
          <a:p>
            <a:pPr marL="114300" indent="0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WORKING TOWARDS THE FIRST AID VISION 2030</a:t>
            </a:r>
          </a:p>
          <a:p>
            <a:pPr marL="114300" indent="0">
              <a:buNone/>
            </a:pPr>
            <a:endParaRPr lang="en-US" sz="11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WHAT IS IT THAT WE WANT? </a:t>
            </a:r>
          </a:p>
          <a:p>
            <a:pPr marL="114300" indent="0" algn="ctr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HOW DO WE WORK TOWARDS THE VISION 2030?</a:t>
            </a:r>
          </a:p>
        </p:txBody>
      </p:sp>
      <p:pic>
        <p:nvPicPr>
          <p:cNvPr id="6" name="Picture 12" descr="https://lh4.googleusercontent.com/4hUPFg-Z0dmnFNYCSGX1F0jDFUvfJ10reNAs2eVl40_Y6pDVBThuSomNMZsmMH1Gj60W2haE0cYFtmfyroyZKcYIQ8WE9oALpq0qEzG3gtcGsqRHctyh-zhrwYXJYTUrPclVXEbRbMnc_91C_ox0r4LeXQPtRp1T1i6rEv_HI0ju53pxzyW1oRgY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15" y="3326598"/>
            <a:ext cx="3594528" cy="136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ave Lives with First A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4" y="3345366"/>
            <a:ext cx="2214999" cy="147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5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</a:rPr>
              <a:t>   SERVING HUMANITY SAVING LIVES</a:t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67225"/>
            <a:ext cx="8520600" cy="4137075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WHAT IS FIRST AID ?</a:t>
            </a:r>
          </a:p>
          <a:p>
            <a:pPr marL="114300" indent="0" algn="ctr">
              <a:buNone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114300" indent="0" algn="just">
              <a:buNone/>
            </a:pPr>
            <a:r>
              <a:rPr lang="en-US" sz="2200" b="1" dirty="0" smtClean="0"/>
              <a:t>First Aid is immediate assistance provided to an </a:t>
            </a:r>
            <a:r>
              <a:rPr lang="en-US" sz="2200" b="1" dirty="0" smtClean="0">
                <a:solidFill>
                  <a:srgbClr val="FF0000"/>
                </a:solidFill>
              </a:rPr>
              <a:t>ill, injured or emotionally distressed persons </a:t>
            </a:r>
            <a:r>
              <a:rPr lang="en-US" sz="2200" b="1" dirty="0" smtClean="0"/>
              <a:t>until professional help arrives.  Concerned not only with resuscitation and physical illness or injury but also with initial care, including psychological first aid.  </a:t>
            </a:r>
            <a:endParaRPr lang="en-SG" sz="2200" b="1" dirty="0"/>
          </a:p>
        </p:txBody>
      </p:sp>
      <p:pic>
        <p:nvPicPr>
          <p:cNvPr id="1038" name="Picture 14" descr="Singapore Red Cross (@SGRedCross) /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60" y="2530178"/>
            <a:ext cx="3003395" cy="224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</a:rPr>
              <a:t>   SERVING HUMANITY SAVING LIVES</a:t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431800"/>
            <a:ext cx="8520600" cy="4137075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FIRST AID VISION </a:t>
            </a:r>
          </a:p>
          <a:p>
            <a:pPr marL="11430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UNIVERSAL</a:t>
            </a:r>
            <a:r>
              <a:rPr lang="en-US" sz="2400" b="1" dirty="0" smtClean="0">
                <a:solidFill>
                  <a:srgbClr val="002060"/>
                </a:solidFill>
              </a:rPr>
              <a:t> – Available to all  - one person trained in first aid in every home, workplace and school;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FORCE FOR HUMANITY </a:t>
            </a:r>
            <a:r>
              <a:rPr lang="en-US" sz="2400" b="1" dirty="0" smtClean="0">
                <a:solidFill>
                  <a:srgbClr val="002060"/>
                </a:solidFill>
              </a:rPr>
              <a:t>– Partner of choice by public authorities and other stakeholders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BUILDING RESILIENCE, ACCOUNTABILITY &amp; TRUST- </a:t>
            </a:r>
            <a:r>
              <a:rPr lang="en-US" sz="2400" b="1" dirty="0" smtClean="0">
                <a:solidFill>
                  <a:srgbClr val="002060"/>
                </a:solidFill>
              </a:rPr>
              <a:t>Mainstreamed by all National Societies – core work of National Societies</a:t>
            </a:r>
          </a:p>
        </p:txBody>
      </p:sp>
    </p:spTree>
    <p:extLst>
      <p:ext uri="{BB962C8B-B14F-4D97-AF65-F5344CB8AC3E}">
        <p14:creationId xmlns:p14="http://schemas.microsoft.com/office/powerpoint/2010/main" val="9661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</a:rPr>
              <a:t>   SERVING HUMANITY SAVING LIVES</a:t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754" y="216210"/>
            <a:ext cx="8616710" cy="4137075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FIRST AID – REALIZING THE VISION</a:t>
            </a:r>
          </a:p>
          <a:p>
            <a:pPr marL="11430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Accessible</a:t>
            </a:r>
            <a:r>
              <a:rPr lang="en-US" sz="3200" b="1" dirty="0" smtClean="0">
                <a:solidFill>
                  <a:schemeClr val="tx1"/>
                </a:solidFill>
              </a:rPr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inclusive</a:t>
            </a:r>
            <a:r>
              <a:rPr lang="en-US" sz="3200" b="1" dirty="0" smtClean="0">
                <a:solidFill>
                  <a:schemeClr val="tx1"/>
                </a:solidFill>
              </a:rPr>
              <a:t> first aid is required to support the resilience of diverse individuals, families and communities in both their </a:t>
            </a:r>
            <a:r>
              <a:rPr lang="en-US" sz="3200" b="1" dirty="0" smtClean="0">
                <a:solidFill>
                  <a:srgbClr val="FF0000"/>
                </a:solidFill>
              </a:rPr>
              <a:t>physical and psychological wellness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</a:p>
          <a:p>
            <a:pPr marL="114300" indent="0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</a:rPr>
              <a:t>   SERVING HUMANITY SAVING LIVES</a:t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431800"/>
            <a:ext cx="8520600" cy="4137075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FIRST AID – PRIORITY ACTION AREAS </a:t>
            </a:r>
          </a:p>
          <a:p>
            <a:pPr marL="114300" indent="0" algn="ctr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First Aid Education;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Standards and Qualifications;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Research, Evidence and Evaluation;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First Aid in Schools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Commercial First Aid;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Prehospital Emergency Care  &amp; Operations</a:t>
            </a:r>
          </a:p>
        </p:txBody>
      </p:sp>
      <p:pic>
        <p:nvPicPr>
          <p:cNvPr id="3076" name="Picture 4" descr="Singapore Red Cross: 70 Years Of Serving Humanity, And How You Can Help Too  - Page 2 of 3 - Weekender.Com.S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151" y="1801454"/>
            <a:ext cx="2082149" cy="138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3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</a:rPr>
              <a:t>   SERVING HUMANITY SAVING LIVES</a:t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420" y="170985"/>
            <a:ext cx="8779726" cy="4397891"/>
          </a:xfrm>
        </p:spPr>
        <p:txBody>
          <a:bodyPr/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REALIZING THE FIRST AID VISION</a:t>
            </a:r>
          </a:p>
          <a:p>
            <a:pPr marL="114300" indent="0">
              <a:buNone/>
            </a:pPr>
            <a:endParaRPr lang="en-US" sz="105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What can a SEA Network for First Aid do?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OBJECTIVES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To help build capacity for both physical first aid and psychological first aid in every SEA NS in order for them to facilitate the realization of the vision</a:t>
            </a:r>
            <a:r>
              <a:rPr lang="en-US" sz="2000" b="1" dirty="0" smtClean="0">
                <a:solidFill>
                  <a:srgbClr val="002060"/>
                </a:solidFill>
              </a:rPr>
              <a:t>;</a:t>
            </a:r>
          </a:p>
          <a:p>
            <a:pPr marL="114300" indent="0">
              <a:buNone/>
            </a:pPr>
            <a:endParaRPr lang="en-US" sz="9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Be a reference point and platform for </a:t>
            </a:r>
            <a:r>
              <a:rPr lang="en-US" sz="2000" b="1" dirty="0" err="1" smtClean="0">
                <a:solidFill>
                  <a:srgbClr val="002060"/>
                </a:solidFill>
              </a:rPr>
              <a:t>NSes</a:t>
            </a:r>
            <a:r>
              <a:rPr lang="en-US" sz="2000" b="1" dirty="0" smtClean="0">
                <a:solidFill>
                  <a:srgbClr val="002060"/>
                </a:solidFill>
              </a:rPr>
              <a:t> to build strong and credible FA and PFA </a:t>
            </a:r>
            <a:r>
              <a:rPr lang="en-US" sz="2000" b="1" dirty="0" err="1" smtClean="0">
                <a:solidFill>
                  <a:srgbClr val="002060"/>
                </a:solidFill>
              </a:rPr>
              <a:t>programmes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maintaining high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standards</a:t>
            </a:r>
            <a:r>
              <a:rPr lang="en-US" sz="2000" b="1" dirty="0" smtClean="0">
                <a:solidFill>
                  <a:srgbClr val="002060"/>
                </a:solidFill>
              </a:rPr>
              <a:t>;</a:t>
            </a:r>
          </a:p>
          <a:p>
            <a:pPr marL="114300" indent="0">
              <a:buNone/>
            </a:pPr>
            <a:endParaRPr lang="en-US" sz="9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Build </a:t>
            </a:r>
            <a:r>
              <a:rPr lang="en-US" sz="2000" b="1" dirty="0" smtClean="0">
                <a:solidFill>
                  <a:srgbClr val="002060"/>
                </a:solidFill>
              </a:rPr>
              <a:t>credible customized FA and PFA </a:t>
            </a:r>
            <a:r>
              <a:rPr lang="en-US" sz="2000" b="1" dirty="0" err="1" smtClean="0">
                <a:solidFill>
                  <a:srgbClr val="002060"/>
                </a:solidFill>
              </a:rPr>
              <a:t>programmes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relevant to the norms and environment in SEA; </a:t>
            </a:r>
          </a:p>
        </p:txBody>
      </p:sp>
      <p:pic>
        <p:nvPicPr>
          <p:cNvPr id="5122" name="Picture 2" descr="Singapore Red Cross - Postimet |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334" y="286503"/>
            <a:ext cx="1317393" cy="131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0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</a:rPr>
              <a:t>   SERVING HUMANITY SAVING LIVES</a:t>
            </a:r>
            <a:endParaRPr sz="1800" dirty="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137" y="67225"/>
            <a:ext cx="8779726" cy="4397891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REALIZING THE FIRST AID VISION cont’d</a:t>
            </a:r>
          </a:p>
          <a:p>
            <a:pPr marL="114300" indent="0">
              <a:buNone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What can a SEA Network for First Aid do?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OBJECTIVES</a:t>
            </a:r>
          </a:p>
          <a:p>
            <a:pPr marL="114300" indent="0">
              <a:buNone/>
            </a:pPr>
            <a:endParaRPr lang="en-US" sz="9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Facilitate collaboration amongst SEA Youth to champion “First Aid in Schools”, e.g. </a:t>
            </a:r>
            <a:r>
              <a:rPr lang="en-US" sz="2000" b="1" dirty="0" err="1" smtClean="0">
                <a:solidFill>
                  <a:srgbClr val="002060"/>
                </a:solidFill>
              </a:rPr>
              <a:t>ToT</a:t>
            </a:r>
            <a:r>
              <a:rPr lang="en-US" sz="2000" b="1" dirty="0" smtClean="0">
                <a:solidFill>
                  <a:srgbClr val="002060"/>
                </a:solidFill>
              </a:rPr>
              <a:t> for Youth Leaders to multiply the </a:t>
            </a:r>
            <a:r>
              <a:rPr lang="en-US" sz="2000" b="1" dirty="0" smtClean="0">
                <a:solidFill>
                  <a:srgbClr val="002060"/>
                </a:solidFill>
              </a:rPr>
              <a:t>effort;</a:t>
            </a:r>
          </a:p>
          <a:p>
            <a:pPr marL="114300" indent="0">
              <a:buNone/>
            </a:pPr>
            <a:endParaRPr lang="en-US" sz="1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Build capacity in SEA </a:t>
            </a:r>
            <a:r>
              <a:rPr lang="en-US" sz="2000" b="1" dirty="0" err="1" smtClean="0">
                <a:solidFill>
                  <a:srgbClr val="002060"/>
                </a:solidFill>
              </a:rPr>
              <a:t>NSes</a:t>
            </a:r>
            <a:r>
              <a:rPr lang="en-US" sz="2000" b="1" dirty="0" smtClean="0">
                <a:solidFill>
                  <a:srgbClr val="002060"/>
                </a:solidFill>
              </a:rPr>
              <a:t> to position each NS to be </a:t>
            </a:r>
            <a:r>
              <a:rPr lang="en-SG" sz="2000" b="1" dirty="0" smtClean="0">
                <a:solidFill>
                  <a:srgbClr val="002060"/>
                </a:solidFill>
              </a:rPr>
              <a:t>in the forefront of </a:t>
            </a:r>
            <a:r>
              <a:rPr lang="en-US" sz="2000" b="1" dirty="0" smtClean="0">
                <a:solidFill>
                  <a:srgbClr val="002060"/>
                </a:solidFill>
              </a:rPr>
              <a:t>Commercial First Aid </a:t>
            </a:r>
            <a:r>
              <a:rPr lang="en-US" sz="2000" b="1" dirty="0" smtClean="0">
                <a:solidFill>
                  <a:srgbClr val="002060"/>
                </a:solidFill>
              </a:rPr>
              <a:t>in the country and </a:t>
            </a:r>
            <a:r>
              <a:rPr lang="en-US" sz="2000" b="1" dirty="0" smtClean="0">
                <a:solidFill>
                  <a:srgbClr val="002060"/>
                </a:solidFill>
              </a:rPr>
              <a:t>the vendor of choice.</a:t>
            </a:r>
          </a:p>
          <a:p>
            <a:endParaRPr lang="en-US" sz="14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First Aid &amp; Life Sup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34" y="3448515"/>
            <a:ext cx="1694985" cy="169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5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0" y="4779825"/>
            <a:ext cx="9144000" cy="3939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</a:rPr>
              <a:t>   SERVING HUMANITY SAVING LIVES</a:t>
            </a:r>
            <a:endParaRPr sz="1800" dirty="0"/>
          </a:p>
        </p:txBody>
      </p:sp>
      <p:sp>
        <p:nvSpPr>
          <p:cNvPr id="70" name="Google Shape;70;p15"/>
          <p:cNvSpPr/>
          <p:nvPr/>
        </p:nvSpPr>
        <p:spPr>
          <a:xfrm>
            <a:off x="5007184" y="6722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007184" y="1032685"/>
            <a:ext cx="32319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420" y="914400"/>
            <a:ext cx="8779726" cy="3654476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REALIZING THE FIRST AID VISION cont’d</a:t>
            </a:r>
          </a:p>
          <a:p>
            <a:pPr marL="114300" indent="0">
              <a:buNone/>
            </a:pP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ANY THOUGHTS &amp; COMMENTS?</a:t>
            </a:r>
          </a:p>
        </p:txBody>
      </p:sp>
    </p:spTree>
    <p:extLst>
      <p:ext uri="{BB962C8B-B14F-4D97-AF65-F5344CB8AC3E}">
        <p14:creationId xmlns:p14="http://schemas.microsoft.com/office/powerpoint/2010/main" val="12825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407</Words>
  <Application>Microsoft Office PowerPoint</Application>
  <PresentationFormat>On-screen Show (16:9)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William</dc:creator>
  <cp:lastModifiedBy>Benjamin William</cp:lastModifiedBy>
  <cp:revision>20</cp:revision>
  <dcterms:modified xsi:type="dcterms:W3CDTF">2022-10-06T15:31:23Z</dcterms:modified>
</cp:coreProperties>
</file>