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1"/>
  </p:notesMasterIdLst>
  <p:sldIdLst>
    <p:sldId id="256" r:id="rId2"/>
    <p:sldId id="260" r:id="rId3"/>
    <p:sldId id="257" r:id="rId4"/>
    <p:sldId id="259" r:id="rId5"/>
    <p:sldId id="262" r:id="rId6"/>
    <p:sldId id="261" r:id="rId7"/>
    <p:sldId id="263" r:id="rId8"/>
    <p:sldId id="264" r:id="rId9"/>
    <p:sldId id="265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54" autoAdjust="0"/>
    <p:restoredTop sz="94660"/>
  </p:normalViewPr>
  <p:slideViewPr>
    <p:cSldViewPr snapToGrid="0">
      <p:cViewPr>
        <p:scale>
          <a:sx n="86" d="100"/>
          <a:sy n="86" d="100"/>
        </p:scale>
        <p:origin x="1136" y="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5a0afc5df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5a0afc5df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/>
          </a:p>
        </p:txBody>
      </p:sp>
    </p:spTree>
    <p:extLst>
      <p:ext uri="{BB962C8B-B14F-4D97-AF65-F5344CB8AC3E}">
        <p14:creationId xmlns:p14="http://schemas.microsoft.com/office/powerpoint/2010/main" val="41596878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5a0afc5df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5a0afc5df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5a0afc5df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5a0afc5df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/>
          </a:p>
        </p:txBody>
      </p:sp>
    </p:spTree>
    <p:extLst>
      <p:ext uri="{BB962C8B-B14F-4D97-AF65-F5344CB8AC3E}">
        <p14:creationId xmlns:p14="http://schemas.microsoft.com/office/powerpoint/2010/main" val="33098555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5a0afc5df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5a0afc5df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/>
          </a:p>
        </p:txBody>
      </p:sp>
    </p:spTree>
    <p:extLst>
      <p:ext uri="{BB962C8B-B14F-4D97-AF65-F5344CB8AC3E}">
        <p14:creationId xmlns:p14="http://schemas.microsoft.com/office/powerpoint/2010/main" val="23642545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5a0afc5df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5a0afc5df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/>
          </a:p>
        </p:txBody>
      </p:sp>
    </p:spTree>
    <p:extLst>
      <p:ext uri="{BB962C8B-B14F-4D97-AF65-F5344CB8AC3E}">
        <p14:creationId xmlns:p14="http://schemas.microsoft.com/office/powerpoint/2010/main" val="8250833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5a0afc5df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5a0afc5df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/>
          </a:p>
        </p:txBody>
      </p:sp>
    </p:spTree>
    <p:extLst>
      <p:ext uri="{BB962C8B-B14F-4D97-AF65-F5344CB8AC3E}">
        <p14:creationId xmlns:p14="http://schemas.microsoft.com/office/powerpoint/2010/main" val="38297226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5a0afc5df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5a0afc5df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/>
          </a:p>
        </p:txBody>
      </p:sp>
    </p:spTree>
    <p:extLst>
      <p:ext uri="{BB962C8B-B14F-4D97-AF65-F5344CB8AC3E}">
        <p14:creationId xmlns:p14="http://schemas.microsoft.com/office/powerpoint/2010/main" val="11227416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5a0afc5df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5a0afc5df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/>
          </a:p>
        </p:txBody>
      </p:sp>
    </p:spTree>
    <p:extLst>
      <p:ext uri="{BB962C8B-B14F-4D97-AF65-F5344CB8AC3E}">
        <p14:creationId xmlns:p14="http://schemas.microsoft.com/office/powerpoint/2010/main" val="226077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304800" y="285750"/>
            <a:ext cx="7391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304800" y="1085850"/>
            <a:ext cx="7391400" cy="3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CC0000"/>
              </a:buClr>
              <a:buSzPts val="1800"/>
              <a:buFont typeface="Arial"/>
              <a:buChar char="•"/>
              <a:defRPr/>
            </a:lvl1pPr>
            <a:lvl2pPr marL="914400" lvl="1" indent="-317500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CC0000"/>
              </a:buClr>
              <a:buSzPts val="1400"/>
              <a:buFont typeface="Arial"/>
              <a:buChar char="–"/>
              <a:defRPr/>
            </a:lvl2pPr>
            <a:lvl3pPr marL="1371600" lvl="2" indent="-317500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CC0000"/>
              </a:buClr>
              <a:buSzPts val="1400"/>
              <a:buFont typeface="Arial"/>
              <a:buChar char="•"/>
              <a:defRPr/>
            </a:lvl3pPr>
            <a:lvl4pPr marL="1828800" lvl="3" indent="-317500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CC0000"/>
              </a:buClr>
              <a:buSzPts val="1400"/>
              <a:buFont typeface="Arial"/>
              <a:buChar char="–"/>
              <a:defRPr/>
            </a:lvl4pPr>
            <a:lvl5pPr marL="2286000" lvl="4" indent="-317500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CC0000"/>
              </a:buClr>
              <a:buSzPts val="1400"/>
              <a:buFont typeface="Arial"/>
              <a:buChar char="»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22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5pPr>
            <a:lvl6pPr marL="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22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5pPr>
            <a:lvl6pPr marL="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22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/>
          <p:nvPr/>
        </p:nvSpPr>
        <p:spPr>
          <a:xfrm>
            <a:off x="0" y="-32850"/>
            <a:ext cx="9144000" cy="69300"/>
          </a:xfrm>
          <a:prstGeom prst="rect">
            <a:avLst/>
          </a:prstGeom>
          <a:solidFill>
            <a:srgbClr val="E1272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14"/>
          <p:cNvSpPr/>
          <p:nvPr/>
        </p:nvSpPr>
        <p:spPr>
          <a:xfrm>
            <a:off x="0" y="5065800"/>
            <a:ext cx="9144000" cy="77700"/>
          </a:xfrm>
          <a:prstGeom prst="rect">
            <a:avLst/>
          </a:prstGeom>
          <a:solidFill>
            <a:srgbClr val="E1272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3690" y="190656"/>
            <a:ext cx="1749752" cy="179700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-109374" y="130652"/>
            <a:ext cx="9144000" cy="2554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SEA Leaders Meeting </a:t>
            </a:r>
            <a:r>
              <a:rPr lang="en" sz="3000" b="1" i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2022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" sz="3000" b="1" i="1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i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      SEA </a:t>
            </a:r>
            <a:r>
              <a:rPr lang="en" sz="3600" b="1" i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NETWORK FOR FIRST AID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b="1" i="1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i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OUR VISION AHEAD</a:t>
            </a:r>
            <a:endParaRPr sz="3000" b="1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9750" y="4351198"/>
            <a:ext cx="9144000" cy="62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700" b="1" i="1" dirty="0">
              <a:solidFill>
                <a:srgbClr val="98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148" name="Picture 4" descr="Psychological First Aid course to enhance community resilience – Singapore  Red Cross 2016 | Resilience Librar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9760" y="2543383"/>
            <a:ext cx="3316172" cy="2206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/>
        </p:nvSpPr>
        <p:spPr>
          <a:xfrm>
            <a:off x="0" y="4779825"/>
            <a:ext cx="9144000" cy="3939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86000" lvl="0" indent="45720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FFFFFF"/>
                </a:solidFill>
              </a:rPr>
              <a:t>   SERVING HUMANITY SAVING LIVES</a:t>
            </a:r>
            <a:endParaRPr sz="1800"/>
          </a:p>
        </p:txBody>
      </p:sp>
      <p:sp>
        <p:nvSpPr>
          <p:cNvPr id="70" name="Google Shape;70;p15"/>
          <p:cNvSpPr/>
          <p:nvPr/>
        </p:nvSpPr>
        <p:spPr>
          <a:xfrm>
            <a:off x="5007184" y="67225"/>
            <a:ext cx="3231900" cy="77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15"/>
          <p:cNvSpPr/>
          <p:nvPr/>
        </p:nvSpPr>
        <p:spPr>
          <a:xfrm>
            <a:off x="5007184" y="1032685"/>
            <a:ext cx="3231900" cy="77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431801"/>
            <a:ext cx="8520600" cy="3702049"/>
          </a:xfrm>
        </p:spPr>
        <p:txBody>
          <a:bodyPr/>
          <a:lstStyle/>
          <a:p>
            <a:pPr marL="0" lvl="0" indent="0" algn="ctr">
              <a:buNone/>
            </a:pPr>
            <a:r>
              <a:rPr lang="en" sz="44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SEA NETWORK FOR FIRST AID</a:t>
            </a:r>
          </a:p>
          <a:p>
            <a:pPr marL="114300" indent="0">
              <a:buNone/>
            </a:pPr>
            <a:endParaRPr lang="en-US" sz="2400" b="1" dirty="0" smtClean="0">
              <a:solidFill>
                <a:srgbClr val="002060"/>
              </a:solidFill>
            </a:endParaRPr>
          </a:p>
          <a:p>
            <a:pPr marL="114300" indent="0" algn="ctr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WORKING TOWARDS THE FIRST AID VISION 2030</a:t>
            </a:r>
          </a:p>
          <a:p>
            <a:pPr marL="114300" indent="0">
              <a:buNone/>
            </a:pPr>
            <a:endParaRPr lang="en-US" sz="1100" b="1" dirty="0">
              <a:solidFill>
                <a:srgbClr val="002060"/>
              </a:solidFill>
            </a:endParaRPr>
          </a:p>
          <a:p>
            <a:pPr marL="114300" indent="0" algn="ctr">
              <a:buNone/>
            </a:pPr>
            <a:r>
              <a:rPr lang="en-US" sz="2400" b="1" dirty="0" smtClean="0">
                <a:solidFill>
                  <a:srgbClr val="002060"/>
                </a:solidFill>
              </a:rPr>
              <a:t>WHAT IS IT THAT WE WANT? </a:t>
            </a:r>
          </a:p>
          <a:p>
            <a:pPr marL="114300" indent="0" algn="ctr">
              <a:buNone/>
            </a:pPr>
            <a:r>
              <a:rPr lang="en-US" sz="2400" b="1" dirty="0" smtClean="0">
                <a:solidFill>
                  <a:srgbClr val="002060"/>
                </a:solidFill>
              </a:rPr>
              <a:t>HOW DO WE WORK TOWARDS THE VISION 2030?</a:t>
            </a:r>
          </a:p>
        </p:txBody>
      </p:sp>
      <p:pic>
        <p:nvPicPr>
          <p:cNvPr id="6" name="Picture 12" descr="https://lh4.googleusercontent.com/4hUPFg-Z0dmnFNYCSGX1F0jDFUvfJ10reNAs2eVl40_Y6pDVBThuSomNMZsmMH1Gj60W2haE0cYFtmfyroyZKcYIQ8WE9oALpq0qEzG3gtcGsqRHctyh-zhrwYXJYTUrPclVXEbRbMnc_91C_ox0r4LeXQPtRp1T1i6rEv_HI0ju53pxzyW1oRgYY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5415" y="3326598"/>
            <a:ext cx="3594528" cy="1364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Save Lives with First Ai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294" y="3345366"/>
            <a:ext cx="2214999" cy="1476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655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/>
        </p:nvSpPr>
        <p:spPr>
          <a:xfrm>
            <a:off x="0" y="4779825"/>
            <a:ext cx="9144000" cy="3939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86000" lvl="0" indent="45720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FFFFFF"/>
                </a:solidFill>
              </a:rPr>
              <a:t>   SERVING HUMANITY SAVING LIVES</a:t>
            </a:r>
            <a:endParaRPr sz="1800"/>
          </a:p>
        </p:txBody>
      </p:sp>
      <p:sp>
        <p:nvSpPr>
          <p:cNvPr id="70" name="Google Shape;70;p15"/>
          <p:cNvSpPr/>
          <p:nvPr/>
        </p:nvSpPr>
        <p:spPr>
          <a:xfrm>
            <a:off x="5007184" y="67225"/>
            <a:ext cx="3231900" cy="77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15"/>
          <p:cNvSpPr/>
          <p:nvPr/>
        </p:nvSpPr>
        <p:spPr>
          <a:xfrm>
            <a:off x="5007184" y="1032685"/>
            <a:ext cx="3231900" cy="77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67225"/>
            <a:ext cx="8520600" cy="4137075"/>
          </a:xfrm>
        </p:spPr>
        <p:txBody>
          <a:bodyPr/>
          <a:lstStyle/>
          <a:p>
            <a:pPr marL="114300" indent="0" algn="ctr">
              <a:buNone/>
            </a:pPr>
            <a:r>
              <a:rPr lang="en-US" sz="3200" b="1" dirty="0" smtClean="0">
                <a:solidFill>
                  <a:srgbClr val="002060"/>
                </a:solidFill>
              </a:rPr>
              <a:t>WHAT IS FIRST AID ?</a:t>
            </a:r>
          </a:p>
          <a:p>
            <a:pPr marL="114300" indent="0" algn="ctr">
              <a:buNone/>
            </a:pPr>
            <a:endParaRPr lang="en-US" sz="1000" b="1" dirty="0" smtClean="0">
              <a:solidFill>
                <a:srgbClr val="002060"/>
              </a:solidFill>
            </a:endParaRPr>
          </a:p>
          <a:p>
            <a:pPr marL="114300" indent="0" algn="just">
              <a:buNone/>
            </a:pPr>
            <a:r>
              <a:rPr lang="en-US" sz="2200" b="1" dirty="0" smtClean="0"/>
              <a:t>First Aid is immediate assistance provided to an </a:t>
            </a:r>
            <a:r>
              <a:rPr lang="en-US" sz="2200" b="1" dirty="0" smtClean="0">
                <a:solidFill>
                  <a:srgbClr val="FF0000"/>
                </a:solidFill>
              </a:rPr>
              <a:t>ill, injured or emotionally distressed persons </a:t>
            </a:r>
            <a:r>
              <a:rPr lang="en-US" sz="2200" b="1" dirty="0" smtClean="0"/>
              <a:t>until professional help arrives.  Concerned not only with resuscitation and physical illness or injury but also with initial care, including psychological first aid.  </a:t>
            </a:r>
            <a:endParaRPr lang="en-SG" sz="2200" b="1" dirty="0"/>
          </a:p>
        </p:txBody>
      </p:sp>
      <p:pic>
        <p:nvPicPr>
          <p:cNvPr id="1038" name="Picture 14" descr="Singapore Red Cross (@SGRedCross) / Twitt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9960" y="2530178"/>
            <a:ext cx="3003395" cy="2249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/>
        </p:nvSpPr>
        <p:spPr>
          <a:xfrm>
            <a:off x="0" y="4779825"/>
            <a:ext cx="9144000" cy="3939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86000" lvl="0" indent="45720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FFFFFF"/>
                </a:solidFill>
              </a:rPr>
              <a:t>   SERVING HUMANITY SAVING LIVES</a:t>
            </a:r>
            <a:endParaRPr sz="1800"/>
          </a:p>
        </p:txBody>
      </p:sp>
      <p:sp>
        <p:nvSpPr>
          <p:cNvPr id="70" name="Google Shape;70;p15"/>
          <p:cNvSpPr/>
          <p:nvPr/>
        </p:nvSpPr>
        <p:spPr>
          <a:xfrm>
            <a:off x="5007184" y="67225"/>
            <a:ext cx="3231900" cy="77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15"/>
          <p:cNvSpPr/>
          <p:nvPr/>
        </p:nvSpPr>
        <p:spPr>
          <a:xfrm>
            <a:off x="5007184" y="1032685"/>
            <a:ext cx="3231900" cy="77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431800"/>
            <a:ext cx="8520600" cy="4137075"/>
          </a:xfrm>
        </p:spPr>
        <p:txBody>
          <a:bodyPr/>
          <a:lstStyle/>
          <a:p>
            <a:pPr marL="114300" indent="0" algn="ctr"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FIRST AID VISION </a:t>
            </a:r>
          </a:p>
          <a:p>
            <a:pPr marL="114300" indent="0" algn="ctr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sz="2400" b="1" dirty="0" smtClean="0">
                <a:solidFill>
                  <a:srgbClr val="FF0000"/>
                </a:solidFill>
              </a:rPr>
              <a:t>UNIVERSAL</a:t>
            </a:r>
            <a:r>
              <a:rPr lang="en-US" sz="2400" b="1" dirty="0" smtClean="0">
                <a:solidFill>
                  <a:srgbClr val="002060"/>
                </a:solidFill>
              </a:rPr>
              <a:t> – Available to all  - one person trained in first aid in every home, workplace and school;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FORCE FOR HUMANITY </a:t>
            </a:r>
            <a:r>
              <a:rPr lang="en-US" sz="2400" b="1" dirty="0" smtClean="0">
                <a:solidFill>
                  <a:srgbClr val="002060"/>
                </a:solidFill>
              </a:rPr>
              <a:t>– Partner of choice by public authorities and other stakeholders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BUILDING RESILIENCE, ACCOUNTABILITY &amp; TRUST- </a:t>
            </a:r>
            <a:r>
              <a:rPr lang="en-US" sz="2400" b="1" dirty="0" smtClean="0">
                <a:solidFill>
                  <a:srgbClr val="002060"/>
                </a:solidFill>
              </a:rPr>
              <a:t>Mainstreamed by all National Societies – core work of National Societies</a:t>
            </a:r>
          </a:p>
        </p:txBody>
      </p:sp>
    </p:spTree>
    <p:extLst>
      <p:ext uri="{BB962C8B-B14F-4D97-AF65-F5344CB8AC3E}">
        <p14:creationId xmlns:p14="http://schemas.microsoft.com/office/powerpoint/2010/main" val="96613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/>
        </p:nvSpPr>
        <p:spPr>
          <a:xfrm>
            <a:off x="0" y="4779825"/>
            <a:ext cx="9144000" cy="3939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86000" lvl="0" indent="45720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FFFFFF"/>
                </a:solidFill>
              </a:rPr>
              <a:t>   SERVING HUMANITY SAVING LIVES</a:t>
            </a:r>
            <a:endParaRPr sz="1800"/>
          </a:p>
        </p:txBody>
      </p:sp>
      <p:sp>
        <p:nvSpPr>
          <p:cNvPr id="70" name="Google Shape;70;p15"/>
          <p:cNvSpPr/>
          <p:nvPr/>
        </p:nvSpPr>
        <p:spPr>
          <a:xfrm>
            <a:off x="5007184" y="67225"/>
            <a:ext cx="3231900" cy="77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15"/>
          <p:cNvSpPr/>
          <p:nvPr/>
        </p:nvSpPr>
        <p:spPr>
          <a:xfrm>
            <a:off x="5007184" y="1032685"/>
            <a:ext cx="3231900" cy="77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754" y="216210"/>
            <a:ext cx="8616710" cy="4137075"/>
          </a:xfrm>
        </p:spPr>
        <p:txBody>
          <a:bodyPr/>
          <a:lstStyle/>
          <a:p>
            <a:pPr marL="114300" indent="0" algn="ctr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FIRST AID – REALIZING THE VISION</a:t>
            </a:r>
          </a:p>
          <a:p>
            <a:pPr marL="114300" indent="0" algn="ctr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114300" indent="0" algn="ctr"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Accessible</a:t>
            </a:r>
            <a:r>
              <a:rPr lang="en-US" sz="3200" b="1" dirty="0" smtClean="0">
                <a:solidFill>
                  <a:schemeClr val="tx1"/>
                </a:solidFill>
              </a:rPr>
              <a:t> and </a:t>
            </a:r>
            <a:r>
              <a:rPr lang="en-US" sz="3200" b="1" dirty="0" smtClean="0">
                <a:solidFill>
                  <a:srgbClr val="FF0000"/>
                </a:solidFill>
              </a:rPr>
              <a:t>inclusive</a:t>
            </a:r>
            <a:r>
              <a:rPr lang="en-US" sz="3200" b="1" dirty="0" smtClean="0">
                <a:solidFill>
                  <a:schemeClr val="tx1"/>
                </a:solidFill>
              </a:rPr>
              <a:t> first aid is required to support the resilience of diverse individuals, families and communities in both their </a:t>
            </a:r>
            <a:r>
              <a:rPr lang="en-US" sz="3200" b="1" dirty="0" smtClean="0">
                <a:solidFill>
                  <a:srgbClr val="FF0000"/>
                </a:solidFill>
              </a:rPr>
              <a:t>physical and psychological wellness</a:t>
            </a:r>
            <a:r>
              <a:rPr lang="en-US" sz="3200" b="1" dirty="0" smtClean="0">
                <a:solidFill>
                  <a:schemeClr val="tx1"/>
                </a:solidFill>
              </a:rPr>
              <a:t>. </a:t>
            </a:r>
          </a:p>
          <a:p>
            <a:pPr marL="114300" indent="0">
              <a:buNone/>
            </a:pPr>
            <a:endParaRPr lang="en-US" sz="24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21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/>
        </p:nvSpPr>
        <p:spPr>
          <a:xfrm>
            <a:off x="0" y="4779825"/>
            <a:ext cx="9144000" cy="3939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86000" lvl="0" indent="45720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FFFFFF"/>
                </a:solidFill>
              </a:rPr>
              <a:t>   SERVING HUMANITY SAVING LIVES</a:t>
            </a:r>
            <a:endParaRPr sz="1800"/>
          </a:p>
        </p:txBody>
      </p:sp>
      <p:sp>
        <p:nvSpPr>
          <p:cNvPr id="70" name="Google Shape;70;p15"/>
          <p:cNvSpPr/>
          <p:nvPr/>
        </p:nvSpPr>
        <p:spPr>
          <a:xfrm>
            <a:off x="5007184" y="67225"/>
            <a:ext cx="3231900" cy="77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15"/>
          <p:cNvSpPr/>
          <p:nvPr/>
        </p:nvSpPr>
        <p:spPr>
          <a:xfrm>
            <a:off x="5007184" y="1032685"/>
            <a:ext cx="3231900" cy="77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431800"/>
            <a:ext cx="8520600" cy="4137075"/>
          </a:xfrm>
        </p:spPr>
        <p:txBody>
          <a:bodyPr/>
          <a:lstStyle/>
          <a:p>
            <a:pPr marL="114300" indent="0" algn="ctr"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FIRST AID – PRIORITY ACTION AREAS </a:t>
            </a:r>
          </a:p>
          <a:p>
            <a:pPr marL="114300" indent="0" algn="ctr">
              <a:buNone/>
            </a:pPr>
            <a:endParaRPr lang="en-US" sz="3200" b="1" dirty="0" smtClean="0">
              <a:solidFill>
                <a:srgbClr val="FF0000"/>
              </a:solidFill>
            </a:endParaRPr>
          </a:p>
          <a:p>
            <a:r>
              <a:rPr lang="en-US" sz="2400" b="1" dirty="0" smtClean="0">
                <a:solidFill>
                  <a:srgbClr val="002060"/>
                </a:solidFill>
              </a:rPr>
              <a:t>First Aid Education;</a:t>
            </a:r>
          </a:p>
          <a:p>
            <a:r>
              <a:rPr lang="en-US" sz="2400" b="1" dirty="0" smtClean="0">
                <a:solidFill>
                  <a:srgbClr val="002060"/>
                </a:solidFill>
              </a:rPr>
              <a:t>Standards and Qualifications;</a:t>
            </a:r>
          </a:p>
          <a:p>
            <a:r>
              <a:rPr lang="en-US" sz="2400" b="1" dirty="0" smtClean="0">
                <a:solidFill>
                  <a:srgbClr val="002060"/>
                </a:solidFill>
              </a:rPr>
              <a:t>Research, Evidence and Evaluation;</a:t>
            </a:r>
          </a:p>
          <a:p>
            <a:r>
              <a:rPr lang="en-US" sz="2400" b="1" dirty="0" smtClean="0">
                <a:solidFill>
                  <a:srgbClr val="002060"/>
                </a:solidFill>
              </a:rPr>
              <a:t>First Aid in Schools</a:t>
            </a:r>
          </a:p>
          <a:p>
            <a:r>
              <a:rPr lang="en-US" sz="2400" b="1" dirty="0" smtClean="0">
                <a:solidFill>
                  <a:srgbClr val="002060"/>
                </a:solidFill>
              </a:rPr>
              <a:t>Commercial First Aid;</a:t>
            </a:r>
          </a:p>
          <a:p>
            <a:r>
              <a:rPr lang="en-US" sz="2400" b="1" dirty="0" smtClean="0">
                <a:solidFill>
                  <a:srgbClr val="002060"/>
                </a:solidFill>
              </a:rPr>
              <a:t>Prehospital Emergency Care  &amp; Operations</a:t>
            </a:r>
          </a:p>
        </p:txBody>
      </p:sp>
      <p:pic>
        <p:nvPicPr>
          <p:cNvPr id="3076" name="Picture 4" descr="Singapore Red Cross: 70 Years Of Serving Humanity, And How You Can Help Too  - Page 2 of 3 - Weekender.Com.S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0151" y="1801454"/>
            <a:ext cx="2082149" cy="1385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931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/>
        </p:nvSpPr>
        <p:spPr>
          <a:xfrm>
            <a:off x="0" y="4779825"/>
            <a:ext cx="9144000" cy="3939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86000" lvl="0" indent="45720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FFFFFF"/>
                </a:solidFill>
              </a:rPr>
              <a:t>   SERVING HUMANITY SAVING LIVES</a:t>
            </a:r>
            <a:endParaRPr sz="1800"/>
          </a:p>
        </p:txBody>
      </p:sp>
      <p:sp>
        <p:nvSpPr>
          <p:cNvPr id="70" name="Google Shape;70;p15"/>
          <p:cNvSpPr/>
          <p:nvPr/>
        </p:nvSpPr>
        <p:spPr>
          <a:xfrm>
            <a:off x="5007184" y="67225"/>
            <a:ext cx="3231900" cy="77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15"/>
          <p:cNvSpPr/>
          <p:nvPr/>
        </p:nvSpPr>
        <p:spPr>
          <a:xfrm>
            <a:off x="5007184" y="1032685"/>
            <a:ext cx="3231900" cy="77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420" y="170985"/>
            <a:ext cx="8779726" cy="4397891"/>
          </a:xfrm>
        </p:spPr>
        <p:txBody>
          <a:bodyPr/>
          <a:lstStyle/>
          <a:p>
            <a:pPr marL="114300" indent="0"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REALIZING THE FIRST AID VISION</a:t>
            </a:r>
          </a:p>
          <a:p>
            <a:pPr marL="114300" indent="0">
              <a:buNone/>
            </a:pPr>
            <a:endParaRPr lang="en-US" sz="1050" b="1" dirty="0" smtClean="0">
              <a:solidFill>
                <a:schemeClr val="tx1"/>
              </a:solidFill>
            </a:endParaRPr>
          </a:p>
          <a:p>
            <a:pPr marL="114300" indent="0">
              <a:buNone/>
            </a:pPr>
            <a:r>
              <a:rPr lang="en-US" sz="2000" b="1" dirty="0" smtClean="0">
                <a:solidFill>
                  <a:schemeClr val="tx1"/>
                </a:solidFill>
              </a:rPr>
              <a:t>What can a SEA Network for First Aid do?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 marL="114300" indent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OBJECTIVES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r>
              <a:rPr lang="en-US" sz="2000" b="1" dirty="0" smtClean="0">
                <a:solidFill>
                  <a:srgbClr val="002060"/>
                </a:solidFill>
              </a:rPr>
              <a:t>To help build capacity for both physical first aid and psychological first aid in every SEA NS in order for them to facilitate the realization of the vision</a:t>
            </a:r>
            <a:r>
              <a:rPr lang="en-US" sz="2000" b="1" dirty="0" smtClean="0">
                <a:solidFill>
                  <a:srgbClr val="002060"/>
                </a:solidFill>
              </a:rPr>
              <a:t>;</a:t>
            </a:r>
          </a:p>
          <a:p>
            <a:pPr marL="114300" indent="0">
              <a:buNone/>
            </a:pPr>
            <a:endParaRPr lang="en-US" sz="900" b="1" dirty="0" smtClean="0">
              <a:solidFill>
                <a:srgbClr val="002060"/>
              </a:solidFill>
            </a:endParaRPr>
          </a:p>
          <a:p>
            <a:r>
              <a:rPr lang="en-US" sz="2000" b="1" dirty="0" smtClean="0">
                <a:solidFill>
                  <a:srgbClr val="002060"/>
                </a:solidFill>
              </a:rPr>
              <a:t>Be a reference point and platform for </a:t>
            </a:r>
            <a:r>
              <a:rPr lang="en-US" sz="2000" b="1" dirty="0" err="1" smtClean="0">
                <a:solidFill>
                  <a:srgbClr val="002060"/>
                </a:solidFill>
              </a:rPr>
              <a:t>NSes</a:t>
            </a:r>
            <a:r>
              <a:rPr lang="en-US" sz="2000" b="1" dirty="0" smtClean="0">
                <a:solidFill>
                  <a:srgbClr val="002060"/>
                </a:solidFill>
              </a:rPr>
              <a:t> to build strong and credible FA and PFA </a:t>
            </a:r>
            <a:r>
              <a:rPr lang="en-US" sz="2000" b="1" dirty="0" err="1" smtClean="0">
                <a:solidFill>
                  <a:srgbClr val="002060"/>
                </a:solidFill>
              </a:rPr>
              <a:t>programmes</a:t>
            </a:r>
            <a:r>
              <a:rPr lang="en-US" sz="2000" b="1" dirty="0" smtClean="0">
                <a:solidFill>
                  <a:srgbClr val="002060"/>
                </a:solidFill>
              </a:rPr>
              <a:t>, </a:t>
            </a:r>
            <a:r>
              <a:rPr lang="en-US" sz="2000" b="1" dirty="0" smtClean="0">
                <a:solidFill>
                  <a:srgbClr val="002060"/>
                </a:solidFill>
              </a:rPr>
              <a:t>maintaining high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</a:rPr>
              <a:t>standards</a:t>
            </a:r>
            <a:r>
              <a:rPr lang="en-US" sz="2000" b="1" dirty="0" smtClean="0">
                <a:solidFill>
                  <a:srgbClr val="002060"/>
                </a:solidFill>
              </a:rPr>
              <a:t>;</a:t>
            </a:r>
          </a:p>
          <a:p>
            <a:pPr marL="114300" indent="0">
              <a:buNone/>
            </a:pPr>
            <a:endParaRPr lang="en-US" sz="900" b="1" dirty="0" smtClean="0">
              <a:solidFill>
                <a:srgbClr val="002060"/>
              </a:solidFill>
            </a:endParaRPr>
          </a:p>
          <a:p>
            <a:r>
              <a:rPr lang="en-US" sz="2000" b="1" dirty="0" smtClean="0">
                <a:solidFill>
                  <a:srgbClr val="002060"/>
                </a:solidFill>
              </a:rPr>
              <a:t>Build </a:t>
            </a:r>
            <a:r>
              <a:rPr lang="en-US" sz="2000" b="1" dirty="0" smtClean="0">
                <a:solidFill>
                  <a:srgbClr val="002060"/>
                </a:solidFill>
              </a:rPr>
              <a:t>credible customized FA and PFA </a:t>
            </a:r>
            <a:r>
              <a:rPr lang="en-US" sz="2000" b="1" dirty="0" err="1" smtClean="0">
                <a:solidFill>
                  <a:srgbClr val="002060"/>
                </a:solidFill>
              </a:rPr>
              <a:t>programmes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</a:rPr>
              <a:t>relevant to the norms and environment in SEA; </a:t>
            </a:r>
          </a:p>
        </p:txBody>
      </p:sp>
      <p:pic>
        <p:nvPicPr>
          <p:cNvPr id="5122" name="Picture 2" descr="Singapore Red Cross - Postimet | Facebo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334" y="286503"/>
            <a:ext cx="1317393" cy="1317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703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/>
        </p:nvSpPr>
        <p:spPr>
          <a:xfrm>
            <a:off x="0" y="4779825"/>
            <a:ext cx="9144000" cy="3939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86000" lvl="0" indent="45720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solidFill>
                  <a:srgbClr val="FFFFFF"/>
                </a:solidFill>
              </a:rPr>
              <a:t>   SERVING HUMANITY SAVING LIVES</a:t>
            </a:r>
            <a:endParaRPr sz="1800" dirty="0"/>
          </a:p>
        </p:txBody>
      </p:sp>
      <p:sp>
        <p:nvSpPr>
          <p:cNvPr id="70" name="Google Shape;70;p15"/>
          <p:cNvSpPr/>
          <p:nvPr/>
        </p:nvSpPr>
        <p:spPr>
          <a:xfrm>
            <a:off x="5007184" y="67225"/>
            <a:ext cx="3231900" cy="77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15"/>
          <p:cNvSpPr/>
          <p:nvPr/>
        </p:nvSpPr>
        <p:spPr>
          <a:xfrm>
            <a:off x="5007184" y="1032685"/>
            <a:ext cx="3231900" cy="77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137" y="67225"/>
            <a:ext cx="8779726" cy="4397891"/>
          </a:xfrm>
        </p:spPr>
        <p:txBody>
          <a:bodyPr/>
          <a:lstStyle/>
          <a:p>
            <a:pPr marL="114300" indent="0" algn="ctr"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REALIZING THE FIRST AID VISION cont’d</a:t>
            </a:r>
          </a:p>
          <a:p>
            <a:pPr marL="114300" indent="0">
              <a:buNone/>
            </a:pPr>
            <a:endParaRPr lang="en-US" sz="1400" b="1" dirty="0" smtClean="0">
              <a:solidFill>
                <a:schemeClr val="tx1"/>
              </a:solidFill>
            </a:endParaRPr>
          </a:p>
          <a:p>
            <a:pPr marL="114300" indent="0">
              <a:buNone/>
            </a:pPr>
            <a:r>
              <a:rPr lang="en-US" sz="2000" b="1" dirty="0" smtClean="0">
                <a:solidFill>
                  <a:schemeClr val="tx1"/>
                </a:solidFill>
              </a:rPr>
              <a:t>What can a SEA Network for First Aid do?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 marL="114300" indent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OBJECTIVES</a:t>
            </a:r>
          </a:p>
          <a:p>
            <a:pPr marL="114300" indent="0">
              <a:buNone/>
            </a:pPr>
            <a:endParaRPr lang="en-US" sz="900" b="1" dirty="0" smtClean="0">
              <a:solidFill>
                <a:srgbClr val="FF0000"/>
              </a:solidFill>
            </a:endParaRPr>
          </a:p>
          <a:p>
            <a:r>
              <a:rPr lang="en-US" sz="2000" b="1" dirty="0" smtClean="0">
                <a:solidFill>
                  <a:srgbClr val="002060"/>
                </a:solidFill>
              </a:rPr>
              <a:t>Facilitate collaboration amongst SEA Youth to champion “First Aid in Schools”, e.g. </a:t>
            </a:r>
            <a:r>
              <a:rPr lang="en-US" sz="2000" b="1" dirty="0" err="1" smtClean="0">
                <a:solidFill>
                  <a:srgbClr val="002060"/>
                </a:solidFill>
              </a:rPr>
              <a:t>ToT</a:t>
            </a:r>
            <a:r>
              <a:rPr lang="en-US" sz="2000" b="1" dirty="0" smtClean="0">
                <a:solidFill>
                  <a:srgbClr val="002060"/>
                </a:solidFill>
              </a:rPr>
              <a:t> for Youth Leaders to multiply the </a:t>
            </a:r>
            <a:r>
              <a:rPr lang="en-US" sz="2000" b="1" dirty="0" smtClean="0">
                <a:solidFill>
                  <a:srgbClr val="002060"/>
                </a:solidFill>
              </a:rPr>
              <a:t>effort;</a:t>
            </a:r>
          </a:p>
          <a:p>
            <a:pPr marL="114300" indent="0">
              <a:buNone/>
            </a:pPr>
            <a:endParaRPr lang="en-US" sz="1000" b="1" dirty="0" smtClean="0">
              <a:solidFill>
                <a:srgbClr val="002060"/>
              </a:solidFill>
            </a:endParaRPr>
          </a:p>
          <a:p>
            <a:r>
              <a:rPr lang="en-US" sz="2000" b="1" dirty="0" smtClean="0">
                <a:solidFill>
                  <a:srgbClr val="002060"/>
                </a:solidFill>
              </a:rPr>
              <a:t>Build capacity in SEA </a:t>
            </a:r>
            <a:r>
              <a:rPr lang="en-US" sz="2000" b="1" dirty="0" err="1" smtClean="0">
                <a:solidFill>
                  <a:srgbClr val="002060"/>
                </a:solidFill>
              </a:rPr>
              <a:t>NSes</a:t>
            </a:r>
            <a:r>
              <a:rPr lang="en-US" sz="2000" b="1" dirty="0" smtClean="0">
                <a:solidFill>
                  <a:srgbClr val="002060"/>
                </a:solidFill>
              </a:rPr>
              <a:t> to position each NS to be </a:t>
            </a:r>
            <a:r>
              <a:rPr lang="en-SG" sz="2000" b="1" dirty="0" smtClean="0">
                <a:solidFill>
                  <a:srgbClr val="002060"/>
                </a:solidFill>
              </a:rPr>
              <a:t>in the forefront of </a:t>
            </a:r>
            <a:r>
              <a:rPr lang="en-US" sz="2000" b="1" dirty="0" smtClean="0">
                <a:solidFill>
                  <a:srgbClr val="002060"/>
                </a:solidFill>
              </a:rPr>
              <a:t>Commercial First Aid </a:t>
            </a:r>
            <a:r>
              <a:rPr lang="en-US" sz="2000" b="1" dirty="0" smtClean="0">
                <a:solidFill>
                  <a:srgbClr val="002060"/>
                </a:solidFill>
              </a:rPr>
              <a:t>in the country and </a:t>
            </a:r>
            <a:r>
              <a:rPr lang="en-US" sz="2000" b="1" dirty="0" smtClean="0">
                <a:solidFill>
                  <a:srgbClr val="002060"/>
                </a:solidFill>
              </a:rPr>
              <a:t>the vendor of choice.</a:t>
            </a:r>
          </a:p>
          <a:p>
            <a:endParaRPr lang="en-US" sz="1400" b="1" dirty="0">
              <a:solidFill>
                <a:srgbClr val="002060"/>
              </a:solidFill>
            </a:endParaRPr>
          </a:p>
        </p:txBody>
      </p:sp>
      <p:pic>
        <p:nvPicPr>
          <p:cNvPr id="2052" name="Picture 4" descr="First Aid &amp; Life Suppo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5434" y="3448515"/>
            <a:ext cx="1694985" cy="1694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855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/>
        </p:nvSpPr>
        <p:spPr>
          <a:xfrm>
            <a:off x="0" y="4779825"/>
            <a:ext cx="9144000" cy="3939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86000" lvl="0" indent="45720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solidFill>
                  <a:srgbClr val="FFFFFF"/>
                </a:solidFill>
              </a:rPr>
              <a:t>   SERVING HUMANITY SAVING LIVES</a:t>
            </a:r>
            <a:endParaRPr sz="1800" dirty="0"/>
          </a:p>
        </p:txBody>
      </p:sp>
      <p:sp>
        <p:nvSpPr>
          <p:cNvPr id="70" name="Google Shape;70;p15"/>
          <p:cNvSpPr/>
          <p:nvPr/>
        </p:nvSpPr>
        <p:spPr>
          <a:xfrm>
            <a:off x="5007184" y="67225"/>
            <a:ext cx="3231900" cy="77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15"/>
          <p:cNvSpPr/>
          <p:nvPr/>
        </p:nvSpPr>
        <p:spPr>
          <a:xfrm>
            <a:off x="5007184" y="1032685"/>
            <a:ext cx="3231900" cy="77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420" y="914400"/>
            <a:ext cx="8779726" cy="3654476"/>
          </a:xfrm>
        </p:spPr>
        <p:txBody>
          <a:bodyPr/>
          <a:lstStyle/>
          <a:p>
            <a:pPr marL="114300" indent="0" algn="ctr"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REALIZING THE FIRST AID VISION cont’d</a:t>
            </a:r>
          </a:p>
          <a:p>
            <a:pPr marL="114300" indent="0">
              <a:buNone/>
            </a:pPr>
            <a:endParaRPr lang="en-US" sz="1400" b="1" dirty="0" smtClean="0">
              <a:solidFill>
                <a:schemeClr val="tx1"/>
              </a:solidFill>
            </a:endParaRPr>
          </a:p>
          <a:p>
            <a:endParaRPr lang="en-US" sz="1400" b="1" dirty="0">
              <a:solidFill>
                <a:srgbClr val="002060"/>
              </a:solidFill>
            </a:endParaRPr>
          </a:p>
          <a:p>
            <a:pPr marL="114300" indent="0" algn="ctr">
              <a:buNone/>
            </a:pPr>
            <a:r>
              <a:rPr lang="en-US" sz="32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ANY THOUGHTS &amp; COMMENTS?</a:t>
            </a:r>
          </a:p>
        </p:txBody>
      </p:sp>
    </p:spTree>
    <p:extLst>
      <p:ext uri="{BB962C8B-B14F-4D97-AF65-F5344CB8AC3E}">
        <p14:creationId xmlns:p14="http://schemas.microsoft.com/office/powerpoint/2010/main" val="128257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407</Words>
  <Application>Microsoft Office PowerPoint</Application>
  <PresentationFormat>On-screen Show (16:9)</PresentationFormat>
  <Paragraphs>59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Comic Sans MS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William</dc:creator>
  <cp:lastModifiedBy>Benjamin William</cp:lastModifiedBy>
  <cp:revision>20</cp:revision>
  <dcterms:modified xsi:type="dcterms:W3CDTF">2022-10-06T15:31:23Z</dcterms:modified>
</cp:coreProperties>
</file>