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AB6D3-21D8-40B1-96C9-8D2E83BBA2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5193E1-8ED4-422B-9BB4-57DE0F4976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0F873-46CD-4C75-814C-5C6ACE4AE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887E-C90F-48B4-A170-A735AE215DD2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0B6AF-F149-4645-BECF-BB0332405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7418-04B9-4764-8BA1-0C544ED93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724D-BEDD-433F-8489-CA606FFF6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581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C1FE5-B535-49DA-9DFA-B7C09AA81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9B21C5-D5F7-44C6-B4A4-B63FFB1B8B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66A006-FBF9-435D-B9B9-F0546ABF3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887E-C90F-48B4-A170-A735AE215DD2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A4466-C0D3-404C-928B-A86B46A03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9C84CE-EFC4-4314-85ED-51953AA4F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724D-BEDD-433F-8489-CA606FFF6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13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B3DD9E-6177-4F51-BA66-A9BF464A8D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E1E7B1-6298-438E-8711-6CFDD6D2F4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77478-CEF0-41D2-9FE0-13711EE9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887E-C90F-48B4-A170-A735AE215DD2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0AEF14-D7B5-431F-971B-F77D9BCD2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5FBB83-F0D9-4416-88D6-5C19B9F25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724D-BEDD-433F-8489-CA606FFF6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993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08238-A3AF-46D8-9834-5733034CB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1FB59-2F80-40C5-B2CA-547C0F527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3106F-0C6C-4BB0-8058-C572C8D89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887E-C90F-48B4-A170-A735AE215DD2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EA64A-723A-4F23-A873-7E8D48F09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CAD61-6D88-49F2-90D8-1ECE4A9FF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724D-BEDD-433F-8489-CA606FFF6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1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4A393-A854-4EDA-B39E-098897FDD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84E0EA-CAB5-4F02-93F9-24899DEFD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F37D0B-A2DD-4DC6-B604-1395C6BBD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887E-C90F-48B4-A170-A735AE215DD2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01546-184B-4F27-AC0A-AB4292DE6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86176-7548-422F-8966-C2DFFC778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724D-BEDD-433F-8489-CA606FFF6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45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19FAA-E55B-4FA9-8306-C04784B94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8D91F-AFEF-4A55-8001-F81D2DF9EF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048963-73B0-4B44-9840-9ACA3736BF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E15468-D59B-4081-B850-7DC4183D5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887E-C90F-48B4-A170-A735AE215DD2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88CE1A-89AC-46E5-AC10-092E50FC8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34AB00-972D-4985-ACB9-2B8D105AE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724D-BEDD-433F-8489-CA606FFF6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909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6A465-E06D-479E-93F3-6621E461B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64E725-172F-4338-A10A-3D4EED6FDC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697BE2-E81C-4F61-8FFC-2B44685F4B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C8BF01-0839-4329-A4A1-4EEA8FEA17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8F205A-EBCE-45AB-918C-BBA81B8E88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9A19A6-25A2-427C-82D5-F50C69F6E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887E-C90F-48B4-A170-A735AE215DD2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48F79C-3B51-4947-B0C4-E364972B3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4C1EE7-32DD-4095-B652-BDAAB4311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724D-BEDD-433F-8489-CA606FFF6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48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0E0DF-3176-42DF-BD5D-1AA03EEB8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4E6E46-FF8F-4FB7-932A-E5A6BF918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887E-C90F-48B4-A170-A735AE215DD2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23F62A-FAC6-43AB-9F30-5B36A16C1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647627-5635-4950-971D-D18568B05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724D-BEDD-433F-8489-CA606FFF6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815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91A6C0-1E7E-47B2-9F16-9A12CEAD5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887E-C90F-48B4-A170-A735AE215DD2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5F752A-87E8-49CD-8B2E-9362AF5F3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5E865F-1213-48D8-BD44-4581BADFE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724D-BEDD-433F-8489-CA606FFF6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694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3F851-242F-4FEE-8E6A-2CC7A211D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152D9-5855-4CCD-9971-E3DF963FC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B56084-28AA-40EA-BEBC-6CE5407A09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A8C44C-5FF6-45D8-8C5E-CAE4647BE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887E-C90F-48B4-A170-A735AE215DD2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4479F6-B4FF-4FE1-91C3-D3D8DFEE3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98B3C2-B1DB-4849-8D50-D5F47D4F4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724D-BEDD-433F-8489-CA606FFF6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67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9FC5E-0E67-4009-814A-C9EF823AB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9401F7-4DA8-4C45-9C3C-F9D266DA4C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EED4C5-D8FB-4153-B110-F5891F00DA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FD0F04-5508-4033-95A2-6CC8FD030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887E-C90F-48B4-A170-A735AE215DD2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6005D9-9C41-4B88-8595-46CDEB73C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5EDE2F-3E3E-48AF-9F18-EF13228C1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724D-BEDD-433F-8489-CA606FFF6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5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66664B-ED35-41C3-BC9D-2A2C684BF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E1C50B-3DCD-4E29-B7B4-E6C836AF47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AFE32-F6E6-4CAD-BDBF-F09720185E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3887E-C90F-48B4-A170-A735AE215DD2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61FE92-80C9-46FE-9A6D-1693C74534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E9835-01F3-4EB1-B1BB-282A33404D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F724D-BEDD-433F-8489-CA606FFF63C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MSIPCMContentMarking" descr="{&quot;HashCode&quot;:-45436510,&quot;Placement&quot;:&quot;Footer&quot;,&quot;Top&quot;:519.343,&quot;Left&quot;:0.0,&quot;SlideWidth&quot;:960,&quot;SlideHeight&quot;:540}">
            <a:extLst>
              <a:ext uri="{FF2B5EF4-FFF2-40B4-BE49-F238E27FC236}">
                <a16:creationId xmlns:a16="http://schemas.microsoft.com/office/drawing/2014/main" id="{E24111D3-AC74-41DC-A881-DC4EC375E76C}"/>
              </a:ext>
            </a:extLst>
          </p:cNvPr>
          <p:cNvSpPr txBox="1"/>
          <p:nvPr userDrawn="1"/>
        </p:nvSpPr>
        <p:spPr>
          <a:xfrm>
            <a:off x="0" y="6595656"/>
            <a:ext cx="581126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4100424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46E30634-7CD9-409A-B72A-1C7A927DED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09" y="-99393"/>
            <a:ext cx="1786864" cy="1745718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A45A20D2-C39E-4607-894A-26C534564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6159" y="503325"/>
            <a:ext cx="8030815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Hanoi Statement 2020 Summary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5E4EC004-11B1-4E47-A2E7-ECF455CD5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025" y="1943103"/>
            <a:ext cx="9219705" cy="429576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MANILA CALL FOR ACTION 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NOTED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 societies have started to progress on the commitment, particularly noting cash transfer programming, forecast-based financing and localisation efforts</a:t>
            </a:r>
            <a:endParaRPr lang="en-GB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REAFFIRMED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commitments under the Manila Call for Action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WELCOMED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monitoring tools to assist with tracking progress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COMMITED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undertaking a mid-term review to report back in 2021 Leaders meeting</a:t>
            </a:r>
          </a:p>
          <a:p>
            <a:pPr marL="457200" lvl="0" indent="-457200" algn="just">
              <a:lnSpc>
                <a:spcPct val="115000"/>
              </a:lnSpc>
              <a:spcBef>
                <a:spcPts val="600"/>
              </a:spcBef>
              <a:buFont typeface="+mj-lt"/>
              <a:buAutoNum type="arabicPeriod"/>
            </a:pPr>
            <a:endParaRPr lang="en-US" sz="2000" dirty="0">
              <a:effectLst/>
              <a:latin typeface="Arial" panose="020B0604020202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4E47FD1-BF97-4ABA-AD13-8124ED75B755}"/>
              </a:ext>
            </a:extLst>
          </p:cNvPr>
          <p:cNvCxnSpPr>
            <a:cxnSpLocks/>
          </p:cNvCxnSpPr>
          <p:nvPr/>
        </p:nvCxnSpPr>
        <p:spPr>
          <a:xfrm>
            <a:off x="2220180" y="1761055"/>
            <a:ext cx="362398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6" name="Picture 5" descr="A circuit board&#10;&#10;Description automatically generated">
            <a:extLst>
              <a:ext uri="{FF2B5EF4-FFF2-40B4-BE49-F238E27FC236}">
                <a16:creationId xmlns:a16="http://schemas.microsoft.com/office/drawing/2014/main" id="{373BEFCE-4095-4EFD-BA76-6E8A96AB011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33" t="12816" r="12551" b="16630"/>
          <a:stretch/>
        </p:blipFill>
        <p:spPr>
          <a:xfrm>
            <a:off x="4124593" y="1828372"/>
            <a:ext cx="666238" cy="677548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8813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46E30634-7CD9-409A-B72A-1C7A927DED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09" y="-99393"/>
            <a:ext cx="1786864" cy="1745718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A45A20D2-C39E-4607-894A-26C534564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6159" y="503325"/>
            <a:ext cx="8030815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MANILA CALL FOR ACTION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4E47FD1-BF97-4ABA-AD13-8124ED75B755}"/>
              </a:ext>
            </a:extLst>
          </p:cNvPr>
          <p:cNvCxnSpPr>
            <a:cxnSpLocks/>
          </p:cNvCxnSpPr>
          <p:nvPr/>
        </p:nvCxnSpPr>
        <p:spPr>
          <a:xfrm>
            <a:off x="2220180" y="1761055"/>
            <a:ext cx="362398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TextBox 3">
            <a:extLst>
              <a:ext uri="{FF2B5EF4-FFF2-40B4-BE49-F238E27FC236}">
                <a16:creationId xmlns:a16="http://schemas.microsoft.com/office/drawing/2014/main" id="{F365FD3D-349D-4AA4-8FA1-FA81DD97134C}"/>
              </a:ext>
            </a:extLst>
          </p:cNvPr>
          <p:cNvSpPr txBox="1"/>
          <p:nvPr/>
        </p:nvSpPr>
        <p:spPr>
          <a:xfrm>
            <a:off x="786808" y="2009643"/>
            <a:ext cx="9928095" cy="426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687617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375235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2062852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75047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3438086" algn="l" defTabSz="1375235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4125703" algn="l" defTabSz="1375235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4813320" algn="l" defTabSz="1375235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5500937" algn="l" defTabSz="1375235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marL="457200" indent="-457200" algn="just" defTabSz="360000">
              <a:lnSpc>
                <a:spcPts val="188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a typeface="Open Sans" panose="020B0606030504020204" pitchFamily="34" charset="0"/>
                <a:cs typeface="Open Sans" panose="020B0606030504020204" pitchFamily="34" charset="0"/>
              </a:rPr>
              <a:t>10</a:t>
            </a:r>
            <a:r>
              <a:rPr lang="en-US" sz="2000" baseline="30000" dirty="0">
                <a:ea typeface="Open Sans" panose="020B0606030504020204" pitchFamily="34" charset="0"/>
                <a:cs typeface="Open Sans" panose="020B0606030504020204" pitchFamily="34" charset="0"/>
              </a:rPr>
              <a:t>th</a:t>
            </a:r>
            <a:r>
              <a:rPr lang="en-US" sz="2000" dirty="0">
                <a:ea typeface="Open Sans" panose="020B0606030504020204" pitchFamily="34" charset="0"/>
                <a:cs typeface="Open Sans" panose="020B0606030504020204" pitchFamily="34" charset="0"/>
              </a:rPr>
              <a:t> Asia Pacific Regional Conference, hosted by the Philippine Red Cross, November 2018</a:t>
            </a:r>
          </a:p>
          <a:p>
            <a:pPr marL="457200" indent="-457200" algn="just" defTabSz="360000">
              <a:lnSpc>
                <a:spcPts val="188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 algn="just" defTabSz="360000">
              <a:lnSpc>
                <a:spcPts val="188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a typeface="Open Sans" panose="020B0606030504020204" pitchFamily="34" charset="0"/>
                <a:cs typeface="Open Sans" panose="020B0606030504020204" pitchFamily="34" charset="0"/>
              </a:rPr>
              <a:t>Three priorities areas for SEA Roadmap:</a:t>
            </a:r>
          </a:p>
          <a:p>
            <a:pPr marL="457200" indent="-457200" algn="just" defTabSz="360000">
              <a:lnSpc>
                <a:spcPts val="188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144817" lvl="1" indent="-457200" algn="just" defTabSz="360000">
              <a:lnSpc>
                <a:spcPts val="188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ea typeface="Open Sans" panose="020B0606030504020204" pitchFamily="34" charset="0"/>
                <a:cs typeface="Open Sans" panose="020B0606030504020204" pitchFamily="34" charset="0"/>
              </a:rPr>
              <a:t>Strengthening National Societies to maximize their potential (Localization);</a:t>
            </a:r>
          </a:p>
          <a:p>
            <a:pPr lvl="1" algn="just" defTabSz="360000">
              <a:lnSpc>
                <a:spcPts val="1880"/>
              </a:lnSpc>
              <a:spcAft>
                <a:spcPts val="1200"/>
              </a:spcAft>
            </a:pPr>
            <a:endParaRPr lang="en-US" sz="2000" u="sng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144817" lvl="1" indent="-457200" algn="just" defTabSz="360000">
              <a:lnSpc>
                <a:spcPts val="188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ea typeface="Open Sans" panose="020B0606030504020204" pitchFamily="34" charset="0"/>
                <a:cs typeface="Open Sans" panose="020B0606030504020204" pitchFamily="34" charset="0"/>
              </a:rPr>
              <a:t>Disaster risk management (Fast- Changing World);</a:t>
            </a:r>
          </a:p>
          <a:p>
            <a:pPr lvl="1" algn="just" defTabSz="360000">
              <a:lnSpc>
                <a:spcPts val="1880"/>
              </a:lnSpc>
              <a:spcAft>
                <a:spcPts val="1200"/>
              </a:spcAft>
            </a:pPr>
            <a:endParaRPr lang="en-US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144817" lvl="1" indent="-457200" algn="just" defTabSz="360000">
              <a:lnSpc>
                <a:spcPts val="188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ea typeface="Open Sans" panose="020B0606030504020204" pitchFamily="34" charset="0"/>
                <a:cs typeface="Open Sans" panose="020B0606030504020204" pitchFamily="34" charset="0"/>
              </a:rPr>
              <a:t>Humanitarian diplomacy (Engaging)</a:t>
            </a:r>
          </a:p>
          <a:p>
            <a:pPr marL="1144817" lvl="1" indent="-457200" algn="just" defTabSz="360000">
              <a:lnSpc>
                <a:spcPts val="188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 algn="just" defTabSz="360000">
              <a:lnSpc>
                <a:spcPts val="188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ea typeface="Open Sans" panose="020B0606030504020204" pitchFamily="34" charset="0"/>
                <a:cs typeface="Open Sans" panose="020B0606030504020204" pitchFamily="34" charset="0"/>
              </a:rPr>
              <a:t>22</a:t>
            </a:r>
            <a:r>
              <a:rPr lang="en-US" sz="2000" dirty="0">
                <a:ea typeface="Open Sans" panose="020B0606030504020204" pitchFamily="34" charset="0"/>
                <a:cs typeface="Open Sans" panose="020B0606030504020204" pitchFamily="34" charset="0"/>
              </a:rPr>
              <a:t> commitments, </a:t>
            </a:r>
            <a:r>
              <a:rPr lang="en-US" sz="2000" b="1" dirty="0">
                <a:ea typeface="Open Sans" panose="020B0606030504020204" pitchFamily="34" charset="0"/>
                <a:cs typeface="Open Sans" panose="020B0606030504020204" pitchFamily="34" charset="0"/>
              </a:rPr>
              <a:t>13</a:t>
            </a:r>
            <a:r>
              <a:rPr lang="en-US" sz="2000" dirty="0">
                <a:ea typeface="Open Sans" panose="020B0606030504020204" pitchFamily="34" charset="0"/>
                <a:cs typeface="Open Sans" panose="020B0606030504020204" pitchFamily="34" charset="0"/>
              </a:rPr>
              <a:t> targets over four years until late 2022</a:t>
            </a:r>
          </a:p>
          <a:p>
            <a:pPr marL="457200" indent="-457200" algn="just" defTabSz="360000">
              <a:lnSpc>
                <a:spcPts val="188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5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1" name="Picture 10" descr="A circuit board&#10;&#10;Description automatically generated">
            <a:extLst>
              <a:ext uri="{FF2B5EF4-FFF2-40B4-BE49-F238E27FC236}">
                <a16:creationId xmlns:a16="http://schemas.microsoft.com/office/drawing/2014/main" id="{EFD2179F-4F29-4EAA-B0B6-17158087F71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33" t="12816" r="12551" b="16630"/>
          <a:stretch/>
        </p:blipFill>
        <p:spPr>
          <a:xfrm>
            <a:off x="9704778" y="4328556"/>
            <a:ext cx="2487222" cy="252944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6788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46E30634-7CD9-409A-B72A-1C7A927DED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09" y="-99393"/>
            <a:ext cx="1786864" cy="1745718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A45A20D2-C39E-4607-894A-26C534564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6159" y="503325"/>
            <a:ext cx="8754081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COVID 19 RESPONSE AND COOPERATION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5E4EC004-11B1-4E47-A2E7-ECF455CD5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025" y="1875786"/>
            <a:ext cx="9219705" cy="4890771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2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Societies committed to working together to address: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Risks of donor fatigue and focus on financial sustainability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Strengthening supply chains for PPE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sz="2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Harnessing digital technology, such as </a:t>
            </a:r>
            <a:r>
              <a:rPr lang="en-GB" sz="2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PhonPhai</a:t>
            </a:r>
            <a:r>
              <a:rPr lang="en-GB" sz="2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application</a:t>
            </a:r>
            <a:endParaRPr lang="en-GB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Investing in business continuity planning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Protection of staff and volunteers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Building on community reach with livelihoods, social protection, health services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Prioritising</a:t>
            </a:r>
            <a:r>
              <a:rPr lang="en-US" sz="2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humanitarian diplomacy and access related to COVID19  </a:t>
            </a:r>
            <a:endParaRPr lang="en-US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lnSpc>
                <a:spcPct val="115000"/>
              </a:lnSpc>
              <a:spcBef>
                <a:spcPts val="600"/>
              </a:spcBef>
              <a:buFont typeface="+mj-lt"/>
              <a:buAutoNum type="arabicPeriod"/>
            </a:pPr>
            <a:endParaRPr lang="en-US" sz="2000" dirty="0">
              <a:effectLst/>
              <a:latin typeface="Arial" panose="020B0604020202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4E47FD1-BF97-4ABA-AD13-8124ED75B755}"/>
              </a:ext>
            </a:extLst>
          </p:cNvPr>
          <p:cNvCxnSpPr>
            <a:cxnSpLocks/>
          </p:cNvCxnSpPr>
          <p:nvPr/>
        </p:nvCxnSpPr>
        <p:spPr>
          <a:xfrm>
            <a:off x="2220180" y="1761055"/>
            <a:ext cx="362398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0127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46E30634-7CD9-409A-B72A-1C7A927DED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09" y="-99393"/>
            <a:ext cx="1786864" cy="1745718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A45A20D2-C39E-4607-894A-26C534564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6159" y="503325"/>
            <a:ext cx="8754081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COVID 19 RESPONSE AND COOPERATION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5E4EC004-11B1-4E47-A2E7-ECF455CD5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025" y="1875786"/>
            <a:ext cx="9219705" cy="489077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2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Societies committed to working together on: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Pandemic preparedness – work together to support the Centre of Excellence for Pandemic Preparedness, hosted by Singapore Red Cross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Working closely with intergovernmental </a:t>
            </a:r>
            <a:r>
              <a:rPr lang="en-US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organisations</a:t>
            </a:r>
            <a:r>
              <a:rPr lang="en-US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like ASEAN </a:t>
            </a:r>
          </a:p>
          <a:p>
            <a:pPr marL="457200" lvl="0" indent="-457200" algn="just">
              <a:lnSpc>
                <a:spcPct val="115000"/>
              </a:lnSpc>
              <a:spcBef>
                <a:spcPts val="600"/>
              </a:spcBef>
              <a:buFont typeface="+mj-lt"/>
              <a:buAutoNum type="arabicPeriod"/>
            </a:pPr>
            <a:endParaRPr lang="en-US" sz="2000" dirty="0">
              <a:effectLst/>
              <a:latin typeface="Arial" panose="020B0604020202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4E47FD1-BF97-4ABA-AD13-8124ED75B755}"/>
              </a:ext>
            </a:extLst>
          </p:cNvPr>
          <p:cNvCxnSpPr>
            <a:cxnSpLocks/>
          </p:cNvCxnSpPr>
          <p:nvPr/>
        </p:nvCxnSpPr>
        <p:spPr>
          <a:xfrm>
            <a:off x="2220180" y="1761055"/>
            <a:ext cx="362398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1492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46E30634-7CD9-409A-B72A-1C7A927DED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09" y="-99393"/>
            <a:ext cx="1786864" cy="1745718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A45A20D2-C39E-4607-894A-26C534564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6159" y="503325"/>
            <a:ext cx="8754081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WORKING TOGETHER AS A NETWORK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5E4EC004-11B1-4E47-A2E7-ECF455CD5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025" y="1875786"/>
            <a:ext cx="9219705" cy="4890771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1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PRIORITISE – </a:t>
            </a:r>
            <a:r>
              <a:rPr lang="en-US" sz="2100" dirty="0">
                <a:latin typeface="Calibri" panose="020F0502020204030204" pitchFamily="34" charset="0"/>
                <a:cs typeface="Arial" panose="020B0604020202020204" pitchFamily="34" charset="0"/>
              </a:rPr>
              <a:t>existing networks including Asia Pacific Fundraising Network (APFN), Protection, Gender and Inclusion (PGI) Network</a:t>
            </a:r>
            <a:r>
              <a:rPr lang="en-GB" sz="2100" dirty="0">
                <a:latin typeface="Calibri" panose="020F0502020204030204" pitchFamily="34" charset="0"/>
                <a:cs typeface="Arial" panose="020B0604020202020204" pitchFamily="34" charset="0"/>
              </a:rPr>
              <a:t>, Asia Pacific Migration Network (APMN), </a:t>
            </a:r>
            <a:r>
              <a:rPr lang="en-GB" sz="2100" dirty="0" err="1">
                <a:latin typeface="Calibri" panose="020F0502020204030204" pitchFamily="34" charset="0"/>
                <a:cs typeface="Arial" panose="020B0604020202020204" pitchFamily="34" charset="0"/>
              </a:rPr>
              <a:t>Reigonal</a:t>
            </a:r>
            <a:r>
              <a:rPr lang="en-GB" sz="2100" dirty="0">
                <a:latin typeface="Calibri" panose="020F0502020204030204" pitchFamily="34" charset="0"/>
                <a:cs typeface="Arial" panose="020B0604020202020204" pitchFamily="34" charset="0"/>
              </a:rPr>
              <a:t> Community Safety and Resilience Forum (RCSRF), the Southeast Asia Youth Network (SEAYN) and the Asia RCRC HIV/AIDS Network (ART), among other initiatives</a:t>
            </a:r>
            <a:endParaRPr lang="en-US" sz="21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REINFORCED</a:t>
            </a:r>
            <a:r>
              <a:rPr lang="en-US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that youth are the future and to </a:t>
            </a:r>
            <a:r>
              <a:rPr lang="en-US" sz="2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prioritise</a:t>
            </a:r>
            <a:r>
              <a:rPr lang="en-US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their youth engagement in the South-East Asia Youth Network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1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 TOGETHER – </a:t>
            </a:r>
            <a:r>
              <a:rPr lang="en-US" sz="2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SEA including building a strong network of disaster responders, capacity building and training and reinforce existing networks of IFRC</a:t>
            </a:r>
            <a:endParaRPr lang="en-US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lnSpc>
                <a:spcPct val="115000"/>
              </a:lnSpc>
              <a:spcBef>
                <a:spcPts val="600"/>
              </a:spcBef>
              <a:buFont typeface="+mj-lt"/>
              <a:buAutoNum type="arabicPeriod"/>
            </a:pPr>
            <a:endParaRPr lang="en-US" sz="2000" dirty="0">
              <a:effectLst/>
              <a:latin typeface="Arial" panose="020B0604020202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4E47FD1-BF97-4ABA-AD13-8124ED75B755}"/>
              </a:ext>
            </a:extLst>
          </p:cNvPr>
          <p:cNvCxnSpPr>
            <a:cxnSpLocks/>
          </p:cNvCxnSpPr>
          <p:nvPr/>
        </p:nvCxnSpPr>
        <p:spPr>
          <a:xfrm>
            <a:off x="2220180" y="1761055"/>
            <a:ext cx="362398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5091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331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Open Sans</vt:lpstr>
      <vt:lpstr>Office Theme</vt:lpstr>
      <vt:lpstr>Hanoi Statement 2020 Summary</vt:lpstr>
      <vt:lpstr>MANILA CALL FOR ACTION</vt:lpstr>
      <vt:lpstr>COVID 19 RESPONSE AND COOPERATION</vt:lpstr>
      <vt:lpstr>COVID 19 RESPONSE AND COOPERATION</vt:lpstr>
      <vt:lpstr>WORKING TOGETHER AS A NETWORK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Kathryn Clarkson</dc:creator>
  <cp:lastModifiedBy>Hung Ha NGUYEN</cp:lastModifiedBy>
  <cp:revision>15</cp:revision>
  <dcterms:created xsi:type="dcterms:W3CDTF">2020-07-09T07:24:05Z</dcterms:created>
  <dcterms:modified xsi:type="dcterms:W3CDTF">2021-09-16T03:55:54Z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af3f7fd-5cd4-4287-9002-aceb9af13c42_Enabled">
    <vt:lpwstr>true</vt:lpwstr>
  </property>
  <property fmtid="{D5CDD505-2E9C-101B-9397-08002B2CF9AE}" pid="3" name="MSIP_Label_caf3f7fd-5cd4-4287-9002-aceb9af13c42_SetDate">
    <vt:lpwstr>2021-09-16T03:50:17Z</vt:lpwstr>
  </property>
  <property fmtid="{D5CDD505-2E9C-101B-9397-08002B2CF9AE}" pid="4" name="MSIP_Label_caf3f7fd-5cd4-4287-9002-aceb9af13c42_Method">
    <vt:lpwstr>Privileged</vt:lpwstr>
  </property>
  <property fmtid="{D5CDD505-2E9C-101B-9397-08002B2CF9AE}" pid="5" name="MSIP_Label_caf3f7fd-5cd4-4287-9002-aceb9af13c42_Name">
    <vt:lpwstr>Public</vt:lpwstr>
  </property>
  <property fmtid="{D5CDD505-2E9C-101B-9397-08002B2CF9AE}" pid="6" name="MSIP_Label_caf3f7fd-5cd4-4287-9002-aceb9af13c42_SiteId">
    <vt:lpwstr>a2b53be5-734e-4e6c-ab0d-d184f60fd917</vt:lpwstr>
  </property>
  <property fmtid="{D5CDD505-2E9C-101B-9397-08002B2CF9AE}" pid="7" name="MSIP_Label_caf3f7fd-5cd4-4287-9002-aceb9af13c42_ActionId">
    <vt:lpwstr>e3210ec6-b0a4-4c78-9627-71859a7f36e9</vt:lpwstr>
  </property>
  <property fmtid="{D5CDD505-2E9C-101B-9397-08002B2CF9AE}" pid="8" name="MSIP_Label_caf3f7fd-5cd4-4287-9002-aceb9af13c42_ContentBits">
    <vt:lpwstr>2</vt:lpwstr>
  </property>
</Properties>
</file>