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3" r:id="rId2"/>
  </p:sldMasterIdLst>
  <p:sldIdLst>
    <p:sldId id="256" r:id="rId3"/>
    <p:sldId id="262" r:id="rId4"/>
    <p:sldId id="260" r:id="rId5"/>
    <p:sldId id="268" r:id="rId6"/>
    <p:sldId id="265"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3"/>
    <p:restoredTop sz="96208"/>
  </p:normalViewPr>
  <p:slideViewPr>
    <p:cSldViewPr snapToGrid="0" snapToObjects="1">
      <p:cViewPr varScale="1">
        <p:scale>
          <a:sx n="72" d="100"/>
          <a:sy n="72" d="100"/>
        </p:scale>
        <p:origin x="16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sp>
          <p:nvSpPr>
            <p:cNvPr id="7" name="TextBox 6"/>
            <p:cNvSpPr txBox="1"/>
            <p:nvPr/>
          </p:nvSpPr>
          <p:spPr>
            <a:xfrm>
              <a:off x="286521" y="766301"/>
              <a:ext cx="1144157" cy="184596"/>
            </a:xfrm>
            <a:prstGeom prst="rect">
              <a:avLst/>
            </a:prstGeom>
            <a:noFill/>
          </p:spPr>
          <p:txBody>
            <a:bodyPr lIns="0" tIns="0" rIns="0" bIns="0">
              <a:spAutoFit/>
            </a:bodyPr>
            <a:lstStyle/>
            <a:p>
              <a:pPr algn="ctr">
                <a:defRPr/>
              </a:pPr>
              <a:endParaRPr kumimoji="0" lang="en-GB" sz="1200" b="1" dirty="0">
                <a:solidFill>
                  <a:prstClr val="white"/>
                </a:solidFill>
                <a:latin typeface="Arial" pitchFamily="34" charset="0"/>
                <a:cs typeface="Arial" pitchFamily="34" charset="0"/>
              </a:endParaRPr>
            </a:p>
          </p:txBody>
        </p:sp>
      </p:grpSp>
      <p:sp>
        <p:nvSpPr>
          <p:cNvPr id="2" name="Title 1"/>
          <p:cNvSpPr>
            <a:spLocks noGrp="1"/>
          </p:cNvSpPr>
          <p:nvPr>
            <p:ph type="ctrTitle"/>
          </p:nvPr>
        </p:nvSpPr>
        <p:spPr>
          <a:xfrm>
            <a:off x="990600" y="2819400"/>
            <a:ext cx="7239000" cy="647591"/>
          </a:xfrm>
        </p:spPr>
        <p:txBody>
          <a:bodyPr/>
          <a:lstStyle>
            <a:lvl1pPr algn="r">
              <a:defRPr b="1" baseline="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
        <p:nvSpPr>
          <p:cNvPr id="8" name="TextBox 7">
            <a:extLst>
              <a:ext uri="{FF2B5EF4-FFF2-40B4-BE49-F238E27FC236}">
                <a16:creationId xmlns:a16="http://schemas.microsoft.com/office/drawing/2014/main" id="{2EB9F488-4665-D54B-90FF-EA414A076376}"/>
              </a:ext>
            </a:extLst>
          </p:cNvPr>
          <p:cNvSpPr txBox="1"/>
          <p:nvPr userDrawn="1"/>
        </p:nvSpPr>
        <p:spPr bwMode="auto">
          <a:xfrm>
            <a:off x="397668" y="785296"/>
            <a:ext cx="1144588" cy="369332"/>
          </a:xfrm>
          <a:prstGeom prst="rect">
            <a:avLst/>
          </a:prstGeom>
          <a:noFill/>
        </p:spPr>
        <p:txBody>
          <a:bodyPr lIns="0" tIns="0" rIns="0" bIns="0">
            <a:spAutoFit/>
          </a:bodyPr>
          <a:lstStyle/>
          <a:p>
            <a:pPr algn="ctr">
              <a:defRPr/>
            </a:pPr>
            <a:r>
              <a:rPr kumimoji="0" lang="en-GB" sz="1200" b="1" baseline="0" dirty="0">
                <a:solidFill>
                  <a:prstClr val="white"/>
                </a:solidFill>
                <a:latin typeface="Arial" pitchFamily="34" charset="0"/>
                <a:cs typeface="Arial" pitchFamily="34" charset="0"/>
              </a:rPr>
              <a:t>SEA Leaders Meeting</a:t>
            </a:r>
            <a:endParaRPr kumimoji="0" lang="en-GB" sz="1200" b="1"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99232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687" y="1857364"/>
            <a:ext cx="8230626" cy="4525736"/>
          </a:xfrm>
          <a:prstGeom prst="rect">
            <a:avLst/>
          </a:prstGeom>
        </p:spPr>
        <p:txBody>
          <a:bodyPr lIns="75746" tIns="37873" rIns="75746" bIns="37873"/>
          <a:lstStyle>
            <a:lvl1pPr>
              <a:buClr>
                <a:srgbClr val="CC9900"/>
              </a:buClr>
              <a:defRPr/>
            </a:lvl1pPr>
            <a:lvl2pPr>
              <a:buClr>
                <a:srgbClr val="CC9900"/>
              </a:buClr>
              <a:defRPr/>
            </a:lvl2pPr>
            <a:lvl3pPr>
              <a:buClr>
                <a:srgbClr val="CC9900"/>
              </a:buClr>
              <a:defRPr/>
            </a:lvl3pPr>
            <a:lvl4pPr>
              <a:buClr>
                <a:srgbClr val="CC9900"/>
              </a:buClr>
              <a:defRPr/>
            </a:lvl4pPr>
            <a:lvl5pPr>
              <a:buClr>
                <a:srgbClr val="CC9900"/>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3843365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313177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GB" noProof="0"/>
              <a:t>Click icon to add chart</a:t>
            </a:r>
            <a:endParaRPr lang="en-GB" noProof="0" dirty="0"/>
          </a:p>
        </p:txBody>
      </p:sp>
      <p:sp>
        <p:nvSpPr>
          <p:cNvPr id="5" name="Title 4"/>
          <p:cNvSpPr>
            <a:spLocks noGrp="1"/>
          </p:cNvSpPr>
          <p:nvPr>
            <p:ph type="title"/>
          </p:nvPr>
        </p:nvSpPr>
        <p:spPr/>
        <p:txBody>
          <a:bodyPr/>
          <a:lstStyle/>
          <a:p>
            <a:r>
              <a:rPr lang="en-GB"/>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1382366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GB" noProof="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GB"/>
              <a:t>Click to edit Master text styles</a:t>
            </a:r>
          </a:p>
        </p:txBody>
      </p:sp>
    </p:spTree>
    <p:extLst>
      <p:ext uri="{BB962C8B-B14F-4D97-AF65-F5344CB8AC3E}">
        <p14:creationId xmlns:p14="http://schemas.microsoft.com/office/powerpoint/2010/main" val="2702236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635404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GB"/>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54144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p:cNvCxnSpPr>
          <p:nvPr/>
        </p:nvCxnSpPr>
        <p:spPr>
          <a:xfrm>
            <a:off x="1828800" y="354013"/>
            <a:ext cx="717296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a:cxnSpLocks/>
          </p:cNvCxnSpPr>
          <p:nvPr/>
        </p:nvCxnSpPr>
        <p:spPr>
          <a:xfrm flipV="1">
            <a:off x="1828800" y="1493837"/>
            <a:ext cx="717296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4014"/>
            <a:ext cx="7172960" cy="1139824"/>
          </a:xfrm>
        </p:spPr>
        <p:txBody>
          <a:bodyPr/>
          <a:lstStyle>
            <a:lvl1pPr>
              <a:defRPr/>
            </a:lvl1p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75303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GB" noProof="0"/>
              <a:t>Click icon to add chart</a:t>
            </a:r>
            <a:endParaRPr lang="en-GB" noProof="0" dirty="0"/>
          </a:p>
        </p:txBody>
      </p:sp>
      <p:sp>
        <p:nvSpPr>
          <p:cNvPr id="5" name="Title 4"/>
          <p:cNvSpPr>
            <a:spLocks noGrp="1"/>
          </p:cNvSpPr>
          <p:nvPr>
            <p:ph type="title"/>
          </p:nvPr>
        </p:nvSpPr>
        <p:spPr/>
        <p:txBody>
          <a:bodyPr/>
          <a:lstStyle/>
          <a:p>
            <a:r>
              <a:rPr lang="en-GB"/>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89303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GB" noProof="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GB"/>
              <a:t>Click to edit Master text styles</a:t>
            </a:r>
          </a:p>
        </p:txBody>
      </p:sp>
    </p:spTree>
    <p:extLst>
      <p:ext uri="{BB962C8B-B14F-4D97-AF65-F5344CB8AC3E}">
        <p14:creationId xmlns:p14="http://schemas.microsoft.com/office/powerpoint/2010/main" val="264234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395285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GB"/>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688000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pic>
          <p:nvPicPr>
            <p:cNvPr id="6" name="Picture 15" descr="SLCM-icons logo-EN.jpg"/>
            <p:cNvPicPr>
              <a:picLocks noChangeAspect="1"/>
            </p:cNvPicPr>
            <p:nvPr/>
          </p:nvPicPr>
          <p:blipFill>
            <a:blip r:embed="rId2" cstate="screen"/>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screen"/>
            <a:srcRect/>
            <a:stretch>
              <a:fillRect/>
            </a:stretch>
          </p:blipFill>
          <p:spPr bwMode="auto">
            <a:xfrm>
              <a:off x="5715000" y="6096000"/>
              <a:ext cx="3157728" cy="295815"/>
            </a:xfrm>
            <a:prstGeom prst="rect">
              <a:avLst/>
            </a:prstGeom>
            <a:noFill/>
            <a:ln w="9525">
              <a:noFill/>
              <a:miter lim="800000"/>
              <a:headEnd/>
              <a:tailEnd/>
            </a:ln>
          </p:spPr>
        </p:pic>
      </p:grpSp>
      <p:sp>
        <p:nvSpPr>
          <p:cNvPr id="8" name="Content Placeholder 2">
            <a:extLst>
              <a:ext uri="{FF2B5EF4-FFF2-40B4-BE49-F238E27FC236}">
                <a16:creationId xmlns:a16="http://schemas.microsoft.com/office/drawing/2014/main" id="{7A9CCE26-9712-1C4F-92A2-97C596D6BFD2}"/>
              </a:ext>
            </a:extLst>
          </p:cNvPr>
          <p:cNvSpPr>
            <a:spLocks noGrp="1"/>
          </p:cNvSpPr>
          <p:nvPr>
            <p:ph idx="1"/>
          </p:nvPr>
        </p:nvSpPr>
        <p:spPr>
          <a:xfrm>
            <a:off x="345440" y="300308"/>
            <a:ext cx="8432800" cy="41910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52149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a:t>Click to edit Master title style</a:t>
            </a:r>
            <a:endParaRPr lang="en-GB" dirty="0"/>
          </a:p>
        </p:txBody>
      </p:sp>
    </p:spTree>
    <p:extLst>
      <p:ext uri="{BB962C8B-B14F-4D97-AF65-F5344CB8AC3E}">
        <p14:creationId xmlns:p14="http://schemas.microsoft.com/office/powerpoint/2010/main" val="332183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526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kumimoji="0"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kumimoji="0"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kumimoji="0"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kumimoji="0"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2" cstate="screen"/>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Oval 17"/>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sp>
        <p:nvSpPr>
          <p:cNvPr id="11" name="TextBox 10"/>
          <p:cNvSpPr txBox="1"/>
          <p:nvPr userDrawn="1"/>
        </p:nvSpPr>
        <p:spPr bwMode="auto">
          <a:xfrm>
            <a:off x="397668" y="785296"/>
            <a:ext cx="1144588" cy="369332"/>
          </a:xfrm>
          <a:prstGeom prst="rect">
            <a:avLst/>
          </a:prstGeom>
          <a:noFill/>
        </p:spPr>
        <p:txBody>
          <a:bodyPr lIns="0" tIns="0" rIns="0" bIns="0">
            <a:spAutoFit/>
          </a:bodyPr>
          <a:lstStyle/>
          <a:p>
            <a:pPr algn="ctr">
              <a:defRPr/>
            </a:pPr>
            <a:r>
              <a:rPr kumimoji="0" lang="en-GB" sz="1200" b="1" baseline="0" dirty="0">
                <a:solidFill>
                  <a:prstClr val="white"/>
                </a:solidFill>
                <a:latin typeface="Arial" pitchFamily="34" charset="0"/>
                <a:cs typeface="Arial" pitchFamily="34" charset="0"/>
              </a:rPr>
              <a:t>SEA Leaders Meeting</a:t>
            </a:r>
            <a:endParaRPr kumimoji="0" lang="en-GB" sz="1200" b="1"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1624592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l" rtl="0" eaLnBrk="1" fontAlgn="base" hangingPunct="1">
        <a:spcBef>
          <a:spcPct val="0"/>
        </a:spcBef>
        <a:spcAft>
          <a:spcPct val="0"/>
        </a:spcAft>
        <a:defRPr sz="2600" b="1" i="0"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kumimoji="0"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kumimoji="0"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kumimoji="0"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kumimoji="0"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7" cstate="screen"/>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GB" dirty="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Oval 17"/>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0" lang="en-US" dirty="0">
              <a:solidFill>
                <a:prstClr val="white"/>
              </a:solidFill>
            </a:endParaRPr>
          </a:p>
        </p:txBody>
      </p:sp>
    </p:spTree>
    <p:extLst>
      <p:ext uri="{BB962C8B-B14F-4D97-AF65-F5344CB8AC3E}">
        <p14:creationId xmlns:p14="http://schemas.microsoft.com/office/powerpoint/2010/main" val="159252089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commons.wikimedia.org/wiki/File:Group_font_awesome.svg" TargetMode="External"/><Relationship Id="rId7" Type="http://schemas.openxmlformats.org/officeDocument/2006/relationships/hyperlink" Target="https://commons.wikimedia.org/wiki/File:Exclamation_Circle_Red.svg"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6.svg"/><Relationship Id="rId7" Type="http://schemas.openxmlformats.org/officeDocument/2006/relationships/hyperlink" Target="http://commons.wikimedia.org/wiki/File:Group_font_awesome.svg"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hyperlink" Target="https://commons.wikimedia.org/wiki/File:Exclamation_Circle_Red.svg"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svg"/><Relationship Id="rId7" Type="http://schemas.openxmlformats.org/officeDocument/2006/relationships/hyperlink" Target="https://commons.wikimedia.org/wiki/File:Exclamation_Circle_Red.svg"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9.svg"/><Relationship Id="rId10" Type="http://schemas.openxmlformats.org/officeDocument/2006/relationships/hyperlink" Target="http://commons.wikimedia.org/wiki/File:Group_font_awesome.svg" TargetMode="External"/><Relationship Id="rId4" Type="http://schemas.openxmlformats.org/officeDocument/2006/relationships/image" Target="../media/image8.png"/><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6.svg"/><Relationship Id="rId7" Type="http://schemas.openxmlformats.org/officeDocument/2006/relationships/hyperlink" Target="http://commons.wikimedia.org/wiki/File:Group_font_awesome.svg"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hyperlink" Target="https://commons.wikimedia.org/wiki/File:Exclamation_Circle_Red.svg"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6.svg"/><Relationship Id="rId7" Type="http://schemas.openxmlformats.org/officeDocument/2006/relationships/hyperlink" Target="http://commons.wikimedia.org/wiki/File:Group_font_awesome.svg"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hyperlink" Target="https://commons.wikimedia.org/wiki/File:Exclamation_Circle_Red.svg"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6.svg"/><Relationship Id="rId7" Type="http://schemas.openxmlformats.org/officeDocument/2006/relationships/hyperlink" Target="http://commons.wikimedia.org/wiki/File:Group_font_awesome.svg"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hyperlink" Target="https://commons.wikimedia.org/wiki/File:Exclamation_Circle_Red.s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15F7-D3A7-D846-AE1A-0B70C5FCC04E}"/>
              </a:ext>
            </a:extLst>
          </p:cNvPr>
          <p:cNvSpPr>
            <a:spLocks noGrp="1"/>
          </p:cNvSpPr>
          <p:nvPr>
            <p:ph type="ctrTitle"/>
          </p:nvPr>
        </p:nvSpPr>
        <p:spPr/>
        <p:txBody>
          <a:bodyPr/>
          <a:lstStyle/>
          <a:p>
            <a:r>
              <a:rPr lang="en-US" dirty="0"/>
              <a:t>Networks in Southeast Asia</a:t>
            </a:r>
          </a:p>
        </p:txBody>
      </p:sp>
      <p:sp>
        <p:nvSpPr>
          <p:cNvPr id="3" name="Subtitle 2">
            <a:extLst>
              <a:ext uri="{FF2B5EF4-FFF2-40B4-BE49-F238E27FC236}">
                <a16:creationId xmlns:a16="http://schemas.microsoft.com/office/drawing/2014/main" id="{607D48D9-987C-3843-A371-5876B7B74B68}"/>
              </a:ext>
            </a:extLst>
          </p:cNvPr>
          <p:cNvSpPr>
            <a:spLocks noGrp="1"/>
          </p:cNvSpPr>
          <p:nvPr>
            <p:ph type="subTitle" idx="1"/>
          </p:nvPr>
        </p:nvSpPr>
        <p:spPr/>
        <p:txBody>
          <a:bodyPr/>
          <a:lstStyle/>
          <a:p>
            <a:r>
              <a:rPr lang="en-US" sz="1800" dirty="0"/>
              <a:t>Presented by IFRC </a:t>
            </a:r>
            <a:endParaRPr lang="en-US" dirty="0"/>
          </a:p>
        </p:txBody>
      </p:sp>
    </p:spTree>
    <p:extLst>
      <p:ext uri="{BB962C8B-B14F-4D97-AF65-F5344CB8AC3E}">
        <p14:creationId xmlns:p14="http://schemas.microsoft.com/office/powerpoint/2010/main" val="350765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7172960" cy="1139824"/>
          </a:xfrm>
          <a:prstGeom prst="rect">
            <a:avLst/>
          </a:prstGeom>
          <a:noFill/>
          <a:ln w="9525">
            <a:noFill/>
            <a:miter lim="800000"/>
            <a:headEnd/>
            <a:tailEnd/>
          </a:ln>
        </p:spPr>
        <p:txBody>
          <a:bodyPr wrap="square" anchor="ctr">
            <a:normAutofit/>
          </a:bodyPr>
          <a:lstStyle/>
          <a:p>
            <a:r>
              <a:rPr lang="en-US" dirty="0"/>
              <a:t>Protection, Gender and Inclusion (PGI) Southeast Asia Sub Regional Network </a:t>
            </a:r>
          </a:p>
        </p:txBody>
      </p:sp>
      <p:sp>
        <p:nvSpPr>
          <p:cNvPr id="12" name="Freeform 11">
            <a:extLst>
              <a:ext uri="{FF2B5EF4-FFF2-40B4-BE49-F238E27FC236}">
                <a16:creationId xmlns:a16="http://schemas.microsoft.com/office/drawing/2014/main" id="{760592C5-18B9-0547-8B18-36FA3C241DBA}"/>
              </a:ext>
            </a:extLst>
          </p:cNvPr>
          <p:cNvSpPr/>
          <p:nvPr/>
        </p:nvSpPr>
        <p:spPr>
          <a:xfrm>
            <a:off x="193061" y="2060345"/>
            <a:ext cx="2254259" cy="370898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a:r>
              <a:rPr lang="en-MY" sz="1100" dirty="0"/>
              <a:t>In 2015 as part of the Regional Resilience Initiative (RRI), the Southeast Asia Sub Regional Network for PGI was initiated. RRI sought to strengthen the capacity of 11 National Societies in the region to represent and communicate the needs of vulnerable groups, particularly women, boys and girls.</a:t>
            </a:r>
          </a:p>
          <a:p>
            <a:pPr algn="just"/>
            <a:endParaRPr lang="en-MY" sz="1100" dirty="0"/>
          </a:p>
          <a:p>
            <a:pPr algn="just"/>
            <a:r>
              <a:rPr lang="en-MY" sz="1100" dirty="0"/>
              <a:t>The aim of a PGI sub-regional network is to bring together PGI focal points to share experiences, update knowledge, discuss issues/problems, identify solutions and prepare annual PGI action plans for the promotion and institutionalization of protection, gender and inclusion work in their respective National Societies. </a:t>
            </a:r>
            <a:r>
              <a:rPr lang="en-US" sz="1100" dirty="0"/>
              <a:t>Other Sub Regional Networks in Asia Pacific are as follows:</a:t>
            </a:r>
          </a:p>
          <a:p>
            <a:pPr marL="228600" lvl="0" indent="-228600" algn="just" defTabSz="488950">
              <a:lnSpc>
                <a:spcPct val="100000"/>
              </a:lnSpc>
              <a:spcBef>
                <a:spcPct val="0"/>
              </a:spcBef>
              <a:buAutoNum type="arabicPeriod"/>
            </a:pPr>
            <a:r>
              <a:rPr lang="en-US" sz="1100" dirty="0"/>
              <a:t>South Asia</a:t>
            </a:r>
          </a:p>
          <a:p>
            <a:pPr marL="228600" lvl="0" indent="-228600" algn="just" defTabSz="488950">
              <a:lnSpc>
                <a:spcPct val="100000"/>
              </a:lnSpc>
              <a:spcBef>
                <a:spcPct val="0"/>
              </a:spcBef>
              <a:buAutoNum type="arabicPeriod"/>
            </a:pPr>
            <a:r>
              <a:rPr lang="en-US" sz="1100" dirty="0"/>
              <a:t>Pacific</a:t>
            </a:r>
          </a:p>
          <a:p>
            <a:pPr marL="228600" lvl="0" indent="-228600" algn="just" defTabSz="488950">
              <a:lnSpc>
                <a:spcPct val="100000"/>
              </a:lnSpc>
              <a:spcBef>
                <a:spcPct val="0"/>
              </a:spcBef>
              <a:buAutoNum type="arabicPeriod"/>
            </a:pPr>
            <a:r>
              <a:rPr lang="en-US" sz="1100" dirty="0"/>
              <a:t>East Asia</a:t>
            </a:r>
          </a:p>
          <a:p>
            <a:pPr algn="just"/>
            <a:endParaRPr lang="en-MY" sz="1100" dirty="0"/>
          </a:p>
        </p:txBody>
      </p:sp>
      <p:sp>
        <p:nvSpPr>
          <p:cNvPr id="15" name="Freeform 14">
            <a:extLst>
              <a:ext uri="{FF2B5EF4-FFF2-40B4-BE49-F238E27FC236}">
                <a16:creationId xmlns:a16="http://schemas.microsoft.com/office/drawing/2014/main" id="{785003C1-D1AE-6D46-854D-7156CD07B83D}"/>
              </a:ext>
            </a:extLst>
          </p:cNvPr>
          <p:cNvSpPr/>
          <p:nvPr/>
        </p:nvSpPr>
        <p:spPr>
          <a:xfrm>
            <a:off x="2619384" y="2068668"/>
            <a:ext cx="3125899" cy="1139824"/>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defTabSz="488950">
              <a:spcBef>
                <a:spcPct val="0"/>
              </a:spcBef>
            </a:pPr>
            <a:r>
              <a:rPr lang="en-MY" sz="1100" u="sng" dirty="0"/>
              <a:t>11 Participating National Societies:</a:t>
            </a:r>
            <a:endParaRPr lang="en-MY" sz="1100" dirty="0"/>
          </a:p>
          <a:p>
            <a:pPr algn="just" defTabSz="488950">
              <a:spcBef>
                <a:spcPct val="0"/>
              </a:spcBef>
            </a:pPr>
            <a:r>
              <a:rPr lang="en-MY" sz="1100" dirty="0"/>
              <a:t>Brunei RC, Cambodia RC, Indonesia RC, Laos RC, Malaysia RC, Myanmar RC, Philippines RC, Singapore RC, Thailand RC, Timor-Leste RC,  and Viet Nam RC. A focal point from Mongolia RCS joined the meeting in 2018 as well. </a:t>
            </a:r>
            <a:endParaRPr lang="en-US" sz="1100" dirty="0"/>
          </a:p>
        </p:txBody>
      </p:sp>
      <p:sp>
        <p:nvSpPr>
          <p:cNvPr id="19" name="Freeform 18">
            <a:extLst>
              <a:ext uri="{FF2B5EF4-FFF2-40B4-BE49-F238E27FC236}">
                <a16:creationId xmlns:a16="http://schemas.microsoft.com/office/drawing/2014/main" id="{50189EA7-779C-0445-B5AA-BAE7C8CB6C26}"/>
              </a:ext>
            </a:extLst>
          </p:cNvPr>
          <p:cNvSpPr/>
          <p:nvPr/>
        </p:nvSpPr>
        <p:spPr>
          <a:xfrm>
            <a:off x="5825040" y="2053867"/>
            <a:ext cx="3171663" cy="370898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lvl="0" algn="just" defTabSz="488950">
              <a:lnSpc>
                <a:spcPct val="100000"/>
              </a:lnSpc>
              <a:spcBef>
                <a:spcPct val="0"/>
              </a:spcBef>
            </a:pPr>
            <a:endParaRPr lang="en-US" sz="1100" kern="1200" dirty="0"/>
          </a:p>
        </p:txBody>
      </p:sp>
      <p:grpSp>
        <p:nvGrpSpPr>
          <p:cNvPr id="13" name="Group 12">
            <a:extLst>
              <a:ext uri="{FF2B5EF4-FFF2-40B4-BE49-F238E27FC236}">
                <a16:creationId xmlns:a16="http://schemas.microsoft.com/office/drawing/2014/main" id="{BE7ADBA7-E2E4-254B-B7F1-14C76F699894}"/>
              </a:ext>
            </a:extLst>
          </p:cNvPr>
          <p:cNvGrpSpPr/>
          <p:nvPr/>
        </p:nvGrpSpPr>
        <p:grpSpPr>
          <a:xfrm>
            <a:off x="2619384" y="1692903"/>
            <a:ext cx="1985670" cy="317171"/>
            <a:chOff x="147297" y="4398738"/>
            <a:chExt cx="1985670" cy="317171"/>
          </a:xfrm>
        </p:grpSpPr>
        <p:sp>
          <p:nvSpPr>
            <p:cNvPr id="20" name="Freeform 19">
              <a:extLst>
                <a:ext uri="{FF2B5EF4-FFF2-40B4-BE49-F238E27FC236}">
                  <a16:creationId xmlns:a16="http://schemas.microsoft.com/office/drawing/2014/main" id="{B19C67EC-825E-8949-B67C-E00E004885FF}"/>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21" name="Rectangle 20" descr="File:Group font awesome.svg - Wikimedia Commons">
              <a:extLst>
                <a:ext uri="{FF2B5EF4-FFF2-40B4-BE49-F238E27FC236}">
                  <a16:creationId xmlns:a16="http://schemas.microsoft.com/office/drawing/2014/main" id="{485D9007-05AD-9148-8A48-FADE06EA44AF}"/>
                </a:ext>
              </a:extLst>
            </p:cNvPr>
            <p:cNvSpPr/>
            <p:nvPr/>
          </p:nvSpPr>
          <p:spPr>
            <a:xfrm>
              <a:off x="147297" y="4398738"/>
              <a:ext cx="317171" cy="317171"/>
            </a:xfrm>
            <a:prstGeom prst="rect">
              <a:avLst/>
            </a:prstGeom>
            <a:blipFill>
              <a:blip r:embed="rId2">
                <a:duotone>
                  <a:schemeClr val="accent2">
                    <a:shade val="45000"/>
                    <a:satMod val="135000"/>
                  </a:schemeClr>
                  <a:prstClr val="white"/>
                </a:duotone>
                <a:extLst>
                  <a:ext uri="{837473B0-CC2E-450A-ABE3-18F120FF3D39}">
                    <a1611:picAttrSrcUrl xmlns:a1611="http://schemas.microsoft.com/office/drawing/2016/11/main" r:id="rId3"/>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23" name="Group 22">
            <a:extLst>
              <a:ext uri="{FF2B5EF4-FFF2-40B4-BE49-F238E27FC236}">
                <a16:creationId xmlns:a16="http://schemas.microsoft.com/office/drawing/2014/main" id="{D969846E-3848-444E-9F9F-36232CC68B18}"/>
              </a:ext>
            </a:extLst>
          </p:cNvPr>
          <p:cNvGrpSpPr/>
          <p:nvPr/>
        </p:nvGrpSpPr>
        <p:grpSpPr>
          <a:xfrm>
            <a:off x="2619384" y="3084980"/>
            <a:ext cx="1943762" cy="443723"/>
            <a:chOff x="2628238" y="1610144"/>
            <a:chExt cx="1943762" cy="443723"/>
          </a:xfrm>
        </p:grpSpPr>
        <p:sp>
          <p:nvSpPr>
            <p:cNvPr id="24" name="Rectangle 23" descr="Presentation with Checklist">
              <a:extLst>
                <a:ext uri="{FF2B5EF4-FFF2-40B4-BE49-F238E27FC236}">
                  <a16:creationId xmlns:a16="http://schemas.microsoft.com/office/drawing/2014/main" id="{FA363C24-B9E9-EB47-88E1-CCF02E73F264}"/>
                </a:ext>
              </a:extLst>
            </p:cNvPr>
            <p:cNvSpPr/>
            <p:nvPr/>
          </p:nvSpPr>
          <p:spPr>
            <a:xfrm>
              <a:off x="2628238" y="1610144"/>
              <a:ext cx="398679" cy="443723"/>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5" name="Freeform 24">
              <a:extLst>
                <a:ext uri="{FF2B5EF4-FFF2-40B4-BE49-F238E27FC236}">
                  <a16:creationId xmlns:a16="http://schemas.microsoft.com/office/drawing/2014/main" id="{5F00C173-D6A7-AF4A-B104-18F0ACEDB3F4}"/>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26" name="Freeform 25">
            <a:extLst>
              <a:ext uri="{FF2B5EF4-FFF2-40B4-BE49-F238E27FC236}">
                <a16:creationId xmlns:a16="http://schemas.microsoft.com/office/drawing/2014/main" id="{357F9178-75F3-E244-8E75-A4FA000F2EC5}"/>
              </a:ext>
            </a:extLst>
          </p:cNvPr>
          <p:cNvSpPr/>
          <p:nvPr/>
        </p:nvSpPr>
        <p:spPr>
          <a:xfrm>
            <a:off x="2657896" y="3547736"/>
            <a:ext cx="3087388" cy="443723"/>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defTabSz="488950">
              <a:spcBef>
                <a:spcPct val="0"/>
              </a:spcBef>
            </a:pPr>
            <a:r>
              <a:rPr lang="en-MY" sz="1100" dirty="0"/>
              <a:t>In July 2018, the Southeast Asia Sub Regional Network had a face – to – face meeting in Bangkok, Thailand.</a:t>
            </a:r>
            <a:endParaRPr lang="en-US" sz="1100" dirty="0"/>
          </a:p>
        </p:txBody>
      </p:sp>
      <p:grpSp>
        <p:nvGrpSpPr>
          <p:cNvPr id="27" name="Group 26">
            <a:extLst>
              <a:ext uri="{FF2B5EF4-FFF2-40B4-BE49-F238E27FC236}">
                <a16:creationId xmlns:a16="http://schemas.microsoft.com/office/drawing/2014/main" id="{F7E7C706-A157-CA4D-A5ED-FCAF7DBFB6A9}"/>
              </a:ext>
            </a:extLst>
          </p:cNvPr>
          <p:cNvGrpSpPr/>
          <p:nvPr/>
        </p:nvGrpSpPr>
        <p:grpSpPr>
          <a:xfrm>
            <a:off x="5825040" y="1692902"/>
            <a:ext cx="1668554" cy="317171"/>
            <a:chOff x="5923383" y="1649836"/>
            <a:chExt cx="1668554" cy="317171"/>
          </a:xfrm>
        </p:grpSpPr>
        <p:sp>
          <p:nvSpPr>
            <p:cNvPr id="28" name="Freeform 27">
              <a:extLst>
                <a:ext uri="{FF2B5EF4-FFF2-40B4-BE49-F238E27FC236}">
                  <a16:creationId xmlns:a16="http://schemas.microsoft.com/office/drawing/2014/main" id="{2D87240D-A226-4E40-BBC3-A38DB6020E76}"/>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9" name="Rectangle 28" descr="File:Exclamation Circle Red.svg - Wikimedia Commons">
              <a:extLst>
                <a:ext uri="{FF2B5EF4-FFF2-40B4-BE49-F238E27FC236}">
                  <a16:creationId xmlns:a16="http://schemas.microsoft.com/office/drawing/2014/main" id="{3C6799A7-8F86-0440-94EB-3EB06A46F23A}"/>
                </a:ext>
              </a:extLst>
            </p:cNvPr>
            <p:cNvSpPr/>
            <p:nvPr/>
          </p:nvSpPr>
          <p:spPr>
            <a:xfrm>
              <a:off x="5923383" y="1649836"/>
              <a:ext cx="317171" cy="317171"/>
            </a:xfrm>
            <a:prstGeom prst="rect">
              <a:avLst/>
            </a:prstGeom>
            <a:blipFill>
              <a:blip r:embed="rId6">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31" name="Freeform 30">
            <a:extLst>
              <a:ext uri="{FF2B5EF4-FFF2-40B4-BE49-F238E27FC236}">
                <a16:creationId xmlns:a16="http://schemas.microsoft.com/office/drawing/2014/main" id="{142B1BE4-EEF0-5948-9825-5B73CEBD79B3}"/>
              </a:ext>
            </a:extLst>
          </p:cNvPr>
          <p:cNvSpPr/>
          <p:nvPr/>
        </p:nvSpPr>
        <p:spPr>
          <a:xfrm>
            <a:off x="5855861" y="2060345"/>
            <a:ext cx="3087388" cy="3702502"/>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indent="-171450" algn="just" defTabSz="488950">
              <a:spcBef>
                <a:spcPct val="0"/>
              </a:spcBef>
              <a:buFont typeface="Arial" panose="020B0604020202020204" pitchFamily="34" charset="0"/>
              <a:buChar char="•"/>
            </a:pPr>
            <a:r>
              <a:rPr lang="en-MY" sz="1100" dirty="0"/>
              <a:t>Lack of funding</a:t>
            </a:r>
          </a:p>
          <a:p>
            <a:pPr marL="171450" indent="-171450" algn="just" defTabSz="488950">
              <a:spcBef>
                <a:spcPct val="0"/>
              </a:spcBef>
              <a:buFont typeface="Arial" panose="020B0604020202020204" pitchFamily="34" charset="0"/>
              <a:buChar char="•"/>
            </a:pPr>
            <a:r>
              <a:rPr lang="en-MY" sz="1100" dirty="0"/>
              <a:t>Previously, since the network was created, there were face to face meetings annually which was the enabler to keep the exchange, motivation and learning high. Currently, PGI focal points from National Societies in the Southeast Asia region are not meeting as often.</a:t>
            </a:r>
          </a:p>
          <a:p>
            <a:pPr marL="171450" indent="-171450" algn="just" defTabSz="488950">
              <a:spcBef>
                <a:spcPct val="0"/>
              </a:spcBef>
              <a:buFont typeface="Arial" panose="020B0604020202020204" pitchFamily="34" charset="0"/>
              <a:buChar char="•"/>
            </a:pPr>
            <a:r>
              <a:rPr lang="en-MY" sz="1100" dirty="0"/>
              <a:t>How to integrate PGI within national programmes and operations?</a:t>
            </a:r>
          </a:p>
          <a:p>
            <a:pPr marL="171450" indent="-171450" algn="just" defTabSz="488950">
              <a:spcBef>
                <a:spcPct val="0"/>
              </a:spcBef>
              <a:buFont typeface="Arial" panose="020B0604020202020204" pitchFamily="34" charset="0"/>
              <a:buChar char="•"/>
            </a:pPr>
            <a:r>
              <a:rPr lang="en-MY" sz="1100" dirty="0"/>
              <a:t>Participation on webinars for the network has been low. </a:t>
            </a:r>
          </a:p>
          <a:p>
            <a:pPr marL="171450" indent="-171450" algn="just" defTabSz="488950">
              <a:spcBef>
                <a:spcPct val="0"/>
              </a:spcBef>
              <a:buFont typeface="Arial" panose="020B0604020202020204" pitchFamily="34" charset="0"/>
              <a:buChar char="•"/>
            </a:pPr>
            <a:r>
              <a:rPr lang="en-MY" sz="1100" dirty="0"/>
              <a:t>Network is looking for a chair.</a:t>
            </a:r>
            <a:endParaRPr lang="en-US" sz="1100" dirty="0"/>
          </a:p>
        </p:txBody>
      </p:sp>
      <p:grpSp>
        <p:nvGrpSpPr>
          <p:cNvPr id="32" name="Group 31">
            <a:extLst>
              <a:ext uri="{FF2B5EF4-FFF2-40B4-BE49-F238E27FC236}">
                <a16:creationId xmlns:a16="http://schemas.microsoft.com/office/drawing/2014/main" id="{BBF99F88-6CFC-4146-AE6C-5884ECA76DF9}"/>
              </a:ext>
            </a:extLst>
          </p:cNvPr>
          <p:cNvGrpSpPr/>
          <p:nvPr/>
        </p:nvGrpSpPr>
        <p:grpSpPr>
          <a:xfrm>
            <a:off x="185808" y="1649836"/>
            <a:ext cx="1931151" cy="317171"/>
            <a:chOff x="185808" y="1649836"/>
            <a:chExt cx="1931151" cy="317171"/>
          </a:xfrm>
        </p:grpSpPr>
        <p:sp>
          <p:nvSpPr>
            <p:cNvPr id="33" name="Freeform 32">
              <a:extLst>
                <a:ext uri="{FF2B5EF4-FFF2-40B4-BE49-F238E27FC236}">
                  <a16:creationId xmlns:a16="http://schemas.microsoft.com/office/drawing/2014/main" id="{1C804652-15C2-3343-9885-D81B1FFEA28D}"/>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34" name="Rectangle 33" descr="Magnifying glass">
              <a:extLst>
                <a:ext uri="{FF2B5EF4-FFF2-40B4-BE49-F238E27FC236}">
                  <a16:creationId xmlns:a16="http://schemas.microsoft.com/office/drawing/2014/main" id="{387099CA-38C9-B641-82E1-5C4A1DC8DBB8}"/>
                </a:ext>
              </a:extLst>
            </p:cNvPr>
            <p:cNvSpPr/>
            <p:nvPr/>
          </p:nvSpPr>
          <p:spPr>
            <a:xfrm>
              <a:off x="185808" y="1649836"/>
              <a:ext cx="317171" cy="317171"/>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Tree>
    <p:extLst>
      <p:ext uri="{BB962C8B-B14F-4D97-AF65-F5344CB8AC3E}">
        <p14:creationId xmlns:p14="http://schemas.microsoft.com/office/powerpoint/2010/main" val="389207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7172960" cy="1139824"/>
          </a:xfrm>
          <a:prstGeom prst="rect">
            <a:avLst/>
          </a:prstGeom>
          <a:noFill/>
          <a:ln w="9525">
            <a:noFill/>
            <a:miter lim="800000"/>
            <a:headEnd/>
            <a:tailEnd/>
          </a:ln>
        </p:spPr>
        <p:txBody>
          <a:bodyPr wrap="square" anchor="ctr">
            <a:normAutofit/>
          </a:bodyPr>
          <a:lstStyle/>
          <a:p>
            <a:r>
              <a:rPr lang="en-US" dirty="0"/>
              <a:t>Asia Pacific Migration Network (APMN)</a:t>
            </a:r>
          </a:p>
        </p:txBody>
      </p:sp>
      <p:sp>
        <p:nvSpPr>
          <p:cNvPr id="12" name="Freeform 11">
            <a:extLst>
              <a:ext uri="{FF2B5EF4-FFF2-40B4-BE49-F238E27FC236}">
                <a16:creationId xmlns:a16="http://schemas.microsoft.com/office/drawing/2014/main" id="{760592C5-18B9-0547-8B18-36FA3C241DBA}"/>
              </a:ext>
            </a:extLst>
          </p:cNvPr>
          <p:cNvSpPr/>
          <p:nvPr/>
        </p:nvSpPr>
        <p:spPr>
          <a:xfrm>
            <a:off x="147297" y="2024857"/>
            <a:ext cx="2254259" cy="2316031"/>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just" defTabSz="488950">
              <a:lnSpc>
                <a:spcPct val="100000"/>
              </a:lnSpc>
              <a:spcBef>
                <a:spcPct val="0"/>
              </a:spcBef>
              <a:spcAft>
                <a:spcPct val="35000"/>
              </a:spcAft>
              <a:buNone/>
            </a:pPr>
            <a:r>
              <a:rPr lang="en-GB" sz="1100" kern="1200" dirty="0"/>
              <a:t>The APMN was created to explore critical issues, </a:t>
            </a:r>
            <a:r>
              <a:rPr lang="en-MY" sz="1100" kern="1200" dirty="0"/>
              <a:t>develop actions, and contribute to a growing body of knowledge for the benefit of migrants</a:t>
            </a:r>
            <a:r>
              <a:rPr lang="en-GB" sz="1100" kern="1200" dirty="0"/>
              <a:t> based on the Movement’s Fundamental Principles and humanitarian approach</a:t>
            </a:r>
            <a:r>
              <a:rPr lang="en-MY" sz="1100" kern="1200" dirty="0"/>
              <a:t>.  The APMN is committed to sensitisation on migration issues and vulnerabilities, and is focused on progressing practical action and cooperation to better support migrants and people made vulnerable through migration. </a:t>
            </a:r>
            <a:endParaRPr lang="en-US" sz="1100" kern="1200" dirty="0"/>
          </a:p>
        </p:txBody>
      </p:sp>
      <p:sp>
        <p:nvSpPr>
          <p:cNvPr id="15" name="Freeform 14">
            <a:extLst>
              <a:ext uri="{FF2B5EF4-FFF2-40B4-BE49-F238E27FC236}">
                <a16:creationId xmlns:a16="http://schemas.microsoft.com/office/drawing/2014/main" id="{785003C1-D1AE-6D46-854D-7156CD07B83D}"/>
              </a:ext>
            </a:extLst>
          </p:cNvPr>
          <p:cNvSpPr/>
          <p:nvPr/>
        </p:nvSpPr>
        <p:spPr>
          <a:xfrm>
            <a:off x="147297" y="4803112"/>
            <a:ext cx="2254259" cy="1064287"/>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just" defTabSz="488950">
              <a:lnSpc>
                <a:spcPct val="100000"/>
              </a:lnSpc>
              <a:spcBef>
                <a:spcPct val="0"/>
              </a:spcBef>
              <a:spcAft>
                <a:spcPct val="35000"/>
              </a:spcAft>
              <a:buNone/>
            </a:pPr>
            <a:r>
              <a:rPr lang="en-US" sz="1100" kern="1200" dirty="0"/>
              <a:t>Co – chairs: Maldivian RC, Australian RC, Singapore RC</a:t>
            </a:r>
          </a:p>
          <a:p>
            <a:pPr marL="0" lvl="0" indent="0" algn="just" defTabSz="488950">
              <a:lnSpc>
                <a:spcPct val="100000"/>
              </a:lnSpc>
              <a:spcBef>
                <a:spcPct val="0"/>
              </a:spcBef>
              <a:spcAft>
                <a:spcPct val="35000"/>
              </a:spcAft>
              <a:buNone/>
            </a:pPr>
            <a:r>
              <a:rPr lang="en-US" sz="1100" kern="1200" dirty="0"/>
              <a:t>Engagement with 35 National Societies in Asia Pacific</a:t>
            </a:r>
          </a:p>
        </p:txBody>
      </p:sp>
      <p:grpSp>
        <p:nvGrpSpPr>
          <p:cNvPr id="4" name="Group 3">
            <a:extLst>
              <a:ext uri="{FF2B5EF4-FFF2-40B4-BE49-F238E27FC236}">
                <a16:creationId xmlns:a16="http://schemas.microsoft.com/office/drawing/2014/main" id="{86395321-E186-514B-862C-B60047CFEA6D}"/>
              </a:ext>
            </a:extLst>
          </p:cNvPr>
          <p:cNvGrpSpPr/>
          <p:nvPr/>
        </p:nvGrpSpPr>
        <p:grpSpPr>
          <a:xfrm>
            <a:off x="2628238" y="1610144"/>
            <a:ext cx="1943762" cy="443723"/>
            <a:chOff x="2628238" y="1610144"/>
            <a:chExt cx="1943762" cy="443723"/>
          </a:xfrm>
        </p:grpSpPr>
        <p:sp>
          <p:nvSpPr>
            <p:cNvPr id="16" name="Rectangle 15" descr="Presentation with Checklist">
              <a:extLst>
                <a:ext uri="{FF2B5EF4-FFF2-40B4-BE49-F238E27FC236}">
                  <a16:creationId xmlns:a16="http://schemas.microsoft.com/office/drawing/2014/main" id="{3DB61A36-D060-F346-9807-C85DE5F0BF96}"/>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7" name="Freeform 16">
              <a:extLst>
                <a:ext uri="{FF2B5EF4-FFF2-40B4-BE49-F238E27FC236}">
                  <a16:creationId xmlns:a16="http://schemas.microsoft.com/office/drawing/2014/main" id="{01E20DD7-F9D0-A346-AF90-C8BB2C29078E}"/>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18" name="Freeform 17">
            <a:extLst>
              <a:ext uri="{FF2B5EF4-FFF2-40B4-BE49-F238E27FC236}">
                <a16:creationId xmlns:a16="http://schemas.microsoft.com/office/drawing/2014/main" id="{9649477E-179F-BE4E-AB62-3D7FC4EFAF93}"/>
              </a:ext>
            </a:extLst>
          </p:cNvPr>
          <p:cNvSpPr/>
          <p:nvPr/>
        </p:nvSpPr>
        <p:spPr>
          <a:xfrm>
            <a:off x="2573620" y="2068868"/>
            <a:ext cx="3171663" cy="334463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sz="1100" kern="1200" dirty="0"/>
              <a:t>The APMN and IFRC </a:t>
            </a:r>
            <a:r>
              <a:rPr lang="en-US" sz="1100" dirty="0"/>
              <a:t>are</a:t>
            </a:r>
            <a:r>
              <a:rPr lang="en-US" sz="1100" kern="1200" dirty="0"/>
              <a:t> currently updating the 2016 Asia-Pacific Migration Network (APMN) Mapping of National Society Activities relating to migration. The mapping will be published </a:t>
            </a:r>
            <a:r>
              <a:rPr lang="en-US" sz="1100" dirty="0"/>
              <a:t>at the</a:t>
            </a:r>
            <a:r>
              <a:rPr lang="en-US" sz="1100" kern="1200" dirty="0"/>
              <a:t> </a:t>
            </a:r>
            <a:r>
              <a:rPr lang="en-US" sz="1100" dirty="0"/>
              <a:t>I</a:t>
            </a:r>
            <a:r>
              <a:rPr lang="en-US" sz="1100" kern="1200" dirty="0"/>
              <a:t>nternational </a:t>
            </a:r>
            <a:r>
              <a:rPr lang="en-US" sz="1100" dirty="0"/>
              <a:t>C</a:t>
            </a:r>
            <a:r>
              <a:rPr lang="en-US" sz="1100" kern="1200" dirty="0"/>
              <a:t>onference as ‘National Society Profile on Migration related Initiatives’</a:t>
            </a:r>
          </a:p>
          <a:p>
            <a:pPr marL="171450" lvl="0" indent="-171450" algn="just" defTabSz="488950">
              <a:lnSpc>
                <a:spcPct val="100000"/>
              </a:lnSpc>
              <a:spcBef>
                <a:spcPct val="0"/>
              </a:spcBef>
              <a:spcAft>
                <a:spcPct val="35000"/>
              </a:spcAft>
              <a:buFont typeface="Arial" panose="020B0604020202020204" pitchFamily="34" charset="0"/>
              <a:buChar char="•"/>
            </a:pPr>
            <a:r>
              <a:rPr lang="en-US" sz="1100" kern="1200" dirty="0"/>
              <a:t>The APMN will conduct the next formalization process in November (last conducted in 2017), which will involve leadership nominating (or ren-nominating) the NS representative on migration who will participate in the APMN and share of learnings with their NS colleagues. </a:t>
            </a:r>
          </a:p>
          <a:p>
            <a:pPr marL="171450" lvl="0" indent="-171450" algn="just" defTabSz="488950">
              <a:lnSpc>
                <a:spcPct val="100000"/>
              </a:lnSpc>
              <a:spcBef>
                <a:spcPct val="0"/>
              </a:spcBef>
              <a:spcAft>
                <a:spcPct val="35000"/>
              </a:spcAft>
              <a:buFont typeface="Arial" panose="020B0604020202020204" pitchFamily="34" charset="0"/>
              <a:buChar char="•"/>
            </a:pPr>
            <a:r>
              <a:rPr lang="en-US" sz="1100" kern="1200" dirty="0"/>
              <a:t>A draft APMN pledge on collaboration and coordination has been sent to migration focal points for comment, and will be circulated to leadership for comment and contributions in November</a:t>
            </a:r>
          </a:p>
          <a:p>
            <a:pPr marL="171450" lvl="0" indent="-171450" algn="just" defTabSz="488950">
              <a:lnSpc>
                <a:spcPct val="100000"/>
              </a:lnSpc>
              <a:spcBef>
                <a:spcPct val="0"/>
              </a:spcBef>
              <a:spcAft>
                <a:spcPct val="35000"/>
              </a:spcAft>
              <a:buFont typeface="Arial" panose="020B0604020202020204" pitchFamily="34" charset="0"/>
              <a:buChar char="•"/>
            </a:pPr>
            <a:r>
              <a:rPr lang="en-US" sz="1100" kern="1200" dirty="0"/>
              <a:t>In March/April of 2020, the APMN will host its fourth annual peer to peer learning on migration in the Asia Pacific. </a:t>
            </a:r>
          </a:p>
        </p:txBody>
      </p:sp>
      <p:sp>
        <p:nvSpPr>
          <p:cNvPr id="21" name="Freeform 20">
            <a:extLst>
              <a:ext uri="{FF2B5EF4-FFF2-40B4-BE49-F238E27FC236}">
                <a16:creationId xmlns:a16="http://schemas.microsoft.com/office/drawing/2014/main" id="{3F016A5F-42BA-E044-9CB7-EA9ACCE67933}"/>
              </a:ext>
            </a:extLst>
          </p:cNvPr>
          <p:cNvSpPr/>
          <p:nvPr/>
        </p:nvSpPr>
        <p:spPr>
          <a:xfrm>
            <a:off x="5923383" y="2053867"/>
            <a:ext cx="3034809" cy="334463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just" defTabSz="488950">
              <a:lnSpc>
                <a:spcPct val="100000"/>
              </a:lnSpc>
              <a:spcBef>
                <a:spcPct val="0"/>
              </a:spcBef>
              <a:spcAft>
                <a:spcPct val="35000"/>
              </a:spcAft>
              <a:buNone/>
            </a:pPr>
            <a:r>
              <a:rPr lang="en-US" sz="1100" kern="1200" dirty="0"/>
              <a:t>APMN members, particularly National Societies focal points from South East Asia, have identified the need for increased leadership support on cross border collaboration on migration. Currently, the Last Mile initiative between Singapore Red Cross and PMI to return injured migrant workers home, is the only formally endorsed cross border project between NS on migration.</a:t>
            </a:r>
            <a:endParaRPr lang="en-US" sz="1100" dirty="0"/>
          </a:p>
          <a:p>
            <a:pPr algn="just" defTabSz="488950">
              <a:spcBef>
                <a:spcPct val="0"/>
              </a:spcBef>
              <a:spcAft>
                <a:spcPct val="35000"/>
              </a:spcAft>
            </a:pPr>
            <a:r>
              <a:rPr lang="en-US" sz="1100" dirty="0"/>
              <a:t>Recognition of the humanitarian needs of people moving within the SEA region, and the importance of strengthened cooperation (through </a:t>
            </a:r>
            <a:r>
              <a:rPr lang="en-US" sz="1100" dirty="0" err="1"/>
              <a:t>MoUs</a:t>
            </a:r>
            <a:r>
              <a:rPr lang="en-US" sz="1100" dirty="0"/>
              <a:t>, agreements and cross border planning </a:t>
            </a:r>
            <a:r>
              <a:rPr lang="en-US" sz="1100" dirty="0" err="1"/>
              <a:t>etc</a:t>
            </a:r>
            <a:r>
              <a:rPr lang="en-US" sz="1100" dirty="0"/>
              <a:t>) presents an opportunity to ensure migrants have access to humanitarian protection and assistance.  The following are a few examples:</a:t>
            </a:r>
          </a:p>
          <a:p>
            <a:pPr marL="228600" indent="-228600" algn="just" defTabSz="488950">
              <a:spcBef>
                <a:spcPct val="0"/>
              </a:spcBef>
              <a:spcAft>
                <a:spcPct val="35000"/>
              </a:spcAft>
              <a:buAutoNum type="arabicPeriod"/>
            </a:pPr>
            <a:r>
              <a:rPr lang="en-US" sz="1100" dirty="0"/>
              <a:t>ART cross border project  in Mekong </a:t>
            </a:r>
          </a:p>
          <a:p>
            <a:pPr marL="228600" indent="-228600" algn="just" defTabSz="488950">
              <a:spcBef>
                <a:spcPct val="0"/>
              </a:spcBef>
              <a:spcAft>
                <a:spcPct val="35000"/>
              </a:spcAft>
              <a:buFontTx/>
              <a:buAutoNum type="arabicPeriod"/>
            </a:pPr>
            <a:r>
              <a:rPr lang="en-US" sz="1100" dirty="0"/>
              <a:t>The recent workshop between PMI and Timor </a:t>
            </a:r>
            <a:r>
              <a:rPr lang="en-US" sz="1100" dirty="0" err="1"/>
              <a:t>Leste</a:t>
            </a:r>
            <a:r>
              <a:rPr lang="en-US" sz="1100" dirty="0"/>
              <a:t> RC to develop an MoU</a:t>
            </a:r>
          </a:p>
        </p:txBody>
      </p:sp>
      <p:grpSp>
        <p:nvGrpSpPr>
          <p:cNvPr id="5" name="Group 4">
            <a:extLst>
              <a:ext uri="{FF2B5EF4-FFF2-40B4-BE49-F238E27FC236}">
                <a16:creationId xmlns:a16="http://schemas.microsoft.com/office/drawing/2014/main" id="{305E6E72-9954-9D48-BE51-079B4A2A2D6E}"/>
              </a:ext>
            </a:extLst>
          </p:cNvPr>
          <p:cNvGrpSpPr/>
          <p:nvPr/>
        </p:nvGrpSpPr>
        <p:grpSpPr>
          <a:xfrm>
            <a:off x="185808" y="1649836"/>
            <a:ext cx="1931151" cy="317171"/>
            <a:chOff x="185808" y="1649836"/>
            <a:chExt cx="1931151" cy="317171"/>
          </a:xfrm>
        </p:grpSpPr>
        <p:sp>
          <p:nvSpPr>
            <p:cNvPr id="11" name="Freeform 10">
              <a:extLst>
                <a:ext uri="{FF2B5EF4-FFF2-40B4-BE49-F238E27FC236}">
                  <a16:creationId xmlns:a16="http://schemas.microsoft.com/office/drawing/2014/main" id="{440FCDFF-39A3-E04A-95EF-B094AAEAF130}"/>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8" name="Rectangle 7" descr="Magnifying glass">
              <a:extLst>
                <a:ext uri="{FF2B5EF4-FFF2-40B4-BE49-F238E27FC236}">
                  <a16:creationId xmlns:a16="http://schemas.microsoft.com/office/drawing/2014/main" id="{168E2EAB-7C13-C248-96FE-9EA7AA70AF24}"/>
                </a:ext>
              </a:extLst>
            </p:cNvPr>
            <p:cNvSpPr/>
            <p:nvPr/>
          </p:nvSpPr>
          <p:spPr>
            <a:xfrm>
              <a:off x="185808" y="1649836"/>
              <a:ext cx="317171" cy="31717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6" name="Group 5">
            <a:extLst>
              <a:ext uri="{FF2B5EF4-FFF2-40B4-BE49-F238E27FC236}">
                <a16:creationId xmlns:a16="http://schemas.microsoft.com/office/drawing/2014/main" id="{1FEE2964-840E-744B-B897-9F47BA8B8AA5}"/>
              </a:ext>
            </a:extLst>
          </p:cNvPr>
          <p:cNvGrpSpPr/>
          <p:nvPr/>
        </p:nvGrpSpPr>
        <p:grpSpPr>
          <a:xfrm>
            <a:off x="147297" y="4398738"/>
            <a:ext cx="1985670" cy="317171"/>
            <a:chOff x="147297" y="4398738"/>
            <a:chExt cx="1985670" cy="317171"/>
          </a:xfrm>
        </p:grpSpPr>
        <p:sp>
          <p:nvSpPr>
            <p:cNvPr id="14" name="Freeform 13">
              <a:extLst>
                <a:ext uri="{FF2B5EF4-FFF2-40B4-BE49-F238E27FC236}">
                  <a16:creationId xmlns:a16="http://schemas.microsoft.com/office/drawing/2014/main" id="{6BFDE77B-982A-494F-8CD3-5D5A07177EDC}"/>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22" name="Rectangle 21" descr="File:Group font awesome.svg - Wikimedia Commons">
              <a:extLst>
                <a:ext uri="{FF2B5EF4-FFF2-40B4-BE49-F238E27FC236}">
                  <a16:creationId xmlns:a16="http://schemas.microsoft.com/office/drawing/2014/main" id="{E24AA46C-9DB7-B54F-84A7-2C5630A5AAC5}"/>
                </a:ext>
              </a:extLst>
            </p:cNvPr>
            <p:cNvSpPr/>
            <p:nvPr/>
          </p:nvSpPr>
          <p:spPr>
            <a:xfrm>
              <a:off x="147297" y="4398738"/>
              <a:ext cx="317171" cy="317171"/>
            </a:xfrm>
            <a:prstGeom prst="rect">
              <a:avLst/>
            </a:prstGeom>
            <a:blipFill>
              <a:blip r:embed="rId6">
                <a:duotone>
                  <a:schemeClr val="accent2">
                    <a:shade val="45000"/>
                    <a:satMod val="135000"/>
                  </a:schemeClr>
                  <a:prstClr val="white"/>
                </a:duotone>
                <a:extLs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3" name="Group 2">
            <a:extLst>
              <a:ext uri="{FF2B5EF4-FFF2-40B4-BE49-F238E27FC236}">
                <a16:creationId xmlns:a16="http://schemas.microsoft.com/office/drawing/2014/main" id="{B5D5CB8B-36B4-FF4B-BAC1-8D3D1B30D89D}"/>
              </a:ext>
            </a:extLst>
          </p:cNvPr>
          <p:cNvGrpSpPr/>
          <p:nvPr/>
        </p:nvGrpSpPr>
        <p:grpSpPr>
          <a:xfrm>
            <a:off x="5923383" y="1649836"/>
            <a:ext cx="1668554" cy="317171"/>
            <a:chOff x="5923383" y="1649836"/>
            <a:chExt cx="1668554" cy="317171"/>
          </a:xfrm>
        </p:grpSpPr>
        <p:sp>
          <p:nvSpPr>
            <p:cNvPr id="20" name="Freeform 19">
              <a:extLst>
                <a:ext uri="{FF2B5EF4-FFF2-40B4-BE49-F238E27FC236}">
                  <a16:creationId xmlns:a16="http://schemas.microsoft.com/office/drawing/2014/main" id="{25660761-3528-8342-870C-C17890C6A731}"/>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3" name="Rectangle 22" descr="File:Exclamation Circle Red.svg - Wikimedia Commons">
              <a:extLst>
                <a:ext uri="{FF2B5EF4-FFF2-40B4-BE49-F238E27FC236}">
                  <a16:creationId xmlns:a16="http://schemas.microsoft.com/office/drawing/2014/main" id="{7A72B0AD-F6BB-7D42-B1AE-70090AE57699}"/>
                </a:ext>
              </a:extLst>
            </p:cNvPr>
            <p:cNvSpPr/>
            <p:nvPr/>
          </p:nvSpPr>
          <p:spPr>
            <a:xfrm>
              <a:off x="5923383" y="1649836"/>
              <a:ext cx="317171" cy="317171"/>
            </a:xfrm>
            <a:prstGeom prst="rect">
              <a:avLst/>
            </a:prstGeom>
            <a:blipFill>
              <a:blip r:embed="rId8">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9"/>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Tree>
    <p:extLst>
      <p:ext uri="{BB962C8B-B14F-4D97-AF65-F5344CB8AC3E}">
        <p14:creationId xmlns:p14="http://schemas.microsoft.com/office/powerpoint/2010/main" val="4073203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6038343" cy="1139824"/>
          </a:xfrm>
          <a:prstGeom prst="rect">
            <a:avLst/>
          </a:prstGeom>
          <a:noFill/>
          <a:ln w="9525">
            <a:noFill/>
            <a:miter lim="800000"/>
            <a:headEnd/>
            <a:tailEnd/>
          </a:ln>
        </p:spPr>
        <p:txBody>
          <a:bodyPr wrap="square" anchor="ctr">
            <a:normAutofit fontScale="90000"/>
          </a:bodyPr>
          <a:lstStyle/>
          <a:p>
            <a:r>
              <a:rPr lang="en-US" dirty="0"/>
              <a:t>Asian Red Cross and Red Crescent HIV/AIDS Network (ART) </a:t>
            </a:r>
            <a:br>
              <a:rPr lang="en-US" dirty="0"/>
            </a:br>
            <a:r>
              <a:rPr lang="en-US" sz="1800" i="1" dirty="0"/>
              <a:t>broader than SEA</a:t>
            </a:r>
            <a:endParaRPr lang="en-US" i="1" dirty="0"/>
          </a:p>
        </p:txBody>
      </p:sp>
      <p:sp>
        <p:nvSpPr>
          <p:cNvPr id="12" name="Freeform 11">
            <a:extLst>
              <a:ext uri="{FF2B5EF4-FFF2-40B4-BE49-F238E27FC236}">
                <a16:creationId xmlns:a16="http://schemas.microsoft.com/office/drawing/2014/main" id="{760592C5-18B9-0547-8B18-36FA3C241DBA}"/>
              </a:ext>
            </a:extLst>
          </p:cNvPr>
          <p:cNvSpPr/>
          <p:nvPr/>
        </p:nvSpPr>
        <p:spPr>
          <a:xfrm>
            <a:off x="147297" y="1950602"/>
            <a:ext cx="2254259" cy="378518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lvl="0" algn="just" defTabSz="488950">
              <a:spcBef>
                <a:spcPct val="0"/>
              </a:spcBef>
              <a:spcAft>
                <a:spcPct val="35000"/>
              </a:spcAft>
            </a:pPr>
            <a:r>
              <a:rPr lang="en-GB" sz="1100" dirty="0"/>
              <a:t>The Asian Red Cross and Red Crescent HIV Network (ART) was established as part of the overall response to the recommendations enshrined in the Beijing declaration in 1993. </a:t>
            </a:r>
          </a:p>
          <a:p>
            <a:pPr lvl="0" algn="just" defTabSz="488950">
              <a:spcBef>
                <a:spcPct val="0"/>
              </a:spcBef>
              <a:spcAft>
                <a:spcPct val="35000"/>
              </a:spcAft>
            </a:pPr>
            <a:r>
              <a:rPr lang="en-GB" sz="1100" dirty="0"/>
              <a:t>ART is a regional network of Red Cross and Red Crescent Societies’ HIV and AIDS professionals, from South East and East Asia. The ART members are nominated by their National Societies represent them in the network.</a:t>
            </a:r>
          </a:p>
          <a:p>
            <a:pPr lvl="0" algn="just" defTabSz="488950">
              <a:spcBef>
                <a:spcPct val="0"/>
              </a:spcBef>
              <a:spcAft>
                <a:spcPct val="35000"/>
              </a:spcAft>
            </a:pPr>
            <a:r>
              <a:rPr lang="en-GB" sz="1100" dirty="0"/>
              <a:t>ART assists to strengthen National Red Cross/Red Crescent Societies’ capacity to deliver and sustain scaled-up HIV programmes which seek to promote the respect of human rights in all aspects through the:</a:t>
            </a:r>
          </a:p>
          <a:p>
            <a:pPr marL="171450" lvl="0" indent="-171450" algn="just" defTabSz="488950">
              <a:spcBef>
                <a:spcPct val="0"/>
              </a:spcBef>
              <a:spcAft>
                <a:spcPct val="35000"/>
              </a:spcAft>
              <a:buFont typeface="Arial" panose="020B0604020202020204" pitchFamily="34" charset="0"/>
              <a:buChar char="•"/>
            </a:pPr>
            <a:r>
              <a:rPr lang="en-GB" sz="1100" dirty="0"/>
              <a:t>Prevention of further HIV infections</a:t>
            </a:r>
          </a:p>
          <a:p>
            <a:pPr marL="171450" lvl="0" indent="-171450" algn="just" defTabSz="488950">
              <a:spcBef>
                <a:spcPct val="0"/>
              </a:spcBef>
              <a:spcAft>
                <a:spcPct val="35000"/>
              </a:spcAft>
              <a:buFont typeface="Arial" panose="020B0604020202020204" pitchFamily="34" charset="0"/>
              <a:buChar char="•"/>
            </a:pPr>
            <a:r>
              <a:rPr lang="en-GB" sz="1100" dirty="0"/>
              <a:t>Expanding HIV care, treatment, and support</a:t>
            </a:r>
          </a:p>
          <a:p>
            <a:pPr marL="171450" lvl="0" indent="-171450" algn="just" defTabSz="488950">
              <a:spcBef>
                <a:spcPct val="0"/>
              </a:spcBef>
              <a:spcAft>
                <a:spcPct val="35000"/>
              </a:spcAft>
              <a:buFont typeface="Arial" panose="020B0604020202020204" pitchFamily="34" charset="0"/>
              <a:buChar char="•"/>
            </a:pPr>
            <a:r>
              <a:rPr lang="en-GB" sz="1100" dirty="0"/>
              <a:t>Reducing HIV stigma and discrimination</a:t>
            </a:r>
          </a:p>
        </p:txBody>
      </p:sp>
      <p:grpSp>
        <p:nvGrpSpPr>
          <p:cNvPr id="4" name="Group 3">
            <a:extLst>
              <a:ext uri="{FF2B5EF4-FFF2-40B4-BE49-F238E27FC236}">
                <a16:creationId xmlns:a16="http://schemas.microsoft.com/office/drawing/2014/main" id="{86395321-E186-514B-862C-B60047CFEA6D}"/>
              </a:ext>
            </a:extLst>
          </p:cNvPr>
          <p:cNvGrpSpPr/>
          <p:nvPr/>
        </p:nvGrpSpPr>
        <p:grpSpPr>
          <a:xfrm>
            <a:off x="5923381" y="1533041"/>
            <a:ext cx="1943762" cy="443723"/>
            <a:chOff x="2628238" y="1610144"/>
            <a:chExt cx="1943762" cy="443723"/>
          </a:xfrm>
        </p:grpSpPr>
        <p:sp>
          <p:nvSpPr>
            <p:cNvPr id="16" name="Rectangle 15" descr="Presentation with Checklist">
              <a:extLst>
                <a:ext uri="{FF2B5EF4-FFF2-40B4-BE49-F238E27FC236}">
                  <a16:creationId xmlns:a16="http://schemas.microsoft.com/office/drawing/2014/main" id="{3DB61A36-D060-F346-9807-C85DE5F0BF96}"/>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7" name="Freeform 16">
              <a:extLst>
                <a:ext uri="{FF2B5EF4-FFF2-40B4-BE49-F238E27FC236}">
                  <a16:creationId xmlns:a16="http://schemas.microsoft.com/office/drawing/2014/main" id="{01E20DD7-F9D0-A346-AF90-C8BB2C29078E}"/>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18" name="Freeform 17">
            <a:extLst>
              <a:ext uri="{FF2B5EF4-FFF2-40B4-BE49-F238E27FC236}">
                <a16:creationId xmlns:a16="http://schemas.microsoft.com/office/drawing/2014/main" id="{9649477E-179F-BE4E-AB62-3D7FC4EFAF93}"/>
              </a:ext>
            </a:extLst>
          </p:cNvPr>
          <p:cNvSpPr/>
          <p:nvPr/>
        </p:nvSpPr>
        <p:spPr>
          <a:xfrm>
            <a:off x="2581483" y="3280037"/>
            <a:ext cx="3171663" cy="2370055"/>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sz="1100" kern="1200" dirty="0"/>
              <a:t>World AIDS day</a:t>
            </a:r>
          </a:p>
          <a:p>
            <a:pPr algn="just" defTabSz="488950">
              <a:spcBef>
                <a:spcPct val="0"/>
              </a:spcBef>
              <a:spcAft>
                <a:spcPct val="35000"/>
              </a:spcAft>
            </a:pPr>
            <a:r>
              <a:rPr lang="en-US" sz="1100" dirty="0"/>
              <a:t>ART members celebrate World AIDS Day event every year on December 1 at National Societies level</a:t>
            </a:r>
            <a:endParaRPr lang="en-US" sz="1100" kern="1200" dirty="0"/>
          </a:p>
          <a:p>
            <a:pPr marL="171450" lvl="0" indent="-171450" algn="just" defTabSz="488950">
              <a:lnSpc>
                <a:spcPct val="100000"/>
              </a:lnSpc>
              <a:spcBef>
                <a:spcPct val="0"/>
              </a:spcBef>
              <a:spcAft>
                <a:spcPct val="35000"/>
              </a:spcAft>
              <a:buFont typeface="Arial" panose="020B0604020202020204" pitchFamily="34" charset="0"/>
              <a:buChar char="•"/>
            </a:pPr>
            <a:r>
              <a:rPr lang="en-US" sz="1100" dirty="0"/>
              <a:t>Capacity building in harm reduction</a:t>
            </a:r>
          </a:p>
          <a:p>
            <a:pPr algn="just"/>
            <a:r>
              <a:rPr lang="en-US" altLang="en-US" sz="1100" dirty="0"/>
              <a:t>Discussion with the Red Cross and Red Crescent – Partnership on Substance Abuse on different methods on capacity building which includes (1) training in harm reduction; (2) expert consultations; (3) support in proposal writing</a:t>
            </a:r>
          </a:p>
          <a:p>
            <a:pPr marL="171450" lvl="0" indent="-171450" algn="just" defTabSz="488950">
              <a:lnSpc>
                <a:spcPct val="100000"/>
              </a:lnSpc>
              <a:spcBef>
                <a:spcPct val="0"/>
              </a:spcBef>
              <a:spcAft>
                <a:spcPct val="35000"/>
              </a:spcAft>
              <a:buFont typeface="Arial" panose="020B0604020202020204" pitchFamily="34" charset="0"/>
              <a:buChar char="•"/>
            </a:pPr>
            <a:r>
              <a:rPr lang="en-US" sz="1100" dirty="0">
                <a:solidFill>
                  <a:sysClr val="windowText" lastClr="000000"/>
                </a:solidFill>
              </a:rPr>
              <a:t>Partnership with people’s and community networks</a:t>
            </a:r>
          </a:p>
          <a:p>
            <a:r>
              <a:rPr lang="en-US" altLang="en-US" sz="1100" dirty="0"/>
              <a:t>Mapping of existing networks of communities and people from key affected groups; Engagement in discussions and dialogue; Identify opportunities for joint activities and projects; </a:t>
            </a:r>
          </a:p>
          <a:p>
            <a:pPr lvl="0" algn="just" defTabSz="488950">
              <a:lnSpc>
                <a:spcPct val="100000"/>
              </a:lnSpc>
              <a:spcBef>
                <a:spcPct val="0"/>
              </a:spcBef>
              <a:spcAft>
                <a:spcPct val="35000"/>
              </a:spcAft>
            </a:pPr>
            <a:endParaRPr lang="en-US" sz="1100" dirty="0">
              <a:solidFill>
                <a:sysClr val="windowText" lastClr="000000"/>
              </a:solidFill>
            </a:endParaRPr>
          </a:p>
        </p:txBody>
      </p:sp>
      <p:sp>
        <p:nvSpPr>
          <p:cNvPr id="21" name="Freeform 20">
            <a:extLst>
              <a:ext uri="{FF2B5EF4-FFF2-40B4-BE49-F238E27FC236}">
                <a16:creationId xmlns:a16="http://schemas.microsoft.com/office/drawing/2014/main" id="{3F016A5F-42BA-E044-9CB7-EA9ACCE67933}"/>
              </a:ext>
            </a:extLst>
          </p:cNvPr>
          <p:cNvSpPr/>
          <p:nvPr/>
        </p:nvSpPr>
        <p:spPr>
          <a:xfrm>
            <a:off x="5933074" y="5460931"/>
            <a:ext cx="3034809" cy="42616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just" defTabSz="488950">
              <a:lnSpc>
                <a:spcPct val="100000"/>
              </a:lnSpc>
              <a:spcBef>
                <a:spcPct val="0"/>
              </a:spcBef>
              <a:spcAft>
                <a:spcPct val="35000"/>
              </a:spcAft>
              <a:buNone/>
            </a:pPr>
            <a:r>
              <a:rPr lang="en-US" sz="1100" kern="1200" dirty="0"/>
              <a:t>The network is facing financial challenges to implement its activities.</a:t>
            </a:r>
            <a:endParaRPr lang="en-US" sz="1100" dirty="0"/>
          </a:p>
        </p:txBody>
      </p:sp>
      <p:grpSp>
        <p:nvGrpSpPr>
          <p:cNvPr id="5" name="Group 4">
            <a:extLst>
              <a:ext uri="{FF2B5EF4-FFF2-40B4-BE49-F238E27FC236}">
                <a16:creationId xmlns:a16="http://schemas.microsoft.com/office/drawing/2014/main" id="{305E6E72-9954-9D48-BE51-079B4A2A2D6E}"/>
              </a:ext>
            </a:extLst>
          </p:cNvPr>
          <p:cNvGrpSpPr/>
          <p:nvPr/>
        </p:nvGrpSpPr>
        <p:grpSpPr>
          <a:xfrm>
            <a:off x="185808" y="1594139"/>
            <a:ext cx="1931151" cy="317171"/>
            <a:chOff x="185808" y="1649836"/>
            <a:chExt cx="1931151" cy="317171"/>
          </a:xfrm>
        </p:grpSpPr>
        <p:sp>
          <p:nvSpPr>
            <p:cNvPr id="11" name="Freeform 10">
              <a:extLst>
                <a:ext uri="{FF2B5EF4-FFF2-40B4-BE49-F238E27FC236}">
                  <a16:creationId xmlns:a16="http://schemas.microsoft.com/office/drawing/2014/main" id="{440FCDFF-39A3-E04A-95EF-B094AAEAF130}"/>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8" name="Rectangle 7" descr="Magnifying glass">
              <a:extLst>
                <a:ext uri="{FF2B5EF4-FFF2-40B4-BE49-F238E27FC236}">
                  <a16:creationId xmlns:a16="http://schemas.microsoft.com/office/drawing/2014/main" id="{168E2EAB-7C13-C248-96FE-9EA7AA70AF24}"/>
                </a:ext>
              </a:extLst>
            </p:cNvPr>
            <p:cNvSpPr/>
            <p:nvPr/>
          </p:nvSpPr>
          <p:spPr>
            <a:xfrm>
              <a:off x="185808" y="1649836"/>
              <a:ext cx="317171" cy="31717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3" name="Group 2">
            <a:extLst>
              <a:ext uri="{FF2B5EF4-FFF2-40B4-BE49-F238E27FC236}">
                <a16:creationId xmlns:a16="http://schemas.microsoft.com/office/drawing/2014/main" id="{B5D5CB8B-36B4-FF4B-BAC1-8D3D1B30D89D}"/>
              </a:ext>
            </a:extLst>
          </p:cNvPr>
          <p:cNvGrpSpPr/>
          <p:nvPr/>
        </p:nvGrpSpPr>
        <p:grpSpPr>
          <a:xfrm>
            <a:off x="5923381" y="5069784"/>
            <a:ext cx="1668554" cy="317171"/>
            <a:chOff x="5923383" y="1649836"/>
            <a:chExt cx="1668554" cy="317171"/>
          </a:xfrm>
        </p:grpSpPr>
        <p:sp>
          <p:nvSpPr>
            <p:cNvPr id="20" name="Freeform 19">
              <a:extLst>
                <a:ext uri="{FF2B5EF4-FFF2-40B4-BE49-F238E27FC236}">
                  <a16:creationId xmlns:a16="http://schemas.microsoft.com/office/drawing/2014/main" id="{25660761-3528-8342-870C-C17890C6A731}"/>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3" name="Rectangle 22" descr="File:Exclamation Circle Red.svg - Wikimedia Commons">
              <a:extLst>
                <a:ext uri="{FF2B5EF4-FFF2-40B4-BE49-F238E27FC236}">
                  <a16:creationId xmlns:a16="http://schemas.microsoft.com/office/drawing/2014/main" id="{7A72B0AD-F6BB-7D42-B1AE-70090AE57699}"/>
                </a:ext>
              </a:extLst>
            </p:cNvPr>
            <p:cNvSpPr/>
            <p:nvPr/>
          </p:nvSpPr>
          <p:spPr>
            <a:xfrm>
              <a:off x="5923383" y="1649836"/>
              <a:ext cx="317171" cy="317171"/>
            </a:xfrm>
            <a:prstGeom prst="rect">
              <a:avLst/>
            </a:prstGeom>
            <a:blipFill>
              <a:blip r:embed="rId6">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pic>
        <p:nvPicPr>
          <p:cNvPr id="19" name="图片 1" descr="logo no background">
            <a:extLst>
              <a:ext uri="{FF2B5EF4-FFF2-40B4-BE49-F238E27FC236}">
                <a16:creationId xmlns:a16="http://schemas.microsoft.com/office/drawing/2014/main" id="{A9381070-4181-1C4E-A177-08D84D078E5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03817" y="497782"/>
            <a:ext cx="894251" cy="85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Freeform 23">
            <a:extLst>
              <a:ext uri="{FF2B5EF4-FFF2-40B4-BE49-F238E27FC236}">
                <a16:creationId xmlns:a16="http://schemas.microsoft.com/office/drawing/2014/main" id="{A0A9DFB9-01E2-B040-BC08-D5000DB0DDA1}"/>
              </a:ext>
            </a:extLst>
          </p:cNvPr>
          <p:cNvSpPr/>
          <p:nvPr/>
        </p:nvSpPr>
        <p:spPr>
          <a:xfrm>
            <a:off x="5888150" y="1950603"/>
            <a:ext cx="3171663" cy="3067812"/>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altLang="en-US" sz="1100" dirty="0">
                <a:solidFill>
                  <a:srgbClr val="000000"/>
                </a:solidFill>
              </a:rPr>
              <a:t>Information and experience  sharing</a:t>
            </a:r>
          </a:p>
          <a:p>
            <a:pPr lvl="0" algn="just" defTabSz="488950">
              <a:lnSpc>
                <a:spcPct val="100000"/>
              </a:lnSpc>
              <a:spcBef>
                <a:spcPct val="0"/>
              </a:spcBef>
              <a:spcAft>
                <a:spcPct val="35000"/>
              </a:spcAft>
            </a:pPr>
            <a:r>
              <a:rPr lang="en-US" altLang="en-US" sz="1100" dirty="0">
                <a:solidFill>
                  <a:srgbClr val="000000"/>
                </a:solidFill>
              </a:rPr>
              <a:t>Information includes RCRC Publications on  ART website, /reports, invitation of external partners to ART events; annual activity updates from ART members; ART Secretariat to conduct regular mapping of calls for proposals by different donors and share with members.</a:t>
            </a:r>
          </a:p>
          <a:p>
            <a:pPr marL="171450" lvl="0" indent="-171450" algn="just" defTabSz="488950">
              <a:lnSpc>
                <a:spcPct val="100000"/>
              </a:lnSpc>
              <a:spcBef>
                <a:spcPct val="0"/>
              </a:spcBef>
              <a:spcAft>
                <a:spcPct val="35000"/>
              </a:spcAft>
              <a:buFont typeface="Arial" panose="020B0604020202020204" pitchFamily="34" charset="0"/>
              <a:buChar char="•"/>
            </a:pPr>
            <a:r>
              <a:rPr lang="en-US" altLang="en-US" sz="1100" dirty="0">
                <a:solidFill>
                  <a:srgbClr val="000000"/>
                </a:solidFill>
              </a:rPr>
              <a:t>Focus on migration &amp; HIV, TB</a:t>
            </a:r>
          </a:p>
          <a:p>
            <a:pPr lvl="0" algn="just" defTabSz="488950">
              <a:lnSpc>
                <a:spcPct val="100000"/>
              </a:lnSpc>
              <a:spcBef>
                <a:spcPct val="0"/>
              </a:spcBef>
              <a:spcAft>
                <a:spcPct val="35000"/>
              </a:spcAft>
            </a:pPr>
            <a:r>
              <a:rPr lang="en-US" sz="1100" dirty="0"/>
              <a:t>NS to be aware of cross border </a:t>
            </a:r>
            <a:r>
              <a:rPr lang="en-US" sz="1100" dirty="0" err="1"/>
              <a:t>programmes</a:t>
            </a:r>
            <a:r>
              <a:rPr lang="en-US" sz="1100" dirty="0"/>
              <a:t> implemented by governments; NS and IFRC to discuss the plans for engagement with IOM/UNAIDS representatives; IFRC shares its updated information on global and regional developments on migration / health; Discuss and ensure  that HIV and TB are part of national plans for health for migrants (where applicable and needed)</a:t>
            </a:r>
          </a:p>
          <a:p>
            <a:pPr lvl="0" algn="just" defTabSz="488950">
              <a:lnSpc>
                <a:spcPct val="100000"/>
              </a:lnSpc>
              <a:spcBef>
                <a:spcPct val="0"/>
              </a:spcBef>
              <a:spcAft>
                <a:spcPct val="35000"/>
              </a:spcAft>
            </a:pPr>
            <a:endParaRPr lang="en-US" sz="1100" kern="1200" dirty="0"/>
          </a:p>
        </p:txBody>
      </p:sp>
      <p:grpSp>
        <p:nvGrpSpPr>
          <p:cNvPr id="25" name="Group 24">
            <a:extLst>
              <a:ext uri="{FF2B5EF4-FFF2-40B4-BE49-F238E27FC236}">
                <a16:creationId xmlns:a16="http://schemas.microsoft.com/office/drawing/2014/main" id="{A1054DDE-1972-0242-B764-767A74B01614}"/>
              </a:ext>
            </a:extLst>
          </p:cNvPr>
          <p:cNvGrpSpPr/>
          <p:nvPr/>
        </p:nvGrpSpPr>
        <p:grpSpPr>
          <a:xfrm>
            <a:off x="2581483" y="2718016"/>
            <a:ext cx="1943762" cy="443723"/>
            <a:chOff x="2628238" y="1610144"/>
            <a:chExt cx="1943762" cy="443723"/>
          </a:xfrm>
        </p:grpSpPr>
        <p:sp>
          <p:nvSpPr>
            <p:cNvPr id="26" name="Rectangle 25" descr="Presentation with Checklist">
              <a:extLst>
                <a:ext uri="{FF2B5EF4-FFF2-40B4-BE49-F238E27FC236}">
                  <a16:creationId xmlns:a16="http://schemas.microsoft.com/office/drawing/2014/main" id="{FE1C4406-DBAF-894E-9299-E54E42405613}"/>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27" name="Freeform 26">
              <a:extLst>
                <a:ext uri="{FF2B5EF4-FFF2-40B4-BE49-F238E27FC236}">
                  <a16:creationId xmlns:a16="http://schemas.microsoft.com/office/drawing/2014/main" id="{23886BDF-3228-4E43-A284-E7692BD69613}"/>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28" name="Freeform 27">
            <a:extLst>
              <a:ext uri="{FF2B5EF4-FFF2-40B4-BE49-F238E27FC236}">
                <a16:creationId xmlns:a16="http://schemas.microsoft.com/office/drawing/2014/main" id="{1A11FC43-A3B7-984E-9A34-96DD4F994D61}"/>
              </a:ext>
            </a:extLst>
          </p:cNvPr>
          <p:cNvSpPr/>
          <p:nvPr/>
        </p:nvSpPr>
        <p:spPr>
          <a:xfrm>
            <a:off x="2640303" y="1952167"/>
            <a:ext cx="3109830" cy="869541"/>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defTabSz="488950">
              <a:spcBef>
                <a:spcPct val="0"/>
              </a:spcBef>
              <a:spcAft>
                <a:spcPct val="35000"/>
              </a:spcAft>
            </a:pPr>
            <a:r>
              <a:rPr lang="en-US" altLang="en-US" sz="1100" u="sng" dirty="0"/>
              <a:t>11 National Societies</a:t>
            </a:r>
          </a:p>
          <a:p>
            <a:pPr algn="just" defTabSz="488950">
              <a:spcBef>
                <a:spcPct val="0"/>
              </a:spcBef>
              <a:spcAft>
                <a:spcPct val="35000"/>
              </a:spcAft>
            </a:pPr>
            <a:r>
              <a:rPr lang="en-US" altLang="en-US" sz="1100" b="1" dirty="0"/>
              <a:t>Cambodia RC</a:t>
            </a:r>
            <a:r>
              <a:rPr lang="en-US" altLang="en-US" sz="1100" dirty="0"/>
              <a:t>, Japanese RC, </a:t>
            </a:r>
            <a:r>
              <a:rPr lang="en-US" altLang="en-US" sz="1100" b="1" dirty="0"/>
              <a:t>Myanmar RC</a:t>
            </a:r>
            <a:r>
              <a:rPr lang="en-US" altLang="en-US" sz="1100" dirty="0"/>
              <a:t>, </a:t>
            </a:r>
            <a:r>
              <a:rPr lang="en-US" altLang="en-US" sz="1100" b="1" dirty="0"/>
              <a:t>Thai RC</a:t>
            </a:r>
            <a:r>
              <a:rPr lang="en-US" altLang="en-US" sz="1100" dirty="0"/>
              <a:t>, China RC, </a:t>
            </a:r>
            <a:r>
              <a:rPr lang="en-US" altLang="en-US" sz="1100" b="1" dirty="0"/>
              <a:t>Philippine RC</a:t>
            </a:r>
            <a:r>
              <a:rPr lang="en-US" altLang="en-US" sz="1100" dirty="0"/>
              <a:t>, </a:t>
            </a:r>
            <a:r>
              <a:rPr lang="en-US" altLang="en-US" sz="1100" b="1" dirty="0"/>
              <a:t>Lao RC</a:t>
            </a:r>
            <a:r>
              <a:rPr lang="en-US" altLang="en-US" sz="1100" dirty="0"/>
              <a:t>, South Korean RC, </a:t>
            </a:r>
            <a:r>
              <a:rPr lang="en-US" altLang="en-US" sz="1100" b="1" dirty="0"/>
              <a:t>Malaysian RC</a:t>
            </a:r>
            <a:r>
              <a:rPr lang="en-US" altLang="en-US" sz="1100" dirty="0"/>
              <a:t>, Mongolian RC and </a:t>
            </a:r>
            <a:r>
              <a:rPr lang="en-US" altLang="en-US" sz="1100" b="1" dirty="0"/>
              <a:t>Indonesian RC</a:t>
            </a:r>
          </a:p>
          <a:p>
            <a:pPr lvl="0" algn="just" defTabSz="488950">
              <a:spcBef>
                <a:spcPct val="0"/>
              </a:spcBef>
              <a:spcAft>
                <a:spcPct val="35000"/>
              </a:spcAft>
            </a:pPr>
            <a:endParaRPr lang="en-US" sz="1100" kern="1200" dirty="0"/>
          </a:p>
        </p:txBody>
      </p:sp>
      <p:grpSp>
        <p:nvGrpSpPr>
          <p:cNvPr id="29" name="Group 28">
            <a:extLst>
              <a:ext uri="{FF2B5EF4-FFF2-40B4-BE49-F238E27FC236}">
                <a16:creationId xmlns:a16="http://schemas.microsoft.com/office/drawing/2014/main" id="{2F629552-79A1-8549-A833-752D15DE163F}"/>
              </a:ext>
            </a:extLst>
          </p:cNvPr>
          <p:cNvGrpSpPr/>
          <p:nvPr/>
        </p:nvGrpSpPr>
        <p:grpSpPr>
          <a:xfrm>
            <a:off x="2640303" y="1601718"/>
            <a:ext cx="1985670" cy="317171"/>
            <a:chOff x="147297" y="4398738"/>
            <a:chExt cx="1985670" cy="317171"/>
          </a:xfrm>
        </p:grpSpPr>
        <p:sp>
          <p:nvSpPr>
            <p:cNvPr id="30" name="Freeform 29">
              <a:extLst>
                <a:ext uri="{FF2B5EF4-FFF2-40B4-BE49-F238E27FC236}">
                  <a16:creationId xmlns:a16="http://schemas.microsoft.com/office/drawing/2014/main" id="{A3C4711F-7F8C-CC4F-B7E7-5B4951D54896}"/>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31" name="Rectangle 30" descr="File:Group font awesome.svg - Wikimedia Commons">
              <a:extLst>
                <a:ext uri="{FF2B5EF4-FFF2-40B4-BE49-F238E27FC236}">
                  <a16:creationId xmlns:a16="http://schemas.microsoft.com/office/drawing/2014/main" id="{09002122-C067-D04D-AB24-EC5D8A874792}"/>
                </a:ext>
              </a:extLst>
            </p:cNvPr>
            <p:cNvSpPr/>
            <p:nvPr/>
          </p:nvSpPr>
          <p:spPr>
            <a:xfrm>
              <a:off x="147297" y="4398738"/>
              <a:ext cx="317171" cy="317171"/>
            </a:xfrm>
            <a:prstGeom prst="rect">
              <a:avLst/>
            </a:prstGeom>
            <a:blipFill>
              <a:blip r:embed="rId9">
                <a:duotone>
                  <a:schemeClr val="accent2">
                    <a:shade val="45000"/>
                    <a:satMod val="135000"/>
                  </a:schemeClr>
                  <a:prstClr val="white"/>
                </a:duotone>
                <a:extLst>
                  <a:ext uri="{837473B0-CC2E-450A-ABE3-18F120FF3D39}">
                    <a1611:picAttrSrcUrl xmlns:a1611="http://schemas.microsoft.com/office/drawing/2016/11/main" r:id="rId10"/>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Tree>
    <p:extLst>
      <p:ext uri="{BB962C8B-B14F-4D97-AF65-F5344CB8AC3E}">
        <p14:creationId xmlns:p14="http://schemas.microsoft.com/office/powerpoint/2010/main" val="405714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7172960" cy="1139824"/>
          </a:xfrm>
          <a:prstGeom prst="rect">
            <a:avLst/>
          </a:prstGeom>
          <a:noFill/>
          <a:ln w="9525">
            <a:noFill/>
            <a:miter lim="800000"/>
            <a:headEnd/>
            <a:tailEnd/>
          </a:ln>
        </p:spPr>
        <p:txBody>
          <a:bodyPr wrap="square" anchor="ctr">
            <a:normAutofit/>
          </a:bodyPr>
          <a:lstStyle/>
          <a:p>
            <a:r>
              <a:rPr lang="en-GB" dirty="0"/>
              <a:t>Regional Community Safety and Resilience  Forum (RCSRF)</a:t>
            </a:r>
            <a:endParaRPr lang="en-US" dirty="0"/>
          </a:p>
        </p:txBody>
      </p:sp>
      <p:sp>
        <p:nvSpPr>
          <p:cNvPr id="12" name="Freeform 11">
            <a:extLst>
              <a:ext uri="{FF2B5EF4-FFF2-40B4-BE49-F238E27FC236}">
                <a16:creationId xmlns:a16="http://schemas.microsoft.com/office/drawing/2014/main" id="{760592C5-18B9-0547-8B18-36FA3C241DBA}"/>
              </a:ext>
            </a:extLst>
          </p:cNvPr>
          <p:cNvSpPr/>
          <p:nvPr/>
        </p:nvSpPr>
        <p:spPr>
          <a:xfrm>
            <a:off x="147297" y="2024857"/>
            <a:ext cx="2248223" cy="3831413"/>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lvl="0" algn="just" defTabSz="488950">
              <a:spcBef>
                <a:spcPct val="0"/>
              </a:spcBef>
              <a:spcAft>
                <a:spcPct val="35000"/>
              </a:spcAft>
            </a:pPr>
            <a:r>
              <a:rPr lang="en-US" sz="1100" dirty="0"/>
              <a:t>The forum is an annual</a:t>
            </a:r>
            <a:r>
              <a:rPr lang="th-TH" sz="1100" dirty="0"/>
              <a:t> </a:t>
            </a:r>
            <a:r>
              <a:rPr lang="en-US" sz="1100" dirty="0"/>
              <a:t>gathering</a:t>
            </a:r>
            <a:r>
              <a:rPr lang="th-TH" sz="1100" dirty="0"/>
              <a:t> </a:t>
            </a:r>
            <a:r>
              <a:rPr lang="en-US" sz="1100" dirty="0"/>
              <a:t>of Heads or Managers of Disaster Management, Health and Organizational Development </a:t>
            </a:r>
            <a:r>
              <a:rPr lang="th-TH" sz="1100" dirty="0"/>
              <a:t>/ </a:t>
            </a:r>
            <a:r>
              <a:rPr lang="en-US" sz="1100" dirty="0"/>
              <a:t>Youth Technical Working Groups</a:t>
            </a:r>
            <a:r>
              <a:rPr lang="en-GB" sz="1100" dirty="0"/>
              <a:t>. The purpose of the Forum is to enhance regional integration, coordination, communication and cooperation between SEA RCRC members. </a:t>
            </a:r>
          </a:p>
          <a:p>
            <a:pPr algn="just" defTabSz="488950">
              <a:spcBef>
                <a:spcPct val="0"/>
              </a:spcBef>
              <a:spcAft>
                <a:spcPct val="35000"/>
              </a:spcAft>
            </a:pPr>
            <a:r>
              <a:rPr lang="en-GB" sz="1100" dirty="0"/>
              <a:t>It is tasked to translate the results of the strategic policy and direction decisions of the Leaders into operational action to promote the establishment of safer and resilient communities. </a:t>
            </a:r>
          </a:p>
          <a:p>
            <a:pPr lvl="0" algn="just" defTabSz="488950">
              <a:spcBef>
                <a:spcPct val="0"/>
              </a:spcBef>
              <a:spcAft>
                <a:spcPct val="35000"/>
              </a:spcAft>
            </a:pPr>
            <a:r>
              <a:rPr lang="en-GB" sz="1100" dirty="0"/>
              <a:t>This Forum is responsible for escorting (</a:t>
            </a:r>
            <a:r>
              <a:rPr lang="en-GB" sz="1100" dirty="0" err="1"/>
              <a:t>i</a:t>
            </a:r>
            <a:r>
              <a:rPr lang="en-GB" sz="1100" dirty="0"/>
              <a:t>) the Global Agendas of SDGs, Sendai Framework for DRR and Paris Agreement; (ii) Engaging with ASEAN; (iii) 1 Billion Coalition; (iv) Cross Border Cooperation; (v) School Safety; and (vi) Sustainability of National Societies. </a:t>
            </a:r>
          </a:p>
        </p:txBody>
      </p:sp>
      <p:grpSp>
        <p:nvGrpSpPr>
          <p:cNvPr id="4" name="Group 3">
            <a:extLst>
              <a:ext uri="{FF2B5EF4-FFF2-40B4-BE49-F238E27FC236}">
                <a16:creationId xmlns:a16="http://schemas.microsoft.com/office/drawing/2014/main" id="{86395321-E186-514B-862C-B60047CFEA6D}"/>
              </a:ext>
            </a:extLst>
          </p:cNvPr>
          <p:cNvGrpSpPr/>
          <p:nvPr/>
        </p:nvGrpSpPr>
        <p:grpSpPr>
          <a:xfrm>
            <a:off x="2573619" y="3604228"/>
            <a:ext cx="1943762" cy="443723"/>
            <a:chOff x="2628238" y="1610144"/>
            <a:chExt cx="1943762" cy="443723"/>
          </a:xfrm>
        </p:grpSpPr>
        <p:sp>
          <p:nvSpPr>
            <p:cNvPr id="16" name="Rectangle 15" descr="Presentation with Checklist">
              <a:extLst>
                <a:ext uri="{FF2B5EF4-FFF2-40B4-BE49-F238E27FC236}">
                  <a16:creationId xmlns:a16="http://schemas.microsoft.com/office/drawing/2014/main" id="{3DB61A36-D060-F346-9807-C85DE5F0BF96}"/>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7" name="Freeform 16">
              <a:extLst>
                <a:ext uri="{FF2B5EF4-FFF2-40B4-BE49-F238E27FC236}">
                  <a16:creationId xmlns:a16="http://schemas.microsoft.com/office/drawing/2014/main" id="{01E20DD7-F9D0-A346-AF90-C8BB2C29078E}"/>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18" name="Freeform 17">
            <a:extLst>
              <a:ext uri="{FF2B5EF4-FFF2-40B4-BE49-F238E27FC236}">
                <a16:creationId xmlns:a16="http://schemas.microsoft.com/office/drawing/2014/main" id="{9649477E-179F-BE4E-AB62-3D7FC4EFAF93}"/>
              </a:ext>
            </a:extLst>
          </p:cNvPr>
          <p:cNvSpPr/>
          <p:nvPr/>
        </p:nvSpPr>
        <p:spPr>
          <a:xfrm>
            <a:off x="2573620" y="4042445"/>
            <a:ext cx="3171663" cy="1768135"/>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sz="1100" dirty="0"/>
              <a:t>In the first three years of its establishment (2014– 2017), the RCSRF organized annual gatherings through the Regional Resilience Initiative (RRI). The last annual gathering for the CSR forum was organized in 2017, in Malaysia. </a:t>
            </a:r>
          </a:p>
          <a:p>
            <a:pPr marL="171450" lvl="0" indent="-171450" algn="just" defTabSz="488950">
              <a:lnSpc>
                <a:spcPct val="100000"/>
              </a:lnSpc>
              <a:spcBef>
                <a:spcPct val="0"/>
              </a:spcBef>
              <a:spcAft>
                <a:spcPct val="35000"/>
              </a:spcAft>
              <a:buFont typeface="Arial" panose="020B0604020202020204" pitchFamily="34" charset="0"/>
              <a:buChar char="•"/>
            </a:pPr>
            <a:r>
              <a:rPr lang="en-US" sz="1100" dirty="0"/>
              <a:t>In 2017, the Forum saw a significant increase in terms of participation and ownership of National Societies in debating and finding ways to work together.</a:t>
            </a:r>
          </a:p>
        </p:txBody>
      </p:sp>
      <p:sp>
        <p:nvSpPr>
          <p:cNvPr id="21" name="Freeform 20">
            <a:extLst>
              <a:ext uri="{FF2B5EF4-FFF2-40B4-BE49-F238E27FC236}">
                <a16:creationId xmlns:a16="http://schemas.microsoft.com/office/drawing/2014/main" id="{3F016A5F-42BA-E044-9CB7-EA9ACCE67933}"/>
              </a:ext>
            </a:extLst>
          </p:cNvPr>
          <p:cNvSpPr/>
          <p:nvPr/>
        </p:nvSpPr>
        <p:spPr>
          <a:xfrm>
            <a:off x="5899962" y="3106006"/>
            <a:ext cx="3034809" cy="2750264"/>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indent="-171450" algn="just" defTabSz="488950">
              <a:spcBef>
                <a:spcPct val="0"/>
              </a:spcBef>
              <a:spcAft>
                <a:spcPct val="35000"/>
              </a:spcAft>
              <a:buFont typeface="Arial" panose="020B0604020202020204" pitchFamily="34" charset="0"/>
              <a:buChar char="•"/>
            </a:pPr>
            <a:r>
              <a:rPr lang="en-US" sz="1100" dirty="0"/>
              <a:t>Due to lack of funds, RCSRF is not able to organize its activities. The annual gathering for RCSRF was not organized in 2018 and 2019. The absence of the gathering has slowed down the engagement of the member National Societies in participating </a:t>
            </a:r>
          </a:p>
          <a:p>
            <a:pPr marL="171450" indent="-171450" algn="just" defTabSz="488950">
              <a:spcBef>
                <a:spcPct val="0"/>
              </a:spcBef>
              <a:spcAft>
                <a:spcPct val="35000"/>
              </a:spcAft>
              <a:buFont typeface="Arial" panose="020B0604020202020204" pitchFamily="34" charset="0"/>
              <a:buChar char="•"/>
            </a:pPr>
            <a:r>
              <a:rPr lang="en-US" sz="1100" dirty="0"/>
              <a:t>There is a need for more active involvement and ownership to ensure that the Forum is able to be fully functional and active.</a:t>
            </a:r>
          </a:p>
          <a:p>
            <a:pPr marL="171450" indent="-171450" algn="just" defTabSz="488950">
              <a:spcBef>
                <a:spcPct val="0"/>
              </a:spcBef>
              <a:spcAft>
                <a:spcPct val="35000"/>
              </a:spcAft>
              <a:buFont typeface="Arial" panose="020B0604020202020204" pitchFamily="34" charset="0"/>
              <a:buChar char="•"/>
            </a:pPr>
            <a:endParaRPr lang="en-US" sz="1100" dirty="0"/>
          </a:p>
        </p:txBody>
      </p:sp>
      <p:grpSp>
        <p:nvGrpSpPr>
          <p:cNvPr id="5" name="Group 4">
            <a:extLst>
              <a:ext uri="{FF2B5EF4-FFF2-40B4-BE49-F238E27FC236}">
                <a16:creationId xmlns:a16="http://schemas.microsoft.com/office/drawing/2014/main" id="{305E6E72-9954-9D48-BE51-079B4A2A2D6E}"/>
              </a:ext>
            </a:extLst>
          </p:cNvPr>
          <p:cNvGrpSpPr/>
          <p:nvPr/>
        </p:nvGrpSpPr>
        <p:grpSpPr>
          <a:xfrm>
            <a:off x="185808" y="1649836"/>
            <a:ext cx="1931151" cy="317171"/>
            <a:chOff x="185808" y="1649836"/>
            <a:chExt cx="1931151" cy="317171"/>
          </a:xfrm>
        </p:grpSpPr>
        <p:sp>
          <p:nvSpPr>
            <p:cNvPr id="11" name="Freeform 10">
              <a:extLst>
                <a:ext uri="{FF2B5EF4-FFF2-40B4-BE49-F238E27FC236}">
                  <a16:creationId xmlns:a16="http://schemas.microsoft.com/office/drawing/2014/main" id="{440FCDFF-39A3-E04A-95EF-B094AAEAF130}"/>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8" name="Rectangle 7" descr="Magnifying glass">
              <a:extLst>
                <a:ext uri="{FF2B5EF4-FFF2-40B4-BE49-F238E27FC236}">
                  <a16:creationId xmlns:a16="http://schemas.microsoft.com/office/drawing/2014/main" id="{168E2EAB-7C13-C248-96FE-9EA7AA70AF24}"/>
                </a:ext>
              </a:extLst>
            </p:cNvPr>
            <p:cNvSpPr/>
            <p:nvPr/>
          </p:nvSpPr>
          <p:spPr>
            <a:xfrm>
              <a:off x="185808" y="1649836"/>
              <a:ext cx="317171" cy="31717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6" name="Group 5">
            <a:extLst>
              <a:ext uri="{FF2B5EF4-FFF2-40B4-BE49-F238E27FC236}">
                <a16:creationId xmlns:a16="http://schemas.microsoft.com/office/drawing/2014/main" id="{1FEE2964-840E-744B-B897-9F47BA8B8AA5}"/>
              </a:ext>
            </a:extLst>
          </p:cNvPr>
          <p:cNvGrpSpPr/>
          <p:nvPr/>
        </p:nvGrpSpPr>
        <p:grpSpPr>
          <a:xfrm>
            <a:off x="2573620" y="1649835"/>
            <a:ext cx="1985670" cy="317171"/>
            <a:chOff x="147297" y="4398738"/>
            <a:chExt cx="1985670" cy="317171"/>
          </a:xfrm>
        </p:grpSpPr>
        <p:sp>
          <p:nvSpPr>
            <p:cNvPr id="14" name="Freeform 13">
              <a:extLst>
                <a:ext uri="{FF2B5EF4-FFF2-40B4-BE49-F238E27FC236}">
                  <a16:creationId xmlns:a16="http://schemas.microsoft.com/office/drawing/2014/main" id="{6BFDE77B-982A-494F-8CD3-5D5A07177EDC}"/>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22" name="Rectangle 21" descr="File:Group font awesome.svg - Wikimedia Commons">
              <a:extLst>
                <a:ext uri="{FF2B5EF4-FFF2-40B4-BE49-F238E27FC236}">
                  <a16:creationId xmlns:a16="http://schemas.microsoft.com/office/drawing/2014/main" id="{E24AA46C-9DB7-B54F-84A7-2C5630A5AAC5}"/>
                </a:ext>
              </a:extLst>
            </p:cNvPr>
            <p:cNvSpPr/>
            <p:nvPr/>
          </p:nvSpPr>
          <p:spPr>
            <a:xfrm>
              <a:off x="147297" y="4398738"/>
              <a:ext cx="317171" cy="317171"/>
            </a:xfrm>
            <a:prstGeom prst="rect">
              <a:avLst/>
            </a:prstGeom>
            <a:blipFill>
              <a:blip r:embed="rId6">
                <a:duotone>
                  <a:schemeClr val="accent2">
                    <a:shade val="45000"/>
                    <a:satMod val="135000"/>
                  </a:schemeClr>
                  <a:prstClr val="white"/>
                </a:duotone>
                <a:extLs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3" name="Group 2">
            <a:extLst>
              <a:ext uri="{FF2B5EF4-FFF2-40B4-BE49-F238E27FC236}">
                <a16:creationId xmlns:a16="http://schemas.microsoft.com/office/drawing/2014/main" id="{B5D5CB8B-36B4-FF4B-BAC1-8D3D1B30D89D}"/>
              </a:ext>
            </a:extLst>
          </p:cNvPr>
          <p:cNvGrpSpPr/>
          <p:nvPr/>
        </p:nvGrpSpPr>
        <p:grpSpPr>
          <a:xfrm>
            <a:off x="5899962" y="2717585"/>
            <a:ext cx="1668554" cy="317171"/>
            <a:chOff x="5923383" y="1649836"/>
            <a:chExt cx="1668554" cy="317171"/>
          </a:xfrm>
        </p:grpSpPr>
        <p:sp>
          <p:nvSpPr>
            <p:cNvPr id="20" name="Freeform 19">
              <a:extLst>
                <a:ext uri="{FF2B5EF4-FFF2-40B4-BE49-F238E27FC236}">
                  <a16:creationId xmlns:a16="http://schemas.microsoft.com/office/drawing/2014/main" id="{25660761-3528-8342-870C-C17890C6A731}"/>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3" name="Rectangle 22" descr="File:Exclamation Circle Red.svg - Wikimedia Commons">
              <a:extLst>
                <a:ext uri="{FF2B5EF4-FFF2-40B4-BE49-F238E27FC236}">
                  <a16:creationId xmlns:a16="http://schemas.microsoft.com/office/drawing/2014/main" id="{7A72B0AD-F6BB-7D42-B1AE-70090AE57699}"/>
                </a:ext>
              </a:extLst>
            </p:cNvPr>
            <p:cNvSpPr/>
            <p:nvPr/>
          </p:nvSpPr>
          <p:spPr>
            <a:xfrm>
              <a:off x="5923383" y="1649836"/>
              <a:ext cx="317171" cy="317171"/>
            </a:xfrm>
            <a:prstGeom prst="rect">
              <a:avLst/>
            </a:prstGeom>
            <a:blipFill>
              <a:blip r:embed="rId8">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9"/>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19" name="Freeform 18">
            <a:extLst>
              <a:ext uri="{FF2B5EF4-FFF2-40B4-BE49-F238E27FC236}">
                <a16:creationId xmlns:a16="http://schemas.microsoft.com/office/drawing/2014/main" id="{100377D7-5483-BD41-B59C-A70014F90733}"/>
              </a:ext>
            </a:extLst>
          </p:cNvPr>
          <p:cNvSpPr/>
          <p:nvPr/>
        </p:nvSpPr>
        <p:spPr>
          <a:xfrm>
            <a:off x="2573619" y="2027745"/>
            <a:ext cx="3171663" cy="787811"/>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r>
              <a:rPr lang="en-US" sz="1100" u="sng" dirty="0"/>
              <a:t>11 Participating National Societies:  </a:t>
            </a:r>
          </a:p>
          <a:p>
            <a:pPr algn="just"/>
            <a:r>
              <a:rPr lang="en-US" sz="1100" dirty="0"/>
              <a:t>Brunei RC, Cambodia RC, Indonesia RC, Laos RC, Malaysia RC, Myanmar RC, Philippines RC, Singapore RC, Thailand RC, Timor-Leste RC,  and Viet Nam RC. </a:t>
            </a:r>
          </a:p>
          <a:p>
            <a:pPr algn="just"/>
            <a:endParaRPr lang="en-US" sz="1100" dirty="0"/>
          </a:p>
          <a:p>
            <a:pPr algn="just"/>
            <a:r>
              <a:rPr lang="en-US" sz="1100" dirty="0"/>
              <a:t>The RCSRF is comprised of three Regional Technical Working Groups (RTWG), namely Disaster Management Technical Working Group, Health Technical Working Group and Organizational Development and Youth Technical Working Group.</a:t>
            </a:r>
          </a:p>
          <a:p>
            <a:pPr algn="just"/>
            <a:endParaRPr lang="en-US" sz="1100" dirty="0"/>
          </a:p>
        </p:txBody>
      </p:sp>
      <p:sp>
        <p:nvSpPr>
          <p:cNvPr id="24" name="Freeform 23">
            <a:extLst>
              <a:ext uri="{FF2B5EF4-FFF2-40B4-BE49-F238E27FC236}">
                <a16:creationId xmlns:a16="http://schemas.microsoft.com/office/drawing/2014/main" id="{4380CF90-3331-AF4F-ACE0-C9CB59D58810}"/>
              </a:ext>
            </a:extLst>
          </p:cNvPr>
          <p:cNvSpPr/>
          <p:nvPr/>
        </p:nvSpPr>
        <p:spPr>
          <a:xfrm>
            <a:off x="5899962" y="1675612"/>
            <a:ext cx="3171663" cy="1006677"/>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indent="-171450" algn="just" defTabSz="488950">
              <a:spcBef>
                <a:spcPct val="0"/>
              </a:spcBef>
              <a:spcAft>
                <a:spcPct val="35000"/>
              </a:spcAft>
              <a:buFont typeface="Arial" panose="020B0604020202020204" pitchFamily="34" charset="0"/>
              <a:buChar char="•"/>
            </a:pPr>
            <a:r>
              <a:rPr lang="en-US" sz="1100" dirty="0"/>
              <a:t>The hope was that the Forum would demonstrate strong ownership and initiatives of the National Society technical managers in translating the direction and policies into operational actions and priorities in the Southeast Asia region. </a:t>
            </a:r>
          </a:p>
        </p:txBody>
      </p:sp>
    </p:spTree>
    <p:extLst>
      <p:ext uri="{BB962C8B-B14F-4D97-AF65-F5344CB8AC3E}">
        <p14:creationId xmlns:p14="http://schemas.microsoft.com/office/powerpoint/2010/main" val="3843506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7172960" cy="1139824"/>
          </a:xfrm>
          <a:prstGeom prst="rect">
            <a:avLst/>
          </a:prstGeom>
          <a:noFill/>
          <a:ln w="9525">
            <a:noFill/>
            <a:miter lim="800000"/>
            <a:headEnd/>
            <a:tailEnd/>
          </a:ln>
        </p:spPr>
        <p:txBody>
          <a:bodyPr wrap="square" anchor="ctr">
            <a:normAutofit/>
          </a:bodyPr>
          <a:lstStyle/>
          <a:p>
            <a:r>
              <a:rPr lang="en-US" dirty="0"/>
              <a:t>Southeast Asia Youth Network (SEAYN)</a:t>
            </a:r>
          </a:p>
        </p:txBody>
      </p:sp>
      <p:sp>
        <p:nvSpPr>
          <p:cNvPr id="12" name="Freeform 11">
            <a:extLst>
              <a:ext uri="{FF2B5EF4-FFF2-40B4-BE49-F238E27FC236}">
                <a16:creationId xmlns:a16="http://schemas.microsoft.com/office/drawing/2014/main" id="{760592C5-18B9-0547-8B18-36FA3C241DBA}"/>
              </a:ext>
            </a:extLst>
          </p:cNvPr>
          <p:cNvSpPr/>
          <p:nvPr/>
        </p:nvSpPr>
        <p:spPr>
          <a:xfrm>
            <a:off x="141259" y="2047623"/>
            <a:ext cx="2254259" cy="3854948"/>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defTabSz="488950">
              <a:spcBef>
                <a:spcPct val="0"/>
              </a:spcBef>
              <a:spcAft>
                <a:spcPct val="35000"/>
              </a:spcAft>
            </a:pPr>
            <a:r>
              <a:rPr lang="en-GB" sz="1100" dirty="0"/>
              <a:t>The SEAYN focuses on strengthening collaboration of youth in Southeast Asia RCRC through peer to peer learning, thematic skills/capacity development for youth volunteers and cultural exchanges to strengthen friendship among SEA youth.</a:t>
            </a:r>
          </a:p>
          <a:p>
            <a:pPr lvl="0" algn="just" defTabSz="488950">
              <a:spcBef>
                <a:spcPct val="0"/>
              </a:spcBef>
              <a:spcAft>
                <a:spcPct val="35000"/>
              </a:spcAft>
            </a:pPr>
            <a:r>
              <a:rPr lang="en-GB" sz="1100" dirty="0"/>
              <a:t>SEAYN works collaboratively with the Asia Pacific Youth Network (APYN). APYN is a platform for sharing and learning amongst the network members, promoting youth engagement collectively as a regional platform and pooling the youth leaders who can be mentors to new youth leaders. Members of APYN are the representatives from SEAYN and the following youth networks:</a:t>
            </a:r>
          </a:p>
          <a:p>
            <a:pPr marL="228600" lvl="0" indent="-228600" algn="just" defTabSz="488950">
              <a:spcBef>
                <a:spcPct val="0"/>
              </a:spcBef>
              <a:spcAft>
                <a:spcPct val="35000"/>
              </a:spcAft>
              <a:buAutoNum type="arabicPeriod"/>
            </a:pPr>
            <a:r>
              <a:rPr lang="en-GB" sz="1100" kern="1200" dirty="0"/>
              <a:t>East Asia Youth Network</a:t>
            </a:r>
          </a:p>
          <a:p>
            <a:pPr marL="228600" lvl="0" indent="-228600" algn="just" defTabSz="488950">
              <a:spcBef>
                <a:spcPct val="0"/>
              </a:spcBef>
              <a:spcAft>
                <a:spcPct val="35000"/>
              </a:spcAft>
              <a:buAutoNum type="arabicPeriod"/>
            </a:pPr>
            <a:r>
              <a:rPr lang="en-GB" sz="1100" dirty="0"/>
              <a:t>South Asia Youth Network</a:t>
            </a:r>
          </a:p>
          <a:p>
            <a:pPr marL="228600" lvl="0" indent="-228600" algn="just" defTabSz="488950">
              <a:spcBef>
                <a:spcPct val="0"/>
              </a:spcBef>
              <a:spcAft>
                <a:spcPct val="35000"/>
              </a:spcAft>
              <a:buAutoNum type="arabicPeriod"/>
            </a:pPr>
            <a:r>
              <a:rPr lang="en-GB" sz="1100" kern="1200" dirty="0"/>
              <a:t>Pacific Youth Network</a:t>
            </a:r>
            <a:endParaRPr lang="en-US" sz="1100" kern="1200" dirty="0"/>
          </a:p>
        </p:txBody>
      </p:sp>
      <p:grpSp>
        <p:nvGrpSpPr>
          <p:cNvPr id="4" name="Group 3">
            <a:extLst>
              <a:ext uri="{FF2B5EF4-FFF2-40B4-BE49-F238E27FC236}">
                <a16:creationId xmlns:a16="http://schemas.microsoft.com/office/drawing/2014/main" id="{86395321-E186-514B-862C-B60047CFEA6D}"/>
              </a:ext>
            </a:extLst>
          </p:cNvPr>
          <p:cNvGrpSpPr/>
          <p:nvPr/>
        </p:nvGrpSpPr>
        <p:grpSpPr>
          <a:xfrm>
            <a:off x="2573620" y="2936859"/>
            <a:ext cx="1943762" cy="443723"/>
            <a:chOff x="2628238" y="1610144"/>
            <a:chExt cx="1943762" cy="443723"/>
          </a:xfrm>
        </p:grpSpPr>
        <p:sp>
          <p:nvSpPr>
            <p:cNvPr id="16" name="Rectangle 15" descr="Presentation with Checklist">
              <a:extLst>
                <a:ext uri="{FF2B5EF4-FFF2-40B4-BE49-F238E27FC236}">
                  <a16:creationId xmlns:a16="http://schemas.microsoft.com/office/drawing/2014/main" id="{3DB61A36-D060-F346-9807-C85DE5F0BF96}"/>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7" name="Freeform 16">
              <a:extLst>
                <a:ext uri="{FF2B5EF4-FFF2-40B4-BE49-F238E27FC236}">
                  <a16:creationId xmlns:a16="http://schemas.microsoft.com/office/drawing/2014/main" id="{01E20DD7-F9D0-A346-AF90-C8BB2C29078E}"/>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18" name="Freeform 17">
            <a:extLst>
              <a:ext uri="{FF2B5EF4-FFF2-40B4-BE49-F238E27FC236}">
                <a16:creationId xmlns:a16="http://schemas.microsoft.com/office/drawing/2014/main" id="{9649477E-179F-BE4E-AB62-3D7FC4EFAF93}"/>
              </a:ext>
            </a:extLst>
          </p:cNvPr>
          <p:cNvSpPr/>
          <p:nvPr/>
        </p:nvSpPr>
        <p:spPr>
          <a:xfrm>
            <a:off x="2573620" y="3428999"/>
            <a:ext cx="3171663" cy="2387009"/>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sz="1100" dirty="0"/>
              <a:t>SEAYN had been supported by a dedicated IFRC staff based in Bangkok with RRI funds which was optimized to support SEA youth to meet once a year and contribute to school safety / youth in community engagement activities. </a:t>
            </a:r>
          </a:p>
          <a:p>
            <a:pPr marL="171450" lvl="0" indent="-171450" algn="just" defTabSz="488950">
              <a:lnSpc>
                <a:spcPct val="100000"/>
              </a:lnSpc>
              <a:spcBef>
                <a:spcPct val="0"/>
              </a:spcBef>
              <a:spcAft>
                <a:spcPct val="35000"/>
              </a:spcAft>
              <a:buFont typeface="Arial" panose="020B0604020202020204" pitchFamily="34" charset="0"/>
              <a:buChar char="•"/>
            </a:pPr>
            <a:r>
              <a:rPr lang="en-US" sz="1100" dirty="0"/>
              <a:t>But after the dedicated person had left IFRC (due to lack of funding) and with the end of RRI funds, they met annually and had a Chair NS, Vice Chair NS and Officer NS who led the network.</a:t>
            </a:r>
          </a:p>
          <a:p>
            <a:pPr marL="171450" indent="-171450" algn="just" defTabSz="488950">
              <a:spcBef>
                <a:spcPct val="0"/>
              </a:spcBef>
              <a:spcAft>
                <a:spcPct val="35000"/>
              </a:spcAft>
              <a:buFont typeface="Arial" panose="020B0604020202020204" pitchFamily="34" charset="0"/>
              <a:buChar char="•"/>
            </a:pPr>
            <a:r>
              <a:rPr lang="en-US" sz="1100" dirty="0"/>
              <a:t>There will be a new staff coming to IFRC CCST Bangkok who will work with ASEAN youth agenda especially through YABC, so there are some opportunities for SEAYN to be revived and showcase its strength and values.</a:t>
            </a:r>
          </a:p>
          <a:p>
            <a:pPr marL="171450" lvl="0" indent="-171450" algn="just" defTabSz="488950">
              <a:lnSpc>
                <a:spcPct val="100000"/>
              </a:lnSpc>
              <a:spcBef>
                <a:spcPct val="0"/>
              </a:spcBef>
              <a:spcAft>
                <a:spcPct val="35000"/>
              </a:spcAft>
              <a:buFont typeface="Arial" panose="020B0604020202020204" pitchFamily="34" charset="0"/>
              <a:buChar char="•"/>
            </a:pPr>
            <a:endParaRPr lang="en-US" sz="1100" dirty="0"/>
          </a:p>
        </p:txBody>
      </p:sp>
      <p:sp>
        <p:nvSpPr>
          <p:cNvPr id="21" name="Freeform 20">
            <a:extLst>
              <a:ext uri="{FF2B5EF4-FFF2-40B4-BE49-F238E27FC236}">
                <a16:creationId xmlns:a16="http://schemas.microsoft.com/office/drawing/2014/main" id="{3F016A5F-42BA-E044-9CB7-EA9ACCE67933}"/>
              </a:ext>
            </a:extLst>
          </p:cNvPr>
          <p:cNvSpPr/>
          <p:nvPr/>
        </p:nvSpPr>
        <p:spPr>
          <a:xfrm>
            <a:off x="5923383" y="2053867"/>
            <a:ext cx="3034809" cy="334463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spcBef>
                <a:spcPct val="0"/>
              </a:spcBef>
              <a:spcAft>
                <a:spcPct val="35000"/>
              </a:spcAft>
              <a:buFont typeface="Arial" panose="020B0604020202020204" pitchFamily="34" charset="0"/>
              <a:buChar char="•"/>
            </a:pPr>
            <a:r>
              <a:rPr lang="en-US" sz="1100" dirty="0"/>
              <a:t>Youth engagement is one of the 3 key pillars of IFRC Strategy for ASEAN. ASEAN has been showing interests to work with IFRC/RCRC through YABC and school safety.</a:t>
            </a:r>
          </a:p>
          <a:p>
            <a:pPr marL="171450" lvl="0" indent="-171450" algn="just" defTabSz="488950">
              <a:spcBef>
                <a:spcPct val="0"/>
              </a:spcBef>
              <a:spcAft>
                <a:spcPct val="35000"/>
              </a:spcAft>
              <a:buFont typeface="Arial" panose="020B0604020202020204" pitchFamily="34" charset="0"/>
              <a:buChar char="•"/>
            </a:pPr>
            <a:r>
              <a:rPr lang="en-US" sz="1100" dirty="0"/>
              <a:t>SAFE STEPS KIDS </a:t>
            </a:r>
            <a:r>
              <a:rPr lang="en-US" sz="1100" dirty="0" err="1"/>
              <a:t>Programme</a:t>
            </a:r>
            <a:r>
              <a:rPr lang="en-US" sz="1100" dirty="0"/>
              <a:t> could be another booster to scale up school safety work championed by SEA NSs.</a:t>
            </a:r>
          </a:p>
          <a:p>
            <a:pPr marL="0" lvl="0" indent="0" algn="just" defTabSz="488950">
              <a:lnSpc>
                <a:spcPct val="100000"/>
              </a:lnSpc>
              <a:spcBef>
                <a:spcPct val="0"/>
              </a:spcBef>
              <a:spcAft>
                <a:spcPct val="35000"/>
              </a:spcAft>
              <a:buNone/>
            </a:pPr>
            <a:endParaRPr lang="en-US" sz="1100" dirty="0"/>
          </a:p>
        </p:txBody>
      </p:sp>
      <p:grpSp>
        <p:nvGrpSpPr>
          <p:cNvPr id="5" name="Group 4">
            <a:extLst>
              <a:ext uri="{FF2B5EF4-FFF2-40B4-BE49-F238E27FC236}">
                <a16:creationId xmlns:a16="http://schemas.microsoft.com/office/drawing/2014/main" id="{305E6E72-9954-9D48-BE51-079B4A2A2D6E}"/>
              </a:ext>
            </a:extLst>
          </p:cNvPr>
          <p:cNvGrpSpPr/>
          <p:nvPr/>
        </p:nvGrpSpPr>
        <p:grpSpPr>
          <a:xfrm>
            <a:off x="185808" y="1649836"/>
            <a:ext cx="1931151" cy="317171"/>
            <a:chOff x="185808" y="1649836"/>
            <a:chExt cx="1931151" cy="317171"/>
          </a:xfrm>
        </p:grpSpPr>
        <p:sp>
          <p:nvSpPr>
            <p:cNvPr id="11" name="Freeform 10">
              <a:extLst>
                <a:ext uri="{FF2B5EF4-FFF2-40B4-BE49-F238E27FC236}">
                  <a16:creationId xmlns:a16="http://schemas.microsoft.com/office/drawing/2014/main" id="{440FCDFF-39A3-E04A-95EF-B094AAEAF130}"/>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8" name="Rectangle 7" descr="Magnifying glass">
              <a:extLst>
                <a:ext uri="{FF2B5EF4-FFF2-40B4-BE49-F238E27FC236}">
                  <a16:creationId xmlns:a16="http://schemas.microsoft.com/office/drawing/2014/main" id="{168E2EAB-7C13-C248-96FE-9EA7AA70AF24}"/>
                </a:ext>
              </a:extLst>
            </p:cNvPr>
            <p:cNvSpPr/>
            <p:nvPr/>
          </p:nvSpPr>
          <p:spPr>
            <a:xfrm>
              <a:off x="185808" y="1649836"/>
              <a:ext cx="317171" cy="31717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6" name="Group 5">
            <a:extLst>
              <a:ext uri="{FF2B5EF4-FFF2-40B4-BE49-F238E27FC236}">
                <a16:creationId xmlns:a16="http://schemas.microsoft.com/office/drawing/2014/main" id="{1FEE2964-840E-744B-B897-9F47BA8B8AA5}"/>
              </a:ext>
            </a:extLst>
          </p:cNvPr>
          <p:cNvGrpSpPr/>
          <p:nvPr/>
        </p:nvGrpSpPr>
        <p:grpSpPr>
          <a:xfrm>
            <a:off x="2573620" y="1685790"/>
            <a:ext cx="1985670" cy="317171"/>
            <a:chOff x="147297" y="4398738"/>
            <a:chExt cx="1985670" cy="317171"/>
          </a:xfrm>
        </p:grpSpPr>
        <p:sp>
          <p:nvSpPr>
            <p:cNvPr id="14" name="Freeform 13">
              <a:extLst>
                <a:ext uri="{FF2B5EF4-FFF2-40B4-BE49-F238E27FC236}">
                  <a16:creationId xmlns:a16="http://schemas.microsoft.com/office/drawing/2014/main" id="{6BFDE77B-982A-494F-8CD3-5D5A07177EDC}"/>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22" name="Rectangle 21" descr="File:Group font awesome.svg - Wikimedia Commons">
              <a:extLst>
                <a:ext uri="{FF2B5EF4-FFF2-40B4-BE49-F238E27FC236}">
                  <a16:creationId xmlns:a16="http://schemas.microsoft.com/office/drawing/2014/main" id="{E24AA46C-9DB7-B54F-84A7-2C5630A5AAC5}"/>
                </a:ext>
              </a:extLst>
            </p:cNvPr>
            <p:cNvSpPr/>
            <p:nvPr/>
          </p:nvSpPr>
          <p:spPr>
            <a:xfrm>
              <a:off x="147297" y="4398738"/>
              <a:ext cx="317171" cy="317171"/>
            </a:xfrm>
            <a:prstGeom prst="rect">
              <a:avLst/>
            </a:prstGeom>
            <a:blipFill>
              <a:blip r:embed="rId6">
                <a:duotone>
                  <a:schemeClr val="accent2">
                    <a:shade val="45000"/>
                    <a:satMod val="135000"/>
                  </a:schemeClr>
                  <a:prstClr val="white"/>
                </a:duotone>
                <a:extLs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3" name="Group 2">
            <a:extLst>
              <a:ext uri="{FF2B5EF4-FFF2-40B4-BE49-F238E27FC236}">
                <a16:creationId xmlns:a16="http://schemas.microsoft.com/office/drawing/2014/main" id="{B5D5CB8B-36B4-FF4B-BAC1-8D3D1B30D89D}"/>
              </a:ext>
            </a:extLst>
          </p:cNvPr>
          <p:cNvGrpSpPr/>
          <p:nvPr/>
        </p:nvGrpSpPr>
        <p:grpSpPr>
          <a:xfrm>
            <a:off x="5923383" y="1649836"/>
            <a:ext cx="1668554" cy="317171"/>
            <a:chOff x="5923383" y="1649836"/>
            <a:chExt cx="1668554" cy="317171"/>
          </a:xfrm>
        </p:grpSpPr>
        <p:sp>
          <p:nvSpPr>
            <p:cNvPr id="20" name="Freeform 19">
              <a:extLst>
                <a:ext uri="{FF2B5EF4-FFF2-40B4-BE49-F238E27FC236}">
                  <a16:creationId xmlns:a16="http://schemas.microsoft.com/office/drawing/2014/main" id="{25660761-3528-8342-870C-C17890C6A731}"/>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3" name="Rectangle 22" descr="File:Exclamation Circle Red.svg - Wikimedia Commons">
              <a:extLst>
                <a:ext uri="{FF2B5EF4-FFF2-40B4-BE49-F238E27FC236}">
                  <a16:creationId xmlns:a16="http://schemas.microsoft.com/office/drawing/2014/main" id="{7A72B0AD-F6BB-7D42-B1AE-70090AE57699}"/>
                </a:ext>
              </a:extLst>
            </p:cNvPr>
            <p:cNvSpPr/>
            <p:nvPr/>
          </p:nvSpPr>
          <p:spPr>
            <a:xfrm>
              <a:off x="5923383" y="1649836"/>
              <a:ext cx="317171" cy="317171"/>
            </a:xfrm>
            <a:prstGeom prst="rect">
              <a:avLst/>
            </a:prstGeom>
            <a:blipFill>
              <a:blip r:embed="rId8">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9"/>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19" name="Freeform 18">
            <a:extLst>
              <a:ext uri="{FF2B5EF4-FFF2-40B4-BE49-F238E27FC236}">
                <a16:creationId xmlns:a16="http://schemas.microsoft.com/office/drawing/2014/main" id="{36F166B2-E48B-2D48-A2FA-478A1DD004FD}"/>
              </a:ext>
            </a:extLst>
          </p:cNvPr>
          <p:cNvSpPr/>
          <p:nvPr/>
        </p:nvSpPr>
        <p:spPr>
          <a:xfrm>
            <a:off x="2573619" y="2047623"/>
            <a:ext cx="3171663" cy="870927"/>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r>
              <a:rPr lang="en-US" sz="1100" u="sng" dirty="0"/>
              <a:t>11 Participating National Societies:  </a:t>
            </a:r>
          </a:p>
          <a:p>
            <a:pPr algn="just"/>
            <a:r>
              <a:rPr lang="en-US" sz="1100" dirty="0"/>
              <a:t>Brunei RC, Cambodia RC, Indonesia RC, Laos RC, Malaysia RC, Myanmar RC, Philippines RC, Singapore RC, Thailand RC, Timor-Leste RC,  and Viet Nam RC. </a:t>
            </a:r>
          </a:p>
          <a:p>
            <a:pPr lvl="0" algn="just" defTabSz="488950">
              <a:lnSpc>
                <a:spcPct val="100000"/>
              </a:lnSpc>
              <a:spcBef>
                <a:spcPct val="0"/>
              </a:spcBef>
              <a:spcAft>
                <a:spcPct val="35000"/>
              </a:spcAft>
            </a:pPr>
            <a:endParaRPr lang="en-US" sz="1100" dirty="0"/>
          </a:p>
        </p:txBody>
      </p:sp>
    </p:spTree>
    <p:extLst>
      <p:ext uri="{BB962C8B-B14F-4D97-AF65-F5344CB8AC3E}">
        <p14:creationId xmlns:p14="http://schemas.microsoft.com/office/powerpoint/2010/main" val="2528653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C066-586F-624B-AF44-60CF3C406EB4}"/>
              </a:ext>
            </a:extLst>
          </p:cNvPr>
          <p:cNvSpPr>
            <a:spLocks noGrp="1"/>
          </p:cNvSpPr>
          <p:nvPr>
            <p:ph type="title"/>
          </p:nvPr>
        </p:nvSpPr>
        <p:spPr bwMode="auto">
          <a:xfrm>
            <a:off x="1828800" y="354014"/>
            <a:ext cx="7172960" cy="1139824"/>
          </a:xfrm>
          <a:prstGeom prst="rect">
            <a:avLst/>
          </a:prstGeom>
          <a:noFill/>
          <a:ln w="9525">
            <a:noFill/>
            <a:miter lim="800000"/>
            <a:headEnd/>
            <a:tailEnd/>
          </a:ln>
        </p:spPr>
        <p:txBody>
          <a:bodyPr wrap="square" anchor="ctr">
            <a:normAutofit/>
          </a:bodyPr>
          <a:lstStyle/>
          <a:p>
            <a:r>
              <a:rPr lang="en-US" dirty="0"/>
              <a:t>Asia Pacific Fundraising Network (APFN)</a:t>
            </a:r>
          </a:p>
        </p:txBody>
      </p:sp>
      <p:sp>
        <p:nvSpPr>
          <p:cNvPr id="12" name="Freeform 11">
            <a:extLst>
              <a:ext uri="{FF2B5EF4-FFF2-40B4-BE49-F238E27FC236}">
                <a16:creationId xmlns:a16="http://schemas.microsoft.com/office/drawing/2014/main" id="{760592C5-18B9-0547-8B18-36FA3C241DBA}"/>
              </a:ext>
            </a:extLst>
          </p:cNvPr>
          <p:cNvSpPr/>
          <p:nvPr/>
        </p:nvSpPr>
        <p:spPr>
          <a:xfrm>
            <a:off x="141259" y="2047623"/>
            <a:ext cx="2254259" cy="1371357"/>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just" defTabSz="488950">
              <a:spcBef>
                <a:spcPct val="0"/>
              </a:spcBef>
              <a:spcAft>
                <a:spcPct val="35000"/>
              </a:spcAft>
            </a:pPr>
            <a:r>
              <a:rPr lang="en-US" sz="1100" kern="1200" dirty="0"/>
              <a:t>APFN is a platform for its members to </a:t>
            </a:r>
            <a:r>
              <a:rPr lang="en-US" sz="1100" dirty="0"/>
              <a:t> share fundraising skills (annual skill sharing meeting). Activities within the network includes peer to peer support facilitation in fundraising and resource mobilization as well as learning opportunities within the network with activities such as webinars.</a:t>
            </a:r>
            <a:endParaRPr lang="en-US" sz="1100" kern="1200" dirty="0"/>
          </a:p>
        </p:txBody>
      </p:sp>
      <p:grpSp>
        <p:nvGrpSpPr>
          <p:cNvPr id="4" name="Group 3">
            <a:extLst>
              <a:ext uri="{FF2B5EF4-FFF2-40B4-BE49-F238E27FC236}">
                <a16:creationId xmlns:a16="http://schemas.microsoft.com/office/drawing/2014/main" id="{86395321-E186-514B-862C-B60047CFEA6D}"/>
              </a:ext>
            </a:extLst>
          </p:cNvPr>
          <p:cNvGrpSpPr/>
          <p:nvPr/>
        </p:nvGrpSpPr>
        <p:grpSpPr>
          <a:xfrm>
            <a:off x="2573618" y="1586559"/>
            <a:ext cx="1943762" cy="443723"/>
            <a:chOff x="2628238" y="1610144"/>
            <a:chExt cx="1943762" cy="443723"/>
          </a:xfrm>
        </p:grpSpPr>
        <p:sp>
          <p:nvSpPr>
            <p:cNvPr id="16" name="Rectangle 15" descr="Presentation with Checklist">
              <a:extLst>
                <a:ext uri="{FF2B5EF4-FFF2-40B4-BE49-F238E27FC236}">
                  <a16:creationId xmlns:a16="http://schemas.microsoft.com/office/drawing/2014/main" id="{3DB61A36-D060-F346-9807-C85DE5F0BF96}"/>
                </a:ext>
              </a:extLst>
            </p:cNvPr>
            <p:cNvSpPr/>
            <p:nvPr/>
          </p:nvSpPr>
          <p:spPr>
            <a:xfrm>
              <a:off x="2628238" y="1610144"/>
              <a:ext cx="398679" cy="443723"/>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17" name="Freeform 16">
              <a:extLst>
                <a:ext uri="{FF2B5EF4-FFF2-40B4-BE49-F238E27FC236}">
                  <a16:creationId xmlns:a16="http://schemas.microsoft.com/office/drawing/2014/main" id="{01E20DD7-F9D0-A346-AF90-C8BB2C29078E}"/>
                </a:ext>
              </a:extLst>
            </p:cNvPr>
            <p:cNvSpPr/>
            <p:nvPr/>
          </p:nvSpPr>
          <p:spPr>
            <a:xfrm>
              <a:off x="3077137" y="1697005"/>
              <a:ext cx="1494863"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Current status</a:t>
              </a:r>
            </a:p>
          </p:txBody>
        </p:sp>
      </p:grpSp>
      <p:sp>
        <p:nvSpPr>
          <p:cNvPr id="18" name="Freeform 17">
            <a:extLst>
              <a:ext uri="{FF2B5EF4-FFF2-40B4-BE49-F238E27FC236}">
                <a16:creationId xmlns:a16="http://schemas.microsoft.com/office/drawing/2014/main" id="{9649477E-179F-BE4E-AB62-3D7FC4EFAF93}"/>
              </a:ext>
            </a:extLst>
          </p:cNvPr>
          <p:cNvSpPr/>
          <p:nvPr/>
        </p:nvSpPr>
        <p:spPr>
          <a:xfrm>
            <a:off x="2573620" y="2047623"/>
            <a:ext cx="3171663" cy="3768385"/>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lvl="0" indent="-171450" algn="just" defTabSz="488950">
              <a:lnSpc>
                <a:spcPct val="100000"/>
              </a:lnSpc>
              <a:spcBef>
                <a:spcPct val="0"/>
              </a:spcBef>
              <a:spcAft>
                <a:spcPct val="35000"/>
              </a:spcAft>
              <a:buFont typeface="Arial" panose="020B0604020202020204" pitchFamily="34" charset="0"/>
              <a:buChar char="•"/>
            </a:pPr>
            <a:r>
              <a:rPr lang="en-US" sz="1100" dirty="0"/>
              <a:t>APFN aims to achieve the following pillars of strategic priorities:</a:t>
            </a:r>
          </a:p>
          <a:p>
            <a:pPr marL="185738" lvl="1" algn="just" defTabSz="488950">
              <a:spcBef>
                <a:spcPct val="0"/>
              </a:spcBef>
              <a:spcAft>
                <a:spcPct val="35000"/>
              </a:spcAft>
            </a:pPr>
            <a:r>
              <a:rPr lang="en-US" sz="1100" u="sng" dirty="0"/>
              <a:t>Resources</a:t>
            </a:r>
          </a:p>
          <a:p>
            <a:pPr marL="185738" lvl="1" algn="just" defTabSz="488950">
              <a:spcBef>
                <a:spcPct val="0"/>
              </a:spcBef>
              <a:spcAft>
                <a:spcPct val="35000"/>
              </a:spcAft>
            </a:pPr>
            <a:r>
              <a:rPr lang="en-US" sz="1100" dirty="0"/>
              <a:t>This strategic pillar consists of activities pertaining to resources of the network, maximizing consolidated in-country and regional information and materials, and facilitating knowledge sharing within and through APFN. </a:t>
            </a:r>
          </a:p>
          <a:p>
            <a:pPr marL="185738" lvl="1" algn="just" defTabSz="488950">
              <a:spcBef>
                <a:spcPct val="0"/>
              </a:spcBef>
              <a:spcAft>
                <a:spcPct val="35000"/>
              </a:spcAft>
            </a:pPr>
            <a:r>
              <a:rPr lang="en-US" sz="1100" u="sng" dirty="0"/>
              <a:t>Value and accountability</a:t>
            </a:r>
          </a:p>
          <a:p>
            <a:pPr marL="185738" lvl="1" algn="just" defTabSz="488950">
              <a:spcBef>
                <a:spcPct val="0"/>
              </a:spcBef>
              <a:spcAft>
                <a:spcPct val="35000"/>
              </a:spcAft>
            </a:pPr>
            <a:r>
              <a:rPr lang="en-US" sz="1100" dirty="0"/>
              <a:t>This strategic pillar aims to boost the value proposition of engaging with APFN and enhance the level of accountability of the network to the members it serves. </a:t>
            </a:r>
          </a:p>
          <a:p>
            <a:pPr marL="185738" lvl="1" algn="just" defTabSz="488950">
              <a:spcBef>
                <a:spcPct val="0"/>
              </a:spcBef>
              <a:spcAft>
                <a:spcPct val="35000"/>
              </a:spcAft>
            </a:pPr>
            <a:r>
              <a:rPr lang="en-US" sz="1100" u="sng" dirty="0"/>
              <a:t>Sustainability</a:t>
            </a:r>
          </a:p>
          <a:p>
            <a:pPr marL="185738" lvl="1" algn="just" defTabSz="488950">
              <a:spcBef>
                <a:spcPct val="0"/>
              </a:spcBef>
              <a:spcAft>
                <a:spcPct val="35000"/>
              </a:spcAft>
            </a:pPr>
            <a:r>
              <a:rPr lang="en-US" sz="1100" dirty="0"/>
              <a:t>The “Sustainability "pillar refers to both the network’s </a:t>
            </a:r>
            <a:r>
              <a:rPr lang="en-US" sz="1100" dirty="0" err="1"/>
              <a:t>longterm</a:t>
            </a:r>
            <a:r>
              <a:rPr lang="en-US" sz="1100" dirty="0"/>
              <a:t> continuity and its positive contribution towards its members’ stability and dynamic continuum. </a:t>
            </a:r>
          </a:p>
          <a:p>
            <a:pPr marL="171450" lvl="0" indent="-171450" algn="just" defTabSz="488950">
              <a:lnSpc>
                <a:spcPct val="100000"/>
              </a:lnSpc>
              <a:spcBef>
                <a:spcPct val="0"/>
              </a:spcBef>
              <a:spcAft>
                <a:spcPct val="35000"/>
              </a:spcAft>
              <a:buFont typeface="Arial" panose="020B0604020202020204" pitchFamily="34" charset="0"/>
              <a:buChar char="•"/>
            </a:pPr>
            <a:r>
              <a:rPr lang="en-US" sz="1100" dirty="0"/>
              <a:t>However, due to financial challenges these strategic priorities were not operationalized.</a:t>
            </a:r>
          </a:p>
        </p:txBody>
      </p:sp>
      <p:sp>
        <p:nvSpPr>
          <p:cNvPr id="21" name="Freeform 20">
            <a:extLst>
              <a:ext uri="{FF2B5EF4-FFF2-40B4-BE49-F238E27FC236}">
                <a16:creationId xmlns:a16="http://schemas.microsoft.com/office/drawing/2014/main" id="{3F016A5F-42BA-E044-9CB7-EA9ACCE67933}"/>
              </a:ext>
            </a:extLst>
          </p:cNvPr>
          <p:cNvSpPr/>
          <p:nvPr/>
        </p:nvSpPr>
        <p:spPr>
          <a:xfrm>
            <a:off x="5923383" y="2053867"/>
            <a:ext cx="3034809" cy="3344630"/>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71450" indent="-171450" algn="just" defTabSz="488950">
              <a:spcBef>
                <a:spcPct val="0"/>
              </a:spcBef>
              <a:spcAft>
                <a:spcPct val="35000"/>
              </a:spcAft>
              <a:buFont typeface="Arial" panose="020B0604020202020204" pitchFamily="34" charset="0"/>
              <a:buChar char="•"/>
            </a:pPr>
            <a:r>
              <a:rPr lang="en-US" sz="1100" dirty="0"/>
              <a:t>Lack of funding: Japanese RC, the biggest donor for APFN had ended its usual financial support from 2019 onward. Due to the lack of funds, APFN is not able to keep the dedicated secretariat staff (consultant) who had been driving the work of the Network and the activities were put on hold.</a:t>
            </a:r>
          </a:p>
          <a:p>
            <a:pPr marL="171450" indent="-171450" algn="just" defTabSz="488950">
              <a:spcBef>
                <a:spcPct val="0"/>
              </a:spcBef>
              <a:spcAft>
                <a:spcPct val="35000"/>
              </a:spcAft>
              <a:buFont typeface="Arial" panose="020B0604020202020204" pitchFamily="34" charset="0"/>
              <a:buChar char="•"/>
            </a:pPr>
            <a:r>
              <a:rPr lang="en-US" sz="1100" dirty="0"/>
              <a:t>Due to the financial situation, and after 10 years since its establishment, with the support from IFRC APRO, APFN will go through Review and Consultation engaging both practitioners and leadership of the NSs. </a:t>
            </a:r>
          </a:p>
          <a:p>
            <a:pPr marL="171450" indent="-171450" algn="just" defTabSz="488950">
              <a:spcBef>
                <a:spcPct val="0"/>
              </a:spcBef>
              <a:spcAft>
                <a:spcPct val="35000"/>
              </a:spcAft>
              <a:buFont typeface="Arial" panose="020B0604020202020204" pitchFamily="34" charset="0"/>
              <a:buChar char="•"/>
            </a:pPr>
            <a:r>
              <a:rPr lang="en-US" sz="1100" dirty="0"/>
              <a:t>The review/consultation will start soon - APFN member NSs to be informed of online survey and key interviews. Proactive engagement from SEA NSs (both leadership and practitioners) would be much appreciated.</a:t>
            </a:r>
          </a:p>
          <a:p>
            <a:pPr marL="171450" indent="-171450" algn="just" defTabSz="488950">
              <a:spcBef>
                <a:spcPct val="0"/>
              </a:spcBef>
              <a:spcAft>
                <a:spcPct val="35000"/>
              </a:spcAft>
              <a:buFont typeface="Arial" panose="020B0604020202020204" pitchFamily="34" charset="0"/>
              <a:buChar char="•"/>
            </a:pPr>
            <a:endParaRPr lang="en-US" sz="1100" dirty="0"/>
          </a:p>
          <a:p>
            <a:pPr marL="171450" lvl="0" indent="-171450" algn="just" defTabSz="488950">
              <a:spcBef>
                <a:spcPct val="0"/>
              </a:spcBef>
              <a:spcAft>
                <a:spcPct val="35000"/>
              </a:spcAft>
              <a:buFont typeface="Arial" panose="020B0604020202020204" pitchFamily="34" charset="0"/>
              <a:buChar char="•"/>
            </a:pPr>
            <a:endParaRPr lang="en-US" sz="1100" dirty="0"/>
          </a:p>
          <a:p>
            <a:pPr marL="0" lvl="0" indent="0" algn="just" defTabSz="488950">
              <a:lnSpc>
                <a:spcPct val="100000"/>
              </a:lnSpc>
              <a:spcBef>
                <a:spcPct val="0"/>
              </a:spcBef>
              <a:spcAft>
                <a:spcPct val="35000"/>
              </a:spcAft>
              <a:buNone/>
            </a:pPr>
            <a:endParaRPr lang="en-US" sz="1100" dirty="0"/>
          </a:p>
        </p:txBody>
      </p:sp>
      <p:grpSp>
        <p:nvGrpSpPr>
          <p:cNvPr id="5" name="Group 4">
            <a:extLst>
              <a:ext uri="{FF2B5EF4-FFF2-40B4-BE49-F238E27FC236}">
                <a16:creationId xmlns:a16="http://schemas.microsoft.com/office/drawing/2014/main" id="{305E6E72-9954-9D48-BE51-079B4A2A2D6E}"/>
              </a:ext>
            </a:extLst>
          </p:cNvPr>
          <p:cNvGrpSpPr/>
          <p:nvPr/>
        </p:nvGrpSpPr>
        <p:grpSpPr>
          <a:xfrm>
            <a:off x="185808" y="1649836"/>
            <a:ext cx="1931151" cy="317171"/>
            <a:chOff x="185808" y="1649836"/>
            <a:chExt cx="1931151" cy="317171"/>
          </a:xfrm>
        </p:grpSpPr>
        <p:sp>
          <p:nvSpPr>
            <p:cNvPr id="11" name="Freeform 10">
              <a:extLst>
                <a:ext uri="{FF2B5EF4-FFF2-40B4-BE49-F238E27FC236}">
                  <a16:creationId xmlns:a16="http://schemas.microsoft.com/office/drawing/2014/main" id="{440FCDFF-39A3-E04A-95EF-B094AAEAF130}"/>
                </a:ext>
              </a:extLst>
            </p:cNvPr>
            <p:cNvSpPr/>
            <p:nvPr/>
          </p:nvSpPr>
          <p:spPr>
            <a:xfrm>
              <a:off x="549064" y="1681000"/>
              <a:ext cx="1567895" cy="270002"/>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Focus</a:t>
              </a:r>
            </a:p>
          </p:txBody>
        </p:sp>
        <p:sp>
          <p:nvSpPr>
            <p:cNvPr id="8" name="Rectangle 7" descr="Magnifying glass">
              <a:extLst>
                <a:ext uri="{FF2B5EF4-FFF2-40B4-BE49-F238E27FC236}">
                  <a16:creationId xmlns:a16="http://schemas.microsoft.com/office/drawing/2014/main" id="{168E2EAB-7C13-C248-96FE-9EA7AA70AF24}"/>
                </a:ext>
              </a:extLst>
            </p:cNvPr>
            <p:cNvSpPr/>
            <p:nvPr/>
          </p:nvSpPr>
          <p:spPr>
            <a:xfrm>
              <a:off x="185808" y="1649836"/>
              <a:ext cx="317171" cy="31717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6" name="Group 5">
            <a:extLst>
              <a:ext uri="{FF2B5EF4-FFF2-40B4-BE49-F238E27FC236}">
                <a16:creationId xmlns:a16="http://schemas.microsoft.com/office/drawing/2014/main" id="{1FEE2964-840E-744B-B897-9F47BA8B8AA5}"/>
              </a:ext>
            </a:extLst>
          </p:cNvPr>
          <p:cNvGrpSpPr/>
          <p:nvPr/>
        </p:nvGrpSpPr>
        <p:grpSpPr>
          <a:xfrm>
            <a:off x="185808" y="3422639"/>
            <a:ext cx="1985670" cy="317171"/>
            <a:chOff x="147297" y="4398738"/>
            <a:chExt cx="1985670" cy="317171"/>
          </a:xfrm>
        </p:grpSpPr>
        <p:sp>
          <p:nvSpPr>
            <p:cNvPr id="14" name="Freeform 13">
              <a:extLst>
                <a:ext uri="{FF2B5EF4-FFF2-40B4-BE49-F238E27FC236}">
                  <a16:creationId xmlns:a16="http://schemas.microsoft.com/office/drawing/2014/main" id="{6BFDE77B-982A-494F-8CD3-5D5A07177EDC}"/>
                </a:ext>
              </a:extLst>
            </p:cNvPr>
            <p:cNvSpPr/>
            <p:nvPr/>
          </p:nvSpPr>
          <p:spPr>
            <a:xfrm>
              <a:off x="185808" y="4432570"/>
              <a:ext cx="1947159" cy="222831"/>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dirty="0"/>
                <a:t>Membership size</a:t>
              </a:r>
            </a:p>
          </p:txBody>
        </p:sp>
        <p:sp>
          <p:nvSpPr>
            <p:cNvPr id="22" name="Rectangle 21" descr="File:Group font awesome.svg - Wikimedia Commons">
              <a:extLst>
                <a:ext uri="{FF2B5EF4-FFF2-40B4-BE49-F238E27FC236}">
                  <a16:creationId xmlns:a16="http://schemas.microsoft.com/office/drawing/2014/main" id="{E24AA46C-9DB7-B54F-84A7-2C5630A5AAC5}"/>
                </a:ext>
              </a:extLst>
            </p:cNvPr>
            <p:cNvSpPr/>
            <p:nvPr/>
          </p:nvSpPr>
          <p:spPr>
            <a:xfrm>
              <a:off x="147297" y="4398738"/>
              <a:ext cx="317171" cy="317171"/>
            </a:xfrm>
            <a:prstGeom prst="rect">
              <a:avLst/>
            </a:prstGeom>
            <a:blipFill>
              <a:blip r:embed="rId6">
                <a:duotone>
                  <a:schemeClr val="accent2">
                    <a:shade val="45000"/>
                    <a:satMod val="135000"/>
                  </a:schemeClr>
                  <a:prstClr val="white"/>
                </a:duotone>
                <a:extLst>
                  <a:ext uri="{837473B0-CC2E-450A-ABE3-18F120FF3D39}">
                    <a1611:picAttrSrcUrl xmlns:a1611="http://schemas.microsoft.com/office/drawing/2016/11/main" r:id="rId7"/>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grpSp>
        <p:nvGrpSpPr>
          <p:cNvPr id="3" name="Group 2">
            <a:extLst>
              <a:ext uri="{FF2B5EF4-FFF2-40B4-BE49-F238E27FC236}">
                <a16:creationId xmlns:a16="http://schemas.microsoft.com/office/drawing/2014/main" id="{B5D5CB8B-36B4-FF4B-BAC1-8D3D1B30D89D}"/>
              </a:ext>
            </a:extLst>
          </p:cNvPr>
          <p:cNvGrpSpPr/>
          <p:nvPr/>
        </p:nvGrpSpPr>
        <p:grpSpPr>
          <a:xfrm>
            <a:off x="5923383" y="1657415"/>
            <a:ext cx="1668554" cy="317171"/>
            <a:chOff x="5923383" y="1649836"/>
            <a:chExt cx="1668554" cy="317171"/>
          </a:xfrm>
        </p:grpSpPr>
        <p:sp>
          <p:nvSpPr>
            <p:cNvPr id="20" name="Freeform 19">
              <a:extLst>
                <a:ext uri="{FF2B5EF4-FFF2-40B4-BE49-F238E27FC236}">
                  <a16:creationId xmlns:a16="http://schemas.microsoft.com/office/drawing/2014/main" id="{25660761-3528-8342-870C-C17890C6A731}"/>
                </a:ext>
              </a:extLst>
            </p:cNvPr>
            <p:cNvSpPr/>
            <p:nvPr/>
          </p:nvSpPr>
          <p:spPr>
            <a:xfrm>
              <a:off x="6290774" y="1685790"/>
              <a:ext cx="1301163" cy="234046"/>
            </a:xfrm>
            <a:custGeom>
              <a:avLst/>
              <a:gdLst>
                <a:gd name="connsiteX0" fmla="*/ 0 w 1947159"/>
                <a:gd name="connsiteY0" fmla="*/ 0 h 222831"/>
                <a:gd name="connsiteX1" fmla="*/ 1947159 w 1947159"/>
                <a:gd name="connsiteY1" fmla="*/ 0 h 222831"/>
                <a:gd name="connsiteX2" fmla="*/ 1947159 w 1947159"/>
                <a:gd name="connsiteY2" fmla="*/ 222831 h 222831"/>
                <a:gd name="connsiteX3" fmla="*/ 0 w 1947159"/>
                <a:gd name="connsiteY3" fmla="*/ 222831 h 222831"/>
                <a:gd name="connsiteX4" fmla="*/ 0 w 1947159"/>
                <a:gd name="connsiteY4" fmla="*/ 0 h 22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222831">
                  <a:moveTo>
                    <a:pt x="0" y="0"/>
                  </a:moveTo>
                  <a:lnTo>
                    <a:pt x="1947159" y="0"/>
                  </a:lnTo>
                  <a:lnTo>
                    <a:pt x="1947159" y="222831"/>
                  </a:lnTo>
                  <a:lnTo>
                    <a:pt x="0" y="2228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defTabSz="622300">
                <a:lnSpc>
                  <a:spcPct val="100000"/>
                </a:lnSpc>
                <a:spcBef>
                  <a:spcPct val="0"/>
                </a:spcBef>
                <a:spcAft>
                  <a:spcPct val="35000"/>
                </a:spcAft>
                <a:buNone/>
                <a:defRPr b="1"/>
              </a:pPr>
              <a:r>
                <a:rPr lang="en-US" sz="1400" kern="1200" dirty="0"/>
                <a:t>Issues</a:t>
              </a:r>
            </a:p>
          </p:txBody>
        </p:sp>
        <p:sp>
          <p:nvSpPr>
            <p:cNvPr id="23" name="Rectangle 22" descr="File:Exclamation Circle Red.svg - Wikimedia Commons">
              <a:extLst>
                <a:ext uri="{FF2B5EF4-FFF2-40B4-BE49-F238E27FC236}">
                  <a16:creationId xmlns:a16="http://schemas.microsoft.com/office/drawing/2014/main" id="{7A72B0AD-F6BB-7D42-B1AE-70090AE57699}"/>
                </a:ext>
              </a:extLst>
            </p:cNvPr>
            <p:cNvSpPr/>
            <p:nvPr/>
          </p:nvSpPr>
          <p:spPr>
            <a:xfrm>
              <a:off x="5923383" y="1649836"/>
              <a:ext cx="317171" cy="317171"/>
            </a:xfrm>
            <a:prstGeom prst="rect">
              <a:avLst/>
            </a:prstGeom>
            <a:blipFill>
              <a:blip r:embed="rId8">
                <a:duotone>
                  <a:schemeClr val="accent2">
                    <a:shade val="45000"/>
                    <a:satMod val="135000"/>
                  </a:schemeClr>
                  <a:prstClr val="white"/>
                </a:duotone>
                <a:extLst>
                  <a:ext uri="{28A0092B-C50C-407E-A947-70E740481C1C}">
                    <a14:useLocalDpi xmlns:a14="http://schemas.microsoft.com/office/drawing/2010/main" val="0"/>
                  </a:ext>
                  <a:ext uri="{837473B0-CC2E-450A-ABE3-18F120FF3D39}">
                    <a1611:picAttrSrcUrl xmlns:a1611="http://schemas.microsoft.com/office/drawing/2016/11/main" r:id="rId9"/>
                  </a:ext>
                </a:extLst>
              </a:blip>
              <a:srcRect/>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19" name="Freeform 18">
            <a:extLst>
              <a:ext uri="{FF2B5EF4-FFF2-40B4-BE49-F238E27FC236}">
                <a16:creationId xmlns:a16="http://schemas.microsoft.com/office/drawing/2014/main" id="{36F166B2-E48B-2D48-A2FA-478A1DD004FD}"/>
              </a:ext>
            </a:extLst>
          </p:cNvPr>
          <p:cNvSpPr/>
          <p:nvPr/>
        </p:nvSpPr>
        <p:spPr>
          <a:xfrm>
            <a:off x="141259" y="3773643"/>
            <a:ext cx="2254259" cy="2042366"/>
          </a:xfrm>
          <a:custGeom>
            <a:avLst/>
            <a:gdLst>
              <a:gd name="connsiteX0" fmla="*/ 0 w 1947159"/>
              <a:gd name="connsiteY0" fmla="*/ 0 h 3344630"/>
              <a:gd name="connsiteX1" fmla="*/ 1947159 w 1947159"/>
              <a:gd name="connsiteY1" fmla="*/ 0 h 3344630"/>
              <a:gd name="connsiteX2" fmla="*/ 1947159 w 1947159"/>
              <a:gd name="connsiteY2" fmla="*/ 3344630 h 3344630"/>
              <a:gd name="connsiteX3" fmla="*/ 0 w 1947159"/>
              <a:gd name="connsiteY3" fmla="*/ 3344630 h 3344630"/>
              <a:gd name="connsiteX4" fmla="*/ 0 w 1947159"/>
              <a:gd name="connsiteY4" fmla="*/ 0 h 3344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7159" h="3344630">
                <a:moveTo>
                  <a:pt x="0" y="0"/>
                </a:moveTo>
                <a:lnTo>
                  <a:pt x="1947159" y="0"/>
                </a:lnTo>
                <a:lnTo>
                  <a:pt x="1947159" y="3344630"/>
                </a:lnTo>
                <a:lnTo>
                  <a:pt x="0" y="334463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r>
              <a:rPr lang="en-US" sz="1100" u="sng" dirty="0"/>
              <a:t>31 Participating National Societies:  </a:t>
            </a:r>
          </a:p>
          <a:p>
            <a:pPr algn="just"/>
            <a:r>
              <a:rPr lang="en-US" sz="1100" dirty="0"/>
              <a:t>Afghanistan RC, Australian RC, Bangladesh RC, </a:t>
            </a:r>
            <a:r>
              <a:rPr lang="en-US" sz="1100" b="1" dirty="0"/>
              <a:t>Cambodia RC</a:t>
            </a:r>
            <a:r>
              <a:rPr lang="en-US" sz="1100" dirty="0"/>
              <a:t>, China RC, Fiji RC, Hong Kong RC, </a:t>
            </a:r>
            <a:r>
              <a:rPr lang="en-US" sz="1100" b="1" dirty="0"/>
              <a:t>Indonesia RC</a:t>
            </a:r>
            <a:r>
              <a:rPr lang="en-US" sz="1100" dirty="0"/>
              <a:t>, Japanese RC, South Korea RC, Kiribati RC, </a:t>
            </a:r>
            <a:r>
              <a:rPr lang="en-US" sz="1100" b="1" dirty="0"/>
              <a:t>Lao RC</a:t>
            </a:r>
            <a:r>
              <a:rPr lang="en-US" sz="1100" dirty="0"/>
              <a:t>, Macau RC, </a:t>
            </a:r>
            <a:r>
              <a:rPr lang="en-US" sz="1100" b="1" dirty="0"/>
              <a:t>Malaysia RC</a:t>
            </a:r>
            <a:r>
              <a:rPr lang="en-US" sz="1100" dirty="0"/>
              <a:t>, Maldivian RC, Mongolian RC, </a:t>
            </a:r>
            <a:r>
              <a:rPr lang="en-US" sz="1100" b="1" dirty="0"/>
              <a:t>Myanmar RC</a:t>
            </a:r>
            <a:r>
              <a:rPr lang="en-US" sz="1100" dirty="0"/>
              <a:t>, Nepal RCS, New Zealand RC, Pakistan RC, PNG RC, </a:t>
            </a:r>
            <a:r>
              <a:rPr lang="en-US" sz="1100" b="1" dirty="0"/>
              <a:t>Philippine RC</a:t>
            </a:r>
            <a:r>
              <a:rPr lang="en-US" sz="1100" dirty="0"/>
              <a:t>, Samoa RCS, </a:t>
            </a:r>
            <a:r>
              <a:rPr lang="en-US" sz="1100" b="1" dirty="0"/>
              <a:t>Singapore RC</a:t>
            </a:r>
            <a:r>
              <a:rPr lang="en-US" sz="1100" dirty="0"/>
              <a:t>, Solomon Islands RC, Sri Lanka RC, </a:t>
            </a:r>
            <a:r>
              <a:rPr lang="en-US" sz="1100" b="1" dirty="0"/>
              <a:t>Thai RC</a:t>
            </a:r>
            <a:r>
              <a:rPr lang="en-US" sz="1100" dirty="0"/>
              <a:t>, </a:t>
            </a:r>
            <a:r>
              <a:rPr lang="en-US" sz="1100" b="1" dirty="0"/>
              <a:t>Timor </a:t>
            </a:r>
            <a:r>
              <a:rPr lang="en-US" sz="1100" b="1" dirty="0" err="1"/>
              <a:t>Leste</a:t>
            </a:r>
            <a:r>
              <a:rPr lang="en-US" sz="1100" b="1" dirty="0"/>
              <a:t> RC</a:t>
            </a:r>
            <a:r>
              <a:rPr lang="en-US" sz="1100" dirty="0"/>
              <a:t>, Tonga RC, Vanuatu RC, </a:t>
            </a:r>
            <a:r>
              <a:rPr lang="en-US" sz="1100" b="1" dirty="0"/>
              <a:t>Viet Nam RC</a:t>
            </a:r>
            <a:r>
              <a:rPr lang="en-US" sz="1100" dirty="0"/>
              <a:t>.</a:t>
            </a:r>
          </a:p>
          <a:p>
            <a:pPr lvl="0" algn="just" defTabSz="488950">
              <a:lnSpc>
                <a:spcPct val="100000"/>
              </a:lnSpc>
              <a:spcBef>
                <a:spcPct val="0"/>
              </a:spcBef>
              <a:spcAft>
                <a:spcPct val="35000"/>
              </a:spcAft>
            </a:pPr>
            <a:endParaRPr lang="en-US" sz="1100" dirty="0"/>
          </a:p>
        </p:txBody>
      </p:sp>
    </p:spTree>
    <p:extLst>
      <p:ext uri="{BB962C8B-B14F-4D97-AF65-F5344CB8AC3E}">
        <p14:creationId xmlns:p14="http://schemas.microsoft.com/office/powerpoint/2010/main" val="432333301"/>
      </p:ext>
    </p:extLst>
  </p:cSld>
  <p:clrMapOvr>
    <a:masterClrMapping/>
  </p:clrMapOvr>
</p:sld>
</file>

<file path=ppt/theme/theme1.xml><?xml version="1.0" encoding="utf-8"?>
<a:theme xmlns:a="http://schemas.openxmlformats.org/drawingml/2006/main" name="IFRC_regio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FRC_regional" id="{C09AE980-527F-944C-A04A-CD720EA7CBB9}" vid="{0F9E6CD3-F5AE-BA4C-8670-248B22BA1D0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1659</Words>
  <Application>Microsoft Office PowerPoint</Application>
  <PresentationFormat>On-screen Show (4:3)</PresentationFormat>
  <Paragraphs>116</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Arial Rounded MT Bold</vt:lpstr>
      <vt:lpstr>Calibri</vt:lpstr>
      <vt:lpstr>Wingdings</vt:lpstr>
      <vt:lpstr>IFRC_regional</vt:lpstr>
      <vt:lpstr>3_Office Theme</vt:lpstr>
      <vt:lpstr>Networks in Southeast Asia</vt:lpstr>
      <vt:lpstr>Protection, Gender and Inclusion (PGI) Southeast Asia Sub Regional Network </vt:lpstr>
      <vt:lpstr>Asia Pacific Migration Network (APMN)</vt:lpstr>
      <vt:lpstr>Asian Red Cross and Red Crescent HIV/AIDS Network (ART)  broader than SEA</vt:lpstr>
      <vt:lpstr>Regional Community Safety and Resilience  Forum (RCSRF)</vt:lpstr>
      <vt:lpstr>Southeast Asia Youth Network (SEAYN)</vt:lpstr>
      <vt:lpstr>Asia Pacific Fundraising Network (APFN)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in Asia Pacific</dc:title>
  <dc:creator>Nur Hayati Ahmad</dc:creator>
  <cp:lastModifiedBy>Christopher RASSI</cp:lastModifiedBy>
  <cp:revision>29</cp:revision>
  <dcterms:created xsi:type="dcterms:W3CDTF">2019-10-22T00:37:19Z</dcterms:created>
  <dcterms:modified xsi:type="dcterms:W3CDTF">2019-10-24T15:13:22Z</dcterms:modified>
</cp:coreProperties>
</file>