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0" r:id="rId2"/>
    <p:sldId id="422" r:id="rId3"/>
    <p:sldId id="404" r:id="rId4"/>
    <p:sldId id="423" r:id="rId5"/>
    <p:sldId id="405" r:id="rId6"/>
    <p:sldId id="403" r:id="rId7"/>
    <p:sldId id="393" r:id="rId8"/>
    <p:sldId id="421" r:id="rId9"/>
    <p:sldId id="420" r:id="rId10"/>
    <p:sldId id="390" r:id="rId11"/>
    <p:sldId id="388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  <a:srgbClr val="541818"/>
    <a:srgbClr val="000000"/>
    <a:srgbClr val="CF1C21"/>
    <a:srgbClr val="8B4907"/>
    <a:srgbClr val="5C4F46"/>
    <a:srgbClr val="66584E"/>
    <a:srgbClr val="E8C7B0"/>
    <a:srgbClr val="F4D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667" autoAdjust="0"/>
    <p:restoredTop sz="70160" autoAdjust="0"/>
  </p:normalViewPr>
  <p:slideViewPr>
    <p:cSldViewPr>
      <p:cViewPr varScale="1">
        <p:scale>
          <a:sx n="75" d="100"/>
          <a:sy n="75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05614-323D-46CE-A482-AF9BBAC8FE63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9DD9-05D1-47F2-B9C5-9C3A5F2A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1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</a:t>
            </a:r>
            <a:r>
              <a:rPr lang="en-US" sz="1200" b="1" u="sng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1: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 1-2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iece of paper to each participant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markers/crayons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participants to 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draw 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pictures 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write down (if 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like)</a:t>
            </a:r>
            <a:r>
              <a:rPr lang="en-US" sz="1200" u="sng" kern="120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1-2 examples of dangers/fears that they feel about the school </a:t>
            </a:r>
            <a:r>
              <a:rPr lang="en-US" sz="1200" u="sng" kern="120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unsafe and write down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short explanation on the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28600" indent="-228600">
              <a:buFont typeface="+mj-lt"/>
              <a:buAutoNum type="alphaU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Meanwhile, place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poster “Hazard” and “Vulnerability” in the middle of the room.</a:t>
            </a:r>
          </a:p>
          <a:p>
            <a:pPr marL="228600" indent="-228600">
              <a:buFont typeface="+mj-lt"/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they are ready, ask them if they heard about the word “Hazard” and “Vulnerability” and ask what those words mean. 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{usually if the schools or community under RC projects, they heard this word, but  may not clearly understand what it means.}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228600" indent="-228600">
              <a:buFont typeface="+mj-lt"/>
              <a:buAutoNum type="alphaU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Regardless of any answer, let them to cluster the examples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 the category of “Hazards” and “Vulnerabilities”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{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Usually participants will have a mix of hazards (flood, earthquake) and vulnerabilities(old building, water}. </a:t>
            </a:r>
          </a:p>
          <a:p>
            <a:pPr marL="228600" indent="-228600"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the floor, take 2-3 examples and ask participants if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hazard or vulnerability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{it is normal they confuse together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their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answers are different} </a:t>
            </a:r>
          </a:p>
          <a:p>
            <a:pPr marL="228600" indent="-228600">
              <a:buAutoNum type="alphaU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if they want to </a:t>
            </a:r>
            <a:r>
              <a:rPr lang="en-US" sz="1200" i="0" u="sng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 clearly about the definition what Hazard and vulnerability means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If they say yes, open next Slide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sz="1200" i="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1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10; 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how do you feel? 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 </a:t>
            </a:r>
            <a:r>
              <a:rPr lang="en-US" u="sng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clear?</a:t>
            </a:r>
            <a:r>
              <a:rPr lang="en-US" u="sng" baseline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35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11; 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you very much for your active participation and great work. Any more questions? Applause</a:t>
            </a:r>
            <a:endParaRPr lang="en-GB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5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2: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marL="228600" indent="-228600">
              <a:buFont typeface="+mj-lt"/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hazard and vulnerability means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</a:t>
            </a:r>
            <a:r>
              <a:rPr lang="en-US" sz="1100" i="1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Repeat</a:t>
            </a:r>
            <a:r>
              <a:rPr lang="en-US" sz="1100" i="1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m</a:t>
            </a:r>
            <a:r>
              <a:rPr lang="en-US" sz="1100" i="1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ain message “We cannot avoid  any problems (Hazards), however we can be prepared to and respond to (Vulnerability)”. </a:t>
            </a:r>
          </a:p>
          <a:p>
            <a:pPr marL="228600" indent="-228600">
              <a:buFont typeface="+mj-lt"/>
              <a:buAutoNum type="alphaU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next slide</a:t>
            </a:r>
            <a:endParaRPr lang="en-GB" sz="1200" i="0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79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Slide3</a:t>
            </a:r>
            <a:r>
              <a:rPr lang="en-US" b="1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en-US" b="1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</a:t>
            </a:r>
            <a:r>
              <a:rPr lang="en-US" b="0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ere are more examples of hazards. </a:t>
            </a:r>
            <a:endParaRPr lang="en-GB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2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4.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u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  <a:r>
              <a:rPr lang="en-US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u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en-US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Hazard comes alone, and you are prepared well, it is not a disaster. But if you are not prepared which is vulnerable, then it becomes disaster. And we call it disaster risk”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that the Risk is 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en-US" sz="1200" u="none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only about disasters, but more than that…by </a:t>
            </a:r>
            <a:r>
              <a:rPr lang="en-US" sz="1200" i="1" u="none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i="1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utting the </a:t>
            </a:r>
            <a:r>
              <a:rPr lang="en-US" i="1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 "Risk” </a:t>
            </a:r>
            <a:r>
              <a:rPr lang="en-US" i="1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top of “Hazard” and “Vulnerability</a:t>
            </a:r>
            <a:r>
              <a:rPr lang="en-US" i="1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as like picture 1</a:t>
            </a:r>
            <a:r>
              <a:rPr lang="en-US" sz="1200" i="1" u="none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en-GB" sz="1200" i="1" u="none" kern="120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42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</a:t>
            </a:r>
            <a:r>
              <a:rPr lang="en-US" b="1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5: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28600" indent="-228600">
              <a:buAutoNum type="alphaUcPeriod"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Continue explain  “Risk is very comprehensive and various.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examples of risks more than disasters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…”</a:t>
            </a:r>
          </a:p>
          <a:p>
            <a:pPr marL="228600" indent="-228600">
              <a:buAutoNum type="alphaUcPeriod"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 can come from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Hazard and Vulnerability including Health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problem, school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 and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technical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problems. </a:t>
            </a:r>
            <a:endParaRPr 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AutoNum type="alphaUcPeriod"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 few minutes for them to read. Once they are clear, ask if they would like to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move their examples into different category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00" indent="-228600">
              <a:buAutoNum type="alphaUcPeriod"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yes, let them do it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(2mins)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{</a:t>
            </a:r>
            <a:r>
              <a:rPr lang="en-US" i="1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can change according to their understanding of  Hazard and Vulnerability presentation}.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52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</a:t>
            </a:r>
            <a:r>
              <a:rPr lang="en-US" b="1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6;</a:t>
            </a:r>
            <a:endParaRPr lang="en-US" b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Preparation:</a:t>
            </a:r>
          </a:p>
          <a:p>
            <a:pPr marL="228600" indent="-228600">
              <a:buAutoNum type="arabicParenR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pieces of strings/rope. 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3-key-word posters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“Safe Learning Facilities” “Disaster Management Actions”  “Education/Knowledge” (A4 size) </a:t>
            </a:r>
          </a:p>
          <a:p>
            <a:pPr marL="0" indent="0"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AutoNum type="alphaUcPeriod"/>
            </a:pP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lets do small exercise again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Distribute 1-2 piece of paper to each participant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228600" indent="-228600"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participants to </a:t>
            </a:r>
            <a:r>
              <a:rPr lang="en-US" sz="1200" u="sng" kern="120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write down 1-2 examples of activities can</a:t>
            </a:r>
            <a:r>
              <a:rPr lang="en-US" sz="1200" u="sng" kern="1200" baseline="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able </a:t>
            </a:r>
            <a:r>
              <a:rPr lang="en-US" sz="1200" u="sng" kern="1200" dirty="0" smtClean="0">
                <a:solidFill>
                  <a:srgbClr val="CC00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reduce risks at your school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{Meanwhile put the </a:t>
            </a:r>
            <a:r>
              <a:rPr lang="en-US" i="1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“circles” with string or rope on the floor  overlapped on the poster “risk “in the middle of the floor. Refer picture 2)</a:t>
            </a:r>
          </a:p>
          <a:p>
            <a:pPr marL="0" indent="0">
              <a:buNone/>
            </a:pPr>
            <a:endParaRPr 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83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b="1" i="0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7;</a:t>
            </a:r>
          </a:p>
          <a:p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Finished writing, explain quickly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meaning of each circle as follows by showing 3-KEY WORD Posters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685800" lvl="1" indent="-228600">
              <a:buFont typeface="Courier New" panose="02070309020205020404" pitchFamily="49" charset="0"/>
              <a:buChar char="o"/>
            </a:pPr>
            <a:r>
              <a:rPr lang="en-US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circles here mean 3 comprehensive clustering actions to reduce your risks at school defined at a global level. </a:t>
            </a:r>
          </a:p>
          <a:p>
            <a:pPr marL="685800" lvl="1" indent="-228600">
              <a:buFont typeface="Courier New" panose="02070309020205020404" pitchFamily="49" charset="0"/>
              <a:buChar char="o"/>
            </a:pPr>
            <a:r>
              <a:rPr lang="en-US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call them 3 pillars of Comprehensive School Safety Framework.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Pillar (1) “Safe Learning Facilities”, (2) “Disaster Management Actions” and (3) “Education / knowledge”  {</a:t>
            </a:r>
            <a:r>
              <a:rPr lang="en-US" i="1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put those 3-key -word posters inside the each circle}</a:t>
            </a: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Ask each participant to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read out activities (they wrote) loud and put them inside the 3 circles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If time is not sufficient, have all participants organize their ideas by themselves inside the circles. </a:t>
            </a:r>
            <a:endParaRPr 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 Ask them if they are clear about the school safety three pillars.</a:t>
            </a:r>
            <a:endParaRPr 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6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</a:t>
            </a:r>
            <a:r>
              <a:rPr lang="en-US" b="1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8;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yes, explain that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risk reduction and t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 is the School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Safety. 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Congratulate on their actions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GB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49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Slide 9;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Highlight about</a:t>
            </a:r>
            <a:r>
              <a:rPr lang="en-US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key messages as a summary. 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</a:t>
            </a:r>
            <a:r>
              <a:rPr lang="en-US" u="sng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this exercise, we learnt …</a:t>
            </a:r>
            <a:endParaRPr lang="en-GB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9DD9-05D1-47F2-B9C5-9C3A5F2A8C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7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Youth Development</a:t>
              </a:r>
              <a:r>
                <a:rPr lang="en-US" sz="1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23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71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91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741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47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8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18035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sz="2000" b="1" baseline="30000" dirty="0">
                  <a:solidFill>
                    <a:srgbClr val="E8C7B0"/>
                  </a:solidFill>
                </a:rPr>
                <a:t>FOR FURTHER INFORMATION ON </a:t>
              </a:r>
              <a:r>
                <a:rPr lang="en-GB" altLang="en-US" sz="2000" b="1" baseline="30000" dirty="0" smtClean="0">
                  <a:solidFill>
                    <a:srgbClr val="E8C7B0"/>
                  </a:solidFill>
                </a:rPr>
                <a:t>Youth Development, </a:t>
              </a:r>
              <a:r>
                <a:rPr lang="en-GB" altLang="en-US" sz="2000" b="1" baseline="30000" dirty="0">
                  <a:solidFill>
                    <a:srgbClr val="E8C7B0"/>
                  </a:solidFill>
                </a:rPr>
                <a:t>PLEASE CONTACT:</a:t>
              </a:r>
            </a:p>
            <a:p>
              <a:pPr eaLnBrk="1" hangingPunct="1"/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en-GB" altLang="en-US" sz="2000" b="1" baseline="30000" dirty="0">
                  <a:solidFill>
                    <a:srgbClr val="E8C7B0"/>
                  </a:solidFill>
                </a:rPr>
                <a:t>IFRC </a:t>
              </a:r>
              <a:r>
                <a:rPr lang="en-GB" altLang="en-US" sz="2000" b="1" baseline="30000" dirty="0" smtClean="0">
                  <a:solidFill>
                    <a:srgbClr val="E8C7B0"/>
                  </a:solidFill>
                </a:rPr>
                <a:t>National Society Development</a:t>
              </a:r>
              <a:r>
                <a:rPr lang="en-GB" altLang="en-US" sz="2000" b="1" baseline="0" dirty="0" smtClean="0">
                  <a:solidFill>
                    <a:srgbClr val="E8C7B0"/>
                  </a:solidFill>
                </a:rPr>
                <a:t> </a:t>
              </a:r>
              <a:r>
                <a:rPr lang="en-GB" altLang="en-US" sz="2000" b="1" baseline="30000" dirty="0" smtClean="0">
                  <a:solidFill>
                    <a:srgbClr val="E8C7B0"/>
                  </a:solidFill>
                </a:rPr>
                <a:t>DEPARTMENT</a:t>
              </a:r>
              <a:endParaRPr lang="en-GB" altLang="en-US" sz="2000" b="1" baseline="30000" dirty="0">
                <a:solidFill>
                  <a:srgbClr val="E8C7B0"/>
                </a:solidFill>
              </a:endParaRPr>
            </a:p>
            <a:p>
              <a:pPr eaLnBrk="1" hangingPunct="1"/>
              <a:r>
                <a:rPr lang="en-GB" altLang="en-US" sz="2000" baseline="30000" dirty="0" smtClean="0">
                  <a:solidFill>
                    <a:schemeClr val="bg1"/>
                  </a:solidFill>
                </a:rPr>
                <a:t>Kum Ju</a:t>
              </a:r>
              <a:r>
                <a:rPr lang="en-GB" altLang="en-US" sz="2000" baseline="0" dirty="0" smtClean="0">
                  <a:solidFill>
                    <a:schemeClr val="bg1"/>
                  </a:solidFill>
                </a:rPr>
                <a:t> </a:t>
              </a:r>
              <a:r>
                <a:rPr lang="en-GB" altLang="en-US" sz="2000" baseline="30000" dirty="0" smtClean="0">
                  <a:solidFill>
                    <a:schemeClr val="bg1"/>
                  </a:solidFill>
                </a:rPr>
                <a:t>HO, Youth Focal point</a:t>
              </a:r>
              <a:br>
                <a:rPr lang="en-GB" altLang="en-US" sz="2000" baseline="30000" dirty="0" smtClean="0">
                  <a:solidFill>
                    <a:schemeClr val="bg1"/>
                  </a:solidFill>
                </a:rPr>
              </a:br>
              <a:r>
                <a:rPr lang="en-GB" altLang="en-US" sz="2000" b="1" baseline="30000" dirty="0" smtClean="0">
                  <a:solidFill>
                    <a:schemeClr val="bg1"/>
                  </a:solidFill>
                </a:rPr>
                <a:t>TEL</a:t>
              </a:r>
              <a:r>
                <a:rPr lang="en-GB" altLang="en-US" sz="2000" b="1" baseline="30000" dirty="0">
                  <a:solidFill>
                    <a:schemeClr val="bg1"/>
                  </a:solidFill>
                </a:rPr>
                <a:t>. : </a:t>
              </a:r>
              <a:r>
                <a:rPr lang="en-GB" altLang="en-US" sz="2000" b="1" baseline="30000" dirty="0" smtClean="0">
                  <a:solidFill>
                    <a:schemeClr val="bg1"/>
                  </a:solidFill>
                </a:rPr>
                <a:t>+66 844 277 330</a:t>
              </a:r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en-GB" altLang="en-US" sz="2000" b="1" baseline="30000" dirty="0">
                  <a:solidFill>
                    <a:schemeClr val="bg1"/>
                  </a:solidFill>
                </a:rPr>
                <a:t>EMAIL: </a:t>
              </a:r>
              <a:r>
                <a:rPr lang="en-GB" altLang="en-US" sz="2000" b="1" baseline="30000" dirty="0" smtClean="0">
                  <a:solidFill>
                    <a:schemeClr val="bg1"/>
                  </a:solidFill>
                </a:rPr>
                <a:t>kumju.ho@ifrc.org</a:t>
              </a:r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en-GB" altLang="en-US" sz="2000" b="1" baseline="30000" dirty="0">
                  <a:solidFill>
                    <a:srgbClr val="E8C7B0"/>
                  </a:solidFill>
                </a:rPr>
                <a:t>THIS PRESENTATION IS PUBLISHED BY</a:t>
              </a:r>
            </a:p>
            <a:p>
              <a:pPr eaLnBrk="1" hangingPunct="1"/>
              <a:r>
                <a:rPr lang="en-GB" altLang="en-US" sz="2000" b="1" baseline="30000" dirty="0">
                  <a:solidFill>
                    <a:schemeClr val="bg1"/>
                  </a:solidFill>
                </a:rPr>
                <a:t>INTERNATIONAL FEDERATION OF </a:t>
              </a:r>
              <a:br>
                <a:rPr lang="en-GB" altLang="en-US" sz="2000" b="1" baseline="30000" dirty="0">
                  <a:solidFill>
                    <a:schemeClr val="bg1"/>
                  </a:solidFill>
                </a:rPr>
              </a:br>
              <a:r>
                <a:rPr lang="en-GB" altLang="en-US" sz="2000" b="1" baseline="30000" dirty="0">
                  <a:solidFill>
                    <a:schemeClr val="bg1"/>
                  </a:solidFill>
                </a:rPr>
                <a:t>RED CROSS AND RED CRESCENT SOCIETIES</a:t>
              </a:r>
            </a:p>
            <a:p>
              <a:pPr eaLnBrk="1" hangingPunct="1"/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en-GB" altLang="en-US" sz="2000" b="1" baseline="30000" dirty="0">
                  <a:solidFill>
                    <a:schemeClr val="bg1"/>
                  </a:solidFill>
                </a:rPr>
                <a:t>TEL.: </a:t>
              </a:r>
              <a:r>
                <a:rPr lang="en-GB" altLang="en-US" sz="2000" b="1" baseline="30000" dirty="0" smtClean="0">
                  <a:solidFill>
                    <a:schemeClr val="bg1"/>
                  </a:solidFill>
                </a:rPr>
                <a:t>+66 2 661 8201</a:t>
              </a:r>
              <a:endParaRPr lang="en-GB" altLang="en-US" sz="2000" b="1" baseline="30000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en-GB" altLang="en-US" sz="2000" b="1" baseline="30000" dirty="0">
                  <a:solidFill>
                    <a:schemeClr val="bg1"/>
                  </a:solidFill>
                </a:rPr>
                <a:t>FAX.: </a:t>
              </a:r>
              <a:r>
                <a:rPr lang="en-GB" altLang="en-US" sz="2000" b="1" baseline="30000" dirty="0" smtClean="0">
                  <a:solidFill>
                    <a:schemeClr val="bg1"/>
                  </a:solidFill>
                </a:rPr>
                <a:t>+66 2 661 9322</a:t>
              </a:r>
              <a:endParaRPr lang="en-GB" altLang="en-US" sz="2000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041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4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7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en-US" alt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GB" altLang="en-US" sz="1200" b="1">
                  <a:solidFill>
                    <a:srgbClr val="551C15"/>
                  </a:solidFill>
                  <a:latin typeface="Arial Rounded MT Bold" pitchFamily="34" charset="0"/>
                </a:rPr>
                <a:t>www.ifrc.org</a:t>
              </a:r>
            </a:p>
            <a:p>
              <a:pPr eaLnBrk="1" hangingPunct="1"/>
              <a:r>
                <a:rPr lang="en-GB" altLang="en-US" sz="1200" b="1">
                  <a:solidFill>
                    <a:schemeClr val="bg1"/>
                  </a:solidFill>
                  <a:latin typeface="Arial Rounded MT Bold" pitchFamily="34" charset="0"/>
                </a:rPr>
                <a:t>Saving lives, changing minds.</a:t>
              </a:r>
              <a:endParaRPr lang="en-GB" altLang="en-US" sz="120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Youth Development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852" y="381000"/>
            <a:ext cx="68580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Question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773740"/>
            <a:ext cx="8001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 smtClean="0"/>
              <a:t>What makes schools unsafe? </a:t>
            </a:r>
          </a:p>
          <a:p>
            <a:endParaRPr lang="en-GB" sz="3200" i="1" dirty="0" smtClean="0"/>
          </a:p>
          <a:p>
            <a:r>
              <a:rPr lang="en-GB" sz="3200" i="1" dirty="0" smtClean="0"/>
              <a:t>What are the fears/ dangers for children, teachers…?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11302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do you feel now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7" name="Picture 5" descr="D:\Users\kumjuho\AppData\Local\Microsoft\Windows\Temporary Internet Files\Content.IE5\BV4VC3WR\emotion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430572"/>
            <a:ext cx="4476750" cy="420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0099"/>
                </a:solidFill>
              </a:rPr>
              <a:t>THANK YOU and Any Questions?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 descr="D:\IFRCC3~1\ACTIVI~1\1212CO~1\1212HA~1\201501~1\201504~2\05RESO~1\SEASIA~1\PHOTOS~1\30 Myanmar Red Cross PepalInn © Félix Genêt Laframbois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199"/>
            <a:ext cx="6477000" cy="431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7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7086600" cy="1143000"/>
          </a:xfrm>
        </p:spPr>
        <p:txBody>
          <a:bodyPr/>
          <a:lstStyle/>
          <a:p>
            <a:r>
              <a:rPr lang="en-US" sz="2800" dirty="0" smtClean="0">
                <a:solidFill>
                  <a:srgbClr val="CC0099"/>
                </a:solidFill>
              </a:rPr>
              <a:t>What is Hazard &amp; </a:t>
            </a:r>
            <a:r>
              <a:rPr lang="en-US" sz="2800" dirty="0">
                <a:solidFill>
                  <a:srgbClr val="0000FF"/>
                </a:solidFill>
              </a:rPr>
              <a:t>Vulnerability </a:t>
            </a:r>
            <a:r>
              <a:rPr lang="en-US" sz="2800" dirty="0" smtClean="0">
                <a:solidFill>
                  <a:srgbClr val="0000FF"/>
                </a:solidFill>
              </a:rPr>
              <a:t>?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6858000" cy="1600202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chemeClr val="accent2">
                    <a:lumMod val="75000"/>
                  </a:schemeClr>
                </a:solidFill>
              </a:rPr>
              <a:t>Hazard</a:t>
            </a:r>
            <a:r>
              <a:rPr lang="en-US" sz="36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u="sng" dirty="0" smtClean="0">
                <a:solidFill>
                  <a:schemeClr val="accent2">
                    <a:lumMod val="75000"/>
                  </a:schemeClr>
                </a:solidFill>
              </a:rPr>
              <a:t>means</a:t>
            </a:r>
            <a:r>
              <a:rPr lang="en-US" sz="3600" u="sng" dirty="0" smtClean="0"/>
              <a:t> </a:t>
            </a:r>
            <a:r>
              <a:rPr lang="en-US" sz="3600" dirty="0"/>
              <a:t>d</a:t>
            </a:r>
            <a:r>
              <a:rPr lang="en-US" sz="3600" dirty="0" smtClean="0"/>
              <a:t>angerous condition, threat or potential for causing injury, damage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28800" y="3733800"/>
            <a:ext cx="7315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u="sng" dirty="0">
                <a:solidFill>
                  <a:srgbClr val="0000FF"/>
                </a:solidFill>
              </a:rPr>
              <a:t>Vulnerability </a:t>
            </a:r>
            <a:r>
              <a:rPr lang="en-US" sz="3600" u="sng" dirty="0" smtClean="0">
                <a:solidFill>
                  <a:srgbClr val="0000FF"/>
                </a:solidFill>
              </a:rPr>
              <a:t>means </a:t>
            </a:r>
            <a:r>
              <a:rPr lang="en-US" sz="3600" dirty="0" smtClean="0"/>
              <a:t>an extent to likely be damaged or disrupted by the impact of Hazard</a:t>
            </a:r>
            <a:r>
              <a:rPr lang="en-US" sz="3600" dirty="0" smtClean="0">
                <a:solidFill>
                  <a:srgbClr val="0000FF"/>
                </a:solidFill>
              </a:rPr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09" y="2689094"/>
            <a:ext cx="1532784" cy="1338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0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79188"/>
            <a:ext cx="9144000" cy="306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765852" y="381000"/>
            <a:ext cx="6858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More examples of Hazards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305800" cy="3352800"/>
          </a:xfrm>
        </p:spPr>
        <p:txBody>
          <a:bodyPr/>
          <a:lstStyle/>
          <a:p>
            <a:r>
              <a:rPr lang="en-US" sz="4000" dirty="0"/>
              <a:t>Disaster = </a:t>
            </a:r>
            <a:r>
              <a:rPr lang="en-US" sz="4000" dirty="0">
                <a:solidFill>
                  <a:srgbClr val="FF0000"/>
                </a:solidFill>
              </a:rPr>
              <a:t>Hazard + </a:t>
            </a:r>
            <a:r>
              <a:rPr lang="en-US" sz="4000" dirty="0" smtClean="0">
                <a:solidFill>
                  <a:srgbClr val="FF0000"/>
                </a:solidFill>
              </a:rPr>
              <a:t>Vulnerability.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Risk is not only about disasters, but more than that…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8769"/>
            <a:ext cx="9144000" cy="301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765852" y="381000"/>
            <a:ext cx="6858000" cy="1143000"/>
          </a:xfrm>
        </p:spPr>
        <p:txBody>
          <a:bodyPr/>
          <a:lstStyle/>
          <a:p>
            <a:r>
              <a:rPr lang="en-US" dirty="0" smtClean="0"/>
              <a:t>… </a:t>
            </a:r>
            <a:r>
              <a:rPr lang="en-US" dirty="0" smtClean="0">
                <a:solidFill>
                  <a:srgbClr val="FF0000"/>
                </a:solidFill>
              </a:rPr>
              <a:t> Comprehensive Risk approach…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5852" y="381000"/>
            <a:ext cx="68580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Activities to reduce risks?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1336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 smtClean="0">
                <a:solidFill>
                  <a:srgbClr val="FF0000"/>
                </a:solidFill>
              </a:rPr>
              <a:t>What can be done to reduce risks in and around schools?</a:t>
            </a:r>
          </a:p>
          <a:p>
            <a:endParaRPr lang="en-GB" sz="3200" i="1" dirty="0"/>
          </a:p>
          <a:p>
            <a:r>
              <a:rPr lang="en-GB" sz="3200" i="1" dirty="0" smtClean="0">
                <a:solidFill>
                  <a:srgbClr val="00B050"/>
                </a:solidFill>
              </a:rPr>
              <a:t>Give examples of activities (from teachers, from children, from Red Cross or Red Crescent or other actors…?)</a:t>
            </a:r>
            <a:endParaRPr lang="en-GB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89204"/>
          </a:xfrm>
        </p:spPr>
        <p:txBody>
          <a:bodyPr/>
          <a:lstStyle/>
          <a:p>
            <a:r>
              <a:rPr lang="en-US" sz="3600" i="0" dirty="0" smtClean="0"/>
              <a:t>Cluster into “3 pillars”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6" y="1905000"/>
            <a:ext cx="8109284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1. Safe </a:t>
            </a:r>
            <a:r>
              <a:rPr lang="en-US" sz="2800" dirty="0"/>
              <a:t>Learning Facilities </a:t>
            </a:r>
            <a:r>
              <a:rPr lang="en-US" sz="2800" dirty="0" smtClean="0"/>
              <a:t>(</a:t>
            </a:r>
            <a:r>
              <a:rPr lang="en-US" sz="2800" i="1" dirty="0" err="1" smtClean="0"/>
              <a:t>eg</a:t>
            </a:r>
            <a:r>
              <a:rPr lang="en-US" sz="2800" i="1" dirty="0" smtClean="0"/>
              <a:t>. building</a:t>
            </a:r>
            <a:r>
              <a:rPr lang="en-US" sz="2800" dirty="0" smtClean="0"/>
              <a:t>)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</a:t>
            </a:r>
            <a:r>
              <a:rPr lang="en-US" sz="2800" dirty="0"/>
              <a:t>. School Disaster Management </a:t>
            </a:r>
            <a:r>
              <a:rPr lang="en-US" sz="2800" dirty="0" smtClean="0"/>
              <a:t>(</a:t>
            </a:r>
            <a:r>
              <a:rPr lang="en-US" sz="2800" i="1" dirty="0" err="1" smtClean="0"/>
              <a:t>eg</a:t>
            </a:r>
            <a:r>
              <a:rPr lang="en-US" sz="2800" i="1" dirty="0" smtClean="0"/>
              <a:t>. evacuation route, fire extinguisher, first aid training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3</a:t>
            </a:r>
            <a:r>
              <a:rPr lang="en-US" sz="2800" dirty="0"/>
              <a:t>. Risk Reduction and Resilience </a:t>
            </a:r>
            <a:r>
              <a:rPr lang="en-US" sz="2800" dirty="0" smtClean="0"/>
              <a:t>Education (</a:t>
            </a:r>
            <a:r>
              <a:rPr lang="en-US" sz="2800" i="1" dirty="0" smtClean="0"/>
              <a:t>curriculum, awareness session</a:t>
            </a:r>
            <a:r>
              <a:rPr lang="en-US" sz="2800" dirty="0" smtClean="0"/>
              <a:t>)</a:t>
            </a:r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31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</a:t>
            </a:r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9361"/>
            <a:ext cx="8305799" cy="193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12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Key messages…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School safety is </a:t>
            </a:r>
            <a:r>
              <a:rPr lang="en-US" sz="2800" b="1" dirty="0" smtClean="0">
                <a:solidFill>
                  <a:srgbClr val="FF0000"/>
                </a:solidFill>
              </a:rPr>
              <a:t>not only about disasters</a:t>
            </a:r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Everyone</a:t>
            </a:r>
            <a:r>
              <a:rPr lang="en-US" sz="2800" b="1" dirty="0" smtClean="0"/>
              <a:t> can contribute to school safety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School safety is best achieved in </a:t>
            </a:r>
            <a:r>
              <a:rPr lang="en-US" sz="2800" b="1" dirty="0" smtClean="0">
                <a:solidFill>
                  <a:srgbClr val="FF0000"/>
                </a:solidFill>
              </a:rPr>
              <a:t>peer to peer support </a:t>
            </a:r>
            <a:r>
              <a:rPr lang="en-US" sz="2800" b="1" dirty="0" smtClean="0"/>
              <a:t>(partnerships)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561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918</TotalTime>
  <Words>761</Words>
  <Application>Microsoft Office PowerPoint</Application>
  <PresentationFormat>On-screen Show (4:3)</PresentationFormat>
  <Paragraphs>80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IFRC_2011 presentation-EN</vt:lpstr>
      <vt:lpstr>Question</vt:lpstr>
      <vt:lpstr>What is Hazard &amp; Vulnerability ? </vt:lpstr>
      <vt:lpstr>More examples of Hazards</vt:lpstr>
      <vt:lpstr>Disaster = Hazard + Vulnerability. Risk is not only about disasters, but more than that…</vt:lpstr>
      <vt:lpstr>…  Comprehensive Risk approach…</vt:lpstr>
      <vt:lpstr>Activities to reduce risks?</vt:lpstr>
      <vt:lpstr>Cluster into “3 pillars”</vt:lpstr>
      <vt:lpstr>This is</vt:lpstr>
      <vt:lpstr>Key messages…</vt:lpstr>
      <vt:lpstr>How do you feel now?</vt:lpstr>
      <vt:lpstr>THANK YOU and Any Questions?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 juho</dc:creator>
  <cp:lastModifiedBy>kum juho</cp:lastModifiedBy>
  <cp:revision>135</cp:revision>
  <dcterms:created xsi:type="dcterms:W3CDTF">2014-04-25T09:19:47Z</dcterms:created>
  <dcterms:modified xsi:type="dcterms:W3CDTF">2017-01-06T10:15:21Z</dcterms:modified>
</cp:coreProperties>
</file>