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notesSlides/notesSlide7.xml" ContentType="application/vnd.openxmlformats-officedocument.presentationml.notesSlide+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3" r:id="rId2"/>
    <p:sldId id="299" r:id="rId3"/>
    <p:sldId id="301" r:id="rId4"/>
    <p:sldId id="303" r:id="rId5"/>
    <p:sldId id="304" r:id="rId6"/>
    <p:sldId id="305" r:id="rId7"/>
    <p:sldId id="306" r:id="rId8"/>
    <p:sldId id="308" r:id="rId9"/>
    <p:sldId id="307" r:id="rId10"/>
    <p:sldId id="309" r:id="rId11"/>
    <p:sldId id="310" r:id="rId12"/>
    <p:sldId id="311" r:id="rId13"/>
    <p:sldId id="312" r:id="rId14"/>
    <p:sldId id="313" r:id="rId15"/>
    <p:sldId id="29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 charset="0"/>
        <a:ea typeface="Arial" pitchFamily="1" charset="0"/>
        <a:cs typeface="Arial" pitchFamily="1" charset="0"/>
      </a:defRPr>
    </a:lvl1pPr>
    <a:lvl2pPr marL="457200" algn="l" rtl="0" fontAlgn="base">
      <a:spcBef>
        <a:spcPct val="0"/>
      </a:spcBef>
      <a:spcAft>
        <a:spcPct val="0"/>
      </a:spcAft>
      <a:defRPr kern="1200">
        <a:solidFill>
          <a:schemeClr val="tx1"/>
        </a:solidFill>
        <a:latin typeface="Arial" pitchFamily="1" charset="0"/>
        <a:ea typeface="Arial" pitchFamily="1" charset="0"/>
        <a:cs typeface="Arial" pitchFamily="1" charset="0"/>
      </a:defRPr>
    </a:lvl2pPr>
    <a:lvl3pPr marL="914400" algn="l" rtl="0" fontAlgn="base">
      <a:spcBef>
        <a:spcPct val="0"/>
      </a:spcBef>
      <a:spcAft>
        <a:spcPct val="0"/>
      </a:spcAft>
      <a:defRPr kern="1200">
        <a:solidFill>
          <a:schemeClr val="tx1"/>
        </a:solidFill>
        <a:latin typeface="Arial" pitchFamily="1" charset="0"/>
        <a:ea typeface="Arial" pitchFamily="1" charset="0"/>
        <a:cs typeface="Arial" pitchFamily="1" charset="0"/>
      </a:defRPr>
    </a:lvl3pPr>
    <a:lvl4pPr marL="1371600" algn="l" rtl="0" fontAlgn="base">
      <a:spcBef>
        <a:spcPct val="0"/>
      </a:spcBef>
      <a:spcAft>
        <a:spcPct val="0"/>
      </a:spcAft>
      <a:defRPr kern="1200">
        <a:solidFill>
          <a:schemeClr val="tx1"/>
        </a:solidFill>
        <a:latin typeface="Arial" pitchFamily="1" charset="0"/>
        <a:ea typeface="Arial" pitchFamily="1" charset="0"/>
        <a:cs typeface="Arial" pitchFamily="1" charset="0"/>
      </a:defRPr>
    </a:lvl4pPr>
    <a:lvl5pPr marL="1828800" algn="l" rtl="0" fontAlgn="base">
      <a:spcBef>
        <a:spcPct val="0"/>
      </a:spcBef>
      <a:spcAft>
        <a:spcPct val="0"/>
      </a:spcAft>
      <a:defRPr kern="1200">
        <a:solidFill>
          <a:schemeClr val="tx1"/>
        </a:solidFill>
        <a:latin typeface="Arial" pitchFamily="1" charset="0"/>
        <a:ea typeface="Arial" pitchFamily="1" charset="0"/>
        <a:cs typeface="Arial" pitchFamily="1" charset="0"/>
      </a:defRPr>
    </a:lvl5pPr>
    <a:lvl6pPr marL="2286000" algn="l" defTabSz="457200" rtl="0" eaLnBrk="1" latinLnBrk="0" hangingPunct="1">
      <a:defRPr kern="1200">
        <a:solidFill>
          <a:schemeClr val="tx1"/>
        </a:solidFill>
        <a:latin typeface="Arial" pitchFamily="1" charset="0"/>
        <a:ea typeface="Arial" pitchFamily="1" charset="0"/>
        <a:cs typeface="Arial" pitchFamily="1" charset="0"/>
      </a:defRPr>
    </a:lvl6pPr>
    <a:lvl7pPr marL="2743200" algn="l" defTabSz="457200" rtl="0" eaLnBrk="1" latinLnBrk="0" hangingPunct="1">
      <a:defRPr kern="1200">
        <a:solidFill>
          <a:schemeClr val="tx1"/>
        </a:solidFill>
        <a:latin typeface="Arial" pitchFamily="1" charset="0"/>
        <a:ea typeface="Arial" pitchFamily="1" charset="0"/>
        <a:cs typeface="Arial" pitchFamily="1" charset="0"/>
      </a:defRPr>
    </a:lvl7pPr>
    <a:lvl8pPr marL="3200400" algn="l" defTabSz="457200" rtl="0" eaLnBrk="1" latinLnBrk="0" hangingPunct="1">
      <a:defRPr kern="1200">
        <a:solidFill>
          <a:schemeClr val="tx1"/>
        </a:solidFill>
        <a:latin typeface="Arial" pitchFamily="1" charset="0"/>
        <a:ea typeface="Arial" pitchFamily="1" charset="0"/>
        <a:cs typeface="Arial" pitchFamily="1" charset="0"/>
      </a:defRPr>
    </a:lvl8pPr>
    <a:lvl9pPr marL="3657600" algn="l" defTabSz="457200" rtl="0" eaLnBrk="1" latinLnBrk="0" hangingPunct="1">
      <a:defRPr kern="1200">
        <a:solidFill>
          <a:schemeClr val="tx1"/>
        </a:solidFill>
        <a:latin typeface="Arial" pitchFamily="1" charset="0"/>
        <a:ea typeface="Arial" pitchFamily="1" charset="0"/>
        <a:cs typeface="Arial" pitchFamily="1"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541818"/>
    <a:srgbClr val="CF1C21"/>
    <a:srgbClr val="8B4907"/>
    <a:srgbClr val="5C4F46"/>
    <a:srgbClr val="66584E"/>
    <a:srgbClr val="E8C7B0"/>
    <a:srgbClr val="F4D1B9"/>
    <a:srgbClr val="B9BFC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1974" autoAdjust="0"/>
  </p:normalViewPr>
  <p:slideViewPr>
    <p:cSldViewPr>
      <p:cViewPr>
        <p:scale>
          <a:sx n="70" d="100"/>
          <a:sy n="70" d="100"/>
        </p:scale>
        <p:origin x="-114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ED3E4DC6-06B1-8C49-A13E-AAD2FF076341}" srcId="{D535B4C8-34F3-1347-9226-3C30F34C5EC2}" destId="{4462E5A4-9621-9D4E-9240-76BB9A5038DB}" srcOrd="3" destOrd="0" parTransId="{C4BCDBB0-0951-BA44-9C23-D6747654086A}" sibTransId="{E06410D7-4D07-CF4B-B81D-128FF2A283C9}"/>
    <dgm:cxn modelId="{B0630451-DB9A-C347-ABC0-F88C2AEE607A}" type="presOf" srcId="{4462E5A4-9621-9D4E-9240-76BB9A5038DB}" destId="{B479FFC6-FA8F-CE48-B22C-4EAAB2FEEBBF}" srcOrd="0" destOrd="0" presId="urn:microsoft.com/office/officeart/2005/8/layout/matrix3"/>
    <dgm:cxn modelId="{064C21BF-364D-D041-86C1-5D9281C33E23}" srcId="{D535B4C8-34F3-1347-9226-3C30F34C5EC2}" destId="{C24DA896-5D6A-0F48-865B-748E905678C3}" srcOrd="0" destOrd="0" parTransId="{128D240A-7779-4745-B15A-54FB88F3289B}" sibTransId="{58320683-D3C2-1040-839F-F97D5FF462B6}"/>
    <dgm:cxn modelId="{42E9875F-2B5B-1E4D-B2E3-EAFFDDEB7EF2}" type="presOf" srcId="{31AFC372-A91B-3C4C-A12A-061FD41E6C28}" destId="{5C437E8D-3E0A-BC41-B3D0-E543212D563B}" srcOrd="0" destOrd="0" presId="urn:microsoft.com/office/officeart/2005/8/layout/matrix3"/>
    <dgm:cxn modelId="{98FF9279-518D-0E43-9FD2-C83B82BFFBBF}" type="presOf" srcId="{C24DA896-5D6A-0F48-865B-748E905678C3}" destId="{31B0FA7F-3980-C440-8D0C-4B1CE76B725F}"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8699481F-25B9-1F44-A0B7-0FE291A0324D}" type="presOf" srcId="{D535B4C8-34F3-1347-9226-3C30F34C5EC2}" destId="{98FE673A-1ABC-1241-BE6A-632FA9A5401E}"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BB9F4B4F-C870-4C49-B11B-92412E39572E}" type="presOf" srcId="{65DB9C2E-3F11-DD48-8B81-843D38E59BDA}" destId="{DCA982E5-FC8F-4341-9687-1596144C5C5B}" srcOrd="0" destOrd="0" presId="urn:microsoft.com/office/officeart/2005/8/layout/matrix3"/>
    <dgm:cxn modelId="{768DE3E5-5B50-6341-AFDF-1494A628AB10}" type="presParOf" srcId="{98FE673A-1ABC-1241-BE6A-632FA9A5401E}" destId="{C876700F-F62E-E446-B9DC-92A3C200F3B8}" srcOrd="0" destOrd="0" presId="urn:microsoft.com/office/officeart/2005/8/layout/matrix3"/>
    <dgm:cxn modelId="{1CE737B7-88F1-1149-8D72-0E448CC305EB}" type="presParOf" srcId="{98FE673A-1ABC-1241-BE6A-632FA9A5401E}" destId="{31B0FA7F-3980-C440-8D0C-4B1CE76B725F}" srcOrd="1" destOrd="0" presId="urn:microsoft.com/office/officeart/2005/8/layout/matrix3"/>
    <dgm:cxn modelId="{F3EE78B6-A286-9446-84A0-E889CAAB5451}" type="presParOf" srcId="{98FE673A-1ABC-1241-BE6A-632FA9A5401E}" destId="{DCA982E5-FC8F-4341-9687-1596144C5C5B}" srcOrd="2" destOrd="0" presId="urn:microsoft.com/office/officeart/2005/8/layout/matrix3"/>
    <dgm:cxn modelId="{D3959F1E-00D7-734E-9773-F2123B4966DA}" type="presParOf" srcId="{98FE673A-1ABC-1241-BE6A-632FA9A5401E}" destId="{5C437E8D-3E0A-BC41-B3D0-E543212D563B}" srcOrd="3" destOrd="0" presId="urn:microsoft.com/office/officeart/2005/8/layout/matrix3"/>
    <dgm:cxn modelId="{215FE0F0-62CC-CE41-A463-60B777D84CCB}"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a:ln w="76200" cmpd="sng">
          <a:solidFill>
            <a:srgbClr val="FF0000"/>
          </a:solidFill>
        </a:ln>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ED3E4DC6-06B1-8C49-A13E-AAD2FF076341}" srcId="{D535B4C8-34F3-1347-9226-3C30F34C5EC2}" destId="{4462E5A4-9621-9D4E-9240-76BB9A5038DB}" srcOrd="3" destOrd="0" parTransId="{C4BCDBB0-0951-BA44-9C23-D6747654086A}" sibTransId="{E06410D7-4D07-CF4B-B81D-128FF2A283C9}"/>
    <dgm:cxn modelId="{2A960D25-FB58-F34F-B3DA-855BDA326EB5}" type="presOf" srcId="{4462E5A4-9621-9D4E-9240-76BB9A5038DB}" destId="{B479FFC6-FA8F-CE48-B22C-4EAAB2FEEBBF}" srcOrd="0" destOrd="0" presId="urn:microsoft.com/office/officeart/2005/8/layout/matrix3"/>
    <dgm:cxn modelId="{064C21BF-364D-D041-86C1-5D9281C33E23}" srcId="{D535B4C8-34F3-1347-9226-3C30F34C5EC2}" destId="{C24DA896-5D6A-0F48-865B-748E905678C3}" srcOrd="0" destOrd="0" parTransId="{128D240A-7779-4745-B15A-54FB88F3289B}" sibTransId="{58320683-D3C2-1040-839F-F97D5FF462B6}"/>
    <dgm:cxn modelId="{5681EA6A-DB47-AE46-A395-8BB7C1A46322}" type="presOf" srcId="{D535B4C8-34F3-1347-9226-3C30F34C5EC2}" destId="{98FE673A-1ABC-1241-BE6A-632FA9A5401E}" srcOrd="0" destOrd="0" presId="urn:microsoft.com/office/officeart/2005/8/layout/matrix3"/>
    <dgm:cxn modelId="{B2054737-BF9C-4E4E-81BC-5CE024601599}" type="presOf" srcId="{65DB9C2E-3F11-DD48-8B81-843D38E59BDA}" destId="{DCA982E5-FC8F-4341-9687-1596144C5C5B}" srcOrd="0" destOrd="0" presId="urn:microsoft.com/office/officeart/2005/8/layout/matrix3"/>
    <dgm:cxn modelId="{B9E0F683-F4F4-1549-871F-2D1FFC1EF124}" type="presOf" srcId="{C24DA896-5D6A-0F48-865B-748E905678C3}" destId="{31B0FA7F-3980-C440-8D0C-4B1CE76B725F}"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C09EDFDA-F2A0-054D-B90A-7F26138ABF5F}" type="presOf" srcId="{31AFC372-A91B-3C4C-A12A-061FD41E6C28}" destId="{5C437E8D-3E0A-BC41-B3D0-E543212D563B}"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55E1A298-EDF9-4C4F-BBEE-9CC710B6CCE0}" type="presParOf" srcId="{98FE673A-1ABC-1241-BE6A-632FA9A5401E}" destId="{C876700F-F62E-E446-B9DC-92A3C200F3B8}" srcOrd="0" destOrd="0" presId="urn:microsoft.com/office/officeart/2005/8/layout/matrix3"/>
    <dgm:cxn modelId="{A17491EC-52F7-9942-BA06-0588D9E5032B}" type="presParOf" srcId="{98FE673A-1ABC-1241-BE6A-632FA9A5401E}" destId="{31B0FA7F-3980-C440-8D0C-4B1CE76B725F}" srcOrd="1" destOrd="0" presId="urn:microsoft.com/office/officeart/2005/8/layout/matrix3"/>
    <dgm:cxn modelId="{954A694D-6CB6-0349-B487-C7ECB00D9272}" type="presParOf" srcId="{98FE673A-1ABC-1241-BE6A-632FA9A5401E}" destId="{DCA982E5-FC8F-4341-9687-1596144C5C5B}" srcOrd="2" destOrd="0" presId="urn:microsoft.com/office/officeart/2005/8/layout/matrix3"/>
    <dgm:cxn modelId="{09690279-5FC6-B34C-8024-EDFCF43596CF}" type="presParOf" srcId="{98FE673A-1ABC-1241-BE6A-632FA9A5401E}" destId="{5C437E8D-3E0A-BC41-B3D0-E543212D563B}" srcOrd="3" destOrd="0" presId="urn:microsoft.com/office/officeart/2005/8/layout/matrix3"/>
    <dgm:cxn modelId="{57E4AF7B-09A4-0A43-8A09-0FBBD223C8B5}"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a:ln w="76200" cmpd="sng">
          <a:noFill/>
        </a:ln>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a:ln w="57150" cmpd="sng">
          <a:solidFill>
            <a:srgbClr val="FF0000"/>
          </a:solidFill>
        </a:ln>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ED3E4DC6-06B1-8C49-A13E-AAD2FF076341}" srcId="{D535B4C8-34F3-1347-9226-3C30F34C5EC2}" destId="{4462E5A4-9621-9D4E-9240-76BB9A5038DB}" srcOrd="3" destOrd="0" parTransId="{C4BCDBB0-0951-BA44-9C23-D6747654086A}" sibTransId="{E06410D7-4D07-CF4B-B81D-128FF2A283C9}"/>
    <dgm:cxn modelId="{FFAC4A89-2170-F845-83AC-DD80B4E2979B}" type="presOf" srcId="{C24DA896-5D6A-0F48-865B-748E905678C3}" destId="{31B0FA7F-3980-C440-8D0C-4B1CE76B725F}" srcOrd="0" destOrd="0" presId="urn:microsoft.com/office/officeart/2005/8/layout/matrix3"/>
    <dgm:cxn modelId="{E08BCDBC-A005-A846-B460-09D754A7100C}" type="presOf" srcId="{65DB9C2E-3F11-DD48-8B81-843D38E59BDA}" destId="{DCA982E5-FC8F-4341-9687-1596144C5C5B}" srcOrd="0" destOrd="0" presId="urn:microsoft.com/office/officeart/2005/8/layout/matrix3"/>
    <dgm:cxn modelId="{008FB038-521A-0443-AAB7-A07C03021677}" type="presOf" srcId="{D535B4C8-34F3-1347-9226-3C30F34C5EC2}" destId="{98FE673A-1ABC-1241-BE6A-632FA9A5401E}" srcOrd="0" destOrd="0" presId="urn:microsoft.com/office/officeart/2005/8/layout/matrix3"/>
    <dgm:cxn modelId="{064C21BF-364D-D041-86C1-5D9281C33E23}" srcId="{D535B4C8-34F3-1347-9226-3C30F34C5EC2}" destId="{C24DA896-5D6A-0F48-865B-748E905678C3}" srcOrd="0" destOrd="0" parTransId="{128D240A-7779-4745-B15A-54FB88F3289B}" sibTransId="{58320683-D3C2-1040-839F-F97D5FF462B6}"/>
    <dgm:cxn modelId="{7C52283C-4D4F-8E46-9985-21F5B797ACB8}" type="presOf" srcId="{31AFC372-A91B-3C4C-A12A-061FD41E6C28}" destId="{5C437E8D-3E0A-BC41-B3D0-E543212D563B}"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2DC4CD0F-9245-FB41-9052-44DBFCC62E77}" type="presOf" srcId="{4462E5A4-9621-9D4E-9240-76BB9A5038DB}" destId="{B479FFC6-FA8F-CE48-B22C-4EAAB2FEEBBF}"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A1BF8A43-182A-AB45-96FA-B9B760A7A8EE}" type="presParOf" srcId="{98FE673A-1ABC-1241-BE6A-632FA9A5401E}" destId="{C876700F-F62E-E446-B9DC-92A3C200F3B8}" srcOrd="0" destOrd="0" presId="urn:microsoft.com/office/officeart/2005/8/layout/matrix3"/>
    <dgm:cxn modelId="{A790EC68-6A5F-9342-81B7-5C04B110BCC4}" type="presParOf" srcId="{98FE673A-1ABC-1241-BE6A-632FA9A5401E}" destId="{31B0FA7F-3980-C440-8D0C-4B1CE76B725F}" srcOrd="1" destOrd="0" presId="urn:microsoft.com/office/officeart/2005/8/layout/matrix3"/>
    <dgm:cxn modelId="{D0F5018E-25B6-E041-8431-4570D0B797D5}" type="presParOf" srcId="{98FE673A-1ABC-1241-BE6A-632FA9A5401E}" destId="{DCA982E5-FC8F-4341-9687-1596144C5C5B}" srcOrd="2" destOrd="0" presId="urn:microsoft.com/office/officeart/2005/8/layout/matrix3"/>
    <dgm:cxn modelId="{9B2A7989-D3EE-A94A-A4F3-69CD8D27A116}" type="presParOf" srcId="{98FE673A-1ABC-1241-BE6A-632FA9A5401E}" destId="{5C437E8D-3E0A-BC41-B3D0-E543212D563B}" srcOrd="3" destOrd="0" presId="urn:microsoft.com/office/officeart/2005/8/layout/matrix3"/>
    <dgm:cxn modelId="{73B5A94D-B43E-0A42-8055-CCEC14CE64B8}"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a:ln w="76200" cmpd="sng">
          <a:noFill/>
        </a:ln>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a:ln w="57150" cmpd="sng">
          <a:solidFill>
            <a:srgbClr val="FF0000"/>
          </a:solidFill>
        </a:ln>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F9CDD277-B524-C24E-AD26-C5C0DDD5CC9A}" type="presOf" srcId="{65DB9C2E-3F11-DD48-8B81-843D38E59BDA}" destId="{DCA982E5-FC8F-4341-9687-1596144C5C5B}" srcOrd="0" destOrd="0" presId="urn:microsoft.com/office/officeart/2005/8/layout/matrix3"/>
    <dgm:cxn modelId="{ED3E4DC6-06B1-8C49-A13E-AAD2FF076341}" srcId="{D535B4C8-34F3-1347-9226-3C30F34C5EC2}" destId="{4462E5A4-9621-9D4E-9240-76BB9A5038DB}" srcOrd="3" destOrd="0" parTransId="{C4BCDBB0-0951-BA44-9C23-D6747654086A}" sibTransId="{E06410D7-4D07-CF4B-B81D-128FF2A283C9}"/>
    <dgm:cxn modelId="{064C21BF-364D-D041-86C1-5D9281C33E23}" srcId="{D535B4C8-34F3-1347-9226-3C30F34C5EC2}" destId="{C24DA896-5D6A-0F48-865B-748E905678C3}" srcOrd="0" destOrd="0" parTransId="{128D240A-7779-4745-B15A-54FB88F3289B}" sibTransId="{58320683-D3C2-1040-839F-F97D5FF462B6}"/>
    <dgm:cxn modelId="{9B066237-C76D-ED4D-9CC3-9CCDC2C1A6F5}" type="presOf" srcId="{4462E5A4-9621-9D4E-9240-76BB9A5038DB}" destId="{B479FFC6-FA8F-CE48-B22C-4EAAB2FEEBBF}"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5AC77F3C-C3BC-3C4E-8697-DBFF044B084F}" type="presOf" srcId="{C24DA896-5D6A-0F48-865B-748E905678C3}" destId="{31B0FA7F-3980-C440-8D0C-4B1CE76B725F}" srcOrd="0" destOrd="0" presId="urn:microsoft.com/office/officeart/2005/8/layout/matrix3"/>
    <dgm:cxn modelId="{E986AE46-EBCF-E245-8A4A-61DECD092A60}" type="presOf" srcId="{31AFC372-A91B-3C4C-A12A-061FD41E6C28}" destId="{5C437E8D-3E0A-BC41-B3D0-E543212D563B}" srcOrd="0" destOrd="0" presId="urn:microsoft.com/office/officeart/2005/8/layout/matrix3"/>
    <dgm:cxn modelId="{140214E2-4223-DA40-83B6-4142C1777354}" type="presOf" srcId="{D535B4C8-34F3-1347-9226-3C30F34C5EC2}" destId="{98FE673A-1ABC-1241-BE6A-632FA9A5401E}"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04E80CEA-5CD0-0948-BAE6-9131C1CCD16E}" type="presParOf" srcId="{98FE673A-1ABC-1241-BE6A-632FA9A5401E}" destId="{C876700F-F62E-E446-B9DC-92A3C200F3B8}" srcOrd="0" destOrd="0" presId="urn:microsoft.com/office/officeart/2005/8/layout/matrix3"/>
    <dgm:cxn modelId="{5251A692-DA8A-C34D-A0FC-8C1D61D8B966}" type="presParOf" srcId="{98FE673A-1ABC-1241-BE6A-632FA9A5401E}" destId="{31B0FA7F-3980-C440-8D0C-4B1CE76B725F}" srcOrd="1" destOrd="0" presId="urn:microsoft.com/office/officeart/2005/8/layout/matrix3"/>
    <dgm:cxn modelId="{F9E42EE5-1E38-F84B-9101-48520AB2A946}" type="presParOf" srcId="{98FE673A-1ABC-1241-BE6A-632FA9A5401E}" destId="{DCA982E5-FC8F-4341-9687-1596144C5C5B}" srcOrd="2" destOrd="0" presId="urn:microsoft.com/office/officeart/2005/8/layout/matrix3"/>
    <dgm:cxn modelId="{F7C28174-1053-2B45-8338-1C8BA3144D3C}" type="presParOf" srcId="{98FE673A-1ABC-1241-BE6A-632FA9A5401E}" destId="{5C437E8D-3E0A-BC41-B3D0-E543212D563B}" srcOrd="3" destOrd="0" presId="urn:microsoft.com/office/officeart/2005/8/layout/matrix3"/>
    <dgm:cxn modelId="{B18997D0-61EF-7544-AB8B-D775D25478C1}"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a:ln w="76200" cmpd="sng">
          <a:noFill/>
        </a:ln>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a:ln w="57150" cmpd="sng">
          <a:noFill/>
        </a:ln>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a:ln w="57150" cmpd="sng">
          <a:solidFill>
            <a:srgbClr val="FF0000"/>
          </a:solidFill>
        </a:ln>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ED3E4DC6-06B1-8C49-A13E-AAD2FF076341}" srcId="{D535B4C8-34F3-1347-9226-3C30F34C5EC2}" destId="{4462E5A4-9621-9D4E-9240-76BB9A5038DB}" srcOrd="3" destOrd="0" parTransId="{C4BCDBB0-0951-BA44-9C23-D6747654086A}" sibTransId="{E06410D7-4D07-CF4B-B81D-128FF2A283C9}"/>
    <dgm:cxn modelId="{064C21BF-364D-D041-86C1-5D9281C33E23}" srcId="{D535B4C8-34F3-1347-9226-3C30F34C5EC2}" destId="{C24DA896-5D6A-0F48-865B-748E905678C3}" srcOrd="0" destOrd="0" parTransId="{128D240A-7779-4745-B15A-54FB88F3289B}" sibTransId="{58320683-D3C2-1040-839F-F97D5FF462B6}"/>
    <dgm:cxn modelId="{9B0895FB-24CC-274A-AE10-356A9BB3A08B}" type="presOf" srcId="{D535B4C8-34F3-1347-9226-3C30F34C5EC2}" destId="{98FE673A-1ABC-1241-BE6A-632FA9A5401E}" srcOrd="0" destOrd="0" presId="urn:microsoft.com/office/officeart/2005/8/layout/matrix3"/>
    <dgm:cxn modelId="{E5E4D680-5A5C-504F-8A49-4826175AFDCE}" type="presOf" srcId="{65DB9C2E-3F11-DD48-8B81-843D38E59BDA}" destId="{DCA982E5-FC8F-4341-9687-1596144C5C5B}" srcOrd="0" destOrd="0" presId="urn:microsoft.com/office/officeart/2005/8/layout/matrix3"/>
    <dgm:cxn modelId="{F31F641B-B039-B647-B586-79528955936F}" type="presOf" srcId="{C24DA896-5D6A-0F48-865B-748E905678C3}" destId="{31B0FA7F-3980-C440-8D0C-4B1CE76B725F}"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B1979381-0E8F-1E47-ADBE-60E509E54F84}" type="presOf" srcId="{4462E5A4-9621-9D4E-9240-76BB9A5038DB}" destId="{B479FFC6-FA8F-CE48-B22C-4EAAB2FEEBBF}" srcOrd="0" destOrd="0" presId="urn:microsoft.com/office/officeart/2005/8/layout/matrix3"/>
    <dgm:cxn modelId="{8E95CB1E-7D69-0549-BDD6-F3A5B67E3DBD}" type="presOf" srcId="{31AFC372-A91B-3C4C-A12A-061FD41E6C28}" destId="{5C437E8D-3E0A-BC41-B3D0-E543212D563B}"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FDD1A491-70F9-DA45-BE02-E648EBEAE92D}" type="presParOf" srcId="{98FE673A-1ABC-1241-BE6A-632FA9A5401E}" destId="{C876700F-F62E-E446-B9DC-92A3C200F3B8}" srcOrd="0" destOrd="0" presId="urn:microsoft.com/office/officeart/2005/8/layout/matrix3"/>
    <dgm:cxn modelId="{B2D63CA1-A07F-2E49-AE43-6E0A905E2A01}" type="presParOf" srcId="{98FE673A-1ABC-1241-BE6A-632FA9A5401E}" destId="{31B0FA7F-3980-C440-8D0C-4B1CE76B725F}" srcOrd="1" destOrd="0" presId="urn:microsoft.com/office/officeart/2005/8/layout/matrix3"/>
    <dgm:cxn modelId="{F8F84E5C-3C63-4046-80EF-7136E56B8192}" type="presParOf" srcId="{98FE673A-1ABC-1241-BE6A-632FA9A5401E}" destId="{DCA982E5-FC8F-4341-9687-1596144C5C5B}" srcOrd="2" destOrd="0" presId="urn:microsoft.com/office/officeart/2005/8/layout/matrix3"/>
    <dgm:cxn modelId="{E2A64F6B-B213-014B-BBFD-4D0D3F899204}" type="presParOf" srcId="{98FE673A-1ABC-1241-BE6A-632FA9A5401E}" destId="{5C437E8D-3E0A-BC41-B3D0-E543212D563B}" srcOrd="3" destOrd="0" presId="urn:microsoft.com/office/officeart/2005/8/layout/matrix3"/>
    <dgm:cxn modelId="{F72BDB9B-3CB9-3947-A5E7-840B095CC430}"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35B4C8-34F3-1347-9226-3C30F34C5EC2}"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C24DA896-5D6A-0F48-865B-748E905678C3}">
      <dgm:prSet phldrT="[Text]"/>
      <dgm:spPr>
        <a:solidFill>
          <a:srgbClr val="B9BFC9"/>
        </a:solidFill>
        <a:ln w="76200" cmpd="sng">
          <a:noFill/>
        </a:ln>
      </dgm:spPr>
      <dgm:t>
        <a:bodyPr/>
        <a:lstStyle/>
        <a:p>
          <a:r>
            <a:rPr lang="en-US" dirty="0" smtClean="0"/>
            <a:t>Transparency</a:t>
          </a:r>
          <a:endParaRPr lang="en-US" dirty="0"/>
        </a:p>
      </dgm:t>
    </dgm:pt>
    <dgm:pt modelId="{128D240A-7779-4745-B15A-54FB88F3289B}" type="parTrans" cxnId="{064C21BF-364D-D041-86C1-5D9281C33E23}">
      <dgm:prSet/>
      <dgm:spPr/>
      <dgm:t>
        <a:bodyPr/>
        <a:lstStyle/>
        <a:p>
          <a:endParaRPr lang="en-US"/>
        </a:p>
      </dgm:t>
    </dgm:pt>
    <dgm:pt modelId="{58320683-D3C2-1040-839F-F97D5FF462B6}" type="sibTrans" cxnId="{064C21BF-364D-D041-86C1-5D9281C33E23}">
      <dgm:prSet/>
      <dgm:spPr/>
      <dgm:t>
        <a:bodyPr/>
        <a:lstStyle/>
        <a:p>
          <a:endParaRPr lang="en-US"/>
        </a:p>
      </dgm:t>
    </dgm:pt>
    <dgm:pt modelId="{65DB9C2E-3F11-DD48-8B81-843D38E59BDA}">
      <dgm:prSet phldrT="[Text]"/>
      <dgm:spPr>
        <a:solidFill>
          <a:srgbClr val="B9BFC9"/>
        </a:solidFill>
        <a:ln w="57150" cmpd="sng">
          <a:solidFill>
            <a:srgbClr val="FF0000"/>
          </a:solidFill>
        </a:ln>
      </dgm:spPr>
      <dgm:t>
        <a:bodyPr/>
        <a:lstStyle/>
        <a:p>
          <a:r>
            <a:rPr lang="en-US" dirty="0" smtClean="0"/>
            <a:t>Complaints and Response</a:t>
          </a:r>
          <a:endParaRPr lang="en-US" dirty="0"/>
        </a:p>
      </dgm:t>
    </dgm:pt>
    <dgm:pt modelId="{8E785D49-7362-1349-8B39-C844C99E25F5}" type="parTrans" cxnId="{60CA3880-0A5E-2347-B470-041D02952CEE}">
      <dgm:prSet/>
      <dgm:spPr/>
      <dgm:t>
        <a:bodyPr/>
        <a:lstStyle/>
        <a:p>
          <a:endParaRPr lang="en-US"/>
        </a:p>
      </dgm:t>
    </dgm:pt>
    <dgm:pt modelId="{A4E83FE7-0C98-D84B-8AFE-B2846EC9B517}" type="sibTrans" cxnId="{60CA3880-0A5E-2347-B470-041D02952CEE}">
      <dgm:prSet/>
      <dgm:spPr/>
      <dgm:t>
        <a:bodyPr/>
        <a:lstStyle/>
        <a:p>
          <a:endParaRPr lang="en-US"/>
        </a:p>
      </dgm:t>
    </dgm:pt>
    <dgm:pt modelId="{31AFC372-A91B-3C4C-A12A-061FD41E6C28}">
      <dgm:prSet phldrT="[Text]"/>
      <dgm:spPr>
        <a:solidFill>
          <a:srgbClr val="B9BFC9"/>
        </a:solidFill>
        <a:ln w="57150" cmpd="sng">
          <a:noFill/>
        </a:ln>
      </dgm:spPr>
      <dgm:t>
        <a:bodyPr/>
        <a:lstStyle/>
        <a:p>
          <a:r>
            <a:rPr lang="en-US" dirty="0" smtClean="0"/>
            <a:t>Participation </a:t>
          </a:r>
          <a:endParaRPr lang="en-US" dirty="0"/>
        </a:p>
      </dgm:t>
    </dgm:pt>
    <dgm:pt modelId="{11D1BE03-4BBC-3349-9E04-2AFFE144EFD0}" type="parTrans" cxnId="{01782BD4-F30A-9348-B339-7854E83BABE2}">
      <dgm:prSet/>
      <dgm:spPr/>
      <dgm:t>
        <a:bodyPr/>
        <a:lstStyle/>
        <a:p>
          <a:endParaRPr lang="en-US"/>
        </a:p>
      </dgm:t>
    </dgm:pt>
    <dgm:pt modelId="{64505DE2-F85A-C341-BF73-CC2ABE4DF50F}" type="sibTrans" cxnId="{01782BD4-F30A-9348-B339-7854E83BABE2}">
      <dgm:prSet/>
      <dgm:spPr/>
      <dgm:t>
        <a:bodyPr/>
        <a:lstStyle/>
        <a:p>
          <a:endParaRPr lang="en-US"/>
        </a:p>
      </dgm:t>
    </dgm:pt>
    <dgm:pt modelId="{4462E5A4-9621-9D4E-9240-76BB9A5038DB}">
      <dgm:prSet phldrT="[Text]"/>
      <dgm:spPr>
        <a:solidFill>
          <a:srgbClr val="B9BFC9"/>
        </a:solidFill>
        <a:ln w="57150" cmpd="sng">
          <a:noFill/>
        </a:ln>
      </dgm:spPr>
      <dgm:t>
        <a:bodyPr/>
        <a:lstStyle/>
        <a:p>
          <a:r>
            <a:rPr lang="en-US" dirty="0" smtClean="0"/>
            <a:t>Monitoring and Evaluation </a:t>
          </a:r>
          <a:endParaRPr lang="en-US" dirty="0"/>
        </a:p>
      </dgm:t>
    </dgm:pt>
    <dgm:pt modelId="{C4BCDBB0-0951-BA44-9C23-D6747654086A}" type="parTrans" cxnId="{ED3E4DC6-06B1-8C49-A13E-AAD2FF076341}">
      <dgm:prSet/>
      <dgm:spPr/>
      <dgm:t>
        <a:bodyPr/>
        <a:lstStyle/>
        <a:p>
          <a:endParaRPr lang="en-US"/>
        </a:p>
      </dgm:t>
    </dgm:pt>
    <dgm:pt modelId="{E06410D7-4D07-CF4B-B81D-128FF2A283C9}" type="sibTrans" cxnId="{ED3E4DC6-06B1-8C49-A13E-AAD2FF076341}">
      <dgm:prSet/>
      <dgm:spPr/>
      <dgm:t>
        <a:bodyPr/>
        <a:lstStyle/>
        <a:p>
          <a:endParaRPr lang="en-US"/>
        </a:p>
      </dgm:t>
    </dgm:pt>
    <dgm:pt modelId="{98FE673A-1ABC-1241-BE6A-632FA9A5401E}" type="pres">
      <dgm:prSet presAssocID="{D535B4C8-34F3-1347-9226-3C30F34C5EC2}" presName="matrix" presStyleCnt="0">
        <dgm:presLayoutVars>
          <dgm:chMax val="1"/>
          <dgm:dir/>
          <dgm:resizeHandles val="exact"/>
        </dgm:presLayoutVars>
      </dgm:prSet>
      <dgm:spPr/>
      <dgm:t>
        <a:bodyPr/>
        <a:lstStyle/>
        <a:p>
          <a:endParaRPr lang="en-US"/>
        </a:p>
      </dgm:t>
    </dgm:pt>
    <dgm:pt modelId="{C876700F-F62E-E446-B9DC-92A3C200F3B8}" type="pres">
      <dgm:prSet presAssocID="{D535B4C8-34F3-1347-9226-3C30F34C5EC2}" presName="diamond" presStyleLbl="bgShp" presStyleIdx="0" presStyleCnt="1"/>
      <dgm:spPr/>
    </dgm:pt>
    <dgm:pt modelId="{31B0FA7F-3980-C440-8D0C-4B1CE76B725F}" type="pres">
      <dgm:prSet presAssocID="{D535B4C8-34F3-1347-9226-3C30F34C5EC2}" presName="quad1" presStyleLbl="node1" presStyleIdx="0" presStyleCnt="4">
        <dgm:presLayoutVars>
          <dgm:chMax val="0"/>
          <dgm:chPref val="0"/>
          <dgm:bulletEnabled val="1"/>
        </dgm:presLayoutVars>
      </dgm:prSet>
      <dgm:spPr/>
      <dgm:t>
        <a:bodyPr/>
        <a:lstStyle/>
        <a:p>
          <a:endParaRPr lang="en-US"/>
        </a:p>
      </dgm:t>
    </dgm:pt>
    <dgm:pt modelId="{DCA982E5-FC8F-4341-9687-1596144C5C5B}" type="pres">
      <dgm:prSet presAssocID="{D535B4C8-34F3-1347-9226-3C30F34C5EC2}" presName="quad2" presStyleLbl="node1" presStyleIdx="1" presStyleCnt="4">
        <dgm:presLayoutVars>
          <dgm:chMax val="0"/>
          <dgm:chPref val="0"/>
          <dgm:bulletEnabled val="1"/>
        </dgm:presLayoutVars>
      </dgm:prSet>
      <dgm:spPr/>
      <dgm:t>
        <a:bodyPr/>
        <a:lstStyle/>
        <a:p>
          <a:endParaRPr lang="en-US"/>
        </a:p>
      </dgm:t>
    </dgm:pt>
    <dgm:pt modelId="{5C437E8D-3E0A-BC41-B3D0-E543212D563B}" type="pres">
      <dgm:prSet presAssocID="{D535B4C8-34F3-1347-9226-3C30F34C5EC2}" presName="quad3" presStyleLbl="node1" presStyleIdx="2" presStyleCnt="4">
        <dgm:presLayoutVars>
          <dgm:chMax val="0"/>
          <dgm:chPref val="0"/>
          <dgm:bulletEnabled val="1"/>
        </dgm:presLayoutVars>
      </dgm:prSet>
      <dgm:spPr/>
      <dgm:t>
        <a:bodyPr/>
        <a:lstStyle/>
        <a:p>
          <a:endParaRPr lang="en-US"/>
        </a:p>
      </dgm:t>
    </dgm:pt>
    <dgm:pt modelId="{B479FFC6-FA8F-CE48-B22C-4EAAB2FEEBBF}" type="pres">
      <dgm:prSet presAssocID="{D535B4C8-34F3-1347-9226-3C30F34C5EC2}" presName="quad4" presStyleLbl="node1" presStyleIdx="3" presStyleCnt="4">
        <dgm:presLayoutVars>
          <dgm:chMax val="0"/>
          <dgm:chPref val="0"/>
          <dgm:bulletEnabled val="1"/>
        </dgm:presLayoutVars>
      </dgm:prSet>
      <dgm:spPr/>
      <dgm:t>
        <a:bodyPr/>
        <a:lstStyle/>
        <a:p>
          <a:endParaRPr lang="en-US"/>
        </a:p>
      </dgm:t>
    </dgm:pt>
  </dgm:ptLst>
  <dgm:cxnLst>
    <dgm:cxn modelId="{ED3E4DC6-06B1-8C49-A13E-AAD2FF076341}" srcId="{D535B4C8-34F3-1347-9226-3C30F34C5EC2}" destId="{4462E5A4-9621-9D4E-9240-76BB9A5038DB}" srcOrd="3" destOrd="0" parTransId="{C4BCDBB0-0951-BA44-9C23-D6747654086A}" sibTransId="{E06410D7-4D07-CF4B-B81D-128FF2A283C9}"/>
    <dgm:cxn modelId="{5386B8DA-8F63-B04F-9C20-FD797C95DEC3}" type="presOf" srcId="{D535B4C8-34F3-1347-9226-3C30F34C5EC2}" destId="{98FE673A-1ABC-1241-BE6A-632FA9A5401E}" srcOrd="0" destOrd="0" presId="urn:microsoft.com/office/officeart/2005/8/layout/matrix3"/>
    <dgm:cxn modelId="{064C21BF-364D-D041-86C1-5D9281C33E23}" srcId="{D535B4C8-34F3-1347-9226-3C30F34C5EC2}" destId="{C24DA896-5D6A-0F48-865B-748E905678C3}" srcOrd="0" destOrd="0" parTransId="{128D240A-7779-4745-B15A-54FB88F3289B}" sibTransId="{58320683-D3C2-1040-839F-F97D5FF462B6}"/>
    <dgm:cxn modelId="{44D192E4-3429-844F-B692-C24F90CFD6FE}" type="presOf" srcId="{C24DA896-5D6A-0F48-865B-748E905678C3}" destId="{31B0FA7F-3980-C440-8D0C-4B1CE76B725F}" srcOrd="0" destOrd="0" presId="urn:microsoft.com/office/officeart/2005/8/layout/matrix3"/>
    <dgm:cxn modelId="{30065FC3-F622-914F-8259-D641B1CF3645}" type="presOf" srcId="{31AFC372-A91B-3C4C-A12A-061FD41E6C28}" destId="{5C437E8D-3E0A-BC41-B3D0-E543212D563B}" srcOrd="0" destOrd="0" presId="urn:microsoft.com/office/officeart/2005/8/layout/matrix3"/>
    <dgm:cxn modelId="{60CA3880-0A5E-2347-B470-041D02952CEE}" srcId="{D535B4C8-34F3-1347-9226-3C30F34C5EC2}" destId="{65DB9C2E-3F11-DD48-8B81-843D38E59BDA}" srcOrd="1" destOrd="0" parTransId="{8E785D49-7362-1349-8B39-C844C99E25F5}" sibTransId="{A4E83FE7-0C98-D84B-8AFE-B2846EC9B517}"/>
    <dgm:cxn modelId="{6F6BB10F-CE1C-B947-A3FC-B9EA8E17F380}" type="presOf" srcId="{65DB9C2E-3F11-DD48-8B81-843D38E59BDA}" destId="{DCA982E5-FC8F-4341-9687-1596144C5C5B}" srcOrd="0" destOrd="0" presId="urn:microsoft.com/office/officeart/2005/8/layout/matrix3"/>
    <dgm:cxn modelId="{97FD3F7E-0B42-1F4B-8030-6310CDDD8FF6}" type="presOf" srcId="{4462E5A4-9621-9D4E-9240-76BB9A5038DB}" destId="{B479FFC6-FA8F-CE48-B22C-4EAAB2FEEBBF}" srcOrd="0" destOrd="0" presId="urn:microsoft.com/office/officeart/2005/8/layout/matrix3"/>
    <dgm:cxn modelId="{01782BD4-F30A-9348-B339-7854E83BABE2}" srcId="{D535B4C8-34F3-1347-9226-3C30F34C5EC2}" destId="{31AFC372-A91B-3C4C-A12A-061FD41E6C28}" srcOrd="2" destOrd="0" parTransId="{11D1BE03-4BBC-3349-9E04-2AFFE144EFD0}" sibTransId="{64505DE2-F85A-C341-BF73-CC2ABE4DF50F}"/>
    <dgm:cxn modelId="{11AE84C8-AEDB-2F42-8B27-1756473A3895}" type="presParOf" srcId="{98FE673A-1ABC-1241-BE6A-632FA9A5401E}" destId="{C876700F-F62E-E446-B9DC-92A3C200F3B8}" srcOrd="0" destOrd="0" presId="urn:microsoft.com/office/officeart/2005/8/layout/matrix3"/>
    <dgm:cxn modelId="{8F60EB3A-C822-944C-908F-823987F8912B}" type="presParOf" srcId="{98FE673A-1ABC-1241-BE6A-632FA9A5401E}" destId="{31B0FA7F-3980-C440-8D0C-4B1CE76B725F}" srcOrd="1" destOrd="0" presId="urn:microsoft.com/office/officeart/2005/8/layout/matrix3"/>
    <dgm:cxn modelId="{BCD422E4-A0B7-7846-AAFD-4752CFDAD29B}" type="presParOf" srcId="{98FE673A-1ABC-1241-BE6A-632FA9A5401E}" destId="{DCA982E5-FC8F-4341-9687-1596144C5C5B}" srcOrd="2" destOrd="0" presId="urn:microsoft.com/office/officeart/2005/8/layout/matrix3"/>
    <dgm:cxn modelId="{F2BCA87C-7399-4A40-B5FB-1E9E039D68AE}" type="presParOf" srcId="{98FE673A-1ABC-1241-BE6A-632FA9A5401E}" destId="{5C437E8D-3E0A-BC41-B3D0-E543212D563B}" srcOrd="3" destOrd="0" presId="urn:microsoft.com/office/officeart/2005/8/layout/matrix3"/>
    <dgm:cxn modelId="{60EEB002-E0CC-8248-8347-8C5B0CE252A5}" type="presParOf" srcId="{98FE673A-1ABC-1241-BE6A-632FA9A5401E}" destId="{B479FFC6-FA8F-CE48-B22C-4EAAB2FEEBBF}"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76700F-F62E-E446-B9DC-92A3C200F3B8}">
      <dsp:nvSpPr>
        <dsp:cNvPr id="0" name=""/>
        <dsp:cNvSpPr/>
      </dsp:nvSpPr>
      <dsp:spPr>
        <a:xfrm>
          <a:off x="1333500" y="0"/>
          <a:ext cx="4191000" cy="419100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1B0FA7F-3980-C440-8D0C-4B1CE76B725F}">
      <dsp:nvSpPr>
        <dsp:cNvPr id="0" name=""/>
        <dsp:cNvSpPr/>
      </dsp:nvSpPr>
      <dsp:spPr>
        <a:xfrm>
          <a:off x="1731644"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Transparency</a:t>
          </a:r>
          <a:endParaRPr lang="en-US" sz="1900" kern="1200" dirty="0"/>
        </a:p>
      </dsp:txBody>
      <dsp:txXfrm>
        <a:off x="1731644" y="398144"/>
        <a:ext cx="1634490" cy="1634490"/>
      </dsp:txXfrm>
    </dsp:sp>
    <dsp:sp modelId="{DCA982E5-FC8F-4341-9687-1596144C5C5B}">
      <dsp:nvSpPr>
        <dsp:cNvPr id="0" name=""/>
        <dsp:cNvSpPr/>
      </dsp:nvSpPr>
      <dsp:spPr>
        <a:xfrm>
          <a:off x="3491865"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Complaints and Response</a:t>
          </a:r>
          <a:endParaRPr lang="en-US" sz="1900" kern="1200" dirty="0"/>
        </a:p>
      </dsp:txBody>
      <dsp:txXfrm>
        <a:off x="3491865" y="398144"/>
        <a:ext cx="1634490" cy="1634490"/>
      </dsp:txXfrm>
    </dsp:sp>
    <dsp:sp modelId="{5C437E8D-3E0A-BC41-B3D0-E543212D563B}">
      <dsp:nvSpPr>
        <dsp:cNvPr id="0" name=""/>
        <dsp:cNvSpPr/>
      </dsp:nvSpPr>
      <dsp:spPr>
        <a:xfrm>
          <a:off x="1731644"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Participation </a:t>
          </a:r>
          <a:endParaRPr lang="en-US" sz="1900" kern="1200" dirty="0"/>
        </a:p>
      </dsp:txBody>
      <dsp:txXfrm>
        <a:off x="1731644" y="2158365"/>
        <a:ext cx="1634490" cy="1634490"/>
      </dsp:txXfrm>
    </dsp:sp>
    <dsp:sp modelId="{B479FFC6-FA8F-CE48-B22C-4EAAB2FEEBBF}">
      <dsp:nvSpPr>
        <dsp:cNvPr id="0" name=""/>
        <dsp:cNvSpPr/>
      </dsp:nvSpPr>
      <dsp:spPr>
        <a:xfrm>
          <a:off x="3491865"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Monitoring and Evaluation </a:t>
          </a:r>
          <a:endParaRPr lang="en-US" sz="1900" kern="1200" dirty="0"/>
        </a:p>
      </dsp:txBody>
      <dsp:txXfrm>
        <a:off x="3491865" y="2158365"/>
        <a:ext cx="1634490" cy="16344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76700F-F62E-E446-B9DC-92A3C200F3B8}">
      <dsp:nvSpPr>
        <dsp:cNvPr id="0" name=""/>
        <dsp:cNvSpPr/>
      </dsp:nvSpPr>
      <dsp:spPr>
        <a:xfrm>
          <a:off x="1333500" y="0"/>
          <a:ext cx="4191000" cy="419100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1B0FA7F-3980-C440-8D0C-4B1CE76B725F}">
      <dsp:nvSpPr>
        <dsp:cNvPr id="0" name=""/>
        <dsp:cNvSpPr/>
      </dsp:nvSpPr>
      <dsp:spPr>
        <a:xfrm>
          <a:off x="1731644" y="398144"/>
          <a:ext cx="1634490" cy="1634490"/>
        </a:xfrm>
        <a:prstGeom prst="roundRect">
          <a:avLst/>
        </a:prstGeom>
        <a:solidFill>
          <a:srgbClr val="B9BFC9"/>
        </a:solidFill>
        <a:ln w="76200" cmpd="sng">
          <a:solidFill>
            <a:srgbClr val="FF0000"/>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Transparency</a:t>
          </a:r>
          <a:endParaRPr lang="en-US" sz="1900" kern="1200" dirty="0"/>
        </a:p>
      </dsp:txBody>
      <dsp:txXfrm>
        <a:off x="1731644" y="398144"/>
        <a:ext cx="1634490" cy="1634490"/>
      </dsp:txXfrm>
    </dsp:sp>
    <dsp:sp modelId="{DCA982E5-FC8F-4341-9687-1596144C5C5B}">
      <dsp:nvSpPr>
        <dsp:cNvPr id="0" name=""/>
        <dsp:cNvSpPr/>
      </dsp:nvSpPr>
      <dsp:spPr>
        <a:xfrm>
          <a:off x="3491865"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Complaints and Response</a:t>
          </a:r>
          <a:endParaRPr lang="en-US" sz="1900" kern="1200" dirty="0"/>
        </a:p>
      </dsp:txBody>
      <dsp:txXfrm>
        <a:off x="3491865" y="398144"/>
        <a:ext cx="1634490" cy="1634490"/>
      </dsp:txXfrm>
    </dsp:sp>
    <dsp:sp modelId="{5C437E8D-3E0A-BC41-B3D0-E543212D563B}">
      <dsp:nvSpPr>
        <dsp:cNvPr id="0" name=""/>
        <dsp:cNvSpPr/>
      </dsp:nvSpPr>
      <dsp:spPr>
        <a:xfrm>
          <a:off x="1731644"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Participation </a:t>
          </a:r>
          <a:endParaRPr lang="en-US" sz="1900" kern="1200" dirty="0"/>
        </a:p>
      </dsp:txBody>
      <dsp:txXfrm>
        <a:off x="1731644" y="2158365"/>
        <a:ext cx="1634490" cy="1634490"/>
      </dsp:txXfrm>
    </dsp:sp>
    <dsp:sp modelId="{B479FFC6-FA8F-CE48-B22C-4EAAB2FEEBBF}">
      <dsp:nvSpPr>
        <dsp:cNvPr id="0" name=""/>
        <dsp:cNvSpPr/>
      </dsp:nvSpPr>
      <dsp:spPr>
        <a:xfrm>
          <a:off x="3491865"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Monitoring and Evaluation </a:t>
          </a:r>
          <a:endParaRPr lang="en-US" sz="1900" kern="1200" dirty="0"/>
        </a:p>
      </dsp:txBody>
      <dsp:txXfrm>
        <a:off x="3491865" y="2158365"/>
        <a:ext cx="1634490" cy="163449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76700F-F62E-E446-B9DC-92A3C200F3B8}">
      <dsp:nvSpPr>
        <dsp:cNvPr id="0" name=""/>
        <dsp:cNvSpPr/>
      </dsp:nvSpPr>
      <dsp:spPr>
        <a:xfrm>
          <a:off x="1333500" y="0"/>
          <a:ext cx="4191000" cy="419100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1B0FA7F-3980-C440-8D0C-4B1CE76B725F}">
      <dsp:nvSpPr>
        <dsp:cNvPr id="0" name=""/>
        <dsp:cNvSpPr/>
      </dsp:nvSpPr>
      <dsp:spPr>
        <a:xfrm>
          <a:off x="1731644" y="398144"/>
          <a:ext cx="1634490" cy="1634490"/>
        </a:xfrm>
        <a:prstGeom prst="roundRect">
          <a:avLst/>
        </a:prstGeom>
        <a:solidFill>
          <a:srgbClr val="B9BFC9"/>
        </a:solidFill>
        <a:ln w="76200" cmpd="sng">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Transparency</a:t>
          </a:r>
          <a:endParaRPr lang="en-US" sz="1900" kern="1200" dirty="0"/>
        </a:p>
      </dsp:txBody>
      <dsp:txXfrm>
        <a:off x="1731644" y="398144"/>
        <a:ext cx="1634490" cy="1634490"/>
      </dsp:txXfrm>
    </dsp:sp>
    <dsp:sp modelId="{DCA982E5-FC8F-4341-9687-1596144C5C5B}">
      <dsp:nvSpPr>
        <dsp:cNvPr id="0" name=""/>
        <dsp:cNvSpPr/>
      </dsp:nvSpPr>
      <dsp:spPr>
        <a:xfrm>
          <a:off x="3491865"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Complaints and Response</a:t>
          </a:r>
          <a:endParaRPr lang="en-US" sz="1900" kern="1200" dirty="0"/>
        </a:p>
      </dsp:txBody>
      <dsp:txXfrm>
        <a:off x="3491865" y="398144"/>
        <a:ext cx="1634490" cy="1634490"/>
      </dsp:txXfrm>
    </dsp:sp>
    <dsp:sp modelId="{5C437E8D-3E0A-BC41-B3D0-E543212D563B}">
      <dsp:nvSpPr>
        <dsp:cNvPr id="0" name=""/>
        <dsp:cNvSpPr/>
      </dsp:nvSpPr>
      <dsp:spPr>
        <a:xfrm>
          <a:off x="1731644" y="2158365"/>
          <a:ext cx="1634490" cy="1634490"/>
        </a:xfrm>
        <a:prstGeom prst="roundRect">
          <a:avLst/>
        </a:prstGeom>
        <a:solidFill>
          <a:srgbClr val="B9BFC9"/>
        </a:solidFill>
        <a:ln w="57150" cmpd="sng">
          <a:solidFill>
            <a:srgbClr val="FF0000"/>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Participation </a:t>
          </a:r>
          <a:endParaRPr lang="en-US" sz="1900" kern="1200" dirty="0"/>
        </a:p>
      </dsp:txBody>
      <dsp:txXfrm>
        <a:off x="1731644" y="2158365"/>
        <a:ext cx="1634490" cy="1634490"/>
      </dsp:txXfrm>
    </dsp:sp>
    <dsp:sp modelId="{B479FFC6-FA8F-CE48-B22C-4EAAB2FEEBBF}">
      <dsp:nvSpPr>
        <dsp:cNvPr id="0" name=""/>
        <dsp:cNvSpPr/>
      </dsp:nvSpPr>
      <dsp:spPr>
        <a:xfrm>
          <a:off x="3491865"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Monitoring and Evaluation </a:t>
          </a:r>
          <a:endParaRPr lang="en-US" sz="1900" kern="1200" dirty="0"/>
        </a:p>
      </dsp:txBody>
      <dsp:txXfrm>
        <a:off x="3491865" y="2158365"/>
        <a:ext cx="1634490" cy="163449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76700F-F62E-E446-B9DC-92A3C200F3B8}">
      <dsp:nvSpPr>
        <dsp:cNvPr id="0" name=""/>
        <dsp:cNvSpPr/>
      </dsp:nvSpPr>
      <dsp:spPr>
        <a:xfrm>
          <a:off x="1333500" y="0"/>
          <a:ext cx="4191000" cy="419100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1B0FA7F-3980-C440-8D0C-4B1CE76B725F}">
      <dsp:nvSpPr>
        <dsp:cNvPr id="0" name=""/>
        <dsp:cNvSpPr/>
      </dsp:nvSpPr>
      <dsp:spPr>
        <a:xfrm>
          <a:off x="1731644" y="398144"/>
          <a:ext cx="1634490" cy="1634490"/>
        </a:xfrm>
        <a:prstGeom prst="roundRect">
          <a:avLst/>
        </a:prstGeom>
        <a:solidFill>
          <a:srgbClr val="B9BFC9"/>
        </a:solidFill>
        <a:ln w="76200" cmpd="sng">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Transparency</a:t>
          </a:r>
          <a:endParaRPr lang="en-US" sz="1900" kern="1200" dirty="0"/>
        </a:p>
      </dsp:txBody>
      <dsp:txXfrm>
        <a:off x="1731644" y="398144"/>
        <a:ext cx="1634490" cy="1634490"/>
      </dsp:txXfrm>
    </dsp:sp>
    <dsp:sp modelId="{DCA982E5-FC8F-4341-9687-1596144C5C5B}">
      <dsp:nvSpPr>
        <dsp:cNvPr id="0" name=""/>
        <dsp:cNvSpPr/>
      </dsp:nvSpPr>
      <dsp:spPr>
        <a:xfrm>
          <a:off x="3491865"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Complaints and Response</a:t>
          </a:r>
          <a:endParaRPr lang="en-US" sz="1900" kern="1200" dirty="0"/>
        </a:p>
      </dsp:txBody>
      <dsp:txXfrm>
        <a:off x="3491865" y="398144"/>
        <a:ext cx="1634490" cy="1634490"/>
      </dsp:txXfrm>
    </dsp:sp>
    <dsp:sp modelId="{5C437E8D-3E0A-BC41-B3D0-E543212D563B}">
      <dsp:nvSpPr>
        <dsp:cNvPr id="0" name=""/>
        <dsp:cNvSpPr/>
      </dsp:nvSpPr>
      <dsp:spPr>
        <a:xfrm>
          <a:off x="1731644" y="2158365"/>
          <a:ext cx="1634490" cy="1634490"/>
        </a:xfrm>
        <a:prstGeom prst="roundRect">
          <a:avLst/>
        </a:prstGeom>
        <a:solidFill>
          <a:srgbClr val="B9BFC9"/>
        </a:solidFill>
        <a:ln w="57150" cmpd="sng">
          <a:solidFill>
            <a:srgbClr val="FF0000"/>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Participation </a:t>
          </a:r>
          <a:endParaRPr lang="en-US" sz="1900" kern="1200" dirty="0"/>
        </a:p>
      </dsp:txBody>
      <dsp:txXfrm>
        <a:off x="1731644" y="2158365"/>
        <a:ext cx="1634490" cy="1634490"/>
      </dsp:txXfrm>
    </dsp:sp>
    <dsp:sp modelId="{B479FFC6-FA8F-CE48-B22C-4EAAB2FEEBBF}">
      <dsp:nvSpPr>
        <dsp:cNvPr id="0" name=""/>
        <dsp:cNvSpPr/>
      </dsp:nvSpPr>
      <dsp:spPr>
        <a:xfrm>
          <a:off x="3491865" y="2158365"/>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Monitoring and Evaluation </a:t>
          </a:r>
          <a:endParaRPr lang="en-US" sz="1900" kern="1200" dirty="0"/>
        </a:p>
      </dsp:txBody>
      <dsp:txXfrm>
        <a:off x="3491865" y="2158365"/>
        <a:ext cx="1634490" cy="163449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76700F-F62E-E446-B9DC-92A3C200F3B8}">
      <dsp:nvSpPr>
        <dsp:cNvPr id="0" name=""/>
        <dsp:cNvSpPr/>
      </dsp:nvSpPr>
      <dsp:spPr>
        <a:xfrm>
          <a:off x="1333500" y="0"/>
          <a:ext cx="4191000" cy="4191000"/>
        </a:xfrm>
        <a:prstGeom prst="diamond">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1B0FA7F-3980-C440-8D0C-4B1CE76B725F}">
      <dsp:nvSpPr>
        <dsp:cNvPr id="0" name=""/>
        <dsp:cNvSpPr/>
      </dsp:nvSpPr>
      <dsp:spPr>
        <a:xfrm>
          <a:off x="1731644" y="398144"/>
          <a:ext cx="1634490" cy="1634490"/>
        </a:xfrm>
        <a:prstGeom prst="roundRect">
          <a:avLst/>
        </a:prstGeom>
        <a:solidFill>
          <a:srgbClr val="B9BFC9"/>
        </a:solidFill>
        <a:ln w="76200" cmpd="sng">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Transparency</a:t>
          </a:r>
          <a:endParaRPr lang="en-US" sz="1900" kern="1200" dirty="0"/>
        </a:p>
      </dsp:txBody>
      <dsp:txXfrm>
        <a:off x="1731644" y="398144"/>
        <a:ext cx="1634490" cy="1634490"/>
      </dsp:txXfrm>
    </dsp:sp>
    <dsp:sp modelId="{DCA982E5-FC8F-4341-9687-1596144C5C5B}">
      <dsp:nvSpPr>
        <dsp:cNvPr id="0" name=""/>
        <dsp:cNvSpPr/>
      </dsp:nvSpPr>
      <dsp:spPr>
        <a:xfrm>
          <a:off x="3491865" y="398144"/>
          <a:ext cx="1634490" cy="1634490"/>
        </a:xfrm>
        <a:prstGeom prst="roundRect">
          <a:avLst/>
        </a:prstGeom>
        <a:solidFill>
          <a:srgbClr val="B9BFC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Complaints and Response</a:t>
          </a:r>
          <a:endParaRPr lang="en-US" sz="1900" kern="1200" dirty="0"/>
        </a:p>
      </dsp:txBody>
      <dsp:txXfrm>
        <a:off x="3491865" y="398144"/>
        <a:ext cx="1634490" cy="1634490"/>
      </dsp:txXfrm>
    </dsp:sp>
    <dsp:sp modelId="{5C437E8D-3E0A-BC41-B3D0-E543212D563B}">
      <dsp:nvSpPr>
        <dsp:cNvPr id="0" name=""/>
        <dsp:cNvSpPr/>
      </dsp:nvSpPr>
      <dsp:spPr>
        <a:xfrm>
          <a:off x="1731644" y="2158365"/>
          <a:ext cx="1634490" cy="1634490"/>
        </a:xfrm>
        <a:prstGeom prst="roundRect">
          <a:avLst/>
        </a:prstGeom>
        <a:solidFill>
          <a:srgbClr val="B9BFC9"/>
        </a:solidFill>
        <a:ln w="57150" cmpd="sng">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Participation </a:t>
          </a:r>
          <a:endParaRPr lang="en-US" sz="1900" kern="1200" dirty="0"/>
        </a:p>
      </dsp:txBody>
      <dsp:txXfrm>
        <a:off x="1731644" y="2158365"/>
        <a:ext cx="1634490" cy="1634490"/>
      </dsp:txXfrm>
    </dsp:sp>
    <dsp:sp modelId="{B479FFC6-FA8F-CE48-B22C-4EAAB2FEEBBF}">
      <dsp:nvSpPr>
        <dsp:cNvPr id="0" name=""/>
        <dsp:cNvSpPr/>
      </dsp:nvSpPr>
      <dsp:spPr>
        <a:xfrm>
          <a:off x="3491865" y="2158365"/>
          <a:ext cx="1634490" cy="1634490"/>
        </a:xfrm>
        <a:prstGeom prst="roundRect">
          <a:avLst/>
        </a:prstGeom>
        <a:solidFill>
          <a:srgbClr val="B9BFC9"/>
        </a:solidFill>
        <a:ln w="57150" cmpd="sng">
          <a:solidFill>
            <a:srgbClr val="FF0000"/>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Monitoring and Evaluation </a:t>
          </a:r>
          <a:endParaRPr lang="en-US" sz="1900" kern="1200" dirty="0"/>
        </a:p>
      </dsp:txBody>
      <dsp:txXfrm>
        <a:off x="3491865" y="2158365"/>
        <a:ext cx="1634490" cy="163449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EBB2546-05B5-E646-AE9A-EC371250B5D6}" type="datetimeFigureOut">
              <a:rPr lang="en-US"/>
              <a:pPr>
                <a:defRPr/>
              </a:pPr>
              <a:t>8/20/2015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66F88BD-574F-6B4A-8A36-E195E31A8FD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65A7F9B-418C-3C42-96B9-11653139725C}" type="datetime1">
              <a:rPr lang="en-US"/>
              <a:pPr>
                <a:defRPr/>
              </a:pPr>
              <a:t>8/20/2015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BB7961C-0805-AE4A-8AF4-2CBD4633859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ＭＳ Ｐゴシック" pitchFamily="1"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http://www.youtube.com/watch?v=Uibg0JREldc</a:t>
            </a:r>
          </a:p>
          <a:p>
            <a:endParaRPr lang="en-US"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Video is saved</a:t>
            </a:r>
            <a:r>
              <a:rPr lang="en-US" baseline="0" dirty="0" smtClean="0"/>
              <a:t> at T Drive at </a:t>
            </a:r>
            <a:r>
              <a:rPr lang="en-GB" baseline="0" dirty="0" smtClean="0"/>
              <a:t>T:\Communications\Beneficiary communications\OUTPUTS CAROLINE AUSTIN\OUTPUT 1 TRAINING MATERIAL\USEFUL TRAINING VIDEOS</a:t>
            </a:r>
          </a:p>
          <a:p>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2CADE8-66CA-D149-9C93-365FD7A02042}"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Note that this is taken directly from British Red Cross AtB framework.</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81325C-C603-D946-A746-A4A1D00DC0EE}" type="slidenum">
              <a:rPr lang="en-US" smtClean="0"/>
              <a:pPr/>
              <a:t>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AU" smtClean="0"/>
              <a:t>We will provide timely and accessible information to beneficiaries that will enable them to make informed decisions about if, how and when to engage with the organization. </a:t>
            </a: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B73DDC-0447-DC4C-BAE7-BFC4ABD4D374}" type="slidenum">
              <a:rPr lang="en-US" smtClean="0"/>
              <a:pPr/>
              <a:t>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i="1" smtClean="0"/>
              <a:t>Involve people at every stage.  </a:t>
            </a:r>
            <a:r>
              <a:rPr lang="en-GB" i="1" smtClean="0">
                <a:ea typeface="Times" pitchFamily="1" charset="0"/>
                <a:cs typeface="Times" pitchFamily="1" charset="0"/>
              </a:rPr>
              <a:t>We will enable beneficiaries to play an active role in the decision-making processes and activities that affect them. </a:t>
            </a:r>
            <a:endParaRPr lang="en-GB" smtClean="0">
              <a:ea typeface="Times" pitchFamily="1" charset="0"/>
              <a:cs typeface="Times" pitchFamily="1" charset="0"/>
            </a:endParaRP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251B69-153D-6741-85FC-729E5D92595A}" type="slidenum">
              <a:rPr lang="en-US" smtClean="0"/>
              <a:pPr/>
              <a:t>10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i="1" smtClean="0"/>
              <a:t>Involve people at every stage.  </a:t>
            </a:r>
            <a:r>
              <a:rPr lang="en-GB" i="1" smtClean="0">
                <a:ea typeface="Times" pitchFamily="1" charset="0"/>
                <a:cs typeface="Times" pitchFamily="1" charset="0"/>
              </a:rPr>
              <a:t>We will enable beneficiaries to play an active role in the decision-making processes and activities that affect them. </a:t>
            </a:r>
            <a:endParaRPr lang="en-GB" smtClean="0">
              <a:ea typeface="Times" pitchFamily="1" charset="0"/>
              <a:cs typeface="Times" pitchFamily="1" charset="0"/>
            </a:endParaRP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EEC369-D708-8E43-B518-184CD053CE94}" type="slidenum">
              <a:rPr lang="en-US" smtClean="0"/>
              <a:pPr/>
              <a:t>11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i="1" smtClean="0">
                <a:latin typeface="Helvetica Neue" pitchFamily="1" charset="0"/>
              </a:rPr>
              <a:t>We will monitor and review progress against goals and targets with the input from beneficiaries, as well as to integrate learning from this into future decision making and to report on the results</a:t>
            </a:r>
            <a:r>
              <a:rPr lang="en-GB" smtClean="0">
                <a:latin typeface="Helvetica Neue" pitchFamily="1" charset="0"/>
              </a:rPr>
              <a:t>.</a:t>
            </a:r>
          </a:p>
          <a:p>
            <a:pPr eaLnBrk="1" hangingPunct="1"/>
            <a:endParaRPr lang="en-GB" smtClean="0">
              <a:ea typeface="Times" pitchFamily="1" charset="0"/>
              <a:cs typeface="Times" pitchFamily="1" charset="0"/>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EDF621-62B7-BF46-AF79-2EF4E36CB07D}" type="slidenum">
              <a:rPr lang="en-US" smtClean="0"/>
              <a:pPr/>
              <a:t>12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i="1" smtClean="0"/>
              <a:t>We will set up mechanisms through which beneficiaries can make complaints in relation to our programme/project decision and/or actions and through which these are reviewed and acted upon.</a:t>
            </a:r>
          </a:p>
          <a:p>
            <a:pPr eaLnBrk="1" hangingPunct="1"/>
            <a:endParaRPr lang="en-GB" smtClean="0">
              <a:ea typeface="Times" pitchFamily="1" charset="0"/>
              <a:cs typeface="Times" pitchFamily="1" charset="0"/>
            </a:endParaRP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EEF8AF-4D45-9448-884F-419D7E9EFF91}"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282555" y="723713"/>
              <a:ext cx="1144157" cy="307859"/>
            </a:xfrm>
            <a:prstGeom prst="rect">
              <a:avLst/>
            </a:prstGeom>
            <a:noFill/>
          </p:spPr>
          <p:txBody>
            <a:bodyPr lIns="0" tIns="0" rIns="0" bIns="0">
              <a:prstTxWarp prst="textNoShape">
                <a:avLst/>
              </a:prstTxWarp>
              <a:spAutoFit/>
            </a:bodyPr>
            <a:lstStyle/>
            <a:p>
              <a:pPr algn="ctr">
                <a:defRPr/>
              </a:pPr>
              <a:r>
                <a:rPr lang="en-US" sz="1000" b="1" dirty="0">
                  <a:solidFill>
                    <a:schemeClr val="bg1"/>
                  </a:solidFill>
                </a:rPr>
                <a:t>Beneficiary Communication</a:t>
              </a:r>
            </a:p>
          </p:txBody>
        </p:sp>
      </p:grpSp>
      <p:sp>
        <p:nvSpPr>
          <p:cNvPr id="2" name="Title 1"/>
          <p:cNvSpPr>
            <a:spLocks noGrp="1"/>
          </p:cNvSpPr>
          <p:nvPr>
            <p:ph type="ctrTitle"/>
          </p:nvPr>
        </p:nvSpPr>
        <p:spPr>
          <a:xfrm>
            <a:off x="990600" y="2819400"/>
            <a:ext cx="7239000" cy="647591"/>
          </a:xfrm>
        </p:spPr>
        <p:txBody>
          <a:bodyPr/>
          <a:lstStyle>
            <a:lvl1pPr algn="r">
              <a:defRPr b="1" baseline="0">
                <a:solidFill>
                  <a:schemeClr val="bg1"/>
                </a:solidFill>
              </a:defRPr>
            </a:lvl1pPr>
          </a:lstStyle>
          <a:p>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marR="0" indent="0" algn="r" defTabSz="914400" rtl="0" eaLnBrk="1" fontAlgn="base" latinLnBrk="0" hangingPunct="1">
              <a:lnSpc>
                <a:spcPct val="100000"/>
              </a:lnSpc>
              <a:spcBef>
                <a:spcPct val="20000"/>
              </a:spcBef>
              <a:spcAft>
                <a:spcPct val="0"/>
              </a:spcAft>
              <a:buClr>
                <a:srgbClr val="CF1C21"/>
              </a:buClr>
              <a:buSzPct val="80000"/>
              <a:buFont typeface="Wingdings" pitchFamily="1" charset="2"/>
              <a:buNone/>
              <a:tabLst/>
              <a:defRPr lang="en-US" sz="2200" smtClean="0">
                <a:latin typeface=""/>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p:nvPr/>
          </p:nvSpPr>
          <p:spPr>
            <a:xfrm>
              <a:off x="533400" y="498475"/>
              <a:ext cx="4724400" cy="2738438"/>
            </a:xfrm>
            <a:prstGeom prst="rect">
              <a:avLst/>
            </a:prstGeom>
            <a:noFill/>
          </p:spPr>
          <p:txBody>
            <a:bodyPr lIns="0" tIns="0" rIns="0" bIns="0">
              <a:prstTxWarp prst="textNoShape">
                <a:avLst/>
              </a:prstTxWarp>
              <a:spAutoFit/>
            </a:bodyPr>
            <a:lstStyle/>
            <a:p>
              <a:pPr>
                <a:defRPr/>
              </a:pPr>
              <a:r>
                <a:rPr lang="en-US" sz="2000" b="1" baseline="30000" dirty="0">
                  <a:solidFill>
                    <a:srgbClr val="E8C7B0"/>
                  </a:solidFill>
                </a:rPr>
                <a:t>FOR FURTHER INFORMATION PLEASE CONTACT:</a:t>
              </a:r>
            </a:p>
            <a:p>
              <a:pPr>
                <a:defRPr/>
              </a:pPr>
              <a:endParaRPr lang="en-US" sz="2000" b="1" baseline="30000" dirty="0">
                <a:solidFill>
                  <a:schemeClr val="bg1"/>
                </a:solidFill>
              </a:endParaRPr>
            </a:p>
            <a:p>
              <a:pPr>
                <a:defRPr/>
              </a:pPr>
              <a:r>
                <a:rPr lang="en-US" sz="2000" b="1" baseline="30000" dirty="0">
                  <a:solidFill>
                    <a:srgbClr val="E8C7B0"/>
                  </a:solidFill>
                </a:rPr>
                <a:t>IFRC BENIFICIARY COMMUNICATIONS DEPARTMENT </a:t>
              </a:r>
              <a:r>
                <a:rPr lang="en-US" dirty="0"/>
                <a:t> </a:t>
              </a:r>
              <a:endParaRPr lang="en-AU" dirty="0"/>
            </a:p>
            <a:p>
              <a:pPr>
                <a:defRPr/>
              </a:pPr>
              <a:endParaRPr lang="en-US" sz="2000" b="1" baseline="30000" dirty="0">
                <a:solidFill>
                  <a:schemeClr val="bg1"/>
                </a:solidFill>
              </a:endParaRPr>
            </a:p>
            <a:p>
              <a:pPr>
                <a:defRPr/>
              </a:pPr>
              <a:r>
                <a:rPr lang="en-US" sz="2000" b="1" baseline="30000" dirty="0">
                  <a:solidFill>
                    <a:srgbClr val="E8C7B0"/>
                  </a:solidFill>
                </a:rPr>
                <a:t>THIS PRESENTATION IS PUBLISHED BY</a:t>
              </a:r>
            </a:p>
            <a:p>
              <a:pPr>
                <a:defRPr/>
              </a:pPr>
              <a:r>
                <a:rPr lang="en-US" sz="2000" b="1" baseline="30000" dirty="0">
                  <a:solidFill>
                    <a:schemeClr val="bg1"/>
                  </a:solidFill>
                </a:rPr>
                <a:t>INTERNATIONAL FEDERATION OF </a:t>
              </a:r>
              <a:br>
                <a:rPr lang="en-US" sz="2000" b="1" baseline="30000" dirty="0">
                  <a:solidFill>
                    <a:schemeClr val="bg1"/>
                  </a:solidFill>
                </a:rPr>
              </a:br>
              <a:r>
                <a:rPr lang="en-US" sz="2000" b="1" baseline="30000" dirty="0">
                  <a:solidFill>
                    <a:schemeClr val="bg1"/>
                  </a:solidFill>
                </a:rPr>
                <a:t>RED CROSS AND RED CRESCENT SOCIETIES</a:t>
              </a:r>
            </a:p>
            <a:p>
              <a:pPr>
                <a:defRPr/>
              </a:pPr>
              <a:r>
                <a:rPr lang="en-US" sz="2000" b="1" baseline="30000" dirty="0">
                  <a:solidFill>
                    <a:schemeClr val="bg1"/>
                  </a:solidFill>
                </a:rPr>
                <a:t>P.O. BOX 372</a:t>
              </a:r>
            </a:p>
            <a:p>
              <a:pPr>
                <a:defRPr/>
              </a:pPr>
              <a:r>
                <a:rPr lang="en-US" sz="2000" b="1" baseline="30000" dirty="0">
                  <a:solidFill>
                    <a:schemeClr val="bg1"/>
                  </a:solidFill>
                </a:rPr>
                <a:t>CH-1211 GENEVA 19</a:t>
              </a:r>
            </a:p>
            <a:p>
              <a:pPr>
                <a:defRPr/>
              </a:pPr>
              <a:r>
                <a:rPr lang="en-US" sz="2000" b="1" baseline="30000" dirty="0">
                  <a:solidFill>
                    <a:schemeClr val="bg1"/>
                  </a:solidFill>
                </a:rPr>
                <a:t>SWITZERLAND</a:t>
              </a:r>
            </a:p>
            <a:p>
              <a:pPr>
                <a:defRPr/>
              </a:pPr>
              <a:endParaRPr lang="en-US" sz="2000" b="1" baseline="30000" dirty="0">
                <a:solidFill>
                  <a:schemeClr val="bg1"/>
                </a:solidFill>
              </a:endParaRPr>
            </a:p>
            <a:p>
              <a:pPr>
                <a:defRPr/>
              </a:pPr>
              <a:r>
                <a:rPr lang="en-US" sz="2000" b="1" baseline="30000" dirty="0">
                  <a:solidFill>
                    <a:schemeClr val="bg1"/>
                  </a:solidFill>
                </a:rPr>
                <a:t>TEL.: +41 22 730 42 22</a:t>
              </a:r>
            </a:p>
            <a:p>
              <a:pPr>
                <a:defRPr/>
              </a:pPr>
              <a:r>
                <a:rPr lang="en-US" sz="2000" b="1" baseline="30000" dirty="0">
                  <a:solidFill>
                    <a:schemeClr val="bg1"/>
                  </a:solidFill>
                </a:rPr>
                <a:t>FAX.: +41 22 733 03 95</a:t>
              </a:r>
              <a:endParaRPr lang="en-US" sz="2000" dirty="0">
                <a:solidFill>
                  <a:schemeClr val="bg1"/>
                </a:solidFill>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dirty="0">
                <a:latin typeface="Arial" charset="0"/>
                <a:ea typeface="+mn-ea"/>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prstTxWarp prst="textNoShape">
                <a:avLst/>
              </a:prstTxWarp>
              <a:spAutoFit/>
            </a:bodyPr>
            <a:lstStyle/>
            <a:p>
              <a:pPr>
                <a:defRPr/>
              </a:pPr>
              <a:r>
                <a:rPr lang="en-US" sz="1200" b="1" dirty="0">
                  <a:solidFill>
                    <a:srgbClr val="551C15"/>
                  </a:solidFill>
                  <a:latin typeface="Arial Rounded MT Bold" pitchFamily="1" charset="0"/>
                  <a:ea typeface="Arial Rounded MT Bold" pitchFamily="1" charset="0"/>
                  <a:cs typeface="Arial Rounded MT Bold" pitchFamily="1" charset="0"/>
                </a:rPr>
                <a:t>www.ifrc.org</a:t>
              </a:r>
            </a:p>
            <a:p>
              <a:pPr>
                <a:defRPr/>
              </a:pPr>
              <a:r>
                <a:rPr lang="en-US" sz="1200" b="1" dirty="0">
                  <a:solidFill>
                    <a:schemeClr val="bg1"/>
                  </a:solidFill>
                  <a:latin typeface="Arial Rounded MT Bold" pitchFamily="1" charset="0"/>
                  <a:ea typeface="Arial Rounded MT Bold" pitchFamily="1" charset="0"/>
                  <a:cs typeface="Arial Rounded MT Bold" pitchFamily="1" charset="0"/>
                </a:rPr>
                <a:t>Saving lives, changing minds.</a:t>
              </a:r>
              <a:endParaRPr lang="en-US" sz="1200" dirty="0">
                <a:solidFill>
                  <a:schemeClr val="bg1"/>
                </a:solidFill>
                <a:latin typeface="Arial Rounded MT Bold" pitchFamily="1" charset="0"/>
                <a:ea typeface="Arial Rounded MT Bold" pitchFamily="1" charset="0"/>
                <a:cs typeface="Arial Rounded MT Bold" pitchFamily="1"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TextBox 18"/>
            <p:cNvSpPr txBox="1"/>
            <p:nvPr/>
          </p:nvSpPr>
          <p:spPr>
            <a:xfrm>
              <a:off x="282555" y="726887"/>
              <a:ext cx="1144157" cy="307859"/>
            </a:xfrm>
            <a:prstGeom prst="rect">
              <a:avLst/>
            </a:prstGeom>
            <a:noFill/>
          </p:spPr>
          <p:txBody>
            <a:bodyPr lIns="0" tIns="0" rIns="0" bIns="0">
              <a:prstTxWarp prst="textNoShape">
                <a:avLst/>
              </a:prstTxWarp>
              <a:spAutoFit/>
            </a:bodyPr>
            <a:lstStyle/>
            <a:p>
              <a:pPr algn="ctr">
                <a:defRPr/>
              </a:pPr>
              <a:r>
                <a:rPr lang="en-US" sz="1000" b="1" dirty="0">
                  <a:solidFill>
                    <a:schemeClr val="bg1"/>
                  </a:solidFill>
                </a:rPr>
                <a:t>Beneficiary Communication</a:t>
              </a:r>
            </a:p>
          </p:txBody>
        </p:sp>
      </p:gr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61" r:id="rId9"/>
  </p:sldLayoutIdLst>
  <p:txStyles>
    <p:titleStyle>
      <a:lvl1pPr algn="l" rtl="0" eaLnBrk="0" fontAlgn="base" hangingPunct="0">
        <a:spcBef>
          <a:spcPct val="0"/>
        </a:spcBef>
        <a:spcAft>
          <a:spcPct val="0"/>
        </a:spcAft>
        <a:defRPr sz="2600" b="1" i="1" kern="1200">
          <a:solidFill>
            <a:schemeClr val="tx1"/>
          </a:solidFill>
          <a:latin typeface="Arial" pitchFamily="34" charset="0"/>
          <a:ea typeface="Arial" pitchFamily="1" charset="0"/>
          <a:cs typeface="Arial" pitchFamily="34" charset="0"/>
        </a:defRPr>
      </a:lvl1pPr>
      <a:lvl2pPr algn="l" rtl="0" eaLnBrk="0" fontAlgn="base" hangingPunct="0">
        <a:spcBef>
          <a:spcPct val="0"/>
        </a:spcBef>
        <a:spcAft>
          <a:spcPct val="0"/>
        </a:spcAft>
        <a:defRPr sz="2600" b="1" i="1">
          <a:solidFill>
            <a:schemeClr val="tx1"/>
          </a:solidFill>
          <a:latin typeface="Arial" pitchFamily="34" charset="0"/>
          <a:ea typeface="Arial" pitchFamily="1"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ea typeface="Arial" pitchFamily="1"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ea typeface="Arial" pitchFamily="1"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ea typeface="Arial" pitchFamily="1"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1" charset="2"/>
        <a:buChar char="§"/>
        <a:defRPr sz="2200" kern="1200">
          <a:solidFill>
            <a:schemeClr val="tx1"/>
          </a:solidFill>
          <a:latin typeface="Arial" pitchFamily="34" charset="0"/>
          <a:ea typeface="Arial" pitchFamily="1" charset="0"/>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1" charset="2"/>
        <a:buChar char="§"/>
        <a:defRPr sz="2000" kern="1200">
          <a:solidFill>
            <a:schemeClr val="tx1"/>
          </a:solidFill>
          <a:latin typeface="Arial" pitchFamily="34" charset="0"/>
          <a:ea typeface="Arial" pitchFamily="1" charset="0"/>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1" charset="2"/>
        <a:buChar char="§"/>
        <a:defRPr sz="2000" kern="1200">
          <a:solidFill>
            <a:schemeClr val="tx1"/>
          </a:solidFill>
          <a:latin typeface="Arial" pitchFamily="34" charset="0"/>
          <a:ea typeface="Arial" pitchFamily="1" charset="0"/>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1" charset="2"/>
        <a:buChar char="§"/>
        <a:defRPr sz="2000" kern="1200">
          <a:solidFill>
            <a:schemeClr val="tx1"/>
          </a:solidFill>
          <a:latin typeface="Arial" pitchFamily="34" charset="0"/>
          <a:ea typeface="Arial" pitchFamily="1" charset="0"/>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1" charset="2"/>
        <a:buChar char="§"/>
        <a:defRPr sz="2000" kern="1200">
          <a:solidFill>
            <a:schemeClr val="tx1"/>
          </a:solidFill>
          <a:latin typeface="Arial" pitchFamily="34" charset="0"/>
          <a:ea typeface="Arial" pitchFamily="1"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hapinternational.org/case-studies-and-tools/sharing-information.aspx" TargetMode="External"/><Relationship Id="rId2" Type="http://schemas.openxmlformats.org/officeDocument/2006/relationships/hyperlink" Target="http://www.hapinternational.org/" TargetMode="External"/><Relationship Id="rId1" Type="http://schemas.openxmlformats.org/officeDocument/2006/relationships/slideLayout" Target="../slideLayouts/slideLayout2.xml"/><Relationship Id="rId4" Type="http://schemas.openxmlformats.org/officeDocument/2006/relationships/hyperlink" Target="http://oneworldtrust.org/apro/"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990600" y="2819400"/>
            <a:ext cx="7239000" cy="647700"/>
          </a:xfrm>
        </p:spPr>
        <p:txBody>
          <a:bodyPr/>
          <a:lstStyle/>
          <a:p>
            <a:pPr eaLnBrk="1" hangingPunct="1"/>
            <a:r>
              <a:rPr lang="en-US" sz="3600" smtClean="0">
                <a:latin typeface="Arial" pitchFamily="1" charset="0"/>
                <a:cs typeface="Arial" pitchFamily="1" charset="0"/>
              </a:rPr>
              <a:t>Beneficiary Communication</a:t>
            </a:r>
            <a:endParaRPr lang="en-GB" sz="3600" smtClean="0">
              <a:latin typeface="Arial" pitchFamily="1" charset="0"/>
              <a:cs typeface="Arial" pitchFamily="1" charset="0"/>
            </a:endParaRPr>
          </a:p>
        </p:txBody>
      </p:sp>
      <p:sp>
        <p:nvSpPr>
          <p:cNvPr id="13315" name="Subtitle 2"/>
          <p:cNvSpPr>
            <a:spLocks noGrp="1"/>
          </p:cNvSpPr>
          <p:nvPr>
            <p:ph type="subTitle" idx="1"/>
          </p:nvPr>
        </p:nvSpPr>
        <p:spPr/>
        <p:txBody>
          <a:bodyPr/>
          <a:lstStyle/>
          <a:p>
            <a:r>
              <a:rPr sz="2400" b="1" i="1">
                <a:solidFill>
                  <a:schemeClr val="bg1"/>
                </a:solidFill>
                <a:latin typeface="Helvetica" pitchFamily="1" charset="0"/>
                <a:ea typeface="Cambria" pitchFamily="1" charset="0"/>
                <a:cs typeface="Cambria" pitchFamily="1" charset="0"/>
              </a:rPr>
              <a:t>People need information as much as water, food, medicine and shelter.   Information is aid. </a:t>
            </a:r>
            <a:endParaRPr lang="en-GB" b="1" i="1">
              <a:solidFill>
                <a:schemeClr val="bg1"/>
              </a:solidFill>
              <a:latin typeface="Arial" pitchFamily="1" charset="0"/>
              <a:cs typeface="Arial" pitchFamily="1" charset="0"/>
            </a:endParaRPr>
          </a:p>
          <a:p>
            <a:endParaRPr lang="en-GB" b="1">
              <a:solidFill>
                <a:srgbClr val="541818"/>
              </a:solidFill>
              <a:latin typeface="Arial" pitchFamily="1" charset="0"/>
              <a:cs typeface="Arial" pitchFamily="1"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Participation </a:t>
            </a:r>
          </a:p>
        </p:txBody>
      </p:sp>
      <p:sp>
        <p:nvSpPr>
          <p:cNvPr id="43011"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Participation </a:t>
            </a:r>
          </a:p>
        </p:txBody>
      </p:sp>
      <p:sp>
        <p:nvSpPr>
          <p:cNvPr id="45059"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Monitoring and Evaluation </a:t>
            </a:r>
          </a:p>
        </p:txBody>
      </p:sp>
      <p:sp>
        <p:nvSpPr>
          <p:cNvPr id="47107"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Complaints and Response </a:t>
            </a:r>
          </a:p>
        </p:txBody>
      </p:sp>
      <p:sp>
        <p:nvSpPr>
          <p:cNvPr id="49155"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further resources on accountability </a:t>
            </a:r>
            <a:endParaRPr lang="en-US" smtClean="0">
              <a:latin typeface="Arial" pitchFamily="1" charset="0"/>
              <a:cs typeface="Arial" pitchFamily="1" charset="0"/>
            </a:endParaRPr>
          </a:p>
        </p:txBody>
      </p:sp>
      <p:sp>
        <p:nvSpPr>
          <p:cNvPr id="3" name="Content Placeholder 2"/>
          <p:cNvSpPr>
            <a:spLocks noGrp="1"/>
          </p:cNvSpPr>
          <p:nvPr>
            <p:ph idx="1"/>
          </p:nvPr>
        </p:nvSpPr>
        <p:spPr/>
        <p:txBody>
          <a:bodyPr/>
          <a:lstStyle/>
          <a:p>
            <a:pPr marL="342900" indent="-342900" eaLnBrk="1" hangingPunct="1">
              <a:buFont typeface="+mj-lt"/>
              <a:buAutoNum type="arabicPeriod"/>
              <a:defRPr/>
            </a:pPr>
            <a:r>
              <a:rPr lang="en-US" dirty="0" smtClean="0">
                <a:latin typeface="Helvetica Neue" pitchFamily="1" charset="0"/>
                <a:ea typeface="Helvetica Neue" pitchFamily="1" charset="0"/>
                <a:cs typeface="Helvetica Neue" pitchFamily="1" charset="0"/>
                <a:hlinkClick r:id="rId2"/>
              </a:rPr>
              <a:t>http://www.hapinternational.org/</a:t>
            </a:r>
            <a:r>
              <a:rPr lang="en-US" dirty="0" smtClean="0">
                <a:latin typeface="Helvetica Neue" pitchFamily="1" charset="0"/>
                <a:ea typeface="Helvetica Neue" pitchFamily="1" charset="0"/>
                <a:cs typeface="Helvetica Neue" pitchFamily="1" charset="0"/>
              </a:rPr>
              <a:t>  case studies and tools to implementing AtB and good section on communicating at </a:t>
            </a:r>
            <a:r>
              <a:rPr lang="en-US" dirty="0" smtClean="0">
                <a:latin typeface="Helvetica Neue" pitchFamily="1" charset="0"/>
                <a:ea typeface="Helvetica Neue" pitchFamily="1" charset="0"/>
                <a:cs typeface="Helvetica Neue" pitchFamily="1" charset="0"/>
                <a:hlinkClick r:id="rId3"/>
              </a:rPr>
              <a:t>http://www.hapinternational.org/case-studies-and-tools/sharing-information.aspx</a:t>
            </a:r>
            <a:r>
              <a:rPr lang="en-US" dirty="0" smtClean="0">
                <a:latin typeface="Helvetica Neue" pitchFamily="1" charset="0"/>
                <a:ea typeface="Helvetica Neue" pitchFamily="1" charset="0"/>
                <a:cs typeface="Helvetica Neue" pitchFamily="1" charset="0"/>
              </a:rPr>
              <a:t> i.e. information on noticeboards, messaging, feedback mechanism (in multiple languages).</a:t>
            </a:r>
          </a:p>
          <a:p>
            <a:pPr marL="342900" indent="-342900" eaLnBrk="1" hangingPunct="1">
              <a:buFont typeface="+mj-lt"/>
              <a:buAutoNum type="arabicPeriod"/>
              <a:defRPr/>
            </a:pPr>
            <a:r>
              <a:rPr lang="en-US" dirty="0" smtClean="0">
                <a:latin typeface="Helvetica Neue" pitchFamily="1" charset="0"/>
                <a:ea typeface="Helvetica Neue" pitchFamily="1" charset="0"/>
                <a:cs typeface="Helvetica Neue" pitchFamily="1" charset="0"/>
              </a:rPr>
              <a:t>One world trust accountability database gives you information on communicating with affected communities at </a:t>
            </a:r>
            <a:r>
              <a:rPr lang="en-US" dirty="0" smtClean="0">
                <a:latin typeface="Helvetica Neue" pitchFamily="1" charset="0"/>
                <a:ea typeface="Helvetica Neue" pitchFamily="1" charset="0"/>
                <a:cs typeface="Helvetica Neue" pitchFamily="1" charset="0"/>
                <a:hlinkClick r:id="rId4"/>
              </a:rPr>
              <a:t>http://oneworldtrust.org/apro/</a:t>
            </a:r>
            <a:r>
              <a:rPr lang="en-US" dirty="0" smtClean="0">
                <a:latin typeface="Helvetica Neue" pitchFamily="1" charset="0"/>
                <a:ea typeface="Helvetica Neue" pitchFamily="1" charset="0"/>
                <a:cs typeface="Helvetica Neue" pitchFamily="1" charset="0"/>
              </a:rPr>
              <a:t>. </a:t>
            </a:r>
          </a:p>
          <a:p>
            <a:pPr marL="342900" indent="-342900" eaLnBrk="1" hangingPunct="1">
              <a:buFont typeface="+mj-lt"/>
              <a:buAutoNum type="arabicPeriod"/>
              <a:defRPr/>
            </a:pPr>
            <a:r>
              <a:rPr lang="en-US" dirty="0" smtClean="0">
                <a:latin typeface="Helvetica Neue" pitchFamily="1" charset="0"/>
                <a:ea typeface="Helvetica Neue" pitchFamily="1" charset="0"/>
                <a:cs typeface="Helvetica Neue" pitchFamily="1" charset="0"/>
              </a:rPr>
              <a:t>Handout on AtB and Beneficiary Communications </a:t>
            </a:r>
          </a:p>
          <a:p>
            <a:pPr eaLnBrk="1" hangingPunct="1">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GB" smtClean="0">
                <a:latin typeface="Arial" pitchFamily="1" charset="0"/>
                <a:cs typeface="Arial" pitchFamily="1" charset="0"/>
              </a:rPr>
              <a:t>Module two: Importance of communication with beneficiaries </a:t>
            </a:r>
          </a:p>
        </p:txBody>
      </p:sp>
      <p:sp>
        <p:nvSpPr>
          <p:cNvPr id="31747" name="Content Placeholder 2"/>
          <p:cNvSpPr>
            <a:spLocks noGrp="1"/>
          </p:cNvSpPr>
          <p:nvPr>
            <p:ph idx="1"/>
          </p:nvPr>
        </p:nvSpPr>
        <p:spPr/>
        <p:txBody>
          <a:bodyPr/>
          <a:lstStyle/>
          <a:p>
            <a:pPr eaLnBrk="1" hangingPunct="1">
              <a:buFont typeface="Wingdings" pitchFamily="1" charset="2"/>
              <a:buNone/>
            </a:pPr>
            <a:r>
              <a:rPr lang="en-US" sz="2000" smtClean="0">
                <a:latin typeface="Arial" pitchFamily="1" charset="0"/>
                <a:cs typeface="Arial" pitchFamily="1" charset="0"/>
              </a:rPr>
              <a:t>	</a:t>
            </a:r>
            <a:endParaRPr lang="en-US" sz="2000" smtClean="0">
              <a:solidFill>
                <a:srgbClr val="000000"/>
              </a:solidFill>
              <a:latin typeface="Helvetica Neue" pitchFamily="1" charset="0"/>
              <a:ea typeface="Helvetica Neue" pitchFamily="1" charset="0"/>
              <a:cs typeface="Helvetica Neue" pitchFamily="1" charset="0"/>
            </a:endParaRPr>
          </a:p>
        </p:txBody>
      </p:sp>
      <p:pic>
        <p:nvPicPr>
          <p:cNvPr id="5" name="Picture 4" descr="p-HTI1396.jpg"/>
          <p:cNvPicPr>
            <a:picLocks noChangeAspect="1"/>
          </p:cNvPicPr>
          <p:nvPr/>
        </p:nvPicPr>
        <p:blipFill>
          <a:blip r:embed="rId3" cstate="print"/>
          <a:stretch>
            <a:fillRect/>
          </a:stretch>
        </p:blipFill>
        <p:spPr>
          <a:xfrm>
            <a:off x="1835696" y="1628800"/>
            <a:ext cx="6192688" cy="414160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GB" smtClean="0">
                <a:latin typeface="Arial" pitchFamily="1" charset="0"/>
                <a:cs typeface="Arial" pitchFamily="1" charset="0"/>
              </a:rPr>
              <a:t>Module two: Importance of communication with beneficiaries </a:t>
            </a:r>
          </a:p>
        </p:txBody>
      </p:sp>
      <p:sp>
        <p:nvSpPr>
          <p:cNvPr id="33795" name="Content Placeholder 2"/>
          <p:cNvSpPr>
            <a:spLocks noGrp="1"/>
          </p:cNvSpPr>
          <p:nvPr>
            <p:ph idx="1"/>
          </p:nvPr>
        </p:nvSpPr>
        <p:spPr/>
        <p:txBody>
          <a:bodyPr/>
          <a:lstStyle/>
          <a:p>
            <a:pPr marL="268288" indent="-268288">
              <a:buClr>
                <a:srgbClr val="C00000"/>
              </a:buClr>
              <a:buFont typeface="Wingdings" pitchFamily="1" charset="2"/>
              <a:buNone/>
            </a:pPr>
            <a:r>
              <a:rPr lang="en-US" sz="2000" b="1" i="1" smtClean="0">
                <a:latin typeface="HelveticaNeue" charset="0"/>
                <a:cs typeface="Arial" pitchFamily="1" charset="0"/>
              </a:rPr>
              <a:t>	</a:t>
            </a:r>
          </a:p>
          <a:p>
            <a:pPr marL="268288" indent="-268288">
              <a:buClr>
                <a:srgbClr val="C00000"/>
              </a:buClr>
              <a:buFont typeface="Wingdings" pitchFamily="1" charset="2"/>
              <a:buNone/>
            </a:pPr>
            <a:r>
              <a:rPr lang="en-US" sz="2000" b="1" i="1" smtClean="0">
                <a:latin typeface="HelveticaNeue" charset="0"/>
                <a:cs typeface="Arial" pitchFamily="1" charset="0"/>
              </a:rPr>
              <a:t>	</a:t>
            </a:r>
            <a:r>
              <a:rPr lang="en-US" sz="2400" i="1" smtClean="0">
                <a:latin typeface="HelveticaNeue" charset="0"/>
                <a:cs typeface="Arial" pitchFamily="1" charset="0"/>
              </a:rPr>
              <a:t>“People need information as much as water, food, medicine or shelter. Information can save lives, livelihoods and resources (...)Information bestows power.  Lack of information can make people victims of disaster.”</a:t>
            </a:r>
            <a:r>
              <a:rPr lang="en-GB" sz="2400" i="1" smtClean="0">
                <a:latin typeface="Arial" pitchFamily="1" charset="0"/>
                <a:cs typeface="Arial" pitchFamily="1" charset="0"/>
              </a:rPr>
              <a:t>  </a:t>
            </a:r>
          </a:p>
          <a:p>
            <a:pPr marL="268288" indent="-268288">
              <a:buClr>
                <a:srgbClr val="C00000"/>
              </a:buClr>
              <a:buFont typeface="Wingdings" pitchFamily="1" charset="2"/>
              <a:buNone/>
            </a:pPr>
            <a:endParaRPr lang="en-GB" sz="2000" smtClean="0">
              <a:latin typeface="Arial" pitchFamily="1" charset="0"/>
              <a:cs typeface="Arial" pitchFamily="1" charset="0"/>
            </a:endParaRPr>
          </a:p>
          <a:p>
            <a:pPr marL="268288" indent="-268288">
              <a:buClr>
                <a:srgbClr val="C00000"/>
              </a:buClr>
              <a:buFont typeface="Wingdings" pitchFamily="1" charset="2"/>
              <a:buNone/>
            </a:pPr>
            <a:r>
              <a:rPr lang="en-GB" sz="2000" b="1" smtClean="0">
                <a:latin typeface="Arial" pitchFamily="1" charset="0"/>
                <a:cs typeface="Arial" pitchFamily="1" charset="0"/>
              </a:rPr>
              <a:t>	IFRC World Disasters Report 2005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GB" smtClean="0">
                <a:latin typeface="Arial" pitchFamily="1" charset="0"/>
                <a:cs typeface="Arial" pitchFamily="1" charset="0"/>
              </a:rPr>
              <a:t>Module two: Importance of communication with beneficiaries </a:t>
            </a:r>
          </a:p>
        </p:txBody>
      </p:sp>
      <p:sp>
        <p:nvSpPr>
          <p:cNvPr id="34819" name="Content Placeholder 2"/>
          <p:cNvSpPr>
            <a:spLocks noGrp="1"/>
          </p:cNvSpPr>
          <p:nvPr>
            <p:ph idx="1"/>
          </p:nvPr>
        </p:nvSpPr>
        <p:spPr/>
        <p:txBody>
          <a:bodyPr/>
          <a:lstStyle/>
          <a:p>
            <a:pPr marL="612775" lvl="1" indent="-342900" eaLnBrk="1" hangingPunct="1">
              <a:buClrTx/>
              <a:buFont typeface="Wingdings" pitchFamily="1" charset="2"/>
              <a:buNone/>
            </a:pPr>
            <a:r>
              <a:rPr lang="en-GB" sz="1800" smtClean="0">
                <a:latin typeface="Helvetica Neue" pitchFamily="1" charset="0"/>
                <a:ea typeface="Helvetica Neue" pitchFamily="1" charset="0"/>
                <a:cs typeface="Helvetica Neue" pitchFamily="1" charset="0"/>
              </a:rPr>
              <a:t>	Information is a right and it is empowering.  People can take informed decisions on their own lives only if they have correct and timely information.</a:t>
            </a:r>
          </a:p>
          <a:p>
            <a:pPr marL="612775" lvl="1" indent="-342900" eaLnBrk="1" hangingPunct="1">
              <a:buClrTx/>
              <a:buFont typeface="Wingdings" pitchFamily="1" charset="2"/>
              <a:buNone/>
            </a:pPr>
            <a:r>
              <a:rPr lang="en-US" sz="1800" smtClean="0">
                <a:latin typeface="Helvetica Neue" pitchFamily="1" charset="0"/>
                <a:ea typeface="Helvetica Neue" pitchFamily="1" charset="0"/>
                <a:cs typeface="Helvetica Neue" pitchFamily="1" charset="0"/>
              </a:rPr>
              <a:t>	</a:t>
            </a:r>
          </a:p>
          <a:p>
            <a:pPr marL="612775" lvl="1" indent="-342900" eaLnBrk="1" hangingPunct="1">
              <a:buClrTx/>
              <a:buFont typeface="Wingdings" pitchFamily="1" charset="2"/>
              <a:buNone/>
            </a:pPr>
            <a:r>
              <a:rPr lang="en-US" sz="1800" smtClean="0">
                <a:latin typeface="Helvetica Neue" pitchFamily="1" charset="0"/>
                <a:ea typeface="Helvetica Neue" pitchFamily="1" charset="0"/>
                <a:cs typeface="Helvetica Neue" pitchFamily="1" charset="0"/>
              </a:rPr>
              <a:t>	Communicating with, involving and listening to people means that we provide a better service to them.  It can assist in</a:t>
            </a:r>
            <a:r>
              <a:rPr lang="en-US" sz="1800" b="1" smtClean="0">
                <a:latin typeface="Helvetica Neue" pitchFamily="1" charset="0"/>
                <a:ea typeface="Helvetica Neue" pitchFamily="1" charset="0"/>
                <a:cs typeface="Helvetica Neue" pitchFamily="1" charset="0"/>
              </a:rPr>
              <a:t> </a:t>
            </a:r>
            <a:r>
              <a:rPr lang="en-US" sz="1800" smtClean="0">
                <a:latin typeface="Helvetica Neue" pitchFamily="1" charset="0"/>
                <a:ea typeface="Helvetica Neue" pitchFamily="1" charset="0"/>
                <a:cs typeface="Helvetica Neue" pitchFamily="1" charset="0"/>
              </a:rPr>
              <a:t>accountability. Improving accountability starts with a process of communication.   We have a duty to be accountable to our beneficiaries and to make a deliberate effort to communicate with, listen to and respond to their concerns. People we work with have a right to </a:t>
            </a:r>
            <a:r>
              <a:rPr lang="en-US" sz="1800" i="1" smtClean="0">
                <a:latin typeface="Helvetica Neue" pitchFamily="1" charset="0"/>
                <a:ea typeface="Helvetica Neue" pitchFamily="1" charset="0"/>
                <a:cs typeface="Helvetica Neue" pitchFamily="1" charset="0"/>
              </a:rPr>
              <a:t>know about</a:t>
            </a:r>
            <a:r>
              <a:rPr lang="en-US" sz="1800" smtClean="0">
                <a:latin typeface="Helvetica Neue" pitchFamily="1" charset="0"/>
                <a:ea typeface="Helvetica Neue" pitchFamily="1" charset="0"/>
                <a:cs typeface="Helvetica Neue" pitchFamily="1" charset="0"/>
              </a:rPr>
              <a:t> and </a:t>
            </a:r>
            <a:r>
              <a:rPr lang="en-US" sz="1800" i="1" smtClean="0">
                <a:latin typeface="Helvetica Neue" pitchFamily="1" charset="0"/>
                <a:ea typeface="Helvetica Neue" pitchFamily="1" charset="0"/>
                <a:cs typeface="Helvetica Neue" pitchFamily="1" charset="0"/>
              </a:rPr>
              <a:t>have a voice in </a:t>
            </a:r>
            <a:r>
              <a:rPr lang="en-US" sz="1800" smtClean="0">
                <a:latin typeface="Helvetica Neue" pitchFamily="1" charset="0"/>
                <a:ea typeface="Helvetica Neue" pitchFamily="1" charset="0"/>
                <a:cs typeface="Helvetica Neue" pitchFamily="1" charset="0"/>
              </a:rPr>
              <a:t>actions that affect them.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Accountability and communication  </a:t>
            </a:r>
          </a:p>
        </p:txBody>
      </p:sp>
      <p:sp>
        <p:nvSpPr>
          <p:cNvPr id="35843"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sp>
        <p:nvSpPr>
          <p:cNvPr id="35844" name="Content Placeholder 5"/>
          <p:cNvSpPr>
            <a:spLocks noGrp="1"/>
          </p:cNvSpPr>
          <p:nvPr>
            <p:ph idx="1"/>
          </p:nvPr>
        </p:nvSpPr>
        <p:spPr>
          <a:xfrm>
            <a:off x="1828800" y="1600200"/>
            <a:ext cx="6858000" cy="4191000"/>
          </a:xfrm>
        </p:spPr>
        <p:txBody>
          <a:bodyPr/>
          <a:lstStyle/>
          <a:p>
            <a:pPr eaLnBrk="1" hangingPunct="1">
              <a:buFont typeface="Wingdings" pitchFamily="1" charset="2"/>
              <a:buNone/>
            </a:pPr>
            <a:r>
              <a:rPr lang="en-US" sz="1800" smtClean="0">
                <a:latin typeface="Arial" pitchFamily="1" charset="0"/>
                <a:ea typeface="Helvetica Neue" pitchFamily="1" charset="0"/>
                <a:cs typeface="Helvetica Neue" pitchFamily="1" charset="0"/>
              </a:rPr>
              <a:t>Some definitions of accountability………….</a:t>
            </a:r>
            <a:endParaRPr lang="en-GB" sz="1800" smtClean="0">
              <a:latin typeface="Arial" pitchFamily="1" charset="0"/>
              <a:ea typeface="Helvetica Neue" pitchFamily="1" charset="0"/>
              <a:cs typeface="Helvetica Neue" pitchFamily="1" charset="0"/>
            </a:endParaRPr>
          </a:p>
          <a:p>
            <a:pPr eaLnBrk="1" hangingPunct="1">
              <a:buClrTx/>
            </a:pPr>
            <a:r>
              <a:rPr lang="en-GB" sz="1800" smtClean="0">
                <a:latin typeface="Arial" pitchFamily="1" charset="0"/>
                <a:ea typeface="Helvetica Neue" pitchFamily="1" charset="0"/>
                <a:cs typeface="Helvetica Neue" pitchFamily="1" charset="0"/>
              </a:rPr>
              <a:t>ACCOUNTABILITY: Making sure the men, women and children affected really do have a say in planning, implementing and judging our response to their emergency. – </a:t>
            </a:r>
            <a:r>
              <a:rPr lang="en-GB" sz="1800" b="1" smtClean="0">
                <a:latin typeface="Arial" pitchFamily="1" charset="0"/>
                <a:ea typeface="Helvetica Neue" pitchFamily="1" charset="0"/>
                <a:cs typeface="Helvetica Neue" pitchFamily="1" charset="0"/>
              </a:rPr>
              <a:t>ECB Project</a:t>
            </a:r>
          </a:p>
          <a:p>
            <a:pPr eaLnBrk="1" hangingPunct="1">
              <a:buClrTx/>
            </a:pPr>
            <a:r>
              <a:rPr lang="en-GB" sz="1800" smtClean="0">
                <a:latin typeface="Arial" pitchFamily="1" charset="0"/>
                <a:ea typeface="Helvetica Neue" pitchFamily="1" charset="0"/>
                <a:cs typeface="Helvetica Neue" pitchFamily="1" charset="0"/>
              </a:rPr>
              <a:t>ACCOUNTABILITY: The processes through which an organization makes a commitment to respond to and balance the needs of stakeholders in its decision-making processes and activities. – </a:t>
            </a:r>
            <a:r>
              <a:rPr lang="en-GB" sz="1800" b="1" smtClean="0">
                <a:latin typeface="Arial" pitchFamily="1" charset="0"/>
                <a:ea typeface="Helvetica Neue" pitchFamily="1" charset="0"/>
                <a:cs typeface="Helvetica Neue" pitchFamily="1" charset="0"/>
              </a:rPr>
              <a:t>GAP</a:t>
            </a:r>
          </a:p>
          <a:p>
            <a:pPr eaLnBrk="1" hangingPunct="1">
              <a:buClrTx/>
            </a:pPr>
            <a:r>
              <a:rPr lang="en-GB" sz="1800" smtClean="0">
                <a:latin typeface="Arial" pitchFamily="1" charset="0"/>
                <a:ea typeface="Helvetica Neue" pitchFamily="1" charset="0"/>
                <a:cs typeface="Helvetica Neue" pitchFamily="1" charset="0"/>
              </a:rPr>
              <a:t>ACCOUNTABILITY is the means by which power is used responsibly. –  </a:t>
            </a:r>
            <a:r>
              <a:rPr lang="en-GB" sz="1800" b="1" smtClean="0">
                <a:latin typeface="Arial" pitchFamily="1" charset="0"/>
                <a:ea typeface="Helvetica Neue" pitchFamily="1" charset="0"/>
                <a:cs typeface="Helvetica Neue" pitchFamily="1" charset="0"/>
              </a:rPr>
              <a:t>HAP</a:t>
            </a:r>
          </a:p>
          <a:p>
            <a:pPr eaLnBrk="1" hangingPunct="1">
              <a:buClrTx/>
            </a:pPr>
            <a:r>
              <a:rPr lang="en-GB" sz="1800" smtClean="0">
                <a:latin typeface="Arial" pitchFamily="1" charset="0"/>
                <a:ea typeface="Helvetica Neue" pitchFamily="1" charset="0"/>
                <a:cs typeface="Helvetica Neue" pitchFamily="1" charset="0"/>
              </a:rPr>
              <a:t>ACCOUNTABILITY means explaining what you have done and taking responsibility for the results of your actions. This includes explaining how you have used funds. –</a:t>
            </a:r>
            <a:r>
              <a:rPr lang="en-GB" sz="1800" b="1" smtClean="0">
                <a:latin typeface="Arial" pitchFamily="1" charset="0"/>
                <a:ea typeface="Helvetica Neue" pitchFamily="1" charset="0"/>
                <a:cs typeface="Helvetica Neue" pitchFamily="1" charset="0"/>
              </a:rPr>
              <a:t> Mango</a:t>
            </a:r>
          </a:p>
          <a:p>
            <a:pPr eaLnBrk="1" hangingPunct="1">
              <a:buClrTx/>
            </a:pPr>
            <a:r>
              <a:rPr lang="en-US" sz="1800" b="1" smtClean="0">
                <a:latin typeface="Arial" pitchFamily="1" charset="0"/>
                <a:ea typeface="Helvetica Neue" pitchFamily="1" charset="0"/>
                <a:cs typeface="Helvetica Neue" pitchFamily="1" charset="0"/>
              </a:rPr>
              <a:t>Other?...............</a:t>
            </a:r>
            <a:endParaRPr lang="en-GB" sz="1800" b="1" smtClean="0">
              <a:latin typeface="Arial" pitchFamily="1" charset="0"/>
              <a:ea typeface="Helvetica Neue" pitchFamily="1" charset="0"/>
              <a:cs typeface="Helvetica Neue" pitchFamily="1" charset="0"/>
            </a:endParaRPr>
          </a:p>
          <a:p>
            <a:pPr eaLnBrk="1" hangingPunct="1"/>
            <a:endParaRPr lang="en-US" smtClean="0">
              <a:latin typeface="Arial" pitchFamily="1" charset="0"/>
              <a:cs typeface="Arial" pitchFamily="1"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links between accountability and communication </a:t>
            </a:r>
          </a:p>
        </p:txBody>
      </p:sp>
      <p:sp>
        <p:nvSpPr>
          <p:cNvPr id="36867"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sp>
        <p:nvSpPr>
          <p:cNvPr id="36868" name="Content Placeholder 5"/>
          <p:cNvSpPr>
            <a:spLocks noGrp="1"/>
          </p:cNvSpPr>
          <p:nvPr>
            <p:ph idx="1"/>
          </p:nvPr>
        </p:nvSpPr>
        <p:spPr>
          <a:xfrm>
            <a:off x="1828800" y="1600200"/>
            <a:ext cx="6858000" cy="4191000"/>
          </a:xfrm>
        </p:spPr>
        <p:txBody>
          <a:bodyPr/>
          <a:lstStyle/>
          <a:p>
            <a:pPr eaLnBrk="1" hangingPunct="1"/>
            <a:r>
              <a:rPr lang="en-GB" sz="2000" dirty="0" smtClean="0">
                <a:latin typeface="Arial" pitchFamily="1" charset="0"/>
                <a:cs typeface="Arial" pitchFamily="1" charset="0"/>
              </a:rPr>
              <a:t>Meeting our commitments to accountability is a process that starts with the capacity to listen and respond to those affected.</a:t>
            </a:r>
          </a:p>
          <a:p>
            <a:pPr eaLnBrk="1" hangingPunct="1"/>
            <a:r>
              <a:rPr lang="en-GB" sz="2000" dirty="0" smtClean="0">
                <a:latin typeface="Arial" pitchFamily="1" charset="0"/>
                <a:cs typeface="Arial" pitchFamily="1" charset="0"/>
              </a:rPr>
              <a:t>Giving communities affected by disasters a real voice that enables them to advocate in their own interests on issues related to their recovery and ensuring that beneficiaries play a greater role in their own recovery, therefore improving the quality of our work.</a:t>
            </a:r>
          </a:p>
          <a:p>
            <a:pPr eaLnBrk="1" hangingPunct="1"/>
            <a:r>
              <a:rPr lang="en-GB" sz="2000" dirty="0" smtClean="0">
                <a:latin typeface="Arial" pitchFamily="1" charset="0"/>
                <a:cs typeface="Arial" pitchFamily="1" charset="0"/>
              </a:rPr>
              <a:t>As communicators we have a role to assist and facilitate communication with affected communities.  BCA is a responsibility not a choice for everyone involved in programmes. </a:t>
            </a:r>
            <a:endParaRPr lang="en-AU" sz="2000" dirty="0" smtClean="0">
              <a:latin typeface="Arial" pitchFamily="1" charset="0"/>
              <a:cs typeface="Arial" pitchFamily="1" charset="0"/>
            </a:endParaRPr>
          </a:p>
          <a:p>
            <a:pPr eaLnBrk="1" hangingPunct="1"/>
            <a:endParaRPr lang="en-US" dirty="0" smtClean="0">
              <a:latin typeface="Arial" pitchFamily="1" charset="0"/>
              <a:cs typeface="Arial" pitchFamily="1"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Building blocks to accountability </a:t>
            </a:r>
          </a:p>
        </p:txBody>
      </p:sp>
      <p:sp>
        <p:nvSpPr>
          <p:cNvPr id="37891"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GB" smtClean="0">
                <a:latin typeface="Arial" pitchFamily="1" charset="0"/>
                <a:cs typeface="Arial" pitchFamily="1" charset="0"/>
              </a:rPr>
              <a:t>Module two: </a:t>
            </a:r>
            <a:r>
              <a:rPr lang="en-GB" b="0" i="0" smtClean="0">
                <a:latin typeface="Arial" pitchFamily="1" charset="0"/>
                <a:cs typeface="Arial" pitchFamily="1" charset="0"/>
              </a:rPr>
              <a:t>Transparency </a:t>
            </a:r>
          </a:p>
        </p:txBody>
      </p:sp>
      <p:sp>
        <p:nvSpPr>
          <p:cNvPr id="39939" name="Content Placeholder 2"/>
          <p:cNvSpPr txBox="1">
            <a:spLocks/>
          </p:cNvSpPr>
          <p:nvPr/>
        </p:nvSpPr>
        <p:spPr bwMode="auto">
          <a:xfrm>
            <a:off x="1981200" y="2438400"/>
            <a:ext cx="6858000" cy="3200400"/>
          </a:xfrm>
          <a:prstGeom prst="rect">
            <a:avLst/>
          </a:prstGeom>
          <a:noFill/>
          <a:ln w="9525">
            <a:noFill/>
            <a:miter lim="800000"/>
            <a:headEnd/>
            <a:tailEnd/>
          </a:ln>
        </p:spPr>
        <p:txBody>
          <a:bodyPr>
            <a:prstTxWarp prst="textNoShape">
              <a:avLst/>
            </a:prstTxWarp>
          </a:bodyPr>
          <a:lstStyle/>
          <a:p>
            <a:pPr>
              <a:buFont typeface="Wingdings" pitchFamily="1" charset="2"/>
              <a:buNone/>
            </a:pPr>
            <a:endParaRPr lang="en-GB" sz="2000">
              <a:latin typeface="Helvetica Neue" pitchFamily="1" charset="0"/>
              <a:ea typeface="Helvetica Neue" pitchFamily="1" charset="0"/>
              <a:cs typeface="Helvetica Neue" pitchFamily="1" charset="0"/>
            </a:endParaRPr>
          </a:p>
        </p:txBody>
      </p:sp>
      <p:graphicFrame>
        <p:nvGraphicFramePr>
          <p:cNvPr id="5" name="Content Placeholder 4"/>
          <p:cNvGraphicFramePr>
            <a:graphicFrameLocks noGrp="1"/>
          </p:cNvGraphicFramePr>
          <p:nvPr>
            <p:ph idx="1"/>
          </p:nvPr>
        </p:nvGraphicFramePr>
        <p:xfrm>
          <a:off x="1828800" y="1600200"/>
          <a:ext cx="6858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latin typeface="Arial" pitchFamily="1" charset="0"/>
                <a:cs typeface="Arial" pitchFamily="1" charset="0"/>
              </a:rPr>
              <a:t>Transparency </a:t>
            </a:r>
          </a:p>
        </p:txBody>
      </p:sp>
      <p:sp>
        <p:nvSpPr>
          <p:cNvPr id="41987" name="Content Placeholder 2"/>
          <p:cNvSpPr>
            <a:spLocks noGrp="1"/>
          </p:cNvSpPr>
          <p:nvPr>
            <p:ph idx="1"/>
          </p:nvPr>
        </p:nvSpPr>
        <p:spPr/>
        <p:txBody>
          <a:bodyPr/>
          <a:lstStyle/>
          <a:p>
            <a:pPr eaLnBrk="1" hangingPunct="1">
              <a:buFont typeface="Wingdings" pitchFamily="1" charset="2"/>
              <a:buNone/>
            </a:pPr>
            <a:r>
              <a:rPr lang="en-AU" sz="2000" smtClean="0">
                <a:latin typeface="Arial" pitchFamily="1" charset="0"/>
                <a:cs typeface="Arial" pitchFamily="1" charset="0"/>
              </a:rPr>
              <a:t>	We will provide </a:t>
            </a:r>
            <a:r>
              <a:rPr lang="en-AU" sz="2000" b="1" smtClean="0">
                <a:latin typeface="Arial" pitchFamily="1" charset="0"/>
                <a:cs typeface="Arial" pitchFamily="1" charset="0"/>
              </a:rPr>
              <a:t>timely</a:t>
            </a:r>
            <a:r>
              <a:rPr lang="en-AU" sz="2000" smtClean="0">
                <a:latin typeface="Arial" pitchFamily="1" charset="0"/>
                <a:cs typeface="Arial" pitchFamily="1" charset="0"/>
              </a:rPr>
              <a:t> and </a:t>
            </a:r>
            <a:r>
              <a:rPr lang="en-AU" sz="2000" b="1" smtClean="0">
                <a:latin typeface="Arial" pitchFamily="1" charset="0"/>
                <a:cs typeface="Arial" pitchFamily="1" charset="0"/>
              </a:rPr>
              <a:t>accessible </a:t>
            </a:r>
            <a:r>
              <a:rPr lang="en-AU" sz="2000" smtClean="0">
                <a:latin typeface="Arial" pitchFamily="1" charset="0"/>
                <a:cs typeface="Arial" pitchFamily="1" charset="0"/>
              </a:rPr>
              <a:t>information to beneficiaries that will enable them to make informed decisions about if, how and when to engage with the organization</a:t>
            </a:r>
            <a:r>
              <a:rPr lang="en-AU" sz="2000" b="1" smtClean="0">
                <a:latin typeface="Arial" pitchFamily="1" charset="0"/>
                <a:cs typeface="Arial" pitchFamily="1" charset="0"/>
              </a:rPr>
              <a:t>.</a:t>
            </a:r>
            <a:r>
              <a:rPr lang="en-AU" sz="2000" smtClean="0">
                <a:latin typeface="Arial" pitchFamily="1" charset="0"/>
                <a:cs typeface="Arial" pitchFamily="1" charset="0"/>
              </a:rPr>
              <a:t> </a:t>
            </a:r>
            <a:endParaRPr lang="en-US" sz="2000" smtClean="0">
              <a:latin typeface="Arial" pitchFamily="1" charset="0"/>
              <a:cs typeface="Arial" pitchFamily="1" charset="0"/>
            </a:endParaRPr>
          </a:p>
          <a:p>
            <a:pPr eaLnBrk="1" hangingPunct="1"/>
            <a:endParaRPr lang="en-US" sz="1800" b="1" smtClean="0">
              <a:latin typeface="Helvetica Neue" pitchFamily="1" charset="0"/>
              <a:ea typeface="Helvetica Neue" pitchFamily="1" charset="0"/>
              <a:cs typeface="Helvetica Neue" pitchFamily="1" charset="0"/>
            </a:endParaRPr>
          </a:p>
          <a:p>
            <a:pPr lvl="1" eaLnBrk="1" hangingPunct="1"/>
            <a:r>
              <a:rPr lang="en-US" sz="1800" b="1" smtClean="0">
                <a:latin typeface="Helvetica Neue" pitchFamily="1" charset="0"/>
                <a:ea typeface="Helvetica Neue" pitchFamily="1" charset="0"/>
                <a:cs typeface="Helvetica Neue" pitchFamily="1" charset="0"/>
              </a:rPr>
              <a:t>Timely: </a:t>
            </a:r>
            <a:r>
              <a:rPr lang="en-US" sz="1800" smtClean="0">
                <a:latin typeface="Helvetica Neue" pitchFamily="1" charset="0"/>
                <a:ea typeface="Helvetica Neue" pitchFamily="1" charset="0"/>
                <a:cs typeface="Helvetica Neue" pitchFamily="1" charset="0"/>
              </a:rPr>
              <a:t>considering when to provide the information.  ie. Communicating before we do an assessment what we are doing.</a:t>
            </a:r>
          </a:p>
          <a:p>
            <a:pPr lvl="1" eaLnBrk="1" hangingPunct="1"/>
            <a:r>
              <a:rPr lang="en-US" sz="1800" b="1" smtClean="0">
                <a:latin typeface="Helvetica Neue" pitchFamily="1" charset="0"/>
                <a:ea typeface="Helvetica Neue" pitchFamily="1" charset="0"/>
                <a:cs typeface="Helvetica Neue" pitchFamily="1" charset="0"/>
              </a:rPr>
              <a:t>Accessible: </a:t>
            </a:r>
            <a:r>
              <a:rPr lang="en-US" sz="1800" smtClean="0">
                <a:latin typeface="Helvetica Neue" pitchFamily="1" charset="0"/>
                <a:ea typeface="Helvetica Neue" pitchFamily="1" charset="0"/>
                <a:cs typeface="Helvetica Neue" pitchFamily="1" charset="0"/>
              </a:rPr>
              <a:t>making sure everyone hears it.  I.e. this usually means communicating in a variety of ways, through community meetings, posters, radio, volunteers.  Making sure you access everyone.  </a:t>
            </a:r>
            <a:r>
              <a:rPr lang="en-US" sz="1800" b="1" smtClean="0">
                <a:latin typeface="Helvetica Neue" pitchFamily="1" charset="0"/>
                <a:ea typeface="Helvetica Neue" pitchFamily="1" charset="0"/>
                <a:cs typeface="Helvetica Neue" pitchFamily="1" charset="0"/>
              </a:rPr>
              <a:t> </a:t>
            </a:r>
            <a:endParaRPr lang="en-US" sz="1800" smtClean="0">
              <a:latin typeface="Helvetica Neue" pitchFamily="1" charset="0"/>
              <a:ea typeface="Helvetica Neue" pitchFamily="1" charset="0"/>
              <a:cs typeface="Helvetica Neue" pitchFamily="1" charset="0"/>
            </a:endParaRPr>
          </a:p>
          <a:p>
            <a:pPr eaLnBrk="1" hangingPunct="1"/>
            <a:endParaRPr lang="en-US" smtClean="0">
              <a:latin typeface="Arial" pitchFamily="1" charset="0"/>
              <a:cs typeface="Arial" pitchFamily="1"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FRC_2010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1532</TotalTime>
  <Words>592</Words>
  <Application>Microsoft Office PowerPoint</Application>
  <PresentationFormat>On-screen Show (4:3)</PresentationFormat>
  <Paragraphs>79</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IFRC_2010 presentation-EN</vt:lpstr>
      <vt:lpstr>Beneficiary Communication</vt:lpstr>
      <vt:lpstr>Module two: Importance of communication with beneficiaries </vt:lpstr>
      <vt:lpstr>Module two: Importance of communication with beneficiaries </vt:lpstr>
      <vt:lpstr>Module two: Importance of communication with beneficiaries </vt:lpstr>
      <vt:lpstr>Module two: Accountability and communication  </vt:lpstr>
      <vt:lpstr>Module two: links between accountability and communication </vt:lpstr>
      <vt:lpstr>Module two: Building blocks to accountability </vt:lpstr>
      <vt:lpstr>Module two: Transparency </vt:lpstr>
      <vt:lpstr>Transparency </vt:lpstr>
      <vt:lpstr>Module two: Participation </vt:lpstr>
      <vt:lpstr>Module two: Participation </vt:lpstr>
      <vt:lpstr>Module two: Monitoring and Evaluation </vt:lpstr>
      <vt:lpstr>Module two: Complaints and Response </vt:lpstr>
      <vt:lpstr>Module two: further resources on accountability </vt:lpstr>
      <vt:lpstr>Slide 15</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Claudia Bally</dc:creator>
  <cp:lastModifiedBy>Ly Nguyen</cp:lastModifiedBy>
  <cp:revision>35</cp:revision>
  <cp:lastPrinted>2012-03-05T02:26:14Z</cp:lastPrinted>
  <dcterms:created xsi:type="dcterms:W3CDTF">2012-03-08T06:33:34Z</dcterms:created>
  <dcterms:modified xsi:type="dcterms:W3CDTF">2015-08-20T09:53:59Z</dcterms:modified>
</cp:coreProperties>
</file>