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318" r:id="rId3"/>
    <p:sldId id="317" r:id="rId4"/>
    <p:sldId id="322" r:id="rId5"/>
    <p:sldId id="342" r:id="rId6"/>
    <p:sldId id="319" r:id="rId7"/>
    <p:sldId id="321" r:id="rId8"/>
    <p:sldId id="346" r:id="rId9"/>
    <p:sldId id="328" r:id="rId10"/>
    <p:sldId id="327" r:id="rId11"/>
    <p:sldId id="347" r:id="rId12"/>
    <p:sldId id="352" r:id="rId13"/>
    <p:sldId id="344" r:id="rId14"/>
    <p:sldId id="345" r:id="rId15"/>
    <p:sldId id="330" r:id="rId16"/>
    <p:sldId id="348" r:id="rId17"/>
    <p:sldId id="350" r:id="rId18"/>
    <p:sldId id="315" r:id="rId19"/>
    <p:sldId id="29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541818"/>
    <a:srgbClr val="CF1C21"/>
    <a:srgbClr val="8B4907"/>
    <a:srgbClr val="5C4F46"/>
    <a:srgbClr val="66584E"/>
    <a:srgbClr val="E8C7B0"/>
    <a:srgbClr val="F4D1B9"/>
    <a:srgbClr val="B9BFC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974" autoAdjust="0"/>
  </p:normalViewPr>
  <p:slideViewPr>
    <p:cSldViewPr>
      <p:cViewPr>
        <p:scale>
          <a:sx n="100" d="100"/>
          <a:sy n="100" d="100"/>
        </p:scale>
        <p:origin x="-504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BB2546-05B5-E646-AE9A-EC371250B5D6}" type="datetimeFigureOut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6F88BD-574F-6B4A-8A36-E195E31A8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5A7F9B-418C-3C42-96B9-11653139725C}" type="datetime1">
              <a:rPr lang="en-US"/>
              <a:pPr>
                <a:defRPr/>
              </a:pPr>
              <a:t>3/8/2012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B7961C-0805-AE4A-8AF4-2CBD46338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 pitchFamily="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video looks at the broader response efforts and how BC fits within that context.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link appears below to play.</a:t>
            </a:r>
          </a:p>
          <a:p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http://www.youtube.com/watch?v=uBVM9e9Skhs</a:t>
            </a:r>
            <a:r>
              <a:rPr lang="en-US" baseline="0" dirty="0" smtClean="0"/>
              <a:t> or access the video at T Drive at </a:t>
            </a:r>
            <a:r>
              <a:rPr lang="en-GB" baseline="0" dirty="0" smtClean="0"/>
              <a:t>T:\Communications\Beneficiary communications\OUTPUTS CAROLINE AUSTIN\OUTPUT 1 TRAINING MATERIAL\USEFUL TRAINING VIDEOS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Video on Haiti communication conduits and innovative ways to present information.  What did the video show you?  Innovative ways to present information in local transport of tap taps.   </a:t>
            </a:r>
          </a:p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E619B-5D0F-2642-96E0-79FF565301B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Source Australian Red Cross Communicating in Recovery resource.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D6F81-A3E9-DC4B-BAFB-72EA21BA450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World Vision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D6CE02-389B-244C-86B3-37B97BDA45D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723713"/>
              <a:ext cx="1144157" cy="307859"/>
            </a:xfrm>
            <a:prstGeom prst="rect">
              <a:avLst/>
            </a:prstGeom>
            <a:noFill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Beneficiary Communication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1" charset="2"/>
              <a:buNone/>
              <a:tabLst/>
              <a:defRPr lang="en-US" sz="2200" smtClean="0">
                <a:latin typeface="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2738438"/>
            </a:xfrm>
            <a:prstGeom prst="rect">
              <a:avLst/>
            </a:prstGeom>
            <a:noFill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FOR FURTHER INFORMATION PLEASE CONTACT:</a:t>
              </a:r>
            </a:p>
            <a:p>
              <a:pPr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IFRC BENIFICIARY COMMUNICATIONS DEPARTMENT </a:t>
              </a:r>
              <a:r>
                <a:rPr lang="en-US" dirty="0"/>
                <a:t> </a:t>
              </a:r>
              <a:endParaRPr lang="en-AU" dirty="0"/>
            </a:p>
            <a:p>
              <a:pPr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THIS PRESENTATION IS PUBLISHED BY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</a:rPr>
              </a:br>
              <a:r>
                <a:rPr lang="en-US" sz="2000" b="1" baseline="30000" dirty="0">
                  <a:solidFill>
                    <a:schemeClr val="bg1"/>
                  </a:solidFill>
                </a:rPr>
                <a:t>RED CROSS AND RED CRESCENT SOCIETIES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P.O. BOX 372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CH-1211 GENEVA 19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SWITZERLAND</a:t>
              </a:r>
            </a:p>
            <a:p>
              <a:pPr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TEL.: +41 22 730 42 22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FAX.: +41 22 733 03 95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1" charset="0"/>
                  <a:ea typeface="Arial Rounded MT Bold" pitchFamily="1" charset="0"/>
                  <a:cs typeface="Arial Rounded MT Bold" pitchFamily="1" charset="0"/>
                </a:rPr>
                <a:t>www.ifrc.org</a:t>
              </a:r>
            </a:p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 Rounded MT Bold" pitchFamily="1" charset="0"/>
                  <a:ea typeface="Arial Rounded MT Bold" pitchFamily="1" charset="0"/>
                  <a:cs typeface="Arial Rounded MT Bold" pitchFamily="1" charset="0"/>
                </a:rPr>
                <a:t>Saving lives, changing minds.</a:t>
              </a:r>
              <a:endParaRPr lang="en-US" sz="1200" dirty="0">
                <a:solidFill>
                  <a:schemeClr val="bg1"/>
                </a:solidFill>
                <a:latin typeface="Arial Rounded MT Bold" pitchFamily="1" charset="0"/>
                <a:ea typeface="Arial Rounded MT Bold" pitchFamily="1" charset="0"/>
                <a:cs typeface="Arial Rounded MT Bold" pitchFamily="1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726887"/>
              <a:ext cx="1144157" cy="307859"/>
            </a:xfrm>
            <a:prstGeom prst="rect">
              <a:avLst/>
            </a:prstGeom>
            <a:noFill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Beneficiary Communication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6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1" charset="2"/>
        <a:buChar char="§"/>
        <a:defRPr sz="2200" kern="1200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1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1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1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1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1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nfoasaid.org/media-and-telecoms-landscape-guides-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shahidi.com/produc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isual.ly/global-map-social-networking-201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dac-haiti.org/humanitaire/campag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pitchFamily="1" charset="0"/>
                <a:cs typeface="Arial" pitchFamily="1" charset="0"/>
              </a:rPr>
              <a:t>Beneficiary Communication</a:t>
            </a:r>
            <a:endParaRPr lang="en-GB" sz="3600" smtClean="0">
              <a:latin typeface="Arial" pitchFamily="1" charset="0"/>
              <a:cs typeface="Arial" pitchFamily="1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z="2400" b="1" i="1">
                <a:solidFill>
                  <a:schemeClr val="bg1"/>
                </a:solidFill>
                <a:latin typeface="Helvetica" pitchFamily="1" charset="0"/>
                <a:ea typeface="Cambria" pitchFamily="1" charset="0"/>
                <a:cs typeface="Cambria" pitchFamily="1" charset="0"/>
              </a:rPr>
              <a:t>People need information as much as water, food, medicine and shelter.   Information is aid. </a:t>
            </a:r>
            <a:endParaRPr lang="en-GB" b="1" i="1">
              <a:solidFill>
                <a:schemeClr val="bg1"/>
              </a:solidFill>
              <a:latin typeface="Arial" pitchFamily="1" charset="0"/>
              <a:cs typeface="Arial" pitchFamily="1" charset="0"/>
            </a:endParaRPr>
          </a:p>
          <a:p>
            <a:endParaRPr lang="en-GB" b="1">
              <a:solidFill>
                <a:srgbClr val="541818"/>
              </a:solidFill>
              <a:latin typeface="Arial" pitchFamily="1" charset="0"/>
              <a:cs typeface="Arial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smtClean="0">
                <a:latin typeface="Arial" pitchFamily="1" charset="0"/>
                <a:cs typeface="Arial" pitchFamily="1" charset="0"/>
              </a:rPr>
              <a:t>Media and communication landscape guides at </a:t>
            </a:r>
            <a:r>
              <a:rPr lang="en-US" sz="2200" smtClean="0">
                <a:latin typeface="Arial" pitchFamily="1" charset="0"/>
                <a:cs typeface="Arial" pitchFamily="1" charset="0"/>
                <a:hlinkClick r:id="rId2"/>
              </a:rPr>
              <a:t>http://infoasaid.org/media-and-telecoms-landscape-guides-0</a:t>
            </a:r>
            <a:r>
              <a:rPr lang="en-US" sz="2200" smtClean="0">
                <a:latin typeface="Arial" pitchFamily="1" charset="0"/>
                <a:cs typeface="Arial" pitchFamily="1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1" charset="2"/>
              <a:buNone/>
              <a:defRPr/>
            </a:pPr>
            <a:endParaRPr lang="en-US" sz="2400" dirty="0" smtClean="0">
              <a:latin typeface="Helvetica Neue" pitchFamily="1" charset="0"/>
              <a:ea typeface="Helvetica Neue" pitchFamily="1" charset="0"/>
              <a:cs typeface="Helvetica Neue" pitchFamily="1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042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57375"/>
            <a:ext cx="5029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1" charset="0"/>
                <a:cs typeface="Arial" pitchFamily="1" charset="0"/>
              </a:rPr>
              <a:t>Ushahidi: </a:t>
            </a:r>
            <a:r>
              <a:rPr lang="en-US" smtClean="0">
                <a:latin typeface="Arial" pitchFamily="1" charset="0"/>
                <a:cs typeface="Arial" pitchFamily="1" charset="0"/>
                <a:hlinkClick r:id="rId2"/>
              </a:rPr>
              <a:t>http://www.ushahidi.com/products</a:t>
            </a:r>
            <a:r>
              <a:rPr lang="en-US" smtClean="0">
                <a:latin typeface="Arial" pitchFamily="1" charset="0"/>
                <a:cs typeface="Arial" pitchFamily="1" charset="0"/>
              </a:rPr>
              <a:t> </a:t>
            </a:r>
          </a:p>
        </p:txBody>
      </p:sp>
      <p:pic>
        <p:nvPicPr>
          <p:cNvPr id="61443" name="Content Placeholder 3" descr="feature-swift-data-processing.jpg"/>
          <p:cNvPicPr>
            <a:picLocks noGrp="1" noChangeAspect="1"/>
          </p:cNvPicPr>
          <p:nvPr>
            <p:ph idx="1"/>
          </p:nvPr>
        </p:nvPicPr>
        <p:blipFill>
          <a:blip r:embed="rId3"/>
          <a:srcRect t="-44930" b="-449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1" charset="0"/>
                <a:cs typeface="Arial" pitchFamily="1" charset="0"/>
              </a:rPr>
              <a:t>Video on BC in Haiti: communication channels </a:t>
            </a:r>
          </a:p>
        </p:txBody>
      </p:sp>
      <p:pic>
        <p:nvPicPr>
          <p:cNvPr id="62467" name="Content Placeholder 5" descr="Picture main page resiz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663" r="-46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Arial" pitchFamily="1" charset="0"/>
                <a:cs typeface="Arial" pitchFamily="1" charset="0"/>
              </a:rPr>
              <a:t>4. Feedback loops: build on community assets</a:t>
            </a:r>
            <a:endParaRPr lang="en-US" smtClean="0">
              <a:latin typeface="Arial" pitchFamily="1" charset="0"/>
              <a:cs typeface="Arial" pitchFamily="1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Work with community structures or conduits as a starting point to build your feedback loop.</a:t>
            </a:r>
          </a:p>
          <a:p>
            <a:r>
              <a:rPr lang="en-AU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Conduits are people or structures which disseminate information.  </a:t>
            </a:r>
          </a:p>
          <a:p>
            <a:pPr lvl="1"/>
            <a:r>
              <a:rPr lang="en-US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Some examples of ‘conduits’ may include:</a:t>
            </a:r>
          </a:p>
          <a:p>
            <a:pPr lvl="2"/>
            <a:r>
              <a:rPr lang="en-US" sz="240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community leaders</a:t>
            </a:r>
          </a:p>
          <a:p>
            <a:pPr lvl="2"/>
            <a:r>
              <a:rPr lang="en-US" sz="240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religious leaders</a:t>
            </a:r>
          </a:p>
          <a:p>
            <a:pPr lvl="2"/>
            <a:r>
              <a:rPr lang="en-US" sz="240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Hairdressers </a:t>
            </a:r>
          </a:p>
          <a:p>
            <a:pPr lvl="2"/>
            <a:r>
              <a:rPr lang="en-US" sz="240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doctors/health care professionals</a:t>
            </a:r>
            <a:endParaRPr lang="en-US" sz="2400" b="1" smtClean="0">
              <a:latin typeface="Helvetica Neue" pitchFamily="1" charset="0"/>
              <a:ea typeface="Helvetica Neue" pitchFamily="1" charset="0"/>
              <a:cs typeface="Helvetica Neue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Arial" pitchFamily="1" charset="0"/>
                <a:cs typeface="Arial" pitchFamily="1" charset="0"/>
              </a:rPr>
              <a:t>4. Feedback loops</a:t>
            </a:r>
            <a:r>
              <a:rPr lang="en-US" smtClean="0">
                <a:latin typeface="Arial" pitchFamily="1" charset="0"/>
                <a:cs typeface="Arial" pitchFamily="1" charset="0"/>
              </a:rPr>
              <a:t>: tips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858000" cy="4191000"/>
          </a:xfrm>
        </p:spPr>
        <p:txBody>
          <a:bodyPr/>
          <a:lstStyle/>
          <a:p>
            <a:pPr marL="457200" indent="-457200">
              <a:buFont typeface="Calibri" pitchFamily="1" charset="0"/>
              <a:buAutoNum type="arabicPeriod"/>
            </a:pPr>
            <a:r>
              <a:rPr lang="en-US" sz="1800" smtClean="0">
                <a:latin typeface="Arial" pitchFamily="1" charset="0"/>
                <a:cs typeface="Arial" pitchFamily="1" charset="0"/>
              </a:rPr>
              <a:t>Have contact details of a real person – not a prerecorded message – on all print communications</a:t>
            </a:r>
          </a:p>
          <a:p>
            <a:pPr marL="457200" indent="-457200">
              <a:buFont typeface="Calibri" pitchFamily="1" charset="0"/>
              <a:buAutoNum type="arabicPeriod"/>
            </a:pPr>
            <a:r>
              <a:rPr lang="en-US" sz="1800" smtClean="0">
                <a:latin typeface="Arial" pitchFamily="1" charset="0"/>
                <a:cs typeface="Arial" pitchFamily="1" charset="0"/>
              </a:rPr>
              <a:t>take notes at all community meetings </a:t>
            </a:r>
          </a:p>
          <a:p>
            <a:pPr marL="457200" indent="-457200">
              <a:buFont typeface="Calibri" pitchFamily="1" charset="0"/>
              <a:buAutoNum type="arabicPeriod"/>
            </a:pPr>
            <a:r>
              <a:rPr lang="en-US" sz="1800" smtClean="0">
                <a:latin typeface="Arial" pitchFamily="1" charset="0"/>
                <a:cs typeface="Arial" pitchFamily="1" charset="0"/>
              </a:rPr>
              <a:t>make sure feedback and evaluations systems are in place from an early date </a:t>
            </a:r>
          </a:p>
          <a:p>
            <a:pPr marL="457200" indent="-457200">
              <a:buFont typeface="Calibri" pitchFamily="1" charset="0"/>
              <a:buAutoNum type="arabicPeriod"/>
            </a:pPr>
            <a:r>
              <a:rPr lang="en-US" sz="1800" smtClean="0">
                <a:latin typeface="Arial" pitchFamily="1" charset="0"/>
                <a:cs typeface="Arial" pitchFamily="1" charset="0"/>
              </a:rPr>
              <a:t>gather data during community meetings, outreach, or other face to face contact </a:t>
            </a:r>
          </a:p>
          <a:p>
            <a:pPr marL="457200" indent="-457200">
              <a:buFont typeface="Calibri" pitchFamily="1" charset="0"/>
              <a:buAutoNum type="arabicPeriod"/>
            </a:pPr>
            <a:r>
              <a:rPr lang="en-US" sz="1800" smtClean="0">
                <a:latin typeface="Arial" pitchFamily="1" charset="0"/>
                <a:cs typeface="Arial" pitchFamily="1" charset="0"/>
              </a:rPr>
              <a:t>record data and feedback gathered at call centres (if applicable) </a:t>
            </a:r>
          </a:p>
          <a:p>
            <a:pPr marL="457200" indent="-457200">
              <a:buFont typeface="Calibri" pitchFamily="1" charset="0"/>
              <a:buAutoNum type="arabicPeriod"/>
            </a:pPr>
            <a:r>
              <a:rPr lang="en-US" sz="1800" smtClean="0">
                <a:latin typeface="Arial" pitchFamily="1" charset="0"/>
                <a:cs typeface="Arial" pitchFamily="1" charset="0"/>
              </a:rPr>
              <a:t>recruit local people for recovery roles (if appropriate) </a:t>
            </a:r>
          </a:p>
          <a:p>
            <a:pPr marL="457200" indent="-457200">
              <a:buFont typeface="Calibri" pitchFamily="1" charset="0"/>
              <a:buAutoNum type="arabicPeriod"/>
            </a:pPr>
            <a:r>
              <a:rPr lang="en-US" sz="1800" smtClean="0">
                <a:latin typeface="Arial" pitchFamily="1" charset="0"/>
                <a:cs typeface="Arial" pitchFamily="1" charset="0"/>
              </a:rPr>
              <a:t>debrief staff in the field regularly to ensure information and knowledge is retained </a:t>
            </a:r>
          </a:p>
          <a:p>
            <a:pPr marL="457200" indent="-457200">
              <a:buFont typeface="Calibri" pitchFamily="1" charset="0"/>
              <a:buAutoNum type="arabicPeriod"/>
            </a:pPr>
            <a:r>
              <a:rPr lang="en-US" sz="1800" smtClean="0">
                <a:latin typeface="Arial" pitchFamily="1" charset="0"/>
                <a:cs typeface="Arial" pitchFamily="1" charset="0"/>
              </a:rPr>
              <a:t>don’t wait for feedback to come to you – be proactive and ask for it!</a:t>
            </a:r>
            <a:endParaRPr lang="en-US" sz="1800" b="1" smtClean="0">
              <a:latin typeface="Helvetica Neue" pitchFamily="1" charset="0"/>
              <a:ea typeface="Helvetica Neue" pitchFamily="1" charset="0"/>
              <a:cs typeface="Helvetica Neue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" pitchFamily="1" charset="0"/>
                <a:cs typeface="Arial" pitchFamily="1" charset="0"/>
              </a:rPr>
              <a:t>Module </a:t>
            </a:r>
            <a:r>
              <a:rPr lang="en-AU" smtClean="0">
                <a:latin typeface="Arial" pitchFamily="1" charset="0"/>
                <a:cs typeface="Arial" pitchFamily="1" charset="0"/>
              </a:rPr>
              <a:t>three: feedback loops in PMI / IRC Aceh programme</a:t>
            </a:r>
            <a:endParaRPr lang="en-US" smtClean="0">
              <a:latin typeface="Arial" pitchFamily="1" charset="0"/>
              <a:cs typeface="Arial" pitchFamily="1" charset="0"/>
            </a:endParaRPr>
          </a:p>
        </p:txBody>
      </p:sp>
      <p:pic>
        <p:nvPicPr>
          <p:cNvPr id="67587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970" b="-697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Arial" pitchFamily="1" charset="0"/>
                <a:cs typeface="Arial" pitchFamily="1" charset="0"/>
              </a:rPr>
              <a:t>Feedback loops: Examples </a:t>
            </a:r>
            <a:endParaRPr lang="en-US" smtClean="0">
              <a:latin typeface="Arial" pitchFamily="1" charset="0"/>
              <a:cs typeface="Arial" pitchFamily="1" charset="0"/>
            </a:endParaRPr>
          </a:p>
        </p:txBody>
      </p:sp>
      <p:pic>
        <p:nvPicPr>
          <p:cNvPr id="68611" name="Content Placeholder 3" descr="CAU Standard Operating Procedure 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3223" r="-13223"/>
          <a:stretch>
            <a:fillRect/>
          </a:stretch>
        </p:blipFill>
        <p:spPr>
          <a:xfrm>
            <a:off x="0" y="609600"/>
            <a:ext cx="9601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8534400" cy="762000"/>
          </a:xfrm>
        </p:spPr>
        <p:txBody>
          <a:bodyPr/>
          <a:lstStyle/>
          <a:p>
            <a:r>
              <a:rPr lang="en-AU" smtClean="0">
                <a:solidFill>
                  <a:srgbClr val="000000"/>
                </a:solidFill>
                <a:latin typeface="Arial" pitchFamily="1" charset="0"/>
                <a:cs typeface="Arial" pitchFamily="1" charset="0"/>
              </a:rPr>
              <a:t>Feedback loops: examples </a:t>
            </a:r>
            <a:endParaRPr lang="en-US" sz="3600" smtClean="0">
              <a:solidFill>
                <a:srgbClr val="FF3300"/>
              </a:solidFill>
              <a:latin typeface="Gill Sans MT" pitchFamily="1" charset="0"/>
              <a:cs typeface="Arial" pitchFamily="1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1371600"/>
          <a:ext cx="8001000" cy="4505325"/>
        </p:xfrm>
        <a:graphic>
          <a:graphicData uri="http://schemas.openxmlformats.org/presentationml/2006/ole">
            <p:oleObj spid="_x0000_s69634" name="Visio" r:id="rId4" imgW="9772993" imgH="499605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" pitchFamily="1" charset="0"/>
                <a:cs typeface="Arial" pitchFamily="1" charset="0"/>
              </a:rPr>
              <a:t>Module </a:t>
            </a:r>
            <a:r>
              <a:rPr lang="en-AU" smtClean="0">
                <a:latin typeface="Arial" pitchFamily="1" charset="0"/>
                <a:cs typeface="Arial" pitchFamily="1" charset="0"/>
              </a:rPr>
              <a:t>three: building a simple communications to </a:t>
            </a:r>
            <a:r>
              <a:rPr lang="en-AU" smtClean="0">
                <a:latin typeface="Arial" pitchFamily="1" charset="0"/>
                <a:ea typeface="Helvetica Neue" pitchFamily="1" charset="0"/>
                <a:cs typeface="Helvetica Neue" pitchFamily="1" charset="0"/>
              </a:rPr>
              <a:t>beneficiaries </a:t>
            </a:r>
            <a:r>
              <a:rPr lang="en-AU" smtClean="0">
                <a:latin typeface="Arial" pitchFamily="1" charset="0"/>
                <a:cs typeface="Arial" pitchFamily="1" charset="0"/>
              </a:rPr>
              <a:t>plan</a:t>
            </a:r>
            <a:endParaRPr lang="en-US" smtClean="0">
              <a:latin typeface="Arial" pitchFamily="1" charset="0"/>
              <a:cs typeface="Arial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indent="-273050" eaLnBrk="1" hangingPunct="1">
              <a:lnSpc>
                <a:spcPct val="110000"/>
              </a:lnSpc>
              <a:buClrTx/>
              <a:buFont typeface="Wingdings" pitchFamily="1" charset="2"/>
              <a:buNone/>
              <a:defRPr/>
            </a:pPr>
            <a:r>
              <a:rPr lang="en-GB" sz="1800" b="1" dirty="0" smtClean="0">
                <a:latin typeface="Arial"/>
                <a:ea typeface="Helvetica Neue" pitchFamily="1" charset="0"/>
                <a:cs typeface="Arial"/>
              </a:rPr>
              <a:t>	Group work: </a:t>
            </a:r>
            <a:r>
              <a:rPr lang="en-AU" sz="1800" b="1" dirty="0" smtClean="0">
                <a:latin typeface="Arial"/>
                <a:ea typeface="Helvetica Neue" pitchFamily="1" charset="0"/>
                <a:cs typeface="Arial"/>
              </a:rPr>
              <a:t>Think of the programme you currently work in and </a:t>
            </a:r>
            <a:r>
              <a:rPr lang="en-GB" sz="1800" b="1" dirty="0" smtClean="0">
                <a:latin typeface="Arial"/>
                <a:ea typeface="Helvetica Neue" pitchFamily="1" charset="0"/>
                <a:cs typeface="Arial"/>
              </a:rPr>
              <a:t>brainstorm the following questions for 15 minutes with group members</a:t>
            </a:r>
            <a:r>
              <a:rPr lang="en-GB" sz="1800" dirty="0" smtClean="0">
                <a:latin typeface="Arial"/>
                <a:ea typeface="Helvetica Neue" pitchFamily="1" charset="0"/>
                <a:cs typeface="Arial"/>
              </a:rPr>
              <a:t>:</a:t>
            </a:r>
          </a:p>
          <a:p>
            <a:pPr lvl="1" eaLnBrk="1" hangingPunct="1">
              <a:lnSpc>
                <a:spcPct val="110000"/>
              </a:lnSpc>
              <a:buClrTx/>
              <a:defRPr/>
            </a:pPr>
            <a:r>
              <a:rPr lang="en-AU" sz="1800" dirty="0" smtClean="0">
                <a:latin typeface="Arial"/>
                <a:ea typeface="Helvetica Neue" pitchFamily="1" charset="0"/>
                <a:cs typeface="Arial"/>
              </a:rPr>
              <a:t>Who are the directly and indirect beneficiary audience?</a:t>
            </a:r>
          </a:p>
          <a:p>
            <a:pPr lvl="1" eaLnBrk="1" hangingPunct="1">
              <a:lnSpc>
                <a:spcPct val="110000"/>
              </a:lnSpc>
              <a:buClrTx/>
              <a:defRPr/>
            </a:pPr>
            <a:r>
              <a:rPr lang="en-AU" sz="1800" dirty="0" smtClean="0">
                <a:latin typeface="Arial"/>
                <a:ea typeface="Helvetica Neue" pitchFamily="1" charset="0"/>
                <a:cs typeface="Arial"/>
              </a:rPr>
              <a:t>What information do they need to know? </a:t>
            </a:r>
          </a:p>
          <a:p>
            <a:pPr lvl="1" eaLnBrk="1" hangingPunct="1">
              <a:lnSpc>
                <a:spcPct val="110000"/>
              </a:lnSpc>
              <a:buClrTx/>
              <a:defRPr/>
            </a:pPr>
            <a:r>
              <a:rPr lang="en-AU" sz="1800" dirty="0" smtClean="0">
                <a:latin typeface="Arial"/>
                <a:ea typeface="Helvetica Neue" pitchFamily="1" charset="0"/>
                <a:cs typeface="Arial"/>
              </a:rPr>
              <a:t>What could you build on in your programme to communicate more effectively </a:t>
            </a:r>
            <a:r>
              <a:rPr lang="en-US" sz="1800" dirty="0" smtClean="0">
                <a:latin typeface="Arial"/>
                <a:cs typeface="Arial"/>
              </a:rPr>
              <a:t>beneficiaries</a:t>
            </a:r>
            <a:r>
              <a:rPr lang="en-AU" sz="1800" dirty="0" smtClean="0">
                <a:latin typeface="Arial"/>
                <a:ea typeface="Helvetica Neue" pitchFamily="1" charset="0"/>
                <a:cs typeface="Arial"/>
              </a:rPr>
              <a:t>?</a:t>
            </a:r>
          </a:p>
          <a:p>
            <a:pPr lvl="1" eaLnBrk="1" hangingPunct="1">
              <a:lnSpc>
                <a:spcPct val="110000"/>
              </a:lnSpc>
              <a:buClrTx/>
              <a:defRPr/>
            </a:pPr>
            <a:r>
              <a:rPr lang="en-AU" sz="1800" dirty="0" smtClean="0">
                <a:latin typeface="Arial"/>
                <a:ea typeface="Helvetica Neue" pitchFamily="1" charset="0"/>
                <a:cs typeface="Arial"/>
              </a:rPr>
              <a:t>What are the gaps in the information you currently provide?  </a:t>
            </a:r>
          </a:p>
          <a:p>
            <a:pPr lvl="1" eaLnBrk="1" hangingPunct="1">
              <a:lnSpc>
                <a:spcPct val="110000"/>
              </a:lnSpc>
              <a:buClrTx/>
              <a:defRPr/>
            </a:pPr>
            <a:r>
              <a:rPr lang="en-AU" sz="1800" dirty="0" smtClean="0">
                <a:latin typeface="Arial"/>
                <a:ea typeface="Helvetica Neue" pitchFamily="1" charset="0"/>
                <a:cs typeface="Arial"/>
              </a:rPr>
              <a:t>What are some of the opportunities in your country context?  </a:t>
            </a:r>
            <a:endParaRPr lang="en-GB" sz="1800" dirty="0" smtClean="0">
              <a:latin typeface="Arial"/>
              <a:ea typeface="Helvetica Neue" pitchFamily="1" charset="0"/>
              <a:cs typeface="Arial"/>
            </a:endParaRPr>
          </a:p>
          <a:p>
            <a:pPr lvl="1" eaLnBrk="1" hangingPunct="1">
              <a:lnSpc>
                <a:spcPct val="110000"/>
              </a:lnSpc>
              <a:buClrTx/>
              <a:defRPr/>
            </a:pPr>
            <a:r>
              <a:rPr lang="en-GB" sz="1800" dirty="0" smtClean="0">
                <a:latin typeface="Arial"/>
                <a:ea typeface="Helvetica Neue" pitchFamily="1" charset="0"/>
                <a:cs typeface="Arial"/>
              </a:rPr>
              <a:t>Nominate someone to present your group work  - 5 minutes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" pitchFamily="1" charset="0"/>
                <a:cs typeface="Arial" pitchFamily="1" charset="0"/>
              </a:rPr>
              <a:t>Module </a:t>
            </a:r>
            <a:r>
              <a:rPr lang="en-AU" smtClean="0">
                <a:latin typeface="Arial" pitchFamily="1" charset="0"/>
                <a:cs typeface="Arial" pitchFamily="1" charset="0"/>
              </a:rPr>
              <a:t>three: building a simple communications to </a:t>
            </a:r>
            <a:r>
              <a:rPr lang="en-AU" smtClean="0">
                <a:latin typeface="Arial" pitchFamily="1" charset="0"/>
                <a:ea typeface="Helvetica Neue" pitchFamily="1" charset="0"/>
                <a:cs typeface="Helvetica Neue" pitchFamily="1" charset="0"/>
              </a:rPr>
              <a:t>beneficiaries </a:t>
            </a:r>
            <a:r>
              <a:rPr lang="en-AU" smtClean="0">
                <a:latin typeface="Arial" pitchFamily="1" charset="0"/>
                <a:cs typeface="Arial" pitchFamily="1" charset="0"/>
              </a:rPr>
              <a:t>plan and feedback loops</a:t>
            </a:r>
            <a:endParaRPr lang="en-US" smtClean="0">
              <a:latin typeface="Arial" pitchFamily="1" charset="0"/>
              <a:cs typeface="Arial" pitchFamily="1" charset="0"/>
            </a:endParaRPr>
          </a:p>
        </p:txBody>
      </p:sp>
      <p:pic>
        <p:nvPicPr>
          <p:cNvPr id="52227" name="Content Placeholder 3" descr="6000930153_1ab58f051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4321" b="-43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Arial" pitchFamily="1" charset="0"/>
                <a:cs typeface="Arial" pitchFamily="1" charset="0"/>
              </a:rPr>
              <a:t>Building a feedback loop: Communication Needs Assessment</a:t>
            </a:r>
            <a:endParaRPr lang="en-US" smtClean="0">
              <a:latin typeface="Arial" pitchFamily="1" charset="0"/>
              <a:cs typeface="Arial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Wingdings" pitchFamily="1" charset="2"/>
              <a:buNone/>
              <a:defRPr/>
            </a:pPr>
            <a:endParaRPr lang="en-US" sz="24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742950" indent="-742950" eaLnBrk="1" hangingPunct="1">
              <a:buFont typeface="+mj-lt"/>
              <a:buAutoNum type="arabicPeriod"/>
              <a:defRPr/>
            </a:pPr>
            <a:endParaRPr lang="en-US" sz="24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1752600"/>
          <a:ext cx="67818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58674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Who</a:t>
                      </a:r>
                      <a:r>
                        <a:rPr lang="en-US" sz="2400" b="1" baseline="0" dirty="0" smtClean="0"/>
                        <a:t> is the </a:t>
                      </a:r>
                      <a:r>
                        <a:rPr lang="en-US" sz="2400" b="1" i="1" baseline="0" dirty="0" smtClean="0"/>
                        <a:t>a</a:t>
                      </a:r>
                      <a:r>
                        <a:rPr lang="en-US" sz="2400" b="1" i="1" dirty="0" smtClean="0"/>
                        <a:t>udience</a:t>
                      </a:r>
                      <a:r>
                        <a:rPr lang="en-US" sz="2400" b="1" dirty="0" smtClean="0"/>
                        <a:t>?</a:t>
                      </a:r>
                    </a:p>
                    <a:p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What</a:t>
                      </a:r>
                      <a:r>
                        <a:rPr lang="en-US" sz="2400" b="1" baseline="0" dirty="0" smtClean="0"/>
                        <a:t> are the </a:t>
                      </a:r>
                      <a:r>
                        <a:rPr lang="en-US" sz="2400" b="1" i="1" baseline="0" dirty="0" smtClean="0"/>
                        <a:t>o</a:t>
                      </a:r>
                      <a:r>
                        <a:rPr lang="en-US" sz="2400" b="1" i="1" dirty="0" smtClean="0"/>
                        <a:t>bjectives</a:t>
                      </a:r>
                      <a:r>
                        <a:rPr lang="en-US" sz="2400" b="1" baseline="0" dirty="0" smtClean="0"/>
                        <a:t> of communication?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</a:rPr>
                        <a:t>methods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will you use to deliver your message?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will you ensure 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eedback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is acted on?</a:t>
                      </a:r>
                    </a:p>
                    <a:p>
                      <a:endParaRPr lang="en-US" sz="24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itchFamily="1" charset="0"/>
                <a:cs typeface="Arial" pitchFamily="1" charset="0"/>
              </a:rPr>
              <a:t>1. Who is your audience? </a:t>
            </a:r>
            <a:endParaRPr lang="en-US" i="0" smtClean="0">
              <a:solidFill>
                <a:srgbClr val="000000"/>
              </a:solidFill>
              <a:latin typeface="Arial" pitchFamily="1" charset="0"/>
              <a:cs typeface="Arial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Who is the audience?  Who is affected by the crisis? 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1" charset="0"/>
                <a:cs typeface="Arial" pitchFamily="1" charset="0"/>
              </a:rPr>
              <a:t>Consider directly affected and indirectly affected populations.</a:t>
            </a:r>
          </a:p>
          <a:p>
            <a:pPr marL="635000" lvl="1" indent="-457200" eaLnBrk="1" hangingPunct="1">
              <a:buFont typeface="+mj-lt"/>
              <a:buAutoNum type="arabicPeriod"/>
              <a:defRPr/>
            </a:pPr>
            <a:r>
              <a:rPr lang="en-US" b="1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Affected:</a:t>
            </a:r>
            <a:r>
              <a:rPr lang="en-US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  those in the immediate area of the disaster</a:t>
            </a:r>
          </a:p>
          <a:p>
            <a:pPr marL="635000" lvl="1" indent="-457200" eaLnBrk="1" hangingPunct="1">
              <a:buFont typeface="+mj-lt"/>
              <a:buAutoNum type="arabicPeriod"/>
              <a:defRPr/>
            </a:pPr>
            <a:r>
              <a:rPr lang="en-US" b="1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Indirectly affected: </a:t>
            </a:r>
            <a:r>
              <a:rPr lang="en-US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communities, friends and family who also need information or maybe be in the vicinity of your programme or the disaster.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Arial" pitchFamily="1" charset="0"/>
                <a:cs typeface="Arial" pitchFamily="1" charset="0"/>
              </a:rPr>
              <a:t>2. Objectives of communication </a:t>
            </a:r>
            <a:endParaRPr lang="en-US" smtClean="0">
              <a:latin typeface="Arial" pitchFamily="1" charset="0"/>
              <a:cs typeface="Arial" pitchFamily="1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1" charset="2"/>
              <a:buNone/>
            </a:pPr>
            <a:r>
              <a:rPr lang="en-US" sz="240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	Ask </a:t>
            </a:r>
            <a:r>
              <a:rPr lang="en-US" smtClean="0">
                <a:latin typeface="Arial" pitchFamily="1" charset="0"/>
                <a:cs typeface="Arial" pitchFamily="1" charset="0"/>
              </a:rPr>
              <a:t>what are  the information needs?  What kind of information do they need?  i.e. health, shelter, water? </a:t>
            </a:r>
          </a:p>
          <a:p>
            <a:pPr eaLnBrk="1" hangingPunct="1">
              <a:buFont typeface="Wingdings" pitchFamily="1" charset="2"/>
              <a:buNone/>
            </a:pPr>
            <a:r>
              <a:rPr lang="en-US" smtClean="0">
                <a:latin typeface="Arial" pitchFamily="1" charset="0"/>
                <a:cs typeface="Arial" pitchFamily="1" charset="0"/>
              </a:rPr>
              <a:t>	How should these needs be assessed? </a:t>
            </a:r>
          </a:p>
          <a:p>
            <a:pPr eaLnBrk="1" hangingPunct="1"/>
            <a:endParaRPr lang="en-US" smtClean="0">
              <a:latin typeface="Arial" pitchFamily="1" charset="0"/>
              <a:cs typeface="Arial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1" charset="0"/>
                <a:cs typeface="Arial" pitchFamily="1" charset="0"/>
              </a:rPr>
              <a:t>2. How to assess audience information needs –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Ask those affected by the disaster directly in your assessment (VCA or other tools)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Research humanitarian websites (refer handout)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 Local organizations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 Government departments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 Others? 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1" charset="0"/>
                <a:cs typeface="Arial" pitchFamily="1" charset="0"/>
              </a:rPr>
              <a:t>3. What methods might you use to deliver messages or receive feedback?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191000"/>
          </a:xfrm>
        </p:spPr>
        <p:txBody>
          <a:bodyPr/>
          <a:lstStyle/>
          <a:p>
            <a:pPr marL="457200" indent="-457200" eaLnBrk="1" hangingPunct="1">
              <a:buFont typeface="Calibri" pitchFamily="1" charset="0"/>
              <a:buAutoNum type="arabicPeriod"/>
            </a:pPr>
            <a:r>
              <a:rPr lang="en-US" sz="240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Ask those affected by the disaster directly in your assessment.  </a:t>
            </a:r>
          </a:p>
          <a:p>
            <a:pPr marL="635000" lvl="1" indent="-457200" eaLnBrk="1" hangingPunct="1"/>
            <a:r>
              <a:rPr lang="en-US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Find out most trusted channels.  </a:t>
            </a:r>
          </a:p>
          <a:p>
            <a:pPr marL="635000" lvl="1" indent="-457200" eaLnBrk="1" hangingPunct="1"/>
            <a:r>
              <a:rPr lang="en-US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Consider asking them about the time they want to hear your message.  i.e. at night?</a:t>
            </a:r>
          </a:p>
          <a:p>
            <a:pPr marL="635000" lvl="1" indent="-457200" eaLnBrk="1" hangingPunct="1"/>
            <a:r>
              <a:rPr lang="en-US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Is this accessible to all members of the community?</a:t>
            </a:r>
          </a:p>
          <a:p>
            <a:pPr marL="635000" lvl="1" indent="-457200" eaLnBrk="1" hangingPunct="1"/>
            <a:r>
              <a:rPr lang="en-US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Ask for mobile usage, tv usage and access, radio access and strength.</a:t>
            </a:r>
          </a:p>
          <a:p>
            <a:pPr marL="635000" lvl="1" indent="-457200" eaLnBrk="1" hangingPunct="1"/>
            <a:r>
              <a:rPr lang="en-US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Consider social media channels to disseminate your information.</a:t>
            </a:r>
          </a:p>
          <a:p>
            <a:pPr marL="635000" lvl="1" indent="-457200" eaLnBrk="1" hangingPunct="1"/>
            <a:r>
              <a:rPr lang="en-US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Consider literacy issues.</a:t>
            </a:r>
          </a:p>
          <a:p>
            <a:pPr marL="635000" lvl="1" indent="-457200" eaLnBrk="1" hangingPunct="1">
              <a:buFont typeface="Wingdings" pitchFamily="1" charset="2"/>
              <a:buNone/>
            </a:pPr>
            <a:r>
              <a:rPr lang="en-US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2. Other specialist agencies (CDAC, Infoasaid)  </a:t>
            </a:r>
          </a:p>
          <a:p>
            <a:pPr marL="635000" lvl="1" indent="-457200" eaLnBrk="1" hangingPunct="1">
              <a:buFont typeface="Wingdings" pitchFamily="1" charset="2"/>
              <a:buNone/>
            </a:pPr>
            <a:endParaRPr lang="en-US" smtClean="0">
              <a:latin typeface="Helvetica Neue" pitchFamily="1" charset="0"/>
              <a:ea typeface="Helvetica Neue" pitchFamily="1" charset="0"/>
              <a:cs typeface="Helvetica Neue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pitchFamily="1" charset="0"/>
                <a:cs typeface="Arial" pitchFamily="1" charset="0"/>
              </a:rPr>
              <a:t>Global Map of Social Networking 2011 @ </a:t>
            </a:r>
            <a:r>
              <a:rPr lang="en-US" sz="2400" smtClean="0">
                <a:latin typeface="Arial" pitchFamily="1" charset="0"/>
                <a:cs typeface="Arial" pitchFamily="1" charset="0"/>
                <a:hlinkClick r:id="rId2"/>
              </a:rPr>
              <a:t>http://visual.ly/global-map-social-networking-2011</a:t>
            </a:r>
            <a:r>
              <a:rPr lang="en-US" sz="2400" smtClean="0">
                <a:latin typeface="Arial" pitchFamily="1" charset="0"/>
                <a:cs typeface="Arial" pitchFamily="1" charset="0"/>
              </a:rPr>
              <a:t> </a:t>
            </a:r>
            <a:endParaRPr lang="en-US" sz="2200" smtClean="0">
              <a:latin typeface="Arial" pitchFamily="1" charset="0"/>
              <a:cs typeface="Arial" pitchFamily="1" charset="0"/>
            </a:endParaRPr>
          </a:p>
        </p:txBody>
      </p:sp>
      <p:pic>
        <p:nvPicPr>
          <p:cNvPr id="58371" name="Content Placeholder 4" descr="howpeopleusesocialnetworksindifferentpartsofworld_4e5f46d75c3a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7828" r="-78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1" charset="0"/>
                <a:cs typeface="Arial" pitchFamily="1" charset="0"/>
              </a:rPr>
              <a:t>Mapping communication channels and methods to deliver your message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828800" y="4038600"/>
            <a:ext cx="6858000" cy="762000"/>
          </a:xfrm>
        </p:spPr>
        <p:txBody>
          <a:bodyPr/>
          <a:lstStyle/>
          <a:p>
            <a:pPr marL="457200" indent="-457200" eaLnBrk="1" hangingPunct="1">
              <a:buFont typeface="Wingdings" pitchFamily="1" charset="2"/>
              <a:buNone/>
            </a:pPr>
            <a:r>
              <a:rPr lang="en-US" sz="2400" smtClean="0">
                <a:latin typeface="Helvetica Neue" pitchFamily="1" charset="0"/>
                <a:ea typeface="Helvetica Neue" pitchFamily="1" charset="0"/>
                <a:cs typeface="Helvetica Neue" pitchFamily="1" charset="0"/>
                <a:hlinkClick r:id="rId2"/>
              </a:rPr>
              <a:t>http://cdac-haiti.org/humanitaire/campagne</a:t>
            </a:r>
            <a:r>
              <a:rPr lang="en-US" sz="2400" smtClean="0">
                <a:latin typeface="Helvetica Neue" pitchFamily="1" charset="0"/>
                <a:ea typeface="Helvetica Neue" pitchFamily="1" charset="0"/>
                <a:cs typeface="Helvetica Neue" pitchFamily="1" charset="0"/>
              </a:rPr>
              <a:t> </a:t>
            </a:r>
            <a:endParaRPr lang="en-US" smtClean="0">
              <a:latin typeface="Arial" pitchFamily="1" charset="0"/>
              <a:cs typeface="Arial" pitchFamily="1" charset="0"/>
            </a:endParaRPr>
          </a:p>
        </p:txBody>
      </p:sp>
      <p:pic>
        <p:nvPicPr>
          <p:cNvPr id="59396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8204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0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547</Words>
  <Application>Microsoft Office PowerPoint</Application>
  <PresentationFormat>On-screen Show (4:3)</PresentationFormat>
  <Paragraphs>82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IFRC_2010 presentation-EN</vt:lpstr>
      <vt:lpstr>Visio</vt:lpstr>
      <vt:lpstr>Beneficiary Communication</vt:lpstr>
      <vt:lpstr>Module three: building a simple communications to beneficiaries plan and feedback loops</vt:lpstr>
      <vt:lpstr>Building a feedback loop: Communication Needs Assessment</vt:lpstr>
      <vt:lpstr>1. Who is your audience? </vt:lpstr>
      <vt:lpstr>2. Objectives of communication </vt:lpstr>
      <vt:lpstr>2. How to assess audience information needs – objectives </vt:lpstr>
      <vt:lpstr>3. What methods might you use to deliver messages or receive feedback?</vt:lpstr>
      <vt:lpstr>Global Map of Social Networking 2011 @ http://visual.ly/global-map-social-networking-2011 </vt:lpstr>
      <vt:lpstr>Mapping communication channels and methods to deliver your message </vt:lpstr>
      <vt:lpstr>Media and communication landscape guides at http://infoasaid.org/media-and-telecoms-landscape-guides-0 </vt:lpstr>
      <vt:lpstr>Ushahidi: http://www.ushahidi.com/products </vt:lpstr>
      <vt:lpstr>Video on BC in Haiti: communication channels </vt:lpstr>
      <vt:lpstr>4. Feedback loops: build on community assets</vt:lpstr>
      <vt:lpstr>4. Feedback loops: tips</vt:lpstr>
      <vt:lpstr>Module three: feedback loops in PMI / IRC Aceh programme</vt:lpstr>
      <vt:lpstr>Feedback loops: Examples </vt:lpstr>
      <vt:lpstr>Feedback loops: examples </vt:lpstr>
      <vt:lpstr>Module three: building a simple communications to beneficiaries plan</vt:lpstr>
      <vt:lpstr>Slide 19</vt:lpstr>
    </vt:vector>
  </TitlesOfParts>
  <Company>IFRC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Bally</dc:creator>
  <cp:lastModifiedBy>caroline.austin</cp:lastModifiedBy>
  <cp:revision>35</cp:revision>
  <cp:lastPrinted>2012-03-05T02:26:14Z</cp:lastPrinted>
  <dcterms:created xsi:type="dcterms:W3CDTF">2012-03-08T06:33:34Z</dcterms:created>
  <dcterms:modified xsi:type="dcterms:W3CDTF">2012-03-08T08:03:21Z</dcterms:modified>
</cp:coreProperties>
</file>