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3" r:id="rId2"/>
    <p:sldId id="351" r:id="rId3"/>
    <p:sldId id="293" r:id="rId4"/>
    <p:sldId id="294" r:id="rId5"/>
    <p:sldId id="296" r:id="rId6"/>
    <p:sldId id="297" r:id="rId7"/>
    <p:sldId id="298" r:id="rId8"/>
    <p:sldId id="295" r:id="rId9"/>
    <p:sldId id="300" r:id="rId10"/>
    <p:sldId id="302" r:id="rId11"/>
    <p:sldId id="320" r:id="rId12"/>
    <p:sldId id="324" r:id="rId13"/>
    <p:sldId id="290"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 charset="0"/>
        <a:ea typeface="Arial" pitchFamily="1" charset="0"/>
        <a:cs typeface="Arial" pitchFamily="1" charset="0"/>
      </a:defRPr>
    </a:lvl1pPr>
    <a:lvl2pPr marL="457200" algn="l" rtl="0" fontAlgn="base">
      <a:spcBef>
        <a:spcPct val="0"/>
      </a:spcBef>
      <a:spcAft>
        <a:spcPct val="0"/>
      </a:spcAft>
      <a:defRPr kern="1200">
        <a:solidFill>
          <a:schemeClr val="tx1"/>
        </a:solidFill>
        <a:latin typeface="Arial" pitchFamily="1" charset="0"/>
        <a:ea typeface="Arial" pitchFamily="1" charset="0"/>
        <a:cs typeface="Arial" pitchFamily="1" charset="0"/>
      </a:defRPr>
    </a:lvl2pPr>
    <a:lvl3pPr marL="914400" algn="l" rtl="0" fontAlgn="base">
      <a:spcBef>
        <a:spcPct val="0"/>
      </a:spcBef>
      <a:spcAft>
        <a:spcPct val="0"/>
      </a:spcAft>
      <a:defRPr kern="1200">
        <a:solidFill>
          <a:schemeClr val="tx1"/>
        </a:solidFill>
        <a:latin typeface="Arial" pitchFamily="1" charset="0"/>
        <a:ea typeface="Arial" pitchFamily="1" charset="0"/>
        <a:cs typeface="Arial" pitchFamily="1" charset="0"/>
      </a:defRPr>
    </a:lvl3pPr>
    <a:lvl4pPr marL="1371600" algn="l" rtl="0" fontAlgn="base">
      <a:spcBef>
        <a:spcPct val="0"/>
      </a:spcBef>
      <a:spcAft>
        <a:spcPct val="0"/>
      </a:spcAft>
      <a:defRPr kern="1200">
        <a:solidFill>
          <a:schemeClr val="tx1"/>
        </a:solidFill>
        <a:latin typeface="Arial" pitchFamily="1" charset="0"/>
        <a:ea typeface="Arial" pitchFamily="1" charset="0"/>
        <a:cs typeface="Arial" pitchFamily="1" charset="0"/>
      </a:defRPr>
    </a:lvl4pPr>
    <a:lvl5pPr marL="1828800" algn="l" rtl="0" fontAlgn="base">
      <a:spcBef>
        <a:spcPct val="0"/>
      </a:spcBef>
      <a:spcAft>
        <a:spcPct val="0"/>
      </a:spcAft>
      <a:defRPr kern="1200">
        <a:solidFill>
          <a:schemeClr val="tx1"/>
        </a:solidFill>
        <a:latin typeface="Arial" pitchFamily="1" charset="0"/>
        <a:ea typeface="Arial" pitchFamily="1" charset="0"/>
        <a:cs typeface="Arial" pitchFamily="1" charset="0"/>
      </a:defRPr>
    </a:lvl5pPr>
    <a:lvl6pPr marL="2286000" algn="l" defTabSz="457200" rtl="0" eaLnBrk="1" latinLnBrk="0" hangingPunct="1">
      <a:defRPr kern="1200">
        <a:solidFill>
          <a:schemeClr val="tx1"/>
        </a:solidFill>
        <a:latin typeface="Arial" pitchFamily="1" charset="0"/>
        <a:ea typeface="Arial" pitchFamily="1" charset="0"/>
        <a:cs typeface="Arial" pitchFamily="1" charset="0"/>
      </a:defRPr>
    </a:lvl6pPr>
    <a:lvl7pPr marL="2743200" algn="l" defTabSz="457200" rtl="0" eaLnBrk="1" latinLnBrk="0" hangingPunct="1">
      <a:defRPr kern="1200">
        <a:solidFill>
          <a:schemeClr val="tx1"/>
        </a:solidFill>
        <a:latin typeface="Arial" pitchFamily="1" charset="0"/>
        <a:ea typeface="Arial" pitchFamily="1" charset="0"/>
        <a:cs typeface="Arial" pitchFamily="1" charset="0"/>
      </a:defRPr>
    </a:lvl7pPr>
    <a:lvl8pPr marL="3200400" algn="l" defTabSz="457200" rtl="0" eaLnBrk="1" latinLnBrk="0" hangingPunct="1">
      <a:defRPr kern="1200">
        <a:solidFill>
          <a:schemeClr val="tx1"/>
        </a:solidFill>
        <a:latin typeface="Arial" pitchFamily="1" charset="0"/>
        <a:ea typeface="Arial" pitchFamily="1" charset="0"/>
        <a:cs typeface="Arial" pitchFamily="1" charset="0"/>
      </a:defRPr>
    </a:lvl8pPr>
    <a:lvl9pPr marL="3657600" algn="l" defTabSz="457200" rtl="0" eaLnBrk="1" latinLnBrk="0" hangingPunct="1">
      <a:defRPr kern="1200">
        <a:solidFill>
          <a:schemeClr val="tx1"/>
        </a:solidFill>
        <a:latin typeface="Arial" pitchFamily="1" charset="0"/>
        <a:ea typeface="Arial" pitchFamily="1" charset="0"/>
        <a:cs typeface="Arial" pitchFamily="1"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541818"/>
    <a:srgbClr val="CF1C21"/>
    <a:srgbClr val="8B4907"/>
    <a:srgbClr val="5C4F46"/>
    <a:srgbClr val="66584E"/>
    <a:srgbClr val="E8C7B0"/>
    <a:srgbClr val="F4D1B9"/>
    <a:srgbClr val="B9BFC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ferSingleView="1">
    <p:restoredLeft sz="15620"/>
    <p:restoredTop sz="81974" autoAdjust="0"/>
  </p:normalViewPr>
  <p:slideViewPr>
    <p:cSldViewPr>
      <p:cViewPr>
        <p:scale>
          <a:sx n="100" d="100"/>
          <a:sy n="100" d="100"/>
        </p:scale>
        <p:origin x="-139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EBB2546-05B5-E646-AE9A-EC371250B5D6}" type="datetimeFigureOut">
              <a:rPr lang="en-US"/>
              <a:pPr>
                <a:defRPr/>
              </a:pPr>
              <a:t>3/8/2012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66F88BD-574F-6B4A-8A36-E195E31A8FD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65A7F9B-418C-3C42-96B9-11653139725C}" type="datetime1">
              <a:rPr lang="en-US"/>
              <a:pPr>
                <a:defRPr/>
              </a:pPr>
              <a:t>3/8/2012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BB7961C-0805-AE4A-8AF4-2CBD4633859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Ask people to bring their own experiences.</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3E5DD4-E8B6-EA4F-9F5E-2687F6721A2B}" type="slidenum">
              <a:rPr lang="en-US" smtClean="0"/>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5991AD-ED86-C648-A337-75F842EAF46B}"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9CDAB7-0D11-B144-A134-246422B5628C}"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http://www.youtube.com/watch?v=WMwe4GwSGxI</a:t>
            </a:r>
          </a:p>
          <a:p>
            <a:endParaRPr lang="en-US" dirty="0" smtClean="0"/>
          </a:p>
          <a:p>
            <a:r>
              <a:rPr lang="en-US" dirty="0" smtClean="0"/>
              <a:t>Video is saved</a:t>
            </a:r>
            <a:r>
              <a:rPr lang="en-US" baseline="0" dirty="0" smtClean="0"/>
              <a:t> at T Drive at </a:t>
            </a:r>
            <a:r>
              <a:rPr lang="en-GB" baseline="0" dirty="0" smtClean="0"/>
              <a:t>T:\Communications\Beneficiary communications\OUTPUTS CAROLINE AUSTIN\OUTPUT 1 TRAINING MATERIAL\USEFUL TRAINING VIDEOS</a:t>
            </a:r>
          </a:p>
          <a:p>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D2260C-03F3-1548-9665-358122986FAE}" type="slidenum">
              <a:rPr lang="en-US" smtClean="0"/>
              <a:pPr/>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282555" y="723713"/>
              <a:ext cx="1144157" cy="307859"/>
            </a:xfrm>
            <a:prstGeom prst="rect">
              <a:avLst/>
            </a:prstGeom>
            <a:noFill/>
          </p:spPr>
          <p:txBody>
            <a:bodyPr lIns="0" tIns="0" rIns="0" bIns="0">
              <a:prstTxWarp prst="textNoShape">
                <a:avLst/>
              </a:prstTxWarp>
              <a:spAutoFit/>
            </a:bodyPr>
            <a:lstStyle/>
            <a:p>
              <a:pPr algn="ctr">
                <a:defRPr/>
              </a:pPr>
              <a:r>
                <a:rPr lang="en-US" sz="1000" b="1" dirty="0">
                  <a:solidFill>
                    <a:schemeClr val="bg1"/>
                  </a:solidFill>
                </a:rPr>
                <a:t>Beneficiary Communication</a:t>
              </a:r>
            </a:p>
          </p:txBody>
        </p:sp>
      </p:grpSp>
      <p:sp>
        <p:nvSpPr>
          <p:cNvPr id="2" name="Title 1"/>
          <p:cNvSpPr>
            <a:spLocks noGrp="1"/>
          </p:cNvSpPr>
          <p:nvPr>
            <p:ph type="ctrTitle"/>
          </p:nvPr>
        </p:nvSpPr>
        <p:spPr>
          <a:xfrm>
            <a:off x="990600" y="2819400"/>
            <a:ext cx="7239000" cy="647591"/>
          </a:xfrm>
        </p:spPr>
        <p:txBody>
          <a:bodyPr/>
          <a:lstStyle>
            <a:lvl1pPr algn="r">
              <a:defRPr b="1" baseline="0">
                <a:solidFill>
                  <a:schemeClr val="bg1"/>
                </a:solidFill>
              </a:defRPr>
            </a:lvl1pPr>
          </a:lstStyle>
          <a:p>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marR="0" indent="0" algn="r" defTabSz="914400" rtl="0" eaLnBrk="1" fontAlgn="base" latinLnBrk="0" hangingPunct="1">
              <a:lnSpc>
                <a:spcPct val="100000"/>
              </a:lnSpc>
              <a:spcBef>
                <a:spcPct val="20000"/>
              </a:spcBef>
              <a:spcAft>
                <a:spcPct val="0"/>
              </a:spcAft>
              <a:buClr>
                <a:srgbClr val="CF1C21"/>
              </a:buClr>
              <a:buSzPct val="80000"/>
              <a:buFont typeface="Wingdings" pitchFamily="1" charset="2"/>
              <a:buNone/>
              <a:tabLst/>
              <a:defRPr lang="en-US" sz="2200" smtClean="0">
                <a:latin typeface=""/>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p:nvSpPr>
          <p:spPr>
            <a:xfrm>
              <a:off x="533400" y="498475"/>
              <a:ext cx="4724400" cy="2738438"/>
            </a:xfrm>
            <a:prstGeom prst="rect">
              <a:avLst/>
            </a:prstGeom>
            <a:noFill/>
          </p:spPr>
          <p:txBody>
            <a:bodyPr lIns="0" tIns="0" rIns="0" bIns="0">
              <a:prstTxWarp prst="textNoShape">
                <a:avLst/>
              </a:prstTxWarp>
              <a:spAutoFit/>
            </a:bodyPr>
            <a:lstStyle/>
            <a:p>
              <a:pPr>
                <a:defRPr/>
              </a:pPr>
              <a:r>
                <a:rPr lang="en-US" sz="2000" b="1" baseline="30000" dirty="0">
                  <a:solidFill>
                    <a:srgbClr val="E8C7B0"/>
                  </a:solidFill>
                </a:rPr>
                <a:t>FOR FURTHER INFORMATION PLEASE CONTACT:</a:t>
              </a:r>
            </a:p>
            <a:p>
              <a:pPr>
                <a:defRPr/>
              </a:pPr>
              <a:endParaRPr lang="en-US" sz="2000" b="1" baseline="30000" dirty="0">
                <a:solidFill>
                  <a:schemeClr val="bg1"/>
                </a:solidFill>
              </a:endParaRPr>
            </a:p>
            <a:p>
              <a:pPr>
                <a:defRPr/>
              </a:pPr>
              <a:r>
                <a:rPr lang="en-US" sz="2000" b="1" baseline="30000" dirty="0">
                  <a:solidFill>
                    <a:srgbClr val="E8C7B0"/>
                  </a:solidFill>
                </a:rPr>
                <a:t>IFRC BENIFICIARY COMMUNICATIONS DEPARTMENT </a:t>
              </a:r>
              <a:r>
                <a:rPr lang="en-US" dirty="0"/>
                <a:t> </a:t>
              </a:r>
              <a:endParaRPr lang="en-AU" dirty="0"/>
            </a:p>
            <a:p>
              <a:pPr>
                <a:defRPr/>
              </a:pPr>
              <a:endParaRPr lang="en-US" sz="2000" b="1" baseline="30000" dirty="0">
                <a:solidFill>
                  <a:schemeClr val="bg1"/>
                </a:solidFill>
              </a:endParaRPr>
            </a:p>
            <a:p>
              <a:pPr>
                <a:defRPr/>
              </a:pPr>
              <a:r>
                <a:rPr lang="en-US" sz="2000" b="1" baseline="30000" dirty="0">
                  <a:solidFill>
                    <a:srgbClr val="E8C7B0"/>
                  </a:solidFill>
                </a:rPr>
                <a:t>THIS PRESENTATION IS PUBLISHED BY</a:t>
              </a:r>
            </a:p>
            <a:p>
              <a:pPr>
                <a:defRPr/>
              </a:pPr>
              <a:r>
                <a:rPr lang="en-US" sz="2000" b="1" baseline="30000" dirty="0">
                  <a:solidFill>
                    <a:schemeClr val="bg1"/>
                  </a:solidFill>
                </a:rPr>
                <a:t>INTERNATIONAL FEDERATION OF </a:t>
              </a:r>
              <a:br>
                <a:rPr lang="en-US" sz="2000" b="1" baseline="30000" dirty="0">
                  <a:solidFill>
                    <a:schemeClr val="bg1"/>
                  </a:solidFill>
                </a:rPr>
              </a:br>
              <a:r>
                <a:rPr lang="en-US" sz="2000" b="1" baseline="30000" dirty="0">
                  <a:solidFill>
                    <a:schemeClr val="bg1"/>
                  </a:solidFill>
                </a:rPr>
                <a:t>RED CROSS AND RED CRESCENT SOCIETIES</a:t>
              </a:r>
            </a:p>
            <a:p>
              <a:pPr>
                <a:defRPr/>
              </a:pPr>
              <a:r>
                <a:rPr lang="en-US" sz="2000" b="1" baseline="30000" dirty="0">
                  <a:solidFill>
                    <a:schemeClr val="bg1"/>
                  </a:solidFill>
                </a:rPr>
                <a:t>P.O. BOX 372</a:t>
              </a:r>
            </a:p>
            <a:p>
              <a:pPr>
                <a:defRPr/>
              </a:pPr>
              <a:r>
                <a:rPr lang="en-US" sz="2000" b="1" baseline="30000" dirty="0">
                  <a:solidFill>
                    <a:schemeClr val="bg1"/>
                  </a:solidFill>
                </a:rPr>
                <a:t>CH-1211 GENEVA 19</a:t>
              </a:r>
            </a:p>
            <a:p>
              <a:pPr>
                <a:defRPr/>
              </a:pPr>
              <a:r>
                <a:rPr lang="en-US" sz="2000" b="1" baseline="30000" dirty="0">
                  <a:solidFill>
                    <a:schemeClr val="bg1"/>
                  </a:solidFill>
                </a:rPr>
                <a:t>SWITZERLAND</a:t>
              </a:r>
            </a:p>
            <a:p>
              <a:pPr>
                <a:defRPr/>
              </a:pPr>
              <a:endParaRPr lang="en-US" sz="2000" b="1" baseline="30000" dirty="0">
                <a:solidFill>
                  <a:schemeClr val="bg1"/>
                </a:solidFill>
              </a:endParaRPr>
            </a:p>
            <a:p>
              <a:pPr>
                <a:defRPr/>
              </a:pPr>
              <a:r>
                <a:rPr lang="en-US" sz="2000" b="1" baseline="30000" dirty="0">
                  <a:solidFill>
                    <a:schemeClr val="bg1"/>
                  </a:solidFill>
                </a:rPr>
                <a:t>TEL.: +41 22 730 42 22</a:t>
              </a:r>
            </a:p>
            <a:p>
              <a:pPr>
                <a:defRPr/>
              </a:pPr>
              <a:r>
                <a:rPr lang="en-US" sz="2000" b="1" baseline="30000" dirty="0">
                  <a:solidFill>
                    <a:schemeClr val="bg1"/>
                  </a:solidFill>
                </a:rPr>
                <a:t>FAX.: +41 22 733 03 95</a:t>
              </a:r>
              <a:endParaRPr lang="en-US" sz="2000" dirty="0">
                <a:solidFill>
                  <a:schemeClr val="bg1"/>
                </a:solidFill>
              </a:endParaRPr>
            </a:p>
          </p:txBody>
        </p:sp>
        <p:pic>
          <p:nvPicPr>
            <p:cNvPr id="6" name="Picture 15" descr="SLCM-icons logo-EN.jpg"/>
            <p:cNvPicPr>
              <a:picLocks noChangeAspect="1"/>
            </p:cNvPicPr>
            <p:nvPr/>
          </p:nvPicPr>
          <p:blipFill>
            <a:blip r:embed="rId2"/>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3"/>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latin typeface="Arial" charset="0"/>
                <a:ea typeface="+mn-ea"/>
                <a:cs typeface="Arial" charset="0"/>
              </a:endParaRPr>
            </a:p>
          </p:txBody>
        </p:sp>
        <p:sp>
          <p:nvSpPr>
            <p:cNvPr id="10" name="TextBox 9"/>
            <p:cNvSpPr txBox="1"/>
            <p:nvPr/>
          </p:nvSpPr>
          <p:spPr bwMode="auto">
            <a:xfrm>
              <a:off x="304800" y="6106972"/>
              <a:ext cx="3124200" cy="369974"/>
            </a:xfrm>
            <a:prstGeom prst="rect">
              <a:avLst/>
            </a:prstGeom>
            <a:noFill/>
          </p:spPr>
          <p:txBody>
            <a:bodyPr lIns="0" tIns="0" rIns="0" bIns="0">
              <a:prstTxWarp prst="textNoShape">
                <a:avLst/>
              </a:prstTxWarp>
              <a:spAutoFit/>
            </a:bodyPr>
            <a:lstStyle/>
            <a:p>
              <a:pPr>
                <a:defRPr/>
              </a:pPr>
              <a:r>
                <a:rPr lang="en-US" sz="1200" b="1" dirty="0">
                  <a:solidFill>
                    <a:srgbClr val="551C15"/>
                  </a:solidFill>
                  <a:latin typeface="Arial Rounded MT Bold" pitchFamily="1" charset="0"/>
                  <a:ea typeface="Arial Rounded MT Bold" pitchFamily="1" charset="0"/>
                  <a:cs typeface="Arial Rounded MT Bold" pitchFamily="1" charset="0"/>
                </a:rPr>
                <a:t>www.ifrc.org</a:t>
              </a:r>
            </a:p>
            <a:p>
              <a:pPr>
                <a:defRPr/>
              </a:pPr>
              <a:r>
                <a:rPr lang="en-US" sz="1200" b="1" dirty="0">
                  <a:solidFill>
                    <a:schemeClr val="bg1"/>
                  </a:solidFill>
                  <a:latin typeface="Arial Rounded MT Bold" pitchFamily="1" charset="0"/>
                  <a:ea typeface="Arial Rounded MT Bold" pitchFamily="1" charset="0"/>
                  <a:cs typeface="Arial Rounded MT Bold" pitchFamily="1" charset="0"/>
                </a:rPr>
                <a:t>Saving lives, changing minds.</a:t>
              </a:r>
              <a:endParaRPr lang="en-US" sz="1200" dirty="0">
                <a:solidFill>
                  <a:schemeClr val="bg1"/>
                </a:solidFill>
                <a:latin typeface="Arial Rounded MT Bold" pitchFamily="1" charset="0"/>
                <a:ea typeface="Arial Rounded MT Bold" pitchFamily="1" charset="0"/>
                <a:cs typeface="Arial Rounded MT Bold" pitchFamily="1" charset="0"/>
              </a:endParaRPr>
            </a:p>
          </p:txBody>
        </p:sp>
        <p:pic>
          <p:nvPicPr>
            <p:cNvPr id="1034" name="Picture 14" descr="IFRC_logo_EN.gif"/>
            <p:cNvPicPr>
              <a:picLocks noChangeAspect="1"/>
            </p:cNvPicPr>
            <p:nvPr/>
          </p:nvPicPr>
          <p:blipFill>
            <a:blip r:embed="rId11"/>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p:nvSpPr>
          <p:spPr>
            <a:xfrm>
              <a:off x="282555" y="726887"/>
              <a:ext cx="1144157" cy="307859"/>
            </a:xfrm>
            <a:prstGeom prst="rect">
              <a:avLst/>
            </a:prstGeom>
            <a:noFill/>
          </p:spPr>
          <p:txBody>
            <a:bodyPr lIns="0" tIns="0" rIns="0" bIns="0">
              <a:prstTxWarp prst="textNoShape">
                <a:avLst/>
              </a:prstTxWarp>
              <a:spAutoFit/>
            </a:bodyPr>
            <a:lstStyle/>
            <a:p>
              <a:pPr algn="ctr">
                <a:defRPr/>
              </a:pPr>
              <a:r>
                <a:rPr lang="en-US" sz="1000" b="1" dirty="0">
                  <a:solidFill>
                    <a:schemeClr val="bg1"/>
                  </a:solidFill>
                </a:rPr>
                <a:t>Beneficiary Communication</a:t>
              </a:r>
            </a:p>
          </p:txBody>
        </p:sp>
      </p:gr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61" r:id="rId9"/>
  </p:sldLayoutIdLst>
  <p:txStyles>
    <p:titleStyle>
      <a:lvl1pPr algn="l" rtl="0" eaLnBrk="0" fontAlgn="base" hangingPunct="0">
        <a:spcBef>
          <a:spcPct val="0"/>
        </a:spcBef>
        <a:spcAft>
          <a:spcPct val="0"/>
        </a:spcAft>
        <a:defRPr sz="2600" b="1" i="1" kern="1200">
          <a:solidFill>
            <a:schemeClr val="tx1"/>
          </a:solidFill>
          <a:latin typeface="Arial" pitchFamily="34" charset="0"/>
          <a:ea typeface="Arial" pitchFamily="1" charset="0"/>
          <a:cs typeface="Arial" pitchFamily="34" charset="0"/>
        </a:defRPr>
      </a:lvl1pPr>
      <a:lvl2pPr algn="l" rtl="0" eaLnBrk="0" fontAlgn="base" hangingPunct="0">
        <a:spcBef>
          <a:spcPct val="0"/>
        </a:spcBef>
        <a:spcAft>
          <a:spcPct val="0"/>
        </a:spcAft>
        <a:defRPr sz="2600" b="1" i="1">
          <a:solidFill>
            <a:schemeClr val="tx1"/>
          </a:solidFill>
          <a:latin typeface="Arial" pitchFamily="34" charset="0"/>
          <a:ea typeface="Arial" pitchFamily="1"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ea typeface="Arial" pitchFamily="1"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ea typeface="Arial" pitchFamily="1"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ea typeface="Arial" pitchFamily="1"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1" charset="2"/>
        <a:buChar char="§"/>
        <a:defRPr sz="2200" kern="1200">
          <a:solidFill>
            <a:schemeClr val="tx1"/>
          </a:solidFill>
          <a:latin typeface="Arial" pitchFamily="34" charset="0"/>
          <a:ea typeface="Arial" pitchFamily="1" charset="0"/>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1" charset="2"/>
        <a:buChar char="§"/>
        <a:defRPr sz="2000" kern="1200">
          <a:solidFill>
            <a:schemeClr val="tx1"/>
          </a:solidFill>
          <a:latin typeface="Arial" pitchFamily="34" charset="0"/>
          <a:ea typeface="Arial" pitchFamily="1" charset="0"/>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1" charset="2"/>
        <a:buChar char="§"/>
        <a:defRPr sz="2000" kern="1200">
          <a:solidFill>
            <a:schemeClr val="tx1"/>
          </a:solidFill>
          <a:latin typeface="Arial" pitchFamily="34" charset="0"/>
          <a:ea typeface="Arial" pitchFamily="1" charset="0"/>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1" charset="2"/>
        <a:buChar char="§"/>
        <a:defRPr sz="2000" kern="1200">
          <a:solidFill>
            <a:schemeClr val="tx1"/>
          </a:solidFill>
          <a:latin typeface="Arial" pitchFamily="34" charset="0"/>
          <a:ea typeface="Arial" pitchFamily="1" charset="0"/>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1" charset="2"/>
        <a:buChar char="§"/>
        <a:defRPr sz="2000" kern="1200">
          <a:solidFill>
            <a:schemeClr val="tx1"/>
          </a:solidFill>
          <a:latin typeface="Arial" pitchFamily="34" charset="0"/>
          <a:ea typeface="Arial" pitchFamily="1"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90600" y="2819400"/>
            <a:ext cx="7239000" cy="647700"/>
          </a:xfrm>
        </p:spPr>
        <p:txBody>
          <a:bodyPr/>
          <a:lstStyle/>
          <a:p>
            <a:pPr eaLnBrk="1" hangingPunct="1"/>
            <a:r>
              <a:rPr lang="en-US" sz="3600" dirty="0" smtClean="0">
                <a:latin typeface="Arial" pitchFamily="1" charset="0"/>
                <a:cs typeface="Arial" pitchFamily="1" charset="0"/>
              </a:rPr>
              <a:t>Beneficiary Communication</a:t>
            </a:r>
            <a:endParaRPr lang="en-GB" sz="3600" dirty="0" smtClean="0">
              <a:latin typeface="Arial" pitchFamily="1" charset="0"/>
              <a:cs typeface="Arial" pitchFamily="1" charset="0"/>
            </a:endParaRPr>
          </a:p>
        </p:txBody>
      </p:sp>
      <p:sp>
        <p:nvSpPr>
          <p:cNvPr id="13315" name="Subtitle 2"/>
          <p:cNvSpPr>
            <a:spLocks noGrp="1"/>
          </p:cNvSpPr>
          <p:nvPr>
            <p:ph type="subTitle" idx="1"/>
          </p:nvPr>
        </p:nvSpPr>
        <p:spPr/>
        <p:txBody>
          <a:bodyPr/>
          <a:lstStyle/>
          <a:p>
            <a:r>
              <a:rPr sz="2400" b="1" i="1">
                <a:solidFill>
                  <a:schemeClr val="bg1"/>
                </a:solidFill>
                <a:latin typeface="Helvetica" pitchFamily="1" charset="0"/>
                <a:ea typeface="Cambria" pitchFamily="1" charset="0"/>
                <a:cs typeface="Cambria" pitchFamily="1" charset="0"/>
              </a:rPr>
              <a:t>People need information as much as water, food, medicine and shelter.   Information is aid. </a:t>
            </a:r>
            <a:endParaRPr lang="en-GB" b="1" i="1">
              <a:solidFill>
                <a:schemeClr val="bg1"/>
              </a:solidFill>
              <a:latin typeface="Arial" pitchFamily="1" charset="0"/>
              <a:cs typeface="Arial" pitchFamily="1" charset="0"/>
            </a:endParaRPr>
          </a:p>
          <a:p>
            <a:endParaRPr lang="en-GB" b="1">
              <a:solidFill>
                <a:srgbClr val="541818"/>
              </a:solidFill>
              <a:latin typeface="Arial" pitchFamily="1" charset="0"/>
              <a:cs typeface="Arial" pitchFamily="1"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smtClean="0">
                <a:latin typeface="Arial" pitchFamily="1" charset="0"/>
                <a:cs typeface="Arial" pitchFamily="1" charset="0"/>
              </a:rPr>
              <a:t>Module one: one and two way communication: comparison </a:t>
            </a:r>
          </a:p>
        </p:txBody>
      </p:sp>
      <p:graphicFrame>
        <p:nvGraphicFramePr>
          <p:cNvPr id="4" name="Content Placeholder 3"/>
          <p:cNvGraphicFramePr>
            <a:graphicFrameLocks noGrp="1"/>
          </p:cNvGraphicFramePr>
          <p:nvPr>
            <p:ph idx="1"/>
          </p:nvPr>
        </p:nvGraphicFramePr>
        <p:xfrm>
          <a:off x="1828800" y="1676400"/>
          <a:ext cx="6858000" cy="3759200"/>
        </p:xfrm>
        <a:graphic>
          <a:graphicData uri="http://schemas.openxmlformats.org/drawingml/2006/table">
            <a:tbl>
              <a:tblPr firstRow="1" bandRow="1">
                <a:tableStyleId>{5940675A-B579-460E-94D1-54222C63F5DA}</a:tableStyleId>
              </a:tblPr>
              <a:tblGrid>
                <a:gridCol w="3429000"/>
                <a:gridCol w="3429000"/>
              </a:tblGrid>
              <a:tr h="370840">
                <a:tc>
                  <a:txBody>
                    <a:bodyPr/>
                    <a:lstStyle/>
                    <a:p>
                      <a:r>
                        <a:rPr lang="en-US" b="1" dirty="0" smtClean="0"/>
                        <a:t>One</a:t>
                      </a:r>
                      <a:r>
                        <a:rPr lang="en-US" b="1" baseline="0" dirty="0" smtClean="0"/>
                        <a:t> way communication </a:t>
                      </a:r>
                      <a:endParaRPr lang="en-US" b="1" dirty="0"/>
                    </a:p>
                  </a:txBody>
                  <a:tcPr/>
                </a:tc>
                <a:tc>
                  <a:txBody>
                    <a:bodyPr/>
                    <a:lstStyle/>
                    <a:p>
                      <a:r>
                        <a:rPr lang="en-US" b="1" dirty="0" smtClean="0"/>
                        <a:t>Two way communication </a:t>
                      </a:r>
                      <a:endParaRPr lang="en-US" b="1" dirty="0"/>
                    </a:p>
                  </a:txBody>
                  <a:tcPr/>
                </a:tc>
              </a:tr>
              <a:tr h="370840">
                <a:tc>
                  <a:txBody>
                    <a:bodyPr/>
                    <a:lstStyle/>
                    <a:p>
                      <a:r>
                        <a:rPr lang="en-US" dirty="0" smtClean="0"/>
                        <a:t>Static </a:t>
                      </a:r>
                      <a:endParaRPr lang="en-US" dirty="0"/>
                    </a:p>
                  </a:txBody>
                  <a:tcPr/>
                </a:tc>
                <a:tc>
                  <a:txBody>
                    <a:bodyPr/>
                    <a:lstStyle/>
                    <a:p>
                      <a:r>
                        <a:rPr lang="en-US" dirty="0" smtClean="0"/>
                        <a:t>Interactive</a:t>
                      </a:r>
                      <a:r>
                        <a:rPr lang="en-US" baseline="0" dirty="0" smtClean="0"/>
                        <a:t> </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Includes warnings, behavioral change messages</a:t>
                      </a:r>
                      <a:r>
                        <a:rPr lang="en-US" baseline="0" dirty="0" smtClean="0"/>
                        <a:t> </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Includ</a:t>
                      </a:r>
                      <a:r>
                        <a:rPr lang="en-US" baseline="0" dirty="0" smtClean="0"/>
                        <a:t>es feedback or consultation with affected communities.  Having a </a:t>
                      </a:r>
                      <a:r>
                        <a:rPr lang="en-US" b="1" baseline="0" dirty="0" smtClean="0"/>
                        <a:t>dialogue.</a:t>
                      </a:r>
                      <a:endParaRPr lang="en-US" b="1"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Does not include a feedback loop i.e. no phone numbers</a:t>
                      </a:r>
                      <a:r>
                        <a:rPr lang="en-US" baseline="0" dirty="0" smtClean="0"/>
                        <a:t> or avenues to provide information to Red Cross Red Crescent </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Includes a feedback loop i.e. information on how affected persons can contact Red Cross</a:t>
                      </a:r>
                      <a:r>
                        <a:rPr lang="en-US" baseline="0" dirty="0" smtClean="0"/>
                        <a:t> Red Crescent to provide information </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Does not allow</a:t>
                      </a:r>
                      <a:r>
                        <a:rPr lang="en-US" baseline="0" dirty="0" smtClean="0"/>
                        <a:t> communities to </a:t>
                      </a:r>
                      <a:r>
                        <a:rPr lang="en-US" b="1" baseline="0" dirty="0" smtClean="0"/>
                        <a:t>feedback, complain or participate </a:t>
                      </a:r>
                      <a:r>
                        <a:rPr lang="en-US" baseline="0" dirty="0" smtClean="0"/>
                        <a:t>in programmes</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Provides</a:t>
                      </a:r>
                      <a:r>
                        <a:rPr lang="en-US" baseline="0" dirty="0" smtClean="0"/>
                        <a:t> </a:t>
                      </a:r>
                      <a:r>
                        <a:rPr lang="en-US" b="1" baseline="0" dirty="0" smtClean="0"/>
                        <a:t>complaints or feedback mechanisms</a:t>
                      </a:r>
                      <a:r>
                        <a:rPr lang="en-US" baseline="0" dirty="0" smtClean="0"/>
                        <a:t> to allow beneficiaries to provide information </a:t>
                      </a:r>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smtClean="0">
                <a:latin typeface="Arial" pitchFamily="1" charset="0"/>
                <a:cs typeface="Arial" pitchFamily="1" charset="0"/>
              </a:rPr>
              <a:t>Module one: communicating across the programme cycle</a:t>
            </a:r>
          </a:p>
        </p:txBody>
      </p:sp>
      <p:graphicFrame>
        <p:nvGraphicFramePr>
          <p:cNvPr id="11" name="Content Placeholder 10"/>
          <p:cNvGraphicFramePr>
            <a:graphicFrameLocks noGrp="1"/>
          </p:cNvGraphicFramePr>
          <p:nvPr>
            <p:ph idx="1"/>
          </p:nvPr>
        </p:nvGraphicFramePr>
        <p:xfrm>
          <a:off x="1828800" y="1524000"/>
          <a:ext cx="6781800" cy="4241800"/>
        </p:xfrm>
        <a:graphic>
          <a:graphicData uri="http://schemas.openxmlformats.org/drawingml/2006/table">
            <a:tbl>
              <a:tblPr firstRow="1" bandRow="1">
                <a:tableStyleId>{5940675A-B579-460E-94D1-54222C63F5DA}</a:tableStyleId>
              </a:tblPr>
              <a:tblGrid>
                <a:gridCol w="1714500"/>
                <a:gridCol w="5067300"/>
              </a:tblGrid>
              <a:tr h="142240">
                <a:tc gridSpan="2">
                  <a:txBody>
                    <a:bodyPr/>
                    <a:lstStyle/>
                    <a:p>
                      <a:pPr algn="ctr"/>
                      <a:r>
                        <a:rPr lang="en-US" sz="1600" b="1" dirty="0" smtClean="0"/>
                        <a:t>Development Phase</a:t>
                      </a:r>
                      <a:r>
                        <a:rPr lang="en-US" sz="1600" b="1" baseline="0" dirty="0" smtClean="0"/>
                        <a:t> </a:t>
                      </a:r>
                      <a:endParaRPr lang="en-US" sz="1600" b="1" dirty="0"/>
                    </a:p>
                  </a:txBody>
                  <a:tcPr/>
                </a:tc>
                <a:tc hMerge="1">
                  <a:txBody>
                    <a:bodyPr/>
                    <a:lstStyle/>
                    <a:p>
                      <a:endParaRPr lang="en-US" b="1" dirty="0"/>
                    </a:p>
                  </a:txBody>
                  <a:tcPr/>
                </a:tc>
              </a:tr>
              <a:tr h="370840">
                <a:tc>
                  <a:txBody>
                    <a:bodyPr/>
                    <a:lstStyle/>
                    <a:p>
                      <a:r>
                        <a:rPr lang="en-US" sz="1600" b="1" dirty="0" smtClean="0"/>
                        <a:t>Context</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Define risks in</a:t>
                      </a:r>
                      <a:r>
                        <a:rPr lang="en-US" sz="1600" baseline="0" dirty="0" smtClean="0"/>
                        <a:t> communicating information in your context i.e. political</a:t>
                      </a:r>
                      <a:r>
                        <a:rPr lang="en-US" sz="1600" dirty="0" smtClean="0"/>
                        <a:t>, define as many options for</a:t>
                      </a:r>
                      <a:r>
                        <a:rPr lang="en-US" sz="1600" baseline="0" dirty="0" smtClean="0"/>
                        <a:t> communication channels as possible just in case communication infrastructure fails, consider the economic considerations and accessibly of different mechanisms.</a:t>
                      </a:r>
                      <a:endParaRPr lang="en-US" sz="1600" dirty="0" smtClean="0"/>
                    </a:p>
                  </a:txBody>
                  <a:tcPr/>
                </a:tc>
              </a:tr>
              <a:tr h="370840">
                <a:tc>
                  <a:txBody>
                    <a:bodyPr/>
                    <a:lstStyle/>
                    <a:p>
                      <a:r>
                        <a:rPr lang="en-US" sz="1600" b="1" dirty="0" smtClean="0"/>
                        <a:t>Stakeholder </a:t>
                      </a:r>
                      <a:endParaRPr lang="en-US" sz="1600" b="1" dirty="0"/>
                    </a:p>
                  </a:txBody>
                  <a:tcPr/>
                </a:tc>
                <a:tc>
                  <a:txBody>
                    <a:bodyPr/>
                    <a:lstStyle/>
                    <a:p>
                      <a:r>
                        <a:rPr lang="en-US" sz="1600" baseline="0" dirty="0" smtClean="0"/>
                        <a:t>Define audience for your communications </a:t>
                      </a:r>
                      <a:endParaRPr lang="en-US" sz="1600" dirty="0"/>
                    </a:p>
                  </a:txBody>
                  <a:tcPr/>
                </a:tc>
              </a:tr>
              <a:tr h="370840">
                <a:tc>
                  <a:txBody>
                    <a:bodyPr/>
                    <a:lstStyle/>
                    <a:p>
                      <a:r>
                        <a:rPr lang="en-US" sz="1600" b="1" dirty="0" smtClean="0"/>
                        <a:t>Methods</a:t>
                      </a:r>
                      <a:endParaRPr lang="en-US" sz="1600" b="1" dirty="0"/>
                    </a:p>
                  </a:txBody>
                  <a:tcPr/>
                </a:tc>
                <a:tc>
                  <a:txBody>
                    <a:bodyPr/>
                    <a:lstStyle/>
                    <a:p>
                      <a:r>
                        <a:rPr lang="en-US" sz="1600" dirty="0" smtClean="0"/>
                        <a:t>Build up trust in your communication in the preparedness</a:t>
                      </a:r>
                      <a:r>
                        <a:rPr lang="en-US" sz="1600" baseline="0" dirty="0" smtClean="0"/>
                        <a:t> programme phase by broadcasting across peoples most preferred channels.  </a:t>
                      </a:r>
                      <a:endParaRPr lang="en-US" sz="1600" dirty="0"/>
                    </a:p>
                  </a:txBody>
                  <a:tcPr/>
                </a:tc>
              </a:tr>
              <a:tr h="370840">
                <a:tc>
                  <a:txBody>
                    <a:bodyPr/>
                    <a:lstStyle/>
                    <a:p>
                      <a:r>
                        <a:rPr lang="en-US" sz="1600" b="1" dirty="0" smtClean="0"/>
                        <a:t>Information</a:t>
                      </a:r>
                      <a:r>
                        <a:rPr lang="en-US" sz="1600" b="1" baseline="0" dirty="0" smtClean="0"/>
                        <a:t> needs</a:t>
                      </a:r>
                      <a:endParaRPr lang="en-US" sz="1600" b="1" dirty="0"/>
                    </a:p>
                  </a:txBody>
                  <a:tcPr/>
                </a:tc>
                <a:tc>
                  <a:txBody>
                    <a:bodyPr/>
                    <a:lstStyle/>
                    <a:p>
                      <a:r>
                        <a:rPr lang="en-US" sz="1600" dirty="0" smtClean="0"/>
                        <a:t>Define information</a:t>
                      </a:r>
                      <a:r>
                        <a:rPr lang="en-US" sz="1600" baseline="0" dirty="0" smtClean="0"/>
                        <a:t> needs with communities pre-disaster by asking communities what they need and who needs information. </a:t>
                      </a:r>
                      <a:endParaRPr lang="en-US" sz="1600" dirty="0"/>
                    </a:p>
                  </a:txBody>
                  <a:tcPr/>
                </a:tc>
              </a:tr>
              <a:tr h="370840">
                <a:tc>
                  <a:txBody>
                    <a:bodyPr/>
                    <a:lstStyle/>
                    <a:p>
                      <a:r>
                        <a:rPr lang="en-US" sz="1600" b="1" dirty="0" smtClean="0"/>
                        <a:t>Partnerships</a:t>
                      </a:r>
                      <a:endParaRPr lang="en-US" sz="1600" b="1" dirty="0"/>
                    </a:p>
                  </a:txBody>
                  <a:tcPr/>
                </a:tc>
                <a:tc>
                  <a:txBody>
                    <a:bodyPr/>
                    <a:lstStyle/>
                    <a:p>
                      <a:r>
                        <a:rPr lang="en-US" sz="1600" dirty="0" smtClean="0"/>
                        <a:t>Are there others in your context</a:t>
                      </a:r>
                      <a:r>
                        <a:rPr lang="en-US" sz="1600" baseline="0" dirty="0" smtClean="0"/>
                        <a:t> that you can partner with or key conduits who you can channel information through?</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smtClean="0">
                <a:latin typeface="Arial" pitchFamily="1" charset="0"/>
                <a:cs typeface="Arial" pitchFamily="1" charset="0"/>
              </a:rPr>
              <a:t>Module one: communicating across the programme cycle</a:t>
            </a:r>
          </a:p>
        </p:txBody>
      </p:sp>
      <p:graphicFrame>
        <p:nvGraphicFramePr>
          <p:cNvPr id="11" name="Content Placeholder 10"/>
          <p:cNvGraphicFramePr>
            <a:graphicFrameLocks noGrp="1"/>
          </p:cNvGraphicFramePr>
          <p:nvPr>
            <p:ph idx="1"/>
          </p:nvPr>
        </p:nvGraphicFramePr>
        <p:xfrm>
          <a:off x="1828800" y="1524000"/>
          <a:ext cx="6781800" cy="4191000"/>
        </p:xfrm>
        <a:graphic>
          <a:graphicData uri="http://schemas.openxmlformats.org/drawingml/2006/table">
            <a:tbl>
              <a:tblPr firstRow="1" bandRow="1">
                <a:tableStyleId>{5940675A-B579-460E-94D1-54222C63F5DA}</a:tableStyleId>
              </a:tblPr>
              <a:tblGrid>
                <a:gridCol w="1714500"/>
                <a:gridCol w="5067300"/>
              </a:tblGrid>
              <a:tr h="430180">
                <a:tc gridSpan="2">
                  <a:txBody>
                    <a:bodyPr/>
                    <a:lstStyle/>
                    <a:p>
                      <a:pPr algn="ctr"/>
                      <a:r>
                        <a:rPr lang="en-US" sz="1600" b="1" dirty="0" smtClean="0"/>
                        <a:t>Emergency</a:t>
                      </a:r>
                      <a:r>
                        <a:rPr lang="en-US" sz="1600" b="1" baseline="0" dirty="0" smtClean="0"/>
                        <a:t> Phase </a:t>
                      </a:r>
                      <a:endParaRPr lang="en-US" sz="1600" b="1" dirty="0"/>
                    </a:p>
                  </a:txBody>
                  <a:tcPr/>
                </a:tc>
                <a:tc hMerge="1">
                  <a:txBody>
                    <a:bodyPr/>
                    <a:lstStyle/>
                    <a:p>
                      <a:endParaRPr lang="en-US" b="1" dirty="0"/>
                    </a:p>
                  </a:txBody>
                  <a:tcPr/>
                </a:tc>
              </a:tr>
              <a:tr h="1055897">
                <a:tc>
                  <a:txBody>
                    <a:bodyPr/>
                    <a:lstStyle/>
                    <a:p>
                      <a:r>
                        <a:rPr lang="en-US" sz="1600" b="1" dirty="0" smtClean="0"/>
                        <a:t>Context</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Define channels for </a:t>
                      </a:r>
                      <a:r>
                        <a:rPr lang="en-US" sz="1600" baseline="0" dirty="0" smtClean="0"/>
                        <a:t>communicating information in your context i.e. political</a:t>
                      </a:r>
                      <a:r>
                        <a:rPr lang="en-US" sz="1600" dirty="0" smtClean="0"/>
                        <a:t>, define as many options for</a:t>
                      </a:r>
                      <a:r>
                        <a:rPr lang="en-US" sz="1600" baseline="0" dirty="0" smtClean="0"/>
                        <a:t> communication channels as possible</a:t>
                      </a:r>
                      <a:endParaRPr lang="en-US" sz="1600" dirty="0" smtClean="0"/>
                    </a:p>
                  </a:txBody>
                  <a:tcPr/>
                </a:tc>
              </a:tr>
              <a:tr h="475806">
                <a:tc>
                  <a:txBody>
                    <a:bodyPr/>
                    <a:lstStyle/>
                    <a:p>
                      <a:r>
                        <a:rPr lang="en-US" sz="1600" b="1" dirty="0" smtClean="0"/>
                        <a:t>Stakeholder </a:t>
                      </a:r>
                      <a:endParaRPr lang="en-US" sz="1600" b="1" dirty="0"/>
                    </a:p>
                  </a:txBody>
                  <a:tcPr/>
                </a:tc>
                <a:tc>
                  <a:txBody>
                    <a:bodyPr/>
                    <a:lstStyle/>
                    <a:p>
                      <a:r>
                        <a:rPr lang="en-US" sz="1600" baseline="0" dirty="0" smtClean="0"/>
                        <a:t>Define audience for your communications </a:t>
                      </a:r>
                      <a:endParaRPr lang="en-US" sz="1600" dirty="0"/>
                    </a:p>
                  </a:txBody>
                  <a:tcPr/>
                </a:tc>
              </a:tr>
              <a:tr h="743039">
                <a:tc>
                  <a:txBody>
                    <a:bodyPr/>
                    <a:lstStyle/>
                    <a:p>
                      <a:r>
                        <a:rPr lang="en-US" sz="1600" b="1" dirty="0" smtClean="0"/>
                        <a:t>Methods</a:t>
                      </a:r>
                      <a:endParaRPr lang="en-US" sz="1600" b="1" dirty="0"/>
                    </a:p>
                  </a:txBody>
                  <a:tcPr/>
                </a:tc>
                <a:tc>
                  <a:txBody>
                    <a:bodyPr/>
                    <a:lstStyle/>
                    <a:p>
                      <a:r>
                        <a:rPr lang="en-US" sz="1600" dirty="0" smtClean="0"/>
                        <a:t>Build</a:t>
                      </a:r>
                      <a:r>
                        <a:rPr lang="en-US" sz="1600" baseline="0" dirty="0" smtClean="0"/>
                        <a:t> into disaster assessments questions that map communication channels.  </a:t>
                      </a:r>
                      <a:endParaRPr lang="en-US" sz="1600" dirty="0"/>
                    </a:p>
                  </a:txBody>
                  <a:tcPr/>
                </a:tc>
              </a:tr>
              <a:tr h="743039">
                <a:tc>
                  <a:txBody>
                    <a:bodyPr/>
                    <a:lstStyle/>
                    <a:p>
                      <a:r>
                        <a:rPr lang="en-US" sz="1600" b="1" dirty="0" smtClean="0"/>
                        <a:t>Information</a:t>
                      </a:r>
                      <a:r>
                        <a:rPr lang="en-US" sz="1600" b="1" baseline="0" dirty="0" smtClean="0"/>
                        <a:t> needs</a:t>
                      </a:r>
                      <a:endParaRPr lang="en-US" sz="1600" b="1" dirty="0"/>
                    </a:p>
                  </a:txBody>
                  <a:tcPr/>
                </a:tc>
                <a:tc>
                  <a:txBody>
                    <a:bodyPr/>
                    <a:lstStyle/>
                    <a:p>
                      <a:r>
                        <a:rPr lang="en-US" sz="1600" dirty="0" smtClean="0"/>
                        <a:t>Define information</a:t>
                      </a:r>
                      <a:r>
                        <a:rPr lang="en-US" sz="1600" baseline="0" dirty="0" smtClean="0"/>
                        <a:t> needs with communities by asking communities what they need and who needs information. </a:t>
                      </a:r>
                      <a:endParaRPr lang="en-US" sz="1600" dirty="0"/>
                    </a:p>
                  </a:txBody>
                  <a:tcPr/>
                </a:tc>
              </a:tr>
              <a:tr h="743039">
                <a:tc>
                  <a:txBody>
                    <a:bodyPr/>
                    <a:lstStyle/>
                    <a:p>
                      <a:r>
                        <a:rPr lang="en-US" sz="1600" b="1" dirty="0" smtClean="0"/>
                        <a:t>Partnerships</a:t>
                      </a:r>
                      <a:endParaRPr lang="en-US" sz="1600" b="1" dirty="0"/>
                    </a:p>
                  </a:txBody>
                  <a:tcPr/>
                </a:tc>
                <a:tc>
                  <a:txBody>
                    <a:bodyPr/>
                    <a:lstStyle/>
                    <a:p>
                      <a:r>
                        <a:rPr lang="en-US" sz="1600" dirty="0" smtClean="0"/>
                        <a:t>Are there others in your context</a:t>
                      </a:r>
                      <a:r>
                        <a:rPr lang="en-US" sz="1600" baseline="0" dirty="0" smtClean="0"/>
                        <a:t> that you can partner with or key conduits who you can channel information through?</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smtClean="0">
                <a:latin typeface="Arial" pitchFamily="1" charset="0"/>
                <a:cs typeface="Arial" pitchFamily="1" charset="0"/>
              </a:rPr>
              <a:t>Module One: what is beneficiary communication? </a:t>
            </a:r>
          </a:p>
        </p:txBody>
      </p:sp>
      <p:sp>
        <p:nvSpPr>
          <p:cNvPr id="11267" name="Content Placeholder 2"/>
          <p:cNvSpPr>
            <a:spLocks noGrp="1"/>
          </p:cNvSpPr>
          <p:nvPr>
            <p:ph idx="1"/>
          </p:nvPr>
        </p:nvSpPr>
        <p:spPr>
          <a:xfrm>
            <a:off x="1828800" y="1905000"/>
            <a:ext cx="6858000" cy="2514600"/>
          </a:xfrm>
        </p:spPr>
        <p:txBody>
          <a:bodyPr/>
          <a:lstStyle/>
          <a:p>
            <a:pPr>
              <a:buFont typeface="Wingdings" pitchFamily="1" charset="2"/>
              <a:buNone/>
              <a:defRPr/>
            </a:pPr>
            <a:r>
              <a:rPr lang="en-US" sz="2000" i="1" dirty="0" smtClean="0"/>
              <a:t>	</a:t>
            </a:r>
            <a:r>
              <a:rPr lang="en-US" sz="2400" i="1" dirty="0" smtClean="0"/>
              <a:t>Beneficiary communication aims to save and improve lives through the provision of timely, relevant and accurate information and support an environment of transparency and accountability through the creation of feedback mechanisms </a:t>
            </a:r>
            <a:endParaRPr lang="en-AU" sz="2400" dirty="0" smtClean="0"/>
          </a:p>
          <a:p>
            <a:pPr marL="268288" indent="-268288">
              <a:lnSpc>
                <a:spcPct val="110000"/>
              </a:lnSpc>
              <a:buClrTx/>
              <a:buFont typeface="Wingdings" pitchFamily="1" charset="2"/>
              <a:buNone/>
              <a:defRPr/>
            </a:pPr>
            <a:endParaRPr lang="en-US" sz="2000" dirty="0" smtClean="0">
              <a:solidFill>
                <a:prstClr val="black"/>
              </a:solidFill>
              <a:latin typeface="Helvetica Neue" pitchFamily="1" charset="0"/>
              <a:ea typeface="Helvetica Neue" pitchFamily="1" charset="0"/>
              <a:cs typeface="Helvetica Neue" pitchFamily="1" charset="0"/>
            </a:endParaRPr>
          </a:p>
          <a:p>
            <a:pPr eaLnBrk="1" hangingPunct="1">
              <a:defRPr/>
            </a:pPr>
            <a:endParaRPr lang="en-GB" dirty="0">
              <a:latin typeface="Arial" pitchFamily="1" charset="0"/>
              <a:cs typeface="Arial" pitchFamily="1"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mtClean="0">
                <a:latin typeface="Arial" pitchFamily="1" charset="0"/>
                <a:cs typeface="Arial" pitchFamily="1" charset="0"/>
              </a:rPr>
              <a:t>Module One: what is beneficiary communication? </a:t>
            </a:r>
          </a:p>
        </p:txBody>
      </p:sp>
      <p:sp>
        <p:nvSpPr>
          <p:cNvPr id="11267" name="Content Placeholder 2"/>
          <p:cNvSpPr>
            <a:spLocks noGrp="1"/>
          </p:cNvSpPr>
          <p:nvPr>
            <p:ph idx="1"/>
          </p:nvPr>
        </p:nvSpPr>
        <p:spPr/>
        <p:txBody>
          <a:bodyPr/>
          <a:lstStyle/>
          <a:p>
            <a:pPr eaLnBrk="1" hangingPunct="1">
              <a:buFont typeface="Wingdings" pitchFamily="1" charset="2"/>
              <a:buNone/>
              <a:defRPr/>
            </a:pPr>
            <a:r>
              <a:rPr lang="en-US" sz="2000" dirty="0" smtClean="0"/>
              <a:t>	Communication with beneficiaries aims to provide us with </a:t>
            </a:r>
            <a:r>
              <a:rPr lang="en-US" sz="2000" i="1" dirty="0" smtClean="0"/>
              <a:t>critical data </a:t>
            </a:r>
            <a:r>
              <a:rPr lang="en-US" sz="2000" dirty="0" smtClean="0"/>
              <a:t>about the humanitarian situation to increase the </a:t>
            </a:r>
            <a:r>
              <a:rPr lang="en-US" sz="2000" i="1" dirty="0" smtClean="0"/>
              <a:t>speed, transparency, relevance and effectiveness </a:t>
            </a:r>
            <a:r>
              <a:rPr lang="en-US" sz="2000" dirty="0" smtClean="0"/>
              <a:t>of the work we do with communities.</a:t>
            </a:r>
          </a:p>
          <a:p>
            <a:pPr eaLnBrk="1" hangingPunct="1">
              <a:buFont typeface="Wingdings" pitchFamily="1" charset="2"/>
              <a:buNone/>
              <a:defRPr/>
            </a:pPr>
            <a:r>
              <a:rPr lang="en-US" sz="2000" dirty="0" smtClean="0"/>
              <a:t>	</a:t>
            </a:r>
          </a:p>
          <a:p>
            <a:pPr eaLnBrk="1" hangingPunct="1">
              <a:buFont typeface="Wingdings" pitchFamily="1" charset="2"/>
              <a:buNone/>
              <a:defRPr/>
            </a:pPr>
            <a:r>
              <a:rPr lang="en-US" sz="2000" dirty="0" smtClean="0"/>
              <a:t>	Equally, these communities can voice their views and concerns, and take a more active role in the decisions made by humanitarian actors.   This will contribute to </a:t>
            </a:r>
            <a:r>
              <a:rPr lang="en-US" sz="2000" i="1" dirty="0" smtClean="0"/>
              <a:t>well-informed </a:t>
            </a:r>
            <a:r>
              <a:rPr lang="en-US" sz="2000" dirty="0" smtClean="0"/>
              <a:t>and </a:t>
            </a:r>
            <a:r>
              <a:rPr lang="en-US" sz="2000" i="1" dirty="0" smtClean="0"/>
              <a:t>better quality programming </a:t>
            </a:r>
            <a:r>
              <a:rPr lang="en-US" sz="2000" dirty="0" smtClean="0"/>
              <a:t>that has a greater impact on </a:t>
            </a:r>
            <a:r>
              <a:rPr lang="en-US" sz="2000" i="1" dirty="0" smtClean="0"/>
              <a:t>reducing vulnerability </a:t>
            </a:r>
            <a:r>
              <a:rPr lang="en-US" sz="2000" dirty="0" smtClean="0"/>
              <a:t>and may in turn lead to more </a:t>
            </a:r>
            <a:r>
              <a:rPr lang="en-US" sz="2000" i="1" dirty="0" smtClean="0"/>
              <a:t>safe and resilient communities. </a:t>
            </a:r>
            <a:endParaRPr lang="en-AU" sz="2000" i="1" dirty="0" smtClean="0"/>
          </a:p>
          <a:p>
            <a:pPr marL="268288" indent="-268288">
              <a:lnSpc>
                <a:spcPct val="110000"/>
              </a:lnSpc>
              <a:buClrTx/>
              <a:buFont typeface="Wingdings" pitchFamily="1" charset="2"/>
              <a:buNone/>
              <a:defRPr/>
            </a:pPr>
            <a:endParaRPr lang="en-US" sz="2000" dirty="0" smtClean="0">
              <a:solidFill>
                <a:prstClr val="black"/>
              </a:solidFill>
              <a:latin typeface="Helvetica Neue" pitchFamily="1" charset="0"/>
              <a:ea typeface="Helvetica Neue" pitchFamily="1" charset="0"/>
              <a:cs typeface="Helvetica Neue" pitchFamily="1" charset="0"/>
            </a:endParaRPr>
          </a:p>
          <a:p>
            <a:pPr eaLnBrk="1" hangingPunct="1">
              <a:defRPr/>
            </a:pPr>
            <a:endParaRPr lang="en-GB" dirty="0">
              <a:latin typeface="Arial" pitchFamily="1" charset="0"/>
              <a:cs typeface="Arial" pitchFamily="1"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mtClean="0">
                <a:latin typeface="Arial" pitchFamily="1" charset="0"/>
                <a:cs typeface="Arial" pitchFamily="1" charset="0"/>
              </a:rPr>
              <a:t>Module One: differences between one and two way communication?</a:t>
            </a:r>
          </a:p>
        </p:txBody>
      </p:sp>
      <p:sp>
        <p:nvSpPr>
          <p:cNvPr id="11267" name="Content Placeholder 2"/>
          <p:cNvSpPr>
            <a:spLocks noGrp="1"/>
          </p:cNvSpPr>
          <p:nvPr>
            <p:ph idx="1"/>
          </p:nvPr>
        </p:nvSpPr>
        <p:spPr/>
        <p:txBody>
          <a:bodyPr/>
          <a:lstStyle/>
          <a:p>
            <a:pPr marL="268288" indent="-268288">
              <a:lnSpc>
                <a:spcPct val="110000"/>
              </a:lnSpc>
              <a:buClrTx/>
              <a:buFont typeface="Wingdings" pitchFamily="1" charset="2"/>
              <a:buNone/>
              <a:defRPr/>
            </a:pPr>
            <a:endParaRPr lang="en-US" sz="2000" dirty="0" smtClean="0">
              <a:solidFill>
                <a:prstClr val="black"/>
              </a:solidFill>
              <a:latin typeface="Helvetica Neue" pitchFamily="1" charset="0"/>
              <a:ea typeface="Helvetica Neue" pitchFamily="1" charset="0"/>
              <a:cs typeface="Helvetica Neue" pitchFamily="1" charset="0"/>
            </a:endParaRPr>
          </a:p>
          <a:p>
            <a:pPr eaLnBrk="1" hangingPunct="1">
              <a:defRPr/>
            </a:pPr>
            <a:endParaRPr lang="en-GB" dirty="0">
              <a:latin typeface="Arial" pitchFamily="1" charset="0"/>
              <a:cs typeface="Arial" pitchFamily="1" charset="0"/>
            </a:endParaRPr>
          </a:p>
        </p:txBody>
      </p:sp>
      <p:pic>
        <p:nvPicPr>
          <p:cNvPr id="18436" name="Picture 3" descr="4540784792_0cd4f3335c_o.jpg"/>
          <p:cNvPicPr>
            <a:picLocks noChangeAspect="1"/>
          </p:cNvPicPr>
          <p:nvPr/>
        </p:nvPicPr>
        <p:blipFill>
          <a:blip r:embed="rId3" cstate="print"/>
          <a:srcRect/>
          <a:stretch>
            <a:fillRect/>
          </a:stretch>
        </p:blipFill>
        <p:spPr bwMode="auto">
          <a:xfrm>
            <a:off x="1905000" y="1752600"/>
            <a:ext cx="6096000" cy="406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smtClean="0">
                <a:latin typeface="Arial" pitchFamily="1" charset="0"/>
                <a:cs typeface="Arial" pitchFamily="1" charset="0"/>
              </a:rPr>
              <a:t>Module One: differences between one and two way communication?</a:t>
            </a:r>
          </a:p>
        </p:txBody>
      </p:sp>
      <p:sp>
        <p:nvSpPr>
          <p:cNvPr id="11267" name="Content Placeholder 2"/>
          <p:cNvSpPr>
            <a:spLocks noGrp="1"/>
          </p:cNvSpPr>
          <p:nvPr>
            <p:ph idx="1"/>
          </p:nvPr>
        </p:nvSpPr>
        <p:spPr/>
        <p:txBody>
          <a:bodyPr/>
          <a:lstStyle/>
          <a:p>
            <a:pPr marL="268288" indent="-268288">
              <a:lnSpc>
                <a:spcPct val="110000"/>
              </a:lnSpc>
              <a:buClrTx/>
              <a:buFont typeface="Wingdings" pitchFamily="1" charset="2"/>
              <a:buNone/>
              <a:defRPr/>
            </a:pPr>
            <a:endParaRPr lang="en-US" sz="2000" dirty="0" smtClean="0">
              <a:solidFill>
                <a:prstClr val="black"/>
              </a:solidFill>
              <a:latin typeface="Helvetica Neue" pitchFamily="1" charset="0"/>
              <a:ea typeface="Helvetica Neue" pitchFamily="1" charset="0"/>
              <a:cs typeface="Helvetica Neue" pitchFamily="1" charset="0"/>
            </a:endParaRPr>
          </a:p>
          <a:p>
            <a:pPr eaLnBrk="1" hangingPunct="1">
              <a:defRPr/>
            </a:pPr>
            <a:endParaRPr lang="en-GB" dirty="0">
              <a:latin typeface="Arial" pitchFamily="1" charset="0"/>
              <a:cs typeface="Arial" pitchFamily="1" charset="0"/>
            </a:endParaRPr>
          </a:p>
        </p:txBody>
      </p:sp>
      <p:pic>
        <p:nvPicPr>
          <p:cNvPr id="20484" name="Picture 4" descr="IMG_3901.jpg"/>
          <p:cNvPicPr>
            <a:picLocks noChangeAspect="1"/>
          </p:cNvPicPr>
          <p:nvPr/>
        </p:nvPicPr>
        <p:blipFill>
          <a:blip r:embed="rId3" cstate="print"/>
          <a:srcRect/>
          <a:stretch>
            <a:fillRect/>
          </a:stretch>
        </p:blipFill>
        <p:spPr bwMode="auto">
          <a:xfrm>
            <a:off x="1905000" y="1676400"/>
            <a:ext cx="61722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smtClean="0">
                <a:latin typeface="Arial" pitchFamily="1" charset="0"/>
                <a:cs typeface="Arial" pitchFamily="1" charset="0"/>
              </a:rPr>
              <a:t>Module One: Goal of Beneficiary Communication is two way dialogue</a:t>
            </a:r>
          </a:p>
        </p:txBody>
      </p:sp>
      <p:sp>
        <p:nvSpPr>
          <p:cNvPr id="11267" name="Content Placeholder 2"/>
          <p:cNvSpPr>
            <a:spLocks noGrp="1"/>
          </p:cNvSpPr>
          <p:nvPr>
            <p:ph idx="1"/>
          </p:nvPr>
        </p:nvSpPr>
        <p:spPr/>
        <p:txBody>
          <a:bodyPr/>
          <a:lstStyle/>
          <a:p>
            <a:pPr marL="268288" indent="-268288">
              <a:lnSpc>
                <a:spcPct val="110000"/>
              </a:lnSpc>
              <a:buClrTx/>
              <a:buFont typeface="Wingdings" pitchFamily="1" charset="2"/>
              <a:buNone/>
              <a:defRPr/>
            </a:pPr>
            <a:endParaRPr lang="en-US" sz="2000" dirty="0" smtClean="0">
              <a:solidFill>
                <a:prstClr val="black"/>
              </a:solidFill>
              <a:latin typeface="Helvetica Neue" pitchFamily="1" charset="0"/>
              <a:ea typeface="Helvetica Neue" pitchFamily="1" charset="0"/>
              <a:cs typeface="Helvetica Neue" pitchFamily="1" charset="0"/>
            </a:endParaRPr>
          </a:p>
          <a:p>
            <a:pPr eaLnBrk="1" hangingPunct="1">
              <a:defRPr/>
            </a:pPr>
            <a:endParaRPr lang="en-GB" dirty="0">
              <a:latin typeface="Arial" pitchFamily="1" charset="0"/>
              <a:cs typeface="Arial" pitchFamily="1" charset="0"/>
            </a:endParaRPr>
          </a:p>
        </p:txBody>
      </p:sp>
      <p:pic>
        <p:nvPicPr>
          <p:cNvPr id="22532" name="Picture 5" descr="IFRCCharsadda-8086.jpg"/>
          <p:cNvPicPr>
            <a:picLocks noChangeAspect="1"/>
          </p:cNvPicPr>
          <p:nvPr/>
        </p:nvPicPr>
        <p:blipFill>
          <a:blip r:embed="rId3" cstate="print"/>
          <a:srcRect/>
          <a:stretch>
            <a:fillRect/>
          </a:stretch>
        </p:blipFill>
        <p:spPr bwMode="auto">
          <a:xfrm>
            <a:off x="1828800" y="1676400"/>
            <a:ext cx="5943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dirty="0" smtClean="0">
                <a:latin typeface="Arial" pitchFamily="1" charset="0"/>
                <a:cs typeface="Arial" pitchFamily="1" charset="0"/>
              </a:rPr>
              <a:t>Module One: Video on one and two way communication: Haiti </a:t>
            </a:r>
          </a:p>
        </p:txBody>
      </p:sp>
      <p:sp>
        <p:nvSpPr>
          <p:cNvPr id="24579" name="Content Placeholder 2"/>
          <p:cNvSpPr>
            <a:spLocks noGrp="1"/>
          </p:cNvSpPr>
          <p:nvPr>
            <p:ph idx="1"/>
          </p:nvPr>
        </p:nvSpPr>
        <p:spPr/>
        <p:txBody>
          <a:bodyPr/>
          <a:lstStyle/>
          <a:p>
            <a:pPr eaLnBrk="1" hangingPunct="1">
              <a:buFont typeface="Wingdings" pitchFamily="1" charset="2"/>
              <a:buNone/>
            </a:pPr>
            <a:r>
              <a:rPr lang="en-US" sz="2000" dirty="0" smtClean="0">
                <a:latin typeface="Arial" pitchFamily="1" charset="0"/>
                <a:cs typeface="Arial" pitchFamily="1" charset="0"/>
              </a:rPr>
              <a:t>		</a:t>
            </a:r>
            <a:endParaRPr lang="en-US" sz="2000" dirty="0" smtClean="0">
              <a:solidFill>
                <a:srgbClr val="000000"/>
              </a:solidFill>
              <a:latin typeface="Helvetica Neue" pitchFamily="1" charset="0"/>
              <a:ea typeface="Helvetica Neue" pitchFamily="1" charset="0"/>
              <a:cs typeface="Helvetica Neue" pitchFamily="1" charset="0"/>
            </a:endParaRPr>
          </a:p>
          <a:p>
            <a:pPr eaLnBrk="1" hangingPunct="1">
              <a:buNone/>
            </a:pPr>
            <a:endParaRPr lang="en-GB" dirty="0" smtClean="0">
              <a:latin typeface="Arial" pitchFamily="1" charset="0"/>
              <a:cs typeface="Arial" pitchFamily="1" charset="0"/>
            </a:endParaRPr>
          </a:p>
        </p:txBody>
      </p:sp>
      <p:pic>
        <p:nvPicPr>
          <p:cNvPr id="6" name="Picture 5" descr="p-HTI0842.jpg"/>
          <p:cNvPicPr>
            <a:picLocks noChangeAspect="1"/>
          </p:cNvPicPr>
          <p:nvPr/>
        </p:nvPicPr>
        <p:blipFill>
          <a:blip r:embed="rId3" cstate="print"/>
          <a:stretch>
            <a:fillRect/>
          </a:stretch>
        </p:blipFill>
        <p:spPr>
          <a:xfrm>
            <a:off x="1944216" y="1628800"/>
            <a:ext cx="6372200" cy="424813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smtClean="0">
                <a:latin typeface="Arial" pitchFamily="1" charset="0"/>
                <a:cs typeface="Arial" pitchFamily="1" charset="0"/>
              </a:rPr>
              <a:t>Module One: what is beneficiary communications? </a:t>
            </a:r>
          </a:p>
        </p:txBody>
      </p:sp>
      <p:sp>
        <p:nvSpPr>
          <p:cNvPr id="26627" name="Content Placeholder 2"/>
          <p:cNvSpPr>
            <a:spLocks noGrp="1"/>
          </p:cNvSpPr>
          <p:nvPr>
            <p:ph idx="1"/>
          </p:nvPr>
        </p:nvSpPr>
        <p:spPr/>
        <p:txBody>
          <a:bodyPr/>
          <a:lstStyle/>
          <a:p>
            <a:pPr eaLnBrk="1" hangingPunct="1">
              <a:buFont typeface="Wingdings" pitchFamily="1" charset="2"/>
              <a:buNone/>
            </a:pPr>
            <a:r>
              <a:rPr lang="en-US" sz="2400" smtClean="0">
                <a:latin typeface="Arial" pitchFamily="1" charset="0"/>
                <a:cs typeface="Arial" pitchFamily="1" charset="0"/>
              </a:rPr>
              <a:t>	</a:t>
            </a:r>
            <a:r>
              <a:rPr lang="en-US" sz="2800" b="1" smtClean="0">
                <a:latin typeface="Arial" pitchFamily="1" charset="0"/>
                <a:cs typeface="Arial" pitchFamily="1" charset="0"/>
              </a:rPr>
              <a:t>Training activity: </a:t>
            </a:r>
            <a:r>
              <a:rPr lang="en-US" sz="2800" smtClean="0">
                <a:latin typeface="Arial" pitchFamily="1" charset="0"/>
                <a:cs typeface="Arial" pitchFamily="1" charset="0"/>
              </a:rPr>
              <a:t>one and two way communication.</a:t>
            </a:r>
          </a:p>
          <a:p>
            <a:pPr eaLnBrk="1" hangingPunct="1">
              <a:buFont typeface="Wingdings" pitchFamily="1" charset="2"/>
              <a:buNone/>
            </a:pPr>
            <a:r>
              <a:rPr lang="en-US" sz="2800" smtClean="0">
                <a:latin typeface="Arial" pitchFamily="1" charset="0"/>
                <a:cs typeface="Arial" pitchFamily="1" charset="0"/>
              </a:rPr>
              <a:t>	What are examples of one and two way communication from your programme?</a:t>
            </a:r>
          </a:p>
          <a:p>
            <a:pPr eaLnBrk="1" hangingPunct="1">
              <a:buFont typeface="Wingdings" pitchFamily="1" charset="2"/>
              <a:buNone/>
            </a:pPr>
            <a:r>
              <a:rPr lang="en-US" sz="2000" smtClean="0">
                <a:latin typeface="Arial" pitchFamily="1" charset="0"/>
                <a:cs typeface="Arial" pitchFamily="1" charset="0"/>
              </a:rPr>
              <a:t>	</a:t>
            </a:r>
            <a:endParaRPr lang="en-US" sz="2000" smtClean="0">
              <a:solidFill>
                <a:srgbClr val="000000"/>
              </a:solidFill>
              <a:latin typeface="Helvetica Neue" pitchFamily="1" charset="0"/>
              <a:ea typeface="Helvetica Neue" pitchFamily="1" charset="0"/>
              <a:cs typeface="Helvetica Neue" pitchFamily="1" charset="0"/>
            </a:endParaRPr>
          </a:p>
          <a:p>
            <a:pPr eaLnBrk="1" hangingPunct="1"/>
            <a:endParaRPr lang="en-GB" smtClean="0">
              <a:latin typeface="Arial" pitchFamily="1" charset="0"/>
              <a:cs typeface="Arial" pitchFamily="1"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smtClean="0">
                <a:latin typeface="Arial" pitchFamily="1" charset="0"/>
                <a:cs typeface="Arial" pitchFamily="1" charset="0"/>
              </a:rPr>
              <a:t>Module one: one and two way communication: Haiti </a:t>
            </a:r>
          </a:p>
        </p:txBody>
      </p:sp>
      <p:sp>
        <p:nvSpPr>
          <p:cNvPr id="27651" name="Content Placeholder 2"/>
          <p:cNvSpPr>
            <a:spLocks noGrp="1"/>
          </p:cNvSpPr>
          <p:nvPr>
            <p:ph idx="1"/>
          </p:nvPr>
        </p:nvSpPr>
        <p:spPr/>
        <p:txBody>
          <a:bodyPr/>
          <a:lstStyle/>
          <a:p>
            <a:pPr eaLnBrk="1" hangingPunct="1">
              <a:buFont typeface="Wingdings" pitchFamily="1" charset="2"/>
              <a:buNone/>
            </a:pPr>
            <a:r>
              <a:rPr lang="en-US" sz="2000" smtClean="0">
                <a:latin typeface="Arial" pitchFamily="1" charset="0"/>
                <a:cs typeface="Arial" pitchFamily="1" charset="0"/>
              </a:rPr>
              <a:t>		</a:t>
            </a:r>
            <a:endParaRPr lang="en-US" sz="2000" smtClean="0">
              <a:solidFill>
                <a:srgbClr val="000000"/>
              </a:solidFill>
              <a:latin typeface="Helvetica Neue" pitchFamily="1" charset="0"/>
              <a:ea typeface="Helvetica Neue" pitchFamily="1" charset="0"/>
              <a:cs typeface="Helvetica Neue" pitchFamily="1" charset="0"/>
            </a:endParaRPr>
          </a:p>
          <a:p>
            <a:pPr eaLnBrk="1" hangingPunct="1"/>
            <a:r>
              <a:rPr lang="en-GB" smtClean="0">
                <a:latin typeface="Arial" pitchFamily="1" charset="0"/>
                <a:cs typeface="Arial" pitchFamily="1" charset="0"/>
              </a:rPr>
              <a:t>Activity: identify one and two way communication within the video of beneficiary communications in Haiti.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FRC_2010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1074</TotalTime>
  <Words>440</Words>
  <Application>Microsoft Office PowerPoint</Application>
  <PresentationFormat>On-screen Show (4:3)</PresentationFormat>
  <Paragraphs>63</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IFRC_2010 presentation-EN</vt:lpstr>
      <vt:lpstr>Beneficiary Communication</vt:lpstr>
      <vt:lpstr>Module One: what is beneficiary communication? </vt:lpstr>
      <vt:lpstr>Module One: what is beneficiary communication? </vt:lpstr>
      <vt:lpstr>Module One: differences between one and two way communication?</vt:lpstr>
      <vt:lpstr>Module One: differences between one and two way communication?</vt:lpstr>
      <vt:lpstr>Module One: Goal of Beneficiary Communication is two way dialogue</vt:lpstr>
      <vt:lpstr>Module One: Video on one and two way communication: Haiti </vt:lpstr>
      <vt:lpstr>Module One: what is beneficiary communications? </vt:lpstr>
      <vt:lpstr>Module one: one and two way communication: Haiti </vt:lpstr>
      <vt:lpstr>Module one: one and two way communication: comparison </vt:lpstr>
      <vt:lpstr>Module one: communicating across the programme cycle</vt:lpstr>
      <vt:lpstr>Module one: communicating across the programme cycle</vt:lpstr>
      <vt:lpstr>Slide 13</vt:lpstr>
    </vt:vector>
  </TitlesOfParts>
  <Company>IFRC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Claudia Bally</dc:creator>
  <cp:lastModifiedBy>caroline.austin</cp:lastModifiedBy>
  <cp:revision>35</cp:revision>
  <cp:lastPrinted>2012-03-05T02:26:14Z</cp:lastPrinted>
  <dcterms:created xsi:type="dcterms:W3CDTF">2012-03-08T06:33:34Z</dcterms:created>
  <dcterms:modified xsi:type="dcterms:W3CDTF">2012-03-08T08:01:55Z</dcterms:modified>
</cp:coreProperties>
</file>