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4"/>
  </p:notesMasterIdLst>
  <p:sldIdLst>
    <p:sldId id="260" r:id="rId2"/>
    <p:sldId id="267" r:id="rId3"/>
    <p:sldId id="268" r:id="rId4"/>
    <p:sldId id="269" r:id="rId5"/>
    <p:sldId id="272" r:id="rId6"/>
    <p:sldId id="273" r:id="rId7"/>
    <p:sldId id="277" r:id="rId8"/>
    <p:sldId id="278" r:id="rId9"/>
    <p:sldId id="279" r:id="rId10"/>
    <p:sldId id="281" r:id="rId11"/>
    <p:sldId id="280" r:id="rId12"/>
    <p:sldId id="25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2" autoAdjust="0"/>
    <p:restoredTop sz="94660"/>
  </p:normalViewPr>
  <p:slideViewPr>
    <p:cSldViewPr>
      <p:cViewPr varScale="1">
        <p:scale>
          <a:sx n="88" d="100"/>
          <a:sy n="88" d="100"/>
        </p:scale>
        <p:origin x="-1050" y="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BA8C4-DC5A-443B-B202-0349FEBCB3F4}" type="datetimeFigureOut">
              <a:rPr lang="en-GB" smtClean="0"/>
              <a:pPr/>
              <a:t>02-03-2012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F96422-09AD-4757-B8A3-78A9F5717D9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2010 FLOOD IN THE COUNTRY,</a:t>
            </a:r>
            <a:r>
              <a:rPr lang="en-US" baseline="0" dirty="0" smtClean="0"/>
              <a:t> ONE-FIFTH UNDERWATER, 20 M AFFECTED. LACK OF CLEAN WATER, POOR SANITATION FACILITIES AND HYGIENIC PRACTICES; CHOLERA OUTBREAK; ALERTS AND OUTBREAKS OF MALARIA, DENGUE, POLIO, MEASLES, AWD, ARI, ETC. ARE PRESENT. GOVERNMENT HEALTH CARE DELIVERY SERVICES CANNOT CATER TO ALL THE HEALTH NEEDS OF THE PEOPLE WITH INSUFFICIENT HEALTH PERSONNEL.</a:t>
            </a:r>
          </a:p>
          <a:p>
            <a:endParaRPr lang="en-GB" dirty="0"/>
          </a:p>
        </p:txBody>
      </p:sp>
      <p:sp>
        <p:nvSpPr>
          <p:cNvPr id="4" name="Slide Number Placeholder 3"/>
          <p:cNvSpPr>
            <a:spLocks noGrp="1"/>
          </p:cNvSpPr>
          <p:nvPr>
            <p:ph type="sldNum" sz="quarter" idx="10"/>
          </p:nvPr>
        </p:nvSpPr>
        <p:spPr/>
        <p:txBody>
          <a:bodyPr/>
          <a:lstStyle/>
          <a:p>
            <a:fld id="{4AF96422-09AD-4757-B8A3-78A9F5717D9A}"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PRCS motivation to</a:t>
            </a:r>
            <a:r>
              <a:rPr lang="en-US" baseline="0" dirty="0" smtClean="0"/>
              <a:t> roll out ECV toolkit is its strength in CBHFA volunteers that has started in 2007 and at the moment expanded in 22 districts affected by 2010 flood. The presence of BHUs with the health promotion activities at the BHU facilities and surrounding villages as well as its mobile health services that can deploy BHU health personnel for emergency health response are areas to integrate ECV which interlink with the CBHFA activities. The PRCS as member of the National Health Emergency and Preparedness Network  of the NDMA created by the government of Pakistan, is in a position to support in response to public health in emergencies such as epidemic/outbreak with its network  support of RCRC movement.</a:t>
            </a:r>
            <a:endParaRPr lang="en-GB" dirty="0"/>
          </a:p>
        </p:txBody>
      </p:sp>
      <p:sp>
        <p:nvSpPr>
          <p:cNvPr id="4" name="Slide Number Placeholder 3"/>
          <p:cNvSpPr>
            <a:spLocks noGrp="1"/>
          </p:cNvSpPr>
          <p:nvPr>
            <p:ph type="sldNum" sz="quarter" idx="10"/>
          </p:nvPr>
        </p:nvSpPr>
        <p:spPr/>
        <p:txBody>
          <a:bodyPr/>
          <a:lstStyle/>
          <a:p>
            <a:fld id="{4AF96422-09AD-4757-B8A3-78A9F5717D9A}"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21 PRCS Trainers trained on ECV in June</a:t>
            </a:r>
            <a:r>
              <a:rPr lang="en-US" baseline="0" dirty="0" smtClean="0"/>
              <a:t> 2011 with participants from 6 Branches as capacity building support to PRCS Health team.</a:t>
            </a:r>
            <a:endParaRPr lang="en-GB" dirty="0"/>
          </a:p>
        </p:txBody>
      </p:sp>
      <p:sp>
        <p:nvSpPr>
          <p:cNvPr id="4" name="Slide Number Placeholder 3"/>
          <p:cNvSpPr>
            <a:spLocks noGrp="1"/>
          </p:cNvSpPr>
          <p:nvPr>
            <p:ph type="sldNum" sz="quarter" idx="10"/>
          </p:nvPr>
        </p:nvSpPr>
        <p:spPr/>
        <p:txBody>
          <a:bodyPr/>
          <a:lstStyle/>
          <a:p>
            <a:fld id="{4AF96422-09AD-4757-B8A3-78A9F5717D9A}" type="slidenum">
              <a:rPr lang="en-GB" smtClean="0"/>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5FAF05D-644E-4AC5-BEB9-FD86AB7BEB18}" type="datetimeFigureOut">
              <a:rPr lang="en-US" smtClean="0"/>
              <a:pPr/>
              <a:t>3/2/2012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5875BCE-6FBA-42B9-8E8B-E9D6669A4CA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FAF05D-644E-4AC5-BEB9-FD86AB7BEB18}"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5BCE-6FBA-42B9-8E8B-E9D6669A4CAC}" type="slidenum">
              <a:rPr lang="en-US" smtClean="0"/>
              <a:pPr/>
              <a:t>‹#›</a:t>
            </a:fld>
            <a:endParaRPr lang="en-US"/>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FAF05D-644E-4AC5-BEB9-FD86AB7BEB18}"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5BCE-6FBA-42B9-8E8B-E9D6669A4CAC}" type="slidenum">
              <a:rPr lang="en-US" smtClean="0"/>
              <a:pPr/>
              <a:t>‹#›</a:t>
            </a:fld>
            <a:endParaRPr lang="en-US"/>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5FAF05D-644E-4AC5-BEB9-FD86AB7BEB18}"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75BCE-6FBA-42B9-8E8B-E9D6669A4CA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5FAF05D-644E-4AC5-BEB9-FD86AB7BEB18}" type="datetimeFigureOut">
              <a:rPr lang="en-US" smtClean="0"/>
              <a:pPr/>
              <a:t>3/2/2012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5875BCE-6FBA-42B9-8E8B-E9D6669A4CA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5FAF05D-644E-4AC5-BEB9-FD86AB7BEB18}" type="datetimeFigureOut">
              <a:rPr lang="en-US" smtClean="0"/>
              <a:pPr/>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75BCE-6FBA-42B9-8E8B-E9D6669A4CA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5FAF05D-644E-4AC5-BEB9-FD86AB7BEB18}" type="datetimeFigureOut">
              <a:rPr lang="en-US" smtClean="0"/>
              <a:pPr/>
              <a:t>3/2/2012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75BCE-6FBA-42B9-8E8B-E9D6669A4CA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5FAF05D-644E-4AC5-BEB9-FD86AB7BEB18}" type="datetimeFigureOut">
              <a:rPr lang="en-US" smtClean="0"/>
              <a:pPr/>
              <a:t>3/2/2012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75BCE-6FBA-42B9-8E8B-E9D6669A4CAC}" type="slidenum">
              <a:rPr lang="en-US" smtClean="0"/>
              <a:pPr/>
              <a:t>‹#›</a:t>
            </a:fld>
            <a:endParaRPr lang="en-US"/>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AF05D-644E-4AC5-BEB9-FD86AB7BEB18}" type="datetimeFigureOut">
              <a:rPr lang="en-US" smtClean="0"/>
              <a:pPr/>
              <a:t>3/2/2012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75BCE-6FBA-42B9-8E8B-E9D6669A4CAC}" type="slidenum">
              <a:rPr lang="en-US" smtClean="0"/>
              <a:pPr/>
              <a:t>‹#›</a:t>
            </a:fld>
            <a:endParaRPr lang="en-US"/>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FAF05D-644E-4AC5-BEB9-FD86AB7BEB18}" type="datetimeFigureOut">
              <a:rPr lang="en-US" smtClean="0"/>
              <a:pPr/>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75BCE-6FBA-42B9-8E8B-E9D6669A4CA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FAF05D-644E-4AC5-BEB9-FD86AB7BEB18}" type="datetimeFigureOut">
              <a:rPr lang="en-US" smtClean="0"/>
              <a:pPr/>
              <a:t>3/2/2012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5875BCE-6FBA-42B9-8E8B-E9D6669A4CA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5FAF05D-644E-4AC5-BEB9-FD86AB7BEB18}" type="datetimeFigureOut">
              <a:rPr lang="en-US" smtClean="0"/>
              <a:pPr/>
              <a:t>3/2/2012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5875BCE-6FBA-42B9-8E8B-E9D6669A4C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pull/>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0"/>
            <a:ext cx="7543800" cy="4114800"/>
          </a:xfrm>
        </p:spPr>
        <p:txBody>
          <a:bodyPr>
            <a:normAutofit/>
          </a:bodyPr>
          <a:lstStyle/>
          <a:p>
            <a:r>
              <a:rPr lang="en-US" dirty="0" smtClean="0">
                <a:solidFill>
                  <a:schemeClr val="tx1"/>
                </a:solidFill>
                <a:latin typeface="Arial Rounded MT Bold" pitchFamily="34" charset="0"/>
                <a:cs typeface="Arabic Transparent" pitchFamily="2" charset="-78"/>
              </a:rPr>
              <a:t>ROLL OUT </a:t>
            </a:r>
            <a:br>
              <a:rPr lang="en-US" dirty="0" smtClean="0">
                <a:solidFill>
                  <a:schemeClr val="tx1"/>
                </a:solidFill>
                <a:latin typeface="Arial Rounded MT Bold" pitchFamily="34" charset="0"/>
                <a:cs typeface="Arabic Transparent" pitchFamily="2" charset="-78"/>
              </a:rPr>
            </a:br>
            <a:r>
              <a:rPr lang="en-US" dirty="0" smtClean="0">
                <a:solidFill>
                  <a:schemeClr val="tx1"/>
                </a:solidFill>
                <a:latin typeface="Arial Rounded MT Bold" pitchFamily="34" charset="0"/>
                <a:cs typeface="Arabic Transparent" pitchFamily="2" charset="-78"/>
              </a:rPr>
              <a:t>of the </a:t>
            </a:r>
            <a:br>
              <a:rPr lang="en-US" dirty="0" smtClean="0">
                <a:solidFill>
                  <a:schemeClr val="tx1"/>
                </a:solidFill>
                <a:latin typeface="Arial Rounded MT Bold" pitchFamily="34" charset="0"/>
                <a:cs typeface="Arabic Transparent" pitchFamily="2" charset="-78"/>
              </a:rPr>
            </a:br>
            <a:r>
              <a:rPr lang="en-US" dirty="0" smtClean="0">
                <a:solidFill>
                  <a:schemeClr val="tx1"/>
                </a:solidFill>
                <a:latin typeface="Arial Rounded MT Bold" pitchFamily="34" charset="0"/>
                <a:cs typeface="Arabic Transparent" pitchFamily="2" charset="-78"/>
              </a:rPr>
              <a:t>EPIDEMIC CONTROL for VOLUNTEERS (ECV) toolkit.</a:t>
            </a:r>
            <a:br>
              <a:rPr lang="en-US" dirty="0" smtClean="0">
                <a:solidFill>
                  <a:schemeClr val="tx1"/>
                </a:solidFill>
                <a:latin typeface="Arial Rounded MT Bold" pitchFamily="34" charset="0"/>
                <a:cs typeface="Arabic Transparent" pitchFamily="2" charset="-78"/>
              </a:rPr>
            </a:br>
            <a:r>
              <a:rPr lang="en-US" dirty="0" smtClean="0">
                <a:solidFill>
                  <a:schemeClr val="tx1"/>
                </a:solidFill>
                <a:latin typeface="Arial Rounded MT Bold" pitchFamily="34" charset="0"/>
                <a:cs typeface="Arabic Transparent" pitchFamily="2" charset="-78"/>
              </a:rPr>
              <a:t/>
            </a:r>
            <a:br>
              <a:rPr lang="en-US" dirty="0" smtClean="0">
                <a:solidFill>
                  <a:schemeClr val="tx1"/>
                </a:solidFill>
                <a:latin typeface="Arial Rounded MT Bold" pitchFamily="34" charset="0"/>
                <a:cs typeface="Arabic Transparent" pitchFamily="2" charset="-78"/>
              </a:rPr>
            </a:br>
            <a:r>
              <a:rPr lang="en-US" sz="2000" dirty="0" smtClean="0">
                <a:solidFill>
                  <a:schemeClr val="tx1"/>
                </a:solidFill>
                <a:latin typeface="Arial Rounded MT Bold" pitchFamily="34" charset="0"/>
                <a:cs typeface="Arabic Transparent" pitchFamily="2" charset="-78"/>
              </a:rPr>
              <a:t>Dr. Azhar Halim</a:t>
            </a:r>
            <a:br>
              <a:rPr lang="en-US" sz="2000" dirty="0" smtClean="0">
                <a:solidFill>
                  <a:schemeClr val="tx1"/>
                </a:solidFill>
                <a:latin typeface="Arial Rounded MT Bold" pitchFamily="34" charset="0"/>
                <a:cs typeface="Arabic Transparent" pitchFamily="2" charset="-78"/>
              </a:rPr>
            </a:br>
            <a:r>
              <a:rPr lang="en-US" sz="2000" dirty="0" smtClean="0">
                <a:solidFill>
                  <a:schemeClr val="tx1"/>
                </a:solidFill>
                <a:latin typeface="Arial Rounded MT Bold" pitchFamily="34" charset="0"/>
                <a:cs typeface="Arabic Transparent" pitchFamily="2" charset="-78"/>
              </a:rPr>
              <a:t>Director, Health and Training</a:t>
            </a:r>
            <a:br>
              <a:rPr lang="en-US" sz="2000" dirty="0" smtClean="0">
                <a:solidFill>
                  <a:schemeClr val="tx1"/>
                </a:solidFill>
                <a:latin typeface="Arial Rounded MT Bold" pitchFamily="34" charset="0"/>
                <a:cs typeface="Arabic Transparent" pitchFamily="2" charset="-78"/>
              </a:rPr>
            </a:br>
            <a:r>
              <a:rPr lang="en-US" sz="2000" dirty="0" smtClean="0">
                <a:solidFill>
                  <a:schemeClr val="tx1"/>
                </a:solidFill>
                <a:latin typeface="Arial Rounded MT Bold" pitchFamily="34" charset="0"/>
                <a:cs typeface="Arabic Transparent" pitchFamily="2" charset="-78"/>
              </a:rPr>
              <a:t>PRCS</a:t>
            </a:r>
            <a:endParaRPr lang="en-US" sz="2000" dirty="0">
              <a:solidFill>
                <a:schemeClr val="tx1"/>
              </a:solidFill>
              <a:latin typeface="Arial Rounded MT Bold" pitchFamily="34" charset="0"/>
              <a:cs typeface="Arabic Transparent" pitchFamily="2" charset="-78"/>
            </a:endParaRPr>
          </a:p>
        </p:txBody>
      </p:sp>
      <p:pic>
        <p:nvPicPr>
          <p:cNvPr id="3" name="Picture 2"/>
          <p:cNvPicPr>
            <a:picLocks noChangeAspect="1" noChangeArrowheads="1"/>
          </p:cNvPicPr>
          <p:nvPr/>
        </p:nvPicPr>
        <p:blipFill>
          <a:blip r:embed="rId2" cstate="print"/>
          <a:srcRect/>
          <a:stretch>
            <a:fillRect/>
          </a:stretch>
        </p:blipFill>
        <p:spPr bwMode="auto">
          <a:xfrm>
            <a:off x="228600" y="304800"/>
            <a:ext cx="2362200" cy="1981200"/>
          </a:xfrm>
          <a:prstGeom prst="rect">
            <a:avLst/>
          </a:prstGeom>
          <a:noFill/>
        </p:spPr>
      </p:pic>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181600"/>
          </a:xfrm>
        </p:spPr>
        <p:txBody>
          <a:bodyPr>
            <a:normAutofit/>
          </a:bodyPr>
          <a:lstStyle/>
          <a:p>
            <a:r>
              <a:rPr lang="en-US" sz="3200" b="1" dirty="0" smtClean="0">
                <a:latin typeface="Arial Rounded MT Bold" pitchFamily="34" charset="0"/>
              </a:rPr>
              <a:t>Session on Volunteers and epidemic control be part of Module 3. Actions in epidemic control.</a:t>
            </a:r>
          </a:p>
          <a:p>
            <a:r>
              <a:rPr lang="en-US" sz="3200" b="1" dirty="0" smtClean="0">
                <a:latin typeface="Arial Rounded MT Bold" pitchFamily="34" charset="0"/>
              </a:rPr>
              <a:t>Update Facilitation skills of Trainers – to use more participatory learning methodology.</a:t>
            </a:r>
          </a:p>
          <a:p>
            <a:r>
              <a:rPr lang="en-US" sz="3200" b="1" dirty="0" smtClean="0">
                <a:latin typeface="Arial Rounded MT Bold" pitchFamily="34" charset="0"/>
              </a:rPr>
              <a:t>Adaptation of ECV Toolkit to local context- to select only common diseases in the country</a:t>
            </a:r>
          </a:p>
          <a:p>
            <a:endParaRPr lang="en-GB" sz="3200" dirty="0"/>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FUTURE DIRECTIONS:</a:t>
            </a:r>
            <a:endParaRPr lang="en-GB" b="1" dirty="0">
              <a:solidFill>
                <a:schemeClr val="tx1"/>
              </a:solidFill>
            </a:endParaRPr>
          </a:p>
        </p:txBody>
      </p:sp>
      <p:sp>
        <p:nvSpPr>
          <p:cNvPr id="3" name="Content Placeholder 2"/>
          <p:cNvSpPr>
            <a:spLocks noGrp="1"/>
          </p:cNvSpPr>
          <p:nvPr>
            <p:ph sz="quarter" idx="1"/>
          </p:nvPr>
        </p:nvSpPr>
        <p:spPr/>
        <p:txBody>
          <a:bodyPr>
            <a:normAutofit fontScale="77500" lnSpcReduction="20000"/>
          </a:bodyPr>
          <a:lstStyle/>
          <a:p>
            <a:r>
              <a:rPr lang="en-US" sz="4000" dirty="0" smtClean="0">
                <a:latin typeface="Arial Rounded MT Bold" pitchFamily="34" charset="0"/>
              </a:rPr>
              <a:t>PRCS to develop NS Guidelines on Epidemic Control and Response</a:t>
            </a:r>
          </a:p>
          <a:p>
            <a:r>
              <a:rPr lang="en-US" sz="4000" dirty="0" smtClean="0">
                <a:latin typeface="Arial Rounded MT Bold" pitchFamily="34" charset="0"/>
              </a:rPr>
              <a:t>To strengthen collaboration with WHO, Provincial Health and district Health on community level-epidemic response.</a:t>
            </a:r>
          </a:p>
          <a:p>
            <a:r>
              <a:rPr lang="en-US" sz="4000" dirty="0" smtClean="0">
                <a:latin typeface="Arial Rounded MT Bold" pitchFamily="34" charset="0"/>
              </a:rPr>
              <a:t>Scale up the ECV training in Branches.</a:t>
            </a:r>
          </a:p>
          <a:p>
            <a:r>
              <a:rPr lang="en-US" sz="4000" dirty="0" smtClean="0">
                <a:latin typeface="Arial Rounded MT Bold" pitchFamily="34" charset="0"/>
              </a:rPr>
              <a:t>Incorporate in CBHFA the formation of community epidemic response teams.</a:t>
            </a:r>
            <a:endParaRPr lang="en-GB" sz="4000" dirty="0">
              <a:latin typeface="Arial Rounded MT Bold" pitchFamily="34" charset="0"/>
            </a:endParaRPr>
          </a:p>
        </p:txBody>
      </p:sp>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287962"/>
          </a:xfrm>
        </p:spPr>
        <p:txBody>
          <a:bodyPr>
            <a:normAutofit fontScale="90000"/>
          </a:bodyPr>
          <a:lstStyle/>
          <a:p>
            <a:r>
              <a:rPr lang="en-US" b="1" dirty="0" smtClean="0">
                <a:solidFill>
                  <a:schemeClr val="tx1"/>
                </a:solidFill>
                <a:latin typeface="Arial Rounded MT Bold" pitchFamily="34" charset="0"/>
              </a:rPr>
              <a:t/>
            </a:r>
            <a:br>
              <a:rPr lang="en-US" b="1" dirty="0" smtClean="0">
                <a:solidFill>
                  <a:schemeClr val="tx1"/>
                </a:solidFill>
                <a:latin typeface="Arial Rounded MT Bold" pitchFamily="34" charset="0"/>
              </a:rPr>
            </a:br>
            <a:r>
              <a:rPr lang="en-US" b="1" dirty="0" smtClean="0">
                <a:solidFill>
                  <a:schemeClr val="tx1"/>
                </a:solidFill>
                <a:latin typeface="Arial Rounded MT Bold" pitchFamily="34" charset="0"/>
              </a:rPr>
              <a:t/>
            </a:r>
            <a:br>
              <a:rPr lang="en-US" b="1" dirty="0" smtClean="0">
                <a:solidFill>
                  <a:schemeClr val="tx1"/>
                </a:solidFill>
                <a:latin typeface="Arial Rounded MT Bold" pitchFamily="34" charset="0"/>
              </a:rPr>
            </a:br>
            <a:r>
              <a:rPr lang="en-US" b="1" dirty="0" smtClean="0">
                <a:solidFill>
                  <a:schemeClr val="tx1"/>
                </a:solidFill>
                <a:latin typeface="Arial Rounded MT Bold" pitchFamily="34" charset="0"/>
              </a:rPr>
              <a:t/>
            </a:r>
            <a:br>
              <a:rPr lang="en-US" b="1" dirty="0" smtClean="0">
                <a:solidFill>
                  <a:schemeClr val="tx1"/>
                </a:solidFill>
                <a:latin typeface="Arial Rounded MT Bold" pitchFamily="34" charset="0"/>
              </a:rPr>
            </a:br>
            <a:r>
              <a:rPr lang="en-US" b="1" dirty="0" smtClean="0">
                <a:solidFill>
                  <a:schemeClr val="tx1"/>
                </a:solidFill>
                <a:latin typeface="Arial Rounded MT Bold" pitchFamily="34" charset="0"/>
              </a:rPr>
              <a:t>Thank You </a:t>
            </a:r>
            <a:br>
              <a:rPr lang="en-US" b="1" dirty="0" smtClean="0">
                <a:solidFill>
                  <a:schemeClr val="tx1"/>
                </a:solidFill>
                <a:latin typeface="Arial Rounded MT Bold" pitchFamily="34" charset="0"/>
              </a:rPr>
            </a:br>
            <a:r>
              <a:rPr lang="en-US" b="1" dirty="0" err="1" smtClean="0">
                <a:solidFill>
                  <a:schemeClr val="tx1"/>
                </a:solidFill>
                <a:latin typeface="Arial Rounded MT Bold" pitchFamily="34" charset="0"/>
              </a:rPr>
              <a:t>Shukriya</a:t>
            </a:r>
            <a:r>
              <a:rPr lang="en-US" b="1" dirty="0" smtClean="0">
                <a:solidFill>
                  <a:schemeClr val="tx1"/>
                </a:solidFill>
                <a:latin typeface="Arial Rounded MT Bold" pitchFamily="34" charset="0"/>
              </a:rPr>
              <a:t/>
            </a:r>
            <a:br>
              <a:rPr lang="en-US" b="1" dirty="0" smtClean="0">
                <a:solidFill>
                  <a:schemeClr val="tx1"/>
                </a:solidFill>
                <a:latin typeface="Arial Rounded MT Bold" pitchFamily="34" charset="0"/>
              </a:rPr>
            </a:br>
            <a:r>
              <a:rPr lang="en-US" b="1" dirty="0" err="1" smtClean="0">
                <a:solidFill>
                  <a:schemeClr val="tx1"/>
                </a:solidFill>
                <a:latin typeface="Arial Rounded MT Bold" pitchFamily="34" charset="0"/>
              </a:rPr>
              <a:t>Dhonnobad</a:t>
            </a:r>
            <a:r>
              <a:rPr lang="en-US" b="1" dirty="0" smtClean="0">
                <a:solidFill>
                  <a:schemeClr val="tx1"/>
                </a:solidFill>
                <a:latin typeface="Arial Rounded MT Bold" pitchFamily="34" charset="0"/>
              </a:rPr>
              <a:t/>
            </a:r>
            <a:br>
              <a:rPr lang="en-US" b="1" dirty="0" smtClean="0">
                <a:solidFill>
                  <a:schemeClr val="tx1"/>
                </a:solidFill>
                <a:latin typeface="Arial Rounded MT Bold" pitchFamily="34" charset="0"/>
              </a:rPr>
            </a:br>
            <a:r>
              <a:rPr lang="en-US" b="1" dirty="0" smtClean="0">
                <a:solidFill>
                  <a:schemeClr val="tx1"/>
                </a:solidFill>
                <a:latin typeface="Arial Rounded MT Bold" pitchFamily="34" charset="0"/>
              </a:rPr>
              <a:t/>
            </a:r>
            <a:br>
              <a:rPr lang="en-US" b="1" dirty="0" smtClean="0">
                <a:solidFill>
                  <a:schemeClr val="tx1"/>
                </a:solidFill>
                <a:latin typeface="Arial Rounded MT Bold" pitchFamily="34" charset="0"/>
              </a:rPr>
            </a:br>
            <a:r>
              <a:rPr lang="en-US" b="1" dirty="0" smtClean="0">
                <a:solidFill>
                  <a:schemeClr val="tx1"/>
                </a:solidFill>
                <a:latin typeface="Arial Rounded MT Bold" pitchFamily="34" charset="0"/>
              </a:rPr>
              <a:t/>
            </a:r>
            <a:br>
              <a:rPr lang="en-US" b="1" dirty="0" smtClean="0">
                <a:solidFill>
                  <a:schemeClr val="tx1"/>
                </a:solidFill>
                <a:latin typeface="Arial Rounded MT Bold" pitchFamily="34" charset="0"/>
              </a:rPr>
            </a:br>
            <a:endParaRPr lang="en-US" b="1" dirty="0">
              <a:solidFill>
                <a:schemeClr val="tx1"/>
              </a:solidFill>
              <a:latin typeface="Arial Rounded MT Bold" pitchFamily="34" charset="0"/>
            </a:endParaRPr>
          </a:p>
        </p:txBody>
      </p:sp>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52400" y="152400"/>
            <a:ext cx="8830724" cy="6553200"/>
          </a:xfrm>
          <a:prstGeom prst="rect">
            <a:avLst/>
          </a:prstGeom>
          <a:noFill/>
          <a:ln w="9525">
            <a:noFill/>
            <a:miter lim="800000"/>
            <a:headEnd/>
            <a:tailEnd/>
          </a:ln>
        </p:spPr>
      </p:pic>
      <p:sp>
        <p:nvSpPr>
          <p:cNvPr id="7" name="TextBox 6"/>
          <p:cNvSpPr txBox="1"/>
          <p:nvPr/>
        </p:nvSpPr>
        <p:spPr>
          <a:xfrm>
            <a:off x="228600" y="5410200"/>
            <a:ext cx="8686800" cy="1077218"/>
          </a:xfrm>
          <a:prstGeom prst="rect">
            <a:avLst/>
          </a:prstGeom>
          <a:solidFill>
            <a:srgbClr val="FFFF00"/>
          </a:solidFill>
        </p:spPr>
        <p:txBody>
          <a:bodyPr wrap="square" rtlCol="0">
            <a:spAutoFit/>
          </a:bodyPr>
          <a:lstStyle/>
          <a:p>
            <a:r>
              <a:rPr lang="en-US" sz="3200" b="1" dirty="0" smtClean="0"/>
              <a:t>2010 FLOOD – </a:t>
            </a:r>
          </a:p>
          <a:p>
            <a:r>
              <a:rPr lang="en-US" sz="3200" b="1" dirty="0" smtClean="0"/>
              <a:t>AGGRAVATED HEALTH RISKS IN THE COUNTRY </a:t>
            </a:r>
            <a:endParaRPr lang="en-GB" sz="3200" b="1"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371600"/>
          </a:xfrm>
        </p:spPr>
        <p:txBody>
          <a:bodyPr>
            <a:normAutofit fontScale="90000"/>
          </a:bodyPr>
          <a:lstStyle/>
          <a:p>
            <a:r>
              <a:rPr lang="en-US" sz="4400" b="1" dirty="0" smtClean="0">
                <a:solidFill>
                  <a:schemeClr val="tx1"/>
                </a:solidFill>
                <a:latin typeface="Arial Rounded MT Bold" pitchFamily="34" charset="0"/>
              </a:rPr>
              <a:t>PRCS MOTIVATION and INTEGRATION of ECV </a:t>
            </a:r>
            <a:endParaRPr lang="en-GB" sz="4400" b="1" dirty="0">
              <a:solidFill>
                <a:schemeClr val="tx1"/>
              </a:solidFill>
              <a:latin typeface="Arial Rounded MT Bold" pitchFamily="34" charset="0"/>
            </a:endParaRPr>
          </a:p>
        </p:txBody>
      </p:sp>
      <p:sp>
        <p:nvSpPr>
          <p:cNvPr id="3" name="Content Placeholder 2"/>
          <p:cNvSpPr>
            <a:spLocks noGrp="1"/>
          </p:cNvSpPr>
          <p:nvPr>
            <p:ph sz="quarter" idx="1"/>
          </p:nvPr>
        </p:nvSpPr>
        <p:spPr>
          <a:xfrm>
            <a:off x="838200" y="2209800"/>
            <a:ext cx="7772400" cy="3276600"/>
          </a:xfrm>
        </p:spPr>
        <p:txBody>
          <a:bodyPr>
            <a:normAutofit fontScale="85000" lnSpcReduction="10000"/>
          </a:bodyPr>
          <a:lstStyle/>
          <a:p>
            <a:r>
              <a:rPr lang="en-US" sz="4800" dirty="0" smtClean="0">
                <a:latin typeface="Arial Rounded MT Bold" pitchFamily="34" charset="0"/>
              </a:rPr>
              <a:t>CBHFA </a:t>
            </a:r>
          </a:p>
          <a:p>
            <a:r>
              <a:rPr lang="en-US" sz="4800" dirty="0" smtClean="0">
                <a:latin typeface="Arial Rounded MT Bold" pitchFamily="34" charset="0"/>
              </a:rPr>
              <a:t>BHUs -Health Promotion activities</a:t>
            </a:r>
          </a:p>
          <a:p>
            <a:r>
              <a:rPr lang="en-US" sz="4800" dirty="0" smtClean="0">
                <a:latin typeface="Arial Rounded MT Bold" pitchFamily="34" charset="0"/>
              </a:rPr>
              <a:t>Emergency Health Response – Deployment of MHUs</a:t>
            </a:r>
            <a:endParaRPr lang="en-GB" sz="4800" dirty="0">
              <a:latin typeface="Arial Rounded MT Bold"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Arial Rounded MT Bold" pitchFamily="34" charset="0"/>
              </a:rPr>
              <a:t>How we Started </a:t>
            </a:r>
            <a:r>
              <a:rPr lang="en-US" dirty="0" smtClean="0"/>
              <a:t>- </a:t>
            </a:r>
            <a:endParaRPr lang="en-GB" dirty="0"/>
          </a:p>
        </p:txBody>
      </p:sp>
      <p:sp>
        <p:nvSpPr>
          <p:cNvPr id="3" name="Content Placeholder 2"/>
          <p:cNvSpPr>
            <a:spLocks noGrp="1"/>
          </p:cNvSpPr>
          <p:nvPr>
            <p:ph sz="quarter" idx="1"/>
          </p:nvPr>
        </p:nvSpPr>
        <p:spPr/>
        <p:txBody>
          <a:bodyPr>
            <a:normAutofit fontScale="92500" lnSpcReduction="20000"/>
          </a:bodyPr>
          <a:lstStyle/>
          <a:p>
            <a:pPr>
              <a:buNone/>
            </a:pPr>
            <a:endParaRPr lang="en-US" dirty="0" smtClean="0"/>
          </a:p>
          <a:p>
            <a:r>
              <a:rPr lang="en-US" dirty="0" smtClean="0">
                <a:latin typeface="Arial Rounded MT Bold" pitchFamily="34" charset="0"/>
              </a:rPr>
              <a:t>Introduction with Key Health Program Managers and ERU BHC team </a:t>
            </a:r>
          </a:p>
          <a:p>
            <a:r>
              <a:rPr lang="en-US" dirty="0" smtClean="0">
                <a:latin typeface="Arial Rounded MT Bold" pitchFamily="34" charset="0"/>
              </a:rPr>
              <a:t>Inclusion in the 2010 flood appeal for health plan and budget to cover 5 Branches as sub component of CBHFA programming.</a:t>
            </a:r>
          </a:p>
          <a:p>
            <a:r>
              <a:rPr lang="en-US" dirty="0" smtClean="0">
                <a:latin typeface="Arial Rounded MT Bold" pitchFamily="34" charset="0"/>
              </a:rPr>
              <a:t> Training of Trainers for ECV at national level for Branch CBHFA Coordinators, Field Health Coordinators.</a:t>
            </a:r>
          </a:p>
          <a:p>
            <a:r>
              <a:rPr lang="en-US" dirty="0" smtClean="0">
                <a:latin typeface="Arial Rounded MT Bold" pitchFamily="34" charset="0"/>
              </a:rPr>
              <a:t>Adaptation of ECV Toolkit in local context (Urdu and </a:t>
            </a:r>
            <a:r>
              <a:rPr lang="en-US" dirty="0" err="1" smtClean="0">
                <a:latin typeface="Arial Rounded MT Bold" pitchFamily="34" charset="0"/>
              </a:rPr>
              <a:t>Sindi</a:t>
            </a:r>
            <a:r>
              <a:rPr lang="en-US" dirty="0" smtClean="0">
                <a:latin typeface="Arial Rounded MT Bold" pitchFamily="34" charset="0"/>
              </a:rPr>
              <a:t>) and printing for the use of CBHFA Coaches and volunteers after the Branch level trainings.</a:t>
            </a:r>
            <a:endParaRPr lang="en-GB" dirty="0">
              <a:latin typeface="Arial Rounded MT Bold"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08000" y="381000"/>
            <a:ext cx="8126413" cy="6096000"/>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6400800" y="685800"/>
            <a:ext cx="2437060" cy="2867026"/>
          </a:xfrm>
          <a:prstGeom prst="rect">
            <a:avLst/>
          </a:prstGeom>
          <a:ln>
            <a:noFill/>
          </a:ln>
          <a:effectLst>
            <a:softEdge rad="112500"/>
          </a:effectLst>
        </p:spPr>
      </p:pic>
      <p:pic>
        <p:nvPicPr>
          <p:cNvPr id="3" name="Picture 6"/>
          <p:cNvPicPr>
            <a:picLocks noChangeAspect="1" noChangeArrowheads="1"/>
          </p:cNvPicPr>
          <p:nvPr/>
        </p:nvPicPr>
        <p:blipFill>
          <a:blip r:embed="rId3" cstate="print"/>
          <a:srcRect/>
          <a:stretch>
            <a:fillRect/>
          </a:stretch>
        </p:blipFill>
        <p:spPr bwMode="auto">
          <a:xfrm>
            <a:off x="304800" y="838200"/>
            <a:ext cx="2869565" cy="2133600"/>
          </a:xfrm>
          <a:prstGeom prst="rect">
            <a:avLst/>
          </a:prstGeom>
          <a:ln>
            <a:noFill/>
          </a:ln>
          <a:effectLst>
            <a:softEdge rad="112500"/>
          </a:effectLst>
        </p:spPr>
      </p:pic>
      <p:pic>
        <p:nvPicPr>
          <p:cNvPr id="5" name="Picture 4"/>
          <p:cNvPicPr>
            <a:picLocks noChangeAspect="1" noChangeArrowheads="1"/>
          </p:cNvPicPr>
          <p:nvPr/>
        </p:nvPicPr>
        <p:blipFill>
          <a:blip r:embed="rId4" cstate="print"/>
          <a:srcRect/>
          <a:stretch>
            <a:fillRect/>
          </a:stretch>
        </p:blipFill>
        <p:spPr bwMode="auto">
          <a:xfrm>
            <a:off x="3505200" y="228600"/>
            <a:ext cx="2919413" cy="2209800"/>
          </a:xfrm>
          <a:prstGeom prst="rect">
            <a:avLst/>
          </a:prstGeom>
          <a:ln>
            <a:noFill/>
          </a:ln>
          <a:effectLst>
            <a:softEdge rad="112500"/>
          </a:effectLst>
        </p:spPr>
      </p:pic>
      <p:pic>
        <p:nvPicPr>
          <p:cNvPr id="6" name="Picture 2"/>
          <p:cNvPicPr>
            <a:picLocks noChangeAspect="1" noChangeArrowheads="1"/>
          </p:cNvPicPr>
          <p:nvPr/>
        </p:nvPicPr>
        <p:blipFill>
          <a:blip r:embed="rId5" cstate="print"/>
          <a:srcRect/>
          <a:stretch>
            <a:fillRect/>
          </a:stretch>
        </p:blipFill>
        <p:spPr bwMode="auto">
          <a:xfrm>
            <a:off x="2971800" y="4343400"/>
            <a:ext cx="2971800" cy="2286000"/>
          </a:xfrm>
          <a:prstGeom prst="rect">
            <a:avLst/>
          </a:prstGeom>
          <a:ln>
            <a:noFill/>
          </a:ln>
          <a:effectLst>
            <a:softEdge rad="112500"/>
          </a:effectLst>
        </p:spPr>
      </p:pic>
      <p:pic>
        <p:nvPicPr>
          <p:cNvPr id="7" name="Picture 3"/>
          <p:cNvPicPr>
            <a:picLocks noChangeAspect="1" noChangeArrowheads="1"/>
          </p:cNvPicPr>
          <p:nvPr/>
        </p:nvPicPr>
        <p:blipFill>
          <a:blip r:embed="rId6" cstate="print"/>
          <a:srcRect/>
          <a:stretch>
            <a:fillRect/>
          </a:stretch>
        </p:blipFill>
        <p:spPr bwMode="auto">
          <a:xfrm>
            <a:off x="3276600" y="1828800"/>
            <a:ext cx="2362200" cy="2895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5"/>
          <p:cNvPicPr>
            <a:picLocks noChangeAspect="1" noChangeArrowheads="1"/>
          </p:cNvPicPr>
          <p:nvPr/>
        </p:nvPicPr>
        <p:blipFill>
          <a:blip r:embed="rId7" cstate="print"/>
          <a:srcRect/>
          <a:stretch>
            <a:fillRect/>
          </a:stretch>
        </p:blipFill>
        <p:spPr bwMode="auto">
          <a:xfrm>
            <a:off x="5867400" y="3657600"/>
            <a:ext cx="2971800" cy="2438400"/>
          </a:xfrm>
          <a:prstGeom prst="rect">
            <a:avLst/>
          </a:prstGeom>
          <a:ln>
            <a:noFill/>
          </a:ln>
          <a:effectLst>
            <a:softEdge rad="112500"/>
          </a:effectLst>
        </p:spPr>
      </p:pic>
      <p:pic>
        <p:nvPicPr>
          <p:cNvPr id="9" name="Picture 2"/>
          <p:cNvPicPr>
            <a:picLocks noChangeAspect="1" noChangeArrowheads="1"/>
          </p:cNvPicPr>
          <p:nvPr/>
        </p:nvPicPr>
        <p:blipFill>
          <a:blip r:embed="rId8" cstate="print"/>
          <a:srcRect/>
          <a:stretch>
            <a:fillRect/>
          </a:stretch>
        </p:blipFill>
        <p:spPr bwMode="auto">
          <a:xfrm>
            <a:off x="152400" y="3124200"/>
            <a:ext cx="2844304" cy="2209800"/>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641350"/>
          </a:xfrm>
        </p:spPr>
        <p:txBody>
          <a:bodyPr>
            <a:normAutofit fontScale="90000"/>
          </a:bodyPr>
          <a:lstStyle/>
          <a:p>
            <a:r>
              <a:rPr lang="en-US" b="1" dirty="0" smtClean="0">
                <a:solidFill>
                  <a:schemeClr val="tx1"/>
                </a:solidFill>
              </a:rPr>
              <a:t>Roll Out ECV-</a:t>
            </a:r>
            <a:endParaRPr lang="en-GB" b="1" dirty="0">
              <a:solidFill>
                <a:schemeClr val="tx1"/>
              </a:solidFill>
            </a:endParaRPr>
          </a:p>
        </p:txBody>
      </p:sp>
      <p:sp>
        <p:nvSpPr>
          <p:cNvPr id="3" name="Text Placeholder 2"/>
          <p:cNvSpPr>
            <a:spLocks noGrp="1"/>
          </p:cNvSpPr>
          <p:nvPr>
            <p:ph type="body" idx="1"/>
          </p:nvPr>
        </p:nvSpPr>
        <p:spPr>
          <a:xfrm>
            <a:off x="914400" y="990600"/>
            <a:ext cx="3733800" cy="762000"/>
          </a:xfrm>
        </p:spPr>
        <p:txBody>
          <a:bodyPr/>
          <a:lstStyle/>
          <a:p>
            <a:r>
              <a:rPr lang="en-US" dirty="0" smtClean="0">
                <a:solidFill>
                  <a:srgbClr val="FF0000"/>
                </a:solidFill>
                <a:latin typeface="Arial Rounded MT Bold" pitchFamily="34" charset="0"/>
              </a:rPr>
              <a:t>Facilitating</a:t>
            </a:r>
            <a:r>
              <a:rPr lang="en-US" dirty="0" smtClean="0">
                <a:solidFill>
                  <a:srgbClr val="FF0000"/>
                </a:solidFill>
              </a:rPr>
              <a:t> </a:t>
            </a:r>
            <a:r>
              <a:rPr lang="en-US" dirty="0" smtClean="0">
                <a:solidFill>
                  <a:srgbClr val="FF0000"/>
                </a:solidFill>
                <a:latin typeface="Arial Rounded MT Bold" pitchFamily="34" charset="0"/>
              </a:rPr>
              <a:t>Factors</a:t>
            </a:r>
            <a:endParaRPr lang="en-GB" dirty="0">
              <a:solidFill>
                <a:srgbClr val="FF0000"/>
              </a:solidFill>
              <a:latin typeface="Arial Rounded MT Bold" pitchFamily="34" charset="0"/>
            </a:endParaRPr>
          </a:p>
        </p:txBody>
      </p:sp>
      <p:sp>
        <p:nvSpPr>
          <p:cNvPr id="4" name="Text Placeholder 3"/>
          <p:cNvSpPr>
            <a:spLocks noGrp="1"/>
          </p:cNvSpPr>
          <p:nvPr>
            <p:ph type="body" sz="half" idx="3"/>
          </p:nvPr>
        </p:nvSpPr>
        <p:spPr>
          <a:xfrm>
            <a:off x="4953000" y="990600"/>
            <a:ext cx="3733800" cy="762000"/>
          </a:xfrm>
        </p:spPr>
        <p:txBody>
          <a:bodyPr/>
          <a:lstStyle/>
          <a:p>
            <a:r>
              <a:rPr lang="en-US" dirty="0" smtClean="0">
                <a:solidFill>
                  <a:srgbClr val="FF0000"/>
                </a:solidFill>
                <a:latin typeface="Arial Rounded MT Bold" pitchFamily="34" charset="0"/>
              </a:rPr>
              <a:t>Hindering/Challenges</a:t>
            </a:r>
            <a:endParaRPr lang="en-GB" dirty="0">
              <a:solidFill>
                <a:srgbClr val="FF0000"/>
              </a:solidFill>
              <a:latin typeface="Arial Rounded MT Bold" pitchFamily="34" charset="0"/>
            </a:endParaRPr>
          </a:p>
        </p:txBody>
      </p:sp>
      <p:sp>
        <p:nvSpPr>
          <p:cNvPr id="5" name="Content Placeholder 4"/>
          <p:cNvSpPr>
            <a:spLocks noGrp="1"/>
          </p:cNvSpPr>
          <p:nvPr>
            <p:ph sz="half" idx="2"/>
          </p:nvPr>
        </p:nvSpPr>
        <p:spPr>
          <a:xfrm>
            <a:off x="914400" y="1752600"/>
            <a:ext cx="3733800" cy="4381500"/>
          </a:xfrm>
        </p:spPr>
        <p:txBody>
          <a:bodyPr>
            <a:normAutofit fontScale="77500" lnSpcReduction="20000"/>
          </a:bodyPr>
          <a:lstStyle/>
          <a:p>
            <a:r>
              <a:rPr lang="en-US" b="1" dirty="0" smtClean="0">
                <a:latin typeface="Arial Rounded MT Bold" pitchFamily="34" charset="0"/>
              </a:rPr>
              <a:t>Recognize as important and relevant to incorporate in PRCS Health-CBHFA programming</a:t>
            </a:r>
          </a:p>
          <a:p>
            <a:r>
              <a:rPr lang="en-US" b="1" dirty="0" smtClean="0">
                <a:latin typeface="Arial Rounded MT Bold" pitchFamily="34" charset="0"/>
              </a:rPr>
              <a:t>Presence of CBHFA Coordinators in Branches</a:t>
            </a:r>
          </a:p>
          <a:p>
            <a:r>
              <a:rPr lang="en-US" b="1" dirty="0" smtClean="0">
                <a:latin typeface="Arial Rounded MT Bold" pitchFamily="34" charset="0"/>
              </a:rPr>
              <a:t>Integration in CBHFA programming for 2010 flood integrated health interventions.</a:t>
            </a:r>
          </a:p>
          <a:p>
            <a:r>
              <a:rPr lang="en-US" b="1" dirty="0" smtClean="0">
                <a:latin typeface="Arial Rounded MT Bold" pitchFamily="34" charset="0"/>
              </a:rPr>
              <a:t>CBHFA programming as entry point to increase community awareness on epidemic control and response.</a:t>
            </a:r>
            <a:endParaRPr lang="en-GB" b="1" dirty="0">
              <a:latin typeface="Arial Rounded MT Bold" pitchFamily="34" charset="0"/>
            </a:endParaRPr>
          </a:p>
        </p:txBody>
      </p:sp>
      <p:sp>
        <p:nvSpPr>
          <p:cNvPr id="6" name="Content Placeholder 5"/>
          <p:cNvSpPr>
            <a:spLocks noGrp="1"/>
          </p:cNvSpPr>
          <p:nvPr>
            <p:ph sz="half" idx="4"/>
          </p:nvPr>
        </p:nvSpPr>
        <p:spPr>
          <a:xfrm>
            <a:off x="4953000" y="1828800"/>
            <a:ext cx="3733800" cy="4305300"/>
          </a:xfrm>
        </p:spPr>
        <p:txBody>
          <a:bodyPr>
            <a:normAutofit fontScale="77500" lnSpcReduction="20000"/>
          </a:bodyPr>
          <a:lstStyle/>
          <a:p>
            <a:r>
              <a:rPr lang="en-US" b="1" dirty="0" smtClean="0">
                <a:latin typeface="Arial Rounded MT Bold" pitchFamily="34" charset="0"/>
              </a:rPr>
              <a:t>Delayed implementation of CBHFA trainings in Branches as entry point for ECV trainings.</a:t>
            </a:r>
          </a:p>
          <a:p>
            <a:r>
              <a:rPr lang="en-US" b="1" dirty="0" smtClean="0">
                <a:latin typeface="Arial Rounded MT Bold" pitchFamily="34" charset="0"/>
              </a:rPr>
              <a:t>2011 Flooding-CBHFA Coordinators involvement in relief activities</a:t>
            </a:r>
          </a:p>
          <a:p>
            <a:r>
              <a:rPr lang="en-US" b="1" dirty="0" smtClean="0">
                <a:latin typeface="Arial Rounded MT Bold" pitchFamily="34" charset="0"/>
              </a:rPr>
              <a:t>Insufficient trainings for CBHFA coaches responsible to train CBHFA volunteers.</a:t>
            </a:r>
          </a:p>
          <a:p>
            <a:r>
              <a:rPr lang="en-US" b="1" dirty="0" smtClean="0">
                <a:latin typeface="Arial Rounded MT Bold" pitchFamily="34" charset="0"/>
              </a:rPr>
              <a:t>Need for technical guidance to Branches</a:t>
            </a:r>
          </a:p>
          <a:p>
            <a:r>
              <a:rPr lang="en-US" b="1" dirty="0" smtClean="0">
                <a:latin typeface="Arial Rounded MT Bold" pitchFamily="34" charset="0"/>
              </a:rPr>
              <a:t>Rapid turn-over of CBHFA staff </a:t>
            </a:r>
          </a:p>
          <a:p>
            <a:endParaRPr lang="en-US" dirty="0" smtClean="0"/>
          </a:p>
          <a:p>
            <a:endParaRPr lang="en-US" dirty="0" smtClean="0"/>
          </a:p>
          <a:p>
            <a:pPr>
              <a:buNone/>
            </a:pPr>
            <a:endParaRPr lang="en-US" dirty="0" smtClean="0"/>
          </a:p>
          <a:p>
            <a:endParaRPr lang="en-US" dirty="0" smtClean="0"/>
          </a:p>
          <a:p>
            <a:endParaRPr lang="en-US" dirty="0" smtClean="0"/>
          </a:p>
          <a:p>
            <a:endParaRPr lang="en-GB"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additive="base">
                                        <p:cTn id="5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 calcmode="lin" valueType="num">
                                      <p:cBhvr additive="base">
                                        <p:cTn id="6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 calcmode="lin" valueType="num">
                                      <p:cBhvr additive="base">
                                        <p:cTn id="6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 calcmode="lin" valueType="num">
                                      <p:cBhvr additive="base">
                                        <p:cTn id="7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u="sng" dirty="0" smtClean="0">
                <a:solidFill>
                  <a:schemeClr val="tx1"/>
                </a:solidFill>
                <a:latin typeface="Arial Rounded MT Bold" pitchFamily="34" charset="0"/>
              </a:rPr>
              <a:t>Comments and Recommendations to ECV Toolkits and ECV Training Manual</a:t>
            </a:r>
            <a:endParaRPr lang="en-GB" sz="3200" b="1" u="sng" dirty="0">
              <a:solidFill>
                <a:schemeClr val="tx1"/>
              </a:solidFill>
              <a:latin typeface="Arial Rounded MT Bold" pitchFamily="34" charset="0"/>
            </a:endParaRPr>
          </a:p>
        </p:txBody>
      </p:sp>
      <p:sp>
        <p:nvSpPr>
          <p:cNvPr id="3" name="Content Placeholder 2"/>
          <p:cNvSpPr>
            <a:spLocks noGrp="1"/>
          </p:cNvSpPr>
          <p:nvPr>
            <p:ph sz="quarter" idx="1"/>
          </p:nvPr>
        </p:nvSpPr>
        <p:spPr>
          <a:xfrm>
            <a:off x="533400" y="1752600"/>
            <a:ext cx="8153400" cy="4724400"/>
          </a:xfrm>
        </p:spPr>
        <p:txBody>
          <a:bodyPr>
            <a:normAutofit lnSpcReduction="10000"/>
          </a:bodyPr>
          <a:lstStyle/>
          <a:p>
            <a:r>
              <a:rPr lang="en-US" sz="3200" b="1" dirty="0" smtClean="0">
                <a:latin typeface="Arial Rounded MT Bold" pitchFamily="34" charset="0"/>
              </a:rPr>
              <a:t>ECV Toolkit - simple and practical tool for CBHFA/community based health workers for community sessions and actions.</a:t>
            </a:r>
          </a:p>
          <a:p>
            <a:r>
              <a:rPr lang="en-US" sz="3200" b="1" dirty="0" smtClean="0">
                <a:latin typeface="Arial Rounded MT Bold" pitchFamily="34" charset="0"/>
              </a:rPr>
              <a:t>ECV Training Manual - good reference for CBHFA Trainers/Facilitators to elaborate on CBHFA Training Module 5: Public Health in Emergencies-preventing and responding to epidemics</a:t>
            </a:r>
            <a:r>
              <a:rPr lang="en-US" sz="3200" b="1" dirty="0" smtClean="0"/>
              <a:t>.</a:t>
            </a:r>
          </a:p>
          <a:p>
            <a:pPr>
              <a:buNone/>
            </a:pPr>
            <a:endParaRPr lang="en-GB" dirty="0"/>
          </a:p>
        </p:txBody>
      </p:sp>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914400"/>
            <a:ext cx="8153400" cy="4953000"/>
          </a:xfrm>
        </p:spPr>
        <p:txBody>
          <a:bodyPr>
            <a:noAutofit/>
          </a:bodyPr>
          <a:lstStyle/>
          <a:p>
            <a:r>
              <a:rPr lang="en-US" sz="3200" b="1" dirty="0" smtClean="0">
                <a:latin typeface="Arial Rounded MT Bold" pitchFamily="34" charset="0"/>
              </a:rPr>
              <a:t>Need more practical exercises – simulation exercise would be good to incorporate in a community setting; field work using the ECV Toolkits.</a:t>
            </a:r>
          </a:p>
          <a:p>
            <a:r>
              <a:rPr lang="en-US" sz="3200" b="1" dirty="0" smtClean="0">
                <a:latin typeface="Arial Rounded MT Bold" pitchFamily="34" charset="0"/>
              </a:rPr>
              <a:t>Strengthen NS collaboration with the Government Health/Provincial and District health </a:t>
            </a:r>
          </a:p>
          <a:p>
            <a:r>
              <a:rPr lang="en-US" sz="3200" b="1" dirty="0" smtClean="0">
                <a:latin typeface="Arial Rounded MT Bold" pitchFamily="34" charset="0"/>
              </a:rPr>
              <a:t>Recognize the strength of CBHFA volunteers in epidemic control.</a:t>
            </a:r>
          </a:p>
        </p:txBody>
      </p:sp>
    </p:spTree>
  </p:cSld>
  <p:clrMapOvr>
    <a:masterClrMapping/>
  </p:clrMapOvr>
  <p:transition>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626</TotalTime>
  <Words>612</Words>
  <Application>Microsoft Office PowerPoint</Application>
  <PresentationFormat>On-screen Show (4:3)</PresentationFormat>
  <Paragraphs>50</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Equity</vt:lpstr>
      <vt:lpstr>ROLL OUT  of the  EPIDEMIC CONTROL for VOLUNTEERS (ECV) toolkit.  Dr. Azhar Halim Director, Health and Training PRCS</vt:lpstr>
      <vt:lpstr>Slide 2</vt:lpstr>
      <vt:lpstr>PRCS MOTIVATION and INTEGRATION of ECV </vt:lpstr>
      <vt:lpstr>How we Started - </vt:lpstr>
      <vt:lpstr>Slide 5</vt:lpstr>
      <vt:lpstr>Slide 6</vt:lpstr>
      <vt:lpstr>Roll Out ECV-</vt:lpstr>
      <vt:lpstr>Comments and Recommendations to ECV Toolkits and ECV Training Manual</vt:lpstr>
      <vt:lpstr>Slide 9</vt:lpstr>
      <vt:lpstr>Slide 10</vt:lpstr>
      <vt:lpstr>FUTURE DIRECTIONS:</vt:lpstr>
      <vt:lpstr>   Thank You  Shukriya Dhonnobad   </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Epidemic Control For Volunteers (ECV)</dc:title>
  <dc:creator>USER</dc:creator>
  <cp:lastModifiedBy>IFRC</cp:lastModifiedBy>
  <cp:revision>23</cp:revision>
  <dcterms:created xsi:type="dcterms:W3CDTF">2012-02-22T07:24:46Z</dcterms:created>
  <dcterms:modified xsi:type="dcterms:W3CDTF">2012-03-02T08:18:50Z</dcterms:modified>
</cp:coreProperties>
</file>