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63" r:id="rId4"/>
    <p:sldId id="267" r:id="rId5"/>
    <p:sldId id="258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6CD8-41DF-4142-9DF0-243F632F69D2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1CDB6-D85A-40C4-AF72-4E64AE5815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2C0EC-43D1-4339-9A3E-F2A7AB34626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  <p:sp>
        <p:nvSpPr>
          <p:cNvPr id="410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Afghan Red Crescent Soceity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2AAD-0725-46F1-9545-A231C62F698C}" type="datetimeFigureOut">
              <a:rPr lang="en-GB" smtClean="0"/>
              <a:pPr/>
              <a:t>07-Mar-12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8582-016A-41FD-9BD1-3103EC25F3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../afg_Outbreak_Risk_2012Feb_A3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SC03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8568952" cy="554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625" y="6356350"/>
            <a:ext cx="8429625" cy="365125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GB" dirty="0"/>
              <a:t> </a:t>
            </a:r>
            <a:r>
              <a:rPr lang="en-GB" dirty="0" smtClean="0"/>
              <a:t>Health and Care Program</a:t>
            </a:r>
            <a:endParaRPr lang="en-GB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520" y="214073"/>
            <a:ext cx="8424935" cy="647860"/>
            <a:chOff x="2266" y="12460"/>
            <a:chExt cx="13423" cy="1019"/>
          </a:xfrm>
          <a:solidFill>
            <a:srgbClr val="FF0000"/>
          </a:solidFill>
        </p:grpSpPr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3134" y="12647"/>
              <a:ext cx="12555" cy="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2" name="Picture 8" descr="ARCS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6" y="12460"/>
              <a:ext cx="1020" cy="1019"/>
            </a:xfrm>
            <a:prstGeom prst="rect">
              <a:avLst/>
            </a:prstGeom>
            <a:grpFill/>
          </p:spPr>
        </p:pic>
      </p:grpSp>
      <p:sp>
        <p:nvSpPr>
          <p:cNvPr id="8" name="Cloud Callout 7"/>
          <p:cNvSpPr/>
          <p:nvPr/>
        </p:nvSpPr>
        <p:spPr>
          <a:xfrm rot="21428085">
            <a:off x="4070350" y="714375"/>
            <a:ext cx="4214813" cy="1643063"/>
          </a:xfrm>
          <a:prstGeom prst="cloudCallout">
            <a:avLst>
              <a:gd name="adj1" fmla="val -21177"/>
              <a:gd name="adj2" fmla="val 6168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/>
              <a:t>Implementation of Epidemic  Control for Volunteers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427984" y="5301208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Regional Health Meeting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Dhaka-Bangladesh  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60-09, March 2012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 Salim Bahramand ARCS Health Director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Outline </a:t>
            </a:r>
          </a:p>
          <a:p>
            <a:pPr>
              <a:buFontTx/>
              <a:buChar char="-"/>
            </a:pPr>
            <a:r>
              <a:rPr lang="en-US" dirty="0" smtClean="0"/>
              <a:t>Rational </a:t>
            </a:r>
          </a:p>
          <a:p>
            <a:pPr>
              <a:buFontTx/>
              <a:buChar char="-"/>
            </a:pPr>
            <a:r>
              <a:rPr lang="en-US" dirty="0" smtClean="0"/>
              <a:t>Roll out of ECV</a:t>
            </a:r>
          </a:p>
          <a:p>
            <a:pPr>
              <a:buFontTx/>
              <a:buChar char="-"/>
            </a:pPr>
            <a:r>
              <a:rPr lang="en-US" dirty="0" smtClean="0"/>
              <a:t>Factors</a:t>
            </a:r>
          </a:p>
          <a:p>
            <a:pPr>
              <a:buFontTx/>
              <a:buChar char="-"/>
            </a:pPr>
            <a:r>
              <a:rPr lang="en-US" dirty="0" smtClean="0"/>
              <a:t>Challenge</a:t>
            </a:r>
          </a:p>
          <a:p>
            <a:pPr>
              <a:buFontTx/>
              <a:buChar char="-"/>
            </a:pPr>
            <a:r>
              <a:rPr lang="en-US" dirty="0" smtClean="0"/>
              <a:t>Recommendation in training manual and tool kits 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grpSp>
        <p:nvGrpSpPr>
          <p:cNvPr id="4" name="Group 6"/>
          <p:cNvGrpSpPr>
            <a:grpSpLocks noGrp="1"/>
          </p:cNvGrpSpPr>
          <p:nvPr>
            <p:ph type="title"/>
          </p:nvPr>
        </p:nvGrpSpPr>
        <p:grpSpPr bwMode="auto">
          <a:xfrm>
            <a:off x="323527" y="274630"/>
            <a:ext cx="8568948" cy="706082"/>
            <a:chOff x="2048" y="12460"/>
            <a:chExt cx="13964" cy="798"/>
          </a:xfrm>
          <a:solidFill>
            <a:srgbClr val="FF0000"/>
          </a:solidFill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457" y="12593"/>
              <a:ext cx="12555" cy="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8" descr="ARCS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8" y="12460"/>
              <a:ext cx="1191" cy="798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1" dirty="0" smtClean="0"/>
              <a:t>Why ECV integrated in our program?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 action="ppaction://hlinkfile"/>
              </a:rPr>
              <a:t>Frequency of epidemics and diseases outbreaks </a:t>
            </a:r>
            <a:endParaRPr lang="en-US" sz="2400" dirty="0" smtClean="0"/>
          </a:p>
          <a:p>
            <a:r>
              <a:rPr lang="en-US" sz="2400" dirty="0" smtClean="0"/>
              <a:t>Vulnerability of the people </a:t>
            </a:r>
          </a:p>
          <a:p>
            <a:pPr lvl="1"/>
            <a:r>
              <a:rPr lang="en-US" sz="2000" dirty="0" smtClean="0"/>
              <a:t>lack of sanitation facilities </a:t>
            </a:r>
          </a:p>
          <a:p>
            <a:pPr lvl="1"/>
            <a:r>
              <a:rPr lang="en-US" sz="2000" dirty="0" smtClean="0"/>
              <a:t> poor hygienic practices </a:t>
            </a:r>
          </a:p>
          <a:p>
            <a:pPr lvl="1"/>
            <a:r>
              <a:rPr lang="en-US" sz="2000" dirty="0" smtClean="0"/>
              <a:t>low Health awareness /education  </a:t>
            </a:r>
          </a:p>
          <a:p>
            <a:r>
              <a:rPr lang="en-US" sz="2400" dirty="0" smtClean="0"/>
              <a:t>Human resource Capacity of ARCS (existence of CBHFA and youth volunteers in communities)</a:t>
            </a:r>
          </a:p>
          <a:p>
            <a:pPr>
              <a:buNone/>
            </a:pPr>
            <a:endParaRPr lang="en-US" sz="2400" dirty="0" smtClean="0"/>
          </a:p>
          <a:p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95537" y="214072"/>
            <a:ext cx="8280919" cy="766655"/>
            <a:chOff x="2266" y="12460"/>
            <a:chExt cx="13423" cy="1019"/>
          </a:xfrm>
          <a:solidFill>
            <a:srgbClr val="FF0000"/>
          </a:solidFill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667" y="12647"/>
              <a:ext cx="12022" cy="5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8" descr="ARCS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" y="12460"/>
              <a:ext cx="1284" cy="1019"/>
            </a:xfrm>
            <a:prstGeom prst="rect">
              <a:avLst/>
            </a:prstGeom>
            <a:grpFill/>
          </p:spPr>
        </p:pic>
      </p:grpSp>
      <p:pic>
        <p:nvPicPr>
          <p:cNvPr id="1026" name="Picture 2" descr="P:\2011 photos\Field based mission training, July 2011\DSC03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76772"/>
            <a:ext cx="2160240" cy="1620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P:\2011 photos\Field based mission training, July 2011\DSC03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033196"/>
            <a:ext cx="3456384" cy="1619940"/>
          </a:xfrm>
          <a:prstGeom prst="rect">
            <a:avLst/>
          </a:prstGeom>
          <a:noFill/>
        </p:spPr>
      </p:pic>
      <p:pic>
        <p:nvPicPr>
          <p:cNvPr id="9" name="Content Placeholder 6" descr="DSC034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0219" y="4680520"/>
            <a:ext cx="236375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b="1" dirty="0" smtClean="0"/>
              <a:t>Role out of </a:t>
            </a:r>
            <a:r>
              <a:rPr lang="en-US" sz="4000" b="1" dirty="0" smtClean="0"/>
              <a:t>ECV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256584" cy="42813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u="sng" dirty="0" smtClean="0"/>
              <a:t>Steps taken:</a:t>
            </a:r>
          </a:p>
          <a:p>
            <a:pPr>
              <a:buFontTx/>
              <a:buChar char="-"/>
            </a:pPr>
            <a:r>
              <a:rPr lang="en-US" sz="2400" dirty="0" smtClean="0"/>
              <a:t>Needs assessment for conducting ECV </a:t>
            </a:r>
          </a:p>
          <a:p>
            <a:pPr>
              <a:buFontTx/>
              <a:buChar char="-"/>
            </a:pPr>
            <a:r>
              <a:rPr lang="en-US" sz="2400" dirty="0" smtClean="0"/>
              <a:t>Adaptation of the toolkit and training manual</a:t>
            </a:r>
          </a:p>
          <a:p>
            <a:pPr>
              <a:buFontTx/>
              <a:buChar char="-"/>
            </a:pPr>
            <a:r>
              <a:rPr lang="en-US" sz="2400" dirty="0" smtClean="0"/>
              <a:t>Translation and printing to two national languages (Dari and Pashto)</a:t>
            </a:r>
          </a:p>
          <a:p>
            <a:pPr>
              <a:buFontTx/>
              <a:buChar char="-"/>
            </a:pPr>
            <a:r>
              <a:rPr lang="en-US" sz="2400" dirty="0" smtClean="0"/>
              <a:t>Conduct of ECV TOT for CBHFA supervisors and trainers</a:t>
            </a:r>
          </a:p>
          <a:p>
            <a:pPr>
              <a:buFontTx/>
              <a:buChar char="-"/>
            </a:pPr>
            <a:r>
              <a:rPr lang="en-US" sz="2400" dirty="0" smtClean="0"/>
              <a:t>Conduct  ECV training for CBHFA team leaders( 25) in eastern region</a:t>
            </a:r>
          </a:p>
          <a:p>
            <a:pPr>
              <a:buFontTx/>
              <a:buChar char="-"/>
            </a:pPr>
            <a:r>
              <a:rPr lang="en-US" sz="2400" dirty="0" smtClean="0"/>
              <a:t>Training of CBHFA volunteers (75)- </a:t>
            </a:r>
            <a:r>
              <a:rPr lang="en-US" sz="2400" dirty="0" smtClean="0">
                <a:solidFill>
                  <a:srgbClr val="FF0000"/>
                </a:solidFill>
              </a:rPr>
              <a:t>(focused on specific disease , action and community messages tools). </a:t>
            </a:r>
          </a:p>
          <a:p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95536" y="260648"/>
            <a:ext cx="8280919" cy="720080"/>
            <a:chOff x="2266" y="12460"/>
            <a:chExt cx="13423" cy="1019"/>
          </a:xfrm>
          <a:solidFill>
            <a:srgbClr val="FF0000"/>
          </a:solidFill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667" y="12647"/>
              <a:ext cx="12022" cy="5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8" descr="ARCS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6" y="12460"/>
              <a:ext cx="1284" cy="1019"/>
            </a:xfrm>
            <a:prstGeom prst="rect">
              <a:avLst/>
            </a:prstGeom>
            <a:grpFill/>
          </p:spPr>
        </p:pic>
      </p:grpSp>
      <p:pic>
        <p:nvPicPr>
          <p:cNvPr id="2050" name="Picture 2" descr="P:\2011 photos\Field based mission training, July 2011\DSC03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156" y="1916832"/>
            <a:ext cx="268829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DSC03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149080"/>
            <a:ext cx="302433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96144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3100" b="1" dirty="0" smtClean="0"/>
              <a:t>Factors helped NS rolled out of ECV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5698976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Commitment/support of the ARCS senior management</a:t>
            </a:r>
          </a:p>
          <a:p>
            <a:pPr>
              <a:buFontTx/>
              <a:buChar char="-"/>
            </a:pPr>
            <a:r>
              <a:rPr lang="en-US" sz="2400" dirty="0" smtClean="0"/>
              <a:t>Accessibility of the volunteers.</a:t>
            </a:r>
          </a:p>
          <a:p>
            <a:pPr>
              <a:buFontTx/>
              <a:buChar char="-"/>
            </a:pPr>
            <a:r>
              <a:rPr lang="en-US" sz="2400" dirty="0" smtClean="0"/>
              <a:t>Good community participation in decision making for implementing of the program.</a:t>
            </a:r>
          </a:p>
          <a:p>
            <a:r>
              <a:rPr lang="en-US" sz="2400" dirty="0" smtClean="0"/>
              <a:t>Commitment of IFRC for technical and financial support of the project. </a:t>
            </a:r>
          </a:p>
          <a:p>
            <a:r>
              <a:rPr lang="en-US" sz="2400" dirty="0" smtClean="0"/>
              <a:t>Proper planning </a:t>
            </a:r>
          </a:p>
          <a:p>
            <a:pPr algn="just">
              <a:buNone/>
            </a:pPr>
            <a:endParaRPr lang="en-GB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536" y="260648"/>
            <a:ext cx="8280919" cy="720080"/>
            <a:chOff x="2266" y="12460"/>
            <a:chExt cx="13423" cy="1019"/>
          </a:xfrm>
          <a:solidFill>
            <a:srgbClr val="FF0000"/>
          </a:solidFill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667" y="12647"/>
              <a:ext cx="12022" cy="5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8" descr="ARCS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6" y="12460"/>
              <a:ext cx="1284" cy="1019"/>
            </a:xfrm>
            <a:prstGeom prst="rect">
              <a:avLst/>
            </a:prstGeom>
            <a:grpFill/>
          </p:spPr>
        </p:pic>
      </p:grpSp>
      <p:pic>
        <p:nvPicPr>
          <p:cNvPr id="8" name="Content Placeholder 8" descr="DSC03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637" y="1988840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282154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800" b="1" dirty="0" smtClean="0"/>
              <a:t>Challenges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857364"/>
            <a:ext cx="7472386" cy="4281339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2400" dirty="0" smtClean="0"/>
              <a:t>Translation and printing takes  time  (need to prepare well in advance)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95536" y="260648"/>
            <a:ext cx="8280919" cy="648072"/>
            <a:chOff x="2266" y="12460"/>
            <a:chExt cx="13423" cy="1019"/>
          </a:xfrm>
          <a:solidFill>
            <a:srgbClr val="FF0000"/>
          </a:solidFill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667" y="12647"/>
              <a:ext cx="12022" cy="5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8" descr="ARCS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6" y="12460"/>
              <a:ext cx="1284" cy="1019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1" dirty="0" smtClean="0"/>
              <a:t>Recommendation in training manual and tool kits </a:t>
            </a:r>
            <a:r>
              <a:rPr lang="en-US" sz="2400" b="1" dirty="0" smtClean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9"/>
            <a:ext cx="8229600" cy="424847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ea typeface="宋体" charset="-122"/>
              </a:rPr>
              <a:t>Some parts of the training manual as</a:t>
            </a:r>
            <a:r>
              <a:rPr lang="en-US" altLang="zh-CN" sz="2400" u="sng" dirty="0" smtClean="0">
                <a:ea typeface="宋体" charset="-122"/>
              </a:rPr>
              <a:t> repetitive</a:t>
            </a:r>
            <a:r>
              <a:rPr lang="en-US" altLang="zh-CN" sz="2400" dirty="0" smtClean="0">
                <a:ea typeface="宋体" charset="-122"/>
              </a:rPr>
              <a:t>, particularly the epidemic response cycle </a:t>
            </a:r>
            <a:r>
              <a:rPr lang="en-US" sz="2400" dirty="0" smtClean="0">
                <a:solidFill>
                  <a:srgbClr val="FF0000"/>
                </a:solidFill>
              </a:rPr>
              <a:t>(session 2.2 ER –cycle &amp; M3 action in EC)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.</a:t>
            </a:r>
            <a:r>
              <a:rPr lang="en-US" altLang="zh-CN" sz="2400" dirty="0" smtClean="0">
                <a:ea typeface="宋体" charset="-122"/>
              </a:rPr>
              <a:t>  The participants get confused instead learning. </a:t>
            </a:r>
            <a:endParaRPr lang="en-US" sz="2400" dirty="0" smtClean="0"/>
          </a:p>
          <a:p>
            <a:r>
              <a:rPr lang="en-US" sz="2400" u="sng" dirty="0" smtClean="0"/>
              <a:t>The pictures </a:t>
            </a:r>
            <a:r>
              <a:rPr lang="en-US" sz="2400" dirty="0" smtClean="0"/>
              <a:t>of the manual should be adapted according to the context of each country</a:t>
            </a:r>
          </a:p>
          <a:p>
            <a:r>
              <a:rPr lang="en-US" sz="2400" u="sng" dirty="0" smtClean="0"/>
              <a:t>The disease toolkit should be relevant </a:t>
            </a:r>
            <a:r>
              <a:rPr lang="en-US" sz="2400" dirty="0" smtClean="0"/>
              <a:t>by focusing on diseases that affect the country. </a:t>
            </a:r>
            <a:r>
              <a:rPr lang="en-US" sz="2400" i="1" dirty="0" smtClean="0"/>
              <a:t>( needs adopting)</a:t>
            </a:r>
          </a:p>
          <a:p>
            <a:pPr>
              <a:buNone/>
            </a:pPr>
            <a:r>
              <a:rPr lang="en-US" sz="2400" i="1" dirty="0" smtClean="0"/>
              <a:t>  </a:t>
            </a:r>
            <a:endParaRPr lang="en-GB" sz="2400" i="1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95536" y="260648"/>
            <a:ext cx="8280919" cy="648072"/>
            <a:chOff x="2266" y="12460"/>
            <a:chExt cx="13423" cy="1019"/>
          </a:xfrm>
          <a:solidFill>
            <a:srgbClr val="FF0000"/>
          </a:solidFill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667" y="12647"/>
              <a:ext cx="12022" cy="5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8" descr="ARCS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6" y="12460"/>
              <a:ext cx="1284" cy="1019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Thanks for your kind attention </a:t>
            </a:r>
            <a:endParaRPr lang="en-GB" sz="4800" dirty="0"/>
          </a:p>
        </p:txBody>
      </p:sp>
      <p:grpSp>
        <p:nvGrpSpPr>
          <p:cNvPr id="4" name="Group 6"/>
          <p:cNvGrpSpPr>
            <a:grpSpLocks noGrp="1"/>
          </p:cNvGrpSpPr>
          <p:nvPr>
            <p:ph type="title"/>
          </p:nvPr>
        </p:nvGrpSpPr>
        <p:grpSpPr bwMode="auto">
          <a:xfrm>
            <a:off x="457200" y="274628"/>
            <a:ext cx="8229600" cy="821075"/>
            <a:chOff x="2266" y="12460"/>
            <a:chExt cx="13423" cy="732"/>
          </a:xfrm>
          <a:solidFill>
            <a:srgbClr val="FF0000"/>
          </a:solidFill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667" y="12647"/>
              <a:ext cx="12022" cy="5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Afghan Red Crescent Society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8" descr="ARCS 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6" y="12460"/>
              <a:ext cx="1074" cy="694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306</Words>
  <Application>Microsoft Office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   Why ECV integrated in our program?  </vt:lpstr>
      <vt:lpstr>Slide 4</vt:lpstr>
      <vt:lpstr>    Role out of ECV </vt:lpstr>
      <vt:lpstr>    Factors helped NS rolled out of ECV  </vt:lpstr>
      <vt:lpstr>   Challenges </vt:lpstr>
      <vt:lpstr>     Recommendation in training manual and tool kits   </vt:lpstr>
      <vt:lpstr>Slide 9</vt:lpstr>
    </vt:vector>
  </TitlesOfParts>
  <Company>IFRC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sultan.mohd</dc:creator>
  <cp:lastModifiedBy>jim.catampongan</cp:lastModifiedBy>
  <cp:revision>73</cp:revision>
  <dcterms:created xsi:type="dcterms:W3CDTF">2012-02-24T07:13:33Z</dcterms:created>
  <dcterms:modified xsi:type="dcterms:W3CDTF">2012-03-07T04:59:40Z</dcterms:modified>
</cp:coreProperties>
</file>