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 id="2147483699" r:id="rId4"/>
    <p:sldMasterId id="2147483711" r:id="rId5"/>
  </p:sldMasterIdLst>
  <p:notesMasterIdLst>
    <p:notesMasterId r:id="rId92"/>
  </p:notesMasterIdLst>
  <p:sldIdLst>
    <p:sldId id="282" r:id="rId6"/>
    <p:sldId id="390" r:id="rId7"/>
    <p:sldId id="283" r:id="rId8"/>
    <p:sldId id="423" r:id="rId9"/>
    <p:sldId id="297" r:id="rId10"/>
    <p:sldId id="424" r:id="rId11"/>
    <p:sldId id="298" r:id="rId12"/>
    <p:sldId id="299" r:id="rId13"/>
    <p:sldId id="300" r:id="rId14"/>
    <p:sldId id="302" r:id="rId15"/>
    <p:sldId id="303" r:id="rId16"/>
    <p:sldId id="304" r:id="rId17"/>
    <p:sldId id="305" r:id="rId18"/>
    <p:sldId id="306" r:id="rId19"/>
    <p:sldId id="307" r:id="rId20"/>
    <p:sldId id="309" r:id="rId21"/>
    <p:sldId id="310" r:id="rId22"/>
    <p:sldId id="311" r:id="rId23"/>
    <p:sldId id="312" r:id="rId24"/>
    <p:sldId id="313" r:id="rId25"/>
    <p:sldId id="356" r:id="rId26"/>
    <p:sldId id="402" r:id="rId27"/>
    <p:sldId id="391"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425" r:id="rId55"/>
    <p:sldId id="388" r:id="rId56"/>
    <p:sldId id="389" r:id="rId57"/>
    <p:sldId id="42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415" r:id="rId71"/>
    <p:sldId id="416" r:id="rId72"/>
    <p:sldId id="418" r:id="rId73"/>
    <p:sldId id="419"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83" r:id="rId87"/>
    <p:sldId id="384" r:id="rId88"/>
    <p:sldId id="385" r:id="rId89"/>
    <p:sldId id="387" r:id="rId90"/>
    <p:sldId id="331"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9797" autoAdjust="0"/>
  </p:normalViewPr>
  <p:slideViewPr>
    <p:cSldViewPr>
      <p:cViewPr>
        <p:scale>
          <a:sx n="81" d="100"/>
          <a:sy n="81" d="100"/>
        </p:scale>
        <p:origin x="-1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lenovo\Desktop\March%20TWG\Arci\HLA%20Consolidated%20MDB%2001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novo\Desktop\March%20TWG\Arci\HLA%20Consolidated%20MDB%2001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novo\Desktop\March%20TWG\Arci\HLA%20Consolidated%20MDB%2001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enovo\Desktop\March%20TWG\Arci\HLA%20Consolidated%20MDB%200120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enovo\Documents\Haiyan%20Operations\Livelihood%20Haiyan\Master%20database\Consolidated%20Summary-%20percentage%20HLA_Arci.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Target</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General</c:formatCode>
                <c:ptCount val="10"/>
                <c:pt idx="0">
                  <c:v>9435</c:v>
                </c:pt>
                <c:pt idx="1">
                  <c:v>6047</c:v>
                </c:pt>
                <c:pt idx="2">
                  <c:v>6862</c:v>
                </c:pt>
                <c:pt idx="3">
                  <c:v>8640</c:v>
                </c:pt>
                <c:pt idx="4">
                  <c:v>4637</c:v>
                </c:pt>
                <c:pt idx="5">
                  <c:v>6288</c:v>
                </c:pt>
                <c:pt idx="6">
                  <c:v>34774</c:v>
                </c:pt>
                <c:pt idx="7">
                  <c:v>1600</c:v>
                </c:pt>
                <c:pt idx="8">
                  <c:v>716</c:v>
                </c:pt>
                <c:pt idx="9">
                  <c:v>4128</c:v>
                </c:pt>
              </c:numCache>
            </c:numRef>
          </c:val>
        </c:ser>
        <c:ser>
          <c:idx val="1"/>
          <c:order val="1"/>
          <c:tx>
            <c:strRef>
              <c:f>Sheet1!$C$1</c:f>
              <c:strCache>
                <c:ptCount val="1"/>
                <c:pt idx="0">
                  <c:v>Accomplished</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General</c:formatCode>
                <c:ptCount val="10"/>
                <c:pt idx="0">
                  <c:v>7426</c:v>
                </c:pt>
                <c:pt idx="1">
                  <c:v>5083</c:v>
                </c:pt>
                <c:pt idx="2">
                  <c:v>5017</c:v>
                </c:pt>
                <c:pt idx="3">
                  <c:v>5451</c:v>
                </c:pt>
                <c:pt idx="4">
                  <c:v>4611</c:v>
                </c:pt>
                <c:pt idx="5">
                  <c:v>3674</c:v>
                </c:pt>
                <c:pt idx="6">
                  <c:v>16300</c:v>
                </c:pt>
                <c:pt idx="7">
                  <c:v>46</c:v>
                </c:pt>
                <c:pt idx="8">
                  <c:v>6</c:v>
                </c:pt>
                <c:pt idx="9">
                  <c:v>4122</c:v>
                </c:pt>
              </c:numCache>
            </c:numRef>
          </c:val>
        </c:ser>
        <c:dLbls>
          <c:showLegendKey val="0"/>
          <c:showVal val="1"/>
          <c:showCatName val="0"/>
          <c:showSerName val="0"/>
          <c:showPercent val="0"/>
          <c:showBubbleSize val="0"/>
        </c:dLbls>
        <c:gapWidth val="75"/>
        <c:axId val="28232320"/>
        <c:axId val="28238208"/>
      </c:barChart>
      <c:catAx>
        <c:axId val="28232320"/>
        <c:scaling>
          <c:orientation val="minMax"/>
        </c:scaling>
        <c:delete val="0"/>
        <c:axPos val="b"/>
        <c:numFmt formatCode="General" sourceLinked="0"/>
        <c:majorTickMark val="none"/>
        <c:minorTickMark val="none"/>
        <c:tickLblPos val="nextTo"/>
        <c:txPr>
          <a:bodyPr/>
          <a:lstStyle/>
          <a:p>
            <a:pPr>
              <a:defRPr sz="1400"/>
            </a:pPr>
            <a:endParaRPr lang="en-US"/>
          </a:p>
        </c:txPr>
        <c:crossAx val="28238208"/>
        <c:crosses val="autoZero"/>
        <c:auto val="1"/>
        <c:lblAlgn val="ctr"/>
        <c:lblOffset val="100"/>
        <c:noMultiLvlLbl val="0"/>
      </c:catAx>
      <c:valAx>
        <c:axId val="28238208"/>
        <c:scaling>
          <c:orientation val="minMax"/>
        </c:scaling>
        <c:delete val="0"/>
        <c:axPos val="l"/>
        <c:numFmt formatCode="General" sourceLinked="1"/>
        <c:majorTickMark val="none"/>
        <c:minorTickMark val="none"/>
        <c:tickLblPos val="nextTo"/>
        <c:crossAx val="28232320"/>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Target</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_(* #,##0_);_(* \(#,##0\);_(* "-"??_);_(@_)</c:formatCode>
                <c:ptCount val="10"/>
                <c:pt idx="0">
                  <c:v>670</c:v>
                </c:pt>
                <c:pt idx="1">
                  <c:v>3000</c:v>
                </c:pt>
                <c:pt idx="2">
                  <c:v>4372</c:v>
                </c:pt>
                <c:pt idx="3">
                  <c:v>2000</c:v>
                </c:pt>
                <c:pt idx="4">
                  <c:v>3770</c:v>
                </c:pt>
                <c:pt idx="5">
                  <c:v>85</c:v>
                </c:pt>
                <c:pt idx="6">
                  <c:v>6000</c:v>
                </c:pt>
                <c:pt idx="7">
                  <c:v>600</c:v>
                </c:pt>
                <c:pt idx="8">
                  <c:v>230</c:v>
                </c:pt>
                <c:pt idx="9">
                  <c:v>4200</c:v>
                </c:pt>
              </c:numCache>
            </c:numRef>
          </c:val>
        </c:ser>
        <c:ser>
          <c:idx val="1"/>
          <c:order val="1"/>
          <c:tx>
            <c:strRef>
              <c:f>Sheet1!$C$1</c:f>
              <c:strCache>
                <c:ptCount val="1"/>
                <c:pt idx="0">
                  <c:v>Accomplished</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_(* #,##0_);_(* \(#,##0\);_(* "-"??_);_(@_)</c:formatCode>
                <c:ptCount val="10"/>
                <c:pt idx="0">
                  <c:v>3380</c:v>
                </c:pt>
                <c:pt idx="1">
                  <c:v>1570</c:v>
                </c:pt>
                <c:pt idx="2">
                  <c:v>1675</c:v>
                </c:pt>
                <c:pt idx="3">
                  <c:v>6429</c:v>
                </c:pt>
                <c:pt idx="4">
                  <c:v>0</c:v>
                </c:pt>
                <c:pt idx="5">
                  <c:v>85</c:v>
                </c:pt>
                <c:pt idx="6">
                  <c:v>7661</c:v>
                </c:pt>
                <c:pt idx="7">
                  <c:v>0</c:v>
                </c:pt>
                <c:pt idx="8">
                  <c:v>0</c:v>
                </c:pt>
                <c:pt idx="9">
                  <c:v>3000</c:v>
                </c:pt>
              </c:numCache>
            </c:numRef>
          </c:val>
        </c:ser>
        <c:dLbls>
          <c:showLegendKey val="0"/>
          <c:showVal val="1"/>
          <c:showCatName val="0"/>
          <c:showSerName val="0"/>
          <c:showPercent val="0"/>
          <c:showBubbleSize val="0"/>
        </c:dLbls>
        <c:gapWidth val="75"/>
        <c:axId val="28741632"/>
        <c:axId val="28743168"/>
      </c:barChart>
      <c:catAx>
        <c:axId val="28741632"/>
        <c:scaling>
          <c:orientation val="minMax"/>
        </c:scaling>
        <c:delete val="0"/>
        <c:axPos val="b"/>
        <c:numFmt formatCode="General" sourceLinked="0"/>
        <c:majorTickMark val="none"/>
        <c:minorTickMark val="none"/>
        <c:tickLblPos val="nextTo"/>
        <c:txPr>
          <a:bodyPr/>
          <a:lstStyle/>
          <a:p>
            <a:pPr>
              <a:defRPr sz="1600"/>
            </a:pPr>
            <a:endParaRPr lang="en-US"/>
          </a:p>
        </c:txPr>
        <c:crossAx val="28743168"/>
        <c:crosses val="autoZero"/>
        <c:auto val="1"/>
        <c:lblAlgn val="ctr"/>
        <c:lblOffset val="100"/>
        <c:noMultiLvlLbl val="0"/>
      </c:catAx>
      <c:valAx>
        <c:axId val="28743168"/>
        <c:scaling>
          <c:orientation val="minMax"/>
        </c:scaling>
        <c:delete val="0"/>
        <c:axPos val="l"/>
        <c:numFmt formatCode="_(* #,##0_);_(* \(#,##0\);_(* &quot;-&quot;??_);_(@_)" sourceLinked="1"/>
        <c:majorTickMark val="none"/>
        <c:minorTickMark val="none"/>
        <c:tickLblPos val="nextTo"/>
        <c:crossAx val="28741632"/>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Target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General</c:formatCode>
                <c:ptCount val="10"/>
                <c:pt idx="0">
                  <c:v>11</c:v>
                </c:pt>
                <c:pt idx="1">
                  <c:v>1</c:v>
                </c:pt>
                <c:pt idx="2">
                  <c:v>12</c:v>
                </c:pt>
                <c:pt idx="3">
                  <c:v>6</c:v>
                </c:pt>
                <c:pt idx="4">
                  <c:v>17</c:v>
                </c:pt>
                <c:pt idx="5">
                  <c:v>5</c:v>
                </c:pt>
                <c:pt idx="6">
                  <c:v>8</c:v>
                </c:pt>
                <c:pt idx="7">
                  <c:v>0</c:v>
                </c:pt>
                <c:pt idx="8">
                  <c:v>0</c:v>
                </c:pt>
                <c:pt idx="9">
                  <c:v>4</c:v>
                </c:pt>
              </c:numCache>
            </c:numRef>
          </c:val>
        </c:ser>
        <c:ser>
          <c:idx val="1"/>
          <c:order val="1"/>
          <c:tx>
            <c:strRef>
              <c:f>Sheet1!$C$1</c:f>
              <c:strCache>
                <c:ptCount val="1"/>
                <c:pt idx="0">
                  <c:v>Accomplished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General</c:formatCode>
                <c:ptCount val="10"/>
                <c:pt idx="0">
                  <c:v>0</c:v>
                </c:pt>
                <c:pt idx="1">
                  <c:v>0</c:v>
                </c:pt>
                <c:pt idx="2">
                  <c:v>1</c:v>
                </c:pt>
                <c:pt idx="3">
                  <c:v>0</c:v>
                </c:pt>
                <c:pt idx="4">
                  <c:v>11</c:v>
                </c:pt>
                <c:pt idx="5">
                  <c:v>0</c:v>
                </c:pt>
                <c:pt idx="6">
                  <c:v>1</c:v>
                </c:pt>
                <c:pt idx="7">
                  <c:v>0</c:v>
                </c:pt>
                <c:pt idx="8">
                  <c:v>0</c:v>
                </c:pt>
                <c:pt idx="9">
                  <c:v>4</c:v>
                </c:pt>
              </c:numCache>
            </c:numRef>
          </c:val>
        </c:ser>
        <c:dLbls>
          <c:showLegendKey val="0"/>
          <c:showVal val="1"/>
          <c:showCatName val="0"/>
          <c:showSerName val="0"/>
          <c:showPercent val="0"/>
          <c:showBubbleSize val="0"/>
        </c:dLbls>
        <c:gapWidth val="75"/>
        <c:axId val="29157248"/>
        <c:axId val="29158784"/>
      </c:barChart>
      <c:catAx>
        <c:axId val="29157248"/>
        <c:scaling>
          <c:orientation val="minMax"/>
        </c:scaling>
        <c:delete val="0"/>
        <c:axPos val="b"/>
        <c:numFmt formatCode="General" sourceLinked="0"/>
        <c:majorTickMark val="none"/>
        <c:minorTickMark val="none"/>
        <c:tickLblPos val="nextTo"/>
        <c:crossAx val="29158784"/>
        <c:crosses val="autoZero"/>
        <c:auto val="1"/>
        <c:lblAlgn val="ctr"/>
        <c:lblOffset val="100"/>
        <c:noMultiLvlLbl val="0"/>
      </c:catAx>
      <c:valAx>
        <c:axId val="29158784"/>
        <c:scaling>
          <c:orientation val="minMax"/>
        </c:scaling>
        <c:delete val="0"/>
        <c:axPos val="l"/>
        <c:numFmt formatCode="General" sourceLinked="1"/>
        <c:majorTickMark val="none"/>
        <c:minorTickMark val="none"/>
        <c:tickLblPos val="nextTo"/>
        <c:crossAx val="2915724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Target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General</c:formatCode>
                <c:ptCount val="10"/>
                <c:pt idx="0">
                  <c:v>10</c:v>
                </c:pt>
                <c:pt idx="1">
                  <c:v>12</c:v>
                </c:pt>
                <c:pt idx="2">
                  <c:v>10</c:v>
                </c:pt>
                <c:pt idx="3">
                  <c:v>10</c:v>
                </c:pt>
                <c:pt idx="4">
                  <c:v>10</c:v>
                </c:pt>
                <c:pt idx="5">
                  <c:v>10</c:v>
                </c:pt>
                <c:pt idx="6">
                  <c:v>10</c:v>
                </c:pt>
                <c:pt idx="7">
                  <c:v>0</c:v>
                </c:pt>
                <c:pt idx="8">
                  <c:v>19</c:v>
                </c:pt>
                <c:pt idx="9">
                  <c:v>10</c:v>
                </c:pt>
              </c:numCache>
            </c:numRef>
          </c:val>
        </c:ser>
        <c:ser>
          <c:idx val="1"/>
          <c:order val="1"/>
          <c:tx>
            <c:strRef>
              <c:f>Sheet1!$C$1</c:f>
              <c:strCache>
                <c:ptCount val="1"/>
                <c:pt idx="0">
                  <c:v>Accomplished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General</c:formatCode>
                <c:ptCount val="10"/>
                <c:pt idx="0">
                  <c:v>9</c:v>
                </c:pt>
                <c:pt idx="1">
                  <c:v>0</c:v>
                </c:pt>
                <c:pt idx="2">
                  <c:v>18</c:v>
                </c:pt>
                <c:pt idx="3">
                  <c:v>6</c:v>
                </c:pt>
                <c:pt idx="4">
                  <c:v>0</c:v>
                </c:pt>
                <c:pt idx="5">
                  <c:v>3</c:v>
                </c:pt>
                <c:pt idx="6">
                  <c:v>18</c:v>
                </c:pt>
                <c:pt idx="7">
                  <c:v>0</c:v>
                </c:pt>
                <c:pt idx="8">
                  <c:v>10</c:v>
                </c:pt>
                <c:pt idx="9">
                  <c:v>16</c:v>
                </c:pt>
              </c:numCache>
            </c:numRef>
          </c:val>
        </c:ser>
        <c:dLbls>
          <c:showLegendKey val="0"/>
          <c:showVal val="1"/>
          <c:showCatName val="0"/>
          <c:showSerName val="0"/>
          <c:showPercent val="0"/>
          <c:showBubbleSize val="0"/>
        </c:dLbls>
        <c:gapWidth val="75"/>
        <c:axId val="29216128"/>
        <c:axId val="29222016"/>
      </c:barChart>
      <c:catAx>
        <c:axId val="29216128"/>
        <c:scaling>
          <c:orientation val="minMax"/>
        </c:scaling>
        <c:delete val="0"/>
        <c:axPos val="b"/>
        <c:numFmt formatCode="General" sourceLinked="0"/>
        <c:majorTickMark val="none"/>
        <c:minorTickMark val="none"/>
        <c:tickLblPos val="nextTo"/>
        <c:crossAx val="29222016"/>
        <c:crosses val="autoZero"/>
        <c:auto val="1"/>
        <c:lblAlgn val="ctr"/>
        <c:lblOffset val="100"/>
        <c:noMultiLvlLbl val="0"/>
      </c:catAx>
      <c:valAx>
        <c:axId val="29222016"/>
        <c:scaling>
          <c:orientation val="minMax"/>
        </c:scaling>
        <c:delete val="0"/>
        <c:axPos val="l"/>
        <c:numFmt formatCode="General" sourceLinked="1"/>
        <c:majorTickMark val="none"/>
        <c:minorTickMark val="none"/>
        <c:tickLblPos val="nextTo"/>
        <c:crossAx val="2921612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Target</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_(* #,##0_);_(* \(#,##0\);_(* "-"??_);_(@_)</c:formatCode>
                <c:ptCount val="10"/>
                <c:pt idx="0">
                  <c:v>125</c:v>
                </c:pt>
                <c:pt idx="1">
                  <c:v>25</c:v>
                </c:pt>
                <c:pt idx="2">
                  <c:v>275</c:v>
                </c:pt>
                <c:pt idx="3">
                  <c:v>150</c:v>
                </c:pt>
                <c:pt idx="4">
                  <c:v>150</c:v>
                </c:pt>
                <c:pt idx="5">
                  <c:v>125</c:v>
                </c:pt>
                <c:pt idx="6">
                  <c:v>150</c:v>
                </c:pt>
                <c:pt idx="7">
                  <c:v>0</c:v>
                </c:pt>
                <c:pt idx="8">
                  <c:v>0</c:v>
                </c:pt>
                <c:pt idx="9">
                  <c:v>0</c:v>
                </c:pt>
              </c:numCache>
            </c:numRef>
          </c:val>
        </c:ser>
        <c:ser>
          <c:idx val="1"/>
          <c:order val="1"/>
          <c:tx>
            <c:strRef>
              <c:f>Sheet1!$C$1</c:f>
              <c:strCache>
                <c:ptCount val="1"/>
                <c:pt idx="0">
                  <c:v>Accomplished</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_(* #,##0_);_(* \(#,##0\);_(* "-"??_);_(@_)</c:formatCode>
                <c:ptCount val="10"/>
                <c:pt idx="0">
                  <c:v>71</c:v>
                </c:pt>
                <c:pt idx="1">
                  <c:v>21</c:v>
                </c:pt>
                <c:pt idx="2">
                  <c:v>172</c:v>
                </c:pt>
                <c:pt idx="3">
                  <c:v>252</c:v>
                </c:pt>
                <c:pt idx="4">
                  <c:v>0</c:v>
                </c:pt>
                <c:pt idx="5">
                  <c:v>19</c:v>
                </c:pt>
                <c:pt idx="6">
                  <c:v>151</c:v>
                </c:pt>
                <c:pt idx="7">
                  <c:v>0</c:v>
                </c:pt>
                <c:pt idx="8">
                  <c:v>0</c:v>
                </c:pt>
                <c:pt idx="9">
                  <c:v>0</c:v>
                </c:pt>
              </c:numCache>
            </c:numRef>
          </c:val>
        </c:ser>
        <c:dLbls>
          <c:showLegendKey val="0"/>
          <c:showVal val="1"/>
          <c:showCatName val="0"/>
          <c:showSerName val="0"/>
          <c:showPercent val="0"/>
          <c:showBubbleSize val="0"/>
        </c:dLbls>
        <c:gapWidth val="75"/>
        <c:axId val="45548672"/>
        <c:axId val="45550208"/>
      </c:barChart>
      <c:catAx>
        <c:axId val="45548672"/>
        <c:scaling>
          <c:orientation val="minMax"/>
        </c:scaling>
        <c:delete val="0"/>
        <c:axPos val="b"/>
        <c:numFmt formatCode="General" sourceLinked="0"/>
        <c:majorTickMark val="none"/>
        <c:minorTickMark val="none"/>
        <c:tickLblPos val="nextTo"/>
        <c:crossAx val="45550208"/>
        <c:crosses val="autoZero"/>
        <c:auto val="1"/>
        <c:lblAlgn val="ctr"/>
        <c:lblOffset val="100"/>
        <c:noMultiLvlLbl val="0"/>
      </c:catAx>
      <c:valAx>
        <c:axId val="45550208"/>
        <c:scaling>
          <c:orientation val="minMax"/>
        </c:scaling>
        <c:delete val="0"/>
        <c:axPos val="l"/>
        <c:numFmt formatCode="_(* #,##0_);_(* \(#,##0\);_(* &quot;-&quot;??_);_(@_)" sourceLinked="1"/>
        <c:majorTickMark val="none"/>
        <c:minorTickMark val="none"/>
        <c:tickLblPos val="nextTo"/>
        <c:crossAx val="4554867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Target</c:v>
                </c:pt>
              </c:strCache>
            </c:strRef>
          </c:tx>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_(* #,##0_);_(* \(#,##0\);_(* "-"??_);_(@_)</c:formatCode>
                <c:ptCount val="10"/>
                <c:pt idx="0">
                  <c:v>20</c:v>
                </c:pt>
                <c:pt idx="1">
                  <c:v>0</c:v>
                </c:pt>
                <c:pt idx="2">
                  <c:v>25</c:v>
                </c:pt>
                <c:pt idx="3">
                  <c:v>0</c:v>
                </c:pt>
                <c:pt idx="4">
                  <c:v>0</c:v>
                </c:pt>
                <c:pt idx="5">
                  <c:v>27</c:v>
                </c:pt>
                <c:pt idx="6">
                  <c:v>316</c:v>
                </c:pt>
                <c:pt idx="7">
                  <c:v>0</c:v>
                </c:pt>
                <c:pt idx="8">
                  <c:v>0</c:v>
                </c:pt>
                <c:pt idx="9">
                  <c:v>0</c:v>
                </c:pt>
              </c:numCache>
            </c:numRef>
          </c:val>
        </c:ser>
        <c:ser>
          <c:idx val="1"/>
          <c:order val="1"/>
          <c:tx>
            <c:strRef>
              <c:f>Sheet1!$C$1</c:f>
              <c:strCache>
                <c:ptCount val="1"/>
                <c:pt idx="0">
                  <c:v>Accomplished</c:v>
                </c:pt>
              </c:strCache>
            </c:strRef>
          </c:tx>
          <c:invertIfNegative val="0"/>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_(* #,##0_);_(* \(#,##0\);_(* "-"??_);_(@_)</c:formatCode>
                <c:ptCount val="10"/>
                <c:pt idx="0">
                  <c:v>2</c:v>
                </c:pt>
                <c:pt idx="1">
                  <c:v>0</c:v>
                </c:pt>
                <c:pt idx="2">
                  <c:v>1</c:v>
                </c:pt>
                <c:pt idx="3">
                  <c:v>0</c:v>
                </c:pt>
                <c:pt idx="4">
                  <c:v>0</c:v>
                </c:pt>
                <c:pt idx="5">
                  <c:v>0</c:v>
                </c:pt>
                <c:pt idx="6">
                  <c:v>201</c:v>
                </c:pt>
                <c:pt idx="7">
                  <c:v>0</c:v>
                </c:pt>
                <c:pt idx="8">
                  <c:v>0</c:v>
                </c:pt>
                <c:pt idx="9">
                  <c:v>0</c:v>
                </c:pt>
              </c:numCache>
            </c:numRef>
          </c:val>
        </c:ser>
        <c:dLbls>
          <c:showLegendKey val="0"/>
          <c:showVal val="1"/>
          <c:showCatName val="0"/>
          <c:showSerName val="0"/>
          <c:showPercent val="0"/>
          <c:showBubbleSize val="0"/>
        </c:dLbls>
        <c:gapWidth val="75"/>
        <c:axId val="152563072"/>
        <c:axId val="153617536"/>
      </c:barChart>
      <c:catAx>
        <c:axId val="152563072"/>
        <c:scaling>
          <c:orientation val="minMax"/>
        </c:scaling>
        <c:delete val="0"/>
        <c:axPos val="b"/>
        <c:numFmt formatCode="General" sourceLinked="0"/>
        <c:majorTickMark val="none"/>
        <c:minorTickMark val="none"/>
        <c:tickLblPos val="nextTo"/>
        <c:txPr>
          <a:bodyPr/>
          <a:lstStyle/>
          <a:p>
            <a:pPr>
              <a:defRPr sz="1050"/>
            </a:pPr>
            <a:endParaRPr lang="en-US"/>
          </a:p>
        </c:txPr>
        <c:crossAx val="153617536"/>
        <c:crosses val="autoZero"/>
        <c:auto val="1"/>
        <c:lblAlgn val="ctr"/>
        <c:lblOffset val="100"/>
        <c:noMultiLvlLbl val="0"/>
      </c:catAx>
      <c:valAx>
        <c:axId val="153617536"/>
        <c:scaling>
          <c:orientation val="minMax"/>
        </c:scaling>
        <c:delete val="0"/>
        <c:axPos val="l"/>
        <c:numFmt formatCode="_(* #,##0_);_(* \(#,##0\);_(* &quot;-&quot;??_);_(@_)" sourceLinked="1"/>
        <c:majorTickMark val="none"/>
        <c:minorTickMark val="none"/>
        <c:tickLblPos val="nextTo"/>
        <c:txPr>
          <a:bodyPr/>
          <a:lstStyle/>
          <a:p>
            <a:pPr>
              <a:defRPr sz="1400"/>
            </a:pPr>
            <a:endParaRPr lang="en-US"/>
          </a:p>
        </c:txPr>
        <c:crossAx val="152563072"/>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Target</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_(* #,##0_);_(* \(#,##0\);_(* "-"??_);_(@_)</c:formatCode>
                <c:ptCount val="10"/>
                <c:pt idx="0">
                  <c:v>3000</c:v>
                </c:pt>
                <c:pt idx="1">
                  <c:v>2000</c:v>
                </c:pt>
                <c:pt idx="2">
                  <c:v>5000</c:v>
                </c:pt>
                <c:pt idx="3">
                  <c:v>3000</c:v>
                </c:pt>
                <c:pt idx="4">
                  <c:v>3000</c:v>
                </c:pt>
                <c:pt idx="5">
                  <c:v>3000</c:v>
                </c:pt>
                <c:pt idx="6">
                  <c:v>15000</c:v>
                </c:pt>
                <c:pt idx="7">
                  <c:v>2000</c:v>
                </c:pt>
                <c:pt idx="8">
                  <c:v>1000</c:v>
                </c:pt>
                <c:pt idx="9">
                  <c:v>3000</c:v>
                </c:pt>
              </c:numCache>
            </c:numRef>
          </c:val>
        </c:ser>
        <c:ser>
          <c:idx val="1"/>
          <c:order val="1"/>
          <c:tx>
            <c:strRef>
              <c:f>Sheet1!$C$1</c:f>
              <c:strCache>
                <c:ptCount val="1"/>
                <c:pt idx="0">
                  <c:v>Accomplished</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_(* #,##0_);_(* \(#,##0\);_(* "-"??_);_(@_)</c:formatCode>
                <c:ptCount val="10"/>
                <c:pt idx="0">
                  <c:v>0</c:v>
                </c:pt>
                <c:pt idx="1">
                  <c:v>0</c:v>
                </c:pt>
                <c:pt idx="2">
                  <c:v>1279</c:v>
                </c:pt>
                <c:pt idx="3">
                  <c:v>0</c:v>
                </c:pt>
                <c:pt idx="4">
                  <c:v>0</c:v>
                </c:pt>
                <c:pt idx="5">
                  <c:v>0</c:v>
                </c:pt>
                <c:pt idx="6">
                  <c:v>998</c:v>
                </c:pt>
                <c:pt idx="7">
                  <c:v>0</c:v>
                </c:pt>
                <c:pt idx="8">
                  <c:v>688</c:v>
                </c:pt>
                <c:pt idx="9">
                  <c:v>0</c:v>
                </c:pt>
              </c:numCache>
            </c:numRef>
          </c:val>
        </c:ser>
        <c:dLbls>
          <c:showLegendKey val="0"/>
          <c:showVal val="1"/>
          <c:showCatName val="0"/>
          <c:showSerName val="0"/>
          <c:showPercent val="0"/>
          <c:showBubbleSize val="0"/>
        </c:dLbls>
        <c:gapWidth val="75"/>
        <c:axId val="154020864"/>
        <c:axId val="154026752"/>
      </c:barChart>
      <c:catAx>
        <c:axId val="154020864"/>
        <c:scaling>
          <c:orientation val="minMax"/>
        </c:scaling>
        <c:delete val="0"/>
        <c:axPos val="b"/>
        <c:numFmt formatCode="General" sourceLinked="0"/>
        <c:majorTickMark val="none"/>
        <c:minorTickMark val="none"/>
        <c:tickLblPos val="nextTo"/>
        <c:txPr>
          <a:bodyPr/>
          <a:lstStyle/>
          <a:p>
            <a:pPr>
              <a:defRPr sz="1100"/>
            </a:pPr>
            <a:endParaRPr lang="en-US"/>
          </a:p>
        </c:txPr>
        <c:crossAx val="154026752"/>
        <c:crosses val="autoZero"/>
        <c:auto val="1"/>
        <c:lblAlgn val="ctr"/>
        <c:lblOffset val="100"/>
        <c:noMultiLvlLbl val="0"/>
      </c:catAx>
      <c:valAx>
        <c:axId val="154026752"/>
        <c:scaling>
          <c:orientation val="minMax"/>
        </c:scaling>
        <c:delete val="0"/>
        <c:axPos val="l"/>
        <c:numFmt formatCode="_(* #,##0_);_(* \(#,##0\);_(* &quot;-&quot;??_);_(@_)" sourceLinked="1"/>
        <c:majorTickMark val="none"/>
        <c:minorTickMark val="none"/>
        <c:tickLblPos val="nextTo"/>
        <c:txPr>
          <a:bodyPr/>
          <a:lstStyle/>
          <a:p>
            <a:pPr>
              <a:defRPr sz="1200"/>
            </a:pPr>
            <a:endParaRPr lang="en-US"/>
          </a:p>
        </c:txPr>
        <c:crossAx val="154020864"/>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Target</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_(* #,##0_);_(* \(#,##0\);_(* "-"??_);_(@_)</c:formatCode>
                <c:ptCount val="10"/>
                <c:pt idx="0">
                  <c:v>6961</c:v>
                </c:pt>
                <c:pt idx="1">
                  <c:v>5681</c:v>
                </c:pt>
                <c:pt idx="2">
                  <c:v>6983</c:v>
                </c:pt>
                <c:pt idx="3">
                  <c:v>8452</c:v>
                </c:pt>
                <c:pt idx="4">
                  <c:v>7311</c:v>
                </c:pt>
                <c:pt idx="5">
                  <c:v>5180</c:v>
                </c:pt>
                <c:pt idx="6">
                  <c:v>16703</c:v>
                </c:pt>
                <c:pt idx="7">
                  <c:v>0</c:v>
                </c:pt>
                <c:pt idx="8">
                  <c:v>0</c:v>
                </c:pt>
                <c:pt idx="9">
                  <c:v>1500</c:v>
                </c:pt>
              </c:numCache>
            </c:numRef>
          </c:val>
        </c:ser>
        <c:ser>
          <c:idx val="1"/>
          <c:order val="1"/>
          <c:tx>
            <c:strRef>
              <c:f>Sheet1!$C$1</c:f>
              <c:strCache>
                <c:ptCount val="1"/>
                <c:pt idx="0">
                  <c:v>Accomplished</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_(* #,##0_);_(* \(#,##0\);_(* "-"??_);_(@_)</c:formatCode>
                <c:ptCount val="10"/>
                <c:pt idx="0">
                  <c:v>4108</c:v>
                </c:pt>
                <c:pt idx="1">
                  <c:v>5652</c:v>
                </c:pt>
                <c:pt idx="2">
                  <c:v>6870</c:v>
                </c:pt>
                <c:pt idx="3">
                  <c:v>8354</c:v>
                </c:pt>
                <c:pt idx="4">
                  <c:v>7311</c:v>
                </c:pt>
                <c:pt idx="5">
                  <c:v>5177</c:v>
                </c:pt>
                <c:pt idx="6">
                  <c:v>16354</c:v>
                </c:pt>
                <c:pt idx="7">
                  <c:v>0</c:v>
                </c:pt>
                <c:pt idx="8">
                  <c:v>0</c:v>
                </c:pt>
                <c:pt idx="9">
                  <c:v>1499</c:v>
                </c:pt>
              </c:numCache>
            </c:numRef>
          </c:val>
        </c:ser>
        <c:dLbls>
          <c:showLegendKey val="0"/>
          <c:showVal val="1"/>
          <c:showCatName val="0"/>
          <c:showSerName val="0"/>
          <c:showPercent val="0"/>
          <c:showBubbleSize val="0"/>
        </c:dLbls>
        <c:gapWidth val="75"/>
        <c:axId val="28812032"/>
        <c:axId val="28813568"/>
      </c:barChart>
      <c:catAx>
        <c:axId val="28812032"/>
        <c:scaling>
          <c:orientation val="minMax"/>
        </c:scaling>
        <c:delete val="0"/>
        <c:axPos val="b"/>
        <c:numFmt formatCode="General" sourceLinked="0"/>
        <c:majorTickMark val="none"/>
        <c:minorTickMark val="none"/>
        <c:tickLblPos val="nextTo"/>
        <c:txPr>
          <a:bodyPr/>
          <a:lstStyle/>
          <a:p>
            <a:pPr>
              <a:defRPr sz="1400"/>
            </a:pPr>
            <a:endParaRPr lang="en-US"/>
          </a:p>
        </c:txPr>
        <c:crossAx val="28813568"/>
        <c:crosses val="autoZero"/>
        <c:auto val="1"/>
        <c:lblAlgn val="ctr"/>
        <c:lblOffset val="100"/>
        <c:noMultiLvlLbl val="0"/>
      </c:catAx>
      <c:valAx>
        <c:axId val="28813568"/>
        <c:scaling>
          <c:orientation val="minMax"/>
        </c:scaling>
        <c:delete val="0"/>
        <c:axPos val="l"/>
        <c:numFmt formatCode="_(* #,##0_);_(* \(#,##0\);_(* &quot;-&quot;??_);_(@_)" sourceLinked="1"/>
        <c:majorTickMark val="none"/>
        <c:minorTickMark val="none"/>
        <c:tickLblPos val="nextTo"/>
        <c:crossAx val="28812032"/>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pivotSource>
    <c:name>[HLA Consolidated MDB 012015.xlsx]Sheet4!PivotTable6</c:name>
    <c:fmtId val="-1"/>
  </c:pivotSource>
  <c:chart>
    <c:autoTitleDeleted val="1"/>
    <c:pivotFmts>
      <c:pivotFmt>
        <c:idx val="0"/>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marker>
          <c:symbol val="circle"/>
          <c:size val="6"/>
          <c:spPr>
            <a:solidFill>
              <a:schemeClr val="accent1">
                <a:alpha val="70000"/>
              </a:schemeClr>
            </a:solidFill>
            <a:ln>
              <a:solidFill>
                <a:schemeClr val="accent1">
                  <a:lumMod val="75000"/>
                </a:schemeClr>
              </a:solidFill>
            </a:ln>
            <a:effectLst/>
          </c:spPr>
        </c:marker>
        <c:dLbl>
          <c:idx val="0"/>
          <c:delete val="1"/>
          <c:extLst>
            <c:ext xmlns:c15="http://schemas.microsoft.com/office/drawing/2012/chart" uri="{CE6537A1-D6FC-4f65-9D91-7224C49458BB}"/>
          </c:extLst>
        </c:dLbl>
      </c:pivotFmt>
      <c:pivotFmt>
        <c:idx val="1"/>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marker>
          <c:symbol val="none"/>
        </c:marker>
      </c:pivotFmt>
      <c:pivotFmt>
        <c:idx val="2"/>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marker>
          <c:symbol val="none"/>
        </c:marker>
      </c:pivotFmt>
    </c:pivotFmts>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Sheet4!$J$29</c:f>
              <c:strCache>
                <c:ptCount val="1"/>
                <c:pt idx="0">
                  <c:v>Total</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cat>
            <c:strRef>
              <c:f>Sheet4!$I$30:$I$117</c:f>
              <c:strCache>
                <c:ptCount val="87"/>
                <c:pt idx="0">
                  <c:v>13</c:v>
                </c:pt>
                <c:pt idx="1">
                  <c:v>14</c:v>
                </c:pt>
                <c:pt idx="2">
                  <c:v>15</c:v>
                </c:pt>
                <c:pt idx="3">
                  <c:v>16</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pt idx="18">
                  <c:v>31</c:v>
                </c:pt>
                <c:pt idx="19">
                  <c:v>32</c:v>
                </c:pt>
                <c:pt idx="20">
                  <c:v>33</c:v>
                </c:pt>
                <c:pt idx="21">
                  <c:v>34</c:v>
                </c:pt>
                <c:pt idx="22">
                  <c:v>35</c:v>
                </c:pt>
                <c:pt idx="23">
                  <c:v>36</c:v>
                </c:pt>
                <c:pt idx="24">
                  <c:v>37</c:v>
                </c:pt>
                <c:pt idx="25">
                  <c:v>38</c:v>
                </c:pt>
                <c:pt idx="26">
                  <c:v>39</c:v>
                </c:pt>
                <c:pt idx="27">
                  <c:v>40</c:v>
                </c:pt>
                <c:pt idx="28">
                  <c:v>41</c:v>
                </c:pt>
                <c:pt idx="29">
                  <c:v>42</c:v>
                </c:pt>
                <c:pt idx="30">
                  <c:v>43</c:v>
                </c:pt>
                <c:pt idx="31">
                  <c:v>44</c:v>
                </c:pt>
                <c:pt idx="32">
                  <c:v>45</c:v>
                </c:pt>
                <c:pt idx="33">
                  <c:v>46</c:v>
                </c:pt>
                <c:pt idx="34">
                  <c:v>47</c:v>
                </c:pt>
                <c:pt idx="35">
                  <c:v>48</c:v>
                </c:pt>
                <c:pt idx="36">
                  <c:v>49</c:v>
                </c:pt>
                <c:pt idx="37">
                  <c:v>50</c:v>
                </c:pt>
                <c:pt idx="38">
                  <c:v>51</c:v>
                </c:pt>
                <c:pt idx="39">
                  <c:v>52</c:v>
                </c:pt>
                <c:pt idx="40">
                  <c:v>53</c:v>
                </c:pt>
                <c:pt idx="41">
                  <c:v>54</c:v>
                </c:pt>
                <c:pt idx="42">
                  <c:v>55</c:v>
                </c:pt>
                <c:pt idx="43">
                  <c:v>56</c:v>
                </c:pt>
                <c:pt idx="44">
                  <c:v>57</c:v>
                </c:pt>
                <c:pt idx="45">
                  <c:v>58</c:v>
                </c:pt>
                <c:pt idx="46">
                  <c:v>59</c:v>
                </c:pt>
                <c:pt idx="47">
                  <c:v>60</c:v>
                </c:pt>
                <c:pt idx="48">
                  <c:v>61</c:v>
                </c:pt>
                <c:pt idx="49">
                  <c:v>62</c:v>
                </c:pt>
                <c:pt idx="50">
                  <c:v>63</c:v>
                </c:pt>
                <c:pt idx="51">
                  <c:v>64</c:v>
                </c:pt>
                <c:pt idx="52">
                  <c:v>65</c:v>
                </c:pt>
                <c:pt idx="53">
                  <c:v>66</c:v>
                </c:pt>
                <c:pt idx="54">
                  <c:v>67</c:v>
                </c:pt>
                <c:pt idx="55">
                  <c:v>68</c:v>
                </c:pt>
                <c:pt idx="56">
                  <c:v>69</c:v>
                </c:pt>
                <c:pt idx="57">
                  <c:v>70</c:v>
                </c:pt>
                <c:pt idx="58">
                  <c:v>71</c:v>
                </c:pt>
                <c:pt idx="59">
                  <c:v>72</c:v>
                </c:pt>
                <c:pt idx="60">
                  <c:v>73</c:v>
                </c:pt>
                <c:pt idx="61">
                  <c:v>74</c:v>
                </c:pt>
                <c:pt idx="62">
                  <c:v>75</c:v>
                </c:pt>
                <c:pt idx="63">
                  <c:v>76</c:v>
                </c:pt>
                <c:pt idx="64">
                  <c:v>77</c:v>
                </c:pt>
                <c:pt idx="65">
                  <c:v>78</c:v>
                </c:pt>
                <c:pt idx="66">
                  <c:v>79</c:v>
                </c:pt>
                <c:pt idx="67">
                  <c:v>80</c:v>
                </c:pt>
                <c:pt idx="68">
                  <c:v>81</c:v>
                </c:pt>
                <c:pt idx="69">
                  <c:v>82</c:v>
                </c:pt>
                <c:pt idx="70">
                  <c:v>83</c:v>
                </c:pt>
                <c:pt idx="71">
                  <c:v>84</c:v>
                </c:pt>
                <c:pt idx="72">
                  <c:v>85</c:v>
                </c:pt>
                <c:pt idx="73">
                  <c:v>86</c:v>
                </c:pt>
                <c:pt idx="74">
                  <c:v>87</c:v>
                </c:pt>
                <c:pt idx="75">
                  <c:v>88</c:v>
                </c:pt>
                <c:pt idx="76">
                  <c:v>89</c:v>
                </c:pt>
                <c:pt idx="77">
                  <c:v>90</c:v>
                </c:pt>
                <c:pt idx="78">
                  <c:v>91</c:v>
                </c:pt>
                <c:pt idx="79">
                  <c:v>92</c:v>
                </c:pt>
                <c:pt idx="80">
                  <c:v>93</c:v>
                </c:pt>
                <c:pt idx="81">
                  <c:v>94</c:v>
                </c:pt>
                <c:pt idx="82">
                  <c:v>95</c:v>
                </c:pt>
                <c:pt idx="83">
                  <c:v>97</c:v>
                </c:pt>
                <c:pt idx="84">
                  <c:v>98</c:v>
                </c:pt>
                <c:pt idx="85">
                  <c:v>F</c:v>
                </c:pt>
                <c:pt idx="86">
                  <c:v>(blank)</c:v>
                </c:pt>
              </c:strCache>
            </c:strRef>
          </c:cat>
          <c:val>
            <c:numRef>
              <c:f>Sheet4!$J$30:$J$117</c:f>
              <c:numCache>
                <c:formatCode>General</c:formatCode>
                <c:ptCount val="87"/>
                <c:pt idx="0">
                  <c:v>1</c:v>
                </c:pt>
                <c:pt idx="1">
                  <c:v>1</c:v>
                </c:pt>
                <c:pt idx="2">
                  <c:v>1</c:v>
                </c:pt>
                <c:pt idx="3">
                  <c:v>3</c:v>
                </c:pt>
                <c:pt idx="4">
                  <c:v>16</c:v>
                </c:pt>
                <c:pt idx="5">
                  <c:v>61</c:v>
                </c:pt>
                <c:pt idx="6">
                  <c:v>93</c:v>
                </c:pt>
                <c:pt idx="7">
                  <c:v>154</c:v>
                </c:pt>
                <c:pt idx="8">
                  <c:v>173</c:v>
                </c:pt>
                <c:pt idx="9">
                  <c:v>262</c:v>
                </c:pt>
                <c:pt idx="10">
                  <c:v>329</c:v>
                </c:pt>
                <c:pt idx="11">
                  <c:v>387</c:v>
                </c:pt>
                <c:pt idx="12">
                  <c:v>394</c:v>
                </c:pt>
                <c:pt idx="13">
                  <c:v>411</c:v>
                </c:pt>
                <c:pt idx="14">
                  <c:v>500</c:v>
                </c:pt>
                <c:pt idx="15">
                  <c:v>474</c:v>
                </c:pt>
                <c:pt idx="16">
                  <c:v>532</c:v>
                </c:pt>
                <c:pt idx="17">
                  <c:v>549</c:v>
                </c:pt>
                <c:pt idx="18">
                  <c:v>480</c:v>
                </c:pt>
                <c:pt idx="19">
                  <c:v>563</c:v>
                </c:pt>
                <c:pt idx="20">
                  <c:v>546</c:v>
                </c:pt>
                <c:pt idx="21">
                  <c:v>612</c:v>
                </c:pt>
                <c:pt idx="22">
                  <c:v>595</c:v>
                </c:pt>
                <c:pt idx="23">
                  <c:v>534</c:v>
                </c:pt>
                <c:pt idx="24">
                  <c:v>554</c:v>
                </c:pt>
                <c:pt idx="25">
                  <c:v>535</c:v>
                </c:pt>
                <c:pt idx="26">
                  <c:v>553</c:v>
                </c:pt>
                <c:pt idx="27">
                  <c:v>575</c:v>
                </c:pt>
                <c:pt idx="28">
                  <c:v>478</c:v>
                </c:pt>
                <c:pt idx="29">
                  <c:v>590</c:v>
                </c:pt>
                <c:pt idx="30">
                  <c:v>537</c:v>
                </c:pt>
                <c:pt idx="31">
                  <c:v>647</c:v>
                </c:pt>
                <c:pt idx="32">
                  <c:v>589</c:v>
                </c:pt>
                <c:pt idx="33">
                  <c:v>476</c:v>
                </c:pt>
                <c:pt idx="34">
                  <c:v>470</c:v>
                </c:pt>
                <c:pt idx="35">
                  <c:v>600</c:v>
                </c:pt>
                <c:pt idx="36">
                  <c:v>547</c:v>
                </c:pt>
                <c:pt idx="37">
                  <c:v>444</c:v>
                </c:pt>
                <c:pt idx="38">
                  <c:v>386</c:v>
                </c:pt>
                <c:pt idx="39">
                  <c:v>547</c:v>
                </c:pt>
                <c:pt idx="40">
                  <c:v>448</c:v>
                </c:pt>
                <c:pt idx="41">
                  <c:v>547</c:v>
                </c:pt>
                <c:pt idx="42">
                  <c:v>433</c:v>
                </c:pt>
                <c:pt idx="43">
                  <c:v>361</c:v>
                </c:pt>
                <c:pt idx="44">
                  <c:v>363</c:v>
                </c:pt>
                <c:pt idx="45">
                  <c:v>436</c:v>
                </c:pt>
                <c:pt idx="46">
                  <c:v>398</c:v>
                </c:pt>
                <c:pt idx="47">
                  <c:v>447</c:v>
                </c:pt>
                <c:pt idx="48">
                  <c:v>297</c:v>
                </c:pt>
                <c:pt idx="49">
                  <c:v>341</c:v>
                </c:pt>
                <c:pt idx="50">
                  <c:v>337</c:v>
                </c:pt>
                <c:pt idx="51">
                  <c:v>396</c:v>
                </c:pt>
                <c:pt idx="52">
                  <c:v>321</c:v>
                </c:pt>
                <c:pt idx="53">
                  <c:v>235</c:v>
                </c:pt>
                <c:pt idx="54">
                  <c:v>239</c:v>
                </c:pt>
                <c:pt idx="55">
                  <c:v>246</c:v>
                </c:pt>
                <c:pt idx="56">
                  <c:v>177</c:v>
                </c:pt>
                <c:pt idx="57">
                  <c:v>231</c:v>
                </c:pt>
                <c:pt idx="58">
                  <c:v>162</c:v>
                </c:pt>
                <c:pt idx="59">
                  <c:v>216</c:v>
                </c:pt>
                <c:pt idx="60">
                  <c:v>178</c:v>
                </c:pt>
                <c:pt idx="61">
                  <c:v>202</c:v>
                </c:pt>
                <c:pt idx="62">
                  <c:v>146</c:v>
                </c:pt>
                <c:pt idx="63">
                  <c:v>122</c:v>
                </c:pt>
                <c:pt idx="64">
                  <c:v>154</c:v>
                </c:pt>
                <c:pt idx="65">
                  <c:v>141</c:v>
                </c:pt>
                <c:pt idx="66">
                  <c:v>91</c:v>
                </c:pt>
                <c:pt idx="67">
                  <c:v>75</c:v>
                </c:pt>
                <c:pt idx="68">
                  <c:v>80</c:v>
                </c:pt>
                <c:pt idx="69">
                  <c:v>65</c:v>
                </c:pt>
                <c:pt idx="70">
                  <c:v>36</c:v>
                </c:pt>
                <c:pt idx="71">
                  <c:v>59</c:v>
                </c:pt>
                <c:pt idx="72">
                  <c:v>41</c:v>
                </c:pt>
                <c:pt idx="73">
                  <c:v>26</c:v>
                </c:pt>
                <c:pt idx="74">
                  <c:v>22</c:v>
                </c:pt>
                <c:pt idx="75">
                  <c:v>16</c:v>
                </c:pt>
                <c:pt idx="76">
                  <c:v>4</c:v>
                </c:pt>
                <c:pt idx="77">
                  <c:v>7</c:v>
                </c:pt>
                <c:pt idx="78">
                  <c:v>2</c:v>
                </c:pt>
                <c:pt idx="79">
                  <c:v>3</c:v>
                </c:pt>
                <c:pt idx="80">
                  <c:v>7</c:v>
                </c:pt>
                <c:pt idx="81">
                  <c:v>2</c:v>
                </c:pt>
                <c:pt idx="82">
                  <c:v>2</c:v>
                </c:pt>
                <c:pt idx="83">
                  <c:v>2</c:v>
                </c:pt>
                <c:pt idx="84">
                  <c:v>1</c:v>
                </c:pt>
                <c:pt idx="85">
                  <c:v>1</c:v>
                </c:pt>
              </c:numCache>
            </c:numRef>
          </c:val>
        </c:ser>
        <c:dLbls>
          <c:showLegendKey val="0"/>
          <c:showVal val="0"/>
          <c:showCatName val="0"/>
          <c:showSerName val="0"/>
          <c:showPercent val="0"/>
          <c:showBubbleSize val="0"/>
        </c:dLbls>
        <c:gapWidth val="150"/>
        <c:shape val="box"/>
        <c:axId val="145859712"/>
        <c:axId val="145861248"/>
        <c:axId val="0"/>
      </c:bar3DChart>
      <c:catAx>
        <c:axId val="145859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5861248"/>
        <c:crosses val="autoZero"/>
        <c:auto val="1"/>
        <c:lblAlgn val="ctr"/>
        <c:lblOffset val="100"/>
        <c:noMultiLvlLbl val="0"/>
      </c:catAx>
      <c:valAx>
        <c:axId val="14586124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58597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19433146050907E-2"/>
          <c:w val="0.78684662681053796"/>
          <c:h val="0.93713072775893203"/>
        </c:manualLayout>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'[HLA Consolidated MDB 012015.xlsx]Sheet4'!$Y$4:$Y$13</c:f>
              <c:strCache>
                <c:ptCount val="10"/>
                <c:pt idx="0">
                  <c:v>Livelihood Category</c:v>
                </c:pt>
                <c:pt idx="1">
                  <c:v>Coastal Fishermen</c:v>
                </c:pt>
                <c:pt idx="2">
                  <c:v>Coastal Labourers</c:v>
                </c:pt>
                <c:pt idx="3">
                  <c:v>Labourers on Fish farms</c:v>
                </c:pt>
                <c:pt idx="4">
                  <c:v>Landless Labourers</c:v>
                </c:pt>
                <c:pt idx="5">
                  <c:v>Livestock rearers</c:v>
                </c:pt>
                <c:pt idx="6">
                  <c:v>Petty Traders</c:v>
                </c:pt>
                <c:pt idx="7">
                  <c:v>Riverine fishermen</c:v>
                </c:pt>
                <c:pt idx="8">
                  <c:v>Tenant farmers</c:v>
                </c:pt>
                <c:pt idx="9">
                  <c:v>Others</c:v>
                </c:pt>
              </c:strCache>
            </c:strRef>
          </c:cat>
          <c:val>
            <c:numRef>
              <c:f>'[HLA Consolidated MDB 012015.xlsx]Sheet4'!$Z$4:$Z$13</c:f>
            </c:numRef>
          </c:val>
        </c:ser>
        <c: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p3d/>
            </c:spPr>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p3d/>
            </c:spPr>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p3d/>
            </c:spPr>
          </c:dPt>
          <c:dLbls>
            <c:dLbl>
              <c:idx val="1"/>
              <c:layout>
                <c:manualLayout>
                  <c:x val="-4.5504910887802903E-2"/>
                  <c:y val="0.123263843107058"/>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10460343871326"/>
                  <c:y val="0.2388338115153980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5.5529498080626703E-2"/>
                  <c:y val="6.0744724614597498E-2"/>
                </c:manualLayout>
              </c:layout>
              <c:tx>
                <c:rich>
                  <a:bodyPr/>
                  <a:lstStyle/>
                  <a:p>
                    <a:r>
                      <a:rPr lang="en-US" dirty="0" err="1" smtClean="0">
                        <a:solidFill>
                          <a:sysClr val="windowText" lastClr="000000"/>
                        </a:solidFill>
                      </a:rPr>
                      <a:t>Labourers</a:t>
                    </a:r>
                    <a:r>
                      <a:rPr lang="en-US" dirty="0" smtClean="0">
                        <a:solidFill>
                          <a:sysClr val="windowText" lastClr="000000"/>
                        </a:solidFill>
                      </a:rPr>
                      <a:t> on Fish Farms,</a:t>
                    </a:r>
                    <a:r>
                      <a:rPr lang="en-US" baseline="0" dirty="0" smtClean="0">
                        <a:solidFill>
                          <a:sysClr val="windowText" lastClr="000000"/>
                        </a:solidFill>
                      </a:rPr>
                      <a:t> 3%</a:t>
                    </a:r>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23281215472026101"/>
                  <c:y val="-0.1664956989984550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4.0736480319327799E-2"/>
                  <c:y val="7.7772708813493199E-2"/>
                </c:manualLayout>
              </c:layout>
              <c:tx>
                <c:rich>
                  <a:bodyPr/>
                  <a:lstStyle/>
                  <a:p>
                    <a:r>
                      <a:rPr lang="en-US" dirty="0" smtClean="0">
                        <a:solidFill>
                          <a:sysClr val="windowText" lastClr="000000"/>
                        </a:solidFill>
                      </a:rPr>
                      <a:t>Livestock </a:t>
                    </a:r>
                    <a:r>
                      <a:rPr lang="en-US" dirty="0" err="1" smtClean="0">
                        <a:solidFill>
                          <a:sysClr val="windowText" lastClr="000000"/>
                        </a:solidFill>
                      </a:rPr>
                      <a:t>rearers</a:t>
                    </a:r>
                    <a:r>
                      <a:rPr lang="en-US" dirty="0" smtClean="0">
                        <a:solidFill>
                          <a:sysClr val="windowText" lastClr="000000"/>
                        </a:solidFill>
                      </a:rPr>
                      <a:t>, 4%</a:t>
                    </a:r>
                    <a:endParaRPr lang="en-US" baseline="0" dirty="0">
                      <a:solidFill>
                        <a:sysClr val="windowText" lastClr="000000"/>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4.6643520641450602E-2"/>
                  <c:y val="-8.276988718770930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1.5879508117040898E-2"/>
                  <c:y val="-0.1899571428224229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8.8561059651237506E-2"/>
                  <c:y val="-1.3040130374933399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4.30157960704163E-2"/>
                  <c:y val="0.1132450937992799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'[HLA Consolidated MDB 012015.xlsx]Sheet4'!$Y$4:$Y$13</c:f>
              <c:strCache>
                <c:ptCount val="10"/>
                <c:pt idx="0">
                  <c:v>Livelihood Category</c:v>
                </c:pt>
                <c:pt idx="1">
                  <c:v>Coastal Fishermen</c:v>
                </c:pt>
                <c:pt idx="2">
                  <c:v>Coastal Labourers</c:v>
                </c:pt>
                <c:pt idx="3">
                  <c:v>Labourers on Fish farms</c:v>
                </c:pt>
                <c:pt idx="4">
                  <c:v>Landless Labourers</c:v>
                </c:pt>
                <c:pt idx="5">
                  <c:v>Livestock rearers</c:v>
                </c:pt>
                <c:pt idx="6">
                  <c:v>Petty Traders</c:v>
                </c:pt>
                <c:pt idx="7">
                  <c:v>Riverine fishermen</c:v>
                </c:pt>
                <c:pt idx="8">
                  <c:v>Tenant farmers</c:v>
                </c:pt>
                <c:pt idx="9">
                  <c:v>Others</c:v>
                </c:pt>
              </c:strCache>
            </c:strRef>
          </c:cat>
          <c:val>
            <c:numRef>
              <c:f>'[HLA Consolidated MDB 012015.xlsx]Sheet4'!$AA$4:$AA$13</c:f>
              <c:numCache>
                <c:formatCode>General</c:formatCode>
                <c:ptCount val="10"/>
                <c:pt idx="1">
                  <c:v>2.3576023850619801</c:v>
                </c:pt>
                <c:pt idx="2">
                  <c:v>6.4137768711752701</c:v>
                </c:pt>
                <c:pt idx="3">
                  <c:v>2.985250274595951</c:v>
                </c:pt>
                <c:pt idx="4">
                  <c:v>46.775458967519221</c:v>
                </c:pt>
                <c:pt idx="5">
                  <c:v>4.0247920916365914</c:v>
                </c:pt>
                <c:pt idx="6">
                  <c:v>4.471991212929546</c:v>
                </c:pt>
                <c:pt idx="7">
                  <c:v>1.051310214969402</c:v>
                </c:pt>
                <c:pt idx="8">
                  <c:v>20.014122077514511</c:v>
                </c:pt>
                <c:pt idx="9">
                  <c:v>11.90569590459752</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'[HLA Consolidated MDB 012015.xlsx]Sheet4'!$AO$3</c:f>
              <c:strCache>
                <c:ptCount val="1"/>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dPt>
          <c:dLbls>
            <c:dLbl>
              <c:idx val="0"/>
              <c:layout>
                <c:manualLayout>
                  <c:x val="-0.199734689413823"/>
                  <c:y val="-0.19002296587926501"/>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1"/>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1.2676946631671E-2"/>
                  <c:y val="-3.4522820064158702E-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2"/>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2.91301399825022E-2"/>
                  <c:y val="-2.87448964712744E-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3"/>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4.2963254593175897E-2"/>
                  <c:y val="5.3765310586176701E-2"/>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4"/>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4.15312773403324E-2"/>
                  <c:y val="7.9648221055701296E-2"/>
                </c:manualLayout>
              </c:layout>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5"/>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ext>
              </c:extLst>
            </c:dLbl>
            <c:spPr>
              <a:solidFill>
                <a:sysClr val="window" lastClr="FFFFFF">
                  <a:alpha val="90000"/>
                </a:sys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1"/>
                    </a:solidFill>
                    <a:effectLst/>
                    <a:latin typeface="+mn-lt"/>
                    <a:ea typeface="+mn-ea"/>
                    <a:cs typeface="+mn-cs"/>
                  </a:defRPr>
                </a:pPr>
                <a:endParaRPr lang="en-US"/>
              </a:p>
            </c:txPr>
            <c:dLblPos val="inEnd"/>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'[HLA Consolidated MDB 012015.xlsx]Sheet4'!$AN$4:$AN$8</c:f>
              <c:strCache>
                <c:ptCount val="5"/>
                <c:pt idx="0">
                  <c:v>Elderly</c:v>
                </c:pt>
                <c:pt idx="1">
                  <c:v>Pregnant Mothers</c:v>
                </c:pt>
                <c:pt idx="2">
                  <c:v>PWD</c:v>
                </c:pt>
                <c:pt idx="3">
                  <c:v>Single Headed HH</c:v>
                </c:pt>
                <c:pt idx="4">
                  <c:v>Child-headed HH</c:v>
                </c:pt>
              </c:strCache>
            </c:strRef>
          </c:cat>
          <c:val>
            <c:numRef>
              <c:f>'[HLA Consolidated MDB 012015.xlsx]Sheet4'!$AO$4:$AO$8</c:f>
              <c:numCache>
                <c:formatCode>General</c:formatCode>
                <c:ptCount val="5"/>
                <c:pt idx="0">
                  <c:v>3026</c:v>
                </c:pt>
                <c:pt idx="1">
                  <c:v>142</c:v>
                </c:pt>
                <c:pt idx="2">
                  <c:v>317</c:v>
                </c:pt>
                <c:pt idx="3">
                  <c:v>647</c:v>
                </c:pt>
                <c:pt idx="4">
                  <c:v>34</c:v>
                </c:pt>
              </c:numCache>
            </c:numRef>
          </c:val>
        </c:ser>
        <c:dLbls>
          <c:dLblPos val="inEnd"/>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'[HLA Consolidated MDB 012015.xlsx]Sheet4'!$AY$2:$AY$10</c:f>
              <c:strCache>
                <c:ptCount val="9"/>
                <c:pt idx="0">
                  <c:v>Proposal Type Category</c:v>
                </c:pt>
                <c:pt idx="1">
                  <c:v>Agriculture</c:v>
                </c:pt>
                <c:pt idx="2">
                  <c:v>Livestock</c:v>
                </c:pt>
                <c:pt idx="3">
                  <c:v>Fishery</c:v>
                </c:pt>
                <c:pt idx="4">
                  <c:v>Sari Sari</c:v>
                </c:pt>
                <c:pt idx="5">
                  <c:v>Buying Selling</c:v>
                </c:pt>
                <c:pt idx="6">
                  <c:v>Small Enterprise</c:v>
                </c:pt>
                <c:pt idx="7">
                  <c:v>TradeTools</c:v>
                </c:pt>
                <c:pt idx="8">
                  <c:v>Others</c:v>
                </c:pt>
              </c:strCache>
            </c:strRef>
          </c:cat>
          <c:val>
            <c:numRef>
              <c:f>'[HLA Consolidated MDB 012015.xlsx]Sheet4'!$AZ$2:$AZ$10</c:f>
            </c:numRef>
          </c:val>
        </c:ser>
        <c:ser>
          <c:idx val="1"/>
          <c:order val="1"/>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Lbls>
            <c:dLbl>
              <c:idx val="1"/>
              <c:layout>
                <c:manualLayout>
                  <c:x val="-0.116137965393215"/>
                  <c:y val="9.7596467315353694E-2"/>
                </c:manualLayout>
              </c:layout>
              <c:tx>
                <c:rich>
                  <a:bodyPr/>
                  <a:lstStyle/>
                  <a:p>
                    <a:r>
                      <a:rPr lang="en-US" dirty="0" smtClean="0"/>
                      <a:t>Agriculture,</a:t>
                    </a:r>
                    <a:r>
                      <a:rPr lang="en-US" baseline="0" dirty="0" smtClean="0"/>
                      <a:t> 14%</a:t>
                    </a:r>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9.8728856809565502E-2"/>
                  <c:y val="-0.4162316395427890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r>
                      <a:rPr lang="en-US" dirty="0" smtClean="0"/>
                      <a:t>Livestock, 63%</a:t>
                    </a:r>
                    <a:endParaRPr lang="en-US" baseline="0" dirty="0" smtClean="0"/>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layout>
                    <c:manualLayout>
                      <c:w val="0.18386484298158384"/>
                      <c:h val="0.13875000000000001"/>
                    </c:manualLayout>
                  </c15:layout>
                </c:ext>
              </c:extLst>
            </c:dLbl>
            <c:dLbl>
              <c:idx val="3"/>
              <c:layout>
                <c:manualLayout>
                  <c:x val="0"/>
                  <c:y val="5.9306715498999803E-2"/>
                </c:manualLayout>
              </c:layout>
              <c:tx>
                <c:rich>
                  <a:bodyPr/>
                  <a:lstStyle/>
                  <a:p>
                    <a:r>
                      <a:rPr lang="en-US" sz="1400" dirty="0" smtClean="0"/>
                      <a:t>Fishery, 3%</a:t>
                    </a:r>
                    <a:endParaRPr lang="en-US" sz="1400" baseline="0" dirty="0" smtClean="0"/>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0"/>
                  <c:y val="3.1232027305570099E-2"/>
                </c:manualLayout>
              </c:layout>
              <c:tx>
                <c:rich>
                  <a:bodyPr/>
                  <a:lstStyle/>
                  <a:p>
                    <a:r>
                      <a:rPr lang="en-US" sz="1400" dirty="0" smtClean="0"/>
                      <a:t>Sari </a:t>
                    </a:r>
                    <a:r>
                      <a:rPr lang="en-US" sz="1400" dirty="0" err="1" smtClean="0"/>
                      <a:t>Sari</a:t>
                    </a:r>
                    <a:r>
                      <a:rPr lang="en-US" sz="1400" dirty="0" smtClean="0"/>
                      <a:t>, 0.25,</a:t>
                    </a:r>
                    <a:r>
                      <a:rPr lang="en-US" sz="1400" baseline="0" dirty="0" smtClean="0"/>
                      <a:t> 0%</a:t>
                    </a:r>
                    <a:endParaRPr lang="en-US" sz="1400" dirty="0"/>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5"/>
              <c:layout>
                <c:manualLayout>
                  <c:x val="3.4410437185635197E-2"/>
                  <c:y val="1.6586967237690601E-2"/>
                </c:manualLayout>
              </c:layout>
              <c:tx>
                <c:rich>
                  <a:bodyPr/>
                  <a:lstStyle/>
                  <a:p>
                    <a:r>
                      <a:rPr lang="en-US" sz="1400" dirty="0" smtClean="0"/>
                      <a:t>Buying</a:t>
                    </a:r>
                    <a:r>
                      <a:rPr lang="en-US" sz="1400" baseline="0" dirty="0" smtClean="0"/>
                      <a:t> Selling, 6%</a:t>
                    </a:r>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1.42448023769181E-2"/>
                  <c:y val="1.201600631732959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dirty="0" smtClean="0"/>
                      <a:t>Small Enterprise,</a:t>
                    </a:r>
                    <a:r>
                      <a:rPr lang="en-US" sz="1400" baseline="0" dirty="0" smtClean="0"/>
                      <a:t> 2%</a:t>
                    </a:r>
                    <a:endParaRPr lang="en-US" sz="1400" baseline="0" dirty="0"/>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layout>
                    <c:manualLayout>
                      <c:w val="0.21614197530864199"/>
                      <c:h val="0.11802173371722217"/>
                    </c:manualLayout>
                  </c15:layout>
                </c:ext>
              </c:extLst>
            </c:dLbl>
            <c:dLbl>
              <c:idx val="7"/>
              <c:layout>
                <c:manualLayout>
                  <c:x val="4.7535724701078998E-3"/>
                  <c:y val="-3.3561586782746601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r>
                      <a:rPr lang="en-US" sz="1400" dirty="0" smtClean="0"/>
                      <a:t>TradeTools, 0.39, 0%</a:t>
                    </a:r>
                    <a:endParaRPr lang="en-US" sz="1400" dirty="0"/>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ext>
              </c:extLst>
            </c:dLbl>
            <c:dLbl>
              <c:idx val="8"/>
              <c:layout>
                <c:manualLayout>
                  <c:x val="8.9850539515893904E-2"/>
                  <c:y val="6.4538751200573202E-2"/>
                </c:manualLayout>
              </c:layout>
              <c:tx>
                <c:rich>
                  <a:bodyPr/>
                  <a:lstStyle/>
                  <a:p>
                    <a:r>
                      <a:rPr lang="en-US" dirty="0" smtClean="0"/>
                      <a:t>Others, 12%</a:t>
                    </a:r>
                    <a:endParaRPr lang="en-US" baseline="0" dirty="0" smtClean="0"/>
                  </a:p>
                </c:rich>
              </c:tx>
              <c:dLblPos val="bestFit"/>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'[HLA Consolidated MDB 012015.xlsx]Sheet4'!$AY$2:$AY$10</c:f>
              <c:strCache>
                <c:ptCount val="9"/>
                <c:pt idx="0">
                  <c:v>Proposal Type Category</c:v>
                </c:pt>
                <c:pt idx="1">
                  <c:v>Agriculture</c:v>
                </c:pt>
                <c:pt idx="2">
                  <c:v>Livestock</c:v>
                </c:pt>
                <c:pt idx="3">
                  <c:v>Fishery</c:v>
                </c:pt>
                <c:pt idx="4">
                  <c:v>Sari Sari</c:v>
                </c:pt>
                <c:pt idx="5">
                  <c:v>Buying Selling</c:v>
                </c:pt>
                <c:pt idx="6">
                  <c:v>Small Enterprise</c:v>
                </c:pt>
                <c:pt idx="7">
                  <c:v>TradeTools</c:v>
                </c:pt>
                <c:pt idx="8">
                  <c:v>Others</c:v>
                </c:pt>
              </c:strCache>
            </c:strRef>
          </c:cat>
          <c:val>
            <c:numRef>
              <c:f>'[HLA Consolidated MDB 012015.xlsx]Sheet4'!$BA$2:$BA$10</c:f>
              <c:numCache>
                <c:formatCode>0.00</c:formatCode>
                <c:ptCount val="9"/>
                <c:pt idx="1">
                  <c:v>14.437568809080901</c:v>
                </c:pt>
                <c:pt idx="2">
                  <c:v>63.16768535742758</c:v>
                </c:pt>
                <c:pt idx="3">
                  <c:v>2.972552294901484</c:v>
                </c:pt>
                <c:pt idx="4">
                  <c:v>0.250559963554914</c:v>
                </c:pt>
                <c:pt idx="5">
                  <c:v>5.4781519304506281</c:v>
                </c:pt>
                <c:pt idx="6">
                  <c:v>1.784290649557724</c:v>
                </c:pt>
                <c:pt idx="7">
                  <c:v>0.39482176075319803</c:v>
                </c:pt>
                <c:pt idx="8">
                  <c:v>11.514369234273561</c:v>
                </c:pt>
              </c:numCache>
            </c:numRef>
          </c:val>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1"/>
              <c:tx>
                <c:rich>
                  <a:bodyPr/>
                  <a:lstStyle/>
                  <a:p>
                    <a:r>
                      <a:rPr lang="en-US" dirty="0" err="1" smtClean="0"/>
                      <a:t>Carabao</a:t>
                    </a:r>
                    <a:r>
                      <a:rPr lang="en-US" dirty="0" smtClean="0"/>
                      <a:t>, 6%</a:t>
                    </a:r>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1.7989418114328901E-2"/>
                  <c:y val="-8.4180979826834808E-3"/>
                </c:manualLayout>
              </c:layout>
              <c:tx>
                <c:rich>
                  <a:bodyPr/>
                  <a:lstStyle/>
                  <a:p>
                    <a:r>
                      <a:rPr lang="en-US" dirty="0" smtClean="0"/>
                      <a:t>Cow, 13%</a:t>
                    </a:r>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0"/>
                  <c:y val="-2.5254293948050399E-2"/>
                </c:manualLayout>
              </c:layout>
              <c:tx>
                <c:rich>
                  <a:bodyPr/>
                  <a:lstStyle/>
                  <a:p>
                    <a:r>
                      <a:rPr lang="en-US" dirty="0" smtClean="0"/>
                      <a:t>Chicken,</a:t>
                    </a:r>
                    <a:r>
                      <a:rPr lang="en-US" baseline="0" dirty="0" smtClean="0"/>
                      <a:t> 8%</a:t>
                    </a:r>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1.4991181761940701E-2"/>
                  <c:y val="-0.126271359266525"/>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r>
                      <a:rPr lang="en-US" dirty="0" smtClean="0"/>
                      <a:t>Duck,</a:t>
                    </a:r>
                    <a:r>
                      <a:rPr lang="en-US" baseline="0" dirty="0" smtClean="0"/>
                      <a:t> 3%</a:t>
                    </a:r>
                  </a:p>
                </c:rich>
              </c:tx>
              <c:spPr>
                <a:noFill/>
                <a:ln>
                  <a:noFill/>
                </a:ln>
                <a:effectLst/>
              </c:spPr>
              <c:dLblPos val="bestFit"/>
              <c:showLegendKey val="0"/>
              <c:showVal val="1"/>
              <c:showCatName val="1"/>
              <c:showSerName val="0"/>
              <c:showPercent val="1"/>
              <c:showBubbleSize val="0"/>
              <c:extLst>
                <c:ext xmlns:c15="http://schemas.microsoft.com/office/drawing/2012/chart" uri="{CE6537A1-D6FC-4f65-9D91-7224C49458BB}">
                  <c15:layout>
                    <c:manualLayout>
                      <c:w val="9.9781305807477585E-2"/>
                      <c:h val="5.7607850528163827E-2"/>
                    </c:manualLayout>
                  </c15:layout>
                </c:ext>
              </c:extLst>
            </c:dLbl>
            <c:dLbl>
              <c:idx val="5"/>
              <c:layout>
                <c:manualLayout>
                  <c:x val="2.0987654466717E-2"/>
                  <c:y val="2.8060326608944901E-3"/>
                </c:manualLayout>
              </c:layout>
              <c:tx>
                <c:rich>
                  <a:bodyPr/>
                  <a:lstStyle/>
                  <a:p>
                    <a:r>
                      <a:rPr lang="en-US" dirty="0" smtClean="0"/>
                      <a:t>Goat, 2%</a:t>
                    </a:r>
                    <a:endParaRPr lang="en-US" baseline="0" dirty="0" smtClean="0"/>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2.2486772642911101E-2"/>
                  <c:y val="0"/>
                </c:manualLayout>
              </c:layout>
              <c:tx>
                <c:rich>
                  <a:bodyPr/>
                  <a:lstStyle/>
                  <a:p>
                    <a:r>
                      <a:rPr lang="en-US" sz="1600" b="1" baseline="0" dirty="0" smtClean="0"/>
                      <a:t>Pig, 68%</a:t>
                    </a:r>
                  </a:p>
                </c:rich>
              </c:tx>
              <c:dLblPos val="bestFit"/>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'[Consolidated Summary- percentage HLA_Arci.xlsx]Statistic'!$K$37:$K$43</c:f>
              <c:strCache>
                <c:ptCount val="7"/>
                <c:pt idx="0">
                  <c:v>Livestock (LS)</c:v>
                </c:pt>
                <c:pt idx="1">
                  <c:v>Carabao</c:v>
                </c:pt>
                <c:pt idx="2">
                  <c:v>Cow</c:v>
                </c:pt>
                <c:pt idx="3">
                  <c:v>Chicken</c:v>
                </c:pt>
                <c:pt idx="4">
                  <c:v>Duck</c:v>
                </c:pt>
                <c:pt idx="5">
                  <c:v>Goat</c:v>
                </c:pt>
                <c:pt idx="6">
                  <c:v>Hog</c:v>
                </c:pt>
              </c:strCache>
            </c:strRef>
          </c:cat>
          <c:val>
            <c:numRef>
              <c:f>'[Consolidated Summary- percentage HLA_Arci.xlsx]Statistic'!$L$37:$L$43</c:f>
              <c:numCache>
                <c:formatCode>_(* #,##0.00_);_(* \(#,##0.00\);_(* "-"??_);_(@_)</c:formatCode>
                <c:ptCount val="7"/>
                <c:pt idx="1">
                  <c:v>6.0249074385728703</c:v>
                </c:pt>
                <c:pt idx="2">
                  <c:v>12.45371928643555</c:v>
                </c:pt>
                <c:pt idx="3">
                  <c:v>7.7863794457533961</c:v>
                </c:pt>
                <c:pt idx="4">
                  <c:v>2.7712330304050261</c:v>
                </c:pt>
                <c:pt idx="5">
                  <c:v>1.783911141029956</c:v>
                </c:pt>
                <c:pt idx="6">
                  <c:v>66.4983731627959</c:v>
                </c:pt>
              </c:numCache>
            </c:numRef>
          </c:val>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Target</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_(* #,##0_);_(* \(#,##0\);_(* "-"??_);_(@_)</c:formatCode>
                <c:ptCount val="10"/>
                <c:pt idx="0">
                  <c:v>2325</c:v>
                </c:pt>
                <c:pt idx="1">
                  <c:v>1222</c:v>
                </c:pt>
                <c:pt idx="2">
                  <c:v>2380</c:v>
                </c:pt>
                <c:pt idx="3">
                  <c:v>3115</c:v>
                </c:pt>
                <c:pt idx="4">
                  <c:v>4130</c:v>
                </c:pt>
                <c:pt idx="5">
                  <c:v>2066</c:v>
                </c:pt>
                <c:pt idx="6">
                  <c:v>13158</c:v>
                </c:pt>
                <c:pt idx="7">
                  <c:v>600</c:v>
                </c:pt>
                <c:pt idx="8">
                  <c:v>374</c:v>
                </c:pt>
                <c:pt idx="9">
                  <c:v>1852</c:v>
                </c:pt>
              </c:numCache>
            </c:numRef>
          </c:val>
        </c:ser>
        <c:ser>
          <c:idx val="1"/>
          <c:order val="1"/>
          <c:tx>
            <c:strRef>
              <c:f>Sheet1!$C$1</c:f>
              <c:strCache>
                <c:ptCount val="1"/>
                <c:pt idx="0">
                  <c:v>Accomplished</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0;[Red]0</c:formatCode>
                <c:ptCount val="10"/>
                <c:pt idx="0">
                  <c:v>268</c:v>
                </c:pt>
                <c:pt idx="1">
                  <c:v>212</c:v>
                </c:pt>
                <c:pt idx="2">
                  <c:v>247</c:v>
                </c:pt>
                <c:pt idx="3">
                  <c:v>282</c:v>
                </c:pt>
                <c:pt idx="4">
                  <c:v>920</c:v>
                </c:pt>
                <c:pt idx="5">
                  <c:v>12</c:v>
                </c:pt>
                <c:pt idx="6">
                  <c:v>1114</c:v>
                </c:pt>
                <c:pt idx="7">
                  <c:v>46</c:v>
                </c:pt>
                <c:pt idx="8">
                  <c:v>6</c:v>
                </c:pt>
                <c:pt idx="9">
                  <c:v>125</c:v>
                </c:pt>
              </c:numCache>
            </c:numRef>
          </c:val>
        </c:ser>
        <c:dLbls>
          <c:showLegendKey val="0"/>
          <c:showVal val="1"/>
          <c:showCatName val="0"/>
          <c:showSerName val="0"/>
          <c:showPercent val="0"/>
          <c:showBubbleSize val="0"/>
        </c:dLbls>
        <c:gapWidth val="75"/>
        <c:axId val="28586752"/>
        <c:axId val="28588288"/>
      </c:barChart>
      <c:catAx>
        <c:axId val="28586752"/>
        <c:scaling>
          <c:orientation val="minMax"/>
        </c:scaling>
        <c:delete val="0"/>
        <c:axPos val="b"/>
        <c:numFmt formatCode="General" sourceLinked="0"/>
        <c:majorTickMark val="none"/>
        <c:minorTickMark val="none"/>
        <c:tickLblPos val="nextTo"/>
        <c:txPr>
          <a:bodyPr/>
          <a:lstStyle/>
          <a:p>
            <a:pPr>
              <a:defRPr sz="1400"/>
            </a:pPr>
            <a:endParaRPr lang="en-US"/>
          </a:p>
        </c:txPr>
        <c:crossAx val="28588288"/>
        <c:crosses val="autoZero"/>
        <c:auto val="1"/>
        <c:lblAlgn val="ctr"/>
        <c:lblOffset val="100"/>
        <c:noMultiLvlLbl val="0"/>
      </c:catAx>
      <c:valAx>
        <c:axId val="28588288"/>
        <c:scaling>
          <c:orientation val="minMax"/>
        </c:scaling>
        <c:delete val="0"/>
        <c:axPos val="l"/>
        <c:numFmt formatCode="_(* #,##0_);_(* \(#,##0\);_(* &quot;-&quot;??_);_(@_)" sourceLinked="1"/>
        <c:majorTickMark val="none"/>
        <c:minorTickMark val="none"/>
        <c:tickLblPos val="nextTo"/>
        <c:crossAx val="28586752"/>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886697574018207E-2"/>
          <c:y val="6.6620316891314299E-2"/>
          <c:w val="0.90562170382907803"/>
          <c:h val="0.62732097617992899"/>
        </c:manualLayout>
      </c:layout>
      <c:barChart>
        <c:barDir val="col"/>
        <c:grouping val="clustered"/>
        <c:varyColors val="0"/>
        <c:ser>
          <c:idx val="0"/>
          <c:order val="0"/>
          <c:tx>
            <c:strRef>
              <c:f>Sheet1!$B$1</c:f>
              <c:strCache>
                <c:ptCount val="1"/>
                <c:pt idx="0">
                  <c:v>Target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Sheet1!$B$2:$B$11</c:f>
              <c:numCache>
                <c:formatCode>_(* #,##0_);_(* \(#,##0\);_(* "-"??_);_(@_)</c:formatCode>
                <c:ptCount val="10"/>
                <c:pt idx="0">
                  <c:v>0</c:v>
                </c:pt>
                <c:pt idx="1">
                  <c:v>6</c:v>
                </c:pt>
                <c:pt idx="2">
                  <c:v>5</c:v>
                </c:pt>
                <c:pt idx="3">
                  <c:v>16</c:v>
                </c:pt>
                <c:pt idx="4">
                  <c:v>0</c:v>
                </c:pt>
                <c:pt idx="5">
                  <c:v>13</c:v>
                </c:pt>
                <c:pt idx="6">
                  <c:v>37</c:v>
                </c:pt>
                <c:pt idx="7">
                  <c:v>0</c:v>
                </c:pt>
                <c:pt idx="8">
                  <c:v>0</c:v>
                </c:pt>
                <c:pt idx="9">
                  <c:v>10</c:v>
                </c:pt>
              </c:numCache>
            </c:numRef>
          </c:val>
        </c:ser>
        <c:ser>
          <c:idx val="1"/>
          <c:order val="1"/>
          <c:tx>
            <c:strRef>
              <c:f>Sheet1!$C$1</c:f>
              <c:strCache>
                <c:ptCount val="1"/>
                <c:pt idx="0">
                  <c:v>Accomplished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Aklan</c:v>
                </c:pt>
                <c:pt idx="1">
                  <c:v>Antique</c:v>
                </c:pt>
                <c:pt idx="2">
                  <c:v>Capiz</c:v>
                </c:pt>
                <c:pt idx="3">
                  <c:v>Cebu</c:v>
                </c:pt>
                <c:pt idx="4">
                  <c:v>Eastern Samar</c:v>
                </c:pt>
                <c:pt idx="5">
                  <c:v>Iloilo</c:v>
                </c:pt>
                <c:pt idx="6">
                  <c:v>Leyte</c:v>
                </c:pt>
                <c:pt idx="7">
                  <c:v>Ormoc</c:v>
                </c:pt>
                <c:pt idx="8">
                  <c:v>Palawan</c:v>
                </c:pt>
                <c:pt idx="9">
                  <c:v>Western Samar</c:v>
                </c:pt>
              </c:strCache>
            </c:strRef>
          </c:cat>
          <c:val>
            <c:numRef>
              <c:f>Sheet1!$C$2:$C$11</c:f>
              <c:numCache>
                <c:formatCode>_(* #,##0_);_(* \(#,##0\);_(* "-"??_);_(@_)</c:formatCode>
                <c:ptCount val="10"/>
                <c:pt idx="0">
                  <c:v>0</c:v>
                </c:pt>
                <c:pt idx="1">
                  <c:v>0</c:v>
                </c:pt>
                <c:pt idx="2">
                  <c:v>0</c:v>
                </c:pt>
                <c:pt idx="3">
                  <c:v>0</c:v>
                </c:pt>
                <c:pt idx="4">
                  <c:v>0</c:v>
                </c:pt>
                <c:pt idx="5">
                  <c:v>0</c:v>
                </c:pt>
                <c:pt idx="6">
                  <c:v>3</c:v>
                </c:pt>
                <c:pt idx="7">
                  <c:v>0</c:v>
                </c:pt>
                <c:pt idx="8">
                  <c:v>0</c:v>
                </c:pt>
                <c:pt idx="9">
                  <c:v>1</c:v>
                </c:pt>
              </c:numCache>
            </c:numRef>
          </c:val>
        </c:ser>
        <c:dLbls>
          <c:showLegendKey val="0"/>
          <c:showVal val="1"/>
          <c:showCatName val="0"/>
          <c:showSerName val="0"/>
          <c:showPercent val="0"/>
          <c:showBubbleSize val="0"/>
        </c:dLbls>
        <c:gapWidth val="75"/>
        <c:axId val="28637440"/>
        <c:axId val="28651520"/>
      </c:barChart>
      <c:catAx>
        <c:axId val="28637440"/>
        <c:scaling>
          <c:orientation val="minMax"/>
        </c:scaling>
        <c:delete val="0"/>
        <c:axPos val="b"/>
        <c:numFmt formatCode="General" sourceLinked="0"/>
        <c:majorTickMark val="none"/>
        <c:minorTickMark val="none"/>
        <c:tickLblPos val="nextTo"/>
        <c:txPr>
          <a:bodyPr/>
          <a:lstStyle/>
          <a:p>
            <a:pPr>
              <a:defRPr sz="1600"/>
            </a:pPr>
            <a:endParaRPr lang="en-US"/>
          </a:p>
        </c:txPr>
        <c:crossAx val="28651520"/>
        <c:crosses val="autoZero"/>
        <c:auto val="1"/>
        <c:lblAlgn val="ctr"/>
        <c:lblOffset val="100"/>
        <c:noMultiLvlLbl val="0"/>
      </c:catAx>
      <c:valAx>
        <c:axId val="28651520"/>
        <c:scaling>
          <c:orientation val="minMax"/>
        </c:scaling>
        <c:delete val="0"/>
        <c:axPos val="l"/>
        <c:numFmt formatCode="_(* #,##0_);_(* \(#,##0\);_(* &quot;-&quot;??_);_(@_)" sourceLinked="1"/>
        <c:majorTickMark val="none"/>
        <c:minorTickMark val="none"/>
        <c:tickLblPos val="nextTo"/>
        <c:crossAx val="28637440"/>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CC221-E794-4901-B0D2-1E381A0D41A0}" type="doc">
      <dgm:prSet loTypeId="urn:microsoft.com/office/officeart/2005/8/layout/hierarchy6" loCatId="hierarchy" qsTypeId="urn:microsoft.com/office/officeart/2005/8/quickstyle/simple3" qsCatId="simple" csTypeId="urn:microsoft.com/office/officeart/2005/8/colors/colorful3" csCatId="colorful" phldr="1"/>
      <dgm:spPr/>
      <dgm:t>
        <a:bodyPr/>
        <a:lstStyle/>
        <a:p>
          <a:endParaRPr lang="en-US"/>
        </a:p>
      </dgm:t>
    </dgm:pt>
    <dgm:pt modelId="{9FA836F2-39A4-4FF6-8206-2EEE72C89600}">
      <dgm:prSet phldrT="[Text]" custT="1"/>
      <dgm:spPr/>
      <dgm:t>
        <a:bodyPr/>
        <a:lstStyle/>
        <a:p>
          <a:pPr algn="ctr"/>
          <a:r>
            <a:rPr lang="en-US" sz="2000" b="1" dirty="0"/>
            <a:t>Movement-wide Operation Framework</a:t>
          </a:r>
        </a:p>
        <a:p>
          <a:pPr algn="ctr"/>
          <a:r>
            <a:rPr lang="en-US" sz="2000" b="1" dirty="0"/>
            <a:t>(</a:t>
          </a:r>
          <a:r>
            <a:rPr lang="en-US" sz="2000" b="1" dirty="0" smtClean="0"/>
            <a:t>MWOF</a:t>
          </a:r>
          <a:r>
            <a:rPr lang="en-US" sz="2000" b="1" dirty="0"/>
            <a:t>)</a:t>
          </a:r>
        </a:p>
      </dgm:t>
    </dgm:pt>
    <dgm:pt modelId="{FBD2E0CC-1ADE-4A1C-90B5-471DA62A3494}" type="parTrans" cxnId="{B469CE38-2386-44DC-B313-A911BE4F3B64}">
      <dgm:prSet/>
      <dgm:spPr/>
      <dgm:t>
        <a:bodyPr/>
        <a:lstStyle/>
        <a:p>
          <a:pPr algn="ctr"/>
          <a:endParaRPr lang="en-US"/>
        </a:p>
      </dgm:t>
    </dgm:pt>
    <dgm:pt modelId="{5932BBEA-BB46-438A-9F2A-0C557EA89C54}" type="sibTrans" cxnId="{B469CE38-2386-44DC-B313-A911BE4F3B64}">
      <dgm:prSet/>
      <dgm:spPr/>
      <dgm:t>
        <a:bodyPr/>
        <a:lstStyle/>
        <a:p>
          <a:pPr algn="ctr"/>
          <a:endParaRPr lang="en-US"/>
        </a:p>
      </dgm:t>
    </dgm:pt>
    <dgm:pt modelId="{0BB0DEC4-BC23-4A7B-AB84-D59D1DD8C242}">
      <dgm:prSet phldrT="[Text]" custT="1"/>
      <dgm:spPr/>
      <dgm:t>
        <a:bodyPr/>
        <a:lstStyle/>
        <a:p>
          <a:pPr algn="ctr"/>
          <a:r>
            <a:rPr lang="en-US" sz="2000" b="1" dirty="0"/>
            <a:t>PRC Yolanda </a:t>
          </a:r>
        </a:p>
        <a:p>
          <a:pPr algn="ctr"/>
          <a:r>
            <a:rPr lang="en-US" sz="2000" b="1" dirty="0" smtClean="0"/>
            <a:t>Recovery Plan</a:t>
          </a:r>
          <a:endParaRPr lang="en-US" sz="2000" b="1" dirty="0"/>
        </a:p>
      </dgm:t>
    </dgm:pt>
    <dgm:pt modelId="{B44551D9-0564-4A5F-A260-B384DF5C3955}" type="parTrans" cxnId="{1C867173-23B1-47A5-B9C8-0917D295B828}">
      <dgm:prSet/>
      <dgm:spPr/>
      <dgm:t>
        <a:bodyPr/>
        <a:lstStyle/>
        <a:p>
          <a:pPr algn="ctr"/>
          <a:endParaRPr lang="en-US" dirty="0"/>
        </a:p>
      </dgm:t>
    </dgm:pt>
    <dgm:pt modelId="{645D138F-E8FB-4D26-8782-F8FE8EADE8A0}" type="sibTrans" cxnId="{1C867173-23B1-47A5-B9C8-0917D295B828}">
      <dgm:prSet/>
      <dgm:spPr/>
      <dgm:t>
        <a:bodyPr/>
        <a:lstStyle/>
        <a:p>
          <a:pPr algn="ctr"/>
          <a:endParaRPr lang="en-US"/>
        </a:p>
      </dgm:t>
    </dgm:pt>
    <dgm:pt modelId="{481FA16D-7A50-441A-ACFA-F766922FC4E3}">
      <dgm:prSet phldrT="[Text]" custT="1"/>
      <dgm:spPr/>
      <dgm:t>
        <a:bodyPr/>
        <a:lstStyle/>
        <a:p>
          <a:pPr algn="ctr"/>
          <a:r>
            <a:rPr lang="en-US" sz="2000" b="1" dirty="0"/>
            <a:t>Local Partners</a:t>
          </a:r>
        </a:p>
      </dgm:t>
    </dgm:pt>
    <dgm:pt modelId="{BA02A265-94CB-4C82-ACA8-2F959D3E3DBD}" type="parTrans" cxnId="{4BB5C16C-2FDD-46E1-8B8A-9100D9E9AEDF}">
      <dgm:prSet/>
      <dgm:spPr/>
      <dgm:t>
        <a:bodyPr/>
        <a:lstStyle/>
        <a:p>
          <a:pPr algn="ctr"/>
          <a:endParaRPr lang="en-US" dirty="0"/>
        </a:p>
      </dgm:t>
    </dgm:pt>
    <dgm:pt modelId="{71BD7717-BFF3-42A3-8138-0F34CAE3F299}" type="sibTrans" cxnId="{4BB5C16C-2FDD-46E1-8B8A-9100D9E9AEDF}">
      <dgm:prSet/>
      <dgm:spPr/>
      <dgm:t>
        <a:bodyPr/>
        <a:lstStyle/>
        <a:p>
          <a:pPr algn="ctr"/>
          <a:endParaRPr lang="en-US"/>
        </a:p>
      </dgm:t>
    </dgm:pt>
    <dgm:pt modelId="{537307F6-23A0-41B3-9CE2-44604BD07910}">
      <dgm:prSet phldrT="[Text]" custT="1"/>
      <dgm:spPr/>
      <dgm:t>
        <a:bodyPr/>
        <a:lstStyle/>
        <a:p>
          <a:pPr algn="ctr"/>
          <a:r>
            <a:rPr lang="en-US" sz="2000" b="1" dirty="0"/>
            <a:t>IFRC</a:t>
          </a:r>
        </a:p>
      </dgm:t>
    </dgm:pt>
    <dgm:pt modelId="{2474271B-61A3-4533-95E4-A89D0F81FFED}" type="parTrans" cxnId="{DEB73B69-7021-4BC2-A096-97CCC6C9A193}">
      <dgm:prSet/>
      <dgm:spPr/>
      <dgm:t>
        <a:bodyPr/>
        <a:lstStyle/>
        <a:p>
          <a:pPr algn="ctr"/>
          <a:endParaRPr lang="en-US" dirty="0"/>
        </a:p>
      </dgm:t>
    </dgm:pt>
    <dgm:pt modelId="{DC5B7580-DC56-4F0B-9047-C4AFDC660979}" type="sibTrans" cxnId="{DEB73B69-7021-4BC2-A096-97CCC6C9A193}">
      <dgm:prSet/>
      <dgm:spPr/>
      <dgm:t>
        <a:bodyPr/>
        <a:lstStyle/>
        <a:p>
          <a:pPr algn="ctr"/>
          <a:endParaRPr lang="en-US"/>
        </a:p>
      </dgm:t>
    </dgm:pt>
    <dgm:pt modelId="{2E87041D-448A-4E59-88EF-08CE5F459622}">
      <dgm:prSet phldrT="[Text]" custT="1"/>
      <dgm:spPr>
        <a:solidFill>
          <a:srgbClr val="FFFF00"/>
        </a:solidFill>
      </dgm:spPr>
      <dgm:t>
        <a:bodyPr/>
        <a:lstStyle/>
        <a:p>
          <a:pPr algn="ctr"/>
          <a:r>
            <a:rPr lang="en-US" sz="3200" b="1" dirty="0"/>
            <a:t>Strategic</a:t>
          </a:r>
        </a:p>
      </dgm:t>
    </dgm:pt>
    <dgm:pt modelId="{CA5CA6A7-0D3B-436A-B7BF-015725291159}" type="parTrans" cxnId="{03990EF6-54BD-4A91-8402-F64DE0308EE3}">
      <dgm:prSet/>
      <dgm:spPr/>
      <dgm:t>
        <a:bodyPr/>
        <a:lstStyle/>
        <a:p>
          <a:pPr algn="ctr"/>
          <a:endParaRPr lang="en-US"/>
        </a:p>
      </dgm:t>
    </dgm:pt>
    <dgm:pt modelId="{04A9CEE7-A14B-4EBF-ABA4-11F91C23436F}" type="sibTrans" cxnId="{03990EF6-54BD-4A91-8402-F64DE0308EE3}">
      <dgm:prSet/>
      <dgm:spPr/>
      <dgm:t>
        <a:bodyPr/>
        <a:lstStyle/>
        <a:p>
          <a:pPr algn="ctr"/>
          <a:endParaRPr lang="en-US"/>
        </a:p>
      </dgm:t>
    </dgm:pt>
    <dgm:pt modelId="{B770C8D4-10B2-4DEE-912A-B9992D4C804D}">
      <dgm:prSet phldrT="[Text]" custT="1"/>
      <dgm:spPr>
        <a:solidFill>
          <a:srgbClr val="FFFF00"/>
        </a:solidFill>
      </dgm:spPr>
      <dgm:t>
        <a:bodyPr/>
        <a:lstStyle/>
        <a:p>
          <a:pPr algn="ctr"/>
          <a:r>
            <a:rPr lang="en-US" sz="3200" b="1" dirty="0" smtClean="0"/>
            <a:t>Operation/</a:t>
          </a:r>
        </a:p>
        <a:p>
          <a:pPr algn="ctr"/>
          <a:r>
            <a:rPr lang="en-US" sz="3200" b="1" dirty="0" smtClean="0"/>
            <a:t>POA</a:t>
          </a:r>
          <a:endParaRPr lang="en-US" sz="3200" b="1" dirty="0"/>
        </a:p>
      </dgm:t>
    </dgm:pt>
    <dgm:pt modelId="{51ABF9B8-D108-4C50-8F82-9CC14FBF4492}" type="parTrans" cxnId="{139DE7E0-EE52-4524-ACCB-E448D7AB3839}">
      <dgm:prSet/>
      <dgm:spPr/>
      <dgm:t>
        <a:bodyPr/>
        <a:lstStyle/>
        <a:p>
          <a:pPr algn="ctr"/>
          <a:endParaRPr lang="en-US"/>
        </a:p>
      </dgm:t>
    </dgm:pt>
    <dgm:pt modelId="{56757023-44A9-4105-A4D4-F045E199FDCC}" type="sibTrans" cxnId="{139DE7E0-EE52-4524-ACCB-E448D7AB3839}">
      <dgm:prSet/>
      <dgm:spPr/>
      <dgm:t>
        <a:bodyPr/>
        <a:lstStyle/>
        <a:p>
          <a:pPr algn="ctr"/>
          <a:endParaRPr lang="en-US"/>
        </a:p>
      </dgm:t>
    </dgm:pt>
    <dgm:pt modelId="{E9F8FF5A-84EA-40BF-844C-FCEDC18C109E}">
      <dgm:prSet custT="1"/>
      <dgm:spPr/>
      <dgm:t>
        <a:bodyPr/>
        <a:lstStyle/>
        <a:p>
          <a:pPr algn="ctr"/>
          <a:r>
            <a:rPr lang="en-US" sz="2000" b="1" dirty="0"/>
            <a:t>ICRC</a:t>
          </a:r>
        </a:p>
      </dgm:t>
    </dgm:pt>
    <dgm:pt modelId="{D627743D-81BA-4476-8E4A-64AACADB61EC}" type="parTrans" cxnId="{F5751810-83BD-4CCF-965A-88B733F86CA6}">
      <dgm:prSet/>
      <dgm:spPr/>
      <dgm:t>
        <a:bodyPr/>
        <a:lstStyle/>
        <a:p>
          <a:pPr algn="ctr"/>
          <a:endParaRPr lang="en-US" dirty="0"/>
        </a:p>
      </dgm:t>
    </dgm:pt>
    <dgm:pt modelId="{42FE9C75-2AFF-4958-80C6-BACBB8DD702A}" type="sibTrans" cxnId="{F5751810-83BD-4CCF-965A-88B733F86CA6}">
      <dgm:prSet/>
      <dgm:spPr/>
      <dgm:t>
        <a:bodyPr/>
        <a:lstStyle/>
        <a:p>
          <a:pPr algn="ctr"/>
          <a:endParaRPr lang="en-US"/>
        </a:p>
      </dgm:t>
    </dgm:pt>
    <dgm:pt modelId="{A07A1CED-0ECD-43B9-951D-713DE5C2E3ED}">
      <dgm:prSet custT="1"/>
      <dgm:spPr/>
      <dgm:t>
        <a:bodyPr/>
        <a:lstStyle/>
        <a:p>
          <a:pPr algn="ctr"/>
          <a:r>
            <a:rPr lang="en-US" sz="2000" b="1" dirty="0" smtClean="0"/>
            <a:t>Bilateral </a:t>
          </a:r>
          <a:r>
            <a:rPr lang="en-US" sz="2000" b="1" dirty="0"/>
            <a:t>partners</a:t>
          </a:r>
        </a:p>
      </dgm:t>
    </dgm:pt>
    <dgm:pt modelId="{ABD4336B-88CF-4FB8-98A4-AFD55C0B5AE3}" type="parTrans" cxnId="{7AAE2734-ECC2-49B5-9BA1-133E5EE4421B}">
      <dgm:prSet/>
      <dgm:spPr/>
      <dgm:t>
        <a:bodyPr/>
        <a:lstStyle/>
        <a:p>
          <a:pPr algn="ctr"/>
          <a:endParaRPr lang="en-US" dirty="0"/>
        </a:p>
      </dgm:t>
    </dgm:pt>
    <dgm:pt modelId="{40D057CD-E6CE-499D-9A3A-C17F4BB101B0}" type="sibTrans" cxnId="{7AAE2734-ECC2-49B5-9BA1-133E5EE4421B}">
      <dgm:prSet/>
      <dgm:spPr/>
      <dgm:t>
        <a:bodyPr/>
        <a:lstStyle/>
        <a:p>
          <a:pPr algn="ctr"/>
          <a:endParaRPr lang="en-US"/>
        </a:p>
      </dgm:t>
    </dgm:pt>
    <dgm:pt modelId="{E3CA3969-EB1E-4494-899F-4E1B5221CD85}" type="pres">
      <dgm:prSet presAssocID="{AE0CC221-E794-4901-B0D2-1E381A0D41A0}" presName="mainComposite" presStyleCnt="0">
        <dgm:presLayoutVars>
          <dgm:chPref val="1"/>
          <dgm:dir/>
          <dgm:animOne val="branch"/>
          <dgm:animLvl val="lvl"/>
          <dgm:resizeHandles val="exact"/>
        </dgm:presLayoutVars>
      </dgm:prSet>
      <dgm:spPr/>
      <dgm:t>
        <a:bodyPr/>
        <a:lstStyle/>
        <a:p>
          <a:endParaRPr lang="en-US"/>
        </a:p>
      </dgm:t>
    </dgm:pt>
    <dgm:pt modelId="{2F4DFAF1-A63C-4C7C-B06B-E9D9DABF00E8}" type="pres">
      <dgm:prSet presAssocID="{AE0CC221-E794-4901-B0D2-1E381A0D41A0}" presName="hierFlow" presStyleCnt="0"/>
      <dgm:spPr/>
    </dgm:pt>
    <dgm:pt modelId="{31577FFC-5AAF-491A-A21D-DE9279732394}" type="pres">
      <dgm:prSet presAssocID="{AE0CC221-E794-4901-B0D2-1E381A0D41A0}" presName="firstBuf" presStyleCnt="0"/>
      <dgm:spPr/>
    </dgm:pt>
    <dgm:pt modelId="{497FFAC0-F013-4812-9FF8-54A24DAB0CB1}" type="pres">
      <dgm:prSet presAssocID="{AE0CC221-E794-4901-B0D2-1E381A0D41A0}" presName="hierChild1" presStyleCnt="0">
        <dgm:presLayoutVars>
          <dgm:chPref val="1"/>
          <dgm:animOne val="branch"/>
          <dgm:animLvl val="lvl"/>
        </dgm:presLayoutVars>
      </dgm:prSet>
      <dgm:spPr/>
    </dgm:pt>
    <dgm:pt modelId="{6A691E8A-1911-4288-B81A-8B6AD01BC4E0}" type="pres">
      <dgm:prSet presAssocID="{9FA836F2-39A4-4FF6-8206-2EEE72C89600}" presName="Name14" presStyleCnt="0"/>
      <dgm:spPr/>
    </dgm:pt>
    <dgm:pt modelId="{2275AFDD-0990-443E-B0B4-BFCFC35313DB}" type="pres">
      <dgm:prSet presAssocID="{9FA836F2-39A4-4FF6-8206-2EEE72C89600}" presName="level1Shape" presStyleLbl="node0" presStyleIdx="0" presStyleCnt="1" custScaleX="205894" custScaleY="169803" custLinFactNeighborX="-2247" custLinFactNeighborY="63660">
        <dgm:presLayoutVars>
          <dgm:chPref val="3"/>
        </dgm:presLayoutVars>
      </dgm:prSet>
      <dgm:spPr/>
      <dgm:t>
        <a:bodyPr/>
        <a:lstStyle/>
        <a:p>
          <a:endParaRPr lang="en-US"/>
        </a:p>
      </dgm:t>
    </dgm:pt>
    <dgm:pt modelId="{2927A0B9-D515-4D53-90A3-28C3F9B12852}" type="pres">
      <dgm:prSet presAssocID="{9FA836F2-39A4-4FF6-8206-2EEE72C89600}" presName="hierChild2" presStyleCnt="0"/>
      <dgm:spPr/>
    </dgm:pt>
    <dgm:pt modelId="{A07ED5B9-B3E4-465F-9FB3-33017352BB74}" type="pres">
      <dgm:prSet presAssocID="{B44551D9-0564-4A5F-A260-B384DF5C3955}" presName="Name19" presStyleLbl="parChTrans1D2" presStyleIdx="0" presStyleCnt="1"/>
      <dgm:spPr/>
      <dgm:t>
        <a:bodyPr/>
        <a:lstStyle/>
        <a:p>
          <a:endParaRPr lang="en-US"/>
        </a:p>
      </dgm:t>
    </dgm:pt>
    <dgm:pt modelId="{49161189-1B22-4DBC-BB34-E24CBC8B3E46}" type="pres">
      <dgm:prSet presAssocID="{0BB0DEC4-BC23-4A7B-AB84-D59D1DD8C242}" presName="Name21" presStyleCnt="0"/>
      <dgm:spPr/>
    </dgm:pt>
    <dgm:pt modelId="{9A009931-E81F-4E1E-A827-1F25404CD0B8}" type="pres">
      <dgm:prSet presAssocID="{0BB0DEC4-BC23-4A7B-AB84-D59D1DD8C242}" presName="level2Shape" presStyleLbl="node2" presStyleIdx="0" presStyleCnt="1" custScaleX="264081" custScaleY="133978" custLinFactY="8310" custLinFactNeighborX="-2247" custLinFactNeighborY="100000"/>
      <dgm:spPr/>
      <dgm:t>
        <a:bodyPr/>
        <a:lstStyle/>
        <a:p>
          <a:endParaRPr lang="en-US"/>
        </a:p>
      </dgm:t>
    </dgm:pt>
    <dgm:pt modelId="{FF01E06E-56ED-411A-9848-BA9D8592E7B2}" type="pres">
      <dgm:prSet presAssocID="{0BB0DEC4-BC23-4A7B-AB84-D59D1DD8C242}" presName="hierChild3" presStyleCnt="0"/>
      <dgm:spPr/>
    </dgm:pt>
    <dgm:pt modelId="{A727AC52-10A6-4182-ADCC-8867AE9DE442}" type="pres">
      <dgm:prSet presAssocID="{BA02A265-94CB-4C82-ACA8-2F959D3E3DBD}" presName="Name19" presStyleLbl="parChTrans1D3" presStyleIdx="0" presStyleCnt="4"/>
      <dgm:spPr/>
      <dgm:t>
        <a:bodyPr/>
        <a:lstStyle/>
        <a:p>
          <a:endParaRPr lang="en-US"/>
        </a:p>
      </dgm:t>
    </dgm:pt>
    <dgm:pt modelId="{39E44E86-7060-425F-A30B-2ED67EE98817}" type="pres">
      <dgm:prSet presAssocID="{481FA16D-7A50-441A-ACFA-F766922FC4E3}" presName="Name21" presStyleCnt="0"/>
      <dgm:spPr/>
    </dgm:pt>
    <dgm:pt modelId="{F031DF42-D891-41FB-A01B-D898B4BFF32D}" type="pres">
      <dgm:prSet presAssocID="{481FA16D-7A50-441A-ACFA-F766922FC4E3}" presName="level2Shape" presStyleLbl="node3" presStyleIdx="0" presStyleCnt="4" custScaleY="113120" custLinFactY="8310" custLinFactNeighborX="-2247" custLinFactNeighborY="100000"/>
      <dgm:spPr/>
      <dgm:t>
        <a:bodyPr/>
        <a:lstStyle/>
        <a:p>
          <a:endParaRPr lang="en-US"/>
        </a:p>
      </dgm:t>
    </dgm:pt>
    <dgm:pt modelId="{63206A65-0D8F-4C04-9C81-4AA077B41E94}" type="pres">
      <dgm:prSet presAssocID="{481FA16D-7A50-441A-ACFA-F766922FC4E3}" presName="hierChild3" presStyleCnt="0"/>
      <dgm:spPr/>
    </dgm:pt>
    <dgm:pt modelId="{F90512BC-BDAD-4C2B-A807-F8DFC539F226}" type="pres">
      <dgm:prSet presAssocID="{2474271B-61A3-4533-95E4-A89D0F81FFED}" presName="Name19" presStyleLbl="parChTrans1D3" presStyleIdx="1" presStyleCnt="4"/>
      <dgm:spPr/>
      <dgm:t>
        <a:bodyPr/>
        <a:lstStyle/>
        <a:p>
          <a:endParaRPr lang="en-US"/>
        </a:p>
      </dgm:t>
    </dgm:pt>
    <dgm:pt modelId="{8B1CD82E-565C-4B52-B355-BE41194B4014}" type="pres">
      <dgm:prSet presAssocID="{537307F6-23A0-41B3-9CE2-44604BD07910}" presName="Name21" presStyleCnt="0"/>
      <dgm:spPr/>
    </dgm:pt>
    <dgm:pt modelId="{C8846B86-82AF-4FEB-8922-8C865A8F39BA}" type="pres">
      <dgm:prSet presAssocID="{537307F6-23A0-41B3-9CE2-44604BD07910}" presName="level2Shape" presStyleLbl="node3" presStyleIdx="1" presStyleCnt="4" custScaleY="113120" custLinFactY="8310" custLinFactNeighborX="-2247" custLinFactNeighborY="100000"/>
      <dgm:spPr/>
      <dgm:t>
        <a:bodyPr/>
        <a:lstStyle/>
        <a:p>
          <a:endParaRPr lang="en-US"/>
        </a:p>
      </dgm:t>
    </dgm:pt>
    <dgm:pt modelId="{E9F98A24-924D-4AF5-A07B-FA70D3C496DE}" type="pres">
      <dgm:prSet presAssocID="{537307F6-23A0-41B3-9CE2-44604BD07910}" presName="hierChild3" presStyleCnt="0"/>
      <dgm:spPr/>
    </dgm:pt>
    <dgm:pt modelId="{64BF5D33-57E5-433D-8CBE-9B6B6D87B778}" type="pres">
      <dgm:prSet presAssocID="{D627743D-81BA-4476-8E4A-64AACADB61EC}" presName="Name19" presStyleLbl="parChTrans1D3" presStyleIdx="2" presStyleCnt="4"/>
      <dgm:spPr/>
      <dgm:t>
        <a:bodyPr/>
        <a:lstStyle/>
        <a:p>
          <a:endParaRPr lang="en-US"/>
        </a:p>
      </dgm:t>
    </dgm:pt>
    <dgm:pt modelId="{CEC6AB9B-81FD-42F1-AB35-36FAC2E06EF3}" type="pres">
      <dgm:prSet presAssocID="{E9F8FF5A-84EA-40BF-844C-FCEDC18C109E}" presName="Name21" presStyleCnt="0"/>
      <dgm:spPr/>
    </dgm:pt>
    <dgm:pt modelId="{BDCCFADB-68BA-4618-A948-8DA4D7D2470E}" type="pres">
      <dgm:prSet presAssocID="{E9F8FF5A-84EA-40BF-844C-FCEDC18C109E}" presName="level2Shape" presStyleLbl="node3" presStyleIdx="2" presStyleCnt="4" custScaleY="113120" custLinFactY="8310" custLinFactNeighborX="-2247" custLinFactNeighborY="100000"/>
      <dgm:spPr/>
      <dgm:t>
        <a:bodyPr/>
        <a:lstStyle/>
        <a:p>
          <a:endParaRPr lang="en-US"/>
        </a:p>
      </dgm:t>
    </dgm:pt>
    <dgm:pt modelId="{51B29450-DE04-45E8-A43F-019C146B56AA}" type="pres">
      <dgm:prSet presAssocID="{E9F8FF5A-84EA-40BF-844C-FCEDC18C109E}" presName="hierChild3" presStyleCnt="0"/>
      <dgm:spPr/>
    </dgm:pt>
    <dgm:pt modelId="{89F172C2-9A87-44C1-92C9-BB40CB60976D}" type="pres">
      <dgm:prSet presAssocID="{ABD4336B-88CF-4FB8-98A4-AFD55C0B5AE3}" presName="Name19" presStyleLbl="parChTrans1D3" presStyleIdx="3" presStyleCnt="4"/>
      <dgm:spPr/>
      <dgm:t>
        <a:bodyPr/>
        <a:lstStyle/>
        <a:p>
          <a:endParaRPr lang="en-US"/>
        </a:p>
      </dgm:t>
    </dgm:pt>
    <dgm:pt modelId="{64A62D09-B7F2-461D-9516-CD7C42D13C9C}" type="pres">
      <dgm:prSet presAssocID="{A07A1CED-0ECD-43B9-951D-713DE5C2E3ED}" presName="Name21" presStyleCnt="0"/>
      <dgm:spPr/>
    </dgm:pt>
    <dgm:pt modelId="{CDB9EF05-8198-4EAE-94F5-E43D252E32B8}" type="pres">
      <dgm:prSet presAssocID="{A07A1CED-0ECD-43B9-951D-713DE5C2E3ED}" presName="level2Shape" presStyleLbl="node3" presStyleIdx="3" presStyleCnt="4" custScaleY="113120" custLinFactY="8310" custLinFactNeighborX="-2247" custLinFactNeighborY="100000"/>
      <dgm:spPr/>
      <dgm:t>
        <a:bodyPr/>
        <a:lstStyle/>
        <a:p>
          <a:endParaRPr lang="en-US"/>
        </a:p>
      </dgm:t>
    </dgm:pt>
    <dgm:pt modelId="{67F6EACA-1D5A-4587-B058-1273AD142E69}" type="pres">
      <dgm:prSet presAssocID="{A07A1CED-0ECD-43B9-951D-713DE5C2E3ED}" presName="hierChild3" presStyleCnt="0"/>
      <dgm:spPr/>
    </dgm:pt>
    <dgm:pt modelId="{E174DAC0-FB3A-46C7-A403-502DDC364066}" type="pres">
      <dgm:prSet presAssocID="{AE0CC221-E794-4901-B0D2-1E381A0D41A0}" presName="bgShapesFlow" presStyleCnt="0"/>
      <dgm:spPr/>
    </dgm:pt>
    <dgm:pt modelId="{D5AB4579-85DD-4B31-B142-AAB1F4875F25}" type="pres">
      <dgm:prSet presAssocID="{2E87041D-448A-4E59-88EF-08CE5F459622}" presName="rectComp" presStyleCnt="0"/>
      <dgm:spPr/>
    </dgm:pt>
    <dgm:pt modelId="{0AA2C06E-92CE-4975-99BA-FB7B69637EBF}" type="pres">
      <dgm:prSet presAssocID="{2E87041D-448A-4E59-88EF-08CE5F459622}" presName="bgRect" presStyleLbl="bgShp" presStyleIdx="0" presStyleCnt="2" custScaleY="183905" custLinFactNeighborY="38659"/>
      <dgm:spPr/>
      <dgm:t>
        <a:bodyPr/>
        <a:lstStyle/>
        <a:p>
          <a:endParaRPr lang="en-US"/>
        </a:p>
      </dgm:t>
    </dgm:pt>
    <dgm:pt modelId="{D408EB7E-5560-4196-94F3-C4E056A8AC77}" type="pres">
      <dgm:prSet presAssocID="{2E87041D-448A-4E59-88EF-08CE5F459622}" presName="bgRectTx" presStyleLbl="bgShp" presStyleIdx="0" presStyleCnt="2">
        <dgm:presLayoutVars>
          <dgm:bulletEnabled val="1"/>
        </dgm:presLayoutVars>
      </dgm:prSet>
      <dgm:spPr/>
      <dgm:t>
        <a:bodyPr/>
        <a:lstStyle/>
        <a:p>
          <a:endParaRPr lang="en-US"/>
        </a:p>
      </dgm:t>
    </dgm:pt>
    <dgm:pt modelId="{A458CAD0-2F64-4FFA-9B82-49084C9C5D01}" type="pres">
      <dgm:prSet presAssocID="{2E87041D-448A-4E59-88EF-08CE5F459622}" presName="spComp" presStyleCnt="0"/>
      <dgm:spPr/>
    </dgm:pt>
    <dgm:pt modelId="{5B4135CA-3113-4BC2-B11D-54384366D936}" type="pres">
      <dgm:prSet presAssocID="{2E87041D-448A-4E59-88EF-08CE5F459622}" presName="vSp" presStyleCnt="0"/>
      <dgm:spPr/>
    </dgm:pt>
    <dgm:pt modelId="{974B2073-7EA6-49B0-A282-73846EFB59F9}" type="pres">
      <dgm:prSet presAssocID="{B770C8D4-10B2-4DEE-912A-B9992D4C804D}" presName="rectComp" presStyleCnt="0"/>
      <dgm:spPr/>
    </dgm:pt>
    <dgm:pt modelId="{C225A753-0E72-4E04-8B34-88799D831CFE}" type="pres">
      <dgm:prSet presAssocID="{B770C8D4-10B2-4DEE-912A-B9992D4C804D}" presName="bgRect" presStyleLbl="bgShp" presStyleIdx="1" presStyleCnt="2" custScaleY="282431" custLinFactNeighborY="50131"/>
      <dgm:spPr/>
      <dgm:t>
        <a:bodyPr/>
        <a:lstStyle/>
        <a:p>
          <a:endParaRPr lang="en-US"/>
        </a:p>
      </dgm:t>
    </dgm:pt>
    <dgm:pt modelId="{E7FD2439-765C-48B4-829C-DFE99BDEB0BF}" type="pres">
      <dgm:prSet presAssocID="{B770C8D4-10B2-4DEE-912A-B9992D4C804D}" presName="bgRectTx" presStyleLbl="bgShp" presStyleIdx="1" presStyleCnt="2">
        <dgm:presLayoutVars>
          <dgm:bulletEnabled val="1"/>
        </dgm:presLayoutVars>
      </dgm:prSet>
      <dgm:spPr/>
      <dgm:t>
        <a:bodyPr/>
        <a:lstStyle/>
        <a:p>
          <a:endParaRPr lang="en-US"/>
        </a:p>
      </dgm:t>
    </dgm:pt>
  </dgm:ptLst>
  <dgm:cxnLst>
    <dgm:cxn modelId="{B469CE38-2386-44DC-B313-A911BE4F3B64}" srcId="{AE0CC221-E794-4901-B0D2-1E381A0D41A0}" destId="{9FA836F2-39A4-4FF6-8206-2EEE72C89600}" srcOrd="0" destOrd="0" parTransId="{FBD2E0CC-1ADE-4A1C-90B5-471DA62A3494}" sibTransId="{5932BBEA-BB46-438A-9F2A-0C557EA89C54}"/>
    <dgm:cxn modelId="{726B62D9-FA68-9249-AE7F-BFE656988B8F}" type="presOf" srcId="{2E87041D-448A-4E59-88EF-08CE5F459622}" destId="{D408EB7E-5560-4196-94F3-C4E056A8AC77}" srcOrd="1" destOrd="0" presId="urn:microsoft.com/office/officeart/2005/8/layout/hierarchy6"/>
    <dgm:cxn modelId="{E493E3DE-0FE5-FD4E-B419-FF05848C468A}" type="presOf" srcId="{537307F6-23A0-41B3-9CE2-44604BD07910}" destId="{C8846B86-82AF-4FEB-8922-8C865A8F39BA}" srcOrd="0" destOrd="0" presId="urn:microsoft.com/office/officeart/2005/8/layout/hierarchy6"/>
    <dgm:cxn modelId="{66374FFF-D7F6-F447-802E-E7C79B4304CF}" type="presOf" srcId="{D627743D-81BA-4476-8E4A-64AACADB61EC}" destId="{64BF5D33-57E5-433D-8CBE-9B6B6D87B778}" srcOrd="0" destOrd="0" presId="urn:microsoft.com/office/officeart/2005/8/layout/hierarchy6"/>
    <dgm:cxn modelId="{F8707397-3030-2741-91A8-68145390D00C}" type="presOf" srcId="{2E87041D-448A-4E59-88EF-08CE5F459622}" destId="{0AA2C06E-92CE-4975-99BA-FB7B69637EBF}" srcOrd="0" destOrd="0" presId="urn:microsoft.com/office/officeart/2005/8/layout/hierarchy6"/>
    <dgm:cxn modelId="{0880156B-E21C-3C48-9268-BCC75CF2CBF7}" type="presOf" srcId="{B770C8D4-10B2-4DEE-912A-B9992D4C804D}" destId="{C225A753-0E72-4E04-8B34-88799D831CFE}" srcOrd="0" destOrd="0" presId="urn:microsoft.com/office/officeart/2005/8/layout/hierarchy6"/>
    <dgm:cxn modelId="{A8345704-50D1-0C4F-837C-210AF594A5DD}" type="presOf" srcId="{BA02A265-94CB-4C82-ACA8-2F959D3E3DBD}" destId="{A727AC52-10A6-4182-ADCC-8867AE9DE442}" srcOrd="0" destOrd="0" presId="urn:microsoft.com/office/officeart/2005/8/layout/hierarchy6"/>
    <dgm:cxn modelId="{2B12C1F3-CBC7-5942-B98E-6298CECCF9E3}" type="presOf" srcId="{B44551D9-0564-4A5F-A260-B384DF5C3955}" destId="{A07ED5B9-B3E4-465F-9FB3-33017352BB74}" srcOrd="0" destOrd="0" presId="urn:microsoft.com/office/officeart/2005/8/layout/hierarchy6"/>
    <dgm:cxn modelId="{139DE7E0-EE52-4524-ACCB-E448D7AB3839}" srcId="{AE0CC221-E794-4901-B0D2-1E381A0D41A0}" destId="{B770C8D4-10B2-4DEE-912A-B9992D4C804D}" srcOrd="2" destOrd="0" parTransId="{51ABF9B8-D108-4C50-8F82-9CC14FBF4492}" sibTransId="{56757023-44A9-4105-A4D4-F045E199FDCC}"/>
    <dgm:cxn modelId="{2F124AA0-0096-2F45-9300-1C48362AB6A3}" type="presOf" srcId="{E9F8FF5A-84EA-40BF-844C-FCEDC18C109E}" destId="{BDCCFADB-68BA-4618-A948-8DA4D7D2470E}" srcOrd="0" destOrd="0" presId="urn:microsoft.com/office/officeart/2005/8/layout/hierarchy6"/>
    <dgm:cxn modelId="{DEB73B69-7021-4BC2-A096-97CCC6C9A193}" srcId="{0BB0DEC4-BC23-4A7B-AB84-D59D1DD8C242}" destId="{537307F6-23A0-41B3-9CE2-44604BD07910}" srcOrd="1" destOrd="0" parTransId="{2474271B-61A3-4533-95E4-A89D0F81FFED}" sibTransId="{DC5B7580-DC56-4F0B-9047-C4AFDC660979}"/>
    <dgm:cxn modelId="{9368968D-3DFA-0C4F-99B2-58CE3D14D6E7}" type="presOf" srcId="{481FA16D-7A50-441A-ACFA-F766922FC4E3}" destId="{F031DF42-D891-41FB-A01B-D898B4BFF32D}" srcOrd="0" destOrd="0" presId="urn:microsoft.com/office/officeart/2005/8/layout/hierarchy6"/>
    <dgm:cxn modelId="{4BB5C16C-2FDD-46E1-8B8A-9100D9E9AEDF}" srcId="{0BB0DEC4-BC23-4A7B-AB84-D59D1DD8C242}" destId="{481FA16D-7A50-441A-ACFA-F766922FC4E3}" srcOrd="0" destOrd="0" parTransId="{BA02A265-94CB-4C82-ACA8-2F959D3E3DBD}" sibTransId="{71BD7717-BFF3-42A3-8138-0F34CAE3F299}"/>
    <dgm:cxn modelId="{83B3FF17-5055-CF43-8CFB-6C36A721C8DD}" type="presOf" srcId="{AE0CC221-E794-4901-B0D2-1E381A0D41A0}" destId="{E3CA3969-EB1E-4494-899F-4E1B5221CD85}" srcOrd="0" destOrd="0" presId="urn:microsoft.com/office/officeart/2005/8/layout/hierarchy6"/>
    <dgm:cxn modelId="{7AAE2734-ECC2-49B5-9BA1-133E5EE4421B}" srcId="{0BB0DEC4-BC23-4A7B-AB84-D59D1DD8C242}" destId="{A07A1CED-0ECD-43B9-951D-713DE5C2E3ED}" srcOrd="3" destOrd="0" parTransId="{ABD4336B-88CF-4FB8-98A4-AFD55C0B5AE3}" sibTransId="{40D057CD-E6CE-499D-9A3A-C17F4BB101B0}"/>
    <dgm:cxn modelId="{6A50686B-4D31-E540-ACBD-68B68307E715}" type="presOf" srcId="{0BB0DEC4-BC23-4A7B-AB84-D59D1DD8C242}" destId="{9A009931-E81F-4E1E-A827-1F25404CD0B8}" srcOrd="0" destOrd="0" presId="urn:microsoft.com/office/officeart/2005/8/layout/hierarchy6"/>
    <dgm:cxn modelId="{1C867173-23B1-47A5-B9C8-0917D295B828}" srcId="{9FA836F2-39A4-4FF6-8206-2EEE72C89600}" destId="{0BB0DEC4-BC23-4A7B-AB84-D59D1DD8C242}" srcOrd="0" destOrd="0" parTransId="{B44551D9-0564-4A5F-A260-B384DF5C3955}" sibTransId="{645D138F-E8FB-4D26-8782-F8FE8EADE8A0}"/>
    <dgm:cxn modelId="{DFB89A66-0A06-974B-A1FE-C8B9E09CF0FC}" type="presOf" srcId="{B770C8D4-10B2-4DEE-912A-B9992D4C804D}" destId="{E7FD2439-765C-48B4-829C-DFE99BDEB0BF}" srcOrd="1" destOrd="0" presId="urn:microsoft.com/office/officeart/2005/8/layout/hierarchy6"/>
    <dgm:cxn modelId="{1AB1FE0D-99D0-8A4F-BF6F-A6F91C146576}" type="presOf" srcId="{2474271B-61A3-4533-95E4-A89D0F81FFED}" destId="{F90512BC-BDAD-4C2B-A807-F8DFC539F226}" srcOrd="0" destOrd="0" presId="urn:microsoft.com/office/officeart/2005/8/layout/hierarchy6"/>
    <dgm:cxn modelId="{C0B7401D-8CBD-CF4C-90F2-1C5EEFBC687D}" type="presOf" srcId="{9FA836F2-39A4-4FF6-8206-2EEE72C89600}" destId="{2275AFDD-0990-443E-B0B4-BFCFC35313DB}" srcOrd="0" destOrd="0" presId="urn:microsoft.com/office/officeart/2005/8/layout/hierarchy6"/>
    <dgm:cxn modelId="{9191AF57-5459-9542-A362-C7141843AC82}" type="presOf" srcId="{ABD4336B-88CF-4FB8-98A4-AFD55C0B5AE3}" destId="{89F172C2-9A87-44C1-92C9-BB40CB60976D}" srcOrd="0" destOrd="0" presId="urn:microsoft.com/office/officeart/2005/8/layout/hierarchy6"/>
    <dgm:cxn modelId="{F5751810-83BD-4CCF-965A-88B733F86CA6}" srcId="{0BB0DEC4-BC23-4A7B-AB84-D59D1DD8C242}" destId="{E9F8FF5A-84EA-40BF-844C-FCEDC18C109E}" srcOrd="2" destOrd="0" parTransId="{D627743D-81BA-4476-8E4A-64AACADB61EC}" sibTransId="{42FE9C75-2AFF-4958-80C6-BACBB8DD702A}"/>
    <dgm:cxn modelId="{03990EF6-54BD-4A91-8402-F64DE0308EE3}" srcId="{AE0CC221-E794-4901-B0D2-1E381A0D41A0}" destId="{2E87041D-448A-4E59-88EF-08CE5F459622}" srcOrd="1" destOrd="0" parTransId="{CA5CA6A7-0D3B-436A-B7BF-015725291159}" sibTransId="{04A9CEE7-A14B-4EBF-ABA4-11F91C23436F}"/>
    <dgm:cxn modelId="{538671D8-DD98-624E-B98B-BCB24AB1D09A}" type="presOf" srcId="{A07A1CED-0ECD-43B9-951D-713DE5C2E3ED}" destId="{CDB9EF05-8198-4EAE-94F5-E43D252E32B8}" srcOrd="0" destOrd="0" presId="urn:microsoft.com/office/officeart/2005/8/layout/hierarchy6"/>
    <dgm:cxn modelId="{A6981004-5A93-EE45-9206-E4967D4B98D6}" type="presParOf" srcId="{E3CA3969-EB1E-4494-899F-4E1B5221CD85}" destId="{2F4DFAF1-A63C-4C7C-B06B-E9D9DABF00E8}" srcOrd="0" destOrd="0" presId="urn:microsoft.com/office/officeart/2005/8/layout/hierarchy6"/>
    <dgm:cxn modelId="{598B049F-0D95-9A47-A5F7-431EE04BBEF3}" type="presParOf" srcId="{2F4DFAF1-A63C-4C7C-B06B-E9D9DABF00E8}" destId="{31577FFC-5AAF-491A-A21D-DE9279732394}" srcOrd="0" destOrd="0" presId="urn:microsoft.com/office/officeart/2005/8/layout/hierarchy6"/>
    <dgm:cxn modelId="{D295E342-88B4-1D4B-A389-AC10EE520F97}" type="presParOf" srcId="{2F4DFAF1-A63C-4C7C-B06B-E9D9DABF00E8}" destId="{497FFAC0-F013-4812-9FF8-54A24DAB0CB1}" srcOrd="1" destOrd="0" presId="urn:microsoft.com/office/officeart/2005/8/layout/hierarchy6"/>
    <dgm:cxn modelId="{A46AFD09-FFE3-5349-BBCC-ADB59ED037A0}" type="presParOf" srcId="{497FFAC0-F013-4812-9FF8-54A24DAB0CB1}" destId="{6A691E8A-1911-4288-B81A-8B6AD01BC4E0}" srcOrd="0" destOrd="0" presId="urn:microsoft.com/office/officeart/2005/8/layout/hierarchy6"/>
    <dgm:cxn modelId="{96A87997-A696-564B-99B9-8C516045D80F}" type="presParOf" srcId="{6A691E8A-1911-4288-B81A-8B6AD01BC4E0}" destId="{2275AFDD-0990-443E-B0B4-BFCFC35313DB}" srcOrd="0" destOrd="0" presId="urn:microsoft.com/office/officeart/2005/8/layout/hierarchy6"/>
    <dgm:cxn modelId="{06E7DD12-4FEA-2742-BB6B-BC27290A9E45}" type="presParOf" srcId="{6A691E8A-1911-4288-B81A-8B6AD01BC4E0}" destId="{2927A0B9-D515-4D53-90A3-28C3F9B12852}" srcOrd="1" destOrd="0" presId="urn:microsoft.com/office/officeart/2005/8/layout/hierarchy6"/>
    <dgm:cxn modelId="{38A32999-8F7D-0044-9520-82357F044036}" type="presParOf" srcId="{2927A0B9-D515-4D53-90A3-28C3F9B12852}" destId="{A07ED5B9-B3E4-465F-9FB3-33017352BB74}" srcOrd="0" destOrd="0" presId="urn:microsoft.com/office/officeart/2005/8/layout/hierarchy6"/>
    <dgm:cxn modelId="{AFD23395-E807-724F-AE29-CE6B97D9E521}" type="presParOf" srcId="{2927A0B9-D515-4D53-90A3-28C3F9B12852}" destId="{49161189-1B22-4DBC-BB34-E24CBC8B3E46}" srcOrd="1" destOrd="0" presId="urn:microsoft.com/office/officeart/2005/8/layout/hierarchy6"/>
    <dgm:cxn modelId="{DBE7AD93-96EA-3849-8E7F-856A18DB7354}" type="presParOf" srcId="{49161189-1B22-4DBC-BB34-E24CBC8B3E46}" destId="{9A009931-E81F-4E1E-A827-1F25404CD0B8}" srcOrd="0" destOrd="0" presId="urn:microsoft.com/office/officeart/2005/8/layout/hierarchy6"/>
    <dgm:cxn modelId="{DE13DC2E-271C-6148-8ACA-0BD9C6B3B3A7}" type="presParOf" srcId="{49161189-1B22-4DBC-BB34-E24CBC8B3E46}" destId="{FF01E06E-56ED-411A-9848-BA9D8592E7B2}" srcOrd="1" destOrd="0" presId="urn:microsoft.com/office/officeart/2005/8/layout/hierarchy6"/>
    <dgm:cxn modelId="{0338BD67-6C1A-8148-8FC4-1CAB64E7036D}" type="presParOf" srcId="{FF01E06E-56ED-411A-9848-BA9D8592E7B2}" destId="{A727AC52-10A6-4182-ADCC-8867AE9DE442}" srcOrd="0" destOrd="0" presId="urn:microsoft.com/office/officeart/2005/8/layout/hierarchy6"/>
    <dgm:cxn modelId="{902060B9-17F5-524B-B322-F720C7211E19}" type="presParOf" srcId="{FF01E06E-56ED-411A-9848-BA9D8592E7B2}" destId="{39E44E86-7060-425F-A30B-2ED67EE98817}" srcOrd="1" destOrd="0" presId="urn:microsoft.com/office/officeart/2005/8/layout/hierarchy6"/>
    <dgm:cxn modelId="{D0309983-58F3-DA4D-A28E-AC39187D05B3}" type="presParOf" srcId="{39E44E86-7060-425F-A30B-2ED67EE98817}" destId="{F031DF42-D891-41FB-A01B-D898B4BFF32D}" srcOrd="0" destOrd="0" presId="urn:microsoft.com/office/officeart/2005/8/layout/hierarchy6"/>
    <dgm:cxn modelId="{53A8CF89-2C12-7F42-A705-12FC6A841394}" type="presParOf" srcId="{39E44E86-7060-425F-A30B-2ED67EE98817}" destId="{63206A65-0D8F-4C04-9C81-4AA077B41E94}" srcOrd="1" destOrd="0" presId="urn:microsoft.com/office/officeart/2005/8/layout/hierarchy6"/>
    <dgm:cxn modelId="{FBE7160F-C912-9D4B-8BB7-BBF3C06CFF3B}" type="presParOf" srcId="{FF01E06E-56ED-411A-9848-BA9D8592E7B2}" destId="{F90512BC-BDAD-4C2B-A807-F8DFC539F226}" srcOrd="2" destOrd="0" presId="urn:microsoft.com/office/officeart/2005/8/layout/hierarchy6"/>
    <dgm:cxn modelId="{A06A2561-62BD-7A4F-ABCC-BEC2F556928E}" type="presParOf" srcId="{FF01E06E-56ED-411A-9848-BA9D8592E7B2}" destId="{8B1CD82E-565C-4B52-B355-BE41194B4014}" srcOrd="3" destOrd="0" presId="urn:microsoft.com/office/officeart/2005/8/layout/hierarchy6"/>
    <dgm:cxn modelId="{24603AAF-51F5-A64E-828E-E2E0B614EC18}" type="presParOf" srcId="{8B1CD82E-565C-4B52-B355-BE41194B4014}" destId="{C8846B86-82AF-4FEB-8922-8C865A8F39BA}" srcOrd="0" destOrd="0" presId="urn:microsoft.com/office/officeart/2005/8/layout/hierarchy6"/>
    <dgm:cxn modelId="{B3D38C09-DE44-6B4F-9132-58F2F36A6CC6}" type="presParOf" srcId="{8B1CD82E-565C-4B52-B355-BE41194B4014}" destId="{E9F98A24-924D-4AF5-A07B-FA70D3C496DE}" srcOrd="1" destOrd="0" presId="urn:microsoft.com/office/officeart/2005/8/layout/hierarchy6"/>
    <dgm:cxn modelId="{4A4EC2AF-1099-764D-A697-F5F60B31A42C}" type="presParOf" srcId="{FF01E06E-56ED-411A-9848-BA9D8592E7B2}" destId="{64BF5D33-57E5-433D-8CBE-9B6B6D87B778}" srcOrd="4" destOrd="0" presId="urn:microsoft.com/office/officeart/2005/8/layout/hierarchy6"/>
    <dgm:cxn modelId="{3C77B48C-E2EF-174D-93E1-C82C1AA1FF2E}" type="presParOf" srcId="{FF01E06E-56ED-411A-9848-BA9D8592E7B2}" destId="{CEC6AB9B-81FD-42F1-AB35-36FAC2E06EF3}" srcOrd="5" destOrd="0" presId="urn:microsoft.com/office/officeart/2005/8/layout/hierarchy6"/>
    <dgm:cxn modelId="{C7417BB2-C959-E547-9196-BDDB7AB0CDDC}" type="presParOf" srcId="{CEC6AB9B-81FD-42F1-AB35-36FAC2E06EF3}" destId="{BDCCFADB-68BA-4618-A948-8DA4D7D2470E}" srcOrd="0" destOrd="0" presId="urn:microsoft.com/office/officeart/2005/8/layout/hierarchy6"/>
    <dgm:cxn modelId="{99052BBA-866F-4148-A59C-483F00433295}" type="presParOf" srcId="{CEC6AB9B-81FD-42F1-AB35-36FAC2E06EF3}" destId="{51B29450-DE04-45E8-A43F-019C146B56AA}" srcOrd="1" destOrd="0" presId="urn:microsoft.com/office/officeart/2005/8/layout/hierarchy6"/>
    <dgm:cxn modelId="{594752CD-7B90-F445-A2C7-5EF861A8A0A4}" type="presParOf" srcId="{FF01E06E-56ED-411A-9848-BA9D8592E7B2}" destId="{89F172C2-9A87-44C1-92C9-BB40CB60976D}" srcOrd="6" destOrd="0" presId="urn:microsoft.com/office/officeart/2005/8/layout/hierarchy6"/>
    <dgm:cxn modelId="{9F36335A-3545-344F-BB12-D31823802704}" type="presParOf" srcId="{FF01E06E-56ED-411A-9848-BA9D8592E7B2}" destId="{64A62D09-B7F2-461D-9516-CD7C42D13C9C}" srcOrd="7" destOrd="0" presId="urn:microsoft.com/office/officeart/2005/8/layout/hierarchy6"/>
    <dgm:cxn modelId="{2E6E02F9-2518-1C43-B823-5100971595AB}" type="presParOf" srcId="{64A62D09-B7F2-461D-9516-CD7C42D13C9C}" destId="{CDB9EF05-8198-4EAE-94F5-E43D252E32B8}" srcOrd="0" destOrd="0" presId="urn:microsoft.com/office/officeart/2005/8/layout/hierarchy6"/>
    <dgm:cxn modelId="{16642648-6095-5C4E-AB29-D6E64EBB2EBD}" type="presParOf" srcId="{64A62D09-B7F2-461D-9516-CD7C42D13C9C}" destId="{67F6EACA-1D5A-4587-B058-1273AD142E69}" srcOrd="1" destOrd="0" presId="urn:microsoft.com/office/officeart/2005/8/layout/hierarchy6"/>
    <dgm:cxn modelId="{E2A90E0A-89B2-B34D-AF49-33DD6D81612F}" type="presParOf" srcId="{E3CA3969-EB1E-4494-899F-4E1B5221CD85}" destId="{E174DAC0-FB3A-46C7-A403-502DDC364066}" srcOrd="1" destOrd="0" presId="urn:microsoft.com/office/officeart/2005/8/layout/hierarchy6"/>
    <dgm:cxn modelId="{532CB1E0-07EE-384A-9B4C-C0F22844FCD3}" type="presParOf" srcId="{E174DAC0-FB3A-46C7-A403-502DDC364066}" destId="{D5AB4579-85DD-4B31-B142-AAB1F4875F25}" srcOrd="0" destOrd="0" presId="urn:microsoft.com/office/officeart/2005/8/layout/hierarchy6"/>
    <dgm:cxn modelId="{B82EE547-60AB-B14C-B422-8F3E76B892AF}" type="presParOf" srcId="{D5AB4579-85DD-4B31-B142-AAB1F4875F25}" destId="{0AA2C06E-92CE-4975-99BA-FB7B69637EBF}" srcOrd="0" destOrd="0" presId="urn:microsoft.com/office/officeart/2005/8/layout/hierarchy6"/>
    <dgm:cxn modelId="{04B0FC5B-64A5-604E-8923-8C869E006602}" type="presParOf" srcId="{D5AB4579-85DD-4B31-B142-AAB1F4875F25}" destId="{D408EB7E-5560-4196-94F3-C4E056A8AC77}" srcOrd="1" destOrd="0" presId="urn:microsoft.com/office/officeart/2005/8/layout/hierarchy6"/>
    <dgm:cxn modelId="{A204A3EA-10CE-CE4A-A2E1-91F49075DC80}" type="presParOf" srcId="{E174DAC0-FB3A-46C7-A403-502DDC364066}" destId="{A458CAD0-2F64-4FFA-9B82-49084C9C5D01}" srcOrd="1" destOrd="0" presId="urn:microsoft.com/office/officeart/2005/8/layout/hierarchy6"/>
    <dgm:cxn modelId="{0C3175F1-F3C9-1140-9149-1F6F05321F4F}" type="presParOf" srcId="{A458CAD0-2F64-4FFA-9B82-49084C9C5D01}" destId="{5B4135CA-3113-4BC2-B11D-54384366D936}" srcOrd="0" destOrd="0" presId="urn:microsoft.com/office/officeart/2005/8/layout/hierarchy6"/>
    <dgm:cxn modelId="{CA3C122E-FB4F-6E4B-B8F3-B67499EA507C}" type="presParOf" srcId="{E174DAC0-FB3A-46C7-A403-502DDC364066}" destId="{974B2073-7EA6-49B0-A282-73846EFB59F9}" srcOrd="2" destOrd="0" presId="urn:microsoft.com/office/officeart/2005/8/layout/hierarchy6"/>
    <dgm:cxn modelId="{96129689-1F7E-BA41-8C8B-0E8561295CE6}" type="presParOf" srcId="{974B2073-7EA6-49B0-A282-73846EFB59F9}" destId="{C225A753-0E72-4E04-8B34-88799D831CFE}" srcOrd="0" destOrd="0" presId="urn:microsoft.com/office/officeart/2005/8/layout/hierarchy6"/>
    <dgm:cxn modelId="{8D343B6C-0063-2F47-94A3-667DB5A56028}" type="presParOf" srcId="{974B2073-7EA6-49B0-A282-73846EFB59F9}" destId="{E7FD2439-765C-48B4-829C-DFE99BDEB0B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EED25-95CD-4CC1-940F-08D9DC18A7AC}"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44C0C802-C6AA-41A8-B4D8-B64F8A5C7630}">
      <dgm:prSet phldrT="[Text]" custT="1"/>
      <dgm:spPr/>
      <dgm:t>
        <a:bodyPr/>
        <a:lstStyle/>
        <a:p>
          <a:r>
            <a:rPr lang="en-US" sz="2400" dirty="0"/>
            <a:t>Pillar 1                Shared </a:t>
          </a:r>
          <a:r>
            <a:rPr lang="en-US" sz="2400" dirty="0" smtClean="0"/>
            <a:t>Operational Priorities </a:t>
          </a:r>
          <a:endParaRPr lang="en-US" sz="2400" dirty="0"/>
        </a:p>
      </dgm:t>
    </dgm:pt>
    <dgm:pt modelId="{DB0A4E16-5DFC-4971-A0CD-F8A2E6AE856D}" type="parTrans" cxnId="{1B4984D3-A428-49BE-89EC-FA412F812AE3}">
      <dgm:prSet/>
      <dgm:spPr/>
      <dgm:t>
        <a:bodyPr/>
        <a:lstStyle/>
        <a:p>
          <a:endParaRPr lang="en-US"/>
        </a:p>
      </dgm:t>
    </dgm:pt>
    <dgm:pt modelId="{7A9570CB-2793-42F5-A700-0AF3D8B36D6D}" type="sibTrans" cxnId="{1B4984D3-A428-49BE-89EC-FA412F812AE3}">
      <dgm:prSet/>
      <dgm:spPr/>
      <dgm:t>
        <a:bodyPr/>
        <a:lstStyle/>
        <a:p>
          <a:endParaRPr lang="en-US"/>
        </a:p>
      </dgm:t>
    </dgm:pt>
    <dgm:pt modelId="{A7707CA0-9CDB-4FDC-9670-35C9F7510801}">
      <dgm:prSet phldrT="[Text]" custT="1"/>
      <dgm:spPr/>
      <dgm:t>
        <a:bodyPr/>
        <a:lstStyle/>
        <a:p>
          <a:r>
            <a:rPr lang="en-US" sz="2200" dirty="0"/>
            <a:t>The Five Recovery </a:t>
          </a:r>
          <a:r>
            <a:rPr lang="en-US" sz="2200" dirty="0" smtClean="0"/>
            <a:t>Elements</a:t>
          </a:r>
          <a:endParaRPr lang="en-US" sz="2200" dirty="0"/>
        </a:p>
      </dgm:t>
    </dgm:pt>
    <dgm:pt modelId="{25E42248-B938-4CB9-988B-7BADABBF284B}" type="parTrans" cxnId="{A1ADE826-DA39-480C-9CB1-7300978072EA}">
      <dgm:prSet/>
      <dgm:spPr/>
      <dgm:t>
        <a:bodyPr/>
        <a:lstStyle/>
        <a:p>
          <a:endParaRPr lang="en-US"/>
        </a:p>
      </dgm:t>
    </dgm:pt>
    <dgm:pt modelId="{373B8EF9-00A3-4B71-9126-DC89D6E10F93}" type="sibTrans" cxnId="{A1ADE826-DA39-480C-9CB1-7300978072EA}">
      <dgm:prSet/>
      <dgm:spPr/>
      <dgm:t>
        <a:bodyPr/>
        <a:lstStyle/>
        <a:p>
          <a:endParaRPr lang="en-US"/>
        </a:p>
      </dgm:t>
    </dgm:pt>
    <dgm:pt modelId="{4635527C-6677-4C01-BD4A-29D8D61E47A6}">
      <dgm:prSet phldrT="[Text]" custT="1"/>
      <dgm:spPr/>
      <dgm:t>
        <a:bodyPr/>
        <a:lstStyle/>
        <a:p>
          <a:r>
            <a:rPr lang="en-US" sz="2400" dirty="0"/>
            <a:t>Pillar 2              Working Effectively </a:t>
          </a:r>
          <a:r>
            <a:rPr lang="en-US" sz="2400" dirty="0" smtClean="0"/>
            <a:t>Together                      </a:t>
          </a:r>
          <a:endParaRPr lang="en-US" sz="2400" dirty="0"/>
        </a:p>
      </dgm:t>
    </dgm:pt>
    <dgm:pt modelId="{1C7942B9-0D51-4BA8-8518-1C08480C9654}" type="parTrans" cxnId="{74CE24AE-D0AC-4380-B9C5-F32B334FA1A1}">
      <dgm:prSet/>
      <dgm:spPr/>
      <dgm:t>
        <a:bodyPr/>
        <a:lstStyle/>
        <a:p>
          <a:endParaRPr lang="en-US"/>
        </a:p>
      </dgm:t>
    </dgm:pt>
    <dgm:pt modelId="{BA6A23E9-F945-42C9-9BA3-F8D7B8DC635B}" type="sibTrans" cxnId="{74CE24AE-D0AC-4380-B9C5-F32B334FA1A1}">
      <dgm:prSet/>
      <dgm:spPr/>
      <dgm:t>
        <a:bodyPr/>
        <a:lstStyle/>
        <a:p>
          <a:endParaRPr lang="en-US"/>
        </a:p>
      </dgm:t>
    </dgm:pt>
    <dgm:pt modelId="{8F7739B6-AB7E-43BD-9B79-0BD69622EFE1}">
      <dgm:prSet phldrT="[Text]" custT="1"/>
      <dgm:spPr/>
      <dgm:t>
        <a:bodyPr/>
        <a:lstStyle/>
        <a:p>
          <a:r>
            <a:rPr lang="en-US" sz="2200" dirty="0" smtClean="0"/>
            <a:t>Effective Movement Coordination Mechanism</a:t>
          </a:r>
          <a:endParaRPr lang="en-US" sz="2200" dirty="0"/>
        </a:p>
      </dgm:t>
    </dgm:pt>
    <dgm:pt modelId="{398EAD91-F0C2-4E81-A591-24B6C0208ECE}" type="parTrans" cxnId="{0C8F5926-3E26-46B3-8C2C-0831497FE500}">
      <dgm:prSet/>
      <dgm:spPr/>
      <dgm:t>
        <a:bodyPr/>
        <a:lstStyle/>
        <a:p>
          <a:endParaRPr lang="en-US"/>
        </a:p>
      </dgm:t>
    </dgm:pt>
    <dgm:pt modelId="{44CB8CB0-375F-4BC9-B84D-13743978FCE4}" type="sibTrans" cxnId="{0C8F5926-3E26-46B3-8C2C-0831497FE500}">
      <dgm:prSet/>
      <dgm:spPr/>
      <dgm:t>
        <a:bodyPr/>
        <a:lstStyle/>
        <a:p>
          <a:endParaRPr lang="en-US"/>
        </a:p>
      </dgm:t>
    </dgm:pt>
    <dgm:pt modelId="{0A5A87A3-CE5D-4285-868F-198A06B2B41F}">
      <dgm:prSet phldrT="[Text]" custT="1"/>
      <dgm:spPr/>
      <dgm:t>
        <a:bodyPr/>
        <a:lstStyle/>
        <a:p>
          <a:r>
            <a:rPr lang="en-US" sz="2400" dirty="0"/>
            <a:t>Pillar 3                Ensure Quality and Accountability</a:t>
          </a:r>
        </a:p>
      </dgm:t>
    </dgm:pt>
    <dgm:pt modelId="{D275DEE5-E3AF-4650-AD0C-B3472D700BCC}" type="parTrans" cxnId="{DCDC9B75-0343-4282-8D24-76105B4F0A21}">
      <dgm:prSet/>
      <dgm:spPr/>
      <dgm:t>
        <a:bodyPr/>
        <a:lstStyle/>
        <a:p>
          <a:endParaRPr lang="en-US"/>
        </a:p>
      </dgm:t>
    </dgm:pt>
    <dgm:pt modelId="{6439B057-D458-477A-96EF-4F9770042797}" type="sibTrans" cxnId="{DCDC9B75-0343-4282-8D24-76105B4F0A21}">
      <dgm:prSet/>
      <dgm:spPr/>
      <dgm:t>
        <a:bodyPr/>
        <a:lstStyle/>
        <a:p>
          <a:endParaRPr lang="en-US"/>
        </a:p>
      </dgm:t>
    </dgm:pt>
    <dgm:pt modelId="{36A4C8D5-BAE2-480E-BBDE-149D31B4548B}">
      <dgm:prSet phldrT="[Text]" custT="1"/>
      <dgm:spPr/>
      <dgm:t>
        <a:bodyPr/>
        <a:lstStyle/>
        <a:p>
          <a:r>
            <a:rPr lang="en-US" sz="2200" dirty="0"/>
            <a:t>Quality Programming</a:t>
          </a:r>
        </a:p>
      </dgm:t>
    </dgm:pt>
    <dgm:pt modelId="{43CD50E0-36C1-42BB-8BA8-63F3994AFE8C}" type="parTrans" cxnId="{0D0C6359-A1A7-49B3-8468-6BADB6829110}">
      <dgm:prSet/>
      <dgm:spPr/>
      <dgm:t>
        <a:bodyPr/>
        <a:lstStyle/>
        <a:p>
          <a:endParaRPr lang="en-US"/>
        </a:p>
      </dgm:t>
    </dgm:pt>
    <dgm:pt modelId="{57041939-943E-4D05-B252-0B9D30C37AD5}" type="sibTrans" cxnId="{0D0C6359-A1A7-49B3-8468-6BADB6829110}">
      <dgm:prSet/>
      <dgm:spPr/>
      <dgm:t>
        <a:bodyPr/>
        <a:lstStyle/>
        <a:p>
          <a:endParaRPr lang="en-US"/>
        </a:p>
      </dgm:t>
    </dgm:pt>
    <dgm:pt modelId="{0386C44C-3624-4620-BF03-3DD0B4BAA4ED}">
      <dgm:prSet custT="1"/>
      <dgm:spPr/>
      <dgm:t>
        <a:bodyPr/>
        <a:lstStyle/>
        <a:p>
          <a:r>
            <a:rPr lang="en-US" sz="2200" dirty="0" smtClean="0"/>
            <a:t>Humanitarian Diplomacy Strategy</a:t>
          </a:r>
          <a:endParaRPr lang="en-US" sz="2200" dirty="0"/>
        </a:p>
      </dgm:t>
    </dgm:pt>
    <dgm:pt modelId="{B16EFDCB-4221-46A7-9048-283A138EFC85}" type="parTrans" cxnId="{F8B1F616-4E0F-46D5-AB9B-205528E3E938}">
      <dgm:prSet/>
      <dgm:spPr/>
      <dgm:t>
        <a:bodyPr/>
        <a:lstStyle/>
        <a:p>
          <a:endParaRPr lang="en-US"/>
        </a:p>
      </dgm:t>
    </dgm:pt>
    <dgm:pt modelId="{61147B74-E48A-43FD-A229-7C134DAF5BCB}" type="sibTrans" cxnId="{F8B1F616-4E0F-46D5-AB9B-205528E3E938}">
      <dgm:prSet/>
      <dgm:spPr/>
      <dgm:t>
        <a:bodyPr/>
        <a:lstStyle/>
        <a:p>
          <a:endParaRPr lang="en-US"/>
        </a:p>
      </dgm:t>
    </dgm:pt>
    <dgm:pt modelId="{B4A509EF-171F-40F1-9F8F-C9C8D6F7FF98}">
      <dgm:prSet custT="1"/>
      <dgm:spPr/>
      <dgm:t>
        <a:bodyPr/>
        <a:lstStyle/>
        <a:p>
          <a:r>
            <a:rPr lang="en-US" sz="2200" dirty="0" smtClean="0"/>
            <a:t>Integrated Delegate Model</a:t>
          </a:r>
          <a:endParaRPr lang="en-US" sz="2200" dirty="0"/>
        </a:p>
      </dgm:t>
    </dgm:pt>
    <dgm:pt modelId="{6E586E3D-8EE5-446E-947C-1266785F979E}" type="parTrans" cxnId="{19C3EC2A-D1B8-4D50-AFF5-219F7B04A621}">
      <dgm:prSet/>
      <dgm:spPr/>
      <dgm:t>
        <a:bodyPr/>
        <a:lstStyle/>
        <a:p>
          <a:endParaRPr lang="en-US"/>
        </a:p>
      </dgm:t>
    </dgm:pt>
    <dgm:pt modelId="{98BDC68B-3A93-4FD3-83B5-F4DEDBA8C66C}" type="sibTrans" cxnId="{19C3EC2A-D1B8-4D50-AFF5-219F7B04A621}">
      <dgm:prSet/>
      <dgm:spPr/>
      <dgm:t>
        <a:bodyPr/>
        <a:lstStyle/>
        <a:p>
          <a:endParaRPr lang="en-US"/>
        </a:p>
      </dgm:t>
    </dgm:pt>
    <dgm:pt modelId="{0FB474A9-F56D-47C7-9A83-7C7A462D3209}">
      <dgm:prSet phldrT="[Text]" custT="1"/>
      <dgm:spPr/>
      <dgm:t>
        <a:bodyPr/>
        <a:lstStyle/>
        <a:p>
          <a:r>
            <a:rPr lang="en-US" sz="2200" dirty="0"/>
            <a:t>Transparency</a:t>
          </a:r>
        </a:p>
      </dgm:t>
    </dgm:pt>
    <dgm:pt modelId="{B6697697-942B-40FA-AA34-4CCBE0D2EF9E}" type="parTrans" cxnId="{176DC7E7-C1DA-4B1D-83C5-D620856DC79D}">
      <dgm:prSet/>
      <dgm:spPr/>
      <dgm:t>
        <a:bodyPr/>
        <a:lstStyle/>
        <a:p>
          <a:endParaRPr lang="en-GB"/>
        </a:p>
      </dgm:t>
    </dgm:pt>
    <dgm:pt modelId="{6A5437F3-615D-4E21-BAB6-66788B195261}" type="sibTrans" cxnId="{176DC7E7-C1DA-4B1D-83C5-D620856DC79D}">
      <dgm:prSet/>
      <dgm:spPr/>
      <dgm:t>
        <a:bodyPr/>
        <a:lstStyle/>
        <a:p>
          <a:endParaRPr lang="en-GB"/>
        </a:p>
      </dgm:t>
    </dgm:pt>
    <dgm:pt modelId="{0DE39C3C-6610-423D-833B-BFF8823784D7}">
      <dgm:prSet phldrT="[Text]" custT="1"/>
      <dgm:spPr/>
      <dgm:t>
        <a:bodyPr/>
        <a:lstStyle/>
        <a:p>
          <a:r>
            <a:rPr lang="en-US" sz="2200"/>
            <a:t>Accountability</a:t>
          </a:r>
        </a:p>
      </dgm:t>
    </dgm:pt>
    <dgm:pt modelId="{7F584634-B297-4004-BE97-660AD69BE9C8}" type="parTrans" cxnId="{356684AD-3341-4689-837C-31FDE2CD490A}">
      <dgm:prSet/>
      <dgm:spPr/>
      <dgm:t>
        <a:bodyPr/>
        <a:lstStyle/>
        <a:p>
          <a:endParaRPr lang="en-GB"/>
        </a:p>
      </dgm:t>
    </dgm:pt>
    <dgm:pt modelId="{CB1D4609-0BD1-4C6F-89C7-86D63A9569EF}" type="sibTrans" cxnId="{356684AD-3341-4689-837C-31FDE2CD490A}">
      <dgm:prSet/>
      <dgm:spPr/>
      <dgm:t>
        <a:bodyPr/>
        <a:lstStyle/>
        <a:p>
          <a:endParaRPr lang="en-GB"/>
        </a:p>
      </dgm:t>
    </dgm:pt>
    <dgm:pt modelId="{8FA6C3CA-8BF7-488C-A7A4-3BB6623ECAE5}">
      <dgm:prSet phldrT="[Text]" custT="1"/>
      <dgm:spPr/>
      <dgm:t>
        <a:bodyPr/>
        <a:lstStyle/>
        <a:p>
          <a:r>
            <a:rPr lang="en-US" sz="2200" dirty="0"/>
            <a:t>Risk Management</a:t>
          </a:r>
        </a:p>
      </dgm:t>
    </dgm:pt>
    <dgm:pt modelId="{A9B86FF0-24C6-4AAC-A6A9-0192FB5BE362}" type="parTrans" cxnId="{980A5ECC-71EE-4F43-8A70-8DE6EAC3D69A}">
      <dgm:prSet/>
      <dgm:spPr/>
      <dgm:t>
        <a:bodyPr/>
        <a:lstStyle/>
        <a:p>
          <a:endParaRPr lang="en-GB"/>
        </a:p>
      </dgm:t>
    </dgm:pt>
    <dgm:pt modelId="{C93896CA-DA23-4044-9837-6F39067ECF94}" type="sibTrans" cxnId="{980A5ECC-71EE-4F43-8A70-8DE6EAC3D69A}">
      <dgm:prSet/>
      <dgm:spPr/>
      <dgm:t>
        <a:bodyPr/>
        <a:lstStyle/>
        <a:p>
          <a:endParaRPr lang="en-GB"/>
        </a:p>
      </dgm:t>
    </dgm:pt>
    <dgm:pt modelId="{3409ED38-8E43-47FE-A707-7A8D03C4D52E}">
      <dgm:prSet phldrT="[Text]" custT="1"/>
      <dgm:spPr/>
      <dgm:t>
        <a:bodyPr/>
        <a:lstStyle/>
        <a:p>
          <a:r>
            <a:rPr lang="en-US" sz="1800" dirty="0" smtClean="0"/>
            <a:t>5 F’s Recovery Principles</a:t>
          </a:r>
          <a:endParaRPr lang="en-US" sz="1800" dirty="0"/>
        </a:p>
      </dgm:t>
    </dgm:pt>
    <dgm:pt modelId="{07C8865F-6E4E-42A1-A84E-903AF98B8C57}" type="parTrans" cxnId="{5C41BB55-3754-4562-94FB-13C2AAD6A4BF}">
      <dgm:prSet/>
      <dgm:spPr/>
      <dgm:t>
        <a:bodyPr/>
        <a:lstStyle/>
        <a:p>
          <a:endParaRPr lang="en-US"/>
        </a:p>
      </dgm:t>
    </dgm:pt>
    <dgm:pt modelId="{2D539A58-E290-465D-8A54-9834B5701468}" type="sibTrans" cxnId="{5C41BB55-3754-4562-94FB-13C2AAD6A4BF}">
      <dgm:prSet/>
      <dgm:spPr/>
      <dgm:t>
        <a:bodyPr/>
        <a:lstStyle/>
        <a:p>
          <a:endParaRPr lang="en-US"/>
        </a:p>
      </dgm:t>
    </dgm:pt>
    <dgm:pt modelId="{8153138B-117C-4769-A1E8-8F6C2630685C}">
      <dgm:prSet phldrT="[Text]" custT="1"/>
      <dgm:spPr/>
      <dgm:t>
        <a:bodyPr/>
        <a:lstStyle/>
        <a:p>
          <a:r>
            <a:rPr lang="en-US" sz="1800" dirty="0" smtClean="0"/>
            <a:t>5 One’s</a:t>
          </a:r>
          <a:endParaRPr lang="en-US" sz="1800" dirty="0"/>
        </a:p>
      </dgm:t>
    </dgm:pt>
    <dgm:pt modelId="{984E811C-CC0A-49B3-A5CC-5658AD9702E4}" type="parTrans" cxnId="{8865FCAA-21CF-430A-AC7E-EDA5B4E3C75F}">
      <dgm:prSet/>
      <dgm:spPr/>
      <dgm:t>
        <a:bodyPr/>
        <a:lstStyle/>
        <a:p>
          <a:endParaRPr lang="en-US"/>
        </a:p>
      </dgm:t>
    </dgm:pt>
    <dgm:pt modelId="{1C5B7BAD-15F4-45DD-8DED-527314671D39}" type="sibTrans" cxnId="{8865FCAA-21CF-430A-AC7E-EDA5B4E3C75F}">
      <dgm:prSet/>
      <dgm:spPr/>
      <dgm:t>
        <a:bodyPr/>
        <a:lstStyle/>
        <a:p>
          <a:endParaRPr lang="en-US"/>
        </a:p>
      </dgm:t>
    </dgm:pt>
    <dgm:pt modelId="{E703ABA8-3856-482E-B89A-194FEB10556F}">
      <dgm:prSet phldrT="[Text]" custT="1"/>
      <dgm:spPr/>
      <dgm:t>
        <a:bodyPr/>
        <a:lstStyle/>
        <a:p>
          <a:r>
            <a:rPr lang="en-US" sz="1800" dirty="0" smtClean="0"/>
            <a:t>5 Ways to Enhancing PRC Capacity</a:t>
          </a:r>
          <a:endParaRPr lang="en-US" sz="1800" dirty="0"/>
        </a:p>
      </dgm:t>
    </dgm:pt>
    <dgm:pt modelId="{36A9FF37-A5A4-44BC-98C8-6DC4C3FAF568}" type="parTrans" cxnId="{DD398BA9-AC1D-499D-9975-8321C684EE28}">
      <dgm:prSet/>
      <dgm:spPr/>
      <dgm:t>
        <a:bodyPr/>
        <a:lstStyle/>
        <a:p>
          <a:endParaRPr lang="en-US"/>
        </a:p>
      </dgm:t>
    </dgm:pt>
    <dgm:pt modelId="{D626ED9D-716F-4699-8B97-9BF961FFD642}" type="sibTrans" cxnId="{DD398BA9-AC1D-499D-9975-8321C684EE28}">
      <dgm:prSet/>
      <dgm:spPr/>
      <dgm:t>
        <a:bodyPr/>
        <a:lstStyle/>
        <a:p>
          <a:endParaRPr lang="en-US"/>
        </a:p>
      </dgm:t>
    </dgm:pt>
    <dgm:pt modelId="{62A0DB76-679F-48B9-BE93-A93FAA985344}">
      <dgm:prSet phldrT="[Text]" custT="1"/>
      <dgm:spPr/>
      <dgm:t>
        <a:bodyPr/>
        <a:lstStyle/>
        <a:p>
          <a:r>
            <a:rPr lang="en-US" sz="1800" dirty="0" smtClean="0"/>
            <a:t>5 Integrated </a:t>
          </a:r>
          <a:r>
            <a:rPr lang="en-US" sz="1800" dirty="0" err="1" smtClean="0"/>
            <a:t>Programmes</a:t>
          </a:r>
          <a:endParaRPr lang="en-US" sz="1800" dirty="0"/>
        </a:p>
      </dgm:t>
    </dgm:pt>
    <dgm:pt modelId="{E169FDAA-5A27-4718-B61F-3B4ED279598D}" type="parTrans" cxnId="{FE9C8CFE-BE39-4B11-9923-14BED647FCE7}">
      <dgm:prSet/>
      <dgm:spPr/>
      <dgm:t>
        <a:bodyPr/>
        <a:lstStyle/>
        <a:p>
          <a:endParaRPr lang="en-US"/>
        </a:p>
      </dgm:t>
    </dgm:pt>
    <dgm:pt modelId="{67807D6C-26D7-4E51-AF71-340B4B33F550}" type="sibTrans" cxnId="{FE9C8CFE-BE39-4B11-9923-14BED647FCE7}">
      <dgm:prSet/>
      <dgm:spPr/>
      <dgm:t>
        <a:bodyPr/>
        <a:lstStyle/>
        <a:p>
          <a:endParaRPr lang="en-US"/>
        </a:p>
      </dgm:t>
    </dgm:pt>
    <dgm:pt modelId="{33A9AA7F-B1D1-4310-8AF7-5A9CD30B1B93}">
      <dgm:prSet phldrT="[Text]" custT="1"/>
      <dgm:spPr/>
      <dgm:t>
        <a:bodyPr/>
        <a:lstStyle/>
        <a:p>
          <a:r>
            <a:rPr lang="en-US" sz="1800" dirty="0" smtClean="0"/>
            <a:t>5 Strategic Documents</a:t>
          </a:r>
          <a:endParaRPr lang="en-US" sz="2200" dirty="0"/>
        </a:p>
      </dgm:t>
    </dgm:pt>
    <dgm:pt modelId="{A25C5A08-EEBD-475A-84AA-C202926B4714}" type="parTrans" cxnId="{6AE514E6-069C-4655-B39D-B763593DD041}">
      <dgm:prSet/>
      <dgm:spPr/>
      <dgm:t>
        <a:bodyPr/>
        <a:lstStyle/>
        <a:p>
          <a:endParaRPr lang="en-US"/>
        </a:p>
      </dgm:t>
    </dgm:pt>
    <dgm:pt modelId="{CAA300E6-E410-4EEC-A9BF-150366E92BFA}" type="sibTrans" cxnId="{6AE514E6-069C-4655-B39D-B763593DD041}">
      <dgm:prSet/>
      <dgm:spPr/>
      <dgm:t>
        <a:bodyPr/>
        <a:lstStyle/>
        <a:p>
          <a:endParaRPr lang="en-US"/>
        </a:p>
      </dgm:t>
    </dgm:pt>
    <dgm:pt modelId="{68871497-16B6-4C03-8C60-540F13FFB6E2}" type="pres">
      <dgm:prSet presAssocID="{7D4EED25-95CD-4CC1-940F-08D9DC18A7AC}" presName="Name0" presStyleCnt="0">
        <dgm:presLayoutVars>
          <dgm:dir/>
          <dgm:animLvl val="lvl"/>
          <dgm:resizeHandles val="exact"/>
        </dgm:presLayoutVars>
      </dgm:prSet>
      <dgm:spPr/>
      <dgm:t>
        <a:bodyPr/>
        <a:lstStyle/>
        <a:p>
          <a:endParaRPr lang="en-GB"/>
        </a:p>
      </dgm:t>
    </dgm:pt>
    <dgm:pt modelId="{99F3E8F0-EE82-4F64-BEDB-8881D548051E}" type="pres">
      <dgm:prSet presAssocID="{44C0C802-C6AA-41A8-B4D8-B64F8A5C7630}" presName="composite" presStyleCnt="0"/>
      <dgm:spPr/>
    </dgm:pt>
    <dgm:pt modelId="{7C6824B6-7A26-4BE7-B97C-CE2A13FB8B38}" type="pres">
      <dgm:prSet presAssocID="{44C0C802-C6AA-41A8-B4D8-B64F8A5C7630}" presName="parTx" presStyleLbl="alignNode1" presStyleIdx="0" presStyleCnt="3" custScaleY="258619" custLinFactNeighborY="-1772">
        <dgm:presLayoutVars>
          <dgm:chMax val="0"/>
          <dgm:chPref val="0"/>
          <dgm:bulletEnabled val="1"/>
        </dgm:presLayoutVars>
      </dgm:prSet>
      <dgm:spPr/>
      <dgm:t>
        <a:bodyPr/>
        <a:lstStyle/>
        <a:p>
          <a:endParaRPr lang="en-US"/>
        </a:p>
      </dgm:t>
    </dgm:pt>
    <dgm:pt modelId="{235745A0-BA3E-47A7-A116-96E75AA3B76E}" type="pres">
      <dgm:prSet presAssocID="{44C0C802-C6AA-41A8-B4D8-B64F8A5C7630}" presName="desTx" presStyleLbl="alignAccFollowNode1" presStyleIdx="0" presStyleCnt="3" custScaleY="100857" custLinFactNeighborY="14688">
        <dgm:presLayoutVars>
          <dgm:bulletEnabled val="1"/>
        </dgm:presLayoutVars>
      </dgm:prSet>
      <dgm:spPr/>
      <dgm:t>
        <a:bodyPr/>
        <a:lstStyle/>
        <a:p>
          <a:endParaRPr lang="en-GB"/>
        </a:p>
      </dgm:t>
    </dgm:pt>
    <dgm:pt modelId="{925C8BC1-A347-4350-8656-4C33E7CBE564}" type="pres">
      <dgm:prSet presAssocID="{7A9570CB-2793-42F5-A700-0AF3D8B36D6D}" presName="space" presStyleCnt="0"/>
      <dgm:spPr/>
    </dgm:pt>
    <dgm:pt modelId="{7F89BC5E-104A-4E67-AAD3-7BC31A8B06ED}" type="pres">
      <dgm:prSet presAssocID="{4635527C-6677-4C01-BD4A-29D8D61E47A6}" presName="composite" presStyleCnt="0"/>
      <dgm:spPr/>
    </dgm:pt>
    <dgm:pt modelId="{A644E05A-3BDA-4416-80DB-3838AA241523}" type="pres">
      <dgm:prSet presAssocID="{4635527C-6677-4C01-BD4A-29D8D61E47A6}" presName="parTx" presStyleLbl="alignNode1" presStyleIdx="1" presStyleCnt="3" custScaleY="256367" custLinFactNeighborX="1744" custLinFactNeighborY="-824">
        <dgm:presLayoutVars>
          <dgm:chMax val="0"/>
          <dgm:chPref val="0"/>
          <dgm:bulletEnabled val="1"/>
        </dgm:presLayoutVars>
      </dgm:prSet>
      <dgm:spPr/>
      <dgm:t>
        <a:bodyPr/>
        <a:lstStyle/>
        <a:p>
          <a:endParaRPr lang="en-US"/>
        </a:p>
      </dgm:t>
    </dgm:pt>
    <dgm:pt modelId="{0EEB2F3A-B8A2-45CA-9D92-07AD4EE49BCB}" type="pres">
      <dgm:prSet presAssocID="{4635527C-6677-4C01-BD4A-29D8D61E47A6}" presName="desTx" presStyleLbl="alignAccFollowNode1" presStyleIdx="1" presStyleCnt="3" custScaleY="88480" custLinFactNeighborX="1744" custLinFactNeighborY="9330">
        <dgm:presLayoutVars>
          <dgm:bulletEnabled val="1"/>
        </dgm:presLayoutVars>
      </dgm:prSet>
      <dgm:spPr/>
      <dgm:t>
        <a:bodyPr/>
        <a:lstStyle/>
        <a:p>
          <a:endParaRPr lang="en-US"/>
        </a:p>
      </dgm:t>
    </dgm:pt>
    <dgm:pt modelId="{677EF341-D7B9-43AD-B799-0C6C2FFE74A4}" type="pres">
      <dgm:prSet presAssocID="{BA6A23E9-F945-42C9-9BA3-F8D7B8DC635B}" presName="space" presStyleCnt="0"/>
      <dgm:spPr/>
    </dgm:pt>
    <dgm:pt modelId="{2E76B64C-7879-45EE-888A-A368D9E0BF3E}" type="pres">
      <dgm:prSet presAssocID="{0A5A87A3-CE5D-4285-868F-198A06B2B41F}" presName="composite" presStyleCnt="0"/>
      <dgm:spPr/>
    </dgm:pt>
    <dgm:pt modelId="{C153C657-F674-4AE8-AB61-30765A19D957}" type="pres">
      <dgm:prSet presAssocID="{0A5A87A3-CE5D-4285-868F-198A06B2B41F}" presName="parTx" presStyleLbl="alignNode1" presStyleIdx="2" presStyleCnt="3" custScaleY="158637" custLinFactNeighborY="-1772">
        <dgm:presLayoutVars>
          <dgm:chMax val="0"/>
          <dgm:chPref val="0"/>
          <dgm:bulletEnabled val="1"/>
        </dgm:presLayoutVars>
      </dgm:prSet>
      <dgm:spPr/>
      <dgm:t>
        <a:bodyPr/>
        <a:lstStyle/>
        <a:p>
          <a:endParaRPr lang="en-US"/>
        </a:p>
      </dgm:t>
    </dgm:pt>
    <dgm:pt modelId="{E664C2E1-A19E-4802-A6B1-1535871A8D9E}" type="pres">
      <dgm:prSet presAssocID="{0A5A87A3-CE5D-4285-868F-198A06B2B41F}" presName="desTx" presStyleLbl="alignAccFollowNode1" presStyleIdx="2" presStyleCnt="3" custScaleY="100857" custLinFactNeighborY="14688">
        <dgm:presLayoutVars>
          <dgm:bulletEnabled val="1"/>
        </dgm:presLayoutVars>
      </dgm:prSet>
      <dgm:spPr/>
      <dgm:t>
        <a:bodyPr/>
        <a:lstStyle/>
        <a:p>
          <a:endParaRPr lang="en-GB"/>
        </a:p>
      </dgm:t>
    </dgm:pt>
  </dgm:ptLst>
  <dgm:cxnLst>
    <dgm:cxn modelId="{AC120BDE-0F9A-4145-A81E-51224445AD6A}" type="presOf" srcId="{3409ED38-8E43-47FE-A707-7A8D03C4D52E}" destId="{235745A0-BA3E-47A7-A116-96E75AA3B76E}" srcOrd="0" destOrd="2" presId="urn:microsoft.com/office/officeart/2005/8/layout/hList1"/>
    <dgm:cxn modelId="{1B4984D3-A428-49BE-89EC-FA412F812AE3}" srcId="{7D4EED25-95CD-4CC1-940F-08D9DC18A7AC}" destId="{44C0C802-C6AA-41A8-B4D8-B64F8A5C7630}" srcOrd="0" destOrd="0" parTransId="{DB0A4E16-5DFC-4971-A0CD-F8A2E6AE856D}" sibTransId="{7A9570CB-2793-42F5-A700-0AF3D8B36D6D}"/>
    <dgm:cxn modelId="{B5541546-AAA0-504C-BB80-96041941712A}" type="presOf" srcId="{8153138B-117C-4769-A1E8-8F6C2630685C}" destId="{235745A0-BA3E-47A7-A116-96E75AA3B76E}" srcOrd="0" destOrd="3" presId="urn:microsoft.com/office/officeart/2005/8/layout/hList1"/>
    <dgm:cxn modelId="{4B3F2845-2D29-8C4F-8FC2-4D2D8085D021}" type="presOf" srcId="{33A9AA7F-B1D1-4310-8AF7-5A9CD30B1B93}" destId="{235745A0-BA3E-47A7-A116-96E75AA3B76E}" srcOrd="0" destOrd="1" presId="urn:microsoft.com/office/officeart/2005/8/layout/hList1"/>
    <dgm:cxn modelId="{176DC7E7-C1DA-4B1D-83C5-D620856DC79D}" srcId="{0A5A87A3-CE5D-4285-868F-198A06B2B41F}" destId="{0FB474A9-F56D-47C7-9A83-7C7A462D3209}" srcOrd="1" destOrd="0" parTransId="{B6697697-942B-40FA-AA34-4CCBE0D2EF9E}" sibTransId="{6A5437F3-615D-4E21-BAB6-66788B195261}"/>
    <dgm:cxn modelId="{19C3EC2A-D1B8-4D50-AFF5-219F7B04A621}" srcId="{4635527C-6677-4C01-BD4A-29D8D61E47A6}" destId="{B4A509EF-171F-40F1-9F8F-C9C8D6F7FF98}" srcOrd="2" destOrd="0" parTransId="{6E586E3D-8EE5-446E-947C-1266785F979E}" sibTransId="{98BDC68B-3A93-4FD3-83B5-F4DEDBA8C66C}"/>
    <dgm:cxn modelId="{325D6C07-C44B-ED4E-8274-2ED1C58FBEB6}" type="presOf" srcId="{4635527C-6677-4C01-BD4A-29D8D61E47A6}" destId="{A644E05A-3BDA-4416-80DB-3838AA241523}" srcOrd="0" destOrd="0" presId="urn:microsoft.com/office/officeart/2005/8/layout/hList1"/>
    <dgm:cxn modelId="{0C8F5926-3E26-46B3-8C2C-0831497FE500}" srcId="{4635527C-6677-4C01-BD4A-29D8D61E47A6}" destId="{8F7739B6-AB7E-43BD-9B79-0BD69622EFE1}" srcOrd="0" destOrd="0" parTransId="{398EAD91-F0C2-4E81-A591-24B6C0208ECE}" sibTransId="{44CB8CB0-375F-4BC9-B84D-13743978FCE4}"/>
    <dgm:cxn modelId="{E0384A0A-9692-E24D-9937-60CCACA2F739}" type="presOf" srcId="{0386C44C-3624-4620-BF03-3DD0B4BAA4ED}" destId="{0EEB2F3A-B8A2-45CA-9D92-07AD4EE49BCB}" srcOrd="0" destOrd="1" presId="urn:microsoft.com/office/officeart/2005/8/layout/hList1"/>
    <dgm:cxn modelId="{68EA84B3-D076-9445-8079-B300B89A3D1B}" type="presOf" srcId="{8F7739B6-AB7E-43BD-9B79-0BD69622EFE1}" destId="{0EEB2F3A-B8A2-45CA-9D92-07AD4EE49BCB}" srcOrd="0" destOrd="0" presId="urn:microsoft.com/office/officeart/2005/8/layout/hList1"/>
    <dgm:cxn modelId="{0D0C6359-A1A7-49B3-8468-6BADB6829110}" srcId="{0A5A87A3-CE5D-4285-868F-198A06B2B41F}" destId="{36A4C8D5-BAE2-480E-BBDE-149D31B4548B}" srcOrd="0" destOrd="0" parTransId="{43CD50E0-36C1-42BB-8BA8-63F3994AFE8C}" sibTransId="{57041939-943E-4D05-B252-0B9D30C37AD5}"/>
    <dgm:cxn modelId="{5C41BB55-3754-4562-94FB-13C2AAD6A4BF}" srcId="{A7707CA0-9CDB-4FDC-9670-35C9F7510801}" destId="{3409ED38-8E43-47FE-A707-7A8D03C4D52E}" srcOrd="1" destOrd="0" parTransId="{07C8865F-6E4E-42A1-A84E-903AF98B8C57}" sibTransId="{2D539A58-E290-465D-8A54-9834B5701468}"/>
    <dgm:cxn modelId="{F8B1F616-4E0F-46D5-AB9B-205528E3E938}" srcId="{4635527C-6677-4C01-BD4A-29D8D61E47A6}" destId="{0386C44C-3624-4620-BF03-3DD0B4BAA4ED}" srcOrd="1" destOrd="0" parTransId="{B16EFDCB-4221-46A7-9048-283A138EFC85}" sibTransId="{61147B74-E48A-43FD-A229-7C134DAF5BCB}"/>
    <dgm:cxn modelId="{8865FCAA-21CF-430A-AC7E-EDA5B4E3C75F}" srcId="{A7707CA0-9CDB-4FDC-9670-35C9F7510801}" destId="{8153138B-117C-4769-A1E8-8F6C2630685C}" srcOrd="2" destOrd="0" parTransId="{984E811C-CC0A-49B3-A5CC-5658AD9702E4}" sibTransId="{1C5B7BAD-15F4-45DD-8DED-527314671D39}"/>
    <dgm:cxn modelId="{3317E476-3B0C-604D-A39D-EE01485C41D1}" type="presOf" srcId="{8FA6C3CA-8BF7-488C-A7A4-3BB6623ECAE5}" destId="{E664C2E1-A19E-4802-A6B1-1535871A8D9E}" srcOrd="0" destOrd="3" presId="urn:microsoft.com/office/officeart/2005/8/layout/hList1"/>
    <dgm:cxn modelId="{FD1C9BBC-C667-B64B-8B9D-692B51181EEC}" type="presOf" srcId="{B4A509EF-171F-40F1-9F8F-C9C8D6F7FF98}" destId="{0EEB2F3A-B8A2-45CA-9D92-07AD4EE49BCB}" srcOrd="0" destOrd="2" presId="urn:microsoft.com/office/officeart/2005/8/layout/hList1"/>
    <dgm:cxn modelId="{980A5ECC-71EE-4F43-8A70-8DE6EAC3D69A}" srcId="{0A5A87A3-CE5D-4285-868F-198A06B2B41F}" destId="{8FA6C3CA-8BF7-488C-A7A4-3BB6623ECAE5}" srcOrd="3" destOrd="0" parTransId="{A9B86FF0-24C6-4AAC-A6A9-0192FB5BE362}" sibTransId="{C93896CA-DA23-4044-9837-6F39067ECF94}"/>
    <dgm:cxn modelId="{02657104-65AC-144A-A52C-AB3033506072}" type="presOf" srcId="{A7707CA0-9CDB-4FDC-9670-35C9F7510801}" destId="{235745A0-BA3E-47A7-A116-96E75AA3B76E}" srcOrd="0" destOrd="0" presId="urn:microsoft.com/office/officeart/2005/8/layout/hList1"/>
    <dgm:cxn modelId="{FE9C8CFE-BE39-4B11-9923-14BED647FCE7}" srcId="{A7707CA0-9CDB-4FDC-9670-35C9F7510801}" destId="{62A0DB76-679F-48B9-BE93-A93FAA985344}" srcOrd="4" destOrd="0" parTransId="{E169FDAA-5A27-4718-B61F-3B4ED279598D}" sibTransId="{67807D6C-26D7-4E51-AF71-340B4B33F550}"/>
    <dgm:cxn modelId="{ED08CFE2-53E9-2C40-B63D-40AC2CEDFAFF}" type="presOf" srcId="{0FB474A9-F56D-47C7-9A83-7C7A462D3209}" destId="{E664C2E1-A19E-4802-A6B1-1535871A8D9E}" srcOrd="0" destOrd="1" presId="urn:microsoft.com/office/officeart/2005/8/layout/hList1"/>
    <dgm:cxn modelId="{DD398BA9-AC1D-499D-9975-8321C684EE28}" srcId="{A7707CA0-9CDB-4FDC-9670-35C9F7510801}" destId="{E703ABA8-3856-482E-B89A-194FEB10556F}" srcOrd="3" destOrd="0" parTransId="{36A9FF37-A5A4-44BC-98C8-6DC4C3FAF568}" sibTransId="{D626ED9D-716F-4699-8B97-9BF961FFD642}"/>
    <dgm:cxn modelId="{DCDC9B75-0343-4282-8D24-76105B4F0A21}" srcId="{7D4EED25-95CD-4CC1-940F-08D9DC18A7AC}" destId="{0A5A87A3-CE5D-4285-868F-198A06B2B41F}" srcOrd="2" destOrd="0" parTransId="{D275DEE5-E3AF-4650-AD0C-B3472D700BCC}" sibTransId="{6439B057-D458-477A-96EF-4F9770042797}"/>
    <dgm:cxn modelId="{7AE83852-69D8-C147-BD98-4DF6D7FF8BA5}" type="presOf" srcId="{44C0C802-C6AA-41A8-B4D8-B64F8A5C7630}" destId="{7C6824B6-7A26-4BE7-B97C-CE2A13FB8B38}" srcOrd="0" destOrd="0" presId="urn:microsoft.com/office/officeart/2005/8/layout/hList1"/>
    <dgm:cxn modelId="{6AE514E6-069C-4655-B39D-B763593DD041}" srcId="{A7707CA0-9CDB-4FDC-9670-35C9F7510801}" destId="{33A9AA7F-B1D1-4310-8AF7-5A9CD30B1B93}" srcOrd="0" destOrd="0" parTransId="{A25C5A08-EEBD-475A-84AA-C202926B4714}" sibTransId="{CAA300E6-E410-4EEC-A9BF-150366E92BFA}"/>
    <dgm:cxn modelId="{8AE664BD-8994-A84A-9CD5-402BBC449197}" type="presOf" srcId="{0A5A87A3-CE5D-4285-868F-198A06B2B41F}" destId="{C153C657-F674-4AE8-AB61-30765A19D957}" srcOrd="0" destOrd="0" presId="urn:microsoft.com/office/officeart/2005/8/layout/hList1"/>
    <dgm:cxn modelId="{44C996C9-B36D-D143-AE84-8D2B2C648D24}" type="presOf" srcId="{36A4C8D5-BAE2-480E-BBDE-149D31B4548B}" destId="{E664C2E1-A19E-4802-A6B1-1535871A8D9E}" srcOrd="0" destOrd="0" presId="urn:microsoft.com/office/officeart/2005/8/layout/hList1"/>
    <dgm:cxn modelId="{74CE24AE-D0AC-4380-B9C5-F32B334FA1A1}" srcId="{7D4EED25-95CD-4CC1-940F-08D9DC18A7AC}" destId="{4635527C-6677-4C01-BD4A-29D8D61E47A6}" srcOrd="1" destOrd="0" parTransId="{1C7942B9-0D51-4BA8-8518-1C08480C9654}" sibTransId="{BA6A23E9-F945-42C9-9BA3-F8D7B8DC635B}"/>
    <dgm:cxn modelId="{F9144C68-AD4D-5D4D-9083-1290D5C0E06B}" type="presOf" srcId="{7D4EED25-95CD-4CC1-940F-08D9DC18A7AC}" destId="{68871497-16B6-4C03-8C60-540F13FFB6E2}" srcOrd="0" destOrd="0" presId="urn:microsoft.com/office/officeart/2005/8/layout/hList1"/>
    <dgm:cxn modelId="{C935B919-B284-584B-886D-D3540033E7A6}" type="presOf" srcId="{62A0DB76-679F-48B9-BE93-A93FAA985344}" destId="{235745A0-BA3E-47A7-A116-96E75AA3B76E}" srcOrd="0" destOrd="5" presId="urn:microsoft.com/office/officeart/2005/8/layout/hList1"/>
    <dgm:cxn modelId="{B33A2727-D16C-4142-85F9-26CB8353F3B1}" type="presOf" srcId="{E703ABA8-3856-482E-B89A-194FEB10556F}" destId="{235745A0-BA3E-47A7-A116-96E75AA3B76E}" srcOrd="0" destOrd="4" presId="urn:microsoft.com/office/officeart/2005/8/layout/hList1"/>
    <dgm:cxn modelId="{A1ADE826-DA39-480C-9CB1-7300978072EA}" srcId="{44C0C802-C6AA-41A8-B4D8-B64F8A5C7630}" destId="{A7707CA0-9CDB-4FDC-9670-35C9F7510801}" srcOrd="0" destOrd="0" parTransId="{25E42248-B938-4CB9-988B-7BADABBF284B}" sibTransId="{373B8EF9-00A3-4B71-9126-DC89D6E10F93}"/>
    <dgm:cxn modelId="{BF8F1D11-054A-6D45-8D2B-05EDD4479491}" type="presOf" srcId="{0DE39C3C-6610-423D-833B-BFF8823784D7}" destId="{E664C2E1-A19E-4802-A6B1-1535871A8D9E}" srcOrd="0" destOrd="2" presId="urn:microsoft.com/office/officeart/2005/8/layout/hList1"/>
    <dgm:cxn modelId="{356684AD-3341-4689-837C-31FDE2CD490A}" srcId="{0A5A87A3-CE5D-4285-868F-198A06B2B41F}" destId="{0DE39C3C-6610-423D-833B-BFF8823784D7}" srcOrd="2" destOrd="0" parTransId="{7F584634-B297-4004-BE97-660AD69BE9C8}" sibTransId="{CB1D4609-0BD1-4C6F-89C7-86D63A9569EF}"/>
    <dgm:cxn modelId="{EC668085-9C5D-5B4C-994D-C9D8633089D2}" type="presParOf" srcId="{68871497-16B6-4C03-8C60-540F13FFB6E2}" destId="{99F3E8F0-EE82-4F64-BEDB-8881D548051E}" srcOrd="0" destOrd="0" presId="urn:microsoft.com/office/officeart/2005/8/layout/hList1"/>
    <dgm:cxn modelId="{2E8BAFC0-0C33-664D-AEF1-557E3289C8E7}" type="presParOf" srcId="{99F3E8F0-EE82-4F64-BEDB-8881D548051E}" destId="{7C6824B6-7A26-4BE7-B97C-CE2A13FB8B38}" srcOrd="0" destOrd="0" presId="urn:microsoft.com/office/officeart/2005/8/layout/hList1"/>
    <dgm:cxn modelId="{E4DB3FB4-466B-7945-A409-3EF7ED010573}" type="presParOf" srcId="{99F3E8F0-EE82-4F64-BEDB-8881D548051E}" destId="{235745A0-BA3E-47A7-A116-96E75AA3B76E}" srcOrd="1" destOrd="0" presId="urn:microsoft.com/office/officeart/2005/8/layout/hList1"/>
    <dgm:cxn modelId="{2D271279-67F1-5544-8A11-6F5F275A2F0D}" type="presParOf" srcId="{68871497-16B6-4C03-8C60-540F13FFB6E2}" destId="{925C8BC1-A347-4350-8656-4C33E7CBE564}" srcOrd="1" destOrd="0" presId="urn:microsoft.com/office/officeart/2005/8/layout/hList1"/>
    <dgm:cxn modelId="{0C5171A0-E7EE-4942-998B-1D23F01C3352}" type="presParOf" srcId="{68871497-16B6-4C03-8C60-540F13FFB6E2}" destId="{7F89BC5E-104A-4E67-AAD3-7BC31A8B06ED}" srcOrd="2" destOrd="0" presId="urn:microsoft.com/office/officeart/2005/8/layout/hList1"/>
    <dgm:cxn modelId="{8F201AFB-241B-584E-9E7A-05FD5A08B380}" type="presParOf" srcId="{7F89BC5E-104A-4E67-AAD3-7BC31A8B06ED}" destId="{A644E05A-3BDA-4416-80DB-3838AA241523}" srcOrd="0" destOrd="0" presId="urn:microsoft.com/office/officeart/2005/8/layout/hList1"/>
    <dgm:cxn modelId="{D1B9FE6F-6EBF-654D-8DB3-48C8879F18AB}" type="presParOf" srcId="{7F89BC5E-104A-4E67-AAD3-7BC31A8B06ED}" destId="{0EEB2F3A-B8A2-45CA-9D92-07AD4EE49BCB}" srcOrd="1" destOrd="0" presId="urn:microsoft.com/office/officeart/2005/8/layout/hList1"/>
    <dgm:cxn modelId="{2FF3B69E-13C7-4F42-BFEA-ECE1858D4036}" type="presParOf" srcId="{68871497-16B6-4C03-8C60-540F13FFB6E2}" destId="{677EF341-D7B9-43AD-B799-0C6C2FFE74A4}" srcOrd="3" destOrd="0" presId="urn:microsoft.com/office/officeart/2005/8/layout/hList1"/>
    <dgm:cxn modelId="{1C8D1B50-E95A-EA4E-800B-0486D44E4392}" type="presParOf" srcId="{68871497-16B6-4C03-8C60-540F13FFB6E2}" destId="{2E76B64C-7879-45EE-888A-A368D9E0BF3E}" srcOrd="4" destOrd="0" presId="urn:microsoft.com/office/officeart/2005/8/layout/hList1"/>
    <dgm:cxn modelId="{43C3AE5F-5538-744E-8138-C8BE7CA573B1}" type="presParOf" srcId="{2E76B64C-7879-45EE-888A-A368D9E0BF3E}" destId="{C153C657-F674-4AE8-AB61-30765A19D957}" srcOrd="0" destOrd="0" presId="urn:microsoft.com/office/officeart/2005/8/layout/hList1"/>
    <dgm:cxn modelId="{8AA65573-FB28-2E4E-9F25-B42BCA48D65A}" type="presParOf" srcId="{2E76B64C-7879-45EE-888A-A368D9E0BF3E}" destId="{E664C2E1-A19E-4802-A6B1-1535871A8D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CE46E-8225-4A93-9364-0BC9EFCDC414}"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E859B18E-BABF-48F2-ADA1-5EF45840F1D5}">
      <dgm:prSet phldrT="[Text]" custT="1"/>
      <dgm:spPr/>
      <dgm:t>
        <a:bodyPr/>
        <a:lstStyle/>
        <a:p>
          <a:r>
            <a:rPr lang="en-US" sz="3200" dirty="0"/>
            <a:t>Movement Platform Group</a:t>
          </a:r>
        </a:p>
      </dgm:t>
    </dgm:pt>
    <dgm:pt modelId="{0D6C0536-111F-488E-B6F6-041B5724A431}" type="parTrans" cxnId="{B420DD7E-DF1A-45B2-99A2-2C8E0AB64D2F}">
      <dgm:prSet/>
      <dgm:spPr/>
      <dgm:t>
        <a:bodyPr/>
        <a:lstStyle/>
        <a:p>
          <a:endParaRPr lang="en-US"/>
        </a:p>
      </dgm:t>
    </dgm:pt>
    <dgm:pt modelId="{5191114D-582A-40F7-BDC4-6714DF3BDD5B}" type="sibTrans" cxnId="{B420DD7E-DF1A-45B2-99A2-2C8E0AB64D2F}">
      <dgm:prSet/>
      <dgm:spPr/>
      <dgm:t>
        <a:bodyPr/>
        <a:lstStyle/>
        <a:p>
          <a:endParaRPr lang="en-US"/>
        </a:p>
      </dgm:t>
    </dgm:pt>
    <dgm:pt modelId="{23C575DE-E544-453B-96F3-F14D218278E3}">
      <dgm:prSet phldrT="[Text]" custT="1"/>
      <dgm:spPr/>
      <dgm:t>
        <a:bodyPr/>
        <a:lstStyle/>
        <a:p>
          <a:r>
            <a:rPr lang="en-GB" sz="2200" dirty="0" smtClean="0"/>
            <a:t>Strategy, External Relations, Leadership</a:t>
          </a:r>
          <a:endParaRPr lang="en-US" sz="2200" dirty="0"/>
        </a:p>
      </dgm:t>
    </dgm:pt>
    <dgm:pt modelId="{6D5B05E0-1366-4E31-80DC-D490E788E0F4}" type="parTrans" cxnId="{D8A5DED8-8AC6-49A3-B35C-88FD6070BF4F}">
      <dgm:prSet/>
      <dgm:spPr/>
      <dgm:t>
        <a:bodyPr/>
        <a:lstStyle/>
        <a:p>
          <a:endParaRPr lang="en-US"/>
        </a:p>
      </dgm:t>
    </dgm:pt>
    <dgm:pt modelId="{FB013A48-E1EE-4325-95AD-94AF219A6474}" type="sibTrans" cxnId="{D8A5DED8-8AC6-49A3-B35C-88FD6070BF4F}">
      <dgm:prSet/>
      <dgm:spPr/>
      <dgm:t>
        <a:bodyPr/>
        <a:lstStyle/>
        <a:p>
          <a:endParaRPr lang="en-US"/>
        </a:p>
      </dgm:t>
    </dgm:pt>
    <dgm:pt modelId="{DAD29B3B-5D45-44D1-978F-9AEF9FB02F0E}">
      <dgm:prSet phldrT="[Text]" custT="1"/>
      <dgm:spPr/>
      <dgm:t>
        <a:bodyPr/>
        <a:lstStyle/>
        <a:p>
          <a:r>
            <a:rPr lang="en-US" sz="3200" dirty="0"/>
            <a:t>Movement </a:t>
          </a:r>
          <a:r>
            <a:rPr lang="en-US" sz="3200" dirty="0" smtClean="0"/>
            <a:t>Coordination </a:t>
          </a:r>
          <a:r>
            <a:rPr lang="en-US" sz="3200" dirty="0"/>
            <a:t>Meetings</a:t>
          </a:r>
        </a:p>
      </dgm:t>
    </dgm:pt>
    <dgm:pt modelId="{C80CBA23-411A-4D83-8472-37A976C3EC3E}" type="parTrans" cxnId="{380CE7DE-01EE-4B00-A5EF-6938708F952D}">
      <dgm:prSet/>
      <dgm:spPr/>
      <dgm:t>
        <a:bodyPr/>
        <a:lstStyle/>
        <a:p>
          <a:endParaRPr lang="en-US"/>
        </a:p>
      </dgm:t>
    </dgm:pt>
    <dgm:pt modelId="{D39898E4-1524-4E2B-9532-181BAE64A68A}" type="sibTrans" cxnId="{380CE7DE-01EE-4B00-A5EF-6938708F952D}">
      <dgm:prSet/>
      <dgm:spPr/>
      <dgm:t>
        <a:bodyPr/>
        <a:lstStyle/>
        <a:p>
          <a:endParaRPr lang="en-US"/>
        </a:p>
      </dgm:t>
    </dgm:pt>
    <dgm:pt modelId="{5034F444-0CAA-4C00-81CE-AC77A04C9976}">
      <dgm:prSet phldrT="[Text]" custT="1"/>
      <dgm:spPr/>
      <dgm:t>
        <a:bodyPr/>
        <a:lstStyle/>
        <a:p>
          <a:r>
            <a:rPr lang="en-GB" sz="2200" dirty="0" smtClean="0"/>
            <a:t>Operations</a:t>
          </a:r>
          <a:r>
            <a:rPr lang="en-GB" sz="2200" dirty="0"/>
            <a:t>, planning, information sharing</a:t>
          </a:r>
          <a:endParaRPr lang="en-US" sz="2200" dirty="0"/>
        </a:p>
      </dgm:t>
    </dgm:pt>
    <dgm:pt modelId="{EA69034D-9163-4537-9142-74DBD268F5A0}" type="parTrans" cxnId="{02883BEE-0EDA-4AE2-9EB3-EFB6F7506F9B}">
      <dgm:prSet/>
      <dgm:spPr/>
      <dgm:t>
        <a:bodyPr/>
        <a:lstStyle/>
        <a:p>
          <a:endParaRPr lang="en-US"/>
        </a:p>
      </dgm:t>
    </dgm:pt>
    <dgm:pt modelId="{3341FF02-2A76-4427-B8ED-8273136A9E29}" type="sibTrans" cxnId="{02883BEE-0EDA-4AE2-9EB3-EFB6F7506F9B}">
      <dgm:prSet/>
      <dgm:spPr/>
      <dgm:t>
        <a:bodyPr/>
        <a:lstStyle/>
        <a:p>
          <a:endParaRPr lang="en-US"/>
        </a:p>
      </dgm:t>
    </dgm:pt>
    <dgm:pt modelId="{FEF81941-10CF-4FA8-A480-1454DF368F4A}">
      <dgm:prSet phldrT="[Text]" custT="1"/>
      <dgm:spPr/>
      <dgm:t>
        <a:bodyPr/>
        <a:lstStyle/>
        <a:p>
          <a:r>
            <a:rPr lang="en-US" sz="3200" dirty="0" smtClean="0"/>
            <a:t>Technical </a:t>
          </a:r>
          <a:r>
            <a:rPr lang="en-US" sz="3200" dirty="0"/>
            <a:t>Working Groups</a:t>
          </a:r>
        </a:p>
      </dgm:t>
    </dgm:pt>
    <dgm:pt modelId="{3F18976E-A899-437E-B53A-7886A63C4D20}" type="parTrans" cxnId="{AFED0F76-5757-40A5-965E-BA1EB5639E92}">
      <dgm:prSet/>
      <dgm:spPr/>
      <dgm:t>
        <a:bodyPr/>
        <a:lstStyle/>
        <a:p>
          <a:endParaRPr lang="en-US"/>
        </a:p>
      </dgm:t>
    </dgm:pt>
    <dgm:pt modelId="{08CC6356-EB19-4E39-88C7-55986FDE4B52}" type="sibTrans" cxnId="{AFED0F76-5757-40A5-965E-BA1EB5639E92}">
      <dgm:prSet/>
      <dgm:spPr/>
      <dgm:t>
        <a:bodyPr/>
        <a:lstStyle/>
        <a:p>
          <a:endParaRPr lang="en-US"/>
        </a:p>
      </dgm:t>
    </dgm:pt>
    <dgm:pt modelId="{B8BBDFA5-4279-47AC-97A0-8C19AC113ABF}">
      <dgm:prSet phldrT="[Text]" custT="1"/>
      <dgm:spPr/>
      <dgm:t>
        <a:bodyPr/>
        <a:lstStyle/>
        <a:p>
          <a:r>
            <a:rPr lang="en-GB" sz="2200" dirty="0" smtClean="0"/>
            <a:t>Implementation</a:t>
          </a:r>
          <a:r>
            <a:rPr lang="en-GB" sz="2200" smtClean="0"/>
            <a:t>, Coordination</a:t>
          </a:r>
          <a:r>
            <a:rPr lang="en-GB" sz="2200" dirty="0" smtClean="0"/>
            <a:t>, Integration of technical &amp; thematic areas at headquarters and field level</a:t>
          </a:r>
          <a:endParaRPr lang="en-US" sz="2200" dirty="0"/>
        </a:p>
      </dgm:t>
    </dgm:pt>
    <dgm:pt modelId="{AEA1061E-94C0-41EE-B282-AB8E3A04ECFC}" type="parTrans" cxnId="{4EAC2E74-FC2D-423E-8B9E-C683163FA3F8}">
      <dgm:prSet/>
      <dgm:spPr/>
      <dgm:t>
        <a:bodyPr/>
        <a:lstStyle/>
        <a:p>
          <a:endParaRPr lang="en-US"/>
        </a:p>
      </dgm:t>
    </dgm:pt>
    <dgm:pt modelId="{79EB9354-1748-405E-91E5-AE591FB1FED8}" type="sibTrans" cxnId="{4EAC2E74-FC2D-423E-8B9E-C683163FA3F8}">
      <dgm:prSet/>
      <dgm:spPr/>
      <dgm:t>
        <a:bodyPr/>
        <a:lstStyle/>
        <a:p>
          <a:endParaRPr lang="en-US"/>
        </a:p>
      </dgm:t>
    </dgm:pt>
    <dgm:pt modelId="{A0302ECA-712E-43B3-A9B8-64DAD3497FCC}" type="pres">
      <dgm:prSet presAssocID="{08CCE46E-8225-4A93-9364-0BC9EFCDC414}" presName="Name0" presStyleCnt="0">
        <dgm:presLayoutVars>
          <dgm:dir/>
          <dgm:animLvl val="lvl"/>
          <dgm:resizeHandles val="exact"/>
        </dgm:presLayoutVars>
      </dgm:prSet>
      <dgm:spPr/>
      <dgm:t>
        <a:bodyPr/>
        <a:lstStyle/>
        <a:p>
          <a:endParaRPr lang="en-US"/>
        </a:p>
      </dgm:t>
    </dgm:pt>
    <dgm:pt modelId="{3537CAC5-1930-4AA8-A7D5-3DC63C36B7D6}" type="pres">
      <dgm:prSet presAssocID="{E859B18E-BABF-48F2-ADA1-5EF45840F1D5}" presName="linNode" presStyleCnt="0"/>
      <dgm:spPr/>
      <dgm:t>
        <a:bodyPr/>
        <a:lstStyle/>
        <a:p>
          <a:endParaRPr lang="en-US"/>
        </a:p>
      </dgm:t>
    </dgm:pt>
    <dgm:pt modelId="{BFCFEAA9-EED0-430B-81A4-516750D7FE3C}" type="pres">
      <dgm:prSet presAssocID="{E859B18E-BABF-48F2-ADA1-5EF45840F1D5}" presName="parentText" presStyleLbl="node1" presStyleIdx="0" presStyleCnt="3">
        <dgm:presLayoutVars>
          <dgm:chMax val="1"/>
          <dgm:bulletEnabled val="1"/>
        </dgm:presLayoutVars>
      </dgm:prSet>
      <dgm:spPr/>
      <dgm:t>
        <a:bodyPr/>
        <a:lstStyle/>
        <a:p>
          <a:endParaRPr lang="en-US"/>
        </a:p>
      </dgm:t>
    </dgm:pt>
    <dgm:pt modelId="{B46A076A-1281-48FB-B64C-B906F4587337}" type="pres">
      <dgm:prSet presAssocID="{E859B18E-BABF-48F2-ADA1-5EF45840F1D5}" presName="descendantText" presStyleLbl="alignAccFollowNode1" presStyleIdx="0" presStyleCnt="3">
        <dgm:presLayoutVars>
          <dgm:bulletEnabled val="1"/>
        </dgm:presLayoutVars>
      </dgm:prSet>
      <dgm:spPr/>
      <dgm:t>
        <a:bodyPr/>
        <a:lstStyle/>
        <a:p>
          <a:endParaRPr lang="en-US"/>
        </a:p>
      </dgm:t>
    </dgm:pt>
    <dgm:pt modelId="{7FA7614B-F7F9-408B-87AE-474F77FBE9C2}" type="pres">
      <dgm:prSet presAssocID="{5191114D-582A-40F7-BDC4-6714DF3BDD5B}" presName="sp" presStyleCnt="0"/>
      <dgm:spPr/>
      <dgm:t>
        <a:bodyPr/>
        <a:lstStyle/>
        <a:p>
          <a:endParaRPr lang="en-US"/>
        </a:p>
      </dgm:t>
    </dgm:pt>
    <dgm:pt modelId="{8E4263CC-E379-47CD-9FB6-1FA36F6F4FA8}" type="pres">
      <dgm:prSet presAssocID="{DAD29B3B-5D45-44D1-978F-9AEF9FB02F0E}" presName="linNode" presStyleCnt="0"/>
      <dgm:spPr/>
      <dgm:t>
        <a:bodyPr/>
        <a:lstStyle/>
        <a:p>
          <a:endParaRPr lang="en-US"/>
        </a:p>
      </dgm:t>
    </dgm:pt>
    <dgm:pt modelId="{F3B1188E-B1A6-4728-9A06-6ED5C3DD0A71}" type="pres">
      <dgm:prSet presAssocID="{DAD29B3B-5D45-44D1-978F-9AEF9FB02F0E}" presName="parentText" presStyleLbl="node1" presStyleIdx="1" presStyleCnt="3">
        <dgm:presLayoutVars>
          <dgm:chMax val="1"/>
          <dgm:bulletEnabled val="1"/>
        </dgm:presLayoutVars>
      </dgm:prSet>
      <dgm:spPr/>
      <dgm:t>
        <a:bodyPr/>
        <a:lstStyle/>
        <a:p>
          <a:endParaRPr lang="en-US"/>
        </a:p>
      </dgm:t>
    </dgm:pt>
    <dgm:pt modelId="{6F0B9C98-43A3-4E17-8BD5-5AD023B60655}" type="pres">
      <dgm:prSet presAssocID="{DAD29B3B-5D45-44D1-978F-9AEF9FB02F0E}" presName="descendantText" presStyleLbl="alignAccFollowNode1" presStyleIdx="1" presStyleCnt="3">
        <dgm:presLayoutVars>
          <dgm:bulletEnabled val="1"/>
        </dgm:presLayoutVars>
      </dgm:prSet>
      <dgm:spPr/>
      <dgm:t>
        <a:bodyPr/>
        <a:lstStyle/>
        <a:p>
          <a:endParaRPr lang="en-US"/>
        </a:p>
      </dgm:t>
    </dgm:pt>
    <dgm:pt modelId="{B8774C24-05C1-4BF2-8D43-4E5B5D46A934}" type="pres">
      <dgm:prSet presAssocID="{D39898E4-1524-4E2B-9532-181BAE64A68A}" presName="sp" presStyleCnt="0"/>
      <dgm:spPr/>
      <dgm:t>
        <a:bodyPr/>
        <a:lstStyle/>
        <a:p>
          <a:endParaRPr lang="en-US"/>
        </a:p>
      </dgm:t>
    </dgm:pt>
    <dgm:pt modelId="{49E097B4-BFEF-4206-85D0-3B6B37FD6BFF}" type="pres">
      <dgm:prSet presAssocID="{FEF81941-10CF-4FA8-A480-1454DF368F4A}" presName="linNode" presStyleCnt="0"/>
      <dgm:spPr/>
      <dgm:t>
        <a:bodyPr/>
        <a:lstStyle/>
        <a:p>
          <a:endParaRPr lang="en-US"/>
        </a:p>
      </dgm:t>
    </dgm:pt>
    <dgm:pt modelId="{EEBC6C69-B19D-40B7-AEFA-0C9FECE77424}" type="pres">
      <dgm:prSet presAssocID="{FEF81941-10CF-4FA8-A480-1454DF368F4A}" presName="parentText" presStyleLbl="node1" presStyleIdx="2" presStyleCnt="3">
        <dgm:presLayoutVars>
          <dgm:chMax val="1"/>
          <dgm:bulletEnabled val="1"/>
        </dgm:presLayoutVars>
      </dgm:prSet>
      <dgm:spPr/>
      <dgm:t>
        <a:bodyPr/>
        <a:lstStyle/>
        <a:p>
          <a:endParaRPr lang="en-US"/>
        </a:p>
      </dgm:t>
    </dgm:pt>
    <dgm:pt modelId="{C410C2BE-4D12-467F-AD4E-A88090DC3748}" type="pres">
      <dgm:prSet presAssocID="{FEF81941-10CF-4FA8-A480-1454DF368F4A}" presName="descendantText" presStyleLbl="alignAccFollowNode1" presStyleIdx="2" presStyleCnt="3">
        <dgm:presLayoutVars>
          <dgm:bulletEnabled val="1"/>
        </dgm:presLayoutVars>
      </dgm:prSet>
      <dgm:spPr/>
      <dgm:t>
        <a:bodyPr/>
        <a:lstStyle/>
        <a:p>
          <a:endParaRPr lang="en-US"/>
        </a:p>
      </dgm:t>
    </dgm:pt>
  </dgm:ptLst>
  <dgm:cxnLst>
    <dgm:cxn modelId="{4EAC2E74-FC2D-423E-8B9E-C683163FA3F8}" srcId="{FEF81941-10CF-4FA8-A480-1454DF368F4A}" destId="{B8BBDFA5-4279-47AC-97A0-8C19AC113ABF}" srcOrd="0" destOrd="0" parTransId="{AEA1061E-94C0-41EE-B282-AB8E3A04ECFC}" sibTransId="{79EB9354-1748-405E-91E5-AE591FB1FED8}"/>
    <dgm:cxn modelId="{02883BEE-0EDA-4AE2-9EB3-EFB6F7506F9B}" srcId="{DAD29B3B-5D45-44D1-978F-9AEF9FB02F0E}" destId="{5034F444-0CAA-4C00-81CE-AC77A04C9976}" srcOrd="0" destOrd="0" parTransId="{EA69034D-9163-4537-9142-74DBD268F5A0}" sibTransId="{3341FF02-2A76-4427-B8ED-8273136A9E29}"/>
    <dgm:cxn modelId="{380CE7DE-01EE-4B00-A5EF-6938708F952D}" srcId="{08CCE46E-8225-4A93-9364-0BC9EFCDC414}" destId="{DAD29B3B-5D45-44D1-978F-9AEF9FB02F0E}" srcOrd="1" destOrd="0" parTransId="{C80CBA23-411A-4D83-8472-37A976C3EC3E}" sibTransId="{D39898E4-1524-4E2B-9532-181BAE64A68A}"/>
    <dgm:cxn modelId="{B420DD7E-DF1A-45B2-99A2-2C8E0AB64D2F}" srcId="{08CCE46E-8225-4A93-9364-0BC9EFCDC414}" destId="{E859B18E-BABF-48F2-ADA1-5EF45840F1D5}" srcOrd="0" destOrd="0" parTransId="{0D6C0536-111F-488E-B6F6-041B5724A431}" sibTransId="{5191114D-582A-40F7-BDC4-6714DF3BDD5B}"/>
    <dgm:cxn modelId="{945697A5-42EF-254A-B93F-1FE8E8F12FFA}" type="presOf" srcId="{5034F444-0CAA-4C00-81CE-AC77A04C9976}" destId="{6F0B9C98-43A3-4E17-8BD5-5AD023B60655}" srcOrd="0" destOrd="0" presId="urn:microsoft.com/office/officeart/2005/8/layout/vList5"/>
    <dgm:cxn modelId="{1664EF0A-78F9-9043-A32C-9E95CC0268F8}" type="presOf" srcId="{B8BBDFA5-4279-47AC-97A0-8C19AC113ABF}" destId="{C410C2BE-4D12-467F-AD4E-A88090DC3748}" srcOrd="0" destOrd="0" presId="urn:microsoft.com/office/officeart/2005/8/layout/vList5"/>
    <dgm:cxn modelId="{16AD3FBA-E7F8-8C45-9FA8-09777F4A24F3}" type="presOf" srcId="{DAD29B3B-5D45-44D1-978F-9AEF9FB02F0E}" destId="{F3B1188E-B1A6-4728-9A06-6ED5C3DD0A71}" srcOrd="0" destOrd="0" presId="urn:microsoft.com/office/officeart/2005/8/layout/vList5"/>
    <dgm:cxn modelId="{2E737320-7E76-384A-9B02-3A7886205E03}" type="presOf" srcId="{23C575DE-E544-453B-96F3-F14D218278E3}" destId="{B46A076A-1281-48FB-B64C-B906F4587337}" srcOrd="0" destOrd="0" presId="urn:microsoft.com/office/officeart/2005/8/layout/vList5"/>
    <dgm:cxn modelId="{AFED0F76-5757-40A5-965E-BA1EB5639E92}" srcId="{08CCE46E-8225-4A93-9364-0BC9EFCDC414}" destId="{FEF81941-10CF-4FA8-A480-1454DF368F4A}" srcOrd="2" destOrd="0" parTransId="{3F18976E-A899-437E-B53A-7886A63C4D20}" sibTransId="{08CC6356-EB19-4E39-88C7-55986FDE4B52}"/>
    <dgm:cxn modelId="{55105EBE-1CC2-1442-B74C-2FD2FA2893F4}" type="presOf" srcId="{E859B18E-BABF-48F2-ADA1-5EF45840F1D5}" destId="{BFCFEAA9-EED0-430B-81A4-516750D7FE3C}" srcOrd="0" destOrd="0" presId="urn:microsoft.com/office/officeart/2005/8/layout/vList5"/>
    <dgm:cxn modelId="{A7945831-454E-DD4A-AC3A-D8BA24CFE86E}" type="presOf" srcId="{08CCE46E-8225-4A93-9364-0BC9EFCDC414}" destId="{A0302ECA-712E-43B3-A9B8-64DAD3497FCC}" srcOrd="0" destOrd="0" presId="urn:microsoft.com/office/officeart/2005/8/layout/vList5"/>
    <dgm:cxn modelId="{D8A5DED8-8AC6-49A3-B35C-88FD6070BF4F}" srcId="{E859B18E-BABF-48F2-ADA1-5EF45840F1D5}" destId="{23C575DE-E544-453B-96F3-F14D218278E3}" srcOrd="0" destOrd="0" parTransId="{6D5B05E0-1366-4E31-80DC-D490E788E0F4}" sibTransId="{FB013A48-E1EE-4325-95AD-94AF219A6474}"/>
    <dgm:cxn modelId="{B0EE44F7-B9D4-8941-945A-ADDB077B098D}" type="presOf" srcId="{FEF81941-10CF-4FA8-A480-1454DF368F4A}" destId="{EEBC6C69-B19D-40B7-AEFA-0C9FECE77424}" srcOrd="0" destOrd="0" presId="urn:microsoft.com/office/officeart/2005/8/layout/vList5"/>
    <dgm:cxn modelId="{0E6F496D-0C78-4D44-AAD4-60FAB6A31B13}" type="presParOf" srcId="{A0302ECA-712E-43B3-A9B8-64DAD3497FCC}" destId="{3537CAC5-1930-4AA8-A7D5-3DC63C36B7D6}" srcOrd="0" destOrd="0" presId="urn:microsoft.com/office/officeart/2005/8/layout/vList5"/>
    <dgm:cxn modelId="{E011016E-B52A-F749-AD7D-2291B1C07133}" type="presParOf" srcId="{3537CAC5-1930-4AA8-A7D5-3DC63C36B7D6}" destId="{BFCFEAA9-EED0-430B-81A4-516750D7FE3C}" srcOrd="0" destOrd="0" presId="urn:microsoft.com/office/officeart/2005/8/layout/vList5"/>
    <dgm:cxn modelId="{DF392A6D-D1BD-1E4E-AADB-7E954D13781C}" type="presParOf" srcId="{3537CAC5-1930-4AA8-A7D5-3DC63C36B7D6}" destId="{B46A076A-1281-48FB-B64C-B906F4587337}" srcOrd="1" destOrd="0" presId="urn:microsoft.com/office/officeart/2005/8/layout/vList5"/>
    <dgm:cxn modelId="{27D284A2-82D8-E64F-AE3D-FF84308B9B64}" type="presParOf" srcId="{A0302ECA-712E-43B3-A9B8-64DAD3497FCC}" destId="{7FA7614B-F7F9-408B-87AE-474F77FBE9C2}" srcOrd="1" destOrd="0" presId="urn:microsoft.com/office/officeart/2005/8/layout/vList5"/>
    <dgm:cxn modelId="{EFFBFA7B-399E-B141-A60C-FF46296BF89F}" type="presParOf" srcId="{A0302ECA-712E-43B3-A9B8-64DAD3497FCC}" destId="{8E4263CC-E379-47CD-9FB6-1FA36F6F4FA8}" srcOrd="2" destOrd="0" presId="urn:microsoft.com/office/officeart/2005/8/layout/vList5"/>
    <dgm:cxn modelId="{1F88ADD5-7DB8-9644-BA4D-48E088912D27}" type="presParOf" srcId="{8E4263CC-E379-47CD-9FB6-1FA36F6F4FA8}" destId="{F3B1188E-B1A6-4728-9A06-6ED5C3DD0A71}" srcOrd="0" destOrd="0" presId="urn:microsoft.com/office/officeart/2005/8/layout/vList5"/>
    <dgm:cxn modelId="{F98F7E84-0414-9945-9445-A0DB51C14F8E}" type="presParOf" srcId="{8E4263CC-E379-47CD-9FB6-1FA36F6F4FA8}" destId="{6F0B9C98-43A3-4E17-8BD5-5AD023B60655}" srcOrd="1" destOrd="0" presId="urn:microsoft.com/office/officeart/2005/8/layout/vList5"/>
    <dgm:cxn modelId="{C3DCAB92-76D1-8647-8DF2-9F450D406601}" type="presParOf" srcId="{A0302ECA-712E-43B3-A9B8-64DAD3497FCC}" destId="{B8774C24-05C1-4BF2-8D43-4E5B5D46A934}" srcOrd="3" destOrd="0" presId="urn:microsoft.com/office/officeart/2005/8/layout/vList5"/>
    <dgm:cxn modelId="{688B2A49-1E00-7249-89B1-7EEDB97D9D46}" type="presParOf" srcId="{A0302ECA-712E-43B3-A9B8-64DAD3497FCC}" destId="{49E097B4-BFEF-4206-85D0-3B6B37FD6BFF}" srcOrd="4" destOrd="0" presId="urn:microsoft.com/office/officeart/2005/8/layout/vList5"/>
    <dgm:cxn modelId="{B5D80418-2432-0149-929D-2B1B922B575B}" type="presParOf" srcId="{49E097B4-BFEF-4206-85D0-3B6B37FD6BFF}" destId="{EEBC6C69-B19D-40B7-AEFA-0C9FECE77424}" srcOrd="0" destOrd="0" presId="urn:microsoft.com/office/officeart/2005/8/layout/vList5"/>
    <dgm:cxn modelId="{A6BA9C97-3B2D-9145-812D-1A749B26F79C}" type="presParOf" srcId="{49E097B4-BFEF-4206-85D0-3B6B37FD6BFF}" destId="{C410C2BE-4D12-467F-AD4E-A88090DC37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016C1-3F8C-479C-AB91-0093F1BE8B95}" type="datetimeFigureOut">
              <a:rPr lang="en-PH" smtClean="0"/>
              <a:t>2/26/2015</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89D3F-31CD-4057-A484-B2ABB486AB0D}" type="slidenum">
              <a:rPr lang="en-PH" smtClean="0"/>
              <a:t>‹#›</a:t>
            </a:fld>
            <a:endParaRPr lang="en-PH"/>
          </a:p>
        </p:txBody>
      </p:sp>
    </p:spTree>
    <p:extLst>
      <p:ext uri="{BB962C8B-B14F-4D97-AF65-F5344CB8AC3E}">
        <p14:creationId xmlns:p14="http://schemas.microsoft.com/office/powerpoint/2010/main" val="174715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PH"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5E20ED-241F-4BA1-8700-17E379FC4F1B}" type="slidenum">
              <a:rPr lang="en-PH" altLang="en-US" smtClean="0">
                <a:solidFill>
                  <a:prstClr val="black"/>
                </a:solidFill>
                <a:latin typeface="Calibri" panose="020F0502020204030204" pitchFamily="34" charset="0"/>
              </a:rPr>
              <a:pPr/>
              <a:t>1</a:t>
            </a:fld>
            <a:endParaRPr lang="en-PH"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84941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Some</a:t>
            </a:r>
            <a:r>
              <a:rPr lang="en-PH" baseline="0" dirty="0" smtClean="0"/>
              <a:t> area have over targeted because there are not direct beneficiaries participated in the Hygiene Promotion sessions.</a:t>
            </a:r>
            <a:endParaRPr lang="en-PH" dirty="0"/>
          </a:p>
        </p:txBody>
      </p:sp>
      <p:sp>
        <p:nvSpPr>
          <p:cNvPr id="4" name="Slide Number Placeholder 3"/>
          <p:cNvSpPr>
            <a:spLocks noGrp="1"/>
          </p:cNvSpPr>
          <p:nvPr>
            <p:ph type="sldNum" sz="quarter" idx="10"/>
          </p:nvPr>
        </p:nvSpPr>
        <p:spPr/>
        <p:txBody>
          <a:bodyPr/>
          <a:lstStyle/>
          <a:p>
            <a:fld id="{59889D3F-31CD-4057-A484-B2ABB486AB0D}" type="slidenum">
              <a:rPr lang="en-PH" smtClean="0"/>
              <a:t>38</a:t>
            </a:fld>
            <a:endParaRPr lang="en-PH"/>
          </a:p>
        </p:txBody>
      </p:sp>
    </p:spTree>
    <p:extLst>
      <p:ext uri="{BB962C8B-B14F-4D97-AF65-F5344CB8AC3E}">
        <p14:creationId xmlns:p14="http://schemas.microsoft.com/office/powerpoint/2010/main" val="324791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Red</a:t>
            </a:r>
            <a:r>
              <a:rPr lang="en-US" altLang="en-US" baseline="0" dirty="0" smtClean="0"/>
              <a:t> Cross as an auxiliary to the Government. We </a:t>
            </a:r>
            <a:r>
              <a:rPr lang="en-US" altLang="en-US" baseline="0" dirty="0" err="1" smtClean="0"/>
              <a:t>ar</a:t>
            </a:r>
            <a:r>
              <a:rPr lang="en-US" altLang="en-US" baseline="0" dirty="0" smtClean="0"/>
              <a:t> </a:t>
            </a:r>
            <a:r>
              <a:rPr lang="en-US" altLang="en-US" baseline="0" dirty="0" err="1" smtClean="0"/>
              <a:t>emandated</a:t>
            </a:r>
            <a:r>
              <a:rPr lang="en-US" altLang="en-US" baseline="0" dirty="0" smtClean="0"/>
              <a:t> </a:t>
            </a:r>
            <a:endParaRPr lang="en-US" altLang="en-US" dirty="0" smtClean="0"/>
          </a:p>
        </p:txBody>
      </p:sp>
      <p:sp>
        <p:nvSpPr>
          <p:cNvPr id="1013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BFA9F3-82FC-4C17-91C0-A80790061153}" type="slidenum">
              <a:rPr lang="en-US" altLang="en-US">
                <a:solidFill>
                  <a:prstClr val="black"/>
                </a:solidFill>
                <a:latin typeface="Calibri" panose="020F0502020204030204" pitchFamily="34" charset="0"/>
              </a:rPr>
              <a:pPr eaLnBrk="1" hangingPunct="1"/>
              <a:t>51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03726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authority under which the Philippine Red Cross (PRC) assumes responsibility for the relief of disaster victims is reflected in Republic Act 10072, Section 4, Paragraph</a:t>
            </a:r>
            <a:r>
              <a:rPr lang="en-US" altLang="en-US" i="1" smtClean="0"/>
              <a:t> e</a:t>
            </a:r>
            <a:r>
              <a:rPr lang="en-US" altLang="en-US" smtClean="0"/>
              <a:t>:</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E10D05-6ADD-40EC-9C5C-04B38C90D7AC}" type="slidenum">
              <a:rPr lang="en-US" altLang="en-US">
                <a:solidFill>
                  <a:prstClr val="black"/>
                </a:solidFill>
                <a:latin typeface="Calibri" panose="020F0502020204030204" pitchFamily="34" charset="0"/>
              </a:rPr>
              <a:pPr eaLnBrk="1" hangingPunct="1"/>
              <a:t>52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7828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b="1" dirty="0" smtClean="0">
                <a:latin typeface="+mj-lt"/>
                <a:cs typeface="Arial" panose="020B0604020202020204" pitchFamily="34" charset="0"/>
              </a:rPr>
              <a:t>Purpose</a:t>
            </a:r>
          </a:p>
          <a:p>
            <a:pPr marL="285750" indent="-285750">
              <a:buFont typeface="Arial" panose="020B0604020202020204" pitchFamily="34" charset="0"/>
              <a:buChar char="•"/>
            </a:pPr>
            <a:r>
              <a:rPr lang="en-GB" sz="1800" b="0" dirty="0" smtClean="0">
                <a:latin typeface="+mj-lt"/>
                <a:cs typeface="Arial" panose="020B0604020202020204" pitchFamily="34" charset="0"/>
              </a:rPr>
              <a:t>T</a:t>
            </a:r>
            <a:r>
              <a:rPr lang="en-GB" sz="1800" dirty="0" smtClean="0">
                <a:latin typeface="+mj-lt"/>
                <a:cs typeface="Arial" panose="020B0604020202020204" pitchFamily="34" charset="0"/>
              </a:rPr>
              <a:t>his Framework</a:t>
            </a:r>
            <a:r>
              <a:rPr lang="en-GB" sz="1800" baseline="0" dirty="0" smtClean="0">
                <a:latin typeface="+mj-lt"/>
                <a:cs typeface="Arial" panose="020B0604020202020204" pitchFamily="34" charset="0"/>
              </a:rPr>
              <a:t> is a </a:t>
            </a:r>
            <a:r>
              <a:rPr lang="en-GB" sz="1800" kern="1200" dirty="0" smtClean="0">
                <a:solidFill>
                  <a:schemeClr val="tx1"/>
                </a:solidFill>
                <a:effectLst/>
                <a:latin typeface="+mj-lt"/>
                <a:ea typeface="+mn-ea"/>
                <a:cs typeface="Arial" panose="020B0604020202020204" pitchFamily="34" charset="0"/>
              </a:rPr>
              <a:t>strategic guide for all of us.</a:t>
            </a:r>
            <a:r>
              <a:rPr lang="en-GB" sz="1800" kern="1200" baseline="0" dirty="0" smtClean="0">
                <a:solidFill>
                  <a:schemeClr val="tx1"/>
                </a:solidFill>
                <a:effectLst/>
                <a:latin typeface="+mj-lt"/>
                <a:ea typeface="+mn-ea"/>
                <a:cs typeface="Arial" panose="020B0604020202020204" pitchFamily="34" charset="0"/>
              </a:rPr>
              <a:t> </a:t>
            </a:r>
            <a:endParaRPr lang="en-GB" sz="1800" kern="1200" dirty="0" smtClean="0">
              <a:solidFill>
                <a:schemeClr val="tx1"/>
              </a:solidFill>
              <a:effectLst/>
              <a:latin typeface="+mj-lt"/>
              <a:ea typeface="+mn-ea"/>
              <a:cs typeface="Arial" panose="020B0604020202020204" pitchFamily="34" charset="0"/>
            </a:endParaRPr>
          </a:p>
          <a:p>
            <a:pPr marL="285750" indent="-285750">
              <a:buFont typeface="Arial" panose="020B0604020202020204" pitchFamily="34" charset="0"/>
              <a:buChar char="•"/>
            </a:pPr>
            <a:r>
              <a:rPr lang="en-GB" sz="1800" kern="1200" dirty="0" smtClean="0">
                <a:solidFill>
                  <a:schemeClr val="tx1"/>
                </a:solidFill>
                <a:effectLst/>
                <a:latin typeface="+mj-lt"/>
                <a:ea typeface="+mn-ea"/>
                <a:cs typeface="Arial" panose="020B0604020202020204" pitchFamily="34" charset="0"/>
              </a:rPr>
              <a:t>based on spirit of the Joint Statement “</a:t>
            </a:r>
            <a:r>
              <a:rPr lang="en-GB" sz="1800" i="1" kern="1200" dirty="0" smtClean="0">
                <a:solidFill>
                  <a:schemeClr val="tx1"/>
                </a:solidFill>
                <a:effectLst/>
                <a:latin typeface="+mj-lt"/>
                <a:ea typeface="+mn-ea"/>
                <a:cs typeface="Arial" panose="020B0604020202020204" pitchFamily="34" charset="0"/>
              </a:rPr>
              <a:t>Red Cross/Red Crescent Movement Response to Humanitarian Needs after Typhoon </a:t>
            </a:r>
            <a:r>
              <a:rPr lang="en-GB" sz="1800" i="1" kern="1200" dirty="0" err="1" smtClean="0">
                <a:solidFill>
                  <a:schemeClr val="tx1"/>
                </a:solidFill>
                <a:effectLst/>
                <a:latin typeface="+mj-lt"/>
                <a:ea typeface="+mn-ea"/>
                <a:cs typeface="Arial" panose="020B0604020202020204" pitchFamily="34" charset="0"/>
              </a:rPr>
              <a:t>Haiyan</a:t>
            </a:r>
            <a:r>
              <a:rPr lang="en-GB" sz="1800" i="1" kern="1200" dirty="0" smtClean="0">
                <a:solidFill>
                  <a:schemeClr val="tx1"/>
                </a:solidFill>
                <a:effectLst/>
                <a:latin typeface="+mj-lt"/>
                <a:ea typeface="+mn-ea"/>
                <a:cs typeface="Arial" panose="020B0604020202020204" pitchFamily="34" charset="0"/>
              </a:rPr>
              <a:t> (Yolanda)</a:t>
            </a:r>
            <a:r>
              <a:rPr lang="en-GB" sz="1800" kern="1200" dirty="0" smtClean="0">
                <a:solidFill>
                  <a:schemeClr val="tx1"/>
                </a:solidFill>
                <a:effectLst/>
                <a:latin typeface="+mj-lt"/>
                <a:ea typeface="+mn-ea"/>
                <a:cs typeface="Arial" panose="020B0604020202020204" pitchFamily="34" charset="0"/>
              </a:rPr>
              <a:t>” signed by the Philippines Red Cross (PRC), the International Federation (IFRC) and the International Committee of Red Cross (ICRC) in November 2013, guided by each of the Movement components’ vision and strategy, the Framework will guide at the strategic level the development of the overall plan of action of the Typhoon </a:t>
            </a:r>
            <a:r>
              <a:rPr lang="en-GB" sz="1800" kern="1200" dirty="0" err="1" smtClean="0">
                <a:solidFill>
                  <a:schemeClr val="tx1"/>
                </a:solidFill>
                <a:effectLst/>
                <a:latin typeface="+mj-lt"/>
                <a:ea typeface="+mn-ea"/>
                <a:cs typeface="Arial" panose="020B0604020202020204" pitchFamily="34" charset="0"/>
              </a:rPr>
              <a:t>Haiyan</a:t>
            </a:r>
            <a:r>
              <a:rPr lang="en-GB" sz="1800" kern="1200" dirty="0" smtClean="0">
                <a:solidFill>
                  <a:schemeClr val="tx1"/>
                </a:solidFill>
                <a:effectLst/>
                <a:latin typeface="+mj-lt"/>
                <a:ea typeface="+mn-ea"/>
                <a:cs typeface="Arial" panose="020B0604020202020204" pitchFamily="34" charset="0"/>
              </a:rPr>
              <a:t> Operation.</a:t>
            </a:r>
          </a:p>
          <a:p>
            <a:pPr marL="228600" indent="-228600">
              <a:buAutoNum type="arabicPeriod"/>
            </a:pPr>
            <a:endParaRPr lang="en-GB" sz="1800" kern="1200" dirty="0" smtClean="0">
              <a:solidFill>
                <a:schemeClr val="tx1"/>
              </a:solidFill>
              <a:effectLst/>
              <a:latin typeface="+mj-lt"/>
              <a:ea typeface="+mn-ea"/>
              <a:cs typeface="Arial" panose="020B0604020202020204" pitchFamily="34" charset="0"/>
            </a:endParaRPr>
          </a:p>
          <a:p>
            <a:pPr marL="0" indent="0">
              <a:buNone/>
            </a:pPr>
            <a:r>
              <a:rPr lang="en-GB" sz="1800" b="1" kern="1200" dirty="0" smtClean="0">
                <a:solidFill>
                  <a:schemeClr val="tx1"/>
                </a:solidFill>
                <a:effectLst/>
                <a:latin typeface="+mj-lt"/>
                <a:ea typeface="+mn-ea"/>
                <a:cs typeface="Arial" panose="020B0604020202020204" pitchFamily="34" charset="0"/>
              </a:rPr>
              <a:t>Key Elements </a:t>
            </a:r>
            <a:endParaRPr lang="en-GB" sz="1800" kern="1200" dirty="0" smtClean="0">
              <a:solidFill>
                <a:schemeClr val="tx1"/>
              </a:solidFill>
              <a:effectLst/>
              <a:latin typeface="+mj-lt"/>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tx1"/>
                </a:solidFill>
                <a:effectLst/>
                <a:latin typeface="+mj-lt"/>
                <a:ea typeface="+mn-ea"/>
                <a:cs typeface="Arial" panose="020B0604020202020204" pitchFamily="34" charset="0"/>
              </a:rPr>
              <a:t>Pillar</a:t>
            </a:r>
            <a:r>
              <a:rPr lang="en-GB" sz="1800" kern="1200" baseline="0" dirty="0" smtClean="0">
                <a:solidFill>
                  <a:schemeClr val="tx1"/>
                </a:solidFill>
                <a:effectLst/>
                <a:latin typeface="+mj-lt"/>
                <a:ea typeface="+mn-ea"/>
                <a:cs typeface="Arial" panose="020B0604020202020204" pitchFamily="34" charset="0"/>
              </a:rPr>
              <a:t> One – </a:t>
            </a:r>
            <a:r>
              <a:rPr lang="en-GB" sz="1800" dirty="0" smtClean="0">
                <a:latin typeface="+mj-lt"/>
                <a:cs typeface="Arial" panose="020B0604020202020204" pitchFamily="34" charset="0"/>
              </a:rPr>
              <a:t>Shared Operational Priorities – this guides what we do, where we do</a:t>
            </a:r>
            <a:r>
              <a:rPr lang="en-GB" sz="1800" baseline="0" dirty="0" smtClean="0">
                <a:latin typeface="+mj-lt"/>
                <a:cs typeface="Arial" panose="020B0604020202020204" pitchFamily="34" charset="0"/>
              </a:rPr>
              <a:t> it, how we do it.</a:t>
            </a:r>
            <a:endParaRPr lang="en-GB" sz="1800" kern="1200" baseline="0" dirty="0" smtClean="0">
              <a:solidFill>
                <a:schemeClr val="tx1"/>
              </a:solidFill>
              <a:effectLst/>
              <a:latin typeface="+mj-lt"/>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baseline="0" dirty="0" smtClean="0">
                <a:solidFill>
                  <a:schemeClr val="tx1"/>
                </a:solidFill>
                <a:effectLst/>
                <a:latin typeface="+mj-lt"/>
                <a:ea typeface="+mn-ea"/>
                <a:cs typeface="Arial" panose="020B0604020202020204" pitchFamily="34" charset="0"/>
              </a:rPr>
              <a:t>Pillar Two - </a:t>
            </a:r>
            <a:r>
              <a:rPr lang="en-GB" sz="1800" dirty="0" smtClean="0">
                <a:latin typeface="+mj-lt"/>
                <a:cs typeface="Arial" panose="020B0604020202020204" pitchFamily="34" charset="0"/>
              </a:rPr>
              <a:t>Working effectively together – how we work together to maximise our impact, how we engage with external actors (government</a:t>
            </a:r>
            <a:r>
              <a:rPr lang="en-GB" sz="1800" baseline="0" dirty="0" smtClean="0">
                <a:latin typeface="+mj-lt"/>
                <a:cs typeface="Arial" panose="020B0604020202020204" pitchFamily="34" charset="0"/>
              </a:rPr>
              <a:t> and other actors) – how we speak with one voice</a:t>
            </a:r>
            <a:endParaRPr lang="en-GB" sz="1800" kern="1200" baseline="0" dirty="0" smtClean="0">
              <a:solidFill>
                <a:schemeClr val="tx1"/>
              </a:solidFill>
              <a:effectLst/>
              <a:latin typeface="+mj-lt"/>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baseline="0" dirty="0" smtClean="0">
                <a:solidFill>
                  <a:schemeClr val="tx1"/>
                </a:solidFill>
                <a:effectLst/>
                <a:latin typeface="+mj-lt"/>
                <a:ea typeface="+mn-ea"/>
                <a:cs typeface="Arial" panose="020B0604020202020204" pitchFamily="34" charset="0"/>
              </a:rPr>
              <a:t>Pillar Three - </a:t>
            </a:r>
            <a:r>
              <a:rPr lang="en-GB" sz="1800" dirty="0" smtClean="0">
                <a:latin typeface="+mj-lt"/>
                <a:cs typeface="Arial" panose="020B0604020202020204" pitchFamily="34" charset="0"/>
              </a:rPr>
              <a:t>Quality and Accountability – common standards</a:t>
            </a:r>
            <a:r>
              <a:rPr lang="en-GB" sz="1800" baseline="0" dirty="0" smtClean="0">
                <a:latin typeface="+mj-lt"/>
                <a:cs typeface="Arial" panose="020B0604020202020204" pitchFamily="34" charset="0"/>
              </a:rPr>
              <a:t> and guidelines – reflect the Philippines.</a:t>
            </a:r>
          </a:p>
          <a:p>
            <a:pPr marL="457200" lvl="1" indent="0">
              <a:buFont typeface="+mj-lt"/>
              <a:buNone/>
            </a:pPr>
            <a:endParaRPr lang="en-GB" sz="1800" kern="1200" baseline="0" dirty="0" smtClean="0">
              <a:solidFill>
                <a:schemeClr val="tx1"/>
              </a:solidFill>
              <a:effectLst/>
              <a:latin typeface="+mj-lt"/>
              <a:ea typeface="+mn-ea"/>
              <a:cs typeface="Arial" panose="020B0604020202020204" pitchFamily="34" charset="0"/>
            </a:endParaRPr>
          </a:p>
          <a:p>
            <a:pPr marL="0" indent="0">
              <a:buNone/>
            </a:pPr>
            <a:r>
              <a:rPr lang="en-GB" sz="1800" b="1" kern="1200" baseline="0" dirty="0" smtClean="0">
                <a:solidFill>
                  <a:schemeClr val="tx1"/>
                </a:solidFill>
                <a:effectLst/>
                <a:latin typeface="+mj-lt"/>
                <a:ea typeface="+mn-ea"/>
                <a:cs typeface="Arial" panose="020B0604020202020204" pitchFamily="34" charset="0"/>
              </a:rPr>
              <a:t>Consultation</a:t>
            </a:r>
            <a:endParaRPr lang="en-GB" sz="1800" b="0" kern="1200" baseline="0" dirty="0" smtClean="0">
              <a:solidFill>
                <a:schemeClr val="tx1"/>
              </a:solidFill>
              <a:effectLst/>
              <a:latin typeface="+mj-lt"/>
              <a:ea typeface="+mn-ea"/>
              <a:cs typeface="Arial" panose="020B0604020202020204" pitchFamily="34" charset="0"/>
            </a:endParaRPr>
          </a:p>
          <a:p>
            <a:pPr marL="742950" lvl="1" indent="-285750">
              <a:buFont typeface="Arial" panose="020B0604020202020204" pitchFamily="34" charset="0"/>
              <a:buChar char="•"/>
            </a:pPr>
            <a:r>
              <a:rPr lang="en-GB" sz="1800" kern="1200" baseline="0" dirty="0" smtClean="0">
                <a:solidFill>
                  <a:schemeClr val="tx1"/>
                </a:solidFill>
                <a:effectLst/>
                <a:latin typeface="+mj-lt"/>
                <a:ea typeface="+mn-ea"/>
                <a:cs typeface="Arial" panose="020B0604020202020204" pitchFamily="34" charset="0"/>
              </a:rPr>
              <a:t>We are finalizing the Framework based on the draft you have plus your thoughts, contributions and feedback from the next 2 days.</a:t>
            </a:r>
          </a:p>
          <a:p>
            <a:pPr marL="742950" lvl="1" indent="-285750">
              <a:buFont typeface="Arial" panose="020B0604020202020204" pitchFamily="34" charset="0"/>
              <a:buChar char="•"/>
            </a:pPr>
            <a:r>
              <a:rPr lang="en-GB" sz="1800" kern="1200" dirty="0" smtClean="0">
                <a:solidFill>
                  <a:schemeClr val="tx1"/>
                </a:solidFill>
                <a:effectLst/>
                <a:latin typeface="+mj-lt"/>
                <a:ea typeface="+mn-ea"/>
                <a:cs typeface="Arial" panose="020B0604020202020204" pitchFamily="34" charset="0"/>
              </a:rPr>
              <a:t>The final MWOF document will be agreed with PRC and ICRC and shared with all Movement partners by the end of February 2014. </a:t>
            </a:r>
          </a:p>
        </p:txBody>
      </p:sp>
      <p:sp>
        <p:nvSpPr>
          <p:cNvPr id="4" name="Slide Number Placeholder 3"/>
          <p:cNvSpPr>
            <a:spLocks noGrp="1"/>
          </p:cNvSpPr>
          <p:nvPr>
            <p:ph type="sldNum" sz="quarter" idx="10"/>
          </p:nvPr>
        </p:nvSpPr>
        <p:spPr/>
        <p:txBody>
          <a:bodyPr/>
          <a:lstStyle/>
          <a:p>
            <a:fld id="{55D80FF7-BA67-459F-8B6F-A38CB619F8E2}" type="slidenum">
              <a:rPr lang="en-GB" smtClean="0"/>
              <a:t>54</a:t>
            </a:fld>
            <a:endParaRPr lang="en-GB"/>
          </a:p>
        </p:txBody>
      </p:sp>
    </p:spTree>
    <p:extLst>
      <p:ext uri="{BB962C8B-B14F-4D97-AF65-F5344CB8AC3E}">
        <p14:creationId xmlns:p14="http://schemas.microsoft.com/office/powerpoint/2010/main" val="1205713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80FF7-BA67-459F-8B6F-A38CB619F8E2}" type="slidenum">
              <a:rPr lang="en-GB" smtClean="0"/>
              <a:t>55</a:t>
            </a:fld>
            <a:endParaRPr lang="en-GB"/>
          </a:p>
        </p:txBody>
      </p:sp>
    </p:spTree>
    <p:extLst>
      <p:ext uri="{BB962C8B-B14F-4D97-AF65-F5344CB8AC3E}">
        <p14:creationId xmlns:p14="http://schemas.microsoft.com/office/powerpoint/2010/main" val="31436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80FF7-BA67-459F-8B6F-A38CB619F8E2}" type="slidenum">
              <a:rPr lang="en-GB" smtClean="0"/>
              <a:t>56</a:t>
            </a:fld>
            <a:endParaRPr lang="en-GB"/>
          </a:p>
        </p:txBody>
      </p:sp>
    </p:spTree>
    <p:extLst>
      <p:ext uri="{BB962C8B-B14F-4D97-AF65-F5344CB8AC3E}">
        <p14:creationId xmlns:p14="http://schemas.microsoft.com/office/powerpoint/2010/main" val="1020496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latin typeface="+mn-lt"/>
                <a:ea typeface="+mn-ea"/>
                <a:cs typeface="+mn-cs"/>
              </a:rPr>
              <a:t>The 5 F’s is</a:t>
            </a:r>
            <a:r>
              <a:rPr lang="en-GB" sz="1200" b="1" kern="1200" baseline="0" dirty="0" smtClean="0">
                <a:solidFill>
                  <a:schemeClr val="tx1"/>
                </a:solidFill>
                <a:latin typeface="+mn-lt"/>
                <a:ea typeface="+mn-ea"/>
                <a:cs typeface="+mn-cs"/>
              </a:rPr>
              <a:t> an approach that is </a:t>
            </a:r>
            <a:r>
              <a:rPr lang="en-GB" sz="1200" b="1" kern="1200" dirty="0" smtClean="0">
                <a:solidFill>
                  <a:schemeClr val="tx1"/>
                </a:solidFill>
                <a:latin typeface="+mn-lt"/>
                <a:ea typeface="+mn-ea"/>
                <a:cs typeface="+mn-cs"/>
              </a:rPr>
              <a:t>familiar to all of us</a:t>
            </a:r>
            <a:r>
              <a:rPr lang="en-GB" sz="1200" b="1" kern="1200" baseline="0" dirty="0" smtClean="0">
                <a:solidFill>
                  <a:schemeClr val="tx1"/>
                </a:solidFill>
                <a:latin typeface="+mn-lt"/>
                <a:ea typeface="+mn-ea"/>
                <a:cs typeface="+mn-cs"/>
              </a:rPr>
              <a:t> in </a:t>
            </a:r>
            <a:r>
              <a:rPr lang="en-GB" sz="1200" b="1" kern="1200" dirty="0" smtClean="0">
                <a:solidFill>
                  <a:schemeClr val="tx1"/>
                </a:solidFill>
                <a:latin typeface="+mn-lt"/>
                <a:ea typeface="+mn-ea"/>
                <a:cs typeface="+mn-cs"/>
              </a:rPr>
              <a:t>Philippine RC. </a:t>
            </a:r>
          </a:p>
          <a:p>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Global</a:t>
            </a:r>
            <a:r>
              <a:rPr lang="en-GB" sz="1200" b="1" kern="1200" baseline="0" dirty="0" smtClean="0">
                <a:solidFill>
                  <a:schemeClr val="tx1"/>
                </a:solidFill>
                <a:latin typeface="+mn-lt"/>
                <a:ea typeface="+mn-ea"/>
                <a:cs typeface="+mn-cs"/>
              </a:rPr>
              <a:t> research is suggesting there are common features in successful recovery operations – we have combined these two – we want them to become familiar and to guide our recovery work.  This how they fit together for us.</a:t>
            </a:r>
            <a:endParaRPr lang="en-GB" sz="1200" b="1" kern="1200" dirty="0" smtClean="0">
              <a:solidFill>
                <a:schemeClr val="tx1"/>
              </a:solidFill>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Focused</a:t>
            </a:r>
            <a:endParaRPr lang="en-GB"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NZ" sz="1200" kern="1200" dirty="0" smtClean="0">
                <a:solidFill>
                  <a:schemeClr val="tx1"/>
                </a:solidFill>
                <a:effectLst/>
                <a:latin typeface="+mn-lt"/>
                <a:ea typeface="+mn-ea"/>
                <a:cs typeface="+mn-cs"/>
              </a:rPr>
              <a:t>Successful recovery focuses on people’s own recovery and is complimented through community based support.</a:t>
            </a:r>
            <a:endParaRPr lang="en-GB"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NZ" sz="1200" kern="1200" dirty="0" smtClean="0">
                <a:solidFill>
                  <a:schemeClr val="tx1"/>
                </a:solidFill>
                <a:effectLst/>
                <a:latin typeface="+mn-lt"/>
                <a:ea typeface="+mn-ea"/>
                <a:cs typeface="+mn-cs"/>
              </a:rPr>
              <a:t>Successful recovery focuses on a common and comprehensive recovery picture.</a:t>
            </a:r>
            <a:endParaRPr lang="en-GB"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NZ" sz="1200" kern="1200" dirty="0" smtClean="0">
                <a:solidFill>
                  <a:schemeClr val="tx1"/>
                </a:solidFill>
                <a:effectLst/>
                <a:latin typeface="+mn-lt"/>
                <a:ea typeface="+mn-ea"/>
                <a:cs typeface="+mn-cs"/>
              </a:rPr>
              <a:t>Successful recovery focuses on integrated planning, partnership and effective two way communication at all levels. </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Fast</a:t>
            </a:r>
            <a:endParaRPr lang="en-GB" sz="1200" b="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NZ" sz="1200" kern="1200" dirty="0" smtClean="0">
                <a:solidFill>
                  <a:schemeClr val="tx1"/>
                </a:solidFill>
                <a:effectLst/>
                <a:latin typeface="+mn-lt"/>
                <a:ea typeface="+mn-ea"/>
                <a:cs typeface="+mn-cs"/>
              </a:rPr>
              <a:t>Successful recovery provides assistance in a timely, fair and coordinated manner and ensures flexibility. </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Friendly</a:t>
            </a:r>
            <a:endParaRPr lang="en-GB"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NZ" sz="1200" kern="1200" dirty="0" smtClean="0">
                <a:solidFill>
                  <a:schemeClr val="tx1"/>
                </a:solidFill>
                <a:effectLst/>
                <a:latin typeface="+mn-lt"/>
                <a:ea typeface="+mn-ea"/>
                <a:cs typeface="+mn-cs"/>
              </a:rPr>
              <a:t>Successful recovery responds to community needs and is conducted at the local level.</a:t>
            </a:r>
            <a:endParaRPr lang="en-GB"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NZ" sz="1200" kern="1200" dirty="0" smtClean="0">
                <a:solidFill>
                  <a:schemeClr val="tx1"/>
                </a:solidFill>
                <a:effectLst/>
                <a:latin typeface="+mn-lt"/>
                <a:ea typeface="+mn-ea"/>
                <a:cs typeface="+mn-cs"/>
              </a:rPr>
              <a:t>Successful recovery supports and recognises the wide range of needs and capacity of groups within a community.</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Flexible</a:t>
            </a:r>
            <a:endParaRPr lang="en-GB"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NZ" sz="1200" kern="1200" dirty="0" smtClean="0">
                <a:solidFill>
                  <a:schemeClr val="tx1"/>
                </a:solidFill>
                <a:effectLst/>
                <a:latin typeface="+mn-lt"/>
                <a:ea typeface="+mn-ea"/>
                <a:cs typeface="+mn-cs"/>
              </a:rPr>
              <a:t>Successful recovery recognises the changing nature of disasters and communities and how their needs change over time.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Forward looking</a:t>
            </a:r>
            <a:endParaRPr lang="en-GB"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NZ" sz="1200" kern="1200" dirty="0" smtClean="0">
                <a:solidFill>
                  <a:schemeClr val="tx1"/>
                </a:solidFill>
                <a:effectLst/>
                <a:latin typeface="+mn-lt"/>
                <a:ea typeface="+mn-ea"/>
                <a:cs typeface="+mn-cs"/>
              </a:rPr>
              <a:t>Successful recovery is an opportunity to plan for the future and build back better.</a:t>
            </a:r>
            <a:endParaRPr lang="en-GB"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NZ" sz="1200" kern="1200" dirty="0" smtClean="0">
                <a:solidFill>
                  <a:schemeClr val="tx1"/>
                </a:solidFill>
                <a:effectLst/>
                <a:latin typeface="+mn-lt"/>
                <a:ea typeface="+mn-ea"/>
                <a:cs typeface="+mn-cs"/>
              </a:rPr>
              <a:t>Successful recovery capitalises and builds on the strength of volunteers.</a:t>
            </a:r>
            <a:endParaRPr lang="en-GB" sz="1200" kern="1200" dirty="0" smtClean="0">
              <a:solidFill>
                <a:schemeClr val="tx1"/>
              </a:solidFill>
              <a:effectLst/>
              <a:latin typeface="+mn-lt"/>
              <a:ea typeface="+mn-ea"/>
              <a:cs typeface="+mn-cs"/>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3276" indent="-270491">
              <a:defRPr>
                <a:solidFill>
                  <a:schemeClr val="tx1"/>
                </a:solidFill>
                <a:latin typeface="Arial" charset="0"/>
                <a:cs typeface="Arial" charset="0"/>
              </a:defRPr>
            </a:lvl2pPr>
            <a:lvl3pPr marL="1081964" indent="-216393">
              <a:defRPr>
                <a:solidFill>
                  <a:schemeClr val="tx1"/>
                </a:solidFill>
                <a:latin typeface="Arial" charset="0"/>
                <a:cs typeface="Arial" charset="0"/>
              </a:defRPr>
            </a:lvl3pPr>
            <a:lvl4pPr marL="1514749" indent="-216393">
              <a:defRPr>
                <a:solidFill>
                  <a:schemeClr val="tx1"/>
                </a:solidFill>
                <a:latin typeface="Arial" charset="0"/>
                <a:cs typeface="Arial" charset="0"/>
              </a:defRPr>
            </a:lvl4pPr>
            <a:lvl5pPr marL="1947535" indent="-216393">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fld id="{7B46771A-64A6-4B38-B853-69435BB74157}" type="slidenum">
              <a:rPr lang="en-PH" altLang="en-US" smtClean="0"/>
              <a:pPr/>
              <a:t>57</a:t>
            </a:fld>
            <a:endParaRPr lang="en-PH"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The 5 Strategic Documents that guide us are as follows.</a:t>
            </a:r>
          </a:p>
          <a:p>
            <a:endParaRPr lang="en-PH" altLang="en-US" smtClean="0"/>
          </a:p>
          <a:p>
            <a:r>
              <a:rPr lang="en-PH" altLang="en-US" smtClean="0"/>
              <a:t>The PRC Strategy highlights four main goals: significantly reduce the impact of disasters, climate change, public health emergencies and illnesses; improve health and well-being; reduce unnecessary suffering form armed conflict and other forms of violence; and, ensure that the PRC is a well-functioning National Society.</a:t>
            </a:r>
          </a:p>
          <a:p>
            <a:endParaRPr lang="en-PH" altLang="en-US" smtClean="0"/>
          </a:p>
          <a:p>
            <a:r>
              <a:rPr lang="en-PH" altLang="en-US" smtClean="0"/>
              <a:t>IFRC Strategy focuses on four core areas: promotion of the Movement’s Fundamental Principles and humanitarian values; disaster response; disaster preparedness; and health and care in the community.</a:t>
            </a:r>
          </a:p>
          <a:p>
            <a:endParaRPr lang="en-PH" altLang="en-US" smtClean="0"/>
          </a:p>
          <a:p>
            <a:r>
              <a:rPr lang="en-PH" altLang="en-US" smtClean="0"/>
              <a:t>The ICRC Strategy is ---</a:t>
            </a:r>
          </a:p>
          <a:p>
            <a:endParaRPr lang="en-PH" altLang="en-US" smtClean="0"/>
          </a:p>
          <a:p>
            <a:r>
              <a:rPr lang="en-PH" altLang="en-US" smtClean="0"/>
              <a:t>The Philippine Government’s existing DRRM and CCA frameworks guide us in our DRRM activities (i.e. preparedness, prevention, mitigation), as well as in mainstreaming climate change adaptation. </a:t>
            </a:r>
          </a:p>
          <a:p>
            <a:endParaRPr lang="en-PH" altLang="en-US" smtClean="0"/>
          </a:p>
          <a:p>
            <a:r>
              <a:rPr lang="en-PH" altLang="en-US" smtClean="0"/>
              <a:t>The Movement developed a draft Operational Framework for Typhoon Haiyan. This is built around focusing on operational priorities, working effectively together, and ensuring quality and accountability. </a:t>
            </a:r>
          </a:p>
          <a:p>
            <a:endParaRPr lang="en-PH"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3276" indent="-270491">
              <a:defRPr>
                <a:solidFill>
                  <a:schemeClr val="tx1"/>
                </a:solidFill>
                <a:latin typeface="Arial" charset="0"/>
                <a:cs typeface="Arial" charset="0"/>
              </a:defRPr>
            </a:lvl2pPr>
            <a:lvl3pPr marL="1081964" indent="-216393">
              <a:defRPr>
                <a:solidFill>
                  <a:schemeClr val="tx1"/>
                </a:solidFill>
                <a:latin typeface="Arial" charset="0"/>
                <a:cs typeface="Arial" charset="0"/>
              </a:defRPr>
            </a:lvl3pPr>
            <a:lvl4pPr marL="1514749" indent="-216393">
              <a:defRPr>
                <a:solidFill>
                  <a:schemeClr val="tx1"/>
                </a:solidFill>
                <a:latin typeface="Arial" charset="0"/>
                <a:cs typeface="Arial" charset="0"/>
              </a:defRPr>
            </a:lvl4pPr>
            <a:lvl5pPr marL="1947535" indent="-216393">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fld id="{049F63D4-C986-42DF-9D2C-308EA699A796}" type="slidenum">
              <a:rPr lang="en-PH" altLang="en-US" smtClean="0"/>
              <a:pPr/>
              <a:t>58</a:t>
            </a:fld>
            <a:endParaRPr lang="en-PH"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PRC also developed what we call the 5Fs for the Recovery Principles.</a:t>
            </a:r>
          </a:p>
          <a:p>
            <a:r>
              <a:rPr lang="en-PH" altLang="en-US" smtClean="0"/>
              <a:t>Focused, Fast, Friendly, Flexible, and Forward Looking.</a:t>
            </a:r>
          </a:p>
          <a:p>
            <a:endParaRPr lang="en-PH" altLang="en-US" smtClean="0"/>
          </a:p>
          <a:p>
            <a:r>
              <a:rPr lang="en-PH" altLang="en-US" smtClean="0"/>
              <a:t>Focused – We must focus on empowering communities as they are at the center of everything we do. We must keep our focus as well on a common understanding of the recovery picture – we have a plan, we should stick to it. </a:t>
            </a:r>
          </a:p>
          <a:p>
            <a:endParaRPr lang="en-PH" altLang="en-US" smtClean="0"/>
          </a:p>
          <a:p>
            <a:r>
              <a:rPr lang="en-PH" altLang="en-US" smtClean="0"/>
              <a:t>Fast – We should provide assistance in a timely, effective, inclusive, fair, and coordinated matter.</a:t>
            </a:r>
          </a:p>
          <a:p>
            <a:endParaRPr lang="en-PH" altLang="en-US" smtClean="0"/>
          </a:p>
          <a:p>
            <a:r>
              <a:rPr lang="en-PH" altLang="en-US" smtClean="0"/>
              <a:t>Friendly – We should be one with the community. We respond to their needs, as well as include them in our activities. Support and recognize the wide range of needs and capacities of each sector within a community. </a:t>
            </a:r>
          </a:p>
          <a:p>
            <a:endParaRPr lang="en-PH" altLang="en-US" smtClean="0"/>
          </a:p>
          <a:p>
            <a:r>
              <a:rPr lang="en-PH" altLang="en-US" smtClean="0"/>
              <a:t>Flexible – Recognize the changing nature of disaster risks and how community needs change over time.</a:t>
            </a:r>
          </a:p>
          <a:p>
            <a:endParaRPr lang="en-PH" altLang="en-US" smtClean="0"/>
          </a:p>
          <a:p>
            <a:r>
              <a:rPr lang="en-PH" altLang="en-US" smtClean="0"/>
              <a:t>Forward Looking – Opportunity to plan for the future and build back better. Enhance capacities of the PRC to better anticipate, respond, and adapt to similar situations in the future.</a:t>
            </a:r>
          </a:p>
          <a:p>
            <a:endParaRPr lang="en-PH"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3276" indent="-270491">
              <a:defRPr>
                <a:solidFill>
                  <a:schemeClr val="tx1"/>
                </a:solidFill>
                <a:latin typeface="Arial" charset="0"/>
                <a:cs typeface="Arial" charset="0"/>
              </a:defRPr>
            </a:lvl2pPr>
            <a:lvl3pPr marL="1081964" indent="-216393">
              <a:defRPr>
                <a:solidFill>
                  <a:schemeClr val="tx1"/>
                </a:solidFill>
                <a:latin typeface="Arial" charset="0"/>
                <a:cs typeface="Arial" charset="0"/>
              </a:defRPr>
            </a:lvl3pPr>
            <a:lvl4pPr marL="1514749" indent="-216393">
              <a:defRPr>
                <a:solidFill>
                  <a:schemeClr val="tx1"/>
                </a:solidFill>
                <a:latin typeface="Arial" charset="0"/>
                <a:cs typeface="Arial" charset="0"/>
              </a:defRPr>
            </a:lvl4pPr>
            <a:lvl5pPr marL="1947535" indent="-216393">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fld id="{0647EF88-37C8-40F0-8E90-562F9473705A}" type="slidenum">
              <a:rPr lang="en-PH" altLang="en-US" smtClean="0"/>
              <a:pPr/>
              <a:t>59</a:t>
            </a:fld>
            <a:endParaRPr lang="en-PH"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PRC shall be the lead in this Recovery. We will all follow one plan, developed by the Movement partners. With this, we will act as one team. In all our areas, we will have one approach, preventing comparisons. Last, we will follow one reporting mechanism, that will later on help us in monitoring and evaluating our programme.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3276" indent="-270491">
              <a:defRPr>
                <a:solidFill>
                  <a:schemeClr val="tx1"/>
                </a:solidFill>
                <a:latin typeface="Arial" charset="0"/>
                <a:cs typeface="Arial" charset="0"/>
              </a:defRPr>
            </a:lvl2pPr>
            <a:lvl3pPr marL="1081964" indent="-216393">
              <a:defRPr>
                <a:solidFill>
                  <a:schemeClr val="tx1"/>
                </a:solidFill>
                <a:latin typeface="Arial" charset="0"/>
                <a:cs typeface="Arial" charset="0"/>
              </a:defRPr>
            </a:lvl3pPr>
            <a:lvl4pPr marL="1514749" indent="-216393">
              <a:defRPr>
                <a:solidFill>
                  <a:schemeClr val="tx1"/>
                </a:solidFill>
                <a:latin typeface="Arial" charset="0"/>
                <a:cs typeface="Arial" charset="0"/>
              </a:defRPr>
            </a:lvl4pPr>
            <a:lvl5pPr marL="1947535" indent="-216393">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fld id="{3E37F6FB-3403-4B3C-8B2F-731CFD215C6A}" type="slidenum">
              <a:rPr lang="en-PH" altLang="en-US" smtClean="0"/>
              <a:pPr/>
              <a:t>60</a:t>
            </a:fld>
            <a:endParaRPr lang="en-PH"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are transparent – barcoding and orderly distribution of goods to women with beneficiary cards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2998FE-7A1E-4B5D-B777-46A6ADC9315E}" type="slidenum">
              <a:rPr lang="en-PH" altLang="en-US" smtClean="0">
                <a:solidFill>
                  <a:prstClr val="black"/>
                </a:solidFill>
                <a:latin typeface="Calibri" panose="020F0502020204030204" pitchFamily="34" charset="0"/>
              </a:rPr>
              <a:pPr/>
              <a:t>7</a:t>
            </a:fld>
            <a:endParaRPr lang="en-PH"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226148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We will strengthen our Red Cross 143 programme in the different communities, schools, and workplace. </a:t>
            </a:r>
          </a:p>
          <a:p>
            <a:r>
              <a:rPr lang="en-PH" altLang="en-US" smtClean="0"/>
              <a:t>Red Cross 143 = minimum of 1 leader + 43 members</a:t>
            </a:r>
          </a:p>
          <a:p>
            <a:r>
              <a:rPr lang="en-PH" altLang="en-US" smtClean="0"/>
              <a:t>They will be first to prepare, first to know, first to report, first to respond, and first to provide relief, recovery and rehabilitation.</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3276" indent="-270491">
              <a:defRPr>
                <a:solidFill>
                  <a:schemeClr val="tx1"/>
                </a:solidFill>
                <a:latin typeface="Arial" charset="0"/>
                <a:cs typeface="Arial" charset="0"/>
              </a:defRPr>
            </a:lvl2pPr>
            <a:lvl3pPr marL="1081964" indent="-216393">
              <a:defRPr>
                <a:solidFill>
                  <a:schemeClr val="tx1"/>
                </a:solidFill>
                <a:latin typeface="Arial" charset="0"/>
                <a:cs typeface="Arial" charset="0"/>
              </a:defRPr>
            </a:lvl3pPr>
            <a:lvl4pPr marL="1514749" indent="-216393">
              <a:defRPr>
                <a:solidFill>
                  <a:schemeClr val="tx1"/>
                </a:solidFill>
                <a:latin typeface="Arial" charset="0"/>
                <a:cs typeface="Arial" charset="0"/>
              </a:defRPr>
            </a:lvl4pPr>
            <a:lvl5pPr marL="1947535" indent="-216393">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fld id="{8877D0AC-23CB-4811-BC2A-4288F38E168C}" type="slidenum">
              <a:rPr lang="en-PH" altLang="en-US" smtClean="0"/>
              <a:pPr/>
              <a:t>61</a:t>
            </a:fld>
            <a:endParaRPr lang="en-PH"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Our local chapters should be improved and updated in order to have a more effective and efficient service delivery. This can be in terms of improving the facility, providing equipment and training.</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3276" indent="-270491">
              <a:defRPr>
                <a:solidFill>
                  <a:schemeClr val="tx1"/>
                </a:solidFill>
                <a:latin typeface="Arial" charset="0"/>
                <a:cs typeface="Arial" charset="0"/>
              </a:defRPr>
            </a:lvl2pPr>
            <a:lvl3pPr marL="1081964" indent="-216393">
              <a:defRPr>
                <a:solidFill>
                  <a:schemeClr val="tx1"/>
                </a:solidFill>
                <a:latin typeface="Arial" charset="0"/>
                <a:cs typeface="Arial" charset="0"/>
              </a:defRPr>
            </a:lvl3pPr>
            <a:lvl4pPr marL="1514749" indent="-216393">
              <a:defRPr>
                <a:solidFill>
                  <a:schemeClr val="tx1"/>
                </a:solidFill>
                <a:latin typeface="Arial" charset="0"/>
                <a:cs typeface="Arial" charset="0"/>
              </a:defRPr>
            </a:lvl4pPr>
            <a:lvl5pPr marL="1947535" indent="-216393">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fld id="{BAF6933E-E853-4558-8560-CBB924808F28}" type="slidenum">
              <a:rPr lang="en-PH" altLang="en-US" smtClean="0"/>
              <a:pPr/>
              <a:t>62</a:t>
            </a:fld>
            <a:endParaRPr lang="en-PH"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We are also planning to establish an academy of the PRC, wherein we will conduct leadership, management and technical trainings in the different PRC services.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3276" indent="-270491">
              <a:defRPr>
                <a:solidFill>
                  <a:schemeClr val="tx1"/>
                </a:solidFill>
                <a:latin typeface="Arial" charset="0"/>
                <a:cs typeface="Arial" charset="0"/>
              </a:defRPr>
            </a:lvl2pPr>
            <a:lvl3pPr marL="1081964" indent="-216393">
              <a:defRPr>
                <a:solidFill>
                  <a:schemeClr val="tx1"/>
                </a:solidFill>
                <a:latin typeface="Arial" charset="0"/>
                <a:cs typeface="Arial" charset="0"/>
              </a:defRPr>
            </a:lvl3pPr>
            <a:lvl4pPr marL="1514749" indent="-216393">
              <a:defRPr>
                <a:solidFill>
                  <a:schemeClr val="tx1"/>
                </a:solidFill>
                <a:latin typeface="Arial" charset="0"/>
                <a:cs typeface="Arial" charset="0"/>
              </a:defRPr>
            </a:lvl4pPr>
            <a:lvl5pPr marL="1947535" indent="-216393">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fld id="{C2D4B684-F876-43AA-9F5A-5464141EC25F}" type="slidenum">
              <a:rPr lang="en-PH" altLang="en-US" smtClean="0"/>
              <a:pPr/>
              <a:t>63</a:t>
            </a:fld>
            <a:endParaRPr lang="en-PH"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Prepositioning of relief stocks and equipment in strategic areas will contribute for timely and efficient response, especially as the Philippines is a disaster-prone area. With our experiences especially in for 2013, wherein we experienced typhoons, flooding, armed conflict, and earthquake, we depleted our stocks and this affected our response operation. That is why we are planning on building up more regional warehouses to preposition stocks, as well as replenish stocks in our central warehouse.</a:t>
            </a:r>
          </a:p>
          <a:p>
            <a:r>
              <a:rPr lang="en-PH" altLang="en-US" smtClean="0"/>
              <a:t>Likewise, as our chapters are the front-liners on the ground, they should be well-equipped.</a:t>
            </a:r>
          </a:p>
          <a:p>
            <a:r>
              <a:rPr lang="en-PH" altLang="en-US" smtClean="0"/>
              <a: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3276" indent="-270491">
              <a:defRPr>
                <a:solidFill>
                  <a:schemeClr val="tx1"/>
                </a:solidFill>
                <a:latin typeface="Arial" charset="0"/>
                <a:cs typeface="Arial" charset="0"/>
              </a:defRPr>
            </a:lvl2pPr>
            <a:lvl3pPr marL="1081964" indent="-216393">
              <a:defRPr>
                <a:solidFill>
                  <a:schemeClr val="tx1"/>
                </a:solidFill>
                <a:latin typeface="Arial" charset="0"/>
                <a:cs typeface="Arial" charset="0"/>
              </a:defRPr>
            </a:lvl3pPr>
            <a:lvl4pPr marL="1514749" indent="-216393">
              <a:defRPr>
                <a:solidFill>
                  <a:schemeClr val="tx1"/>
                </a:solidFill>
                <a:latin typeface="Arial" charset="0"/>
                <a:cs typeface="Arial" charset="0"/>
              </a:defRPr>
            </a:lvl4pPr>
            <a:lvl5pPr marL="1947535" indent="-216393">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fld id="{7BAAE229-0E59-4E6D-933E-148EDF08CF6A}" type="slidenum">
              <a:rPr lang="en-PH" altLang="en-US" smtClean="0"/>
              <a:pPr/>
              <a:t>64</a:t>
            </a:fld>
            <a:endParaRPr lang="en-PH"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smtClean="0"/>
              <a:t>Our programmes should include the integrated  5 major sectors. We are aiming for a holistic approach. Then, with Red Cross 143, we will be able to build safe and resilient communities.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03276" indent="-270491">
              <a:defRPr>
                <a:solidFill>
                  <a:schemeClr val="tx1"/>
                </a:solidFill>
                <a:latin typeface="Arial" charset="0"/>
                <a:cs typeface="Arial" charset="0"/>
              </a:defRPr>
            </a:lvl2pPr>
            <a:lvl3pPr marL="1081964" indent="-216393">
              <a:defRPr>
                <a:solidFill>
                  <a:schemeClr val="tx1"/>
                </a:solidFill>
                <a:latin typeface="Arial" charset="0"/>
                <a:cs typeface="Arial" charset="0"/>
              </a:defRPr>
            </a:lvl3pPr>
            <a:lvl4pPr marL="1514749" indent="-216393">
              <a:defRPr>
                <a:solidFill>
                  <a:schemeClr val="tx1"/>
                </a:solidFill>
                <a:latin typeface="Arial" charset="0"/>
                <a:cs typeface="Arial" charset="0"/>
              </a:defRPr>
            </a:lvl4pPr>
            <a:lvl5pPr marL="1947535" indent="-216393">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fld id="{1E330886-F5A9-4A44-B6F1-2C842EFC4D3F}" type="slidenum">
              <a:rPr lang="en-PH" altLang="en-US" smtClean="0"/>
              <a:pPr/>
              <a:t>65</a:t>
            </a:fld>
            <a:endParaRPr lang="en-PH"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smtClean="0">
                <a:latin typeface="+mj-lt"/>
              </a:rPr>
              <a:t>Movement Platform Group</a:t>
            </a:r>
          </a:p>
          <a:p>
            <a:r>
              <a:rPr lang="en-GB" sz="1800" b="1" kern="1200" dirty="0" smtClean="0">
                <a:solidFill>
                  <a:schemeClr val="tx1"/>
                </a:solidFill>
                <a:effectLst/>
                <a:latin typeface="+mj-lt"/>
                <a:ea typeface="+mn-ea"/>
                <a:cs typeface="+mn-cs"/>
              </a:rPr>
              <a:t>Tasks:</a:t>
            </a:r>
            <a:endParaRPr lang="en-GB" sz="1800" kern="1200" dirty="0" smtClean="0">
              <a:solidFill>
                <a:schemeClr val="tx1"/>
              </a:solidFill>
              <a:effectLst/>
              <a:latin typeface="+mj-lt"/>
              <a:ea typeface="+mn-ea"/>
              <a:cs typeface="+mn-cs"/>
            </a:endParaRPr>
          </a:p>
          <a:p>
            <a:pPr marL="285750" lvl="0" indent="-285750">
              <a:buFont typeface="Arial" panose="020B0604020202020204" pitchFamily="34" charset="0"/>
              <a:buChar char="•"/>
            </a:pPr>
            <a:r>
              <a:rPr lang="en-GB" sz="1800" kern="1200" dirty="0" smtClean="0">
                <a:solidFill>
                  <a:schemeClr val="tx1"/>
                </a:solidFill>
                <a:effectLst/>
                <a:latin typeface="+mj-lt"/>
                <a:ea typeface="+mn-ea"/>
                <a:cs typeface="+mn-cs"/>
              </a:rPr>
              <a:t>Ensure planned activities are communicated to PRC and implemented with the consent of PRC.</a:t>
            </a:r>
          </a:p>
          <a:p>
            <a:pPr marL="285750" lvl="0" indent="-285750">
              <a:buFont typeface="Arial" panose="020B0604020202020204" pitchFamily="34" charset="0"/>
              <a:buChar char="•"/>
            </a:pPr>
            <a:r>
              <a:rPr lang="en-GB" sz="1800" kern="1200" dirty="0" smtClean="0">
                <a:solidFill>
                  <a:schemeClr val="tx1"/>
                </a:solidFill>
                <a:effectLst/>
                <a:latin typeface="+mj-lt"/>
                <a:ea typeface="+mn-ea"/>
                <a:cs typeface="+mn-cs"/>
              </a:rPr>
              <a:t>Address key issues arising from the humanitarian response by individual and/or collective Movement components which may put the PRC operation at risk.</a:t>
            </a:r>
          </a:p>
          <a:p>
            <a:pPr marL="285750" lvl="0" indent="-285750">
              <a:buFont typeface="Arial" panose="020B0604020202020204" pitchFamily="34" charset="0"/>
              <a:buChar char="•"/>
            </a:pPr>
            <a:r>
              <a:rPr lang="en-GB" sz="1800" kern="1200" dirty="0" smtClean="0">
                <a:solidFill>
                  <a:schemeClr val="tx1"/>
                </a:solidFill>
                <a:effectLst/>
                <a:latin typeface="+mj-lt"/>
                <a:ea typeface="+mn-ea"/>
                <a:cs typeface="+mn-cs"/>
              </a:rPr>
              <a:t>High level external representation of Movement components within the Philippines according to our respective mandates and ensures internal and external communication is consistent.</a:t>
            </a:r>
          </a:p>
          <a:p>
            <a:pPr marL="285750" lvl="0" indent="-285750">
              <a:buFont typeface="Arial" panose="020B0604020202020204" pitchFamily="34" charset="0"/>
              <a:buChar char="•"/>
            </a:pPr>
            <a:r>
              <a:rPr lang="en-GB" sz="1800" kern="1200" dirty="0" smtClean="0">
                <a:solidFill>
                  <a:schemeClr val="tx1"/>
                </a:solidFill>
                <a:effectLst/>
                <a:latin typeface="+mj-lt"/>
                <a:ea typeface="+mn-ea"/>
                <a:cs typeface="+mn-cs"/>
              </a:rPr>
              <a:t>Ensure a unified approach to the humanitarian response.</a:t>
            </a:r>
          </a:p>
          <a:p>
            <a:pPr marL="285750" lvl="0" indent="-285750">
              <a:buFont typeface="Arial" panose="020B0604020202020204" pitchFamily="34" charset="0"/>
              <a:buChar char="•"/>
            </a:pPr>
            <a:r>
              <a:rPr lang="en-GB" sz="1800" kern="1200" dirty="0" smtClean="0">
                <a:solidFill>
                  <a:schemeClr val="tx1"/>
                </a:solidFill>
                <a:effectLst/>
                <a:latin typeface="+mj-lt"/>
                <a:ea typeface="+mn-ea"/>
                <a:cs typeface="+mn-cs"/>
              </a:rPr>
              <a:t>Ensures the operation is implemented in accordance with the revised “Principles &amp; Rules”.</a:t>
            </a:r>
          </a:p>
          <a:p>
            <a:r>
              <a:rPr lang="en-GB" sz="1800" kern="1200" dirty="0" smtClean="0">
                <a:solidFill>
                  <a:schemeClr val="tx1"/>
                </a:solidFill>
                <a:effectLst/>
                <a:latin typeface="+mj-lt"/>
                <a:ea typeface="+mn-ea"/>
                <a:cs typeface="+mn-cs"/>
              </a:rPr>
              <a:t> </a:t>
            </a:r>
          </a:p>
          <a:p>
            <a:r>
              <a:rPr lang="en-GB" sz="1800" b="1" kern="1200" dirty="0" smtClean="0">
                <a:solidFill>
                  <a:schemeClr val="tx1"/>
                </a:solidFill>
                <a:effectLst/>
                <a:latin typeface="+mj-lt"/>
                <a:ea typeface="+mn-ea"/>
                <a:cs typeface="+mn-cs"/>
              </a:rPr>
              <a:t>Movement Coordination Meetings</a:t>
            </a:r>
          </a:p>
          <a:p>
            <a:r>
              <a:rPr lang="en-GB" sz="1800" b="1" kern="1200" dirty="0" smtClean="0">
                <a:solidFill>
                  <a:schemeClr val="tx1"/>
                </a:solidFill>
                <a:effectLst/>
                <a:latin typeface="+mj-lt"/>
                <a:ea typeface="+mn-ea"/>
                <a:cs typeface="+mn-cs"/>
              </a:rPr>
              <a:t>Tasks:</a:t>
            </a:r>
            <a:endParaRPr lang="en-GB" sz="1800" kern="1200" dirty="0" smtClean="0">
              <a:solidFill>
                <a:schemeClr val="tx1"/>
              </a:solidFill>
              <a:effectLst/>
              <a:latin typeface="+mj-lt"/>
              <a:ea typeface="+mn-ea"/>
              <a:cs typeface="+mn-cs"/>
            </a:endParaRPr>
          </a:p>
          <a:p>
            <a:pPr marL="285750" lvl="0" indent="-285750">
              <a:buFont typeface="Arial" panose="020B0604020202020204" pitchFamily="34" charset="0"/>
              <a:buChar char="•"/>
            </a:pPr>
            <a:r>
              <a:rPr lang="en-GB" sz="1800" kern="1200" dirty="0" smtClean="0">
                <a:solidFill>
                  <a:schemeClr val="tx1"/>
                </a:solidFill>
                <a:effectLst/>
                <a:latin typeface="+mj-lt"/>
                <a:ea typeface="+mn-ea"/>
                <a:cs typeface="+mn-cs"/>
              </a:rPr>
              <a:t>Ensures awareness and conformity by Movement partners to Movement/Federation policies, principles and standards. </a:t>
            </a:r>
          </a:p>
          <a:p>
            <a:pPr marL="285750" lvl="0" indent="-285750">
              <a:buFont typeface="Arial" panose="020B0604020202020204" pitchFamily="34" charset="0"/>
              <a:buChar char="•"/>
            </a:pPr>
            <a:r>
              <a:rPr lang="en-GB" sz="1800" kern="1200" dirty="0" smtClean="0">
                <a:solidFill>
                  <a:schemeClr val="tx1"/>
                </a:solidFill>
                <a:effectLst/>
                <a:latin typeface="+mj-lt"/>
                <a:ea typeface="+mn-ea"/>
                <a:cs typeface="+mn-cs"/>
              </a:rPr>
              <a:t>Shares needs analysis and assessments, PRC operational strategies - including Movement component engagement and integrated programming. </a:t>
            </a:r>
          </a:p>
          <a:p>
            <a:pPr marL="285750" lvl="0" indent="-285750">
              <a:buFont typeface="Arial" panose="020B0604020202020204" pitchFamily="34" charset="0"/>
              <a:buChar char="•"/>
            </a:pPr>
            <a:r>
              <a:rPr lang="en-GB" sz="1800" kern="1200" dirty="0" smtClean="0">
                <a:solidFill>
                  <a:schemeClr val="tx1"/>
                </a:solidFill>
                <a:effectLst/>
                <a:latin typeface="+mj-lt"/>
                <a:ea typeface="+mn-ea"/>
                <a:cs typeface="+mn-cs"/>
              </a:rPr>
              <a:t>Works to ensure a Federation wide approach, in support of the PRC Plan of Action and the implementation of the Federation Wide Reporting System (FWRS).</a:t>
            </a:r>
          </a:p>
          <a:p>
            <a:pPr marL="285750" lvl="0" indent="-285750">
              <a:buFont typeface="Arial" panose="020B0604020202020204" pitchFamily="34" charset="0"/>
              <a:buChar char="•"/>
            </a:pPr>
            <a:r>
              <a:rPr lang="en-GB" sz="1800" kern="1200" dirty="0" smtClean="0">
                <a:solidFill>
                  <a:schemeClr val="tx1"/>
                </a:solidFill>
                <a:effectLst/>
                <a:latin typeface="+mj-lt"/>
                <a:ea typeface="+mn-ea"/>
                <a:cs typeface="+mn-cs"/>
              </a:rPr>
              <a:t>Commissions and receives reports on Performance and Accountability as required. </a:t>
            </a:r>
          </a:p>
          <a:p>
            <a:endParaRPr lang="en-GB" sz="1800" kern="1200" dirty="0" smtClean="0">
              <a:solidFill>
                <a:schemeClr val="tx1"/>
              </a:solidFill>
              <a:effectLst/>
              <a:latin typeface="+mj-lt"/>
              <a:ea typeface="+mn-ea"/>
              <a:cs typeface="+mn-cs"/>
            </a:endParaRPr>
          </a:p>
          <a:p>
            <a:r>
              <a:rPr lang="en-GB" sz="1800" b="1" dirty="0" smtClean="0">
                <a:latin typeface="+mj-lt"/>
              </a:rPr>
              <a:t>Technical Working Groups:</a:t>
            </a:r>
          </a:p>
          <a:p>
            <a:pPr lvl="0" rtl="0"/>
            <a:r>
              <a:rPr lang="en-GB" sz="1800" b="1" kern="1200" dirty="0" smtClean="0">
                <a:solidFill>
                  <a:schemeClr val="tx1"/>
                </a:solidFill>
                <a:effectLst/>
                <a:latin typeface="+mj-lt"/>
                <a:ea typeface="+mn-ea"/>
                <a:cs typeface="+mn-cs"/>
              </a:rPr>
              <a:t>Tasks:</a:t>
            </a:r>
          </a:p>
          <a:p>
            <a:pPr marL="285750" lvl="0" indent="-285750" rtl="0">
              <a:buFont typeface="Arial" panose="020B0604020202020204" pitchFamily="34" charset="0"/>
              <a:buChar char="•"/>
            </a:pPr>
            <a:r>
              <a:rPr lang="en-GB" sz="1800" kern="1200" dirty="0" smtClean="0">
                <a:solidFill>
                  <a:schemeClr val="tx1"/>
                </a:solidFill>
                <a:effectLst/>
                <a:latin typeface="+mj-lt"/>
                <a:ea typeface="+mn-ea"/>
                <a:cs typeface="+mn-cs"/>
              </a:rPr>
              <a:t>Discuss and agree operational strategies (based on input from Field TWG’s) for proposal to and adoption by PRC leadership, IFRC, and ICRC, as relevant.  </a:t>
            </a:r>
          </a:p>
          <a:p>
            <a:pPr marL="285750" lvl="0" indent="-285750" rtl="0">
              <a:buFont typeface="Arial" panose="020B0604020202020204" pitchFamily="34" charset="0"/>
              <a:buChar char="•"/>
            </a:pPr>
            <a:r>
              <a:rPr lang="en-GB" sz="1800" kern="1200" dirty="0" smtClean="0">
                <a:solidFill>
                  <a:schemeClr val="tx1"/>
                </a:solidFill>
                <a:effectLst/>
                <a:latin typeface="+mj-lt"/>
                <a:ea typeface="+mn-ea"/>
                <a:cs typeface="+mn-cs"/>
              </a:rPr>
              <a:t>Promotes and ensures integrated approaches to programming and PRC support.</a:t>
            </a:r>
          </a:p>
          <a:p>
            <a:pPr marL="285750" lvl="0" indent="-285750" rtl="0">
              <a:buFont typeface="Arial" panose="020B0604020202020204" pitchFamily="34" charset="0"/>
              <a:buChar char="•"/>
            </a:pPr>
            <a:r>
              <a:rPr lang="en-GB" sz="1800" kern="1200" dirty="0" smtClean="0">
                <a:solidFill>
                  <a:schemeClr val="tx1"/>
                </a:solidFill>
                <a:effectLst/>
                <a:latin typeface="+mj-lt"/>
                <a:ea typeface="+mn-ea"/>
                <a:cs typeface="+mn-cs"/>
              </a:rPr>
              <a:t>Ensures coordination between Movement components, according to their respective mandates with government departments, UN agencies, NGOs and other actors at Manila and field levels, and identifies key emerging issues which should be addressed at the MCM.</a:t>
            </a:r>
          </a:p>
          <a:p>
            <a:pPr marL="285750" lvl="0" indent="-285750" rtl="0">
              <a:buFont typeface="Arial" panose="020B0604020202020204" pitchFamily="34" charset="0"/>
              <a:buChar char="•"/>
            </a:pPr>
            <a:r>
              <a:rPr lang="en-GB" sz="1800" kern="1200" dirty="0" smtClean="0">
                <a:solidFill>
                  <a:schemeClr val="tx1"/>
                </a:solidFill>
                <a:effectLst/>
                <a:latin typeface="+mj-lt"/>
                <a:ea typeface="+mn-ea"/>
                <a:cs typeface="+mn-cs"/>
              </a:rPr>
              <a:t>Monitors adherence to guidelines, procedures, and cooperation modalities for programme and project management and implementation.</a:t>
            </a:r>
          </a:p>
          <a:p>
            <a:pPr marL="285750" lvl="0" indent="-285750" rtl="0">
              <a:buFont typeface="Arial" panose="020B0604020202020204" pitchFamily="34" charset="0"/>
              <a:buChar char="•"/>
            </a:pPr>
            <a:r>
              <a:rPr lang="en-GB" sz="1800" kern="1200" dirty="0" smtClean="0">
                <a:solidFill>
                  <a:schemeClr val="tx1"/>
                </a:solidFill>
                <a:effectLst/>
                <a:latin typeface="+mj-lt"/>
                <a:ea typeface="+mn-ea"/>
                <a:cs typeface="+mn-cs"/>
              </a:rPr>
              <a:t>Monitors progress, including identification of risks and challenges, coordination needs, and effective and efficient use of Movement resources for the duration of the operation and ensures communication flow with senior management of PRC, IFRC, and ICRC, as needed. </a:t>
            </a:r>
          </a:p>
        </p:txBody>
      </p:sp>
      <p:sp>
        <p:nvSpPr>
          <p:cNvPr id="4" name="Slide Number Placeholder 3"/>
          <p:cNvSpPr>
            <a:spLocks noGrp="1"/>
          </p:cNvSpPr>
          <p:nvPr>
            <p:ph type="sldNum" sz="quarter" idx="10"/>
          </p:nvPr>
        </p:nvSpPr>
        <p:spPr/>
        <p:txBody>
          <a:bodyPr/>
          <a:lstStyle/>
          <a:p>
            <a:fld id="{55D80FF7-BA67-459F-8B6F-A38CB619F8E2}" type="slidenum">
              <a:rPr lang="en-GB" smtClean="0"/>
              <a:t>68</a:t>
            </a:fld>
            <a:endParaRPr lang="en-GB"/>
          </a:p>
        </p:txBody>
      </p:sp>
    </p:spTree>
    <p:extLst>
      <p:ext uri="{BB962C8B-B14F-4D97-AF65-F5344CB8AC3E}">
        <p14:creationId xmlns:p14="http://schemas.microsoft.com/office/powerpoint/2010/main" val="3512377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80FF7-BA67-459F-8B6F-A38CB619F8E2}" type="slidenum">
              <a:rPr lang="en-GB" smtClean="0"/>
              <a:t>69</a:t>
            </a:fld>
            <a:endParaRPr lang="en-GB"/>
          </a:p>
        </p:txBody>
      </p:sp>
    </p:spTree>
    <p:extLst>
      <p:ext uri="{BB962C8B-B14F-4D97-AF65-F5344CB8AC3E}">
        <p14:creationId xmlns:p14="http://schemas.microsoft.com/office/powerpoint/2010/main" val="729355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Shape 157"/>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rnd">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4755" name="Shape 158"/>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a:spcBef>
                <a:spcPct val="0"/>
              </a:spcBef>
              <a:buSzPct val="25000"/>
            </a:pPr>
            <a:r>
              <a:rPr lang="en-US" altLang="en-US" sz="1800" smtClean="0"/>
              <a:t>Our operations went well because we are guided by our Clear Vision and Strategy.</a:t>
            </a:r>
          </a:p>
          <a:p>
            <a:pPr>
              <a:buSzPct val="25000"/>
            </a:pPr>
            <a:r>
              <a:rPr lang="en-US" altLang="en-US" sz="1800" smtClean="0"/>
              <a:t>We are directed by our priorities.</a:t>
            </a:r>
          </a:p>
          <a:p>
            <a:endParaRPr lang="en-US" altLang="en-US" sz="1800" smtClean="0"/>
          </a:p>
          <a:p>
            <a:pPr>
              <a:buSzPct val="25000"/>
            </a:pPr>
            <a:r>
              <a:rPr lang="en-US" altLang="en-US" sz="1800" smtClean="0"/>
              <a:t>Focused, fast, friendly, flexible, forward looking</a:t>
            </a:r>
          </a:p>
          <a:p>
            <a:pPr>
              <a:buSzPct val="25000"/>
            </a:pPr>
            <a:r>
              <a:rPr lang="en-US" altLang="en-US" sz="1800" smtClean="0"/>
              <a:t>Communicating our objectives</a:t>
            </a:r>
          </a:p>
          <a:p>
            <a:endParaRPr lang="en-US" altLang="en-US" sz="1800" smtClean="0"/>
          </a:p>
          <a:p>
            <a:pPr>
              <a:buSzPct val="25000"/>
            </a:pPr>
            <a:r>
              <a:rPr lang="en-US" altLang="en-US" sz="1800" smtClean="0"/>
              <a:t>Example: the suitcase for disaster response</a:t>
            </a:r>
          </a:p>
          <a:p>
            <a:endParaRPr lang="en-US" altLang="en-US" sz="1800" smtClean="0"/>
          </a:p>
        </p:txBody>
      </p:sp>
      <p:sp>
        <p:nvSpPr>
          <p:cNvPr id="159" name="Shape 159"/>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26720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Shape 165"/>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166" name="Shape 166"/>
          <p:cNvSpPr txBox="1">
            <a:spLocks noGrp="1"/>
          </p:cNvSpPr>
          <p:nvPr>
            <p:ph type="body" idx="1"/>
          </p:nvPr>
        </p:nvSpPr>
        <p:spPr>
          <a:xfrm>
            <a:off x="688975" y="4759325"/>
            <a:ext cx="5507038" cy="4508500"/>
          </a:xfrm>
          <a:ln/>
        </p:spPr>
        <p:txBody>
          <a:bodyPr lIns="96575" tIns="48275" rIns="96575" bIns="48275" anchor="t" anchorCtr="0">
            <a:noAutofit/>
          </a:bodyPr>
          <a:lstStyle/>
          <a:p>
            <a:pPr marL="171450" indent="-6350">
              <a:spcBef>
                <a:spcPts val="0"/>
              </a:spcBef>
              <a:buClr>
                <a:srgbClr val="000000"/>
              </a:buClr>
              <a:buSzPct val="100000"/>
              <a:buFont typeface="Arial"/>
              <a:buChar char="-"/>
              <a:defRPr/>
            </a:pPr>
            <a:r>
              <a:rPr lang="en-US" sz="1800"/>
              <a:t>Volunteers in nearby chapters are organized and trained</a:t>
            </a:r>
          </a:p>
          <a:p>
            <a:pPr marL="171450" indent="-6350">
              <a:buClr>
                <a:srgbClr val="000000"/>
              </a:buClr>
              <a:buSzPct val="100000"/>
              <a:buFont typeface="Arial"/>
              <a:buChar char="-"/>
              <a:defRPr/>
            </a:pPr>
            <a:r>
              <a:rPr lang="en-US" sz="1800"/>
              <a:t>Volunteers from other chapters were mobilized to assist in the operation</a:t>
            </a:r>
          </a:p>
          <a:p>
            <a:pPr>
              <a:defRPr/>
            </a:pPr>
            <a:endParaRPr lang="en-US" sz="1800"/>
          </a:p>
          <a:p>
            <a:pPr>
              <a:defRPr/>
            </a:pPr>
            <a:endParaRPr lang="en-US" sz="1800"/>
          </a:p>
        </p:txBody>
      </p:sp>
      <p:sp>
        <p:nvSpPr>
          <p:cNvPr id="167" name="Shape 167"/>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1005900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Shape 174"/>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rnd">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8851" name="Shape 175"/>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r>
              <a:rPr lang="en-US" altLang="en-US" sz="1800" smtClean="0"/>
              <a:t>
</a:t>
            </a:r>
          </a:p>
        </p:txBody>
      </p:sp>
      <p:sp>
        <p:nvSpPr>
          <p:cNvPr id="176" name="Shape 176"/>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188419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Change figures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963FB8-F02C-4867-9BC8-2ED7D751C397}" type="slidenum">
              <a:rPr lang="en-PH" altLang="en-US" smtClean="0">
                <a:solidFill>
                  <a:prstClr val="black"/>
                </a:solidFill>
                <a:latin typeface="Calibri" panose="020F0502020204030204" pitchFamily="34" charset="0"/>
              </a:rPr>
              <a:pPr/>
              <a:t>12</a:t>
            </a:fld>
            <a:endParaRPr lang="en-PH"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188762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Shape 182"/>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183" name="Shape 183"/>
          <p:cNvSpPr txBox="1">
            <a:spLocks noGrp="1"/>
          </p:cNvSpPr>
          <p:nvPr>
            <p:ph type="body" idx="1"/>
          </p:nvPr>
        </p:nvSpPr>
        <p:spPr>
          <a:xfrm>
            <a:off x="688975" y="4759325"/>
            <a:ext cx="5507038" cy="4508500"/>
          </a:xfrm>
          <a:ln/>
        </p:spPr>
        <p:txBody>
          <a:bodyPr lIns="96575" tIns="48275" rIns="96575" bIns="48275" anchor="t" anchorCtr="0">
            <a:noAutofit/>
          </a:bodyPr>
          <a:lstStyle/>
          <a:p>
            <a:pPr marL="171450" indent="-6350">
              <a:spcBef>
                <a:spcPts val="0"/>
              </a:spcBef>
              <a:buClr>
                <a:srgbClr val="000000"/>
              </a:buClr>
              <a:buSzPct val="100000"/>
              <a:buFont typeface="Arial"/>
              <a:buChar char="-"/>
              <a:defRPr/>
            </a:pPr>
            <a:r>
              <a:rPr lang="en-US" sz="1800"/>
              <a:t>Long-term partnership established.</a:t>
            </a:r>
          </a:p>
          <a:p>
            <a:pPr marL="171450" indent="-6350">
              <a:buClr>
                <a:srgbClr val="000000"/>
              </a:buClr>
              <a:buSzPct val="100000"/>
              <a:buFont typeface="Arial"/>
              <a:buChar char="-"/>
              <a:defRPr/>
            </a:pPr>
            <a:r>
              <a:rPr lang="en-US" sz="1800"/>
              <a:t>With existing partnership agreement with IFRC, ICRC and PNS</a:t>
            </a:r>
          </a:p>
          <a:p>
            <a:pPr>
              <a:defRPr/>
            </a:pPr>
            <a:endParaRPr lang="en-US" sz="1800"/>
          </a:p>
          <a:p>
            <a:pPr>
              <a:defRPr/>
            </a:pPr>
            <a:endParaRPr lang="en-US" sz="1800"/>
          </a:p>
        </p:txBody>
      </p:sp>
      <p:sp>
        <p:nvSpPr>
          <p:cNvPr id="184" name="Shape 184"/>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2195779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Shape 190"/>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191" name="Shape 191"/>
          <p:cNvSpPr txBox="1">
            <a:spLocks noGrp="1"/>
          </p:cNvSpPr>
          <p:nvPr>
            <p:ph type="body" idx="1"/>
          </p:nvPr>
        </p:nvSpPr>
        <p:spPr>
          <a:xfrm>
            <a:off x="688975" y="4759325"/>
            <a:ext cx="5507038" cy="4508500"/>
          </a:xfrm>
          <a:ln/>
        </p:spPr>
        <p:txBody>
          <a:bodyPr lIns="96575" tIns="48275" rIns="96575" bIns="48275" anchor="t" anchorCtr="0">
            <a:noAutofit/>
          </a:bodyPr>
          <a:lstStyle/>
          <a:p>
            <a:pPr marL="171450" indent="-6350">
              <a:spcBef>
                <a:spcPts val="0"/>
              </a:spcBef>
              <a:buSzPct val="25000"/>
              <a:defRPr/>
            </a:pPr>
            <a:r>
              <a:rPr lang="en-US" sz="1800"/>
              <a:t>human, material, technical, financial resources at the local and regional</a:t>
            </a:r>
          </a:p>
          <a:p>
            <a:pPr marL="171450" indent="-6350">
              <a:buSzPct val="25000"/>
              <a:defRPr/>
            </a:pPr>
            <a:r>
              <a:rPr lang="en-US" sz="1800"/>
              <a:t>Acquired and mobilize new resources beyond the usual red cross response ( example: satphones, payloaders, water plants, etc despite logistics challenges</a:t>
            </a:r>
          </a:p>
          <a:p>
            <a:pPr>
              <a:defRPr/>
            </a:pPr>
            <a:endParaRPr lang="en-US" sz="1800"/>
          </a:p>
          <a:p>
            <a:pPr>
              <a:defRPr/>
            </a:pPr>
            <a:endParaRPr lang="en-US" sz="1800"/>
          </a:p>
          <a:p>
            <a:pPr>
              <a:defRPr/>
            </a:pPr>
            <a:endParaRPr lang="en-US" sz="1800"/>
          </a:p>
        </p:txBody>
      </p:sp>
      <p:sp>
        <p:nvSpPr>
          <p:cNvPr id="192" name="Shape 192"/>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1310832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200"/>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84995" name="Shape 201"/>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marL="171450" indent="-6350">
              <a:spcBef>
                <a:spcPct val="0"/>
              </a:spcBef>
              <a:buClr>
                <a:srgbClr val="000000"/>
              </a:buClr>
              <a:buFont typeface="Arial" panose="020B0604020202020204" pitchFamily="34" charset="0"/>
              <a:buChar char="-"/>
            </a:pPr>
            <a:r>
              <a:rPr lang="en-US" altLang="en-US" sz="1800" smtClean="0"/>
              <a:t>We got to know our neighbours much better in terms of their skills, technical capacity and attitude and also how to work with them.  We knew what they had and we understood how they operate.</a:t>
            </a:r>
          </a:p>
          <a:p>
            <a:pPr marL="171450" indent="-6350">
              <a:buClr>
                <a:srgbClr val="000000"/>
              </a:buClr>
              <a:buFont typeface="Arial" panose="020B0604020202020204" pitchFamily="34" charset="0"/>
              <a:buChar char="-"/>
            </a:pPr>
            <a:r>
              <a:rPr lang="en-US" altLang="en-US" sz="1800" smtClean="0"/>
              <a:t>discovered the great potential, opportunity and Capacity to mobilize resources within the region.</a:t>
            </a:r>
          </a:p>
          <a:p>
            <a:pPr marL="171450" indent="-6350">
              <a:buClr>
                <a:srgbClr val="000000"/>
              </a:buClr>
              <a:buFont typeface="Arial" panose="020B0604020202020204" pitchFamily="34" charset="0"/>
              <a:buChar char="-"/>
            </a:pPr>
            <a:r>
              <a:rPr lang="en-US" altLang="en-US" sz="1800" smtClean="0"/>
              <a:t>We got insight on how our partners work and what they can offer.</a:t>
            </a:r>
          </a:p>
        </p:txBody>
      </p:sp>
      <p:sp>
        <p:nvSpPr>
          <p:cNvPr id="202" name="Shape 202"/>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3595207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Shape 208"/>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87043" name="Shape 209"/>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marL="171450" indent="-6350">
              <a:spcBef>
                <a:spcPct val="0"/>
              </a:spcBef>
              <a:buClr>
                <a:srgbClr val="000000"/>
              </a:buClr>
              <a:buFont typeface="Arial" panose="020B0604020202020204" pitchFamily="34" charset="0"/>
              <a:buChar char="-"/>
            </a:pPr>
            <a:r>
              <a:rPr lang="en-US" altLang="en-US" sz="1800" smtClean="0"/>
              <a:t>clear objectives, if your objectives are not clearly communicated you will loose control and leadership, they will stream roll you and take over. You need to be firm, be flexible at a later stage, not at the onset. You know what you want, you know your context be firm and present your case.</a:t>
            </a:r>
          </a:p>
          <a:p>
            <a:pPr marL="171450" indent="-6350">
              <a:buClr>
                <a:srgbClr val="000000"/>
              </a:buClr>
              <a:buFont typeface="Arial" panose="020B0604020202020204" pitchFamily="34" charset="0"/>
              <a:buChar char="-"/>
            </a:pPr>
            <a:r>
              <a:rPr lang="en-US" altLang="en-US" sz="1800" smtClean="0"/>
              <a:t>We have a unique role, as a Movement, to become actively engage in advocacy in armed coflict situation (cease fire). If we don’t do it we may loose it. Let’s find out what we can do to become more relevant in this area.</a:t>
            </a:r>
          </a:p>
        </p:txBody>
      </p:sp>
      <p:sp>
        <p:nvSpPr>
          <p:cNvPr id="210" name="Shape 210"/>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3838975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Shape 216"/>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217" name="Shape 217"/>
          <p:cNvSpPr txBox="1">
            <a:spLocks noGrp="1"/>
          </p:cNvSpPr>
          <p:nvPr>
            <p:ph type="body" idx="1"/>
          </p:nvPr>
        </p:nvSpPr>
        <p:spPr>
          <a:xfrm>
            <a:off x="688975" y="4759325"/>
            <a:ext cx="5507038" cy="4508500"/>
          </a:xfrm>
          <a:ln/>
        </p:spPr>
        <p:txBody>
          <a:bodyPr lIns="96575" tIns="48275" rIns="96575" bIns="48275" anchor="t" anchorCtr="0">
            <a:noAutofit/>
          </a:bodyPr>
          <a:lstStyle/>
          <a:p>
            <a:pPr marL="171450" indent="-6350">
              <a:spcBef>
                <a:spcPts val="0"/>
              </a:spcBef>
              <a:buClr>
                <a:srgbClr val="000000"/>
              </a:buClr>
              <a:buSzPct val="100000"/>
              <a:buFont typeface="Arial"/>
              <a:buChar char="-"/>
              <a:defRPr/>
            </a:pPr>
            <a:r>
              <a:rPr lang="en-US" sz="1800"/>
              <a:t>Alerted partners before the disaster happened. Invest time, effort in preparedness.</a:t>
            </a:r>
          </a:p>
          <a:p>
            <a:pPr>
              <a:defRPr/>
            </a:pPr>
            <a:endParaRPr lang="en-US" sz="1800"/>
          </a:p>
        </p:txBody>
      </p:sp>
      <p:sp>
        <p:nvSpPr>
          <p:cNvPr id="218" name="Shape 218"/>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2914111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226"/>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91139" name="Shape 227"/>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a:spcBef>
                <a:spcPct val="0"/>
              </a:spcBef>
              <a:buSzPct val="25000"/>
            </a:pPr>
            <a:r>
              <a:rPr lang="en-US" altLang="en-US" sz="1800" dirty="0" smtClean="0"/>
              <a:t>Have frameworks in place (coop, operation, coordination) We did not know before that these things could be pre-cooked. Agree on how to work together before we need to work together inside the RC/RC and beyond.</a:t>
            </a:r>
          </a:p>
          <a:p>
            <a:endParaRPr lang="en-US" altLang="en-US" sz="1800" dirty="0" smtClean="0"/>
          </a:p>
          <a:p>
            <a:r>
              <a:rPr lang="en-PH" altLang="en-US" sz="1800" dirty="0" smtClean="0"/>
              <a:t>* Coordination – with the number of global tools that was deployed coordination becomes a nightmare</a:t>
            </a:r>
          </a:p>
          <a:p>
            <a:r>
              <a:rPr lang="en-PH" altLang="en-US" sz="1800" dirty="0" smtClean="0"/>
              <a:t>     - it affected the capacity of the PRC to coordinate</a:t>
            </a:r>
          </a:p>
          <a:p>
            <a:r>
              <a:rPr lang="en-PH" altLang="en-US" sz="1800" dirty="0" smtClean="0"/>
              <a:t>     - it operates in silos with the rest of the tools    thereby missing the chance of</a:t>
            </a:r>
          </a:p>
          <a:p>
            <a:r>
              <a:rPr lang="en-PH" altLang="en-US" sz="1800" dirty="0" smtClean="0"/>
              <a:t>               integrated response support to beneficiaries</a:t>
            </a:r>
          </a:p>
          <a:p>
            <a:endParaRPr lang="en-PH" altLang="en-US" sz="1800" dirty="0" smtClean="0"/>
          </a:p>
          <a:p>
            <a:r>
              <a:rPr lang="en-PH" altLang="en-US" sz="1800" dirty="0" smtClean="0"/>
              <a:t>* NEEDS of the Operations vs push from external for some partners to be seen operationally</a:t>
            </a:r>
          </a:p>
          <a:p>
            <a:r>
              <a:rPr lang="en-PH" altLang="en-US" sz="1800" dirty="0" smtClean="0"/>
              <a:t>* Deployment of some tools did not consider what is the existing capacity within the PRC—what materials are available </a:t>
            </a:r>
            <a:r>
              <a:rPr lang="en-PH" altLang="en-US" sz="1800" dirty="0" err="1" smtClean="0"/>
              <a:t>i.e</a:t>
            </a:r>
            <a:r>
              <a:rPr lang="en-PH" altLang="en-US" sz="1800" dirty="0" smtClean="0"/>
              <a:t> WATSAN</a:t>
            </a:r>
          </a:p>
          <a:p>
            <a:r>
              <a:rPr lang="en-PH" altLang="en-US" sz="1800" dirty="0" smtClean="0"/>
              <a:t>* RDRT members of the PRC were not mobilized to have joint assessment with FACT</a:t>
            </a:r>
          </a:p>
          <a:p>
            <a:r>
              <a:rPr lang="en-PH" altLang="en-US" sz="1800" dirty="0" smtClean="0"/>
              <a:t>		- RDRT is marginalized and underutilized</a:t>
            </a:r>
          </a:p>
          <a:p>
            <a:r>
              <a:rPr lang="en-PH" altLang="en-US" sz="1800" dirty="0" smtClean="0"/>
              <a:t>                                                -</a:t>
            </a:r>
            <a:r>
              <a:rPr lang="en-PH" altLang="en-US" sz="1800" baseline="0" dirty="0" smtClean="0"/>
              <a:t> </a:t>
            </a:r>
            <a:r>
              <a:rPr lang="en-PH" altLang="en-US" sz="1800" dirty="0" smtClean="0"/>
              <a:t>RDRT was deployed too late . RDRT was not considered a priority tool in this operation</a:t>
            </a:r>
          </a:p>
          <a:p>
            <a:r>
              <a:rPr lang="en-PH" altLang="en-US" sz="1800" dirty="0" smtClean="0"/>
              <a:t>*Importance of the role of the IFRC supporting the NS in coordinating the response</a:t>
            </a:r>
          </a:p>
          <a:p>
            <a:r>
              <a:rPr lang="en-PH" altLang="en-US" sz="1800" dirty="0" smtClean="0"/>
              <a:t>* Deployment of global tools should be based on the needs of the beneficiaries and the gap in the capacity of the NS. </a:t>
            </a:r>
          </a:p>
          <a:p>
            <a:r>
              <a:rPr lang="en-PH" altLang="en-US" sz="1800" dirty="0" smtClean="0"/>
              <a:t>* Deployment of global tools should not be driven by external push from back donors to be seen operationally-it erodes not only the capacity of the NS but it also erodes accountability- silos and redundancy</a:t>
            </a:r>
          </a:p>
          <a:p>
            <a:r>
              <a:rPr lang="en-PH" altLang="en-US" sz="1800" dirty="0" smtClean="0"/>
              <a:t>* When ERU’s are deployed it should not necessarily connote the entire package- it could just mean personnel and not equipment i.e. WATSAN</a:t>
            </a:r>
          </a:p>
          <a:p>
            <a:r>
              <a:rPr lang="en-PH" altLang="en-US" sz="1800" dirty="0" smtClean="0"/>
              <a:t>* Global tools deployed should ensure that it brings on board the capacity of the NS- not just the capacity that they are bringing in but takes note of what is existing within the NS and integrate it into the tool itself</a:t>
            </a:r>
          </a:p>
          <a:p>
            <a:endParaRPr lang="en-PH" altLang="en-US" sz="1800" dirty="0" smtClean="0"/>
          </a:p>
          <a:p>
            <a:endParaRPr lang="en-US" altLang="en-US" sz="1800" dirty="0" smtClean="0"/>
          </a:p>
        </p:txBody>
      </p:sp>
      <p:sp>
        <p:nvSpPr>
          <p:cNvPr id="228" name="Shape 228"/>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1003292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Shape 234"/>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93187" name="Shape 235"/>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marL="171450" indent="-6350">
              <a:spcBef>
                <a:spcPct val="0"/>
              </a:spcBef>
              <a:buClr>
                <a:srgbClr val="000000"/>
              </a:buClr>
              <a:buFont typeface="Arial" panose="020B0604020202020204" pitchFamily="34" charset="0"/>
              <a:buChar char="-"/>
            </a:pPr>
            <a:r>
              <a:rPr lang="en-US" altLang="en-US" sz="1800" smtClean="0"/>
              <a:t>Prepare for scenarios that you don’t even imagine</a:t>
            </a:r>
          </a:p>
          <a:p>
            <a:pPr marL="171450" indent="-6350">
              <a:buClr>
                <a:srgbClr val="000000"/>
              </a:buClr>
              <a:buFont typeface="Arial" panose="020B0604020202020204" pitchFamily="34" charset="0"/>
              <a:buChar char="-"/>
            </a:pPr>
            <a:r>
              <a:rPr lang="en-US" altLang="en-US" sz="1800" smtClean="0"/>
              <a:t>Admit we need help, understand that we can not do things alone, we need partners (including affected people) We need to improve the way we work externally (e.g. organizing the local volunteers)</a:t>
            </a:r>
          </a:p>
        </p:txBody>
      </p:sp>
      <p:sp>
        <p:nvSpPr>
          <p:cNvPr id="236" name="Shape 236"/>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434561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Shape 241"/>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95235" name="Shape 242"/>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marL="171450" indent="-6350">
              <a:spcBef>
                <a:spcPct val="0"/>
              </a:spcBef>
              <a:buClr>
                <a:srgbClr val="000000"/>
              </a:buClr>
              <a:buFont typeface="Arial" panose="020B0604020202020204" pitchFamily="34" charset="0"/>
              <a:buChar char="-"/>
            </a:pPr>
            <a:r>
              <a:rPr lang="en-US" altLang="en-US" sz="1800" smtClean="0"/>
              <a:t>Better mapping of who is who and what can they do</a:t>
            </a:r>
          </a:p>
          <a:p>
            <a:pPr marL="171450" indent="-6350">
              <a:buClr>
                <a:srgbClr val="000000"/>
              </a:buClr>
              <a:buFont typeface="Arial" panose="020B0604020202020204" pitchFamily="34" charset="0"/>
              <a:buChar char="-"/>
            </a:pPr>
            <a:r>
              <a:rPr lang="en-US" altLang="en-US" sz="1800" smtClean="0"/>
              <a:t>Become better at understanding regional capacities an focus RC/Rc work on building local capacity for response and community level</a:t>
            </a:r>
          </a:p>
          <a:p>
            <a:pPr marL="171450" indent="-6350">
              <a:buClr>
                <a:srgbClr val="000000"/>
              </a:buClr>
              <a:buFont typeface="Arial" panose="020B0604020202020204" pitchFamily="34" charset="0"/>
              <a:buChar char="-"/>
            </a:pPr>
            <a:r>
              <a:rPr lang="en-US" altLang="en-US" sz="1800" smtClean="0"/>
              <a:t>Identify opportunities for strategic partnerships (association, churches, etc)</a:t>
            </a:r>
          </a:p>
        </p:txBody>
      </p:sp>
      <p:sp>
        <p:nvSpPr>
          <p:cNvPr id="243" name="Shape 243"/>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1263127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Shape 249"/>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sp>
      <p:sp>
        <p:nvSpPr>
          <p:cNvPr id="97283" name="Shape 250"/>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a:spcBef>
                <a:spcPct val="0"/>
              </a:spcBef>
              <a:buSzPct val="25000"/>
            </a:pPr>
            <a:r>
              <a:rPr lang="en-US" altLang="en-US" sz="1800" smtClean="0"/>
              <a:t>-International assistance should be based on needs and agreed upon</a:t>
            </a:r>
          </a:p>
          <a:p>
            <a:pPr>
              <a:buClr>
                <a:srgbClr val="000000"/>
              </a:buClr>
              <a:buFont typeface="Arial" panose="020B0604020202020204" pitchFamily="34" charset="0"/>
              <a:buChar char="-"/>
            </a:pPr>
            <a:r>
              <a:rPr lang="en-US" altLang="en-US" sz="1800" smtClean="0"/>
              <a:t>Standard should also be disseminated to donors</a:t>
            </a:r>
          </a:p>
          <a:p>
            <a:endParaRPr lang="en-US" altLang="en-US" sz="1800" smtClean="0"/>
          </a:p>
        </p:txBody>
      </p:sp>
      <p:sp>
        <p:nvSpPr>
          <p:cNvPr id="251" name="Shape 251"/>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969956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Shape 157"/>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rnd">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4755" name="Shape 158"/>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a:spcBef>
                <a:spcPct val="0"/>
              </a:spcBef>
              <a:buSzPct val="25000"/>
            </a:pPr>
            <a:r>
              <a:rPr lang="en-US" altLang="en-US" sz="1800" dirty="0" smtClean="0"/>
              <a:t>2 days after Haiyan made</a:t>
            </a:r>
            <a:r>
              <a:rPr lang="en-US" altLang="en-US" sz="1800" baseline="0" dirty="0" smtClean="0"/>
              <a:t> a landfall, PRC, ICRC and IFRC signed the joint statement in order to ensure coordination of the movement in the response</a:t>
            </a:r>
            <a:endParaRPr lang="en-US" altLang="en-US" sz="1800" dirty="0" smtClean="0"/>
          </a:p>
          <a:p>
            <a:endParaRPr lang="en-US" altLang="en-US" sz="1800" dirty="0" smtClean="0"/>
          </a:p>
        </p:txBody>
      </p:sp>
      <p:sp>
        <p:nvSpPr>
          <p:cNvPr id="159" name="Shape 159"/>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127827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a result of clearing using the 7 PRC payloaders, more bodies were retrieved and more relief came in.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3C86D-D2D1-4AA4-B449-B76CE30E6A52}" type="slidenum">
              <a:rPr lang="en-PH" altLang="en-US" smtClean="0">
                <a:solidFill>
                  <a:prstClr val="black"/>
                </a:solidFill>
                <a:latin typeface="Calibri" panose="020F0502020204030204" pitchFamily="34" charset="0"/>
              </a:rPr>
              <a:pPr/>
              <a:t>15</a:t>
            </a:fld>
            <a:endParaRPr lang="en-PH"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740260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Shape 157"/>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rnd">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4755" name="Shape 158"/>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a:spcBef>
                <a:spcPct val="0"/>
              </a:spcBef>
              <a:buSzPct val="25000"/>
            </a:pPr>
            <a:r>
              <a:rPr lang="en-US" altLang="en-US" sz="1800" dirty="0" smtClean="0"/>
              <a:t>2 days after Haiyan made</a:t>
            </a:r>
            <a:r>
              <a:rPr lang="en-US" altLang="en-US" sz="1800" baseline="0" dirty="0" smtClean="0"/>
              <a:t> a landfall, PRC, ICRC and IFRC signed the joint statement in order to ensure coordination of the movement in the response</a:t>
            </a:r>
            <a:endParaRPr lang="en-US" altLang="en-US" sz="1800" dirty="0" smtClean="0"/>
          </a:p>
          <a:p>
            <a:endParaRPr lang="en-US" altLang="en-US" sz="1800" dirty="0" smtClean="0"/>
          </a:p>
        </p:txBody>
      </p:sp>
      <p:sp>
        <p:nvSpPr>
          <p:cNvPr id="159" name="Shape 159"/>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664960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Shape 157"/>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rnd">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4755" name="Shape 158"/>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75" tIns="48275" rIns="96575" bIns="48275" numCol="1" anchor="t" anchorCtr="0" compatLnSpc="1">
            <a:prstTxWarp prst="textNoShape">
              <a:avLst/>
            </a:prstTxWarp>
          </a:bodyPr>
          <a:lstStyle/>
          <a:p>
            <a:pPr>
              <a:spcBef>
                <a:spcPct val="0"/>
              </a:spcBef>
              <a:buSzPct val="25000"/>
            </a:pPr>
            <a:r>
              <a:rPr lang="en-US" altLang="en-US" sz="1800" dirty="0" smtClean="0"/>
              <a:t>Haiyan</a:t>
            </a:r>
            <a:r>
              <a:rPr lang="en-US" altLang="en-US" sz="1800" baseline="0" dirty="0" smtClean="0"/>
              <a:t> Coordination Meetings are held </a:t>
            </a:r>
            <a:r>
              <a:rPr lang="en-US" altLang="en-US" sz="1800" baseline="0" dirty="0" err="1" smtClean="0"/>
              <a:t>everyweek</a:t>
            </a:r>
            <a:r>
              <a:rPr lang="en-US" altLang="en-US" sz="1800" baseline="0" dirty="0" smtClean="0"/>
              <a:t>  during the height of the operation. It became a bi-monthly meeting the past months. </a:t>
            </a:r>
          </a:p>
          <a:p>
            <a:pPr>
              <a:spcBef>
                <a:spcPct val="0"/>
              </a:spcBef>
              <a:buSzPct val="25000"/>
            </a:pPr>
            <a:r>
              <a:rPr lang="en-US" altLang="en-US" sz="1800" baseline="0" dirty="0" smtClean="0"/>
              <a:t>From Jan 2015, it is now scheduled on a monthly basis</a:t>
            </a:r>
            <a:endParaRPr lang="en-US" altLang="en-US" sz="1800" dirty="0" smtClean="0"/>
          </a:p>
        </p:txBody>
      </p:sp>
      <p:sp>
        <p:nvSpPr>
          <p:cNvPr id="159" name="Shape 159"/>
          <p:cNvSpPr txBox="1"/>
          <p:nvPr/>
        </p:nvSpPr>
        <p:spPr>
          <a:xfrm>
            <a:off x="3900488" y="9515475"/>
            <a:ext cx="2982912" cy="501650"/>
          </a:xfrm>
          <a:prstGeom prst="rect">
            <a:avLst/>
          </a:prstGeom>
          <a:noFill/>
          <a:ln>
            <a:noFill/>
          </a:ln>
        </p:spPr>
        <p:txBody>
          <a:bodyPr lIns="96575" tIns="48275" rIns="96575" bIns="48275" anchor="b"/>
          <a:lstStyle/>
          <a:p>
            <a:pPr algn="r">
              <a:buSzPct val="25000"/>
              <a:buFont typeface="Arial"/>
              <a:buNone/>
              <a:defRPr/>
            </a:pPr>
            <a:r>
              <a:rPr lang="en-US" sz="1300" kern="0">
                <a:solidFill>
                  <a:srgbClr val="000000"/>
                </a:solidFill>
                <a:latin typeface="Arial"/>
                <a:cs typeface="Arial"/>
                <a:sym typeface="Arial"/>
                <a:rtl val="0"/>
              </a:rPr>
              <a:t>*</a:t>
            </a:r>
          </a:p>
        </p:txBody>
      </p:sp>
    </p:spTree>
    <p:extLst>
      <p:ext uri="{BB962C8B-B14F-4D97-AF65-F5344CB8AC3E}">
        <p14:creationId xmlns:p14="http://schemas.microsoft.com/office/powerpoint/2010/main" val="851045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In order to ensure</a:t>
            </a:r>
            <a:r>
              <a:rPr lang="en-PH" baseline="0" dirty="0" smtClean="0"/>
              <a:t> coordinated response, partners are assigned in a specific area implementing one plan in a standard set by the PRC.</a:t>
            </a:r>
          </a:p>
          <a:p>
            <a:endParaRPr lang="en-PH" dirty="0"/>
          </a:p>
        </p:txBody>
      </p:sp>
      <p:sp>
        <p:nvSpPr>
          <p:cNvPr id="4" name="Slide Number Placeholder 3"/>
          <p:cNvSpPr>
            <a:spLocks noGrp="1"/>
          </p:cNvSpPr>
          <p:nvPr>
            <p:ph type="sldNum" sz="quarter" idx="10"/>
          </p:nvPr>
        </p:nvSpPr>
        <p:spPr/>
        <p:txBody>
          <a:bodyPr/>
          <a:lstStyle/>
          <a:p>
            <a:fld id="{59889D3F-31CD-4057-A484-B2ABB486AB0D}" type="slidenum">
              <a:rPr lang="en-PH" smtClean="0"/>
              <a:t>85</a:t>
            </a:fld>
            <a:endParaRPr lang="en-PH"/>
          </a:p>
        </p:txBody>
      </p:sp>
    </p:spTree>
    <p:extLst>
      <p:ext uri="{BB962C8B-B14F-4D97-AF65-F5344CB8AC3E}">
        <p14:creationId xmlns:p14="http://schemas.microsoft.com/office/powerpoint/2010/main" val="302274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256"/>
          <p:cNvSpPr>
            <a:spLocks noGrp="1"/>
          </p:cNvSpPr>
          <p:nvPr>
            <p:ph type="body" idx="1"/>
          </p:nvPr>
        </p:nvSpPr>
        <p:spPr bwMode="auto">
          <a:xfrm>
            <a:off x="688975" y="4759325"/>
            <a:ext cx="5507038"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r>
              <a:rPr lang="en-US" altLang="en-US" dirty="0" smtClean="0"/>
              <a:t>By working together effectively, we can make this Society stronger as a result of this operation</a:t>
            </a:r>
          </a:p>
          <a:p>
            <a:endParaRPr lang="en-US" altLang="en-US" dirty="0" smtClean="0"/>
          </a:p>
          <a:p>
            <a:r>
              <a:rPr lang="en-US" altLang="en-US" dirty="0" smtClean="0"/>
              <a:t>Let us use this operation as an opportunity to make our NS stronger!</a:t>
            </a:r>
          </a:p>
          <a:p>
            <a:endParaRPr lang="en-US" altLang="en-US" dirty="0" smtClean="0"/>
          </a:p>
          <a:p>
            <a:r>
              <a:rPr lang="en-US" altLang="en-US" dirty="0" smtClean="0"/>
              <a:t>“The strength of our joint efforts must surpass the force of</a:t>
            </a:r>
            <a:r>
              <a:rPr lang="en-US" altLang="en-US" baseline="0" dirty="0" smtClean="0"/>
              <a:t> any disaster</a:t>
            </a:r>
            <a:r>
              <a:rPr lang="en-US" altLang="en-US" dirty="0" smtClean="0"/>
              <a:t>!</a:t>
            </a:r>
          </a:p>
          <a:p>
            <a:endParaRPr lang="en-US" altLang="en-US" dirty="0" smtClean="0"/>
          </a:p>
          <a:p>
            <a:r>
              <a:rPr lang="en-US" altLang="en-US" dirty="0" smtClean="0"/>
              <a:t>Our message is One Team, One Plan and One Action!</a:t>
            </a:r>
          </a:p>
        </p:txBody>
      </p:sp>
      <p:sp>
        <p:nvSpPr>
          <p:cNvPr id="99331" name="Shape 257"/>
          <p:cNvSpPr>
            <a:spLocks noGrp="1" noRot="1" noChangeAspect="1" noTextEdit="1"/>
          </p:cNvSpPr>
          <p:nvPr>
            <p:ph type="sldImg" idx="2"/>
          </p:nvPr>
        </p:nvSpPr>
        <p:spPr bwMode="auto">
          <a:xfrm>
            <a:off x="936625" y="750888"/>
            <a:ext cx="5011738" cy="3757612"/>
          </a:xfrm>
          <a:custGeom>
            <a:avLst/>
            <a:gdLst>
              <a:gd name="T0" fmla="*/ 0 w 120000"/>
              <a:gd name="T1" fmla="*/ 0 h 120000"/>
              <a:gd name="T2" fmla="*/ 5011738 w 120000"/>
              <a:gd name="T3" fmla="*/ 0 h 120000"/>
              <a:gd name="T4" fmla="*/ 5011738 w 120000"/>
              <a:gd name="T5" fmla="*/ 3757612 h 120000"/>
              <a:gd name="T6" fmla="*/ 0 w 120000"/>
              <a:gd name="T7" fmla="*/ 37576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9873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182D-CB77-4C15-97E3-F23F377A46E9}" type="slidenum">
              <a:rPr lang="en-PH" altLang="en-US" smtClean="0">
                <a:solidFill>
                  <a:prstClr val="black"/>
                </a:solidFill>
                <a:latin typeface="Calibri" panose="020F0502020204030204" pitchFamily="34" charset="0"/>
              </a:rPr>
              <a:pPr/>
              <a:t>18</a:t>
            </a:fld>
            <a:endParaRPr lang="en-PH"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15790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Change photos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6319F8-E84D-448F-80E3-CD8F2117FD2E}" type="slidenum">
              <a:rPr lang="en-PH" altLang="en-US" smtClean="0">
                <a:solidFill>
                  <a:prstClr val="black"/>
                </a:solidFill>
                <a:latin typeface="Calibri" panose="020F0502020204030204" pitchFamily="34" charset="0"/>
              </a:rPr>
              <a:pPr/>
              <a:t>20</a:t>
            </a:fld>
            <a:endParaRPr lang="en-PH"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25209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PH"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8F5BA7-6177-402B-AC3B-8E90F387A975}" type="slidenum">
              <a:rPr lang="en-PH" altLang="en-US" smtClean="0">
                <a:solidFill>
                  <a:prstClr val="black"/>
                </a:solidFill>
                <a:latin typeface="Calibri" panose="020F0502020204030204" pitchFamily="34" charset="0"/>
              </a:rPr>
              <a:pPr/>
              <a:t>22</a:t>
            </a:fld>
            <a:endParaRPr lang="en-PH"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03887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000" dirty="0" smtClean="0"/>
              <a:t>Target</a:t>
            </a:r>
          </a:p>
          <a:p>
            <a:pPr marL="171450" indent="-171450">
              <a:buFont typeface="Arial" panose="020B0604020202020204" pitchFamily="34" charset="0"/>
              <a:buChar char="•"/>
            </a:pPr>
            <a:r>
              <a:rPr lang="en-PH" sz="1000" dirty="0" smtClean="0"/>
              <a:t>Core</a:t>
            </a:r>
            <a:r>
              <a:rPr lang="en-PH" sz="1000" baseline="0" dirty="0" smtClean="0"/>
              <a:t> Shelter – 33,124 households</a:t>
            </a:r>
          </a:p>
          <a:p>
            <a:pPr marL="171450" indent="-171450">
              <a:buFont typeface="Arial" panose="020B0604020202020204" pitchFamily="34" charset="0"/>
              <a:buChar char="•"/>
            </a:pPr>
            <a:r>
              <a:rPr lang="en-PH" sz="1000" baseline="0" dirty="0" smtClean="0"/>
              <a:t>Relocation – 128 households</a:t>
            </a:r>
            <a:endParaRPr lang="en-PH" sz="1000" u="sng" baseline="0" dirty="0" smtClean="0"/>
          </a:p>
          <a:p>
            <a:pPr marL="0" indent="0">
              <a:buFont typeface="Arial" panose="020B0604020202020204" pitchFamily="34" charset="0"/>
              <a:buNone/>
            </a:pPr>
            <a:r>
              <a:rPr lang="en-PH" sz="1000" u="none" baseline="0" dirty="0" smtClean="0"/>
              <a:t>	</a:t>
            </a:r>
            <a:r>
              <a:rPr lang="en-PH" sz="1000" u="sng" baseline="0" dirty="0" smtClean="0"/>
              <a:t>		</a:t>
            </a:r>
          </a:p>
          <a:p>
            <a:pPr marL="0" indent="0">
              <a:buFont typeface="Arial" panose="020B0604020202020204" pitchFamily="34" charset="0"/>
              <a:buNone/>
            </a:pPr>
            <a:r>
              <a:rPr lang="en-PH" sz="1000" u="none" baseline="0" dirty="0" smtClean="0"/>
              <a:t>	33,252 households</a:t>
            </a:r>
          </a:p>
          <a:p>
            <a:pPr marL="0" indent="0">
              <a:buFont typeface="Arial" panose="020B0604020202020204" pitchFamily="34" charset="0"/>
              <a:buNone/>
            </a:pPr>
            <a:r>
              <a:rPr lang="en-PH" sz="1000" u="none" baseline="0" dirty="0" smtClean="0"/>
              <a:t>Shelter Accomplishment</a:t>
            </a:r>
          </a:p>
          <a:p>
            <a:pPr marL="171450" indent="-171450">
              <a:buFont typeface="Arial" panose="020B0604020202020204" pitchFamily="34" charset="0"/>
              <a:buChar char="•"/>
            </a:pPr>
            <a:r>
              <a:rPr lang="en-PH" sz="1000" u="none" baseline="0" dirty="0" smtClean="0"/>
              <a:t>Core Shelter – 10,311 houses built</a:t>
            </a:r>
          </a:p>
          <a:p>
            <a:pPr marL="171450" indent="-171450">
              <a:buFont typeface="Arial" panose="020B0604020202020204" pitchFamily="34" charset="0"/>
              <a:buChar char="•"/>
            </a:pPr>
            <a:r>
              <a:rPr lang="en-PH" sz="1000" u="none" baseline="0" dirty="0" smtClean="0"/>
              <a:t>Shelter Repair Assistance – 39,900 households</a:t>
            </a:r>
          </a:p>
          <a:p>
            <a:pPr marL="0" indent="0">
              <a:buFont typeface="Arial" panose="020B0604020202020204" pitchFamily="34" charset="0"/>
              <a:buNone/>
            </a:pPr>
            <a:endParaRPr lang="en-PH" sz="1000" u="none" baseline="0" dirty="0" smtClean="0"/>
          </a:p>
          <a:p>
            <a:pPr marL="0" indent="0">
              <a:buFont typeface="Arial" panose="020B0604020202020204" pitchFamily="34" charset="0"/>
              <a:buNone/>
            </a:pPr>
            <a:r>
              <a:rPr lang="en-PH" sz="1000" u="none" baseline="0" dirty="0" smtClean="0"/>
              <a:t>Project Started</a:t>
            </a:r>
          </a:p>
          <a:p>
            <a:pPr marL="171450" indent="-171450">
              <a:buFont typeface="Arial" panose="020B0604020202020204" pitchFamily="34" charset="0"/>
              <a:buChar char="•"/>
            </a:pPr>
            <a:r>
              <a:rPr lang="en-PH" sz="1000" u="none" baseline="0" dirty="0" smtClean="0"/>
              <a:t>Shelter Repair Assistance – April 13, 2014</a:t>
            </a:r>
          </a:p>
          <a:p>
            <a:pPr marL="171450" indent="-171450">
              <a:buFont typeface="Arial" panose="020B0604020202020204" pitchFamily="34" charset="0"/>
              <a:buChar char="•"/>
            </a:pPr>
            <a:r>
              <a:rPr lang="en-PH" sz="1000" u="none" baseline="0" dirty="0" smtClean="0"/>
              <a:t>Core Shelter – May 10, 2014</a:t>
            </a:r>
          </a:p>
          <a:p>
            <a:pPr marL="171450" indent="-171450">
              <a:buFont typeface="Arial" panose="020B0604020202020204" pitchFamily="34" charset="0"/>
              <a:buChar char="•"/>
            </a:pPr>
            <a:r>
              <a:rPr lang="en-PH" sz="1000" u="none" baseline="0" dirty="0" smtClean="0"/>
              <a:t>Livelihood Support – April 24, 2014</a:t>
            </a:r>
          </a:p>
          <a:p>
            <a:pPr marL="171450" indent="-171450">
              <a:buFont typeface="Arial" panose="020B0604020202020204" pitchFamily="34" charset="0"/>
              <a:buChar char="•"/>
            </a:pPr>
            <a:r>
              <a:rPr lang="en-PH" sz="1000" u="none" baseline="0" dirty="0" smtClean="0"/>
              <a:t>Construction of classrooms</a:t>
            </a:r>
          </a:p>
          <a:p>
            <a:pPr marL="628650" lvl="1" indent="-171450">
              <a:buFont typeface="Wingdings" panose="05000000000000000000" pitchFamily="2" charset="2"/>
              <a:buChar char="§"/>
            </a:pPr>
            <a:r>
              <a:rPr lang="en-PH" sz="1000" u="none" baseline="0" dirty="0" smtClean="0"/>
              <a:t>Chinese Red Cross (166 classrooms) -  Emergency Phase: February 9, 2014</a:t>
            </a:r>
          </a:p>
          <a:p>
            <a:pPr marL="628650" lvl="1" indent="-171450">
              <a:buFont typeface="Wingdings" panose="05000000000000000000" pitchFamily="2" charset="2"/>
              <a:buChar char="§"/>
            </a:pPr>
            <a:r>
              <a:rPr lang="en-PH" sz="1000" u="none" baseline="0" dirty="0" smtClean="0"/>
              <a:t>Spanish Red Cross ( 35 classrooms) – October 10, 2014</a:t>
            </a:r>
          </a:p>
          <a:p>
            <a:pPr marL="171450" indent="-171450">
              <a:buFont typeface="Arial" panose="020B0604020202020204" pitchFamily="34" charset="0"/>
              <a:buChar char="•"/>
            </a:pPr>
            <a:r>
              <a:rPr lang="en-PH" sz="1000" u="none" baseline="0" dirty="0" smtClean="0"/>
              <a:t>Construction of Health Facilities – October 31, 2014</a:t>
            </a:r>
          </a:p>
        </p:txBody>
      </p:sp>
      <p:sp>
        <p:nvSpPr>
          <p:cNvPr id="4" name="Slide Number Placeholder 3"/>
          <p:cNvSpPr>
            <a:spLocks noGrp="1"/>
          </p:cNvSpPr>
          <p:nvPr>
            <p:ph type="sldNum" sz="quarter" idx="10"/>
          </p:nvPr>
        </p:nvSpPr>
        <p:spPr/>
        <p:txBody>
          <a:bodyPr/>
          <a:lstStyle/>
          <a:p>
            <a:fld id="{011A43C5-60D6-4A4C-BE4D-5286360EC78A}" type="slidenum">
              <a:rPr lang="en-PH" smtClean="0"/>
              <a:t>23</a:t>
            </a:fld>
            <a:endParaRPr lang="en-PH"/>
          </a:p>
        </p:txBody>
      </p:sp>
    </p:spTree>
    <p:extLst>
      <p:ext uri="{BB962C8B-B14F-4D97-AF65-F5344CB8AC3E}">
        <p14:creationId xmlns:p14="http://schemas.microsoft.com/office/powerpoint/2010/main" val="310244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59889D3F-31CD-4057-A484-B2ABB486AB0D}" type="slidenum">
              <a:rPr lang="en-PH" smtClean="0"/>
              <a:t>24</a:t>
            </a:fld>
            <a:endParaRPr lang="en-PH"/>
          </a:p>
        </p:txBody>
      </p:sp>
    </p:spTree>
    <p:extLst>
      <p:ext uri="{BB962C8B-B14F-4D97-AF65-F5344CB8AC3E}">
        <p14:creationId xmlns:p14="http://schemas.microsoft.com/office/powerpoint/2010/main" val="253787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279032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62656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427012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945EF4-51D2-499C-A081-9FD52F63712A}" type="datetimeFigureOut">
              <a:rPr lang="en-PH">
                <a:solidFill>
                  <a:prstClr val="black">
                    <a:tint val="75000"/>
                  </a:prstClr>
                </a:solidFill>
              </a:rPr>
              <a:pPr>
                <a:defRPr/>
              </a:pPr>
              <a:t>2/26/2015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1DB29E-9108-4CAC-8C0F-83049A59755E}" type="slidenum">
              <a:rPr lang="en-PH" altLang="en-US"/>
              <a:pPr>
                <a:defRPr/>
              </a:pPr>
              <a:t>‹#›</a:t>
            </a:fld>
            <a:endParaRPr lang="en-PH" altLang="en-US"/>
          </a:p>
        </p:txBody>
      </p:sp>
    </p:spTree>
    <p:extLst>
      <p:ext uri="{BB962C8B-B14F-4D97-AF65-F5344CB8AC3E}">
        <p14:creationId xmlns:p14="http://schemas.microsoft.com/office/powerpoint/2010/main" val="320528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B1B0EC-3F4E-4155-92C6-A769221E7400}" type="datetimeFigureOut">
              <a:rPr lang="en-PH">
                <a:solidFill>
                  <a:prstClr val="black">
                    <a:tint val="75000"/>
                  </a:prstClr>
                </a:solidFill>
              </a:rPr>
              <a:pPr>
                <a:defRPr/>
              </a:pPr>
              <a:t>2/26/2015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3D239E-4D3E-4EFD-BF72-91EAD32E6373}" type="slidenum">
              <a:rPr lang="en-PH" altLang="en-US"/>
              <a:pPr>
                <a:defRPr/>
              </a:pPr>
              <a:t>‹#›</a:t>
            </a:fld>
            <a:endParaRPr lang="en-PH" altLang="en-US"/>
          </a:p>
        </p:txBody>
      </p:sp>
    </p:spTree>
    <p:extLst>
      <p:ext uri="{BB962C8B-B14F-4D97-AF65-F5344CB8AC3E}">
        <p14:creationId xmlns:p14="http://schemas.microsoft.com/office/powerpoint/2010/main" val="213918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FA16E8-97D4-40E9-83BB-A1B123846BD9}" type="datetimeFigureOut">
              <a:rPr lang="en-PH">
                <a:solidFill>
                  <a:prstClr val="black">
                    <a:tint val="75000"/>
                  </a:prstClr>
                </a:solidFill>
              </a:rPr>
              <a:pPr>
                <a:defRPr/>
              </a:pPr>
              <a:t>2/26/2015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9C95B6-4324-49DB-B561-E8E9B02FEA14}" type="slidenum">
              <a:rPr lang="en-PH" altLang="en-US"/>
              <a:pPr>
                <a:defRPr/>
              </a:pPr>
              <a:t>‹#›</a:t>
            </a:fld>
            <a:endParaRPr lang="en-PH" altLang="en-US"/>
          </a:p>
        </p:txBody>
      </p:sp>
    </p:spTree>
    <p:extLst>
      <p:ext uri="{BB962C8B-B14F-4D97-AF65-F5344CB8AC3E}">
        <p14:creationId xmlns:p14="http://schemas.microsoft.com/office/powerpoint/2010/main" val="335421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8D1576-E908-4235-A1F7-125FE401A6B1}" type="datetimeFigureOut">
              <a:rPr lang="en-PH">
                <a:solidFill>
                  <a:prstClr val="black">
                    <a:tint val="75000"/>
                  </a:prstClr>
                </a:solidFill>
              </a:rPr>
              <a:pPr>
                <a:defRPr/>
              </a:pPr>
              <a:t>2/26/2015</a:t>
            </a:fld>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DF3E56-5920-4A22-BFB8-31D3290A5AE8}" type="slidenum">
              <a:rPr lang="en-PH" altLang="en-US"/>
              <a:pPr>
                <a:defRPr/>
              </a:pPr>
              <a:t>‹#›</a:t>
            </a:fld>
            <a:endParaRPr lang="en-PH" altLang="en-US"/>
          </a:p>
        </p:txBody>
      </p:sp>
    </p:spTree>
    <p:extLst>
      <p:ext uri="{BB962C8B-B14F-4D97-AF65-F5344CB8AC3E}">
        <p14:creationId xmlns:p14="http://schemas.microsoft.com/office/powerpoint/2010/main" val="182352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2AEFFB-3857-468E-812B-027DA12DFAE9}" type="datetimeFigureOut">
              <a:rPr lang="en-PH">
                <a:solidFill>
                  <a:prstClr val="black">
                    <a:tint val="75000"/>
                  </a:prstClr>
                </a:solidFill>
              </a:rPr>
              <a:pPr>
                <a:defRPr/>
              </a:pPr>
              <a:t>2/26/2015</a:t>
            </a:fld>
            <a:endParaRPr lang="en-PH">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6BD0641-2CB6-43A2-AD91-C5FBEB1FE4D2}" type="slidenum">
              <a:rPr lang="en-PH" altLang="en-US"/>
              <a:pPr>
                <a:defRPr/>
              </a:pPr>
              <a:t>‹#›</a:t>
            </a:fld>
            <a:endParaRPr lang="en-PH" altLang="en-US"/>
          </a:p>
        </p:txBody>
      </p:sp>
    </p:spTree>
    <p:extLst>
      <p:ext uri="{BB962C8B-B14F-4D97-AF65-F5344CB8AC3E}">
        <p14:creationId xmlns:p14="http://schemas.microsoft.com/office/powerpoint/2010/main" val="2991516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3FE134-82F7-451C-B6BF-F64679E7F033}" type="datetimeFigureOut">
              <a:rPr lang="en-PH">
                <a:solidFill>
                  <a:prstClr val="black">
                    <a:tint val="75000"/>
                  </a:prstClr>
                </a:solidFill>
              </a:rPr>
              <a:pPr>
                <a:defRPr/>
              </a:pPr>
              <a:t>2/26/2015</a:t>
            </a:fld>
            <a:endParaRPr lang="en-PH">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3426170-6437-4896-8DF8-4EDC59A7C841}" type="slidenum">
              <a:rPr lang="en-PH" altLang="en-US"/>
              <a:pPr>
                <a:defRPr/>
              </a:pPr>
              <a:t>‹#›</a:t>
            </a:fld>
            <a:endParaRPr lang="en-PH" altLang="en-US"/>
          </a:p>
        </p:txBody>
      </p:sp>
    </p:spTree>
    <p:extLst>
      <p:ext uri="{BB962C8B-B14F-4D97-AF65-F5344CB8AC3E}">
        <p14:creationId xmlns:p14="http://schemas.microsoft.com/office/powerpoint/2010/main" val="576177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4C3933-A5AF-4F03-A37F-60F8E13429E3}" type="datetimeFigureOut">
              <a:rPr lang="en-PH">
                <a:solidFill>
                  <a:prstClr val="black">
                    <a:tint val="75000"/>
                  </a:prstClr>
                </a:solidFill>
              </a:rPr>
              <a:pPr>
                <a:defRPr/>
              </a:pPr>
              <a:t>2/26/2015</a:t>
            </a:fld>
            <a:endParaRPr lang="en-PH">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04B7F9-51D8-4D2F-A8A4-233436823156}" type="slidenum">
              <a:rPr lang="en-PH" altLang="en-US"/>
              <a:pPr>
                <a:defRPr/>
              </a:pPr>
              <a:t>‹#›</a:t>
            </a:fld>
            <a:endParaRPr lang="en-PH" altLang="en-US"/>
          </a:p>
        </p:txBody>
      </p:sp>
    </p:spTree>
    <p:extLst>
      <p:ext uri="{BB962C8B-B14F-4D97-AF65-F5344CB8AC3E}">
        <p14:creationId xmlns:p14="http://schemas.microsoft.com/office/powerpoint/2010/main" val="348445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F9E0F4-75B4-4778-8D20-4CBA75EE37B6}" type="datetimeFigureOut">
              <a:rPr lang="en-PH">
                <a:solidFill>
                  <a:prstClr val="black">
                    <a:tint val="75000"/>
                  </a:prstClr>
                </a:solidFill>
              </a:rPr>
              <a:pPr>
                <a:defRPr/>
              </a:pPr>
              <a:t>2/26/2015</a:t>
            </a:fld>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6B0752-2DBB-4765-BF34-65BAE4A15F25}" type="slidenum">
              <a:rPr lang="en-PH" altLang="en-US"/>
              <a:pPr>
                <a:defRPr/>
              </a:pPr>
              <a:t>‹#›</a:t>
            </a:fld>
            <a:endParaRPr lang="en-PH" altLang="en-US"/>
          </a:p>
        </p:txBody>
      </p:sp>
    </p:spTree>
    <p:extLst>
      <p:ext uri="{BB962C8B-B14F-4D97-AF65-F5344CB8AC3E}">
        <p14:creationId xmlns:p14="http://schemas.microsoft.com/office/powerpoint/2010/main" val="387966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3174122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3EA7D6-B6C9-4319-AA1D-D4B160A03726}" type="datetimeFigureOut">
              <a:rPr lang="en-PH">
                <a:solidFill>
                  <a:prstClr val="black">
                    <a:tint val="75000"/>
                  </a:prstClr>
                </a:solidFill>
              </a:rPr>
              <a:pPr>
                <a:defRPr/>
              </a:pPr>
              <a:t>2/26/2015</a:t>
            </a:fld>
            <a:endParaRPr lang="en-PH">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51FFF4-1697-4B30-AE9E-0E03F1D38C07}" type="slidenum">
              <a:rPr lang="en-PH" altLang="en-US"/>
              <a:pPr>
                <a:defRPr/>
              </a:pPr>
              <a:t>‹#›</a:t>
            </a:fld>
            <a:endParaRPr lang="en-PH" altLang="en-US"/>
          </a:p>
        </p:txBody>
      </p:sp>
    </p:spTree>
    <p:extLst>
      <p:ext uri="{BB962C8B-B14F-4D97-AF65-F5344CB8AC3E}">
        <p14:creationId xmlns:p14="http://schemas.microsoft.com/office/powerpoint/2010/main" val="4052729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7E54-E663-424B-8116-E1EAE2764C53}" type="datetimeFigureOut">
              <a:rPr lang="en-PH">
                <a:solidFill>
                  <a:prstClr val="black">
                    <a:tint val="75000"/>
                  </a:prstClr>
                </a:solidFill>
              </a:rPr>
              <a:pPr>
                <a:defRPr/>
              </a:pPr>
              <a:t>2/26/2015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109375-B044-4A2E-91AF-CC618C65BA89}" type="slidenum">
              <a:rPr lang="en-PH" altLang="en-US"/>
              <a:pPr>
                <a:defRPr/>
              </a:pPr>
              <a:t>‹#›</a:t>
            </a:fld>
            <a:endParaRPr lang="en-PH" altLang="en-US"/>
          </a:p>
        </p:txBody>
      </p:sp>
    </p:spTree>
    <p:extLst>
      <p:ext uri="{BB962C8B-B14F-4D97-AF65-F5344CB8AC3E}">
        <p14:creationId xmlns:p14="http://schemas.microsoft.com/office/powerpoint/2010/main" val="4030575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4D39F4-EB1C-452B-AC4F-CA6B33E0205F}" type="datetimeFigureOut">
              <a:rPr lang="en-PH">
                <a:solidFill>
                  <a:prstClr val="black">
                    <a:tint val="75000"/>
                  </a:prstClr>
                </a:solidFill>
              </a:rPr>
              <a:pPr>
                <a:defRPr/>
              </a:pPr>
              <a:t>2/26/2015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FB0485-4675-480F-B99E-97FCDEE87823}" type="slidenum">
              <a:rPr lang="en-PH" altLang="en-US"/>
              <a:pPr>
                <a:defRPr/>
              </a:pPr>
              <a:t>‹#›</a:t>
            </a:fld>
            <a:endParaRPr lang="en-PH" altLang="en-US"/>
          </a:p>
        </p:txBody>
      </p:sp>
    </p:spTree>
    <p:extLst>
      <p:ext uri="{BB962C8B-B14F-4D97-AF65-F5344CB8AC3E}">
        <p14:creationId xmlns:p14="http://schemas.microsoft.com/office/powerpoint/2010/main" val="3313703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 y="274639"/>
            <a:ext cx="4114799" cy="411162"/>
          </a:xfrm>
          <a:prstGeom prst="rect">
            <a:avLst/>
          </a:prstGeom>
          <a:solidFill>
            <a:srgbClr val="FF0000"/>
          </a:solidFill>
          <a:ln w="9525" cap="flat">
            <a:solidFill>
              <a:srgbClr val="FF0000"/>
            </a:solidFill>
            <a:prstDash val="solid"/>
            <a:round/>
            <a:headEnd type="none" w="med" len="med"/>
            <a:tailEnd type="none" w="med" len="med"/>
          </a:ln>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4" name="Shape 74"/>
          <p:cNvSpPr txBox="1">
            <a:spLocks noGrp="1"/>
          </p:cNvSpPr>
          <p:nvPr>
            <p:ph type="body" idx="1"/>
          </p:nvPr>
        </p:nvSpPr>
        <p:spPr>
          <a:xfrm>
            <a:off x="457201" y="1219200"/>
            <a:ext cx="8229599" cy="4953000"/>
          </a:xfrm>
          <a:prstGeom prst="rect">
            <a:avLst/>
          </a:prstGeom>
          <a:noFill/>
          <a:ln>
            <a:noFill/>
          </a:ln>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3901949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8C0E3E-2C19-46D4-8E1C-BEB1C775B286}"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111013-D6E9-49EC-9B51-45337A9E7DCB}" type="slidenum">
              <a:rPr lang="en-US" altLang="en-US"/>
              <a:pPr/>
              <a:t>‹#›</a:t>
            </a:fld>
            <a:endParaRPr lang="en-US" altLang="en-US"/>
          </a:p>
        </p:txBody>
      </p:sp>
    </p:spTree>
    <p:extLst>
      <p:ext uri="{BB962C8B-B14F-4D97-AF65-F5344CB8AC3E}">
        <p14:creationId xmlns:p14="http://schemas.microsoft.com/office/powerpoint/2010/main" val="3241010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DC7240-1B63-4ED7-B4A0-C91B0685CB9D}"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8986A-493E-423A-8AA5-1930DB50360D}" type="slidenum">
              <a:rPr lang="en-US" altLang="en-US"/>
              <a:pPr/>
              <a:t>‹#›</a:t>
            </a:fld>
            <a:endParaRPr lang="en-US" altLang="en-US"/>
          </a:p>
        </p:txBody>
      </p:sp>
    </p:spTree>
    <p:extLst>
      <p:ext uri="{BB962C8B-B14F-4D97-AF65-F5344CB8AC3E}">
        <p14:creationId xmlns:p14="http://schemas.microsoft.com/office/powerpoint/2010/main" val="153978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FF18A1-8E8F-40EF-9F09-65927CA8385C}"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FA897C-4411-4184-A5D3-3416A375C1D8}" type="slidenum">
              <a:rPr lang="en-US" altLang="en-US"/>
              <a:pPr/>
              <a:t>‹#›</a:t>
            </a:fld>
            <a:endParaRPr lang="en-US" altLang="en-US"/>
          </a:p>
        </p:txBody>
      </p:sp>
    </p:spTree>
    <p:extLst>
      <p:ext uri="{BB962C8B-B14F-4D97-AF65-F5344CB8AC3E}">
        <p14:creationId xmlns:p14="http://schemas.microsoft.com/office/powerpoint/2010/main" val="151550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EE5861-B6F3-463B-A3E5-A48A8C3BE4F7}" type="datetimeFigureOut">
              <a:rPr lang="en-US">
                <a:solidFill>
                  <a:prstClr val="black">
                    <a:tint val="75000"/>
                  </a:prstClr>
                </a:solidFill>
              </a:rPr>
              <a:pPr>
                <a:defRPr/>
              </a:pPr>
              <a:t>2/26/2015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0355AEA-95BD-4E56-B94B-BA6396845301}" type="slidenum">
              <a:rPr lang="en-US" altLang="en-US"/>
              <a:pPr/>
              <a:t>‹#›</a:t>
            </a:fld>
            <a:endParaRPr lang="en-US" altLang="en-US"/>
          </a:p>
        </p:txBody>
      </p:sp>
    </p:spTree>
    <p:extLst>
      <p:ext uri="{BB962C8B-B14F-4D97-AF65-F5344CB8AC3E}">
        <p14:creationId xmlns:p14="http://schemas.microsoft.com/office/powerpoint/2010/main" val="1926998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D3AFB23-40A7-4F27-8743-3BB0844ADB3D}" type="datetimeFigureOut">
              <a:rPr lang="en-US">
                <a:solidFill>
                  <a:prstClr val="black">
                    <a:tint val="75000"/>
                  </a:prstClr>
                </a:solidFill>
              </a:rPr>
              <a:pPr>
                <a:defRPr/>
              </a:pPr>
              <a:t>2/26/2015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816D684-FF3C-487B-ABBB-A9C306392606}" type="slidenum">
              <a:rPr lang="en-US" altLang="en-US"/>
              <a:pPr/>
              <a:t>‹#›</a:t>
            </a:fld>
            <a:endParaRPr lang="en-US" altLang="en-US"/>
          </a:p>
        </p:txBody>
      </p:sp>
    </p:spTree>
    <p:extLst>
      <p:ext uri="{BB962C8B-B14F-4D97-AF65-F5344CB8AC3E}">
        <p14:creationId xmlns:p14="http://schemas.microsoft.com/office/powerpoint/2010/main" val="913237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1AA80C-FF80-4F77-B046-7BBC3203390B}" type="datetimeFigureOut">
              <a:rPr lang="en-US">
                <a:solidFill>
                  <a:prstClr val="black">
                    <a:tint val="75000"/>
                  </a:prstClr>
                </a:solidFill>
              </a:rPr>
              <a:pPr>
                <a:defRPr/>
              </a:pPr>
              <a:t>2/26/2015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9EAF7D2-CD44-4F1A-BD2E-67B7E2FA0068}" type="slidenum">
              <a:rPr lang="en-US" altLang="en-US"/>
              <a:pPr/>
              <a:t>‹#›</a:t>
            </a:fld>
            <a:endParaRPr lang="en-US" altLang="en-US"/>
          </a:p>
        </p:txBody>
      </p:sp>
    </p:spTree>
    <p:extLst>
      <p:ext uri="{BB962C8B-B14F-4D97-AF65-F5344CB8AC3E}">
        <p14:creationId xmlns:p14="http://schemas.microsoft.com/office/powerpoint/2010/main" val="52851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2335148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4F1DCA-7ED8-4F27-A383-D6D65A89BAE1}" type="datetimeFigureOut">
              <a:rPr lang="en-US">
                <a:solidFill>
                  <a:prstClr val="black">
                    <a:tint val="75000"/>
                  </a:prstClr>
                </a:solidFill>
              </a:rPr>
              <a:pPr>
                <a:defRPr/>
              </a:pPr>
              <a:t>2/26/2015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C8708BB-467F-453E-B3C2-1B4DC00B01AE}" type="slidenum">
              <a:rPr lang="en-US" altLang="en-US"/>
              <a:pPr/>
              <a:t>‹#›</a:t>
            </a:fld>
            <a:endParaRPr lang="en-US" altLang="en-US"/>
          </a:p>
        </p:txBody>
      </p:sp>
    </p:spTree>
    <p:extLst>
      <p:ext uri="{BB962C8B-B14F-4D97-AF65-F5344CB8AC3E}">
        <p14:creationId xmlns:p14="http://schemas.microsoft.com/office/powerpoint/2010/main" val="1024197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7EF11F-3669-472C-BB19-1F56733C0797}" type="datetimeFigureOut">
              <a:rPr lang="en-US">
                <a:solidFill>
                  <a:prstClr val="black">
                    <a:tint val="75000"/>
                  </a:prstClr>
                </a:solidFill>
              </a:rPr>
              <a:pPr>
                <a:defRPr/>
              </a:pPr>
              <a:t>2/26/2015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CF4AB6-E0D8-4FD2-A361-15563BCA1DF0}" type="slidenum">
              <a:rPr lang="en-US" altLang="en-US"/>
              <a:pPr/>
              <a:t>‹#›</a:t>
            </a:fld>
            <a:endParaRPr lang="en-US" altLang="en-US"/>
          </a:p>
        </p:txBody>
      </p:sp>
    </p:spTree>
    <p:extLst>
      <p:ext uri="{BB962C8B-B14F-4D97-AF65-F5344CB8AC3E}">
        <p14:creationId xmlns:p14="http://schemas.microsoft.com/office/powerpoint/2010/main" val="2842844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DED487-B41F-4F99-BE17-3051F2E350D9}" type="datetimeFigureOut">
              <a:rPr lang="en-US">
                <a:solidFill>
                  <a:prstClr val="black">
                    <a:tint val="75000"/>
                  </a:prstClr>
                </a:solidFill>
              </a:rPr>
              <a:pPr>
                <a:defRPr/>
              </a:pPr>
              <a:t>2/26/2015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F4D009C-7B29-40BD-BF4D-75D91405E989}" type="slidenum">
              <a:rPr lang="en-US" altLang="en-US"/>
              <a:pPr/>
              <a:t>‹#›</a:t>
            </a:fld>
            <a:endParaRPr lang="en-US" altLang="en-US"/>
          </a:p>
        </p:txBody>
      </p:sp>
    </p:spTree>
    <p:extLst>
      <p:ext uri="{BB962C8B-B14F-4D97-AF65-F5344CB8AC3E}">
        <p14:creationId xmlns:p14="http://schemas.microsoft.com/office/powerpoint/2010/main" val="113634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158082-27E5-4059-94D8-B617141ECAD7}"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8A4B2FE-79AE-4663-861B-E454D98D3864}" type="slidenum">
              <a:rPr lang="en-US" altLang="en-US"/>
              <a:pPr/>
              <a:t>‹#›</a:t>
            </a:fld>
            <a:endParaRPr lang="en-US" altLang="en-US"/>
          </a:p>
        </p:txBody>
      </p:sp>
    </p:spTree>
    <p:extLst>
      <p:ext uri="{BB962C8B-B14F-4D97-AF65-F5344CB8AC3E}">
        <p14:creationId xmlns:p14="http://schemas.microsoft.com/office/powerpoint/2010/main" val="673949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99AB54-C03A-496B-9908-EE218B1A04CD}"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D29948-6B7B-4ADC-998F-7C2BB9CCDE6D}" type="slidenum">
              <a:rPr lang="en-US" altLang="en-US"/>
              <a:pPr/>
              <a:t>‹#›</a:t>
            </a:fld>
            <a:endParaRPr lang="en-US" altLang="en-US"/>
          </a:p>
        </p:txBody>
      </p:sp>
    </p:spTree>
    <p:extLst>
      <p:ext uri="{BB962C8B-B14F-4D97-AF65-F5344CB8AC3E}">
        <p14:creationId xmlns:p14="http://schemas.microsoft.com/office/powerpoint/2010/main" val="2892765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8C0E3E-2C19-46D4-8E1C-BEB1C775B286}"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111013-D6E9-49EC-9B51-45337A9E7DCB}" type="slidenum">
              <a:rPr lang="en-US" altLang="en-US"/>
              <a:pPr/>
              <a:t>‹#›</a:t>
            </a:fld>
            <a:endParaRPr lang="en-US" altLang="en-US"/>
          </a:p>
        </p:txBody>
      </p:sp>
    </p:spTree>
    <p:extLst>
      <p:ext uri="{BB962C8B-B14F-4D97-AF65-F5344CB8AC3E}">
        <p14:creationId xmlns:p14="http://schemas.microsoft.com/office/powerpoint/2010/main" val="2250592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DC7240-1B63-4ED7-B4A0-C91B0685CB9D}"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8986A-493E-423A-8AA5-1930DB50360D}" type="slidenum">
              <a:rPr lang="en-US" altLang="en-US"/>
              <a:pPr/>
              <a:t>‹#›</a:t>
            </a:fld>
            <a:endParaRPr lang="en-US" altLang="en-US"/>
          </a:p>
        </p:txBody>
      </p:sp>
    </p:spTree>
    <p:extLst>
      <p:ext uri="{BB962C8B-B14F-4D97-AF65-F5344CB8AC3E}">
        <p14:creationId xmlns:p14="http://schemas.microsoft.com/office/powerpoint/2010/main" val="3892545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FF18A1-8E8F-40EF-9F09-65927CA8385C}"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FA897C-4411-4184-A5D3-3416A375C1D8}" type="slidenum">
              <a:rPr lang="en-US" altLang="en-US"/>
              <a:pPr/>
              <a:t>‹#›</a:t>
            </a:fld>
            <a:endParaRPr lang="en-US" altLang="en-US"/>
          </a:p>
        </p:txBody>
      </p:sp>
    </p:spTree>
    <p:extLst>
      <p:ext uri="{BB962C8B-B14F-4D97-AF65-F5344CB8AC3E}">
        <p14:creationId xmlns:p14="http://schemas.microsoft.com/office/powerpoint/2010/main" val="2110300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EE5861-B6F3-463B-A3E5-A48A8C3BE4F7}" type="datetimeFigureOut">
              <a:rPr lang="en-US">
                <a:solidFill>
                  <a:prstClr val="black">
                    <a:tint val="75000"/>
                  </a:prstClr>
                </a:solidFill>
              </a:rPr>
              <a:pPr>
                <a:defRPr/>
              </a:pPr>
              <a:t>2/26/2015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0355AEA-95BD-4E56-B94B-BA6396845301}" type="slidenum">
              <a:rPr lang="en-US" altLang="en-US"/>
              <a:pPr/>
              <a:t>‹#›</a:t>
            </a:fld>
            <a:endParaRPr lang="en-US" altLang="en-US"/>
          </a:p>
        </p:txBody>
      </p:sp>
    </p:spTree>
    <p:extLst>
      <p:ext uri="{BB962C8B-B14F-4D97-AF65-F5344CB8AC3E}">
        <p14:creationId xmlns:p14="http://schemas.microsoft.com/office/powerpoint/2010/main" val="1866798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D3AFB23-40A7-4F27-8743-3BB0844ADB3D}" type="datetimeFigureOut">
              <a:rPr lang="en-US">
                <a:solidFill>
                  <a:prstClr val="black">
                    <a:tint val="75000"/>
                  </a:prstClr>
                </a:solidFill>
              </a:rPr>
              <a:pPr>
                <a:defRPr/>
              </a:pPr>
              <a:t>2/26/2015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816D684-FF3C-487B-ABBB-A9C306392606}" type="slidenum">
              <a:rPr lang="en-US" altLang="en-US"/>
              <a:pPr/>
              <a:t>‹#›</a:t>
            </a:fld>
            <a:endParaRPr lang="en-US" altLang="en-US"/>
          </a:p>
        </p:txBody>
      </p:sp>
    </p:spTree>
    <p:extLst>
      <p:ext uri="{BB962C8B-B14F-4D97-AF65-F5344CB8AC3E}">
        <p14:creationId xmlns:p14="http://schemas.microsoft.com/office/powerpoint/2010/main" val="244505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6" name="Footer Placeholder 4"/>
          <p:cNvSpPr>
            <a:spLocks noGrp="1"/>
          </p:cNvSpPr>
          <p:nvPr>
            <p:ph type="ftr" sz="quarter" idx="11"/>
          </p:nvPr>
        </p:nvSpPr>
        <p:spPr/>
        <p:txBody>
          <a:bodyPr/>
          <a:lstStyle>
            <a:lvl1pPr>
              <a:defRPr/>
            </a:lvl1pPr>
          </a:lstStyle>
          <a:p>
            <a:endParaRPr lang="en-PH"/>
          </a:p>
        </p:txBody>
      </p:sp>
      <p:sp>
        <p:nvSpPr>
          <p:cNvPr id="7"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2562602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1AA80C-FF80-4F77-B046-7BBC3203390B}" type="datetimeFigureOut">
              <a:rPr lang="en-US">
                <a:solidFill>
                  <a:prstClr val="black">
                    <a:tint val="75000"/>
                  </a:prstClr>
                </a:solidFill>
              </a:rPr>
              <a:pPr>
                <a:defRPr/>
              </a:pPr>
              <a:t>2/26/2015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9EAF7D2-CD44-4F1A-BD2E-67B7E2FA0068}" type="slidenum">
              <a:rPr lang="en-US" altLang="en-US"/>
              <a:pPr/>
              <a:t>‹#›</a:t>
            </a:fld>
            <a:endParaRPr lang="en-US" altLang="en-US"/>
          </a:p>
        </p:txBody>
      </p:sp>
    </p:spTree>
    <p:extLst>
      <p:ext uri="{BB962C8B-B14F-4D97-AF65-F5344CB8AC3E}">
        <p14:creationId xmlns:p14="http://schemas.microsoft.com/office/powerpoint/2010/main" val="2719550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4F1DCA-7ED8-4F27-A383-D6D65A89BAE1}" type="datetimeFigureOut">
              <a:rPr lang="en-US">
                <a:solidFill>
                  <a:prstClr val="black">
                    <a:tint val="75000"/>
                  </a:prstClr>
                </a:solidFill>
              </a:rPr>
              <a:pPr>
                <a:defRPr/>
              </a:pPr>
              <a:t>2/26/2015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C8708BB-467F-453E-B3C2-1B4DC00B01AE}" type="slidenum">
              <a:rPr lang="en-US" altLang="en-US"/>
              <a:pPr/>
              <a:t>‹#›</a:t>
            </a:fld>
            <a:endParaRPr lang="en-US" altLang="en-US"/>
          </a:p>
        </p:txBody>
      </p:sp>
    </p:spTree>
    <p:extLst>
      <p:ext uri="{BB962C8B-B14F-4D97-AF65-F5344CB8AC3E}">
        <p14:creationId xmlns:p14="http://schemas.microsoft.com/office/powerpoint/2010/main" val="56931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7EF11F-3669-472C-BB19-1F56733C0797}" type="datetimeFigureOut">
              <a:rPr lang="en-US">
                <a:solidFill>
                  <a:prstClr val="black">
                    <a:tint val="75000"/>
                  </a:prstClr>
                </a:solidFill>
              </a:rPr>
              <a:pPr>
                <a:defRPr/>
              </a:pPr>
              <a:t>2/26/2015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CF4AB6-E0D8-4FD2-A361-15563BCA1DF0}" type="slidenum">
              <a:rPr lang="en-US" altLang="en-US"/>
              <a:pPr/>
              <a:t>‹#›</a:t>
            </a:fld>
            <a:endParaRPr lang="en-US" altLang="en-US"/>
          </a:p>
        </p:txBody>
      </p:sp>
    </p:spTree>
    <p:extLst>
      <p:ext uri="{BB962C8B-B14F-4D97-AF65-F5344CB8AC3E}">
        <p14:creationId xmlns:p14="http://schemas.microsoft.com/office/powerpoint/2010/main" val="669516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DED487-B41F-4F99-BE17-3051F2E350D9}" type="datetimeFigureOut">
              <a:rPr lang="en-US">
                <a:solidFill>
                  <a:prstClr val="black">
                    <a:tint val="75000"/>
                  </a:prstClr>
                </a:solidFill>
              </a:rPr>
              <a:pPr>
                <a:defRPr/>
              </a:pPr>
              <a:t>2/26/2015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F4D009C-7B29-40BD-BF4D-75D91405E989}" type="slidenum">
              <a:rPr lang="en-US" altLang="en-US"/>
              <a:pPr/>
              <a:t>‹#›</a:t>
            </a:fld>
            <a:endParaRPr lang="en-US" altLang="en-US"/>
          </a:p>
        </p:txBody>
      </p:sp>
    </p:spTree>
    <p:extLst>
      <p:ext uri="{BB962C8B-B14F-4D97-AF65-F5344CB8AC3E}">
        <p14:creationId xmlns:p14="http://schemas.microsoft.com/office/powerpoint/2010/main" val="328081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158082-27E5-4059-94D8-B617141ECAD7}"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8A4B2FE-79AE-4663-861B-E454D98D3864}" type="slidenum">
              <a:rPr lang="en-US" altLang="en-US"/>
              <a:pPr/>
              <a:t>‹#›</a:t>
            </a:fld>
            <a:endParaRPr lang="en-US" altLang="en-US"/>
          </a:p>
        </p:txBody>
      </p:sp>
    </p:spTree>
    <p:extLst>
      <p:ext uri="{BB962C8B-B14F-4D97-AF65-F5344CB8AC3E}">
        <p14:creationId xmlns:p14="http://schemas.microsoft.com/office/powerpoint/2010/main" val="2117799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99AB54-C03A-496B-9908-EE218B1A04CD}"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D29948-6B7B-4ADC-998F-7C2BB9CCDE6D}" type="slidenum">
              <a:rPr lang="en-US" altLang="en-US"/>
              <a:pPr/>
              <a:t>‹#›</a:t>
            </a:fld>
            <a:endParaRPr lang="en-US" altLang="en-US"/>
          </a:p>
        </p:txBody>
      </p:sp>
    </p:spTree>
    <p:extLst>
      <p:ext uri="{BB962C8B-B14F-4D97-AF65-F5344CB8AC3E}">
        <p14:creationId xmlns:p14="http://schemas.microsoft.com/office/powerpoint/2010/main" val="340126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8" name="Footer Placeholder 4"/>
          <p:cNvSpPr>
            <a:spLocks noGrp="1"/>
          </p:cNvSpPr>
          <p:nvPr>
            <p:ph type="ftr" sz="quarter" idx="11"/>
          </p:nvPr>
        </p:nvSpPr>
        <p:spPr/>
        <p:txBody>
          <a:bodyPr/>
          <a:lstStyle>
            <a:lvl1pPr>
              <a:defRPr/>
            </a:lvl1pPr>
          </a:lstStyle>
          <a:p>
            <a:endParaRPr lang="en-PH"/>
          </a:p>
        </p:txBody>
      </p:sp>
      <p:sp>
        <p:nvSpPr>
          <p:cNvPr id="9"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131315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4" name="Footer Placeholder 4"/>
          <p:cNvSpPr>
            <a:spLocks noGrp="1"/>
          </p:cNvSpPr>
          <p:nvPr>
            <p:ph type="ftr" sz="quarter" idx="11"/>
          </p:nvPr>
        </p:nvSpPr>
        <p:spPr/>
        <p:txBody>
          <a:bodyPr/>
          <a:lstStyle>
            <a:lvl1pPr>
              <a:defRPr/>
            </a:lvl1pPr>
          </a:lstStyle>
          <a:p>
            <a:endParaRPr lang="en-PH"/>
          </a:p>
        </p:txBody>
      </p:sp>
      <p:sp>
        <p:nvSpPr>
          <p:cNvPr id="5"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99547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3" name="Footer Placeholder 4"/>
          <p:cNvSpPr>
            <a:spLocks noGrp="1"/>
          </p:cNvSpPr>
          <p:nvPr>
            <p:ph type="ftr" sz="quarter" idx="11"/>
          </p:nvPr>
        </p:nvSpPr>
        <p:spPr/>
        <p:txBody>
          <a:bodyPr/>
          <a:lstStyle>
            <a:lvl1pPr>
              <a:defRPr/>
            </a:lvl1pPr>
          </a:lstStyle>
          <a:p>
            <a:endParaRPr lang="en-PH"/>
          </a:p>
        </p:txBody>
      </p:sp>
      <p:sp>
        <p:nvSpPr>
          <p:cNvPr id="4"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199201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6" name="Footer Placeholder 4"/>
          <p:cNvSpPr>
            <a:spLocks noGrp="1"/>
          </p:cNvSpPr>
          <p:nvPr>
            <p:ph type="ftr" sz="quarter" idx="11"/>
          </p:nvPr>
        </p:nvSpPr>
        <p:spPr/>
        <p:txBody>
          <a:bodyPr/>
          <a:lstStyle>
            <a:lvl1pPr>
              <a:defRPr/>
            </a:lvl1pPr>
          </a:lstStyle>
          <a:p>
            <a:endParaRPr lang="en-PH"/>
          </a:p>
        </p:txBody>
      </p:sp>
      <p:sp>
        <p:nvSpPr>
          <p:cNvPr id="7"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346917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60B1BEA-BDB2-41F8-9ACE-20052504EB28}" type="datetimeFigureOut">
              <a:rPr lang="en-PH" smtClean="0"/>
              <a:t>2/26/2015</a:t>
            </a:fld>
            <a:endParaRPr lang="en-PH"/>
          </a:p>
        </p:txBody>
      </p:sp>
      <p:sp>
        <p:nvSpPr>
          <p:cNvPr id="6" name="Footer Placeholder 4"/>
          <p:cNvSpPr>
            <a:spLocks noGrp="1"/>
          </p:cNvSpPr>
          <p:nvPr>
            <p:ph type="ftr" sz="quarter" idx="11"/>
          </p:nvPr>
        </p:nvSpPr>
        <p:spPr/>
        <p:txBody>
          <a:bodyPr/>
          <a:lstStyle>
            <a:lvl1pPr>
              <a:defRPr/>
            </a:lvl1pPr>
          </a:lstStyle>
          <a:p>
            <a:endParaRPr lang="en-PH"/>
          </a:p>
        </p:txBody>
      </p:sp>
      <p:sp>
        <p:nvSpPr>
          <p:cNvPr id="7" name="Slide Number Placeholder 5"/>
          <p:cNvSpPr>
            <a:spLocks noGrp="1"/>
          </p:cNvSpPr>
          <p:nvPr>
            <p:ph type="sldNum" sz="quarter" idx="12"/>
          </p:nvPr>
        </p:nvSpPr>
        <p:spPr/>
        <p:txBody>
          <a:bodyPr/>
          <a:lstStyle>
            <a:lvl1pPr>
              <a:defRPr/>
            </a:lvl1pPr>
          </a:lstStyle>
          <a:p>
            <a:fld id="{55A2F524-4ED2-459D-BC1D-AE8356DB0B78}" type="slidenum">
              <a:rPr lang="en-PH" smtClean="0"/>
              <a:t>‹#›</a:t>
            </a:fld>
            <a:endParaRPr lang="en-PH"/>
          </a:p>
        </p:txBody>
      </p:sp>
    </p:spTree>
    <p:extLst>
      <p:ext uri="{BB962C8B-B14F-4D97-AF65-F5344CB8AC3E}">
        <p14:creationId xmlns:p14="http://schemas.microsoft.com/office/powerpoint/2010/main" val="68045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A60B1BEA-BDB2-41F8-9ACE-20052504EB28}" type="datetimeFigureOut">
              <a:rPr lang="en-PH" smtClean="0"/>
              <a:t>2/26/2015</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fld id="{55A2F524-4ED2-459D-BC1D-AE8356DB0B78}" type="slidenum">
              <a:rPr lang="en-PH" smtClean="0"/>
              <a:t>‹#›</a:t>
            </a:fld>
            <a:endParaRPr lang="en-P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F561B04-4315-4F07-BEA9-E534A8154F31}" type="datetimeFigureOut">
              <a:rPr lang="en-PH">
                <a:solidFill>
                  <a:prstClr val="black">
                    <a:tint val="75000"/>
                  </a:prstClr>
                </a:solidFill>
              </a:rPr>
              <a:pPr>
                <a:defRPr/>
              </a:pPr>
              <a:t>2/26/2015</a:t>
            </a:fld>
            <a:endParaRPr lang="en-P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P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FE467EB-E9CC-4808-BA7D-BF0C7BF6B5B9}" type="slidenum">
              <a:rPr lang="en-PH" altLang="en-US">
                <a:cs typeface="Arial" panose="020B0604020202020204" pitchFamily="34" charset="0"/>
              </a:rPr>
              <a:pPr fontAlgn="base">
                <a:spcBef>
                  <a:spcPct val="0"/>
                </a:spcBef>
                <a:spcAft>
                  <a:spcPct val="0"/>
                </a:spcAft>
                <a:defRPr/>
              </a:pPr>
              <a:t>‹#›</a:t>
            </a:fld>
            <a:endParaRPr lang="en-PH" altLang="en-US">
              <a:cs typeface="Arial" panose="020B0604020202020204" pitchFamily="34" charset="0"/>
            </a:endParaRPr>
          </a:p>
        </p:txBody>
      </p:sp>
    </p:spTree>
    <p:extLst>
      <p:ext uri="{BB962C8B-B14F-4D97-AF65-F5344CB8AC3E}">
        <p14:creationId xmlns:p14="http://schemas.microsoft.com/office/powerpoint/2010/main" val="1265465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60"/>
          <p:cNvSpPr txBox="1">
            <a:spLocks noChangeArrowheads="1"/>
          </p:cNvSpPr>
          <p:nvPr/>
        </p:nvSpPr>
        <p:spPr bwMode="auto">
          <a:xfrm>
            <a:off x="0" y="0"/>
            <a:ext cx="9144000" cy="33528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55" tIns="48964" rIns="97955" bIns="4896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500" smtClean="0">
              <a:solidFill>
                <a:srgbClr val="000000"/>
              </a:solidFill>
              <a:sym typeface="Arial" panose="020B0604020202020204" pitchFamily="34" charset="0"/>
            </a:endParaRPr>
          </a:p>
        </p:txBody>
      </p:sp>
      <p:sp>
        <p:nvSpPr>
          <p:cNvPr id="3075" name="Shape 61"/>
          <p:cNvSpPr txBox="1">
            <a:spLocks noChangeArrowheads="1"/>
          </p:cNvSpPr>
          <p:nvPr/>
        </p:nvSpPr>
        <p:spPr bwMode="auto">
          <a:xfrm>
            <a:off x="0" y="3505200"/>
            <a:ext cx="9144000" cy="3352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55" tIns="48964" rIns="97955" bIns="4896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500" smtClean="0">
              <a:solidFill>
                <a:srgbClr val="000000"/>
              </a:solidFill>
              <a:sym typeface="Arial" panose="020B0604020202020204" pitchFamily="34" charset="0"/>
            </a:endParaRPr>
          </a:p>
        </p:txBody>
      </p:sp>
      <p:sp>
        <p:nvSpPr>
          <p:cNvPr id="3076" name="Shape 62"/>
          <p:cNvSpPr>
            <a:spLocks noChangeArrowheads="1"/>
          </p:cNvSpPr>
          <p:nvPr/>
        </p:nvSpPr>
        <p:spPr bwMode="auto">
          <a:xfrm>
            <a:off x="0" y="0"/>
            <a:ext cx="9144000" cy="6858000"/>
          </a:xfrm>
          <a:prstGeom prst="flowChartDelay">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55" tIns="48964" rIns="97955" bIns="4896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500" smtClean="0">
              <a:solidFill>
                <a:srgbClr val="000000"/>
              </a:solidFill>
              <a:sym typeface="Arial" panose="020B0604020202020204" pitchFamily="34" charset="0"/>
            </a:endParaRPr>
          </a:p>
        </p:txBody>
      </p:sp>
      <p:pic>
        <p:nvPicPr>
          <p:cNvPr id="3077" name="Shape 63"/>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8650" y="5921375"/>
            <a:ext cx="8588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Shape 64"/>
          <p:cNvSpPr>
            <a:spLocks noChangeArrowheads="1"/>
          </p:cNvSpPr>
          <p:nvPr/>
        </p:nvSpPr>
        <p:spPr bwMode="auto">
          <a:xfrm rot="-2159999">
            <a:off x="5895975" y="4846638"/>
            <a:ext cx="3503613" cy="1598612"/>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97955" tIns="48964" rIns="97955" bIns="4896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500" smtClean="0">
              <a:solidFill>
                <a:srgbClr val="000000"/>
              </a:solidFill>
              <a:sym typeface="Arial" panose="020B0604020202020204" pitchFamily="34" charset="0"/>
            </a:endParaRPr>
          </a:p>
        </p:txBody>
      </p:sp>
      <p:sp>
        <p:nvSpPr>
          <p:cNvPr id="3079" name="Shape 65"/>
          <p:cNvSpPr txBox="1">
            <a:spLocks noChangeArrowheads="1"/>
          </p:cNvSpPr>
          <p:nvPr/>
        </p:nvSpPr>
        <p:spPr bwMode="auto">
          <a:xfrm>
            <a:off x="8229600" y="3363913"/>
            <a:ext cx="914400" cy="147796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55" tIns="48964" rIns="97955" bIns="4896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500" smtClean="0">
              <a:solidFill>
                <a:srgbClr val="000000"/>
              </a:solidFill>
              <a:sym typeface="Arial" panose="020B0604020202020204" pitchFamily="34" charset="0"/>
            </a:endParaRPr>
          </a:p>
        </p:txBody>
      </p:sp>
      <p:sp>
        <p:nvSpPr>
          <p:cNvPr id="3080" name="Shape 66"/>
          <p:cNvSpPr txBox="1">
            <a:spLocks noChangeArrowheads="1"/>
          </p:cNvSpPr>
          <p:nvPr/>
        </p:nvSpPr>
        <p:spPr bwMode="auto">
          <a:xfrm>
            <a:off x="4103688" y="5943600"/>
            <a:ext cx="2590800" cy="914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55" tIns="48964" rIns="97955" bIns="4896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500" smtClean="0">
              <a:solidFill>
                <a:srgbClr val="000000"/>
              </a:solidFill>
              <a:sym typeface="Arial" panose="020B0604020202020204" pitchFamily="34" charset="0"/>
            </a:endParaRPr>
          </a:p>
        </p:txBody>
      </p:sp>
      <p:sp>
        <p:nvSpPr>
          <p:cNvPr id="3081" name="Shape 67"/>
          <p:cNvSpPr txBox="1">
            <a:spLocks noGrp="1"/>
          </p:cNvSpPr>
          <p:nvPr>
            <p:ph type="title"/>
          </p:nvPr>
        </p:nvSpPr>
        <p:spPr bwMode="auto">
          <a:xfrm>
            <a:off x="457200" y="274638"/>
            <a:ext cx="82296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3082" name="Shape 68"/>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3083" name="Shape 69"/>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500" smtClean="0">
                <a:solidFill>
                  <a:srgbClr val="000000"/>
                </a:solidFill>
                <a:sym typeface="Arial" panose="020B0604020202020204" pitchFamily="34" charset="0"/>
              </a:defRPr>
            </a:lvl1pPr>
          </a:lstStyle>
          <a:p>
            <a:pPr fontAlgn="base">
              <a:spcBef>
                <a:spcPct val="0"/>
              </a:spcBef>
              <a:spcAft>
                <a:spcPct val="0"/>
              </a:spcAft>
              <a:defRPr/>
            </a:pPr>
            <a:endParaRPr lang="en-PH" altLang="en-US">
              <a:cs typeface="Arial" panose="020B0604020202020204" pitchFamily="34" charset="0"/>
            </a:endParaRPr>
          </a:p>
        </p:txBody>
      </p:sp>
      <p:sp>
        <p:nvSpPr>
          <p:cNvPr id="3084" name="Shape 70"/>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500" smtClean="0">
                <a:solidFill>
                  <a:srgbClr val="000000"/>
                </a:solidFill>
                <a:sym typeface="Arial" panose="020B0604020202020204" pitchFamily="34" charset="0"/>
              </a:defRPr>
            </a:lvl1pPr>
          </a:lstStyle>
          <a:p>
            <a:pPr fontAlgn="base">
              <a:spcBef>
                <a:spcPct val="0"/>
              </a:spcBef>
              <a:spcAft>
                <a:spcPct val="0"/>
              </a:spcAft>
              <a:defRPr/>
            </a:pPr>
            <a:endParaRPr lang="en-PH" altLang="en-US">
              <a:cs typeface="Arial" panose="020B0604020202020204" pitchFamily="34" charset="0"/>
            </a:endParaRPr>
          </a:p>
        </p:txBody>
      </p:sp>
      <p:sp>
        <p:nvSpPr>
          <p:cNvPr id="3085" name="Shape 71"/>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1500" smtClean="0">
                <a:solidFill>
                  <a:srgbClr val="000000"/>
                </a:solidFill>
                <a:sym typeface="Arial" panose="020B0604020202020204" pitchFamily="34" charset="0"/>
              </a:defRPr>
            </a:lvl1pPr>
          </a:lstStyle>
          <a:p>
            <a:pPr fontAlgn="base">
              <a:spcBef>
                <a:spcPct val="0"/>
              </a:spcBef>
              <a:spcAft>
                <a:spcPct val="0"/>
              </a:spcAft>
              <a:defRPr/>
            </a:pPr>
            <a:endParaRPr lang="en-PH" altLang="en-US">
              <a:cs typeface="Arial" panose="020B0604020202020204" pitchFamily="34" charset="0"/>
            </a:endParaRPr>
          </a:p>
        </p:txBody>
      </p:sp>
    </p:spTree>
    <p:extLst>
      <p:ext uri="{BB962C8B-B14F-4D97-AF65-F5344CB8AC3E}">
        <p14:creationId xmlns:p14="http://schemas.microsoft.com/office/powerpoint/2010/main" val="2177051232"/>
      </p:ext>
    </p:extLst>
  </p:cSld>
  <p:clrMap bg1="lt1" tx1="dk1" bg2="dk2" tx2="lt2" accent1="accent1" accent2="accent2" accent3="accent3" accent4="accent4" accent5="accent5" accent6="accent6" hlink="hlink" folHlink="folHlink"/>
  <p:sldLayoutIdLst>
    <p:sldLayoutId id="2147483698" r:id="rId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5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B0F421-0FB2-482B-8A7A-CFF279D1BC22}"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D40D0A1-EC8D-4A01-9C0D-CE1C2D9150FF}"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88765425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B0F421-0FB2-482B-8A7A-CFF279D1BC22}" type="datetimeFigureOut">
              <a:rPr lang="en-US">
                <a:solidFill>
                  <a:prstClr val="black">
                    <a:tint val="75000"/>
                  </a:prstClr>
                </a:solidFill>
              </a:rPr>
              <a:pPr>
                <a:defRPr/>
              </a:pPr>
              <a:t>2/26/2015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D40D0A1-EC8D-4A01-9C0D-CE1C2D9150FF}"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4362728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9.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 Id="rId5" Type="http://schemas.openxmlformats.org/officeDocument/2006/relationships/image" Target="../media/image65.jpe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6.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 Id="rId9" Type="http://schemas.openxmlformats.org/officeDocument/2006/relationships/image" Target="../media/image97.jpeg"/></Relationships>
</file>

<file path=ppt/slides/_rels/slide4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9.jpeg"/><Relationship Id="rId7" Type="http://schemas.openxmlformats.org/officeDocument/2006/relationships/image" Target="../media/image45.jpe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 Id="rId9" Type="http://schemas.openxmlformats.org/officeDocument/2006/relationships/image" Target="../media/image10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jpeg"/><Relationship Id="rId2" Type="http://schemas.openxmlformats.org/officeDocument/2006/relationships/notesSlide" Target="../notesSlides/notesSlide17.xml"/><Relationship Id="rId1" Type="http://schemas.openxmlformats.org/officeDocument/2006/relationships/slideLayout" Target="../slideLayouts/slideLayout36.xml"/><Relationship Id="rId6" Type="http://schemas.openxmlformats.org/officeDocument/2006/relationships/image" Target="../media/image110.png"/><Relationship Id="rId5" Type="http://schemas.openxmlformats.org/officeDocument/2006/relationships/image" Target="../media/image109.jpeg"/><Relationship Id="rId4" Type="http://schemas.openxmlformats.org/officeDocument/2006/relationships/image" Target="../media/image108.jpeg"/></Relationships>
</file>

<file path=ppt/slides/_rels/slide59.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119.png"/></Relationships>
</file>

<file path=ppt/slides/_rels/slide6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3.xml"/><Relationship Id="rId1" Type="http://schemas.openxmlformats.org/officeDocument/2006/relationships/slideLayout" Target="../slideLayouts/slideLayout36.xml"/><Relationship Id="rId5" Type="http://schemas.openxmlformats.org/officeDocument/2006/relationships/image" Target="../media/image124.jpeg"/><Relationship Id="rId4" Type="http://schemas.openxmlformats.org/officeDocument/2006/relationships/image" Target="../media/image123.jpeg"/></Relationships>
</file>

<file path=ppt/slides/_rels/slide6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128.jpeg"/></Relationships>
</file>

<file path=ppt/slides/_rels/slide71.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76.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138.jpeg"/></Relationships>
</file>

<file path=ppt/slides/_rels/slide77.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35.xml"/><Relationship Id="rId1" Type="http://schemas.openxmlformats.org/officeDocument/2006/relationships/slideLayout" Target="../slideLayouts/slideLayout23.xml"/><Relationship Id="rId5" Type="http://schemas.openxmlformats.org/officeDocument/2006/relationships/image" Target="../media/image142.jpeg"/><Relationship Id="rId4" Type="http://schemas.openxmlformats.org/officeDocument/2006/relationships/image" Target="../media/image141.jpeg"/></Relationships>
</file>

<file path=ppt/slides/_rels/slide7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14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149.jp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a:xfrm>
            <a:off x="685800" y="2051050"/>
            <a:ext cx="7772400" cy="1470025"/>
          </a:xfrm>
        </p:spPr>
        <p:txBody>
          <a:bodyPr/>
          <a:lstStyle/>
          <a:p>
            <a:pPr eaLnBrk="1" hangingPunct="1"/>
            <a:r>
              <a:rPr lang="en-PH" altLang="en-US" b="1" dirty="0" smtClean="0">
                <a:latin typeface="Arial"/>
                <a:cs typeface="Arial"/>
              </a:rPr>
              <a:t>Philippine Red Cross</a:t>
            </a:r>
          </a:p>
        </p:txBody>
      </p:sp>
      <p:sp>
        <p:nvSpPr>
          <p:cNvPr id="18435" name="Subtitle 4"/>
          <p:cNvSpPr>
            <a:spLocks noGrp="1"/>
          </p:cNvSpPr>
          <p:nvPr>
            <p:ph type="subTitle" idx="1"/>
          </p:nvPr>
        </p:nvSpPr>
        <p:spPr>
          <a:xfrm>
            <a:off x="685800" y="3113088"/>
            <a:ext cx="7651750" cy="1752600"/>
          </a:xfrm>
        </p:spPr>
        <p:txBody>
          <a:bodyPr/>
          <a:lstStyle/>
          <a:p>
            <a:pPr eaLnBrk="1" hangingPunct="1"/>
            <a:r>
              <a:rPr lang="en-PH" altLang="en-US" dirty="0" smtClean="0">
                <a:solidFill>
                  <a:srgbClr val="0000FF"/>
                </a:solidFill>
                <a:latin typeface="Arial Rounded MT Bold" panose="020F0704030504030204" pitchFamily="34" charset="0"/>
              </a:rPr>
              <a:t>Typhoon Yolanda (Haiyan) Operation:</a:t>
            </a:r>
          </a:p>
          <a:p>
            <a:pPr eaLnBrk="1" hangingPunct="1"/>
            <a:r>
              <a:rPr lang="en-PH" altLang="en-US" dirty="0" smtClean="0">
                <a:solidFill>
                  <a:srgbClr val="0000FF"/>
                </a:solidFill>
                <a:latin typeface="Arial Rounded MT Bold" panose="020F0704030504030204" pitchFamily="34" charset="0"/>
              </a:rPr>
              <a:t>Lessons Learned</a:t>
            </a:r>
          </a:p>
        </p:txBody>
      </p:sp>
    </p:spTree>
    <p:extLst>
      <p:ext uri="{BB962C8B-B14F-4D97-AF65-F5344CB8AC3E}">
        <p14:creationId xmlns:p14="http://schemas.microsoft.com/office/powerpoint/2010/main" val="874574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6219" y="1159135"/>
            <a:ext cx="5290156" cy="3050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4" descr="C:\Users\WINDOWS 7\Desktop\SoS Team Pictures\DSC086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32" y="1614973"/>
            <a:ext cx="3144528" cy="2522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1204" name="TextBox 5"/>
          <p:cNvSpPr txBox="1">
            <a:spLocks noChangeArrowheads="1"/>
          </p:cNvSpPr>
          <p:nvPr/>
        </p:nvSpPr>
        <p:spPr bwMode="auto">
          <a:xfrm>
            <a:off x="1846263" y="47625"/>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4000" b="1" smtClean="0">
                <a:solidFill>
                  <a:prstClr val="white"/>
                </a:solidFill>
                <a:latin typeface="Arial" panose="020B0604020202020204" pitchFamily="34" charset="0"/>
                <a:cs typeface="Arial" panose="020B0604020202020204" pitchFamily="34" charset="0"/>
              </a:rPr>
              <a:t>Psycho-social Support</a:t>
            </a:r>
          </a:p>
        </p:txBody>
      </p:sp>
      <p:sp>
        <p:nvSpPr>
          <p:cNvPr id="51205" name="Rectangle 2"/>
          <p:cNvSpPr>
            <a:spLocks noChangeArrowheads="1"/>
          </p:cNvSpPr>
          <p:nvPr/>
        </p:nvSpPr>
        <p:spPr bwMode="auto">
          <a:xfrm>
            <a:off x="449263" y="4706938"/>
            <a:ext cx="81740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107000"/>
              </a:lnSpc>
              <a:spcBef>
                <a:spcPct val="0"/>
              </a:spcBef>
              <a:spcAft>
                <a:spcPts val="800"/>
              </a:spcAft>
              <a:buFontTx/>
              <a:buNone/>
            </a:pPr>
            <a:r>
              <a:rPr lang="en-PH" alt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31,539</a:t>
            </a:r>
            <a:r>
              <a:rPr lang="en-PH" altLang="en-US" sz="1800" smtClean="0">
                <a:solidFill>
                  <a:srgbClr val="323E4F"/>
                </a:solidFill>
                <a:latin typeface="Times New Roman" panose="02020603050405020304" pitchFamily="18" charset="0"/>
                <a:ea typeface="Calibri" panose="020F0502020204030204" pitchFamily="34" charset="0"/>
                <a:cs typeface="Times New Roman" panose="02020603050405020304" pitchFamily="18" charset="0"/>
              </a:rPr>
              <a:t>: Total number of people benefited from psycho-social support activities conducted by the Red Cross.</a:t>
            </a:r>
            <a:endParaRPr lang="en-PH" altLang="en-US" sz="1600" smtClean="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0072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https://fbcdn-sphotos-h-a.akamaihd.net/hphotos-ak-prn2/1471378_10201091868438549_1836940426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9490" y="1526362"/>
            <a:ext cx="2663687" cy="2634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2" descr="C:\Users\Acer\Desktop\Tacloban, Leyte Deployment\Dale\W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5958" y="1526361"/>
            <a:ext cx="2957686" cy="2634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7598" y="1526361"/>
            <a:ext cx="2465043" cy="2634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2229" name="TextBox 4"/>
          <p:cNvSpPr txBox="1">
            <a:spLocks noChangeArrowheads="1"/>
          </p:cNvSpPr>
          <p:nvPr/>
        </p:nvSpPr>
        <p:spPr bwMode="auto">
          <a:xfrm>
            <a:off x="644525" y="47625"/>
            <a:ext cx="8628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4000" b="1" smtClean="0">
                <a:solidFill>
                  <a:prstClr val="white"/>
                </a:solidFill>
                <a:latin typeface="Arial" panose="020B0604020202020204" pitchFamily="34" charset="0"/>
                <a:cs typeface="Arial" panose="020B0604020202020204" pitchFamily="34" charset="0"/>
              </a:rPr>
              <a:t>Restoring Family Links (RFL)</a:t>
            </a:r>
          </a:p>
        </p:txBody>
      </p:sp>
      <p:sp>
        <p:nvSpPr>
          <p:cNvPr id="52230" name="Rectangle 1"/>
          <p:cNvSpPr>
            <a:spLocks noChangeArrowheads="1"/>
          </p:cNvSpPr>
          <p:nvPr/>
        </p:nvSpPr>
        <p:spPr bwMode="auto">
          <a:xfrm>
            <a:off x="420688" y="4795838"/>
            <a:ext cx="78136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107000"/>
              </a:lnSpc>
              <a:spcBef>
                <a:spcPct val="0"/>
              </a:spcBef>
              <a:spcAft>
                <a:spcPts val="800"/>
              </a:spcAft>
              <a:buFontTx/>
              <a:buNone/>
            </a:pPr>
            <a:r>
              <a:rPr lang="en-PH" alt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8,514</a:t>
            </a:r>
            <a:r>
              <a:rPr lang="en-PH" altLang="en-US" sz="1800" smtClean="0">
                <a:solidFill>
                  <a:srgbClr val="323E4F"/>
                </a:solidFill>
                <a:latin typeface="Times New Roman" panose="02020603050405020304" pitchFamily="18" charset="0"/>
                <a:ea typeface="Calibri" panose="020F0502020204030204" pitchFamily="34" charset="0"/>
                <a:cs typeface="Times New Roman" panose="02020603050405020304" pitchFamily="18" charset="0"/>
              </a:rPr>
              <a:t>: Total number of people assisted through Restoring Family Links.</a:t>
            </a:r>
            <a:endParaRPr lang="en-PH" altLang="en-US" sz="1600" smtClean="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479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5094714" y="1047669"/>
            <a:ext cx="3401543" cy="5287617"/>
            <a:chOff x="1" y="267421"/>
            <a:chExt cx="3797250" cy="5751493"/>
          </a:xfrm>
          <a:solidFill>
            <a:srgbClr val="FF0000"/>
          </a:solidFill>
        </p:grpSpPr>
        <p:sp>
          <p:nvSpPr>
            <p:cNvPr id="10" name="Rectangle 9"/>
            <p:cNvSpPr/>
            <p:nvPr/>
          </p:nvSpPr>
          <p:spPr>
            <a:xfrm>
              <a:off x="1" y="267421"/>
              <a:ext cx="3797250" cy="57514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sz="1200">
                  <a:solidFill>
                    <a:prstClr val="white"/>
                  </a:solidFill>
                  <a:latin typeface="Times New Roman" panose="02020603050405020304" pitchFamily="18" charset="0"/>
                  <a:ea typeface="Times New Roman" panose="02020603050405020304" pitchFamily="18" charset="0"/>
                </a:rPr>
                <a:t> </a:t>
              </a:r>
            </a:p>
          </p:txBody>
        </p:sp>
        <p:pic>
          <p:nvPicPr>
            <p:cNvPr id="11"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81000"/>
              <a:ext cx="685800" cy="1219200"/>
            </a:xfrm>
            <a:prstGeom prst="rect">
              <a:avLst/>
            </a:prstGeom>
            <a:noFill/>
            <a:ln>
              <a:noFill/>
            </a:ln>
            <a:extLst/>
          </p:spPr>
        </p:pic>
        <p:pic>
          <p:nvPicPr>
            <p:cNvPr id="12" name="Picture 11" descr="C:\Users\NBS.Nalupta\Desktop\plasma freez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752600"/>
              <a:ext cx="838200" cy="1066800"/>
            </a:xfrm>
            <a:prstGeom prst="rect">
              <a:avLst/>
            </a:prstGeom>
            <a:noFill/>
            <a:ln>
              <a:noFill/>
            </a:ln>
            <a:extLst/>
          </p:spPr>
        </p:pic>
        <p:pic>
          <p:nvPicPr>
            <p:cNvPr id="13" name="Picture 12" descr="C:\Users\NBS.Nalupta\Desktop\gen se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2895600"/>
              <a:ext cx="990600" cy="838200"/>
            </a:xfrm>
            <a:prstGeom prst="rect">
              <a:avLst/>
            </a:prstGeom>
            <a:noFill/>
            <a:ln>
              <a:noFill/>
            </a:ln>
            <a:extLst/>
          </p:spPr>
        </p:pic>
        <p:pic>
          <p:nvPicPr>
            <p:cNvPr id="14" name="Picture 13" descr="C:\Users\NBS.Nalupta\Desktop\Blood Container Va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3781425"/>
              <a:ext cx="1543050" cy="1171575"/>
            </a:xfrm>
            <a:prstGeom prst="rect">
              <a:avLst/>
            </a:prstGeom>
            <a:noFill/>
            <a:ln>
              <a:noFill/>
            </a:ln>
            <a:extLst/>
          </p:spPr>
        </p:pic>
        <p:sp>
          <p:nvSpPr>
            <p:cNvPr id="15" name="TextBox 15"/>
            <p:cNvSpPr txBox="1">
              <a:spLocks noChangeArrowheads="1"/>
            </p:cNvSpPr>
            <p:nvPr/>
          </p:nvSpPr>
          <p:spPr bwMode="auto">
            <a:xfrm>
              <a:off x="975412" y="647558"/>
              <a:ext cx="2578637" cy="761879"/>
            </a:xfrm>
            <a:prstGeom prst="rect">
              <a:avLst/>
            </a:prstGeom>
            <a:grpFill/>
            <a:ln>
              <a:noFill/>
            </a:ln>
            <a:extLst/>
          </p:spPr>
          <p:txBody>
            <a:bodyPr/>
            <a:lstStyle/>
            <a:p>
              <a:pPr fontAlgn="base">
                <a:defRPr/>
              </a:pPr>
              <a:r>
                <a:rPr lang="en-US" sz="1600" b="1" dirty="0">
                  <a:solidFill>
                    <a:prstClr val="white"/>
                  </a:solidFill>
                  <a:latin typeface="Arial" panose="020B0604020202020204" pitchFamily="34" charset="0"/>
                  <a:ea typeface="Times New Roman" panose="02020603050405020304" pitchFamily="18" charset="0"/>
                  <a:cs typeface="Arial" panose="020B0604020202020204" pitchFamily="34" charset="0"/>
                </a:rPr>
                <a:t>Blood bank refrigerator = 5 units</a:t>
              </a:r>
              <a:endParaRPr lang="en-PH" sz="2400" b="1" dirty="0">
                <a:solidFill>
                  <a:prstClr val="white"/>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16" name="TextBox 16"/>
            <p:cNvSpPr txBox="1">
              <a:spLocks noChangeArrowheads="1"/>
            </p:cNvSpPr>
            <p:nvPr/>
          </p:nvSpPr>
          <p:spPr bwMode="auto">
            <a:xfrm>
              <a:off x="1151787" y="1893810"/>
              <a:ext cx="1976028" cy="936158"/>
            </a:xfrm>
            <a:prstGeom prst="rect">
              <a:avLst/>
            </a:prstGeom>
            <a:grpFill/>
            <a:ln>
              <a:noFill/>
            </a:ln>
            <a:extLst/>
          </p:spPr>
          <p:txBody>
            <a:bodyPr/>
            <a:lstStyle/>
            <a:p>
              <a:pPr fontAlgn="base">
                <a:defRPr/>
              </a:pPr>
              <a:r>
                <a:rPr lang="en-US" sz="1600" b="1" dirty="0">
                  <a:solidFill>
                    <a:prstClr val="white"/>
                  </a:solidFill>
                  <a:latin typeface="Arial" panose="020B0604020202020204" pitchFamily="34" charset="0"/>
                  <a:ea typeface="Times New Roman" panose="02020603050405020304" pitchFamily="18" charset="0"/>
                  <a:cs typeface="Arial" panose="020B0604020202020204" pitchFamily="34" charset="0"/>
                </a:rPr>
                <a:t>Plasma Freezer = 1 unit</a:t>
              </a:r>
              <a:endParaRPr lang="en-PH" b="1" dirty="0">
                <a:solidFill>
                  <a:prstClr val="white"/>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17" name="TextBox 17"/>
            <p:cNvSpPr txBox="1">
              <a:spLocks noChangeArrowheads="1"/>
            </p:cNvSpPr>
            <p:nvPr/>
          </p:nvSpPr>
          <p:spPr bwMode="auto">
            <a:xfrm>
              <a:off x="1270000" y="2972329"/>
              <a:ext cx="2284049" cy="609503"/>
            </a:xfrm>
            <a:prstGeom prst="rect">
              <a:avLst/>
            </a:prstGeom>
            <a:grpFill/>
            <a:ln>
              <a:noFill/>
            </a:ln>
            <a:extLst/>
          </p:spPr>
          <p:txBody>
            <a:bodyPr/>
            <a:lstStyle/>
            <a:p>
              <a:pPr fontAlgn="base">
                <a:defRPr/>
              </a:pPr>
              <a:r>
                <a:rPr lang="en-US" sz="1600" b="1" dirty="0">
                  <a:solidFill>
                    <a:prstClr val="white"/>
                  </a:solidFill>
                  <a:latin typeface="Arial" panose="020B0604020202020204" pitchFamily="34" charset="0"/>
                  <a:ea typeface="Times New Roman" panose="02020603050405020304" pitchFamily="18" charset="0"/>
                  <a:cs typeface="Arial" panose="020B0604020202020204" pitchFamily="34" charset="0"/>
                </a:rPr>
                <a:t>10 </a:t>
              </a:r>
              <a:r>
                <a:rPr lang="en-US" sz="16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kva</a:t>
              </a:r>
              <a:r>
                <a:rPr lang="en-US" sz="16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16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GenSet</a:t>
              </a:r>
              <a:r>
                <a:rPr lang="en-US" sz="1600" b="1" dirty="0">
                  <a:solidFill>
                    <a:prstClr val="white"/>
                  </a:solidFill>
                  <a:latin typeface="Arial" panose="020B0604020202020204" pitchFamily="34" charset="0"/>
                  <a:ea typeface="Times New Roman" panose="02020603050405020304" pitchFamily="18" charset="0"/>
                  <a:cs typeface="Arial" panose="020B0604020202020204" pitchFamily="34" charset="0"/>
                </a:rPr>
                <a:t> = 5 units</a:t>
              </a:r>
              <a:endParaRPr lang="en-PH" sz="2400" b="1" dirty="0">
                <a:solidFill>
                  <a:prstClr val="white"/>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18" name="TextBox 18"/>
            <p:cNvSpPr txBox="1">
              <a:spLocks noChangeArrowheads="1"/>
            </p:cNvSpPr>
            <p:nvPr/>
          </p:nvSpPr>
          <p:spPr bwMode="auto">
            <a:xfrm>
              <a:off x="1806307" y="3781426"/>
              <a:ext cx="1806436" cy="1171575"/>
            </a:xfrm>
            <a:prstGeom prst="rect">
              <a:avLst/>
            </a:prstGeom>
            <a:grpFill/>
            <a:ln>
              <a:noFill/>
            </a:ln>
            <a:extLst/>
          </p:spPr>
          <p:txBody>
            <a:bodyPr/>
            <a:lstStyle/>
            <a:p>
              <a:pPr fontAlgn="base">
                <a:defRPr/>
              </a:pPr>
              <a:r>
                <a:rPr lang="en-US" sz="1400" b="1" dirty="0">
                  <a:solidFill>
                    <a:prstClr val="white"/>
                  </a:solidFill>
                  <a:latin typeface="Arial" panose="020B0604020202020204" pitchFamily="34" charset="0"/>
                  <a:ea typeface="Times New Roman" panose="02020603050405020304" pitchFamily="18" charset="0"/>
                  <a:cs typeface="Arial" panose="020B0604020202020204" pitchFamily="34" charset="0"/>
                </a:rPr>
                <a:t>Blood Station </a:t>
              </a:r>
              <a:endParaRPr lang="en-PH" sz="1600" b="1" dirty="0">
                <a:solidFill>
                  <a:prstClr val="white"/>
                </a:solidFill>
                <a:latin typeface="Times New Roman" panose="02020603050405020304" pitchFamily="18" charset="0"/>
                <a:ea typeface="Times New Roman" panose="02020603050405020304" pitchFamily="18" charset="0"/>
                <a:cs typeface="Arial" panose="020B0604020202020204" pitchFamily="34" charset="0"/>
              </a:endParaRPr>
            </a:p>
            <a:p>
              <a:pPr fontAlgn="base">
                <a:defRPr/>
              </a:pPr>
              <a:r>
                <a:rPr lang="en-US" sz="1400" b="1" dirty="0">
                  <a:solidFill>
                    <a:prstClr val="white"/>
                  </a:solidFill>
                  <a:latin typeface="Arial" panose="020B0604020202020204" pitchFamily="34" charset="0"/>
                  <a:ea typeface="Times New Roman" panose="02020603050405020304" pitchFamily="18" charset="0"/>
                  <a:cs typeface="Arial" panose="020B0604020202020204" pitchFamily="34" charset="0"/>
                </a:rPr>
                <a:t>Container Van   = 1 unit </a:t>
              </a:r>
            </a:p>
            <a:p>
              <a:pPr fontAlgn="base">
                <a:defRPr/>
              </a:pPr>
              <a:r>
                <a:rPr lang="en-US" sz="1400" b="1" dirty="0">
                  <a:solidFill>
                    <a:prstClr val="white"/>
                  </a:solidFill>
                  <a:latin typeface="Arial" panose="020B0604020202020204" pitchFamily="34" charset="0"/>
                  <a:ea typeface="Times New Roman" panose="02020603050405020304" pitchFamily="18" charset="0"/>
                  <a:cs typeface="Arial" panose="020B0604020202020204" pitchFamily="34" charset="0"/>
                </a:rPr>
                <a:t>“20-footer</a:t>
              </a:r>
              <a:r>
                <a:rPr lang="en-US" sz="105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endParaRPr lang="en-PH" sz="1100" b="1" dirty="0">
                <a:solidFill>
                  <a:prstClr val="white"/>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19" name="Picture 18" descr="C:\Users\NBS.Nalupta\Desktop\Ten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0" y="5033963"/>
              <a:ext cx="1117600" cy="909637"/>
            </a:xfrm>
            <a:prstGeom prst="rect">
              <a:avLst/>
            </a:prstGeom>
            <a:noFill/>
            <a:ln>
              <a:noFill/>
            </a:ln>
            <a:extLst/>
          </p:spPr>
        </p:pic>
        <p:sp>
          <p:nvSpPr>
            <p:cNvPr id="20" name="TextBox 16"/>
            <p:cNvSpPr txBox="1">
              <a:spLocks noChangeArrowheads="1"/>
            </p:cNvSpPr>
            <p:nvPr/>
          </p:nvSpPr>
          <p:spPr bwMode="auto">
            <a:xfrm>
              <a:off x="1371319" y="5257032"/>
              <a:ext cx="1998313" cy="685695"/>
            </a:xfrm>
            <a:prstGeom prst="rect">
              <a:avLst/>
            </a:prstGeom>
            <a:grpFill/>
            <a:ln>
              <a:noFill/>
            </a:ln>
            <a:extLst/>
          </p:spPr>
          <p:txBody>
            <a:bodyPr/>
            <a:lstStyle/>
            <a:p>
              <a:pPr fontAlgn="base">
                <a:defRPr/>
              </a:pPr>
              <a:r>
                <a:rPr lang="en-US" b="1" dirty="0">
                  <a:solidFill>
                    <a:prstClr val="white"/>
                  </a:solidFill>
                  <a:latin typeface="Arial" panose="020B0604020202020204" pitchFamily="34" charset="0"/>
                  <a:ea typeface="Times New Roman" panose="02020603050405020304" pitchFamily="18" charset="0"/>
                  <a:cs typeface="Arial" panose="020B0604020202020204" pitchFamily="34" charset="0"/>
                </a:rPr>
                <a:t>Tents = 4 units</a:t>
              </a:r>
              <a:endParaRPr lang="en-PH" b="1" dirty="0">
                <a:solidFill>
                  <a:prstClr val="white"/>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21" name="Picture 20" descr="C:\Users\NBS-Staff\Desktop\Untitle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7363" y="5229225"/>
              <a:ext cx="198437" cy="180975"/>
            </a:xfrm>
            <a:prstGeom prst="rect">
              <a:avLst/>
            </a:prstGeom>
            <a:noFill/>
            <a:ln>
              <a:noFill/>
            </a:ln>
            <a:extLst/>
          </p:spPr>
        </p:pic>
      </p:grpSp>
      <p:sp>
        <p:nvSpPr>
          <p:cNvPr id="53251" name="Rectangle 1"/>
          <p:cNvSpPr>
            <a:spLocks noChangeArrowheads="1"/>
          </p:cNvSpPr>
          <p:nvPr/>
        </p:nvSpPr>
        <p:spPr bwMode="auto">
          <a:xfrm>
            <a:off x="200025" y="1712913"/>
            <a:ext cx="4572000" cy="442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lnSpc>
                <a:spcPct val="107000"/>
              </a:lnSpc>
              <a:spcBef>
                <a:spcPct val="0"/>
              </a:spcBef>
              <a:spcAft>
                <a:spcPts val="800"/>
              </a:spcAft>
              <a:buFontTx/>
              <a:buNone/>
            </a:pPr>
            <a:r>
              <a:rPr lang="en-PH" altLang="en-US" sz="2000" b="1" dirty="0" smtClean="0">
                <a:solidFill>
                  <a:prstClr val="black"/>
                </a:solidFill>
                <a:ea typeface="Calibri" panose="020F0502020204030204" pitchFamily="34" charset="0"/>
                <a:cs typeface="Times New Roman" panose="02020603050405020304" pitchFamily="18" charset="0"/>
              </a:rPr>
              <a:t>Provided support for equipment :</a:t>
            </a:r>
          </a:p>
          <a:p>
            <a:pPr algn="just" fontAlgn="base">
              <a:lnSpc>
                <a:spcPct val="107000"/>
              </a:lnSpc>
              <a:spcBef>
                <a:spcPct val="0"/>
              </a:spcBef>
              <a:spcAft>
                <a:spcPts val="800"/>
              </a:spcAft>
              <a:buNone/>
            </a:pPr>
            <a:r>
              <a:rPr lang="en-PH" altLang="en-US" sz="2000" b="1" dirty="0">
                <a:solidFill>
                  <a:srgbClr val="FF0000"/>
                </a:solidFill>
                <a:ea typeface="Calibri" panose="020F0502020204030204" pitchFamily="34" charset="0"/>
                <a:cs typeface="Times New Roman" panose="02020603050405020304" pitchFamily="18" charset="0"/>
              </a:rPr>
              <a:t>5</a:t>
            </a:r>
            <a:r>
              <a:rPr lang="en-PH" altLang="en-US" sz="2000" dirty="0">
                <a:solidFill>
                  <a:prstClr val="black"/>
                </a:solidFill>
                <a:ea typeface="Calibri" panose="020F0502020204030204" pitchFamily="34" charset="0"/>
                <a:cs typeface="Times New Roman" panose="02020603050405020304" pitchFamily="18" charset="0"/>
              </a:rPr>
              <a:t> PRC blood facilities in Tacloban, Ormoc, Basey, Guiuan, and Daanbantayan, Northern Cebu</a:t>
            </a:r>
            <a:r>
              <a:rPr lang="en-PH" altLang="en-US" sz="2000" dirty="0" smtClean="0">
                <a:solidFill>
                  <a:prstClr val="black"/>
                </a:solidFill>
                <a:ea typeface="Calibri" panose="020F0502020204030204" pitchFamily="34" charset="0"/>
                <a:cs typeface="Times New Roman" panose="02020603050405020304" pitchFamily="18" charset="0"/>
              </a:rPr>
              <a:t>.</a:t>
            </a:r>
          </a:p>
          <a:p>
            <a:pPr algn="just" fontAlgn="base">
              <a:lnSpc>
                <a:spcPct val="107000"/>
              </a:lnSpc>
              <a:spcBef>
                <a:spcPct val="0"/>
              </a:spcBef>
              <a:spcAft>
                <a:spcPts val="800"/>
              </a:spcAft>
              <a:buNone/>
            </a:pPr>
            <a:endParaRPr lang="en-PH" altLang="en-US" sz="2000" dirty="0">
              <a:solidFill>
                <a:prstClr val="black"/>
              </a:solidFill>
              <a:ea typeface="Calibri" panose="020F0502020204030204" pitchFamily="34" charset="0"/>
              <a:cs typeface="Times New Roman" panose="02020603050405020304" pitchFamily="18" charset="0"/>
            </a:endParaRPr>
          </a:p>
          <a:p>
            <a:pPr algn="just" fontAlgn="base">
              <a:lnSpc>
                <a:spcPct val="107000"/>
              </a:lnSpc>
              <a:spcBef>
                <a:spcPct val="0"/>
              </a:spcBef>
              <a:spcAft>
                <a:spcPts val="800"/>
              </a:spcAft>
              <a:buNone/>
            </a:pPr>
            <a:endParaRPr lang="en-PH" altLang="en-US" sz="2000" dirty="0">
              <a:solidFill>
                <a:prstClr val="black"/>
              </a:solidFill>
              <a:ea typeface="Calibri" panose="020F0502020204030204" pitchFamily="34" charset="0"/>
              <a:cs typeface="Times New Roman" panose="02020603050405020304" pitchFamily="18" charset="0"/>
            </a:endParaRPr>
          </a:p>
          <a:p>
            <a:pPr algn="just" fontAlgn="base">
              <a:lnSpc>
                <a:spcPct val="107000"/>
              </a:lnSpc>
              <a:spcBef>
                <a:spcPct val="0"/>
              </a:spcBef>
              <a:spcAft>
                <a:spcPts val="800"/>
              </a:spcAft>
              <a:buFontTx/>
              <a:buNone/>
            </a:pPr>
            <a:r>
              <a:rPr lang="en-PH" altLang="en-US" sz="2000" b="1" dirty="0" smtClean="0">
                <a:solidFill>
                  <a:srgbClr val="FF0000"/>
                </a:solidFill>
                <a:ea typeface="Calibri" panose="020F0502020204030204" pitchFamily="34" charset="0"/>
                <a:cs typeface="Times New Roman" panose="02020603050405020304" pitchFamily="18" charset="0"/>
              </a:rPr>
              <a:t>5</a:t>
            </a:r>
            <a:r>
              <a:rPr lang="en-PH" altLang="en-US" sz="2000" dirty="0" smtClean="0">
                <a:solidFill>
                  <a:prstClr val="black"/>
                </a:solidFill>
                <a:ea typeface="Calibri" panose="020F0502020204030204" pitchFamily="34" charset="0"/>
                <a:cs typeface="Times New Roman" panose="02020603050405020304" pitchFamily="18" charset="0"/>
              </a:rPr>
              <a:t> unit bank refrigerator; </a:t>
            </a:r>
          </a:p>
          <a:p>
            <a:pPr algn="just" fontAlgn="base">
              <a:lnSpc>
                <a:spcPct val="107000"/>
              </a:lnSpc>
              <a:spcBef>
                <a:spcPct val="0"/>
              </a:spcBef>
              <a:spcAft>
                <a:spcPts val="800"/>
              </a:spcAft>
              <a:buFontTx/>
              <a:buNone/>
            </a:pPr>
            <a:r>
              <a:rPr lang="en-PH" altLang="en-US" sz="2000" b="1" dirty="0" smtClean="0">
                <a:solidFill>
                  <a:srgbClr val="FF0000"/>
                </a:solidFill>
                <a:ea typeface="Calibri" panose="020F0502020204030204" pitchFamily="34" charset="0"/>
                <a:cs typeface="Times New Roman" panose="02020603050405020304" pitchFamily="18" charset="0"/>
              </a:rPr>
              <a:t>1</a:t>
            </a:r>
            <a:r>
              <a:rPr lang="en-PH" altLang="en-US" sz="2000" dirty="0" smtClean="0">
                <a:solidFill>
                  <a:prstClr val="black"/>
                </a:solidFill>
                <a:ea typeface="Calibri" panose="020F0502020204030204" pitchFamily="34" charset="0"/>
                <a:cs typeface="Times New Roman" panose="02020603050405020304" pitchFamily="18" charset="0"/>
              </a:rPr>
              <a:t> unit plasma freezer;</a:t>
            </a:r>
          </a:p>
          <a:p>
            <a:pPr algn="just" fontAlgn="base">
              <a:lnSpc>
                <a:spcPct val="107000"/>
              </a:lnSpc>
              <a:spcBef>
                <a:spcPct val="0"/>
              </a:spcBef>
              <a:spcAft>
                <a:spcPts val="800"/>
              </a:spcAft>
              <a:buFontTx/>
              <a:buNone/>
            </a:pPr>
            <a:r>
              <a:rPr lang="en-PH" altLang="en-US" sz="2000" b="1" dirty="0" smtClean="0">
                <a:solidFill>
                  <a:srgbClr val="FF0000"/>
                </a:solidFill>
                <a:ea typeface="Calibri" panose="020F0502020204030204" pitchFamily="34" charset="0"/>
                <a:cs typeface="Times New Roman" panose="02020603050405020304" pitchFamily="18" charset="0"/>
              </a:rPr>
              <a:t>5 </a:t>
            </a:r>
            <a:r>
              <a:rPr lang="en-PH" altLang="en-US" sz="2000" dirty="0" smtClean="0">
                <a:solidFill>
                  <a:prstClr val="black"/>
                </a:solidFill>
                <a:ea typeface="Calibri" panose="020F0502020204030204" pitchFamily="34" charset="0"/>
                <a:cs typeface="Times New Roman" panose="02020603050405020304" pitchFamily="18" charset="0"/>
              </a:rPr>
              <a:t>unit 10 KVA generator set; and</a:t>
            </a:r>
          </a:p>
          <a:p>
            <a:pPr algn="just" fontAlgn="base">
              <a:lnSpc>
                <a:spcPct val="107000"/>
              </a:lnSpc>
              <a:spcBef>
                <a:spcPct val="0"/>
              </a:spcBef>
              <a:spcAft>
                <a:spcPts val="800"/>
              </a:spcAft>
              <a:buFontTx/>
              <a:buNone/>
            </a:pPr>
            <a:r>
              <a:rPr lang="en-PH" altLang="en-US" sz="2000" b="1" dirty="0" smtClean="0">
                <a:solidFill>
                  <a:srgbClr val="FF0000"/>
                </a:solidFill>
                <a:ea typeface="Calibri" panose="020F0502020204030204" pitchFamily="34" charset="0"/>
                <a:cs typeface="Times New Roman" panose="02020603050405020304" pitchFamily="18" charset="0"/>
              </a:rPr>
              <a:t>1</a:t>
            </a:r>
            <a:r>
              <a:rPr lang="en-PH" altLang="en-US" sz="2000" dirty="0" smtClean="0">
                <a:solidFill>
                  <a:prstClr val="black"/>
                </a:solidFill>
                <a:ea typeface="Calibri" panose="020F0502020204030204" pitchFamily="34" charset="0"/>
                <a:cs typeface="Times New Roman" panose="02020603050405020304" pitchFamily="18" charset="0"/>
              </a:rPr>
              <a:t> unit 20-footer blood station container van</a:t>
            </a:r>
          </a:p>
        </p:txBody>
      </p:sp>
      <p:sp>
        <p:nvSpPr>
          <p:cNvPr id="53252" name="TextBox 21"/>
          <p:cNvSpPr txBox="1">
            <a:spLocks noChangeArrowheads="1"/>
          </p:cNvSpPr>
          <p:nvPr/>
        </p:nvSpPr>
        <p:spPr bwMode="auto">
          <a:xfrm>
            <a:off x="238125" y="0"/>
            <a:ext cx="8628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4400" dirty="0" smtClean="0">
                <a:solidFill>
                  <a:prstClr val="white"/>
                </a:solidFill>
                <a:latin typeface="Arial" panose="020B0604020202020204" pitchFamily="34" charset="0"/>
                <a:cs typeface="Arial" panose="020B0604020202020204" pitchFamily="34" charset="0"/>
              </a:rPr>
              <a:t>Blood Services</a:t>
            </a:r>
          </a:p>
        </p:txBody>
      </p:sp>
    </p:spTree>
    <p:extLst>
      <p:ext uri="{BB962C8B-B14F-4D97-AF65-F5344CB8AC3E}">
        <p14:creationId xmlns:p14="http://schemas.microsoft.com/office/powerpoint/2010/main" val="3258040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p:cNvSpPr txBox="1">
            <a:spLocks noChangeArrowheads="1"/>
          </p:cNvSpPr>
          <p:nvPr/>
        </p:nvSpPr>
        <p:spPr bwMode="auto">
          <a:xfrm>
            <a:off x="396875" y="47625"/>
            <a:ext cx="86264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4400" dirty="0" smtClean="0">
                <a:solidFill>
                  <a:prstClr val="white"/>
                </a:solidFill>
                <a:latin typeface="Arial" panose="020B0604020202020204" pitchFamily="34" charset="0"/>
                <a:cs typeface="Arial" panose="020B0604020202020204" pitchFamily="34" charset="0"/>
              </a:rPr>
              <a:t>Blood Assistance</a:t>
            </a:r>
          </a:p>
        </p:txBody>
      </p:sp>
      <p:graphicFrame>
        <p:nvGraphicFramePr>
          <p:cNvPr id="7" name="Table 6"/>
          <p:cNvGraphicFramePr>
            <a:graphicFrameLocks noGrp="1"/>
          </p:cNvGraphicFramePr>
          <p:nvPr>
            <p:extLst>
              <p:ext uri="{D42A27DB-BD31-4B8C-83A1-F6EECF244321}">
                <p14:modId xmlns:p14="http://schemas.microsoft.com/office/powerpoint/2010/main" val="3548867161"/>
              </p:ext>
            </p:extLst>
          </p:nvPr>
        </p:nvGraphicFramePr>
        <p:xfrm>
          <a:off x="1027113" y="2890201"/>
          <a:ext cx="7226300" cy="1148399"/>
        </p:xfrm>
        <a:graphic>
          <a:graphicData uri="http://schemas.openxmlformats.org/drawingml/2006/table">
            <a:tbl>
              <a:tblPr firstRow="1" bandRow="1">
                <a:tableStyleId>{5C22544A-7EE6-4342-B048-85BDC9FD1C3A}</a:tableStyleId>
              </a:tblPr>
              <a:tblGrid>
                <a:gridCol w="2690358"/>
                <a:gridCol w="2385789"/>
                <a:gridCol w="2150153"/>
              </a:tblGrid>
              <a:tr h="701038">
                <a:tc>
                  <a:txBody>
                    <a:bodyPr/>
                    <a:lstStyle/>
                    <a:p>
                      <a:pPr algn="ctr"/>
                      <a:r>
                        <a:rPr lang="en-PH" sz="2000" dirty="0" smtClean="0"/>
                        <a:t>PRC Blood Facilities</a:t>
                      </a:r>
                      <a:endParaRPr lang="en-PH" sz="2000" dirty="0"/>
                    </a:p>
                  </a:txBody>
                  <a:tcPr marL="91435" marR="91435" marT="45719" marB="45719"/>
                </a:tc>
                <a:tc>
                  <a:txBody>
                    <a:bodyPr/>
                    <a:lstStyle/>
                    <a:p>
                      <a:pPr algn="ctr"/>
                      <a:r>
                        <a:rPr lang="en-PH" sz="2000" dirty="0" smtClean="0"/>
                        <a:t>No. of Patients</a:t>
                      </a:r>
                      <a:r>
                        <a:rPr lang="en-PH" sz="2000" baseline="0" dirty="0" smtClean="0"/>
                        <a:t> Served</a:t>
                      </a:r>
                      <a:endParaRPr lang="en-PH" sz="2000" dirty="0"/>
                    </a:p>
                  </a:txBody>
                  <a:tcPr marL="91435" marR="91435" marT="45719" marB="45719"/>
                </a:tc>
                <a:tc>
                  <a:txBody>
                    <a:bodyPr/>
                    <a:lstStyle/>
                    <a:p>
                      <a:pPr algn="ctr"/>
                      <a:r>
                        <a:rPr lang="en-PH" sz="2000" dirty="0" smtClean="0"/>
                        <a:t>No. of Blood Units Dispensed</a:t>
                      </a:r>
                      <a:endParaRPr lang="en-PH" sz="2000" dirty="0"/>
                    </a:p>
                  </a:txBody>
                  <a:tcPr marL="91435" marR="91435" marT="45719" marB="45719"/>
                </a:tc>
              </a:tr>
              <a:tr h="447361">
                <a:tc>
                  <a:txBody>
                    <a:bodyPr/>
                    <a:lstStyle/>
                    <a:p>
                      <a:pPr algn="ctr"/>
                      <a:r>
                        <a:rPr lang="en-PH" sz="2000" b="1" dirty="0" smtClean="0">
                          <a:solidFill>
                            <a:srgbClr val="FF0000"/>
                          </a:solidFill>
                        </a:rPr>
                        <a:t>5</a:t>
                      </a:r>
                      <a:endParaRPr lang="en-PH" sz="2000" b="1" dirty="0">
                        <a:solidFill>
                          <a:srgbClr val="FF0000"/>
                        </a:solidFill>
                      </a:endParaRPr>
                    </a:p>
                  </a:txBody>
                  <a:tcPr marL="91435" marR="91435" marT="45719" marB="45719"/>
                </a:tc>
                <a:tc>
                  <a:txBody>
                    <a:bodyPr/>
                    <a:lstStyle/>
                    <a:p>
                      <a:pPr algn="ctr"/>
                      <a:r>
                        <a:rPr lang="en-PH" sz="2000" b="1" dirty="0" smtClean="0">
                          <a:solidFill>
                            <a:srgbClr val="FF0000"/>
                          </a:solidFill>
                        </a:rPr>
                        <a:t>1,281 patients</a:t>
                      </a:r>
                      <a:endParaRPr lang="en-PH" sz="2000" b="1" dirty="0">
                        <a:solidFill>
                          <a:srgbClr val="FF0000"/>
                        </a:solidFill>
                      </a:endParaRPr>
                    </a:p>
                  </a:txBody>
                  <a:tcPr marL="91435" marR="91435" marT="45719" marB="45719"/>
                </a:tc>
                <a:tc>
                  <a:txBody>
                    <a:bodyPr/>
                    <a:lstStyle/>
                    <a:p>
                      <a:pPr algn="ctr"/>
                      <a:r>
                        <a:rPr lang="en-PH" sz="2000" b="1" dirty="0" smtClean="0">
                          <a:solidFill>
                            <a:srgbClr val="FF0000"/>
                          </a:solidFill>
                        </a:rPr>
                        <a:t>1,803 units</a:t>
                      </a:r>
                      <a:endParaRPr lang="en-PH" sz="2000" b="1" dirty="0">
                        <a:solidFill>
                          <a:srgbClr val="FF0000"/>
                        </a:solidFill>
                      </a:endParaRPr>
                    </a:p>
                  </a:txBody>
                  <a:tcPr marL="91435" marR="91435" marT="45719" marB="45719"/>
                </a:tc>
              </a:tr>
            </a:tbl>
          </a:graphicData>
        </a:graphic>
      </p:graphicFrame>
    </p:spTree>
    <p:extLst>
      <p:ext uri="{BB962C8B-B14F-4D97-AF65-F5344CB8AC3E}">
        <p14:creationId xmlns:p14="http://schemas.microsoft.com/office/powerpoint/2010/main" val="202135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9"/>
          <p:cNvSpPr>
            <a:spLocks noGrp="1"/>
          </p:cNvSpPr>
          <p:nvPr>
            <p:ph type="title"/>
          </p:nvPr>
        </p:nvSpPr>
        <p:spPr>
          <a:xfrm>
            <a:off x="727075" y="163513"/>
            <a:ext cx="8740775" cy="660400"/>
          </a:xfrm>
        </p:spPr>
        <p:txBody>
          <a:bodyPr/>
          <a:lstStyle/>
          <a:p>
            <a:pPr eaLnBrk="1" hangingPunct="1"/>
            <a:r>
              <a:rPr lang="en-PH" altLang="en-US" b="1" smtClean="0">
                <a:solidFill>
                  <a:schemeClr val="bg1"/>
                </a:solidFill>
                <a:latin typeface="Arial" panose="020B0604020202020204" pitchFamily="34" charset="0"/>
                <a:cs typeface="Arial" panose="020B0604020202020204" pitchFamily="34" charset="0"/>
              </a:rPr>
              <a:t>Management of Cadavers</a:t>
            </a:r>
          </a:p>
        </p:txBody>
      </p:sp>
      <p:pic>
        <p:nvPicPr>
          <p:cNvPr id="7" name="Picture 3" descr="image_5.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8923" y="3380661"/>
            <a:ext cx="2945878" cy="2221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4" descr="photo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2414" y="1029854"/>
            <a:ext cx="2948606" cy="2225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6325" name="TextBox 1"/>
          <p:cNvSpPr txBox="1">
            <a:spLocks noChangeArrowheads="1"/>
          </p:cNvSpPr>
          <p:nvPr/>
        </p:nvSpPr>
        <p:spPr bwMode="auto">
          <a:xfrm>
            <a:off x="260350" y="5686425"/>
            <a:ext cx="8642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PH" altLang="en-US" sz="2000" smtClean="0">
                <a:solidFill>
                  <a:prstClr val="black"/>
                </a:solidFill>
                <a:cs typeface="Arial" panose="020B0604020202020204" pitchFamily="34" charset="0"/>
              </a:rPr>
              <a:t>Directly retrieved </a:t>
            </a:r>
            <a:r>
              <a:rPr lang="en-PH" altLang="en-US" sz="2000" b="1" smtClean="0">
                <a:solidFill>
                  <a:srgbClr val="FF0000"/>
                </a:solidFill>
                <a:cs typeface="Arial" panose="020B0604020202020204" pitchFamily="34" charset="0"/>
              </a:rPr>
              <a:t>2,668 </a:t>
            </a:r>
            <a:r>
              <a:rPr lang="en-PH" altLang="en-US" sz="2000" smtClean="0">
                <a:solidFill>
                  <a:prstClr val="black"/>
                </a:solidFill>
                <a:cs typeface="Arial" panose="020B0604020202020204" pitchFamily="34" charset="0"/>
              </a:rPr>
              <a:t>dead bodies. Other services provided: provision of cadaver bags and deployment of Red Cross refrigerated vans.</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3263" y="2107808"/>
            <a:ext cx="4524948" cy="2543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677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487363" y="63500"/>
            <a:ext cx="8131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4000" b="1" smtClean="0">
                <a:solidFill>
                  <a:prstClr val="white"/>
                </a:solidFill>
                <a:latin typeface="Arial" panose="020B0604020202020204" pitchFamily="34" charset="0"/>
                <a:cs typeface="Arial" panose="020B0604020202020204" pitchFamily="34" charset="0"/>
              </a:rPr>
              <a:t>Debris Clearing</a:t>
            </a:r>
          </a:p>
        </p:txBody>
      </p:sp>
      <p:sp>
        <p:nvSpPr>
          <p:cNvPr id="57347" name="TextBox 2"/>
          <p:cNvSpPr txBox="1">
            <a:spLocks noChangeArrowheads="1"/>
          </p:cNvSpPr>
          <p:nvPr/>
        </p:nvSpPr>
        <p:spPr bwMode="auto">
          <a:xfrm>
            <a:off x="355600" y="5735638"/>
            <a:ext cx="83931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PH" altLang="en-US" sz="2000" b="1" dirty="0" smtClean="0">
                <a:solidFill>
                  <a:srgbClr val="FF0000"/>
                </a:solidFill>
                <a:cs typeface="Arial" panose="020B0604020202020204" pitchFamily="34" charset="0"/>
              </a:rPr>
              <a:t>22 communities</a:t>
            </a:r>
            <a:r>
              <a:rPr lang="en-PH" altLang="en-US" sz="2000" dirty="0" smtClean="0">
                <a:solidFill>
                  <a:prstClr val="black"/>
                </a:solidFill>
                <a:cs typeface="Arial" panose="020B0604020202020204" pitchFamily="34" charset="0"/>
              </a:rPr>
              <a:t> were cleared; </a:t>
            </a:r>
            <a:r>
              <a:rPr lang="en-PH" altLang="en-US" sz="2000" b="1" dirty="0" smtClean="0">
                <a:solidFill>
                  <a:srgbClr val="FF0000"/>
                </a:solidFill>
                <a:cs typeface="Arial" panose="020B0604020202020204" pitchFamily="34" charset="0"/>
              </a:rPr>
              <a:t>community people</a:t>
            </a:r>
            <a:r>
              <a:rPr lang="en-PH" altLang="en-US" sz="2000" dirty="0" smtClean="0">
                <a:solidFill>
                  <a:prstClr val="black"/>
                </a:solidFill>
                <a:cs typeface="Arial" panose="020B0604020202020204" pitchFamily="34" charset="0"/>
              </a:rPr>
              <a:t> benefitted from the activity through cash for work and improved road access.</a:t>
            </a:r>
          </a:p>
        </p:txBody>
      </p:sp>
      <p:pic>
        <p:nvPicPr>
          <p:cNvPr id="10" name="Picture 4" descr="IMG_23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8839" y="1103865"/>
            <a:ext cx="6838050" cy="4560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7349" name="TextBox 12"/>
          <p:cNvSpPr txBox="1">
            <a:spLocks noChangeArrowheads="1"/>
          </p:cNvSpPr>
          <p:nvPr/>
        </p:nvSpPr>
        <p:spPr bwMode="auto">
          <a:xfrm>
            <a:off x="500063" y="4752975"/>
            <a:ext cx="8391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4400" dirty="0" smtClean="0">
                <a:solidFill>
                  <a:prstClr val="white"/>
                </a:solidFill>
                <a:latin typeface="Times New Roman" panose="02020603050405020304" pitchFamily="18" charset="0"/>
                <a:cs typeface="Times New Roman" panose="02020603050405020304" pitchFamily="18" charset="0"/>
              </a:rPr>
              <a:t>7 payloaders</a:t>
            </a:r>
          </a:p>
        </p:txBody>
      </p:sp>
    </p:spTree>
    <p:extLst>
      <p:ext uri="{BB962C8B-B14F-4D97-AF65-F5344CB8AC3E}">
        <p14:creationId xmlns:p14="http://schemas.microsoft.com/office/powerpoint/2010/main" val="1903534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28600"/>
            <a:ext cx="8229600" cy="1143000"/>
          </a:xfrm>
        </p:spPr>
        <p:txBody>
          <a:bodyPr/>
          <a:lstStyle/>
          <a:p>
            <a:pPr eaLnBrk="1" hangingPunct="1"/>
            <a:r>
              <a:rPr lang="en-PH" altLang="en-US" dirty="0" smtClean="0">
                <a:solidFill>
                  <a:schemeClr val="bg1"/>
                </a:solidFill>
                <a:latin typeface="Arial" panose="020B0604020202020204" pitchFamily="34" charset="0"/>
                <a:cs typeface="Arial" panose="020B0604020202020204" pitchFamily="34" charset="0"/>
              </a:rPr>
              <a:t>Water and Sanitation</a:t>
            </a:r>
            <a:br>
              <a:rPr lang="en-PH" altLang="en-US" dirty="0" smtClean="0">
                <a:solidFill>
                  <a:schemeClr val="bg1"/>
                </a:solidFill>
                <a:latin typeface="Arial" panose="020B0604020202020204" pitchFamily="34" charset="0"/>
                <a:cs typeface="Arial" panose="020B0604020202020204" pitchFamily="34" charset="0"/>
              </a:rPr>
            </a:br>
            <a:endParaRPr lang="en-PH" altLang="en-US" dirty="0" smtClean="0">
              <a:latin typeface="Arial" panose="020B0604020202020204" pitchFamily="34" charset="0"/>
              <a:cs typeface="Arial" panose="020B0604020202020204" pitchFamily="34" charset="0"/>
            </a:endParaRPr>
          </a:p>
        </p:txBody>
      </p:sp>
      <p:pic>
        <p:nvPicPr>
          <p:cNvPr id="3" name="Picture 2" descr="2014-04-02 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29670" y="1200725"/>
            <a:ext cx="2538868" cy="2030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3" descr="Photo087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75894" y="1014748"/>
            <a:ext cx="2826912" cy="226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0421" name="TextBox 4"/>
          <p:cNvSpPr txBox="1">
            <a:spLocks noChangeArrowheads="1"/>
          </p:cNvSpPr>
          <p:nvPr/>
        </p:nvSpPr>
        <p:spPr bwMode="auto">
          <a:xfrm>
            <a:off x="5543550" y="3398838"/>
            <a:ext cx="324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PH" altLang="en-US" sz="2400" smtClean="0">
                <a:solidFill>
                  <a:srgbClr val="FF0000"/>
                </a:solidFill>
                <a:cs typeface="Arial" panose="020B0604020202020204" pitchFamily="34" charset="0"/>
              </a:rPr>
              <a:t>18.5 kilometers </a:t>
            </a:r>
            <a:r>
              <a:rPr lang="en-PH" altLang="en-US" sz="2400" smtClean="0">
                <a:solidFill>
                  <a:prstClr val="black"/>
                </a:solidFill>
                <a:cs typeface="Arial" panose="020B0604020202020204" pitchFamily="34" charset="0"/>
              </a:rPr>
              <a:t>of water pipes installed in </a:t>
            </a:r>
            <a:r>
              <a:rPr lang="en-PH" altLang="en-US" sz="2400" smtClean="0">
                <a:solidFill>
                  <a:srgbClr val="FF0000"/>
                </a:solidFill>
                <a:cs typeface="Arial" panose="020B0604020202020204" pitchFamily="34" charset="0"/>
              </a:rPr>
              <a:t>13 communities</a:t>
            </a:r>
          </a:p>
        </p:txBody>
      </p:sp>
      <p:pic>
        <p:nvPicPr>
          <p:cNvPr id="6" name="Picture 5" descr="C:\western samar picture\camera\IMG-20140201-0613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072" y="1238181"/>
            <a:ext cx="3026096" cy="1984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0423" name="TextBox 6"/>
          <p:cNvSpPr txBox="1">
            <a:spLocks noChangeArrowheads="1"/>
          </p:cNvSpPr>
          <p:nvPr/>
        </p:nvSpPr>
        <p:spPr bwMode="auto">
          <a:xfrm>
            <a:off x="5607050" y="4687888"/>
            <a:ext cx="32464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PH" altLang="en-US" sz="2400" b="1" smtClean="0">
                <a:solidFill>
                  <a:srgbClr val="FF0000"/>
                </a:solidFill>
                <a:cs typeface="Arial" panose="020B0604020202020204" pitchFamily="34" charset="0"/>
              </a:rPr>
              <a:t>17 </a:t>
            </a:r>
            <a:r>
              <a:rPr lang="en-PH" altLang="en-US" sz="2400" smtClean="0">
                <a:solidFill>
                  <a:srgbClr val="FF0000"/>
                </a:solidFill>
                <a:cs typeface="Arial" panose="020B0604020202020204" pitchFamily="34" charset="0"/>
              </a:rPr>
              <a:t>slow sand filters </a:t>
            </a:r>
            <a:r>
              <a:rPr lang="en-PH" altLang="en-US" sz="2400" smtClean="0">
                <a:solidFill>
                  <a:prstClr val="black"/>
                </a:solidFill>
                <a:cs typeface="Arial" panose="020B0604020202020204" pitchFamily="34" charset="0"/>
              </a:rPr>
              <a:t>installed in </a:t>
            </a:r>
            <a:r>
              <a:rPr lang="en-PH" altLang="en-US" sz="2400" b="1" smtClean="0">
                <a:solidFill>
                  <a:srgbClr val="FF0000"/>
                </a:solidFill>
                <a:cs typeface="Arial" panose="020B0604020202020204" pitchFamily="34" charset="0"/>
              </a:rPr>
              <a:t>17</a:t>
            </a:r>
            <a:r>
              <a:rPr lang="en-PH" altLang="en-US" sz="2400" smtClean="0">
                <a:solidFill>
                  <a:prstClr val="black"/>
                </a:solidFill>
                <a:cs typeface="Arial" panose="020B0604020202020204" pitchFamily="34" charset="0"/>
              </a:rPr>
              <a:t> communities</a:t>
            </a:r>
          </a:p>
        </p:txBody>
      </p:sp>
      <p:sp>
        <p:nvSpPr>
          <p:cNvPr id="60424" name="Rectangle 7"/>
          <p:cNvSpPr>
            <a:spLocks noChangeArrowheads="1"/>
          </p:cNvSpPr>
          <p:nvPr/>
        </p:nvSpPr>
        <p:spPr bwMode="auto">
          <a:xfrm>
            <a:off x="231775" y="3370263"/>
            <a:ext cx="49657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107000"/>
              </a:lnSpc>
              <a:spcBef>
                <a:spcPct val="0"/>
              </a:spcBef>
              <a:spcAft>
                <a:spcPts val="800"/>
              </a:spcAft>
              <a:buFontTx/>
              <a:buNone/>
            </a:pPr>
            <a:r>
              <a:rPr lang="en-PH"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18 million </a:t>
            </a:r>
            <a:r>
              <a:rPr lang="en-PH" altLang="en-US" sz="16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liters of water produced and distributed to the families affected by typhoon</a:t>
            </a:r>
            <a:r>
              <a:rPr lang="en-PH" altLang="en-US" sz="20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PH" altLang="en-US" sz="1400" smtClean="0">
              <a:solidFill>
                <a:prstClr val="black"/>
              </a:solidFill>
              <a:ea typeface="Calibri" panose="020F0502020204030204" pitchFamily="34" charset="0"/>
              <a:cs typeface="Times New Roman" panose="02020603050405020304" pitchFamily="18" charset="0"/>
            </a:endParaRPr>
          </a:p>
          <a:p>
            <a:pPr fontAlgn="base">
              <a:lnSpc>
                <a:spcPct val="107000"/>
              </a:lnSpc>
              <a:spcBef>
                <a:spcPct val="0"/>
              </a:spcBef>
              <a:spcAft>
                <a:spcPts val="800"/>
              </a:spcAft>
              <a:buFontTx/>
              <a:buNone/>
            </a:pPr>
            <a:r>
              <a:rPr lang="en-PH"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200,200</a:t>
            </a:r>
            <a:r>
              <a:rPr lang="en-PH" altLang="en-US" sz="1600" smtClean="0">
                <a:solidFill>
                  <a:srgbClr val="323E4F"/>
                </a:solidFill>
                <a:latin typeface="Times New Roman" panose="02020603050405020304" pitchFamily="18" charset="0"/>
                <a:ea typeface="Calibri" panose="020F0502020204030204" pitchFamily="34" charset="0"/>
                <a:cs typeface="Times New Roman" panose="02020603050405020304" pitchFamily="18" charset="0"/>
              </a:rPr>
              <a:t>: </a:t>
            </a:r>
            <a:r>
              <a:rPr lang="en-PH" altLang="en-US" sz="16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Individuals served with water supply activities.</a:t>
            </a:r>
            <a:endParaRPr lang="en-PH" altLang="en-US" sz="1400" smtClean="0">
              <a:solidFill>
                <a:prstClr val="black"/>
              </a:solidFill>
              <a:ea typeface="Calibri" panose="020F0502020204030204" pitchFamily="34" charset="0"/>
              <a:cs typeface="Times New Roman" panose="02020603050405020304" pitchFamily="18" charset="0"/>
            </a:endParaRPr>
          </a:p>
          <a:p>
            <a:pPr fontAlgn="base">
              <a:lnSpc>
                <a:spcPct val="107000"/>
              </a:lnSpc>
              <a:spcBef>
                <a:spcPct val="0"/>
              </a:spcBef>
              <a:spcAft>
                <a:spcPts val="800"/>
              </a:spcAft>
              <a:buFontTx/>
              <a:buNone/>
            </a:pPr>
            <a:r>
              <a:rPr lang="en-PH"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a:t>
            </a:r>
            <a:r>
              <a:rPr lang="en-PH" altLang="en-US" sz="1600" smtClean="0">
                <a:solidFill>
                  <a:srgbClr val="323E4F"/>
                </a:solidFill>
                <a:latin typeface="Times New Roman" panose="02020603050405020304" pitchFamily="18" charset="0"/>
                <a:ea typeface="Calibri" panose="020F0502020204030204" pitchFamily="34" charset="0"/>
                <a:cs typeface="Times New Roman" panose="02020603050405020304" pitchFamily="18" charset="0"/>
              </a:rPr>
              <a:t>: </a:t>
            </a:r>
            <a:r>
              <a:rPr lang="en-PH" altLang="en-US" sz="16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Water Treatment Units installed producing water.</a:t>
            </a:r>
            <a:endParaRPr lang="en-PH" altLang="en-US" sz="1400" smtClean="0">
              <a:solidFill>
                <a:prstClr val="black"/>
              </a:solidFill>
              <a:ea typeface="Calibri" panose="020F0502020204030204" pitchFamily="34" charset="0"/>
              <a:cs typeface="Times New Roman" panose="02020603050405020304" pitchFamily="18" charset="0"/>
            </a:endParaRPr>
          </a:p>
          <a:p>
            <a:pPr fontAlgn="base">
              <a:lnSpc>
                <a:spcPct val="107000"/>
              </a:lnSpc>
              <a:spcBef>
                <a:spcPct val="0"/>
              </a:spcBef>
              <a:spcAft>
                <a:spcPts val="800"/>
              </a:spcAft>
              <a:buFontTx/>
              <a:buNone/>
            </a:pPr>
            <a:r>
              <a:rPr lang="en-PH"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14</a:t>
            </a:r>
            <a:r>
              <a:rPr lang="en-PH" altLang="en-US" sz="1600" smtClean="0">
                <a:solidFill>
                  <a:srgbClr val="323E4F"/>
                </a:solidFill>
                <a:latin typeface="Times New Roman" panose="02020603050405020304" pitchFamily="18" charset="0"/>
                <a:ea typeface="Calibri" panose="020F0502020204030204" pitchFamily="34" charset="0"/>
                <a:cs typeface="Times New Roman" panose="02020603050405020304" pitchFamily="18" charset="0"/>
              </a:rPr>
              <a:t>: </a:t>
            </a:r>
            <a:r>
              <a:rPr lang="en-PH" altLang="en-US" sz="16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Water Tankers deployed supplying water in collecting points</a:t>
            </a:r>
            <a:r>
              <a:rPr lang="en-PH" altLang="en-US" sz="18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PH" altLang="en-US" sz="1600" smtClean="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605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09613" y="227013"/>
            <a:ext cx="8229600" cy="1143000"/>
          </a:xfrm>
        </p:spPr>
        <p:txBody>
          <a:bodyPr/>
          <a:lstStyle/>
          <a:p>
            <a:pPr eaLnBrk="1" hangingPunct="1"/>
            <a:r>
              <a:rPr lang="en-PH" altLang="en-US" sz="4000" dirty="0" smtClean="0">
                <a:solidFill>
                  <a:schemeClr val="bg1"/>
                </a:solidFill>
                <a:latin typeface="Arial" panose="020B0604020202020204" pitchFamily="34" charset="0"/>
                <a:cs typeface="Arial" panose="020B0604020202020204" pitchFamily="34" charset="0"/>
              </a:rPr>
              <a:t>Water and Sanitation</a:t>
            </a:r>
            <a:br>
              <a:rPr lang="en-PH" altLang="en-US" sz="4000" dirty="0" smtClean="0">
                <a:solidFill>
                  <a:schemeClr val="bg1"/>
                </a:solidFill>
                <a:latin typeface="Arial" panose="020B0604020202020204" pitchFamily="34" charset="0"/>
                <a:cs typeface="Arial" panose="020B0604020202020204" pitchFamily="34" charset="0"/>
              </a:rPr>
            </a:br>
            <a:endParaRPr lang="en-PH" altLang="en-US" sz="4000" dirty="0" smtClean="0">
              <a:latin typeface="Arial" panose="020B0604020202020204" pitchFamily="34" charset="0"/>
              <a:cs typeface="Arial" panose="020B0604020202020204" pitchFamily="34" charset="0"/>
            </a:endParaRPr>
          </a:p>
        </p:txBody>
      </p:sp>
      <p:pic>
        <p:nvPicPr>
          <p:cNvPr id="8" name="Picture 3" descr="P424067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0305" y="1015076"/>
            <a:ext cx="2520502" cy="1907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1563" y="1001356"/>
            <a:ext cx="2563186" cy="192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2715" y="1015076"/>
            <a:ext cx="2372052" cy="1907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10" descr="D:\Users\user\Desktop\drainage\IMG_2261.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105" y="3735106"/>
            <a:ext cx="2609252" cy="1956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47" name="TextBox 12"/>
          <p:cNvSpPr txBox="1">
            <a:spLocks noChangeArrowheads="1"/>
          </p:cNvSpPr>
          <p:nvPr/>
        </p:nvSpPr>
        <p:spPr bwMode="auto">
          <a:xfrm>
            <a:off x="1946275" y="2862263"/>
            <a:ext cx="6762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PH" altLang="en-US" sz="2800" b="1" smtClean="0">
                <a:solidFill>
                  <a:srgbClr val="FF0000"/>
                </a:solidFill>
                <a:cs typeface="Arial" panose="020B0604020202020204" pitchFamily="34" charset="0"/>
              </a:rPr>
              <a:t>88 </a:t>
            </a:r>
            <a:r>
              <a:rPr lang="en-PH" altLang="en-US" sz="2800" smtClean="0">
                <a:solidFill>
                  <a:prstClr val="black"/>
                </a:solidFill>
                <a:cs typeface="Arial" panose="020B0604020202020204" pitchFamily="34" charset="0"/>
              </a:rPr>
              <a:t>hand pumps repaired/reconstructed</a:t>
            </a:r>
          </a:p>
        </p:txBody>
      </p:sp>
      <p:pic>
        <p:nvPicPr>
          <p:cNvPr id="14" name="Picture 13" descr="D:\Users\user\Desktop\drainage\IMG_2257.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0746" y="3780203"/>
            <a:ext cx="2837044" cy="1866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D:\Users\user\Desktop\drainage\IMG_2249.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6447097" y="3809986"/>
            <a:ext cx="2436514" cy="1835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50" name="TextBox 15"/>
          <p:cNvSpPr txBox="1">
            <a:spLocks noChangeArrowheads="1"/>
          </p:cNvSpPr>
          <p:nvPr/>
        </p:nvSpPr>
        <p:spPr bwMode="auto">
          <a:xfrm>
            <a:off x="1925638" y="5702300"/>
            <a:ext cx="6761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PH" altLang="en-US" sz="2800" b="1" smtClean="0">
                <a:solidFill>
                  <a:srgbClr val="FF0000"/>
                </a:solidFill>
                <a:cs typeface="Arial" panose="020B0604020202020204" pitchFamily="34" charset="0"/>
              </a:rPr>
              <a:t>400 </a:t>
            </a:r>
            <a:r>
              <a:rPr lang="en-PH" altLang="en-US" sz="2800" smtClean="0">
                <a:solidFill>
                  <a:prstClr val="black"/>
                </a:solidFill>
                <a:cs typeface="Arial" panose="020B0604020202020204" pitchFamily="34" charset="0"/>
              </a:rPr>
              <a:t>meters of drainage constructed </a:t>
            </a:r>
          </a:p>
        </p:txBody>
      </p:sp>
    </p:spTree>
    <p:extLst>
      <p:ext uri="{BB962C8B-B14F-4D97-AF65-F5344CB8AC3E}">
        <p14:creationId xmlns:p14="http://schemas.microsoft.com/office/powerpoint/2010/main" val="1408924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5"/>
          <p:cNvSpPr txBox="1">
            <a:spLocks noChangeArrowheads="1"/>
          </p:cNvSpPr>
          <p:nvPr/>
        </p:nvSpPr>
        <p:spPr bwMode="auto">
          <a:xfrm>
            <a:off x="442913" y="79375"/>
            <a:ext cx="86280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4400" dirty="0" smtClean="0">
                <a:solidFill>
                  <a:prstClr val="white"/>
                </a:solidFill>
                <a:latin typeface="Arial" panose="020B0604020202020204" pitchFamily="34" charset="0"/>
                <a:cs typeface="Arial" panose="020B0604020202020204" pitchFamily="34" charset="0"/>
              </a:rPr>
              <a:t>Emergency Classrooms</a:t>
            </a:r>
          </a:p>
        </p:txBody>
      </p:sp>
      <p:pic>
        <p:nvPicPr>
          <p:cNvPr id="8" name="Picture 1" descr="_MG_810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2096" y="1016229"/>
            <a:ext cx="317432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_MG_821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1078" y="1016229"/>
            <a:ext cx="318275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2469" name="Rectangle 2"/>
          <p:cNvSpPr>
            <a:spLocks noChangeArrowheads="1"/>
          </p:cNvSpPr>
          <p:nvPr/>
        </p:nvSpPr>
        <p:spPr bwMode="auto">
          <a:xfrm>
            <a:off x="139700" y="5783263"/>
            <a:ext cx="8699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107000"/>
              </a:lnSpc>
              <a:spcBef>
                <a:spcPct val="0"/>
              </a:spcBef>
              <a:spcAft>
                <a:spcPts val="800"/>
              </a:spcAft>
              <a:buFontTx/>
              <a:buNone/>
            </a:pPr>
            <a:r>
              <a:rPr lang="en-PH" altLang="en-US"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439 classrooms selected and 201 classrooms built</a:t>
            </a:r>
            <a:endParaRPr lang="en-PH" altLang="en-US" sz="1100" smtClean="0">
              <a:solidFill>
                <a:prstClr val="black"/>
              </a:solidFill>
              <a:ea typeface="Calibri" panose="020F0502020204030204" pitchFamily="34" charset="0"/>
              <a:cs typeface="Times New Roman" panose="02020603050405020304" pitchFamily="18" charset="0"/>
            </a:endParaRPr>
          </a:p>
        </p:txBody>
      </p:sp>
      <p:pic>
        <p:nvPicPr>
          <p:cNvPr id="12" name="Picture 1" descr="_MG_823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09064" y="3329513"/>
            <a:ext cx="3344838" cy="2403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15298" y="4460543"/>
            <a:ext cx="1319284" cy="1121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76647" y="4487838"/>
            <a:ext cx="1319284" cy="1121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45973" y="4487837"/>
            <a:ext cx="1319284" cy="1121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76647" y="3348251"/>
            <a:ext cx="1319284" cy="1102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6"/>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36875" y="3348251"/>
            <a:ext cx="1319284" cy="1102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26747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8"/>
          <p:cNvSpPr>
            <a:spLocks noGrp="1"/>
          </p:cNvSpPr>
          <p:nvPr>
            <p:ph type="title"/>
          </p:nvPr>
        </p:nvSpPr>
        <p:spPr>
          <a:xfrm>
            <a:off x="1371600" y="0"/>
            <a:ext cx="7772400" cy="838200"/>
          </a:xfrm>
        </p:spPr>
        <p:txBody>
          <a:bodyPr anchor="ctr"/>
          <a:lstStyle/>
          <a:p>
            <a:pPr algn="ctr"/>
            <a:r>
              <a:rPr lang="en-PH" altLang="en-US" sz="3600" smtClean="0">
                <a:solidFill>
                  <a:schemeClr val="bg1"/>
                </a:solidFill>
              </a:rPr>
              <a:t>Transitional Classrooms</a:t>
            </a:r>
          </a:p>
        </p:txBody>
      </p:sp>
      <p:pic>
        <p:nvPicPr>
          <p:cNvPr id="64515" name="Picture 2" descr="F:\Typhoon Haiyan (Yolanda)\Typhoon Haiyan photos\recovery\Schools\Picture1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447800"/>
            <a:ext cx="35052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3" descr="F:\Typhoon Haiyan (Yolanda)\Typhoon Haiyan photos\recovery\Schools\photo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125" y="3987800"/>
            <a:ext cx="37242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2" descr="C:\Users\lenovo\Desktop\Typhoon Haiyan (Yolanda)\Typhoon Haiyan photos\recovery\Schools\Spanish Red Cross\canmogsa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9613" y="1447800"/>
            <a:ext cx="416718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3" descr="C:\Users\lenovo\Desktop\Typhoon Haiyan (Yolanda)\Typhoon Haiyan photos\recovery\Schools\Spanish Red Cross\capangiha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3987800"/>
            <a:ext cx="4230688"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Placeholder 1"/>
          <p:cNvSpPr>
            <a:spLocks noGrp="1"/>
          </p:cNvSpPr>
          <p:nvPr>
            <p:ph type="body" sz="half" idx="2"/>
          </p:nvPr>
        </p:nvSpPr>
        <p:spPr/>
        <p:txBody>
          <a:bodyPr/>
          <a:lstStyle/>
          <a:p>
            <a:endParaRPr lang="en-PH" altLang="en-US" smtClean="0"/>
          </a:p>
        </p:txBody>
      </p:sp>
    </p:spTree>
    <p:extLst>
      <p:ext uri="{BB962C8B-B14F-4D97-AF65-F5344CB8AC3E}">
        <p14:creationId xmlns:p14="http://schemas.microsoft.com/office/powerpoint/2010/main" val="1332580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Presentation Outline</a:t>
            </a:r>
            <a:endParaRPr lang="en-US" dirty="0">
              <a:solidFill>
                <a:schemeClr val="bg1"/>
              </a:solidFill>
            </a:endParaRPr>
          </a:p>
        </p:txBody>
      </p:sp>
      <p:sp>
        <p:nvSpPr>
          <p:cNvPr id="3" name="Content Placeholder 2"/>
          <p:cNvSpPr>
            <a:spLocks noGrp="1"/>
          </p:cNvSpPr>
          <p:nvPr>
            <p:ph idx="1"/>
          </p:nvPr>
        </p:nvSpPr>
        <p:spPr>
          <a:xfrm>
            <a:off x="457200" y="2027237"/>
            <a:ext cx="8915400" cy="4525963"/>
          </a:xfrm>
        </p:spPr>
        <p:txBody>
          <a:bodyPr/>
          <a:lstStyle/>
          <a:p>
            <a:r>
              <a:rPr lang="en-US" dirty="0" err="1" smtClean="0"/>
              <a:t>Haiyan</a:t>
            </a:r>
            <a:r>
              <a:rPr lang="en-US" dirty="0" smtClean="0"/>
              <a:t> Operation – Emergency Relief and Recovery</a:t>
            </a:r>
          </a:p>
          <a:p>
            <a:r>
              <a:rPr lang="en-US" dirty="0" smtClean="0"/>
              <a:t>Auxiliary Role of the PRC</a:t>
            </a:r>
          </a:p>
          <a:p>
            <a:r>
              <a:rPr lang="en-US" dirty="0" smtClean="0"/>
              <a:t>Challenges and Opportunities</a:t>
            </a:r>
          </a:p>
          <a:p>
            <a:r>
              <a:rPr lang="en-US" dirty="0" smtClean="0"/>
              <a:t>Priorities</a:t>
            </a:r>
          </a:p>
          <a:p>
            <a:r>
              <a:rPr lang="en-US" dirty="0" smtClean="0"/>
              <a:t>RCRC Movement Coordination</a:t>
            </a:r>
          </a:p>
          <a:p>
            <a:pPr marL="0" indent="0">
              <a:buNone/>
            </a:pPr>
            <a:endParaRPr lang="en-US" dirty="0"/>
          </a:p>
          <a:p>
            <a:endParaRPr lang="en-US" dirty="0"/>
          </a:p>
        </p:txBody>
      </p:sp>
    </p:spTree>
    <p:extLst>
      <p:ext uri="{BB962C8B-B14F-4D97-AF65-F5344CB8AC3E}">
        <p14:creationId xmlns:p14="http://schemas.microsoft.com/office/powerpoint/2010/main" val="2350405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5"/>
          <p:cNvSpPr txBox="1">
            <a:spLocks noChangeArrowheads="1"/>
          </p:cNvSpPr>
          <p:nvPr/>
        </p:nvSpPr>
        <p:spPr bwMode="auto">
          <a:xfrm>
            <a:off x="238125" y="14288"/>
            <a:ext cx="86280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4400" dirty="0" smtClean="0">
                <a:solidFill>
                  <a:prstClr val="white"/>
                </a:solidFill>
                <a:latin typeface="Arial" panose="020B0604020202020204" pitchFamily="34" charset="0"/>
                <a:cs typeface="Arial" panose="020B0604020202020204" pitchFamily="34" charset="0"/>
              </a:rPr>
              <a:t>Staff and Volunteers</a:t>
            </a:r>
          </a:p>
        </p:txBody>
      </p:sp>
      <p:sp>
        <p:nvSpPr>
          <p:cNvPr id="65539" name="Rectangle 2"/>
          <p:cNvSpPr>
            <a:spLocks noChangeArrowheads="1"/>
          </p:cNvSpPr>
          <p:nvPr/>
        </p:nvSpPr>
        <p:spPr bwMode="auto">
          <a:xfrm>
            <a:off x="1335088" y="1352550"/>
            <a:ext cx="6670675" cy="167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107000"/>
              </a:lnSpc>
              <a:spcBef>
                <a:spcPct val="0"/>
              </a:spcBef>
              <a:spcAft>
                <a:spcPts val="800"/>
              </a:spcAft>
              <a:buFontTx/>
              <a:buNone/>
            </a:pPr>
            <a:r>
              <a:rPr lang="en-PH" alt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143</a:t>
            </a:r>
            <a:r>
              <a:rPr lang="en-PH" altLang="en-US" sz="2800" dirty="0" smtClean="0">
                <a:solidFill>
                  <a:srgbClr val="323E4F"/>
                </a:solidFill>
                <a:latin typeface="Times New Roman" panose="02020603050405020304" pitchFamily="18" charset="0"/>
                <a:ea typeface="Calibri" panose="020F0502020204030204" pitchFamily="34" charset="0"/>
                <a:cs typeface="Times New Roman" panose="02020603050405020304" pitchFamily="18" charset="0"/>
              </a:rPr>
              <a:t> staff members involved in the operation</a:t>
            </a:r>
            <a:endParaRPr lang="en-PH" altLang="en-US" sz="2800" dirty="0" smtClean="0">
              <a:solidFill>
                <a:prstClr val="black"/>
              </a:solidFill>
              <a:ea typeface="Calibri" panose="020F0502020204030204" pitchFamily="34" charset="0"/>
              <a:cs typeface="Times New Roman" panose="02020603050405020304" pitchFamily="18" charset="0"/>
            </a:endParaRPr>
          </a:p>
          <a:p>
            <a:pPr fontAlgn="base">
              <a:lnSpc>
                <a:spcPct val="107000"/>
              </a:lnSpc>
              <a:spcBef>
                <a:spcPct val="0"/>
              </a:spcBef>
              <a:spcAft>
                <a:spcPts val="800"/>
              </a:spcAft>
              <a:buFontTx/>
              <a:buNone/>
            </a:pPr>
            <a:r>
              <a:rPr lang="en-PH" alt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8,235</a:t>
            </a:r>
            <a:r>
              <a:rPr lang="en-PH" altLang="en-US" sz="2800" dirty="0" smtClean="0">
                <a:solidFill>
                  <a:srgbClr val="323E4F"/>
                </a:solidFill>
                <a:latin typeface="Times New Roman" panose="02020603050405020304" pitchFamily="18" charset="0"/>
                <a:ea typeface="Calibri" panose="020F0502020204030204" pitchFamily="34" charset="0"/>
                <a:cs typeface="Times New Roman" panose="02020603050405020304" pitchFamily="18" charset="0"/>
              </a:rPr>
              <a:t> volunteers deployed</a:t>
            </a:r>
          </a:p>
          <a:p>
            <a:pPr fontAlgn="base">
              <a:lnSpc>
                <a:spcPct val="107000"/>
              </a:lnSpc>
              <a:spcBef>
                <a:spcPct val="0"/>
              </a:spcBef>
              <a:spcAft>
                <a:spcPts val="800"/>
              </a:spcAft>
              <a:buFontTx/>
              <a:buNone/>
            </a:pPr>
            <a:endParaRPr lang="en-PH" altLang="en-US" sz="2800" dirty="0" smtClean="0">
              <a:solidFill>
                <a:prstClr val="black"/>
              </a:solidFill>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887" y="3137338"/>
            <a:ext cx="3931816" cy="2766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 descr="IMG_358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3975" y="3138643"/>
            <a:ext cx="3829112" cy="2819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41946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0776" y="2514600"/>
            <a:ext cx="712246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RECOVERY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ACCOMPLISHMENT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2019307" y="4268926"/>
            <a:ext cx="5105400" cy="369332"/>
          </a:xfrm>
          <a:prstGeom prst="rect">
            <a:avLst/>
          </a:prstGeom>
          <a:noFill/>
        </p:spPr>
        <p:txBody>
          <a:bodyPr wrap="square" rtlCol="0">
            <a:spAutoFit/>
          </a:bodyPr>
          <a:lstStyle/>
          <a:p>
            <a:pPr algn="ctr"/>
            <a:r>
              <a:rPr lang="en-PH" dirty="0" smtClean="0">
                <a:solidFill>
                  <a:schemeClr val="bg1">
                    <a:lumMod val="75000"/>
                  </a:schemeClr>
                </a:solidFill>
              </a:rPr>
              <a:t>As of February 20, 2015</a:t>
            </a:r>
            <a:endParaRPr lang="en-PH" dirty="0">
              <a:solidFill>
                <a:schemeClr val="bg1">
                  <a:lumMod val="75000"/>
                </a:schemeClr>
              </a:solidFill>
            </a:endParaRPr>
          </a:p>
        </p:txBody>
      </p:sp>
    </p:spTree>
    <p:extLst>
      <p:ext uri="{BB962C8B-B14F-4D97-AF65-F5344CB8AC3E}">
        <p14:creationId xmlns:p14="http://schemas.microsoft.com/office/powerpoint/2010/main" val="3724173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pPr eaLnBrk="1" hangingPunct="1"/>
            <a:endParaRPr lang="en-US" altLang="en-US" smtClean="0"/>
          </a:p>
        </p:txBody>
      </p:sp>
      <p:sp>
        <p:nvSpPr>
          <p:cNvPr id="23555" name="Subtitle 2"/>
          <p:cNvSpPr>
            <a:spLocks noGrp="1"/>
          </p:cNvSpPr>
          <p:nvPr>
            <p:ph type="subTitle" idx="1"/>
          </p:nvPr>
        </p:nvSpPr>
        <p:spPr/>
        <p:txBody>
          <a:bodyPr/>
          <a:lstStyle/>
          <a:p>
            <a:pPr eaLnBrk="1" hangingPunct="1"/>
            <a:endParaRPr lang="en-US" altLang="en-US" smtClean="0"/>
          </a:p>
        </p:txBody>
      </p:sp>
      <p:pic>
        <p:nvPicPr>
          <p:cNvPr id="2355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12738"/>
            <a:ext cx="914400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604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PH" sz="4800" dirty="0" smtClean="0">
                <a:solidFill>
                  <a:schemeClr val="bg1"/>
                </a:solidFill>
              </a:rPr>
              <a:t>SUMMARY</a:t>
            </a:r>
            <a:endParaRPr lang="en-PH" sz="4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1651568"/>
              </p:ext>
            </p:extLst>
          </p:nvPr>
        </p:nvGraphicFramePr>
        <p:xfrm>
          <a:off x="335498" y="990600"/>
          <a:ext cx="8579902" cy="5181603"/>
        </p:xfrm>
        <a:graphic>
          <a:graphicData uri="http://schemas.openxmlformats.org/drawingml/2006/table">
            <a:tbl>
              <a:tblPr firstRow="1" bandRow="1">
                <a:tableStyleId>{5C22544A-7EE6-4342-B048-85BDC9FD1C3A}</a:tableStyleId>
              </a:tblPr>
              <a:tblGrid>
                <a:gridCol w="1930478"/>
                <a:gridCol w="1572982"/>
                <a:gridCol w="1715980"/>
                <a:gridCol w="2001977"/>
                <a:gridCol w="1358485"/>
              </a:tblGrid>
              <a:tr h="514161">
                <a:tc>
                  <a:txBody>
                    <a:bodyPr/>
                    <a:lstStyle/>
                    <a:p>
                      <a:pPr algn="ctr"/>
                      <a:r>
                        <a:rPr lang="en-PH" sz="1200" dirty="0" smtClean="0"/>
                        <a:t>ACTIVITY</a:t>
                      </a:r>
                      <a:endParaRPr lang="en-PH" sz="1200" dirty="0"/>
                    </a:p>
                  </a:txBody>
                  <a:tcPr/>
                </a:tc>
                <a:tc>
                  <a:txBody>
                    <a:bodyPr/>
                    <a:lstStyle/>
                    <a:p>
                      <a:pPr algn="ctr"/>
                      <a:r>
                        <a:rPr lang="en-PH" sz="1200" dirty="0" smtClean="0"/>
                        <a:t>PLANNED TARGET</a:t>
                      </a:r>
                      <a:endParaRPr lang="en-PH" sz="1200" dirty="0"/>
                    </a:p>
                  </a:txBody>
                  <a:tcPr/>
                </a:tc>
                <a:tc>
                  <a:txBody>
                    <a:bodyPr/>
                    <a:lstStyle/>
                    <a:p>
                      <a:pPr algn="ctr"/>
                      <a:r>
                        <a:rPr lang="en-PH" sz="1200" dirty="0" smtClean="0"/>
                        <a:t>COMMITMENT</a:t>
                      </a:r>
                      <a:endParaRPr lang="en-PH" sz="1200" dirty="0"/>
                    </a:p>
                  </a:txBody>
                  <a:tcPr/>
                </a:tc>
                <a:tc>
                  <a:txBody>
                    <a:bodyPr/>
                    <a:lstStyle/>
                    <a:p>
                      <a:pPr algn="ctr"/>
                      <a:r>
                        <a:rPr lang="en-PH" sz="1200" dirty="0" smtClean="0"/>
                        <a:t>ACCOMPLISHMENT</a:t>
                      </a:r>
                      <a:endParaRPr lang="en-PH" sz="1200" dirty="0"/>
                    </a:p>
                  </a:txBody>
                  <a:tcPr/>
                </a:tc>
                <a:tc>
                  <a:txBody>
                    <a:bodyPr/>
                    <a:lstStyle/>
                    <a:p>
                      <a:pPr algn="ctr"/>
                      <a:r>
                        <a:rPr lang="en-PH" sz="1200" dirty="0" smtClean="0"/>
                        <a:t>%</a:t>
                      </a:r>
                      <a:r>
                        <a:rPr lang="en-PH" sz="1200" baseline="0" dirty="0" smtClean="0"/>
                        <a:t> of completion vs. Commitments</a:t>
                      </a:r>
                      <a:endParaRPr lang="en-PH" sz="1200" dirty="0"/>
                    </a:p>
                  </a:txBody>
                  <a:tcPr/>
                </a:tc>
              </a:tr>
              <a:tr h="417042">
                <a:tc>
                  <a:txBody>
                    <a:bodyPr/>
                    <a:lstStyle/>
                    <a:p>
                      <a:r>
                        <a:rPr lang="en-PH" dirty="0" smtClean="0"/>
                        <a:t>Shelter</a:t>
                      </a:r>
                      <a:endParaRPr lang="en-PH" dirty="0"/>
                    </a:p>
                  </a:txBody>
                  <a:tcPr/>
                </a:tc>
                <a:tc>
                  <a:txBody>
                    <a:bodyPr/>
                    <a:lstStyle/>
                    <a:p>
                      <a:pPr algn="ctr"/>
                      <a:r>
                        <a:rPr lang="en-PH" dirty="0" smtClean="0"/>
                        <a:t>90,000 HH</a:t>
                      </a:r>
                      <a:endParaRPr lang="en-PH" dirty="0"/>
                    </a:p>
                  </a:txBody>
                  <a:tcPr/>
                </a:tc>
                <a:tc>
                  <a:txBody>
                    <a:bodyPr/>
                    <a:lstStyle/>
                    <a:p>
                      <a:pPr algn="ctr"/>
                      <a:r>
                        <a:rPr lang="en-PH" baseline="0" dirty="0" smtClean="0"/>
                        <a:t>83,127                                                                                 </a:t>
                      </a:r>
                      <a:endParaRPr lang="en-PH" dirty="0"/>
                    </a:p>
                  </a:txBody>
                  <a:tcPr/>
                </a:tc>
                <a:tc>
                  <a:txBody>
                    <a:bodyPr/>
                    <a:lstStyle/>
                    <a:p>
                      <a:pPr algn="ctr"/>
                      <a:r>
                        <a:rPr lang="en-PH" sz="1800" dirty="0" smtClean="0"/>
                        <a:t>51,736</a:t>
                      </a:r>
                      <a:endParaRPr lang="en-PH" sz="1800" dirty="0"/>
                    </a:p>
                  </a:txBody>
                  <a:tcPr/>
                </a:tc>
                <a:tc>
                  <a:txBody>
                    <a:bodyPr/>
                    <a:lstStyle/>
                    <a:p>
                      <a:pPr algn="ctr"/>
                      <a:r>
                        <a:rPr lang="en-PH" dirty="0" smtClean="0"/>
                        <a:t>62%</a:t>
                      </a:r>
                      <a:endParaRPr lang="en-PH" dirty="0"/>
                    </a:p>
                  </a:txBody>
                  <a:tcPr/>
                </a:tc>
              </a:tr>
              <a:tr h="417042">
                <a:tc>
                  <a:txBody>
                    <a:bodyPr/>
                    <a:lstStyle/>
                    <a:p>
                      <a:r>
                        <a:rPr lang="en-PH" dirty="0" smtClean="0"/>
                        <a:t>Livelihood Support</a:t>
                      </a:r>
                      <a:endParaRPr lang="en-PH" dirty="0"/>
                    </a:p>
                  </a:txBody>
                  <a:tcPr/>
                </a:tc>
                <a:tc>
                  <a:txBody>
                    <a:bodyPr/>
                    <a:lstStyle/>
                    <a:p>
                      <a:pPr algn="ctr"/>
                      <a:r>
                        <a:rPr lang="en-PH" dirty="0" smtClean="0"/>
                        <a:t>50,000 HH</a:t>
                      </a:r>
                      <a:endParaRPr lang="en-PH" dirty="0"/>
                    </a:p>
                  </a:txBody>
                  <a:tcPr/>
                </a:tc>
                <a:tc>
                  <a:txBody>
                    <a:bodyPr/>
                    <a:lstStyle/>
                    <a:p>
                      <a:pPr algn="ctr"/>
                      <a:r>
                        <a:rPr lang="en-PH" dirty="0" smtClean="0"/>
                        <a:t>58,771</a:t>
                      </a:r>
                      <a:endParaRPr lang="en-PH" dirty="0"/>
                    </a:p>
                  </a:txBody>
                  <a:tcPr/>
                </a:tc>
                <a:tc>
                  <a:txBody>
                    <a:bodyPr/>
                    <a:lstStyle/>
                    <a:p>
                      <a:pPr algn="ctr"/>
                      <a:r>
                        <a:rPr lang="en-PH" sz="1800" dirty="0" smtClean="0"/>
                        <a:t>55,325</a:t>
                      </a:r>
                      <a:endParaRPr lang="en-PH" sz="1800" dirty="0"/>
                    </a:p>
                  </a:txBody>
                  <a:tcPr/>
                </a:tc>
                <a:tc>
                  <a:txBody>
                    <a:bodyPr/>
                    <a:lstStyle/>
                    <a:p>
                      <a:pPr algn="ctr"/>
                      <a:r>
                        <a:rPr lang="en-PH" dirty="0" smtClean="0"/>
                        <a:t>94%</a:t>
                      </a:r>
                      <a:endParaRPr lang="en-PH" dirty="0"/>
                    </a:p>
                  </a:txBody>
                  <a:tcPr/>
                </a:tc>
              </a:tr>
              <a:tr h="417042">
                <a:tc>
                  <a:txBody>
                    <a:bodyPr/>
                    <a:lstStyle/>
                    <a:p>
                      <a:r>
                        <a:rPr lang="en-PH" dirty="0" smtClean="0"/>
                        <a:t>Core Latrines</a:t>
                      </a:r>
                      <a:endParaRPr lang="en-PH" dirty="0"/>
                    </a:p>
                  </a:txBody>
                  <a:tcPr/>
                </a:tc>
                <a:tc>
                  <a:txBody>
                    <a:bodyPr/>
                    <a:lstStyle/>
                    <a:p>
                      <a:pPr algn="ctr"/>
                      <a:r>
                        <a:rPr lang="en-PH" dirty="0" smtClean="0"/>
                        <a:t>40,000 HH</a:t>
                      </a:r>
                      <a:endParaRPr lang="en-PH" dirty="0"/>
                    </a:p>
                  </a:txBody>
                  <a:tcPr/>
                </a:tc>
                <a:tc>
                  <a:txBody>
                    <a:bodyPr/>
                    <a:lstStyle/>
                    <a:p>
                      <a:pPr algn="ctr"/>
                      <a:r>
                        <a:rPr lang="en-PH" dirty="0" smtClean="0"/>
                        <a:t>33,252             </a:t>
                      </a:r>
                      <a:endParaRPr lang="en-PH" dirty="0"/>
                    </a:p>
                  </a:txBody>
                  <a:tcPr/>
                </a:tc>
                <a:tc>
                  <a:txBody>
                    <a:bodyPr/>
                    <a:lstStyle/>
                    <a:p>
                      <a:pPr algn="ctr"/>
                      <a:r>
                        <a:rPr lang="en-PH" sz="1800" baseline="0" dirty="0" smtClean="0"/>
                        <a:t>2,536</a:t>
                      </a:r>
                      <a:endParaRPr lang="en-PH" sz="1800" dirty="0"/>
                    </a:p>
                  </a:txBody>
                  <a:tcPr/>
                </a:tc>
                <a:tc>
                  <a:txBody>
                    <a:bodyPr/>
                    <a:lstStyle/>
                    <a:p>
                      <a:pPr algn="ctr"/>
                      <a:r>
                        <a:rPr lang="en-PH" dirty="0" smtClean="0"/>
                        <a:t>7.6%</a:t>
                      </a:r>
                      <a:endParaRPr lang="en-PH" dirty="0"/>
                    </a:p>
                  </a:txBody>
                  <a:tcPr/>
                </a:tc>
              </a:tr>
              <a:tr h="417042">
                <a:tc>
                  <a:txBody>
                    <a:bodyPr/>
                    <a:lstStyle/>
                    <a:p>
                      <a:r>
                        <a:rPr lang="en-PH" dirty="0" smtClean="0"/>
                        <a:t>School Latrines</a:t>
                      </a:r>
                      <a:endParaRPr lang="en-PH" dirty="0"/>
                    </a:p>
                  </a:txBody>
                  <a:tcPr/>
                </a:tc>
                <a:tc>
                  <a:txBody>
                    <a:bodyPr/>
                    <a:lstStyle/>
                    <a:p>
                      <a:pPr algn="ctr"/>
                      <a:r>
                        <a:rPr lang="en-PH" dirty="0" smtClean="0"/>
                        <a:t>80 units</a:t>
                      </a:r>
                      <a:endParaRPr lang="en-PH" dirty="0"/>
                    </a:p>
                  </a:txBody>
                  <a:tcPr/>
                </a:tc>
                <a:tc>
                  <a:txBody>
                    <a:bodyPr/>
                    <a:lstStyle/>
                    <a:p>
                      <a:pPr algn="ctr"/>
                      <a:r>
                        <a:rPr lang="en-PH" dirty="0" smtClean="0"/>
                        <a:t>80</a:t>
                      </a:r>
                      <a:endParaRPr lang="en-PH" dirty="0"/>
                    </a:p>
                  </a:txBody>
                  <a:tcPr/>
                </a:tc>
                <a:tc>
                  <a:txBody>
                    <a:bodyPr/>
                    <a:lstStyle/>
                    <a:p>
                      <a:pPr algn="ctr"/>
                      <a:r>
                        <a:rPr lang="en-PH" sz="1800" dirty="0" smtClean="0"/>
                        <a:t>4</a:t>
                      </a:r>
                      <a:endParaRPr lang="en-PH" sz="1800" dirty="0"/>
                    </a:p>
                  </a:txBody>
                  <a:tcPr/>
                </a:tc>
                <a:tc>
                  <a:txBody>
                    <a:bodyPr/>
                    <a:lstStyle/>
                    <a:p>
                      <a:pPr algn="ctr"/>
                      <a:r>
                        <a:rPr lang="en-PH" dirty="0" smtClean="0"/>
                        <a:t>5%</a:t>
                      </a:r>
                      <a:endParaRPr lang="en-PH" dirty="0"/>
                    </a:p>
                  </a:txBody>
                  <a:tcPr/>
                </a:tc>
              </a:tr>
              <a:tr h="719826">
                <a:tc>
                  <a:txBody>
                    <a:bodyPr/>
                    <a:lstStyle/>
                    <a:p>
                      <a:r>
                        <a:rPr lang="en-PH" dirty="0" smtClean="0"/>
                        <a:t>Hygiene Promotion</a:t>
                      </a:r>
                      <a:endParaRPr lang="en-PH" dirty="0"/>
                    </a:p>
                  </a:txBody>
                  <a:tcPr/>
                </a:tc>
                <a:tc>
                  <a:txBody>
                    <a:bodyPr/>
                    <a:lstStyle/>
                    <a:p>
                      <a:pPr algn="ctr"/>
                      <a:r>
                        <a:rPr lang="en-PH" dirty="0" smtClean="0"/>
                        <a:t>55,000 pax</a:t>
                      </a:r>
                      <a:endParaRPr lang="en-PH" dirty="0"/>
                    </a:p>
                  </a:txBody>
                  <a:tcPr/>
                </a:tc>
                <a:tc>
                  <a:txBody>
                    <a:bodyPr/>
                    <a:lstStyle/>
                    <a:p>
                      <a:pPr algn="ctr"/>
                      <a:r>
                        <a:rPr lang="en-PH" dirty="0" smtClean="0"/>
                        <a:t>36,523</a:t>
                      </a:r>
                      <a:endParaRPr lang="en-PH" dirty="0"/>
                    </a:p>
                  </a:txBody>
                  <a:tcPr/>
                </a:tc>
                <a:tc>
                  <a:txBody>
                    <a:bodyPr/>
                    <a:lstStyle/>
                    <a:p>
                      <a:pPr algn="ctr"/>
                      <a:r>
                        <a:rPr lang="en-PH" sz="1800" dirty="0" smtClean="0"/>
                        <a:t>19,980</a:t>
                      </a:r>
                      <a:endParaRPr lang="en-PH" sz="1800" dirty="0"/>
                    </a:p>
                  </a:txBody>
                  <a:tcPr/>
                </a:tc>
                <a:tc>
                  <a:txBody>
                    <a:bodyPr/>
                    <a:lstStyle/>
                    <a:p>
                      <a:pPr algn="ctr"/>
                      <a:r>
                        <a:rPr lang="en-PH" dirty="0" smtClean="0"/>
                        <a:t>54.7%</a:t>
                      </a:r>
                      <a:endParaRPr lang="en-PH" dirty="0"/>
                    </a:p>
                  </a:txBody>
                  <a:tcPr/>
                </a:tc>
              </a:tr>
              <a:tr h="417042">
                <a:tc>
                  <a:txBody>
                    <a:bodyPr/>
                    <a:lstStyle/>
                    <a:p>
                      <a:r>
                        <a:rPr lang="en-PH" dirty="0" smtClean="0"/>
                        <a:t>Health Facilities</a:t>
                      </a:r>
                      <a:endParaRPr lang="en-PH" dirty="0"/>
                    </a:p>
                  </a:txBody>
                  <a:tcPr/>
                </a:tc>
                <a:tc>
                  <a:txBody>
                    <a:bodyPr/>
                    <a:lstStyle/>
                    <a:p>
                      <a:pPr algn="ctr"/>
                      <a:r>
                        <a:rPr lang="en-PH" dirty="0" smtClean="0"/>
                        <a:t>50 units</a:t>
                      </a:r>
                      <a:endParaRPr lang="en-PH" dirty="0"/>
                    </a:p>
                  </a:txBody>
                  <a:tcPr/>
                </a:tc>
                <a:tc>
                  <a:txBody>
                    <a:bodyPr/>
                    <a:lstStyle/>
                    <a:p>
                      <a:pPr algn="ctr"/>
                      <a:r>
                        <a:rPr lang="en-PH" dirty="0" smtClean="0"/>
                        <a:t>77</a:t>
                      </a:r>
                      <a:endParaRPr lang="en-PH" dirty="0"/>
                    </a:p>
                  </a:txBody>
                  <a:tcPr/>
                </a:tc>
                <a:tc>
                  <a:txBody>
                    <a:bodyPr/>
                    <a:lstStyle/>
                    <a:p>
                      <a:pPr algn="ctr"/>
                      <a:r>
                        <a:rPr lang="en-PH" sz="1800" dirty="0" smtClean="0"/>
                        <a:t>17</a:t>
                      </a:r>
                      <a:endParaRPr lang="en-PH" sz="1800" dirty="0"/>
                    </a:p>
                  </a:txBody>
                  <a:tcPr/>
                </a:tc>
                <a:tc>
                  <a:txBody>
                    <a:bodyPr/>
                    <a:lstStyle/>
                    <a:p>
                      <a:pPr algn="ctr"/>
                      <a:r>
                        <a:rPr lang="en-PH" dirty="0" smtClean="0"/>
                        <a:t>27%</a:t>
                      </a:r>
                      <a:endParaRPr lang="en-PH" dirty="0"/>
                    </a:p>
                  </a:txBody>
                  <a:tcPr/>
                </a:tc>
              </a:tr>
              <a:tr h="1028322">
                <a:tc>
                  <a:txBody>
                    <a:bodyPr/>
                    <a:lstStyle/>
                    <a:p>
                      <a:r>
                        <a:rPr lang="en-PH" dirty="0" smtClean="0"/>
                        <a:t>Community</a:t>
                      </a:r>
                      <a:r>
                        <a:rPr lang="en-PH" baseline="0" dirty="0" smtClean="0"/>
                        <a:t> Based Health and First Aid</a:t>
                      </a:r>
                      <a:endParaRPr lang="en-PH" dirty="0"/>
                    </a:p>
                  </a:txBody>
                  <a:tcPr/>
                </a:tc>
                <a:tc>
                  <a:txBody>
                    <a:bodyPr/>
                    <a:lstStyle/>
                    <a:p>
                      <a:pPr algn="ctr"/>
                      <a:r>
                        <a:rPr lang="en-PH" dirty="0" smtClean="0"/>
                        <a:t>100 Communities</a:t>
                      </a:r>
                      <a:endParaRPr lang="en-PH" dirty="0"/>
                    </a:p>
                  </a:txBody>
                  <a:tcPr/>
                </a:tc>
                <a:tc>
                  <a:txBody>
                    <a:bodyPr/>
                    <a:lstStyle/>
                    <a:p>
                      <a:pPr algn="ctr"/>
                      <a:r>
                        <a:rPr lang="en-PH" dirty="0" smtClean="0"/>
                        <a:t>101</a:t>
                      </a:r>
                      <a:endParaRPr lang="en-PH" dirty="0"/>
                    </a:p>
                  </a:txBody>
                  <a:tcPr/>
                </a:tc>
                <a:tc>
                  <a:txBody>
                    <a:bodyPr/>
                    <a:lstStyle/>
                    <a:p>
                      <a:pPr algn="ctr"/>
                      <a:r>
                        <a:rPr lang="en-PH" sz="1800" dirty="0" smtClean="0"/>
                        <a:t>96</a:t>
                      </a:r>
                      <a:endParaRPr lang="en-PH" sz="1800" dirty="0"/>
                    </a:p>
                  </a:txBody>
                  <a:tcPr/>
                </a:tc>
                <a:tc>
                  <a:txBody>
                    <a:bodyPr/>
                    <a:lstStyle/>
                    <a:p>
                      <a:pPr algn="ctr"/>
                      <a:r>
                        <a:rPr lang="en-PH" dirty="0" smtClean="0"/>
                        <a:t>95%%</a:t>
                      </a:r>
                      <a:endParaRPr lang="en-PH" dirty="0"/>
                    </a:p>
                  </a:txBody>
                  <a:tcPr/>
                </a:tc>
              </a:tr>
              <a:tr h="417042">
                <a:tc>
                  <a:txBody>
                    <a:bodyPr/>
                    <a:lstStyle/>
                    <a:p>
                      <a:r>
                        <a:rPr lang="en-PH" dirty="0" smtClean="0"/>
                        <a:t>Classrooms Built</a:t>
                      </a:r>
                      <a:endParaRPr lang="en-PH" dirty="0"/>
                    </a:p>
                  </a:txBody>
                  <a:tcPr/>
                </a:tc>
                <a:tc>
                  <a:txBody>
                    <a:bodyPr/>
                    <a:lstStyle/>
                    <a:p>
                      <a:pPr algn="ctr"/>
                      <a:r>
                        <a:rPr lang="en-PH" dirty="0" smtClean="0"/>
                        <a:t>400 units</a:t>
                      </a:r>
                      <a:endParaRPr lang="en-PH" dirty="0"/>
                    </a:p>
                  </a:txBody>
                  <a:tcPr/>
                </a:tc>
                <a:tc>
                  <a:txBody>
                    <a:bodyPr/>
                    <a:lstStyle/>
                    <a:p>
                      <a:pPr algn="ctr"/>
                      <a:r>
                        <a:rPr lang="en-PH" dirty="0" smtClean="0"/>
                        <a:t>439</a:t>
                      </a:r>
                      <a:endParaRPr lang="en-PH" dirty="0"/>
                    </a:p>
                  </a:txBody>
                  <a:tcPr/>
                </a:tc>
                <a:tc>
                  <a:txBody>
                    <a:bodyPr/>
                    <a:lstStyle/>
                    <a:p>
                      <a:pPr algn="ctr"/>
                      <a:r>
                        <a:rPr lang="en-PH" sz="1800" dirty="0" smtClean="0"/>
                        <a:t>204</a:t>
                      </a:r>
                      <a:endParaRPr lang="en-PH" sz="1800" dirty="0"/>
                    </a:p>
                  </a:txBody>
                  <a:tcPr/>
                </a:tc>
                <a:tc>
                  <a:txBody>
                    <a:bodyPr/>
                    <a:lstStyle/>
                    <a:p>
                      <a:pPr algn="ctr"/>
                      <a:r>
                        <a:rPr lang="en-PH" dirty="0" smtClean="0"/>
                        <a:t>46%</a:t>
                      </a:r>
                      <a:endParaRPr lang="en-PH" dirty="0"/>
                    </a:p>
                  </a:txBody>
                  <a:tcPr/>
                </a:tc>
              </a:tr>
              <a:tr h="417042">
                <a:tc>
                  <a:txBody>
                    <a:bodyPr/>
                    <a:lstStyle/>
                    <a:p>
                      <a:r>
                        <a:rPr lang="en-PH" dirty="0" smtClean="0"/>
                        <a:t>Students</a:t>
                      </a:r>
                      <a:r>
                        <a:rPr lang="en-PH" baseline="0" dirty="0" smtClean="0"/>
                        <a:t> Kit</a:t>
                      </a:r>
                      <a:endParaRPr lang="en-PH" dirty="0"/>
                    </a:p>
                  </a:txBody>
                  <a:tcPr/>
                </a:tc>
                <a:tc>
                  <a:txBody>
                    <a:bodyPr/>
                    <a:lstStyle/>
                    <a:p>
                      <a:pPr algn="ctr"/>
                      <a:r>
                        <a:rPr lang="en-PH" dirty="0" smtClean="0"/>
                        <a:t>60,000 pax</a:t>
                      </a:r>
                      <a:endParaRPr lang="en-PH" dirty="0"/>
                    </a:p>
                  </a:txBody>
                  <a:tcPr/>
                </a:tc>
                <a:tc>
                  <a:txBody>
                    <a:bodyPr/>
                    <a:lstStyle/>
                    <a:p>
                      <a:pPr algn="ctr"/>
                      <a:r>
                        <a:rPr lang="en-PH" dirty="0" smtClean="0"/>
                        <a:t>2,500</a:t>
                      </a:r>
                      <a:endParaRPr lang="en-PH" dirty="0"/>
                    </a:p>
                  </a:txBody>
                  <a:tcPr/>
                </a:tc>
                <a:tc>
                  <a:txBody>
                    <a:bodyPr/>
                    <a:lstStyle/>
                    <a:p>
                      <a:pPr algn="ctr"/>
                      <a:r>
                        <a:rPr lang="en-PH" sz="1800" dirty="0" smtClean="0"/>
                        <a:t>2,965</a:t>
                      </a:r>
                      <a:endParaRPr lang="en-PH" sz="1800" dirty="0"/>
                    </a:p>
                  </a:txBody>
                  <a:tcPr/>
                </a:tc>
                <a:tc>
                  <a:txBody>
                    <a:bodyPr/>
                    <a:lstStyle/>
                    <a:p>
                      <a:pPr algn="ctr"/>
                      <a:endParaRPr lang="en-PH" dirty="0"/>
                    </a:p>
                  </a:txBody>
                  <a:tcPr/>
                </a:tc>
              </a:tr>
            </a:tbl>
          </a:graphicData>
        </a:graphic>
      </p:graphicFrame>
    </p:spTree>
    <p:extLst>
      <p:ext uri="{BB962C8B-B14F-4D97-AF65-F5344CB8AC3E}">
        <p14:creationId xmlns:p14="http://schemas.microsoft.com/office/powerpoint/2010/main" val="1947957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dirty="0" smtClean="0">
                <a:solidFill>
                  <a:schemeClr val="bg1"/>
                </a:solidFill>
                <a:latin typeface="Arial"/>
                <a:cs typeface="Arial"/>
              </a:rPr>
              <a:t>SHELTER</a:t>
            </a:r>
            <a:endParaRPr lang="en-PH" dirty="0">
              <a:solidFill>
                <a:schemeClr val="bg1"/>
              </a:solidFill>
              <a:latin typeface="Arial"/>
              <a:cs typeface="Arial"/>
            </a:endParaRPr>
          </a:p>
        </p:txBody>
      </p:sp>
      <p:graphicFrame>
        <p:nvGraphicFramePr>
          <p:cNvPr id="7" name="Content Placeholder 6"/>
          <p:cNvGraphicFramePr>
            <a:graphicFrameLocks noGrp="1"/>
          </p:cNvGraphicFramePr>
          <p:nvPr>
            <p:ph idx="1"/>
            <p:extLst/>
          </p:nvPr>
        </p:nvGraphicFramePr>
        <p:xfrm>
          <a:off x="457200" y="1295400"/>
          <a:ext cx="8305800" cy="40341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481935"/>
            <a:ext cx="8153400" cy="830997"/>
          </a:xfrm>
          <a:prstGeom prst="rect">
            <a:avLst/>
          </a:prstGeom>
          <a:noFill/>
        </p:spPr>
        <p:txBody>
          <a:bodyPr wrap="square" rtlCol="0">
            <a:spAutoFit/>
          </a:bodyPr>
          <a:lstStyle/>
          <a:p>
            <a:pPr algn="ctr"/>
            <a:r>
              <a:rPr lang="en-PH" sz="2400" dirty="0" smtClean="0"/>
              <a:t>A total of </a:t>
            </a:r>
            <a:r>
              <a:rPr lang="en-PH" sz="2400" b="1" dirty="0" smtClean="0">
                <a:solidFill>
                  <a:srgbClr val="FF0000"/>
                </a:solidFill>
              </a:rPr>
              <a:t>51,736</a:t>
            </a:r>
            <a:r>
              <a:rPr lang="en-PH" sz="2400" dirty="0" smtClean="0"/>
              <a:t> houses repaired and constructed. This is 62% of our target which is 83,127. </a:t>
            </a:r>
            <a:endParaRPr lang="en-PH" sz="2400" dirty="0"/>
          </a:p>
        </p:txBody>
      </p:sp>
      <p:sp>
        <p:nvSpPr>
          <p:cNvPr id="2" name="TextBox 1"/>
          <p:cNvSpPr txBox="1"/>
          <p:nvPr/>
        </p:nvSpPr>
        <p:spPr>
          <a:xfrm>
            <a:off x="2362200" y="990600"/>
            <a:ext cx="5105400" cy="369332"/>
          </a:xfrm>
          <a:prstGeom prst="rect">
            <a:avLst/>
          </a:prstGeom>
          <a:noFill/>
        </p:spPr>
        <p:txBody>
          <a:bodyPr wrap="square" rtlCol="0">
            <a:spAutoFit/>
          </a:bodyPr>
          <a:lstStyle/>
          <a:p>
            <a:pPr algn="ctr"/>
            <a:r>
              <a:rPr lang="en-PH" dirty="0" smtClean="0">
                <a:solidFill>
                  <a:schemeClr val="bg1">
                    <a:lumMod val="75000"/>
                  </a:schemeClr>
                </a:solidFill>
              </a:rPr>
              <a:t>As of February 20, 2015</a:t>
            </a:r>
            <a:endParaRPr lang="en-PH" dirty="0">
              <a:solidFill>
                <a:schemeClr val="bg1">
                  <a:lumMod val="75000"/>
                </a:schemeClr>
              </a:solidFill>
            </a:endParaRPr>
          </a:p>
        </p:txBody>
      </p:sp>
    </p:spTree>
    <p:extLst>
      <p:ext uri="{BB962C8B-B14F-4D97-AF65-F5344CB8AC3E}">
        <p14:creationId xmlns:p14="http://schemas.microsoft.com/office/powerpoint/2010/main" val="2778414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dirty="0" smtClean="0">
                <a:solidFill>
                  <a:schemeClr val="bg1"/>
                </a:solidFill>
                <a:latin typeface="Arial"/>
                <a:cs typeface="Arial"/>
              </a:rPr>
              <a:t>SHELTER</a:t>
            </a:r>
            <a:endParaRPr lang="en-PH" dirty="0">
              <a:solidFill>
                <a:schemeClr val="bg1"/>
              </a:solidFill>
              <a:latin typeface="Arial"/>
              <a:cs typeface="Arial"/>
            </a:endParaRPr>
          </a:p>
        </p:txBody>
      </p:sp>
      <p:pic>
        <p:nvPicPr>
          <p:cNvPr id="5" name="Picture 4" descr="C:\Users\Windows\AppData\Local\Microsoft\Windows\Temporary Internet Files\Content.Word\IMG_1618.jpg"/>
          <p:cNvPicPr/>
          <p:nvPr/>
        </p:nvPicPr>
        <p:blipFill>
          <a:blip r:embed="rId2"/>
          <a:srcRect/>
          <a:stretch>
            <a:fillRect/>
          </a:stretch>
        </p:blipFill>
        <p:spPr bwMode="auto">
          <a:xfrm>
            <a:off x="6705600" y="1170203"/>
            <a:ext cx="2286000" cy="2286000"/>
          </a:xfrm>
          <a:prstGeom prst="rect">
            <a:avLst/>
          </a:prstGeom>
          <a:noFill/>
          <a:ln w="38100">
            <a:noFill/>
            <a:miter lim="800000"/>
            <a:headEnd/>
            <a:tailEnd/>
          </a:ln>
        </p:spPr>
      </p:pic>
      <p:pic>
        <p:nvPicPr>
          <p:cNvPr id="6" name="Picture 5" descr="IMG_1349.JPG"/>
          <p:cNvPicPr/>
          <p:nvPr/>
        </p:nvPicPr>
        <p:blipFill>
          <a:blip r:embed="rId3"/>
          <a:stretch>
            <a:fillRect/>
          </a:stretch>
        </p:blipFill>
        <p:spPr>
          <a:xfrm>
            <a:off x="6727371" y="4038600"/>
            <a:ext cx="2286000" cy="2286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8" descr="C:\Users\User\Desktop\archie\picture\new\IMG_20140806_140219.jpg"/>
          <p:cNvPicPr/>
          <p:nvPr/>
        </p:nvPicPr>
        <p:blipFill>
          <a:blip r:embed="rId4"/>
          <a:srcRect/>
          <a:stretch>
            <a:fillRect/>
          </a:stretch>
        </p:blipFill>
        <p:spPr bwMode="auto">
          <a:xfrm>
            <a:off x="567314" y="4049486"/>
            <a:ext cx="2286000" cy="2286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 name="Picture 2" descr="D:\Typhoon Haiyan (Yolanda)\Typhoon Haiyan photos\recovery\shelter\HOUSE MODE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4377" y="1197417"/>
            <a:ext cx="30518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Typhoon Haiyan (Yolanda)\Typhoon Haiyan photos\recovery\shelter\shelter 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6252" y="4038600"/>
            <a:ext cx="30314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Typhoon Haiyan (Yolanda)\Typhoon Haiyan photos\recovery\shelter\shelter 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29000" y="1197417"/>
            <a:ext cx="3048125" cy="228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733800" y="3581400"/>
            <a:ext cx="2895600"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smtClean="0">
                <a:effectLst>
                  <a:glow rad="228600">
                    <a:schemeClr val="accent2">
                      <a:satMod val="175000"/>
                      <a:alpha val="40000"/>
                    </a:schemeClr>
                  </a:glow>
                </a:effectLst>
              </a:rPr>
              <a:t>Wooden Core Shelter</a:t>
            </a:r>
            <a:endParaRPr lang="en-PH" dirty="0">
              <a:effectLst>
                <a:glow rad="228600">
                  <a:schemeClr val="accent2">
                    <a:satMod val="175000"/>
                    <a:alpha val="40000"/>
                  </a:schemeClr>
                </a:glow>
              </a:effectLst>
            </a:endParaRPr>
          </a:p>
        </p:txBody>
      </p:sp>
    </p:spTree>
    <p:extLst>
      <p:ext uri="{BB962C8B-B14F-4D97-AF65-F5344CB8AC3E}">
        <p14:creationId xmlns:p14="http://schemas.microsoft.com/office/powerpoint/2010/main" val="1093572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914400" y="17929"/>
            <a:ext cx="8229600" cy="820271"/>
          </a:xfrm>
        </p:spPr>
        <p:txBody>
          <a:bodyPr/>
          <a:lstStyle/>
          <a:p>
            <a:r>
              <a:rPr lang="en-PH" dirty="0">
                <a:solidFill>
                  <a:schemeClr val="bg1"/>
                </a:solidFill>
                <a:latin typeface="Arial"/>
                <a:cs typeface="Arial"/>
              </a:rPr>
              <a:t>SHELTER</a:t>
            </a:r>
          </a:p>
        </p:txBody>
      </p:sp>
      <p:pic>
        <p:nvPicPr>
          <p:cNvPr id="4" name="Picture 5" descr="D:\Typhoon Haiyan (Yolanda)\Typhoon Haiyan photos\recovery\shelter\20140812_1107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43434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Typhoon Haiyan (Yolanda)\Typhoon Haiyan photos\recovery\shelter\2014-07-11 15.12.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43434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1447800"/>
            <a:ext cx="3048000" cy="2743200"/>
          </a:xfrm>
          <a:prstGeom prst="rect">
            <a:avLst/>
          </a:prstGeom>
          <a:noFill/>
          <a:ln w="9525">
            <a:noFill/>
            <a:miter lim="800000"/>
            <a:headEnd/>
            <a:tailEnd/>
          </a:ln>
        </p:spPr>
      </p:pic>
      <p:pic>
        <p:nvPicPr>
          <p:cNvPr id="7" name="Picture 6"/>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0" y="1447800"/>
            <a:ext cx="3276600" cy="2743200"/>
          </a:xfrm>
          <a:prstGeom prst="rect">
            <a:avLst/>
          </a:prstGeom>
          <a:noFill/>
          <a:ln w="9525">
            <a:noFill/>
            <a:miter lim="800000"/>
            <a:headEnd/>
            <a:tailEnd/>
          </a:ln>
        </p:spPr>
      </p:pic>
      <p:sp>
        <p:nvSpPr>
          <p:cNvPr id="2" name="TextBox 1"/>
          <p:cNvSpPr txBox="1"/>
          <p:nvPr/>
        </p:nvSpPr>
        <p:spPr>
          <a:xfrm>
            <a:off x="7315200" y="2173069"/>
            <a:ext cx="15240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smtClean="0">
                <a:effectLst>
                  <a:glow rad="228600">
                    <a:schemeClr val="accent2">
                      <a:satMod val="175000"/>
                      <a:alpha val="40000"/>
                    </a:schemeClr>
                  </a:glow>
                </a:effectLst>
              </a:rPr>
              <a:t>Half Concrete Core Shelter</a:t>
            </a:r>
            <a:endParaRPr lang="en-PH" dirty="0">
              <a:effectLst>
                <a:glow rad="228600">
                  <a:schemeClr val="accent2">
                    <a:satMod val="175000"/>
                    <a:alpha val="40000"/>
                  </a:schemeClr>
                </a:glow>
              </a:effectLst>
            </a:endParaRPr>
          </a:p>
        </p:txBody>
      </p:sp>
    </p:spTree>
    <p:extLst>
      <p:ext uri="{BB962C8B-B14F-4D97-AF65-F5344CB8AC3E}">
        <p14:creationId xmlns:p14="http://schemas.microsoft.com/office/powerpoint/2010/main" val="1404977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7929"/>
            <a:ext cx="8229600" cy="820271"/>
          </a:xfrm>
        </p:spPr>
        <p:txBody>
          <a:bodyPr/>
          <a:lstStyle/>
          <a:p>
            <a:r>
              <a:rPr lang="en-PH" dirty="0">
                <a:solidFill>
                  <a:schemeClr val="bg1"/>
                </a:solidFill>
                <a:latin typeface="Arial"/>
                <a:cs typeface="Arial"/>
              </a:rPr>
              <a:t>SHELTER</a:t>
            </a:r>
          </a:p>
        </p:txBody>
      </p:sp>
      <p:pic>
        <p:nvPicPr>
          <p:cNvPr id="5" name="Picture 4" descr="C:\Users\Red Cross\Desktop\SRA photos\ogsip\Zubiaga,Raimy\SAM_5271_Zubiaga,Raime_after.JPG"/>
          <p:cNvPicPr/>
          <p:nvPr/>
        </p:nvPicPr>
        <p:blipFill>
          <a:blip r:embed="rId2" cstate="screen"/>
          <a:srcRect/>
          <a:stretch>
            <a:fillRect/>
          </a:stretch>
        </p:blipFill>
        <p:spPr bwMode="auto">
          <a:xfrm>
            <a:off x="2542309" y="1052945"/>
            <a:ext cx="2743200" cy="2743200"/>
          </a:xfrm>
          <a:prstGeom prst="rect">
            <a:avLst/>
          </a:prstGeom>
          <a:noFill/>
          <a:ln w="9525">
            <a:noFill/>
            <a:miter lim="800000"/>
            <a:headEnd/>
            <a:tailEnd/>
          </a:ln>
        </p:spPr>
      </p:pic>
      <p:pic>
        <p:nvPicPr>
          <p:cNvPr id="6" name="Picture 5" descr="C:\Users\Red Cross\Desktop\SRA photos\casit-an\Zonio,Romel\20140814_104220_Zonio,Romil_aftersecondpayout.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997527"/>
            <a:ext cx="2743200" cy="2743200"/>
          </a:xfrm>
          <a:prstGeom prst="rect">
            <a:avLst/>
          </a:prstGeom>
          <a:noFill/>
          <a:ln w="9525">
            <a:noFill/>
            <a:miter lim="800000"/>
            <a:headEnd/>
            <a:tailEnd/>
          </a:ln>
        </p:spPr>
      </p:pic>
      <p:pic>
        <p:nvPicPr>
          <p:cNvPr id="7" name="Picture 6"/>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2545" y="3962400"/>
            <a:ext cx="2743200" cy="2743200"/>
          </a:xfrm>
          <a:prstGeom prst="rect">
            <a:avLst/>
          </a:prstGeom>
          <a:noFill/>
          <a:ln w="9525">
            <a:noFill/>
            <a:miter lim="800000"/>
            <a:headEnd/>
            <a:tailEnd/>
          </a:ln>
        </p:spPr>
      </p:pic>
      <p:pic>
        <p:nvPicPr>
          <p:cNvPr id="8" name="Picture 7"/>
          <p:cNvPicPr/>
          <p:nvPr/>
        </p:nvPicPr>
        <p:blipFill>
          <a:blip r:embed="rId5" cstate="email">
            <a:extLst>
              <a:ext uri="{28A0092B-C50C-407E-A947-70E740481C1C}">
                <a14:useLocalDpi xmlns:a14="http://schemas.microsoft.com/office/drawing/2010/main"/>
              </a:ext>
            </a:extLst>
          </a:blip>
          <a:srcRect/>
          <a:stretch>
            <a:fillRect/>
          </a:stretch>
        </p:blipFill>
        <p:spPr bwMode="auto">
          <a:xfrm>
            <a:off x="5230091" y="3962400"/>
            <a:ext cx="2743200" cy="2743200"/>
          </a:xfrm>
          <a:prstGeom prst="rect">
            <a:avLst/>
          </a:prstGeom>
          <a:noFill/>
          <a:ln w="9525">
            <a:noFill/>
            <a:miter lim="800000"/>
            <a:headEnd/>
            <a:tailEnd/>
          </a:ln>
        </p:spPr>
      </p:pic>
      <p:sp>
        <p:nvSpPr>
          <p:cNvPr id="2" name="TextBox 1"/>
          <p:cNvSpPr txBox="1"/>
          <p:nvPr/>
        </p:nvSpPr>
        <p:spPr>
          <a:xfrm>
            <a:off x="228600" y="2173069"/>
            <a:ext cx="20574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smtClean="0">
                <a:effectLst>
                  <a:glow rad="228600">
                    <a:schemeClr val="accent2">
                      <a:satMod val="175000"/>
                      <a:alpha val="40000"/>
                    </a:schemeClr>
                  </a:glow>
                </a:effectLst>
              </a:rPr>
              <a:t>Shelter Repair Assistance</a:t>
            </a:r>
            <a:endParaRPr lang="en-PH" dirty="0">
              <a:effectLst>
                <a:glow rad="228600">
                  <a:schemeClr val="accent2">
                    <a:satMod val="175000"/>
                    <a:alpha val="40000"/>
                  </a:schemeClr>
                </a:glow>
              </a:effectLst>
            </a:endParaRPr>
          </a:p>
        </p:txBody>
      </p:sp>
    </p:spTree>
    <p:extLst>
      <p:ext uri="{BB962C8B-B14F-4D97-AF65-F5344CB8AC3E}">
        <p14:creationId xmlns:p14="http://schemas.microsoft.com/office/powerpoint/2010/main" val="476150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dirty="0" smtClean="0">
                <a:solidFill>
                  <a:schemeClr val="bg1"/>
                </a:solidFill>
                <a:latin typeface="Ariel"/>
                <a:cs typeface="Ariel"/>
              </a:rPr>
              <a:t>LIVELIHOOD</a:t>
            </a:r>
            <a:endParaRPr lang="en-PH" dirty="0">
              <a:solidFill>
                <a:schemeClr val="bg1"/>
              </a:solidFill>
              <a:latin typeface="Ariel"/>
              <a:cs typeface="Ariel"/>
            </a:endParaRPr>
          </a:p>
        </p:txBody>
      </p:sp>
      <p:graphicFrame>
        <p:nvGraphicFramePr>
          <p:cNvPr id="3" name="Content Placeholder 2"/>
          <p:cNvGraphicFramePr>
            <a:graphicFrameLocks noGrp="1"/>
          </p:cNvGraphicFramePr>
          <p:nvPr>
            <p:ph idx="1"/>
            <p:extLst/>
          </p:nvPr>
        </p:nvGraphicFramePr>
        <p:xfrm>
          <a:off x="152400" y="1371599"/>
          <a:ext cx="8839200" cy="4110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5481935"/>
            <a:ext cx="8153400" cy="830997"/>
          </a:xfrm>
          <a:prstGeom prst="rect">
            <a:avLst/>
          </a:prstGeom>
          <a:noFill/>
        </p:spPr>
        <p:txBody>
          <a:bodyPr wrap="square" rtlCol="0">
            <a:spAutoFit/>
          </a:bodyPr>
          <a:lstStyle/>
          <a:p>
            <a:pPr algn="ctr"/>
            <a:r>
              <a:rPr lang="en-PH" sz="2400" dirty="0" smtClean="0"/>
              <a:t>A total of </a:t>
            </a:r>
            <a:r>
              <a:rPr lang="en-PH" sz="2400" b="1" dirty="0" smtClean="0">
                <a:solidFill>
                  <a:srgbClr val="FF0000"/>
                </a:solidFill>
              </a:rPr>
              <a:t>55,325</a:t>
            </a:r>
            <a:r>
              <a:rPr lang="en-PH" sz="2400" dirty="0" smtClean="0"/>
              <a:t> households supported with livelihood assistance. This is 94% of our target which is 58,771. </a:t>
            </a:r>
            <a:endParaRPr lang="en-PH" sz="2400" dirty="0"/>
          </a:p>
        </p:txBody>
      </p:sp>
      <p:sp>
        <p:nvSpPr>
          <p:cNvPr id="5" name="TextBox 4"/>
          <p:cNvSpPr txBox="1"/>
          <p:nvPr/>
        </p:nvSpPr>
        <p:spPr>
          <a:xfrm>
            <a:off x="2362200" y="990600"/>
            <a:ext cx="5105400" cy="369332"/>
          </a:xfrm>
          <a:prstGeom prst="rect">
            <a:avLst/>
          </a:prstGeom>
          <a:noFill/>
        </p:spPr>
        <p:txBody>
          <a:bodyPr wrap="square" rtlCol="0">
            <a:spAutoFit/>
          </a:bodyPr>
          <a:lstStyle/>
          <a:p>
            <a:pPr algn="ctr"/>
            <a:r>
              <a:rPr lang="en-PH" dirty="0" smtClean="0">
                <a:solidFill>
                  <a:schemeClr val="bg1">
                    <a:lumMod val="75000"/>
                  </a:schemeClr>
                </a:solidFill>
              </a:rPr>
              <a:t>As of February 20, 2015</a:t>
            </a:r>
            <a:endParaRPr lang="en-PH" dirty="0">
              <a:solidFill>
                <a:schemeClr val="bg1">
                  <a:lumMod val="75000"/>
                </a:schemeClr>
              </a:solidFill>
            </a:endParaRPr>
          </a:p>
        </p:txBody>
      </p:sp>
    </p:spTree>
    <p:extLst>
      <p:ext uri="{BB962C8B-B14F-4D97-AF65-F5344CB8AC3E}">
        <p14:creationId xmlns:p14="http://schemas.microsoft.com/office/powerpoint/2010/main" val="3599988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30" y="-152400"/>
            <a:ext cx="8229600" cy="1143000"/>
          </a:xfrm>
        </p:spPr>
        <p:txBody>
          <a:bodyPr/>
          <a:lstStyle/>
          <a:p>
            <a:r>
              <a:rPr lang="en-PH" sz="4000" dirty="0" smtClean="0">
                <a:latin typeface="Arie"/>
                <a:cs typeface="Arie"/>
              </a:rPr>
              <a:t>Coverage by Age</a:t>
            </a:r>
            <a:endParaRPr lang="en-PH" sz="4000" dirty="0">
              <a:latin typeface="Arie"/>
              <a:cs typeface="Arie"/>
            </a:endParaRPr>
          </a:p>
        </p:txBody>
      </p:sp>
      <p:graphicFrame>
        <p:nvGraphicFramePr>
          <p:cNvPr id="4" name="Content Placeholder 3"/>
          <p:cNvGraphicFramePr>
            <a:graphicFrameLocks noGrp="1"/>
          </p:cNvGraphicFramePr>
          <p:nvPr>
            <p:ph idx="1"/>
            <p:extLst/>
          </p:nvPr>
        </p:nvGraphicFramePr>
        <p:xfrm>
          <a:off x="457200" y="103542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1" y="5540188"/>
            <a:ext cx="8229600" cy="523220"/>
          </a:xfrm>
          <a:prstGeom prst="rect">
            <a:avLst/>
          </a:prstGeom>
          <a:noFill/>
        </p:spPr>
        <p:txBody>
          <a:bodyPr wrap="square" rtlCol="0">
            <a:spAutoFit/>
          </a:bodyPr>
          <a:lstStyle/>
          <a:p>
            <a:r>
              <a:rPr lang="en-PH" dirty="0" smtClean="0"/>
              <a:t>Mean Average Age: </a:t>
            </a:r>
            <a:r>
              <a:rPr lang="en-PH" sz="2800" b="1" dirty="0" smtClean="0"/>
              <a:t>55 y/o   </a:t>
            </a:r>
            <a:r>
              <a:rPr lang="en-PH" dirty="0" smtClean="0"/>
              <a:t>Youth (&gt;30y/o): </a:t>
            </a:r>
            <a:r>
              <a:rPr lang="en-PH" sz="2800" b="1" dirty="0" smtClean="0"/>
              <a:t>17.86%   </a:t>
            </a:r>
            <a:r>
              <a:rPr lang="en-PH" dirty="0" smtClean="0"/>
              <a:t>Elderly (&lt;60) </a:t>
            </a:r>
            <a:r>
              <a:rPr lang="en-PH" sz="2800" b="1" dirty="0" smtClean="0"/>
              <a:t>21%           </a:t>
            </a:r>
            <a:endParaRPr lang="en-PH" b="1" dirty="0"/>
          </a:p>
        </p:txBody>
      </p:sp>
    </p:spTree>
    <p:extLst>
      <p:ext uri="{BB962C8B-B14F-4D97-AF65-F5344CB8AC3E}">
        <p14:creationId xmlns:p14="http://schemas.microsoft.com/office/powerpoint/2010/main" val="109610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152400"/>
            <a:ext cx="8229600" cy="1143000"/>
          </a:xfrm>
        </p:spPr>
        <p:txBody>
          <a:bodyPr/>
          <a:lstStyle/>
          <a:p>
            <a:pPr eaLnBrk="1" hangingPunct="1"/>
            <a:r>
              <a:rPr lang="en-PH" altLang="en-US" sz="4000" b="1" dirty="0" smtClean="0">
                <a:solidFill>
                  <a:schemeClr val="bg1"/>
                </a:solidFill>
              </a:rPr>
              <a:t>Typhoon Path</a:t>
            </a:r>
          </a:p>
        </p:txBody>
      </p:sp>
      <p:pic>
        <p:nvPicPr>
          <p:cNvPr id="20483"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863600"/>
            <a:ext cx="9144000" cy="5643563"/>
          </a:xfrm>
        </p:spPr>
      </p:pic>
    </p:spTree>
    <p:extLst>
      <p:ext uri="{BB962C8B-B14F-4D97-AF65-F5344CB8AC3E}">
        <p14:creationId xmlns:p14="http://schemas.microsoft.com/office/powerpoint/2010/main" val="509531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PH" sz="4000" dirty="0"/>
              <a:t>Livelihood Group Category</a:t>
            </a:r>
            <a:br>
              <a:rPr lang="en-PH" sz="4000" dirty="0"/>
            </a:br>
            <a:endParaRPr lang="en-PH" sz="4000"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5413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5" y="-76200"/>
            <a:ext cx="8229600" cy="1143000"/>
          </a:xfrm>
        </p:spPr>
        <p:txBody>
          <a:bodyPr/>
          <a:lstStyle/>
          <a:p>
            <a:r>
              <a:rPr lang="en-US" sz="3600" dirty="0"/>
              <a:t>SOCIAL VULNERABILITY </a:t>
            </a:r>
            <a:r>
              <a:rPr lang="en-US" sz="3600" dirty="0" smtClean="0"/>
              <a:t>CATEGORY</a:t>
            </a:r>
            <a:endParaRPr lang="en-PH" dirty="0"/>
          </a:p>
        </p:txBody>
      </p:sp>
      <p:graphicFrame>
        <p:nvGraphicFramePr>
          <p:cNvPr id="4" name="Content Placeholder 3"/>
          <p:cNvGraphicFramePr>
            <a:graphicFrameLocks noGrp="1"/>
          </p:cNvGraphicFramePr>
          <p:nvPr>
            <p:ph idx="1"/>
            <p:extLst/>
          </p:nvPr>
        </p:nvGraphicFramePr>
        <p:xfrm>
          <a:off x="457199" y="1425388"/>
          <a:ext cx="8364071" cy="4700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1936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PH" sz="4000" dirty="0"/>
              <a:t>Proposal Type Category</a:t>
            </a:r>
            <a:br>
              <a:rPr lang="en-PH" sz="4000" dirty="0"/>
            </a:br>
            <a:endParaRPr lang="en-PH" sz="4000" dirty="0"/>
          </a:p>
        </p:txBody>
      </p:sp>
      <p:graphicFrame>
        <p:nvGraphicFramePr>
          <p:cNvPr id="4" name="Content Placeholder 3"/>
          <p:cNvGraphicFramePr>
            <a:graphicFrameLocks noGrp="1"/>
          </p:cNvGraphicFramePr>
          <p:nvPr>
            <p:ph idx="1"/>
            <p:extLst/>
          </p:nvPr>
        </p:nvGraphicFramePr>
        <p:xfrm>
          <a:off x="282388" y="1417638"/>
          <a:ext cx="861956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5472954"/>
            <a:ext cx="3469341" cy="800219"/>
          </a:xfrm>
          <a:prstGeom prst="rect">
            <a:avLst/>
          </a:prstGeom>
          <a:noFill/>
        </p:spPr>
        <p:txBody>
          <a:bodyPr wrap="square" rtlCol="0">
            <a:spAutoFit/>
          </a:bodyPr>
          <a:lstStyle/>
          <a:p>
            <a:r>
              <a:rPr lang="en-PH" dirty="0" smtClean="0"/>
              <a:t>Mean Average Proposal Amount: </a:t>
            </a:r>
            <a:r>
              <a:rPr lang="en-PH" sz="2800" b="1" dirty="0" err="1" smtClean="0"/>
              <a:t>Php</a:t>
            </a:r>
            <a:r>
              <a:rPr lang="en-PH" sz="2800" b="1" dirty="0" smtClean="0"/>
              <a:t> 11,343.40</a:t>
            </a:r>
            <a:r>
              <a:rPr lang="en-PH" dirty="0" smtClean="0"/>
              <a:t> </a:t>
            </a:r>
            <a:endParaRPr lang="en-PH" dirty="0"/>
          </a:p>
        </p:txBody>
      </p:sp>
    </p:spTree>
    <p:extLst>
      <p:ext uri="{BB962C8B-B14F-4D97-AF65-F5344CB8AC3E}">
        <p14:creationId xmlns:p14="http://schemas.microsoft.com/office/powerpoint/2010/main" val="2886121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PH" dirty="0" smtClean="0"/>
              <a:t>Livestock Profile</a:t>
            </a:r>
            <a:endParaRPr lang="en-PH" dirty="0"/>
          </a:p>
        </p:txBody>
      </p:sp>
      <p:graphicFrame>
        <p:nvGraphicFramePr>
          <p:cNvPr id="4" name="Content Placeholder 3"/>
          <p:cNvGraphicFramePr>
            <a:graphicFrameLocks noGrp="1"/>
          </p:cNvGraphicFramePr>
          <p:nvPr>
            <p:ph idx="1"/>
            <p:extLst/>
          </p:nvPr>
        </p:nvGraphicFramePr>
        <p:xfrm>
          <a:off x="457199" y="1344706"/>
          <a:ext cx="8471647"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9337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dirty="0" smtClean="0">
                <a:solidFill>
                  <a:schemeClr val="bg1"/>
                </a:solidFill>
                <a:latin typeface="Ariel"/>
                <a:cs typeface="Ariel"/>
              </a:rPr>
              <a:t>LIVELIHOOD</a:t>
            </a:r>
            <a:endParaRPr lang="en-PH" dirty="0">
              <a:solidFill>
                <a:schemeClr val="bg1"/>
              </a:solidFill>
              <a:latin typeface="Ariel"/>
              <a:cs typeface="Ariel"/>
            </a:endParaRPr>
          </a:p>
        </p:txBody>
      </p:sp>
      <p:pic>
        <p:nvPicPr>
          <p:cNvPr id="10" name="Picture 5" descr="D:\Typhoon Haiyan (Yolanda)\Typhoon Haiyan photos\recovery\livelihood\livelihood 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97705" y="1608646"/>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D:\Typhoon Haiyan (Yolanda)\Typhoon Haiyan photos\recovery\livelihood\livelihood1.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8329" y="1204382"/>
            <a:ext cx="2743200" cy="20489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Typhoon Haiyan (Yolanda)\Typhoon Haiyan photos\recovery\livelihood\livelihood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6105" y="4424430"/>
            <a:ext cx="2743200" cy="18239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Typhoon Haiyan (Yolanda)\Typhoon Haiyan photos\recovery\livelihood\livelihood 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4191090"/>
            <a:ext cx="2743200" cy="20573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Typhoon Haiyan (Yolanda)\Typhoon Haiyan photos\recovery\livelihood\livelihood 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1628130"/>
            <a:ext cx="2743200" cy="23342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18329" y="3490382"/>
            <a:ext cx="2743200"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smtClean="0">
                <a:effectLst>
                  <a:glow rad="228600">
                    <a:schemeClr val="accent2">
                      <a:satMod val="175000"/>
                      <a:alpha val="40000"/>
                    </a:schemeClr>
                  </a:glow>
                </a:effectLst>
              </a:rPr>
              <a:t>Livelihood</a:t>
            </a:r>
            <a:r>
              <a:rPr lang="en-PH" dirty="0" smtClean="0"/>
              <a:t> </a:t>
            </a:r>
            <a:r>
              <a:rPr lang="en-PH" dirty="0" smtClean="0">
                <a:effectLst>
                  <a:glow rad="228600">
                    <a:schemeClr val="accent2">
                      <a:satMod val="175000"/>
                      <a:alpha val="40000"/>
                    </a:schemeClr>
                  </a:glow>
                </a:effectLst>
              </a:rPr>
              <a:t>Support</a:t>
            </a:r>
            <a:endParaRPr lang="en-PH" dirty="0">
              <a:effectLst>
                <a:glow rad="228600">
                  <a:schemeClr val="accent2">
                    <a:satMod val="175000"/>
                    <a:alpha val="40000"/>
                  </a:schemeClr>
                </a:glow>
              </a:effectLst>
            </a:endParaRPr>
          </a:p>
        </p:txBody>
      </p:sp>
    </p:spTree>
    <p:extLst>
      <p:ext uri="{BB962C8B-B14F-4D97-AF65-F5344CB8AC3E}">
        <p14:creationId xmlns:p14="http://schemas.microsoft.com/office/powerpoint/2010/main" val="1361510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dirty="0" smtClean="0">
                <a:solidFill>
                  <a:schemeClr val="bg1"/>
                </a:solidFill>
                <a:latin typeface="Arial"/>
                <a:cs typeface="Arial"/>
              </a:rPr>
              <a:t>LIVELIHOOD</a:t>
            </a:r>
            <a:endParaRPr lang="en-PH" dirty="0">
              <a:solidFill>
                <a:schemeClr val="bg1"/>
              </a:solidFill>
              <a:latin typeface="Arial"/>
              <a:cs typeface="Arial"/>
            </a:endParaRPr>
          </a:p>
        </p:txBody>
      </p:sp>
      <p:pic>
        <p:nvPicPr>
          <p:cNvPr id="12" name="Picture 4" descr="D:\Typhoon Haiyan (Yolanda)\Typhoon Haiyan photos\recovery\livelihood\livelihood 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3962400"/>
            <a:ext cx="30481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D:\Typhoon Haiyan (Yolanda)\Typhoon Haiyan photos\recovery\livelihood\livelihood 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962400"/>
            <a:ext cx="30481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D:\Typhoon Haiyan (Yolanda)\Typhoon Haiyan photos\recovery\livelihood\Livelihoo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4200" y="1066800"/>
            <a:ext cx="29718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18329" y="3490382"/>
            <a:ext cx="2743200"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smtClean="0">
                <a:effectLst>
                  <a:glow rad="228600">
                    <a:schemeClr val="accent2">
                      <a:satMod val="175000"/>
                      <a:alpha val="40000"/>
                    </a:schemeClr>
                  </a:glow>
                </a:effectLst>
              </a:rPr>
              <a:t>Livelihood Support</a:t>
            </a:r>
            <a:endParaRPr lang="en-PH" dirty="0">
              <a:effectLst>
                <a:glow rad="228600">
                  <a:schemeClr val="accent2">
                    <a:satMod val="175000"/>
                    <a:alpha val="40000"/>
                  </a:schemeClr>
                </a:glow>
              </a:effectLst>
            </a:endParaRPr>
          </a:p>
        </p:txBody>
      </p:sp>
    </p:spTree>
    <p:extLst>
      <p:ext uri="{BB962C8B-B14F-4D97-AF65-F5344CB8AC3E}">
        <p14:creationId xmlns:p14="http://schemas.microsoft.com/office/powerpoint/2010/main" val="376091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sz="4000" dirty="0" smtClean="0">
                <a:solidFill>
                  <a:schemeClr val="bg1"/>
                </a:solidFill>
                <a:latin typeface="Ariel"/>
                <a:cs typeface="Ariel"/>
              </a:rPr>
              <a:t>WATER and SANITATION</a:t>
            </a:r>
            <a:endParaRPr lang="en-PH" sz="4000" dirty="0">
              <a:solidFill>
                <a:schemeClr val="bg1"/>
              </a:solidFill>
              <a:latin typeface="Ariel"/>
              <a:cs typeface="Ariel"/>
            </a:endParaRPr>
          </a:p>
        </p:txBody>
      </p:sp>
      <p:graphicFrame>
        <p:nvGraphicFramePr>
          <p:cNvPr id="5" name="Content Placeholder 4"/>
          <p:cNvGraphicFramePr>
            <a:graphicFrameLocks noGrp="1"/>
          </p:cNvGraphicFramePr>
          <p:nvPr>
            <p:ph idx="1"/>
            <p:extLst/>
          </p:nvPr>
        </p:nvGraphicFramePr>
        <p:xfrm>
          <a:off x="457200" y="1600201"/>
          <a:ext cx="8229600" cy="38817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48000" y="1066800"/>
            <a:ext cx="3200400" cy="381000"/>
          </a:xfrm>
          <a:prstGeom prst="rect">
            <a:avLst/>
          </a:prstGeom>
          <a:noFill/>
        </p:spPr>
        <p:txBody>
          <a:bodyPr wrap="square" rtlCol="0">
            <a:spAutoFit/>
          </a:bodyPr>
          <a:lstStyle/>
          <a:p>
            <a:pPr algn="ctr"/>
            <a:r>
              <a:rPr lang="en-PH" b="1" dirty="0" smtClean="0"/>
              <a:t>HOUSEHOLD LATRINES</a:t>
            </a:r>
            <a:endParaRPr lang="en-PH" b="1" dirty="0"/>
          </a:p>
        </p:txBody>
      </p:sp>
      <p:sp>
        <p:nvSpPr>
          <p:cNvPr id="9" name="TextBox 8"/>
          <p:cNvSpPr txBox="1"/>
          <p:nvPr/>
        </p:nvSpPr>
        <p:spPr>
          <a:xfrm>
            <a:off x="457200" y="5481935"/>
            <a:ext cx="8153400" cy="830997"/>
          </a:xfrm>
          <a:prstGeom prst="rect">
            <a:avLst/>
          </a:prstGeom>
          <a:noFill/>
        </p:spPr>
        <p:txBody>
          <a:bodyPr wrap="square" rtlCol="0">
            <a:spAutoFit/>
          </a:bodyPr>
          <a:lstStyle/>
          <a:p>
            <a:pPr algn="ctr"/>
            <a:r>
              <a:rPr lang="en-PH" sz="2400" b="1" dirty="0" smtClean="0">
                <a:solidFill>
                  <a:srgbClr val="FF0000"/>
                </a:solidFill>
              </a:rPr>
              <a:t>3,232 </a:t>
            </a:r>
            <a:r>
              <a:rPr lang="en-PH" sz="2400" dirty="0" smtClean="0"/>
              <a:t>latrines linked to core shelter built. This is 10% of the target which is 31,222.</a:t>
            </a:r>
            <a:endParaRPr lang="en-PH" sz="2400" dirty="0"/>
          </a:p>
        </p:txBody>
      </p:sp>
      <p:sp>
        <p:nvSpPr>
          <p:cNvPr id="7" name="TextBox 6"/>
          <p:cNvSpPr txBox="1"/>
          <p:nvPr/>
        </p:nvSpPr>
        <p:spPr>
          <a:xfrm>
            <a:off x="6381750" y="6169223"/>
            <a:ext cx="2762250" cy="307777"/>
          </a:xfrm>
          <a:prstGeom prst="rect">
            <a:avLst/>
          </a:prstGeom>
          <a:noFill/>
        </p:spPr>
        <p:txBody>
          <a:bodyPr wrap="square" rtlCol="0">
            <a:spAutoFit/>
          </a:bodyPr>
          <a:lstStyle/>
          <a:p>
            <a:pPr algn="ctr"/>
            <a:r>
              <a:rPr lang="en-PH" sz="1400" dirty="0" smtClean="0">
                <a:solidFill>
                  <a:schemeClr val="bg1">
                    <a:lumMod val="75000"/>
                  </a:schemeClr>
                </a:solidFill>
              </a:rPr>
              <a:t>As of February 20, 2015</a:t>
            </a:r>
            <a:endParaRPr lang="en-PH" sz="1400" dirty="0">
              <a:solidFill>
                <a:schemeClr val="bg1">
                  <a:lumMod val="75000"/>
                </a:schemeClr>
              </a:solidFill>
            </a:endParaRPr>
          </a:p>
        </p:txBody>
      </p:sp>
    </p:spTree>
    <p:extLst>
      <p:ext uri="{BB962C8B-B14F-4D97-AF65-F5344CB8AC3E}">
        <p14:creationId xmlns:p14="http://schemas.microsoft.com/office/powerpoint/2010/main" val="644823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sz="4000" dirty="0" smtClean="0">
                <a:solidFill>
                  <a:schemeClr val="bg1"/>
                </a:solidFill>
                <a:latin typeface="Arial"/>
                <a:cs typeface="Arial"/>
              </a:rPr>
              <a:t>WATER and SANITATION</a:t>
            </a:r>
            <a:endParaRPr lang="en-PH" sz="4000" dirty="0">
              <a:solidFill>
                <a:schemeClr val="bg1"/>
              </a:solidFill>
              <a:latin typeface="Arial"/>
              <a:cs typeface="Arial"/>
            </a:endParaRPr>
          </a:p>
        </p:txBody>
      </p:sp>
      <p:graphicFrame>
        <p:nvGraphicFramePr>
          <p:cNvPr id="5" name="Content Placeholder 4"/>
          <p:cNvGraphicFramePr>
            <a:graphicFrameLocks noGrp="1"/>
          </p:cNvGraphicFramePr>
          <p:nvPr>
            <p:ph idx="1"/>
            <p:extLst/>
          </p:nvPr>
        </p:nvGraphicFramePr>
        <p:xfrm>
          <a:off x="457200" y="1600201"/>
          <a:ext cx="8153400" cy="34289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48000" y="1066800"/>
            <a:ext cx="3200400" cy="381000"/>
          </a:xfrm>
          <a:prstGeom prst="rect">
            <a:avLst/>
          </a:prstGeom>
          <a:noFill/>
        </p:spPr>
        <p:txBody>
          <a:bodyPr wrap="square" rtlCol="0">
            <a:spAutoFit/>
          </a:bodyPr>
          <a:lstStyle/>
          <a:p>
            <a:pPr algn="ctr"/>
            <a:r>
              <a:rPr lang="en-PH" b="1" dirty="0" smtClean="0"/>
              <a:t>SCHOOL LATRINES</a:t>
            </a:r>
            <a:endParaRPr lang="en-PH" b="1" dirty="0"/>
          </a:p>
        </p:txBody>
      </p:sp>
      <p:sp>
        <p:nvSpPr>
          <p:cNvPr id="6" name="TextBox 5"/>
          <p:cNvSpPr txBox="1"/>
          <p:nvPr/>
        </p:nvSpPr>
        <p:spPr>
          <a:xfrm>
            <a:off x="457200" y="5257800"/>
            <a:ext cx="8153400" cy="830997"/>
          </a:xfrm>
          <a:prstGeom prst="rect">
            <a:avLst/>
          </a:prstGeom>
          <a:noFill/>
        </p:spPr>
        <p:txBody>
          <a:bodyPr wrap="square" rtlCol="0">
            <a:spAutoFit/>
          </a:bodyPr>
          <a:lstStyle/>
          <a:p>
            <a:pPr algn="ctr"/>
            <a:r>
              <a:rPr lang="en-PH" sz="2400" dirty="0" smtClean="0"/>
              <a:t>Completed the construction of </a:t>
            </a:r>
            <a:r>
              <a:rPr lang="en-PH" sz="2400" dirty="0" err="1" smtClean="0"/>
              <a:t>WatSan</a:t>
            </a:r>
            <a:r>
              <a:rPr lang="en-PH" sz="2400" dirty="0" smtClean="0"/>
              <a:t> facilities in </a:t>
            </a:r>
            <a:r>
              <a:rPr lang="en-PH" sz="2400" b="1" dirty="0" smtClean="0">
                <a:solidFill>
                  <a:srgbClr val="FF0000"/>
                </a:solidFill>
              </a:rPr>
              <a:t>4</a:t>
            </a:r>
            <a:r>
              <a:rPr lang="en-PH" sz="2400" dirty="0" smtClean="0"/>
              <a:t> schools. This is </a:t>
            </a:r>
            <a:r>
              <a:rPr lang="en-PH" sz="2400" dirty="0"/>
              <a:t>5</a:t>
            </a:r>
            <a:r>
              <a:rPr lang="en-PH" sz="2400" dirty="0" smtClean="0"/>
              <a:t>% of the target which is 87.</a:t>
            </a:r>
            <a:endParaRPr lang="en-PH" sz="2400" dirty="0"/>
          </a:p>
        </p:txBody>
      </p:sp>
      <p:sp>
        <p:nvSpPr>
          <p:cNvPr id="7" name="TextBox 6"/>
          <p:cNvSpPr txBox="1"/>
          <p:nvPr/>
        </p:nvSpPr>
        <p:spPr>
          <a:xfrm>
            <a:off x="6381750" y="6107668"/>
            <a:ext cx="2762250" cy="307777"/>
          </a:xfrm>
          <a:prstGeom prst="rect">
            <a:avLst/>
          </a:prstGeom>
          <a:noFill/>
        </p:spPr>
        <p:txBody>
          <a:bodyPr wrap="square" rtlCol="0">
            <a:spAutoFit/>
          </a:bodyPr>
          <a:lstStyle/>
          <a:p>
            <a:pPr algn="ctr"/>
            <a:r>
              <a:rPr lang="en-PH" sz="1400" dirty="0" smtClean="0">
                <a:solidFill>
                  <a:schemeClr val="bg1">
                    <a:lumMod val="75000"/>
                  </a:schemeClr>
                </a:solidFill>
              </a:rPr>
              <a:t>As of February 20, 2015</a:t>
            </a:r>
            <a:endParaRPr lang="en-PH" sz="1400" dirty="0">
              <a:solidFill>
                <a:schemeClr val="bg1">
                  <a:lumMod val="75000"/>
                </a:schemeClr>
              </a:solidFill>
            </a:endParaRPr>
          </a:p>
        </p:txBody>
      </p:sp>
    </p:spTree>
    <p:extLst>
      <p:ext uri="{BB962C8B-B14F-4D97-AF65-F5344CB8AC3E}">
        <p14:creationId xmlns:p14="http://schemas.microsoft.com/office/powerpoint/2010/main" val="1468211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sz="4000" b="1" dirty="0" smtClean="0">
                <a:solidFill>
                  <a:schemeClr val="bg1"/>
                </a:solidFill>
                <a:latin typeface="Arial"/>
                <a:cs typeface="Arial"/>
              </a:rPr>
              <a:t>WATER and SANITATION</a:t>
            </a:r>
            <a:endParaRPr lang="en-PH" sz="4000" b="1" dirty="0">
              <a:solidFill>
                <a:schemeClr val="bg1"/>
              </a:solidFill>
              <a:latin typeface="Arial"/>
              <a:cs typeface="Arial"/>
            </a:endParaRPr>
          </a:p>
        </p:txBody>
      </p:sp>
      <p:graphicFrame>
        <p:nvGraphicFramePr>
          <p:cNvPr id="5" name="Content Placeholder 4"/>
          <p:cNvGraphicFramePr>
            <a:graphicFrameLocks noGrp="1"/>
          </p:cNvGraphicFramePr>
          <p:nvPr>
            <p:ph idx="1"/>
            <p:extLst/>
          </p:nvPr>
        </p:nvGraphicFramePr>
        <p:xfrm>
          <a:off x="457200" y="1600201"/>
          <a:ext cx="8153400" cy="32003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048000" y="1066800"/>
            <a:ext cx="3200400" cy="381000"/>
          </a:xfrm>
          <a:prstGeom prst="rect">
            <a:avLst/>
          </a:prstGeom>
          <a:noFill/>
        </p:spPr>
        <p:txBody>
          <a:bodyPr wrap="square" rtlCol="0">
            <a:spAutoFit/>
          </a:bodyPr>
          <a:lstStyle/>
          <a:p>
            <a:pPr algn="ctr"/>
            <a:r>
              <a:rPr lang="en-PH" b="1" dirty="0" smtClean="0"/>
              <a:t>HYGIENE PROMOTION</a:t>
            </a:r>
            <a:endParaRPr lang="en-PH" b="1" dirty="0"/>
          </a:p>
        </p:txBody>
      </p:sp>
      <p:sp>
        <p:nvSpPr>
          <p:cNvPr id="6" name="TextBox 5"/>
          <p:cNvSpPr txBox="1"/>
          <p:nvPr/>
        </p:nvSpPr>
        <p:spPr>
          <a:xfrm>
            <a:off x="533400" y="4876800"/>
            <a:ext cx="8153400" cy="769441"/>
          </a:xfrm>
          <a:prstGeom prst="rect">
            <a:avLst/>
          </a:prstGeom>
          <a:noFill/>
        </p:spPr>
        <p:txBody>
          <a:bodyPr wrap="square" rtlCol="0">
            <a:spAutoFit/>
          </a:bodyPr>
          <a:lstStyle/>
          <a:p>
            <a:pPr algn="ctr"/>
            <a:r>
              <a:rPr lang="en-PH" sz="2400" b="1" dirty="0" smtClean="0">
                <a:solidFill>
                  <a:srgbClr val="FF0000"/>
                </a:solidFill>
              </a:rPr>
              <a:t>23,800</a:t>
            </a:r>
            <a:r>
              <a:rPr lang="en-PH" sz="2000" dirty="0" smtClean="0"/>
              <a:t> households participated in the hygiene promotion sessions. This is 89% of the target which is 24,927.</a:t>
            </a:r>
            <a:endParaRPr lang="en-PH" sz="2000" dirty="0"/>
          </a:p>
        </p:txBody>
      </p:sp>
      <p:sp>
        <p:nvSpPr>
          <p:cNvPr id="7" name="TextBox 6"/>
          <p:cNvSpPr txBox="1"/>
          <p:nvPr/>
        </p:nvSpPr>
        <p:spPr>
          <a:xfrm>
            <a:off x="6381750" y="6107668"/>
            <a:ext cx="2762250" cy="307777"/>
          </a:xfrm>
          <a:prstGeom prst="rect">
            <a:avLst/>
          </a:prstGeom>
          <a:noFill/>
        </p:spPr>
        <p:txBody>
          <a:bodyPr wrap="square" rtlCol="0">
            <a:spAutoFit/>
          </a:bodyPr>
          <a:lstStyle/>
          <a:p>
            <a:pPr algn="ctr"/>
            <a:r>
              <a:rPr lang="en-PH" sz="1400" dirty="0" smtClean="0">
                <a:solidFill>
                  <a:schemeClr val="bg1">
                    <a:lumMod val="75000"/>
                  </a:schemeClr>
                </a:solidFill>
              </a:rPr>
              <a:t>As of February 20, 2015</a:t>
            </a:r>
            <a:endParaRPr lang="en-PH" sz="1400" dirty="0">
              <a:solidFill>
                <a:schemeClr val="bg1">
                  <a:lumMod val="75000"/>
                </a:schemeClr>
              </a:solidFill>
            </a:endParaRPr>
          </a:p>
        </p:txBody>
      </p:sp>
    </p:spTree>
    <p:extLst>
      <p:ext uri="{BB962C8B-B14F-4D97-AF65-F5344CB8AC3E}">
        <p14:creationId xmlns:p14="http://schemas.microsoft.com/office/powerpoint/2010/main" val="186447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sz="4000" dirty="0" smtClean="0">
                <a:solidFill>
                  <a:schemeClr val="bg1"/>
                </a:solidFill>
                <a:latin typeface="Arial"/>
                <a:cs typeface="Arial"/>
              </a:rPr>
              <a:t>WATER and SANITATION</a:t>
            </a:r>
            <a:endParaRPr lang="en-PH" sz="4000" dirty="0">
              <a:solidFill>
                <a:schemeClr val="bg1"/>
              </a:solidFill>
              <a:latin typeface="Arial"/>
              <a:cs typeface="Arial"/>
            </a:endParaRPr>
          </a:p>
        </p:txBody>
      </p:sp>
      <p:pic>
        <p:nvPicPr>
          <p:cNvPr id="19" name="Picture 2" descr="D:\Typhoon Haiyan (Yolanda)\Pictures\watsan\20140829_1039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02227" y="1442035"/>
            <a:ext cx="1413418" cy="25006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38832" y="976263"/>
            <a:ext cx="3340209"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smtClean="0">
                <a:effectLst>
                  <a:glow rad="228600">
                    <a:schemeClr val="accent2">
                      <a:satMod val="175000"/>
                      <a:alpha val="40000"/>
                    </a:schemeClr>
                  </a:glow>
                </a:effectLst>
              </a:rPr>
              <a:t>Household Latrines Construction</a:t>
            </a:r>
            <a:endParaRPr lang="en-PH" dirty="0">
              <a:effectLst>
                <a:glow rad="228600">
                  <a:schemeClr val="accent2">
                    <a:satMod val="175000"/>
                    <a:alpha val="40000"/>
                  </a:schemeClr>
                </a:glow>
              </a:effectLst>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9421" y="1699616"/>
            <a:ext cx="2647332" cy="1985499"/>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8499" y="1942166"/>
            <a:ext cx="2500664" cy="1500399"/>
          </a:xfrm>
          <a:prstGeom prst="rect">
            <a:avLst/>
          </a:prstGeom>
        </p:spPr>
      </p:pic>
      <p:sp>
        <p:nvSpPr>
          <p:cNvPr id="23" name="TextBox 22"/>
          <p:cNvSpPr txBox="1"/>
          <p:nvPr/>
        </p:nvSpPr>
        <p:spPr>
          <a:xfrm>
            <a:off x="4858780" y="1091520"/>
            <a:ext cx="3608614"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smtClean="0">
                <a:effectLst>
                  <a:glow rad="228600">
                    <a:schemeClr val="accent2">
                      <a:satMod val="175000"/>
                      <a:alpha val="40000"/>
                    </a:schemeClr>
                  </a:glow>
                </a:effectLst>
              </a:rPr>
              <a:t>School Latrines Construction</a:t>
            </a:r>
            <a:endParaRPr lang="en-PH" dirty="0">
              <a:effectLst>
                <a:glow rad="228600">
                  <a:schemeClr val="accent2">
                    <a:satMod val="175000"/>
                    <a:alpha val="40000"/>
                  </a:schemeClr>
                </a:glow>
              </a:effectLst>
            </a:endParaRPr>
          </a:p>
        </p:txBody>
      </p:sp>
      <p:pic>
        <p:nvPicPr>
          <p:cNvPr id="24" name="Picture 11" descr="D:\Typhoon Haiyan (Yolanda)\Typhoon Haiyan photos\recovery\watsan\Picture1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64488" y="4531659"/>
            <a:ext cx="2417512" cy="18135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D:\Typhoon Haiyan (Yolanda)\Typhoon Haiyan photos\recovery\watsan\Picture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78746" y="4538366"/>
            <a:ext cx="2391974" cy="18068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370615" y="3974068"/>
            <a:ext cx="2868385"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PH" dirty="0" smtClean="0">
                <a:effectLst>
                  <a:glow rad="228600">
                    <a:schemeClr val="accent2">
                      <a:satMod val="175000"/>
                      <a:alpha val="40000"/>
                    </a:schemeClr>
                  </a:glow>
                </a:effectLst>
              </a:rPr>
              <a:t>Installation of Hand-Pumps</a:t>
            </a:r>
            <a:endParaRPr lang="en-PH" dirty="0">
              <a:effectLst>
                <a:glow rad="228600">
                  <a:schemeClr val="accent2">
                    <a:satMod val="175000"/>
                    <a:alpha val="40000"/>
                  </a:schemeClr>
                </a:glow>
              </a:effectLst>
            </a:endParaRPr>
          </a:p>
        </p:txBody>
      </p:sp>
    </p:spTree>
    <p:extLst>
      <p:ext uri="{BB962C8B-B14F-4D97-AF65-F5344CB8AC3E}">
        <p14:creationId xmlns:p14="http://schemas.microsoft.com/office/powerpoint/2010/main" val="2486702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743200"/>
            <a:ext cx="7289175" cy="1323439"/>
          </a:xfrm>
          <a:prstGeom prst="rect">
            <a:avLst/>
          </a:prstGeom>
          <a:noFill/>
        </p:spPr>
        <p:txBody>
          <a:bodyPr wrap="none" rtlCol="0">
            <a:spAutoFit/>
          </a:bodyPr>
          <a:lstStyle/>
          <a:p>
            <a:pPr algn="ctr"/>
            <a:r>
              <a:rPr lang="en-US" sz="4000" dirty="0" smtClean="0"/>
              <a:t>Typhoon </a:t>
            </a:r>
            <a:r>
              <a:rPr lang="en-US" sz="4000" dirty="0" err="1" smtClean="0"/>
              <a:t>Haiyan</a:t>
            </a:r>
            <a:r>
              <a:rPr lang="en-US" sz="4000" dirty="0" smtClean="0"/>
              <a:t> Emergency Relief </a:t>
            </a:r>
          </a:p>
          <a:p>
            <a:pPr algn="ctr"/>
            <a:r>
              <a:rPr lang="en-US" sz="4000" dirty="0" smtClean="0"/>
              <a:t>and Recovery Efforts</a:t>
            </a:r>
            <a:endParaRPr lang="en-US" sz="4000" dirty="0"/>
          </a:p>
        </p:txBody>
      </p:sp>
    </p:spTree>
    <p:extLst>
      <p:ext uri="{BB962C8B-B14F-4D97-AF65-F5344CB8AC3E}">
        <p14:creationId xmlns:p14="http://schemas.microsoft.com/office/powerpoint/2010/main" val="3394112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sz="4000" dirty="0" smtClean="0">
                <a:solidFill>
                  <a:schemeClr val="bg1"/>
                </a:solidFill>
                <a:latin typeface="Arial"/>
                <a:cs typeface="Arial"/>
              </a:rPr>
              <a:t>WATER and SANITATION</a:t>
            </a:r>
            <a:endParaRPr lang="en-PH" sz="4000" dirty="0">
              <a:solidFill>
                <a:schemeClr val="bg1"/>
              </a:solidFill>
              <a:latin typeface="Arial"/>
              <a:cs typeface="Aria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819835"/>
            <a:ext cx="2743200" cy="205740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1979730"/>
            <a:ext cx="2743200" cy="1830270"/>
          </a:xfrm>
          <a:prstGeom prst="rect">
            <a:avLst/>
          </a:prstGeom>
        </p:spPr>
      </p:pic>
      <p:sp>
        <p:nvSpPr>
          <p:cNvPr id="12" name="TextBox 11"/>
          <p:cNvSpPr txBox="1"/>
          <p:nvPr/>
        </p:nvSpPr>
        <p:spPr>
          <a:xfrm>
            <a:off x="2057400" y="1037139"/>
            <a:ext cx="58674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sz="2400" dirty="0" smtClean="0">
                <a:effectLst>
                  <a:glow rad="228600">
                    <a:schemeClr val="accent2">
                      <a:satMod val="175000"/>
                      <a:alpha val="40000"/>
                    </a:schemeClr>
                  </a:glow>
                </a:effectLst>
              </a:rPr>
              <a:t>Hygiene Promotion Sessions</a:t>
            </a:r>
            <a:endParaRPr lang="en-PH" sz="2400" dirty="0">
              <a:effectLst>
                <a:glow rad="228600">
                  <a:schemeClr val="accent2">
                    <a:satMod val="175000"/>
                    <a:alpha val="40000"/>
                  </a:schemeClr>
                </a:glow>
              </a:effectLst>
            </a:endParaRPr>
          </a:p>
        </p:txBody>
      </p:sp>
      <p:pic>
        <p:nvPicPr>
          <p:cNvPr id="13" name="Picture 12" descr="D:\Typhoon Haiyan (Yolanda)\Typhoon Haiyan photos\recovery\watsan\HP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057400"/>
            <a:ext cx="2743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D:\Typhoon Haiyan (Yolanda)\Typhoon Haiyan photos\recovery\watsan\HP 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2600" y="4241490"/>
            <a:ext cx="2743200" cy="185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494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dirty="0" smtClean="0">
                <a:solidFill>
                  <a:schemeClr val="bg1"/>
                </a:solidFill>
                <a:latin typeface="Arial"/>
                <a:cs typeface="Arial"/>
              </a:rPr>
              <a:t>HEALTH</a:t>
            </a:r>
            <a:endParaRPr lang="en-PH" dirty="0">
              <a:solidFill>
                <a:schemeClr val="bg1"/>
              </a:solidFill>
              <a:latin typeface="Arial"/>
              <a:cs typeface="Arial"/>
            </a:endParaRPr>
          </a:p>
        </p:txBody>
      </p:sp>
      <p:graphicFrame>
        <p:nvGraphicFramePr>
          <p:cNvPr id="3" name="Content Placeholder 2"/>
          <p:cNvGraphicFramePr>
            <a:graphicFrameLocks noGrp="1"/>
          </p:cNvGraphicFramePr>
          <p:nvPr>
            <p:ph idx="1"/>
            <p:extLst/>
          </p:nvPr>
        </p:nvGraphicFramePr>
        <p:xfrm>
          <a:off x="457200" y="1600201"/>
          <a:ext cx="8305800" cy="29717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0" y="1066800"/>
            <a:ext cx="3200400" cy="381000"/>
          </a:xfrm>
          <a:prstGeom prst="rect">
            <a:avLst/>
          </a:prstGeom>
          <a:noFill/>
        </p:spPr>
        <p:txBody>
          <a:bodyPr wrap="square" rtlCol="0">
            <a:spAutoFit/>
          </a:bodyPr>
          <a:lstStyle/>
          <a:p>
            <a:pPr algn="ctr"/>
            <a:r>
              <a:rPr lang="en-PH" b="1" dirty="0" smtClean="0"/>
              <a:t>HEALTH FACILITIES</a:t>
            </a:r>
            <a:endParaRPr lang="en-PH" b="1" dirty="0"/>
          </a:p>
        </p:txBody>
      </p:sp>
      <p:sp>
        <p:nvSpPr>
          <p:cNvPr id="4" name="TextBox 3"/>
          <p:cNvSpPr txBox="1"/>
          <p:nvPr/>
        </p:nvSpPr>
        <p:spPr>
          <a:xfrm>
            <a:off x="838200" y="4800600"/>
            <a:ext cx="7315200" cy="830997"/>
          </a:xfrm>
          <a:prstGeom prst="rect">
            <a:avLst/>
          </a:prstGeom>
          <a:noFill/>
        </p:spPr>
        <p:txBody>
          <a:bodyPr wrap="square" rtlCol="0">
            <a:spAutoFit/>
          </a:bodyPr>
          <a:lstStyle/>
          <a:p>
            <a:pPr algn="ctr"/>
            <a:r>
              <a:rPr lang="en-PH" sz="2000" dirty="0" smtClean="0"/>
              <a:t>Constructed </a:t>
            </a:r>
            <a:r>
              <a:rPr lang="en-PH" sz="2800" b="1" dirty="0" smtClean="0">
                <a:solidFill>
                  <a:srgbClr val="FF0000"/>
                </a:solidFill>
              </a:rPr>
              <a:t>17</a:t>
            </a:r>
            <a:r>
              <a:rPr lang="en-PH" sz="2000" dirty="0" smtClean="0"/>
              <a:t> health facilities. This is 27% of the target which is 64 health facilities for repair/construction.</a:t>
            </a:r>
            <a:endParaRPr lang="en-PH" sz="2000" dirty="0"/>
          </a:p>
        </p:txBody>
      </p:sp>
      <p:sp>
        <p:nvSpPr>
          <p:cNvPr id="6" name="TextBox 5"/>
          <p:cNvSpPr txBox="1"/>
          <p:nvPr/>
        </p:nvSpPr>
        <p:spPr>
          <a:xfrm>
            <a:off x="6381750" y="6107668"/>
            <a:ext cx="2762250" cy="307777"/>
          </a:xfrm>
          <a:prstGeom prst="rect">
            <a:avLst/>
          </a:prstGeom>
          <a:noFill/>
        </p:spPr>
        <p:txBody>
          <a:bodyPr wrap="square" rtlCol="0">
            <a:spAutoFit/>
          </a:bodyPr>
          <a:lstStyle/>
          <a:p>
            <a:pPr algn="ctr"/>
            <a:r>
              <a:rPr lang="en-PH" sz="1400" dirty="0" smtClean="0">
                <a:solidFill>
                  <a:schemeClr val="bg1">
                    <a:lumMod val="75000"/>
                  </a:schemeClr>
                </a:solidFill>
              </a:rPr>
              <a:t>As of February 20, 2015</a:t>
            </a:r>
            <a:endParaRPr lang="en-PH" sz="1400" dirty="0">
              <a:solidFill>
                <a:schemeClr val="bg1">
                  <a:lumMod val="75000"/>
                </a:schemeClr>
              </a:solidFill>
            </a:endParaRPr>
          </a:p>
        </p:txBody>
      </p:sp>
    </p:spTree>
    <p:extLst>
      <p:ext uri="{BB962C8B-B14F-4D97-AF65-F5344CB8AC3E}">
        <p14:creationId xmlns:p14="http://schemas.microsoft.com/office/powerpoint/2010/main" val="2815058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sz="4000" dirty="0" smtClean="0">
                <a:solidFill>
                  <a:schemeClr val="bg1"/>
                </a:solidFill>
                <a:latin typeface="Arial"/>
                <a:cs typeface="Arial"/>
              </a:rPr>
              <a:t>HEALTH</a:t>
            </a:r>
            <a:endParaRPr lang="en-PH" sz="4000" dirty="0">
              <a:solidFill>
                <a:schemeClr val="bg1"/>
              </a:solidFill>
              <a:latin typeface="Arial"/>
              <a:cs typeface="Arial"/>
            </a:endParaRPr>
          </a:p>
        </p:txBody>
      </p:sp>
      <p:graphicFrame>
        <p:nvGraphicFramePr>
          <p:cNvPr id="3" name="Content Placeholder 2"/>
          <p:cNvGraphicFramePr>
            <a:graphicFrameLocks noGrp="1"/>
          </p:cNvGraphicFramePr>
          <p:nvPr>
            <p:ph idx="1"/>
            <p:extLst/>
          </p:nvPr>
        </p:nvGraphicFramePr>
        <p:xfrm>
          <a:off x="457200" y="1600201"/>
          <a:ext cx="8305800" cy="29717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33600" y="1066800"/>
            <a:ext cx="5105400" cy="369332"/>
          </a:xfrm>
          <a:prstGeom prst="rect">
            <a:avLst/>
          </a:prstGeom>
          <a:noFill/>
        </p:spPr>
        <p:txBody>
          <a:bodyPr wrap="square" rtlCol="0">
            <a:spAutoFit/>
          </a:bodyPr>
          <a:lstStyle/>
          <a:p>
            <a:pPr algn="ctr"/>
            <a:r>
              <a:rPr lang="en-PH" b="1" dirty="0" smtClean="0"/>
              <a:t>COMMUNITY BASED HEALTH and FIRST AID</a:t>
            </a:r>
            <a:endParaRPr lang="en-PH" b="1" dirty="0"/>
          </a:p>
        </p:txBody>
      </p:sp>
      <p:sp>
        <p:nvSpPr>
          <p:cNvPr id="4" name="TextBox 3"/>
          <p:cNvSpPr txBox="1"/>
          <p:nvPr/>
        </p:nvSpPr>
        <p:spPr>
          <a:xfrm>
            <a:off x="838200" y="4800600"/>
            <a:ext cx="7315200" cy="707886"/>
          </a:xfrm>
          <a:prstGeom prst="rect">
            <a:avLst/>
          </a:prstGeom>
          <a:noFill/>
        </p:spPr>
        <p:txBody>
          <a:bodyPr wrap="square" rtlCol="0">
            <a:spAutoFit/>
          </a:bodyPr>
          <a:lstStyle/>
          <a:p>
            <a:pPr algn="ctr"/>
            <a:r>
              <a:rPr lang="en-PH" sz="2000" dirty="0" smtClean="0"/>
              <a:t>Community Based Health and First Aid conducted and participated by </a:t>
            </a:r>
            <a:r>
              <a:rPr lang="en-PH" sz="2000" b="1" dirty="0" smtClean="0">
                <a:solidFill>
                  <a:srgbClr val="FF0000"/>
                </a:solidFill>
              </a:rPr>
              <a:t>96</a:t>
            </a:r>
            <a:r>
              <a:rPr lang="en-PH" sz="2000" dirty="0" smtClean="0"/>
              <a:t> communities. This is 95% of the target which is 101.</a:t>
            </a:r>
            <a:endParaRPr lang="en-PH" sz="2000" dirty="0"/>
          </a:p>
        </p:txBody>
      </p:sp>
      <p:sp>
        <p:nvSpPr>
          <p:cNvPr id="6" name="TextBox 5"/>
          <p:cNvSpPr txBox="1"/>
          <p:nvPr/>
        </p:nvSpPr>
        <p:spPr>
          <a:xfrm>
            <a:off x="6381750" y="6107668"/>
            <a:ext cx="2762250" cy="307777"/>
          </a:xfrm>
          <a:prstGeom prst="rect">
            <a:avLst/>
          </a:prstGeom>
          <a:noFill/>
        </p:spPr>
        <p:txBody>
          <a:bodyPr wrap="square" rtlCol="0">
            <a:spAutoFit/>
          </a:bodyPr>
          <a:lstStyle/>
          <a:p>
            <a:pPr algn="ctr"/>
            <a:r>
              <a:rPr lang="en-PH" sz="1400" dirty="0" smtClean="0">
                <a:solidFill>
                  <a:schemeClr val="bg1">
                    <a:lumMod val="75000"/>
                  </a:schemeClr>
                </a:solidFill>
              </a:rPr>
              <a:t>As of February 20, 2015</a:t>
            </a:r>
            <a:endParaRPr lang="en-PH" sz="1400" dirty="0">
              <a:solidFill>
                <a:schemeClr val="bg1">
                  <a:lumMod val="75000"/>
                </a:schemeClr>
              </a:solidFill>
            </a:endParaRPr>
          </a:p>
        </p:txBody>
      </p:sp>
    </p:spTree>
    <p:extLst>
      <p:ext uri="{BB962C8B-B14F-4D97-AF65-F5344CB8AC3E}">
        <p14:creationId xmlns:p14="http://schemas.microsoft.com/office/powerpoint/2010/main" val="2515606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b="1" dirty="0" smtClean="0">
                <a:solidFill>
                  <a:schemeClr val="bg1"/>
                </a:solidFill>
                <a:latin typeface="Times New Roman" panose="02020603050405020304" pitchFamily="18" charset="0"/>
                <a:cs typeface="Times New Roman" panose="02020603050405020304" pitchFamily="18" charset="0"/>
              </a:rPr>
              <a:t>HEALTH</a:t>
            </a:r>
            <a:endParaRPr lang="en-PH"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Content Placeholder 2"/>
          <p:cNvGraphicFramePr>
            <a:graphicFrameLocks noGrp="1"/>
          </p:cNvGraphicFramePr>
          <p:nvPr>
            <p:ph idx="1"/>
            <p:extLst/>
          </p:nvPr>
        </p:nvGraphicFramePr>
        <p:xfrm>
          <a:off x="457200" y="1600201"/>
          <a:ext cx="8305800" cy="29717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09800" y="1066801"/>
            <a:ext cx="5105400" cy="369332"/>
          </a:xfrm>
          <a:prstGeom prst="rect">
            <a:avLst/>
          </a:prstGeom>
          <a:noFill/>
        </p:spPr>
        <p:txBody>
          <a:bodyPr wrap="square" rtlCol="0">
            <a:spAutoFit/>
          </a:bodyPr>
          <a:lstStyle/>
          <a:p>
            <a:pPr algn="ctr"/>
            <a:r>
              <a:rPr lang="en-PH" b="1" dirty="0" smtClean="0"/>
              <a:t>COMMUNITY HEALTH VOLUNTEERS’ TRAINED</a:t>
            </a:r>
            <a:endParaRPr lang="en-PH" b="1" dirty="0"/>
          </a:p>
        </p:txBody>
      </p:sp>
      <p:sp>
        <p:nvSpPr>
          <p:cNvPr id="4" name="TextBox 3"/>
          <p:cNvSpPr txBox="1"/>
          <p:nvPr/>
        </p:nvSpPr>
        <p:spPr>
          <a:xfrm>
            <a:off x="914400" y="4800600"/>
            <a:ext cx="7315200" cy="707886"/>
          </a:xfrm>
          <a:prstGeom prst="rect">
            <a:avLst/>
          </a:prstGeom>
          <a:noFill/>
        </p:spPr>
        <p:txBody>
          <a:bodyPr wrap="square" rtlCol="0">
            <a:spAutoFit/>
          </a:bodyPr>
          <a:lstStyle/>
          <a:p>
            <a:pPr algn="ctr"/>
            <a:r>
              <a:rPr lang="en-PH" sz="2000" dirty="0" smtClean="0"/>
              <a:t>Trained </a:t>
            </a:r>
            <a:r>
              <a:rPr lang="en-PH" sz="2000" b="1" dirty="0" smtClean="0">
                <a:solidFill>
                  <a:srgbClr val="FF0000"/>
                </a:solidFill>
              </a:rPr>
              <a:t>605</a:t>
            </a:r>
            <a:r>
              <a:rPr lang="en-PH" sz="2000" dirty="0" smtClean="0"/>
              <a:t> community health volunteers. This is 69% of the target which is 1,000.</a:t>
            </a:r>
            <a:endParaRPr lang="en-PH" sz="2000" dirty="0"/>
          </a:p>
        </p:txBody>
      </p:sp>
      <p:sp>
        <p:nvSpPr>
          <p:cNvPr id="6" name="TextBox 5"/>
          <p:cNvSpPr txBox="1"/>
          <p:nvPr/>
        </p:nvSpPr>
        <p:spPr>
          <a:xfrm>
            <a:off x="6381750" y="6107668"/>
            <a:ext cx="2762250" cy="307777"/>
          </a:xfrm>
          <a:prstGeom prst="rect">
            <a:avLst/>
          </a:prstGeom>
          <a:noFill/>
        </p:spPr>
        <p:txBody>
          <a:bodyPr wrap="square" rtlCol="0">
            <a:spAutoFit/>
          </a:bodyPr>
          <a:lstStyle/>
          <a:p>
            <a:pPr algn="ctr"/>
            <a:r>
              <a:rPr lang="en-PH" sz="1400" dirty="0" smtClean="0">
                <a:solidFill>
                  <a:schemeClr val="bg1">
                    <a:lumMod val="75000"/>
                  </a:schemeClr>
                </a:solidFill>
              </a:rPr>
              <a:t>As of February 20, 2015</a:t>
            </a:r>
            <a:endParaRPr lang="en-PH" sz="1400" dirty="0">
              <a:solidFill>
                <a:schemeClr val="bg1">
                  <a:lumMod val="75000"/>
                </a:schemeClr>
              </a:solidFill>
            </a:endParaRPr>
          </a:p>
        </p:txBody>
      </p:sp>
    </p:spTree>
    <p:extLst>
      <p:ext uri="{BB962C8B-B14F-4D97-AF65-F5344CB8AC3E}">
        <p14:creationId xmlns:p14="http://schemas.microsoft.com/office/powerpoint/2010/main" val="132649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b="1" dirty="0" smtClean="0">
                <a:solidFill>
                  <a:schemeClr val="bg1"/>
                </a:solidFill>
                <a:latin typeface="Times New Roman" panose="02020603050405020304" pitchFamily="18" charset="0"/>
                <a:cs typeface="Times New Roman" panose="02020603050405020304" pitchFamily="18" charset="0"/>
              </a:rPr>
              <a:t>HEALTH</a:t>
            </a:r>
            <a:endParaRPr lang="en-PH"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28800" y="1066801"/>
            <a:ext cx="5486400" cy="646331"/>
          </a:xfrm>
          <a:prstGeom prst="rect">
            <a:avLst/>
          </a:prstGeom>
          <a:noFill/>
        </p:spPr>
        <p:txBody>
          <a:bodyPr wrap="square" rtlCol="0">
            <a:spAutoFit/>
          </a:bodyPr>
          <a:lstStyle/>
          <a:p>
            <a:pPr algn="ctr"/>
            <a:r>
              <a:rPr lang="en-PH" b="1" dirty="0" smtClean="0"/>
              <a:t>PRC PROJECT ON HEALTH FACILITY EQUIPPING</a:t>
            </a:r>
          </a:p>
          <a:p>
            <a:pPr algn="ctr"/>
            <a:r>
              <a:rPr lang="en-PH" b="1" dirty="0" smtClean="0"/>
              <a:t>Supported by IFRC and ADB</a:t>
            </a:r>
            <a:endParaRPr lang="en-PH" b="1" dirty="0"/>
          </a:p>
        </p:txBody>
      </p:sp>
      <p:sp>
        <p:nvSpPr>
          <p:cNvPr id="4" name="TextBox 3"/>
          <p:cNvSpPr txBox="1"/>
          <p:nvPr/>
        </p:nvSpPr>
        <p:spPr>
          <a:xfrm>
            <a:off x="838200" y="4572000"/>
            <a:ext cx="7315200" cy="1015663"/>
          </a:xfrm>
          <a:prstGeom prst="rect">
            <a:avLst/>
          </a:prstGeom>
          <a:noFill/>
        </p:spPr>
        <p:txBody>
          <a:bodyPr wrap="square" rtlCol="0">
            <a:spAutoFit/>
          </a:bodyPr>
          <a:lstStyle/>
          <a:p>
            <a:pPr algn="ctr"/>
            <a:r>
              <a:rPr lang="en-PH" sz="2000" b="1" dirty="0" smtClean="0">
                <a:solidFill>
                  <a:srgbClr val="FF0000"/>
                </a:solidFill>
              </a:rPr>
              <a:t>77 health facilities ( 60 RHU’s, 17 District Hospitals) </a:t>
            </a:r>
            <a:r>
              <a:rPr lang="en-PH" sz="2000" dirty="0" smtClean="0"/>
              <a:t>identified to be provided with equipment </a:t>
            </a:r>
          </a:p>
          <a:p>
            <a:pPr algn="ctr"/>
            <a:r>
              <a:rPr lang="en-PH" sz="2000" dirty="0" smtClean="0"/>
              <a:t>(16 in  E. Samar, 46 in Leyte, 6 in </a:t>
            </a:r>
            <a:r>
              <a:rPr lang="en-PH" sz="2000" dirty="0" err="1" smtClean="0"/>
              <a:t>Ormoc</a:t>
            </a:r>
            <a:r>
              <a:rPr lang="en-PH" sz="2000" dirty="0" smtClean="0"/>
              <a:t>, 9 in W. Samar) </a:t>
            </a:r>
            <a:endParaRPr lang="en-PH" sz="2000" dirty="0"/>
          </a:p>
        </p:txBody>
      </p:sp>
      <p:graphicFrame>
        <p:nvGraphicFramePr>
          <p:cNvPr id="6" name="Table 5"/>
          <p:cNvGraphicFramePr>
            <a:graphicFrameLocks noGrp="1"/>
          </p:cNvGraphicFramePr>
          <p:nvPr>
            <p:extLst/>
          </p:nvPr>
        </p:nvGraphicFramePr>
        <p:xfrm>
          <a:off x="914400" y="2057400"/>
          <a:ext cx="7315201" cy="2057398"/>
        </p:xfrm>
        <a:graphic>
          <a:graphicData uri="http://schemas.openxmlformats.org/drawingml/2006/table">
            <a:tbl>
              <a:tblPr>
                <a:tableStyleId>{3C2FFA5D-87B4-456A-9821-1D502468CF0F}</a:tableStyleId>
              </a:tblPr>
              <a:tblGrid>
                <a:gridCol w="877387"/>
                <a:gridCol w="822550"/>
                <a:gridCol w="701908"/>
                <a:gridCol w="701908"/>
                <a:gridCol w="701908"/>
                <a:gridCol w="701908"/>
                <a:gridCol w="701908"/>
                <a:gridCol w="701908"/>
                <a:gridCol w="701908"/>
                <a:gridCol w="701908"/>
              </a:tblGrid>
              <a:tr h="265471">
                <a:tc rowSpan="2">
                  <a:txBody>
                    <a:bodyPr/>
                    <a:lstStyle/>
                    <a:p>
                      <a:pPr algn="ctr" fontAlgn="ctr"/>
                      <a:r>
                        <a:rPr lang="en-PH" sz="1100" u="none" strike="noStrike" dirty="0">
                          <a:effectLst/>
                        </a:rPr>
                        <a:t> Province </a:t>
                      </a:r>
                      <a:endParaRPr lang="en-PH" sz="1100" b="1" i="0" u="none" strike="noStrike" dirty="0">
                        <a:solidFill>
                          <a:srgbClr val="000000"/>
                        </a:solidFill>
                        <a:effectLst/>
                        <a:latin typeface="Calibri"/>
                      </a:endParaRPr>
                    </a:p>
                  </a:txBody>
                  <a:tcPr marL="0" marR="0" marT="0" marB="0" anchor="ctr"/>
                </a:tc>
                <a:tc rowSpan="2">
                  <a:txBody>
                    <a:bodyPr/>
                    <a:lstStyle/>
                    <a:p>
                      <a:pPr algn="ctr" fontAlgn="ctr"/>
                      <a:r>
                        <a:rPr lang="en-PH" sz="1100" u="none" strike="noStrike">
                          <a:effectLst/>
                        </a:rPr>
                        <a:t> Utrasound machine </a:t>
                      </a:r>
                      <a:endParaRPr lang="en-PH" sz="1100" b="1" i="0" u="none" strike="noStrike">
                        <a:solidFill>
                          <a:srgbClr val="000000"/>
                        </a:solidFill>
                        <a:effectLst/>
                        <a:latin typeface="Calibri"/>
                      </a:endParaRPr>
                    </a:p>
                  </a:txBody>
                  <a:tcPr marL="0" marR="0" marT="0" marB="0" anchor="ctr"/>
                </a:tc>
                <a:tc rowSpan="2">
                  <a:txBody>
                    <a:bodyPr/>
                    <a:lstStyle/>
                    <a:p>
                      <a:pPr algn="ctr" fontAlgn="ctr"/>
                      <a:r>
                        <a:rPr lang="en-PH" sz="1100" u="none" strike="noStrike" dirty="0">
                          <a:effectLst/>
                        </a:rPr>
                        <a:t> </a:t>
                      </a:r>
                      <a:r>
                        <a:rPr lang="en-PH" sz="1100" u="none" strike="noStrike" dirty="0" err="1">
                          <a:effectLst/>
                        </a:rPr>
                        <a:t>Aneshesia</a:t>
                      </a:r>
                      <a:r>
                        <a:rPr lang="en-PH" sz="1100" u="none" strike="noStrike" dirty="0">
                          <a:effectLst/>
                        </a:rPr>
                        <a:t> machine </a:t>
                      </a:r>
                      <a:endParaRPr lang="en-PH" sz="1100" b="1" i="0" u="none" strike="noStrike" dirty="0">
                        <a:solidFill>
                          <a:srgbClr val="000000"/>
                        </a:solidFill>
                        <a:effectLst/>
                        <a:latin typeface="Calibri"/>
                      </a:endParaRPr>
                    </a:p>
                  </a:txBody>
                  <a:tcPr marL="0" marR="0" marT="0" marB="0" anchor="ctr"/>
                </a:tc>
                <a:tc rowSpan="2">
                  <a:txBody>
                    <a:bodyPr/>
                    <a:lstStyle/>
                    <a:p>
                      <a:pPr algn="ctr" fontAlgn="ctr"/>
                      <a:r>
                        <a:rPr lang="en-PH" sz="1100" u="none" strike="noStrike" dirty="0">
                          <a:effectLst/>
                        </a:rPr>
                        <a:t> Ventilator (portable) </a:t>
                      </a:r>
                      <a:endParaRPr lang="en-PH" sz="1100" b="1" i="0" u="none" strike="noStrike" dirty="0">
                        <a:solidFill>
                          <a:srgbClr val="000000"/>
                        </a:solidFill>
                        <a:effectLst/>
                        <a:latin typeface="Calibri"/>
                      </a:endParaRPr>
                    </a:p>
                  </a:txBody>
                  <a:tcPr marL="0" marR="0" marT="0" marB="0" anchor="ctr"/>
                </a:tc>
                <a:tc rowSpan="2">
                  <a:txBody>
                    <a:bodyPr/>
                    <a:lstStyle/>
                    <a:p>
                      <a:pPr algn="ctr" fontAlgn="ctr"/>
                      <a:r>
                        <a:rPr lang="en-PH" sz="1100" u="none" strike="noStrike">
                          <a:effectLst/>
                        </a:rPr>
                        <a:t> Respirator (portable) </a:t>
                      </a:r>
                      <a:endParaRPr lang="en-PH" sz="1100" b="1" i="0" u="none" strike="noStrike">
                        <a:solidFill>
                          <a:srgbClr val="000000"/>
                        </a:solidFill>
                        <a:effectLst/>
                        <a:latin typeface="Calibri"/>
                      </a:endParaRPr>
                    </a:p>
                  </a:txBody>
                  <a:tcPr marL="0" marR="0" marT="0" marB="0" anchor="ctr"/>
                </a:tc>
                <a:tc rowSpan="2">
                  <a:txBody>
                    <a:bodyPr/>
                    <a:lstStyle/>
                    <a:p>
                      <a:pPr algn="ctr" fontAlgn="ctr"/>
                      <a:r>
                        <a:rPr lang="en-PH" sz="1100" u="none" strike="noStrike">
                          <a:effectLst/>
                        </a:rPr>
                        <a:t> ECG machine </a:t>
                      </a:r>
                      <a:endParaRPr lang="en-PH" sz="1100" b="1" i="0" u="none" strike="noStrike">
                        <a:solidFill>
                          <a:srgbClr val="000000"/>
                        </a:solidFill>
                        <a:effectLst/>
                        <a:latin typeface="Calibri"/>
                      </a:endParaRPr>
                    </a:p>
                  </a:txBody>
                  <a:tcPr marL="0" marR="0" marT="0" marB="0" anchor="ctr"/>
                </a:tc>
                <a:tc rowSpan="2">
                  <a:txBody>
                    <a:bodyPr/>
                    <a:lstStyle/>
                    <a:p>
                      <a:pPr algn="ctr" fontAlgn="ctr"/>
                      <a:r>
                        <a:rPr lang="en-PH" sz="1100" u="none" strike="noStrike">
                          <a:effectLst/>
                        </a:rPr>
                        <a:t> Generator 6KVA </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850" u="none" strike="noStrike">
                          <a:effectLst/>
                        </a:rPr>
                        <a:t> Std Eqpt for </a:t>
                      </a:r>
                      <a:endParaRPr lang="en-PH" sz="850" b="1" i="0" u="none" strike="noStrike">
                        <a:solidFill>
                          <a:srgbClr val="000000"/>
                        </a:solidFill>
                        <a:effectLst/>
                        <a:latin typeface="Calibri"/>
                      </a:endParaRPr>
                    </a:p>
                  </a:txBody>
                  <a:tcPr marL="0" marR="0" marT="0" marB="0" anchor="ctr"/>
                </a:tc>
                <a:tc rowSpan="2">
                  <a:txBody>
                    <a:bodyPr/>
                    <a:lstStyle/>
                    <a:p>
                      <a:pPr algn="ctr" fontAlgn="ctr"/>
                      <a:r>
                        <a:rPr lang="en-PH" sz="1100" u="none" strike="noStrike">
                          <a:effectLst/>
                        </a:rPr>
                        <a:t>OB/Del kits</a:t>
                      </a:r>
                      <a:endParaRPr lang="en-PH" sz="1100" b="1" i="0" u="none" strike="noStrike">
                        <a:solidFill>
                          <a:srgbClr val="000000"/>
                        </a:solidFill>
                        <a:effectLst/>
                        <a:latin typeface="Calibri"/>
                      </a:endParaRPr>
                    </a:p>
                  </a:txBody>
                  <a:tcPr marL="0" marR="0" marT="0" marB="0" anchor="ctr"/>
                </a:tc>
                <a:tc rowSpan="2">
                  <a:txBody>
                    <a:bodyPr/>
                    <a:lstStyle/>
                    <a:p>
                      <a:pPr algn="ctr" fontAlgn="ctr"/>
                      <a:r>
                        <a:rPr lang="en-PH" sz="1100" u="none" strike="noStrike">
                          <a:effectLst/>
                        </a:rPr>
                        <a:t>First Aid kits</a:t>
                      </a:r>
                      <a:endParaRPr lang="en-PH" sz="1100" b="1" i="0" u="none" strike="noStrike">
                        <a:solidFill>
                          <a:srgbClr val="000000"/>
                        </a:solidFill>
                        <a:effectLst/>
                        <a:latin typeface="Calibri"/>
                      </a:endParaRPr>
                    </a:p>
                  </a:txBody>
                  <a:tcPr marL="0" marR="0" marT="0" marB="0" anchor="ctr"/>
                </a:tc>
              </a:tr>
              <a:tr h="265471">
                <a:tc vMerge="1">
                  <a:txBody>
                    <a:bodyPr/>
                    <a:lstStyle/>
                    <a:p>
                      <a:endParaRPr lang="en-PH"/>
                    </a:p>
                  </a:txBody>
                  <a:tcPr/>
                </a:tc>
                <a:tc vMerge="1">
                  <a:txBody>
                    <a:bodyPr/>
                    <a:lstStyle/>
                    <a:p>
                      <a:endParaRPr lang="en-PH"/>
                    </a:p>
                  </a:txBody>
                  <a:tcPr/>
                </a:tc>
                <a:tc vMerge="1">
                  <a:txBody>
                    <a:bodyPr/>
                    <a:lstStyle/>
                    <a:p>
                      <a:endParaRPr lang="en-PH"/>
                    </a:p>
                  </a:txBody>
                  <a:tcPr/>
                </a:tc>
                <a:tc vMerge="1">
                  <a:txBody>
                    <a:bodyPr/>
                    <a:lstStyle/>
                    <a:p>
                      <a:endParaRPr lang="en-PH"/>
                    </a:p>
                  </a:txBody>
                  <a:tcPr/>
                </a:tc>
                <a:tc vMerge="1">
                  <a:txBody>
                    <a:bodyPr/>
                    <a:lstStyle/>
                    <a:p>
                      <a:endParaRPr lang="en-PH"/>
                    </a:p>
                  </a:txBody>
                  <a:tcPr/>
                </a:tc>
                <a:tc vMerge="1">
                  <a:txBody>
                    <a:bodyPr/>
                    <a:lstStyle/>
                    <a:p>
                      <a:endParaRPr lang="en-PH"/>
                    </a:p>
                  </a:txBody>
                  <a:tcPr/>
                </a:tc>
                <a:tc vMerge="1">
                  <a:txBody>
                    <a:bodyPr/>
                    <a:lstStyle/>
                    <a:p>
                      <a:endParaRPr lang="en-PH"/>
                    </a:p>
                  </a:txBody>
                  <a:tcPr/>
                </a:tc>
                <a:tc>
                  <a:txBody>
                    <a:bodyPr/>
                    <a:lstStyle/>
                    <a:p>
                      <a:pPr algn="ctr" fontAlgn="ctr"/>
                      <a:r>
                        <a:rPr lang="en-PH" sz="1100" u="none" strike="noStrike">
                          <a:effectLst/>
                        </a:rPr>
                        <a:t>RHU </a:t>
                      </a:r>
                      <a:endParaRPr lang="en-PH" sz="1100" b="1" i="0" u="none" strike="noStrike">
                        <a:solidFill>
                          <a:srgbClr val="000000"/>
                        </a:solidFill>
                        <a:effectLst/>
                        <a:latin typeface="Calibri"/>
                      </a:endParaRPr>
                    </a:p>
                  </a:txBody>
                  <a:tcPr marL="0" marR="0" marT="0" marB="0" anchor="ctr"/>
                </a:tc>
                <a:tc vMerge="1">
                  <a:txBody>
                    <a:bodyPr/>
                    <a:lstStyle/>
                    <a:p>
                      <a:endParaRPr lang="en-PH"/>
                    </a:p>
                  </a:txBody>
                  <a:tcPr/>
                </a:tc>
                <a:tc vMerge="1">
                  <a:txBody>
                    <a:bodyPr/>
                    <a:lstStyle/>
                    <a:p>
                      <a:endParaRPr lang="en-PH"/>
                    </a:p>
                  </a:txBody>
                  <a:tcPr/>
                </a:tc>
              </a:tr>
              <a:tr h="278744">
                <a:tc>
                  <a:txBody>
                    <a:bodyPr/>
                    <a:lstStyle/>
                    <a:p>
                      <a:pPr algn="ctr" fontAlgn="ctr"/>
                      <a:r>
                        <a:rPr lang="en-PH" sz="1100" u="none" strike="noStrike">
                          <a:effectLst/>
                        </a:rPr>
                        <a:t>E.Samar</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1</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1</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2</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dirty="0">
                          <a:effectLst/>
                        </a:rPr>
                        <a:t>2</a:t>
                      </a:r>
                      <a:endParaRPr lang="en-PH" sz="1100" b="0" i="0" u="none" strike="noStrike" dirty="0">
                        <a:solidFill>
                          <a:srgbClr val="000000"/>
                        </a:solidFill>
                        <a:effectLst/>
                        <a:latin typeface="Calibri"/>
                      </a:endParaRPr>
                    </a:p>
                  </a:txBody>
                  <a:tcPr marL="0" marR="0" marT="0" marB="0" anchor="ctr"/>
                </a:tc>
                <a:tc>
                  <a:txBody>
                    <a:bodyPr/>
                    <a:lstStyle/>
                    <a:p>
                      <a:pPr algn="ctr" fontAlgn="ctr"/>
                      <a:r>
                        <a:rPr lang="en-PH" sz="1100" u="none" strike="noStrike">
                          <a:effectLst/>
                        </a:rPr>
                        <a:t>1</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6</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507</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304</a:t>
                      </a:r>
                      <a:endParaRPr lang="en-PH" sz="1100" b="0" i="0" u="none" strike="noStrike">
                        <a:solidFill>
                          <a:srgbClr val="000000"/>
                        </a:solidFill>
                        <a:effectLst/>
                        <a:latin typeface="Calibri"/>
                      </a:endParaRPr>
                    </a:p>
                  </a:txBody>
                  <a:tcPr marL="0" marR="0" marT="0" marB="0" anchor="ctr"/>
                </a:tc>
              </a:tr>
              <a:tr h="411480">
                <a:tc>
                  <a:txBody>
                    <a:bodyPr/>
                    <a:lstStyle/>
                    <a:p>
                      <a:pPr algn="ctr" fontAlgn="ctr"/>
                      <a:r>
                        <a:rPr lang="en-PH" sz="1100" u="none" strike="noStrike">
                          <a:effectLst/>
                        </a:rPr>
                        <a:t>Leyte</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6</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dirty="0">
                          <a:effectLst/>
                        </a:rPr>
                        <a:t>4</a:t>
                      </a:r>
                      <a:endParaRPr lang="en-PH" sz="1100" b="0" i="0" u="none" strike="noStrike" dirty="0">
                        <a:solidFill>
                          <a:srgbClr val="000000"/>
                        </a:solidFill>
                        <a:effectLst/>
                        <a:latin typeface="Calibri"/>
                      </a:endParaRPr>
                    </a:p>
                  </a:txBody>
                  <a:tcPr marL="0" marR="0" marT="0" marB="0" anchor="ctr"/>
                </a:tc>
                <a:tc>
                  <a:txBody>
                    <a:bodyPr/>
                    <a:lstStyle/>
                    <a:p>
                      <a:pPr algn="ctr" fontAlgn="ctr"/>
                      <a:r>
                        <a:rPr lang="en-PH" sz="1100" u="none" strike="noStrike">
                          <a:effectLst/>
                        </a:rPr>
                        <a:t>4</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4</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dirty="0">
                          <a:effectLst/>
                        </a:rPr>
                        <a:t>4</a:t>
                      </a:r>
                      <a:endParaRPr lang="en-PH" sz="1100" b="0" i="0" u="none" strike="noStrike" dirty="0">
                        <a:solidFill>
                          <a:srgbClr val="000000"/>
                        </a:solidFill>
                        <a:effectLst/>
                        <a:latin typeface="Calibri"/>
                      </a:endParaRPr>
                    </a:p>
                  </a:txBody>
                  <a:tcPr marL="0" marR="0" marT="0" marB="0" anchor="ctr"/>
                </a:tc>
                <a:tc>
                  <a:txBody>
                    <a:bodyPr/>
                    <a:lstStyle/>
                    <a:p>
                      <a:pPr algn="ctr" fontAlgn="ctr"/>
                      <a:r>
                        <a:rPr lang="en-PH" sz="1100" u="none" strike="noStrike">
                          <a:effectLst/>
                        </a:rPr>
                        <a:t>17</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556</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418</a:t>
                      </a:r>
                      <a:endParaRPr lang="en-PH" sz="1100" b="0" i="0" u="none" strike="noStrike">
                        <a:solidFill>
                          <a:srgbClr val="000000"/>
                        </a:solidFill>
                        <a:effectLst/>
                        <a:latin typeface="Calibri"/>
                      </a:endParaRPr>
                    </a:p>
                  </a:txBody>
                  <a:tcPr marL="0" marR="0" marT="0" marB="0" anchor="ctr"/>
                </a:tc>
              </a:tr>
              <a:tr h="278744">
                <a:tc>
                  <a:txBody>
                    <a:bodyPr/>
                    <a:lstStyle/>
                    <a:p>
                      <a:pPr algn="ctr" fontAlgn="ctr"/>
                      <a:r>
                        <a:rPr lang="en-PH" sz="1100" u="none" strike="noStrike">
                          <a:effectLst/>
                        </a:rPr>
                        <a:t>Ormoc</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dirty="0">
                          <a:effectLst/>
                        </a:rPr>
                        <a:t>               - </a:t>
                      </a:r>
                      <a:endParaRPr lang="en-PH" sz="1100" b="0" i="0" u="none" strike="noStrike" dirty="0">
                        <a:solidFill>
                          <a:srgbClr val="000000"/>
                        </a:solidFill>
                        <a:effectLst/>
                        <a:latin typeface="Calibri"/>
                      </a:endParaRPr>
                    </a:p>
                  </a:txBody>
                  <a:tcPr marL="0" marR="0" marT="0" marB="0" anchor="ctr"/>
                </a:tc>
                <a:tc>
                  <a:txBody>
                    <a:bodyPr/>
                    <a:lstStyle/>
                    <a:p>
                      <a:pPr algn="ctr" fontAlgn="ctr"/>
                      <a:r>
                        <a:rPr lang="en-PH" sz="1100" u="none" strike="noStrike" dirty="0">
                          <a:effectLst/>
                        </a:rPr>
                        <a:t>3</a:t>
                      </a:r>
                      <a:endParaRPr lang="en-PH" sz="1100" b="0" i="0" u="none" strike="noStrike" dirty="0">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166</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103</a:t>
                      </a:r>
                      <a:endParaRPr lang="en-PH" sz="1100" b="0" i="0" u="none" strike="noStrike">
                        <a:solidFill>
                          <a:srgbClr val="000000"/>
                        </a:solidFill>
                        <a:effectLst/>
                        <a:latin typeface="Calibri"/>
                      </a:endParaRPr>
                    </a:p>
                  </a:txBody>
                  <a:tcPr marL="0" marR="0" marT="0" marB="0" anchor="ctr"/>
                </a:tc>
              </a:tr>
              <a:tr h="278744">
                <a:tc>
                  <a:txBody>
                    <a:bodyPr/>
                    <a:lstStyle/>
                    <a:p>
                      <a:pPr algn="ctr" fontAlgn="ctr"/>
                      <a:r>
                        <a:rPr lang="en-PH" sz="1100" u="none" strike="noStrike">
                          <a:effectLst/>
                        </a:rPr>
                        <a:t>W.Samar</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1</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1</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5</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203</a:t>
                      </a:r>
                      <a:endParaRPr lang="en-PH" sz="1100" b="0"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204</a:t>
                      </a:r>
                      <a:endParaRPr lang="en-PH" sz="1100" b="0" i="0" u="none" strike="noStrike">
                        <a:solidFill>
                          <a:srgbClr val="000000"/>
                        </a:solidFill>
                        <a:effectLst/>
                        <a:latin typeface="Calibri"/>
                      </a:endParaRPr>
                    </a:p>
                  </a:txBody>
                  <a:tcPr marL="0" marR="0" marT="0" marB="0" anchor="ctr"/>
                </a:tc>
              </a:tr>
              <a:tr h="278744">
                <a:tc>
                  <a:txBody>
                    <a:bodyPr/>
                    <a:lstStyle/>
                    <a:p>
                      <a:pPr algn="ctr" fontAlgn="ctr"/>
                      <a:r>
                        <a:rPr lang="en-PH" sz="1100" u="none" strike="noStrike">
                          <a:effectLst/>
                        </a:rPr>
                        <a:t>Total Qty</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7</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6</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6</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6</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6</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31</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               - </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1100" u="none" strike="noStrike">
                          <a:effectLst/>
                        </a:rPr>
                        <a:t>1432</a:t>
                      </a:r>
                      <a:endParaRPr lang="en-PH" sz="1100" b="1" i="0" u="none" strike="noStrike">
                        <a:solidFill>
                          <a:srgbClr val="000000"/>
                        </a:solidFill>
                        <a:effectLst/>
                        <a:latin typeface="Calibri"/>
                      </a:endParaRPr>
                    </a:p>
                  </a:txBody>
                  <a:tcPr marL="0" marR="0" marT="0" marB="0" anchor="ctr"/>
                </a:tc>
                <a:tc>
                  <a:txBody>
                    <a:bodyPr/>
                    <a:lstStyle/>
                    <a:p>
                      <a:pPr algn="ctr" fontAlgn="ctr"/>
                      <a:r>
                        <a:rPr lang="en-PH" sz="1100" u="none" strike="noStrike" dirty="0">
                          <a:effectLst/>
                        </a:rPr>
                        <a:t>1029</a:t>
                      </a:r>
                      <a:endParaRPr lang="en-PH" sz="1100" b="1" i="0" u="none" strike="noStrike" dirty="0">
                        <a:solidFill>
                          <a:srgbClr val="000000"/>
                        </a:solidFill>
                        <a:effectLst/>
                        <a:latin typeface="Calibri"/>
                      </a:endParaRPr>
                    </a:p>
                  </a:txBody>
                  <a:tcPr marL="0" marR="0" marT="0" marB="0" anchor="ctr"/>
                </a:tc>
              </a:tr>
            </a:tbl>
          </a:graphicData>
        </a:graphic>
      </p:graphicFrame>
      <p:sp>
        <p:nvSpPr>
          <p:cNvPr id="7" name="TextBox 6"/>
          <p:cNvSpPr txBox="1"/>
          <p:nvPr/>
        </p:nvSpPr>
        <p:spPr>
          <a:xfrm>
            <a:off x="6381750" y="6107668"/>
            <a:ext cx="2762250" cy="307777"/>
          </a:xfrm>
          <a:prstGeom prst="rect">
            <a:avLst/>
          </a:prstGeom>
          <a:noFill/>
        </p:spPr>
        <p:txBody>
          <a:bodyPr wrap="square" rtlCol="0">
            <a:spAutoFit/>
          </a:bodyPr>
          <a:lstStyle/>
          <a:p>
            <a:pPr algn="ctr"/>
            <a:r>
              <a:rPr lang="en-PH" sz="1400" dirty="0" smtClean="0">
                <a:solidFill>
                  <a:schemeClr val="bg1">
                    <a:lumMod val="75000"/>
                  </a:schemeClr>
                </a:solidFill>
              </a:rPr>
              <a:t>As of February 20, 2015</a:t>
            </a:r>
            <a:endParaRPr lang="en-PH" sz="1400" dirty="0">
              <a:solidFill>
                <a:schemeClr val="bg1">
                  <a:lumMod val="75000"/>
                </a:schemeClr>
              </a:solidFill>
            </a:endParaRPr>
          </a:p>
        </p:txBody>
      </p:sp>
    </p:spTree>
    <p:extLst>
      <p:ext uri="{BB962C8B-B14F-4D97-AF65-F5344CB8AC3E}">
        <p14:creationId xmlns:p14="http://schemas.microsoft.com/office/powerpoint/2010/main" val="2601971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dirty="0" smtClean="0">
                <a:solidFill>
                  <a:schemeClr val="bg1"/>
                </a:solidFill>
                <a:latin typeface="Ariel"/>
                <a:cs typeface="Ariel"/>
              </a:rPr>
              <a:t>HEALTH</a:t>
            </a:r>
            <a:endParaRPr lang="en-PH" dirty="0">
              <a:solidFill>
                <a:schemeClr val="bg1"/>
              </a:solidFill>
              <a:latin typeface="Ariel"/>
              <a:cs typeface="Ariel"/>
            </a:endParaRPr>
          </a:p>
        </p:txBody>
      </p:sp>
      <p:pic>
        <p:nvPicPr>
          <p:cNvPr id="5" name="Picture 4" descr="C:\Users\archie\AppData\Local\Temp\IMG_080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95400"/>
            <a:ext cx="2948305" cy="2057400"/>
          </a:xfrm>
          <a:prstGeom prst="rect">
            <a:avLst/>
          </a:prstGeom>
          <a:noFill/>
          <a:ln>
            <a:noFill/>
          </a:ln>
        </p:spPr>
      </p:pic>
      <p:pic>
        <p:nvPicPr>
          <p:cNvPr id="6" name="Picture 5" descr="D:\MY FILES\Haiyan Eastern Samar\ICRC BHC\Ginuban, Lawaan\BHC Picture iphone 00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905933"/>
            <a:ext cx="2895600" cy="2294467"/>
          </a:xfrm>
          <a:prstGeom prst="rect">
            <a:avLst/>
          </a:prstGeom>
          <a:noFill/>
          <a:ln>
            <a:noFill/>
          </a:ln>
        </p:spPr>
      </p:pic>
      <p:pic>
        <p:nvPicPr>
          <p:cNvPr id="9" name="Picture 8" descr="D:\MY FILES\Haiyan Eastern Samar\ICRC BHC\Catadman, Basey\BHC Picture iphone 00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1" y="4225331"/>
            <a:ext cx="2971800" cy="2176964"/>
          </a:xfrm>
          <a:prstGeom prst="rect">
            <a:avLst/>
          </a:prstGeom>
          <a:noFill/>
          <a:ln>
            <a:noFill/>
          </a:ln>
        </p:spPr>
      </p:pic>
      <p:pic>
        <p:nvPicPr>
          <p:cNvPr id="10" name="Picture 9" descr="D:\MY FILES\Haiyan Eastern Samar\ICRC BHC\Catadman, Basey\BHC Picture iphone 00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4225331"/>
            <a:ext cx="2919095" cy="2176964"/>
          </a:xfrm>
          <a:prstGeom prst="rect">
            <a:avLst/>
          </a:prstGeom>
          <a:noFill/>
          <a:ln>
            <a:noFill/>
          </a:ln>
        </p:spPr>
      </p:pic>
      <p:pic>
        <p:nvPicPr>
          <p:cNvPr id="11" name="Picture 10" descr="D:\MY FILES\Haiyan Eastern Samar\ICRC BHC\Ginuban, Lawaan\BHC Picture iphone 006.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8399" y="905933"/>
            <a:ext cx="2819399" cy="2294467"/>
          </a:xfrm>
          <a:prstGeom prst="rect">
            <a:avLst/>
          </a:prstGeom>
          <a:noFill/>
          <a:ln>
            <a:noFill/>
          </a:ln>
        </p:spPr>
      </p:pic>
      <p:sp>
        <p:nvSpPr>
          <p:cNvPr id="12" name="TextBox 11"/>
          <p:cNvSpPr txBox="1"/>
          <p:nvPr/>
        </p:nvSpPr>
        <p:spPr>
          <a:xfrm>
            <a:off x="228600" y="3505200"/>
            <a:ext cx="2948305"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err="1">
                <a:effectLst>
                  <a:glow rad="228600">
                    <a:schemeClr val="accent2">
                      <a:satMod val="175000"/>
                      <a:alpha val="40000"/>
                    </a:schemeClr>
                  </a:glow>
                </a:effectLst>
              </a:rPr>
              <a:t>Brgy</a:t>
            </a:r>
            <a:r>
              <a:rPr lang="en-PH" dirty="0">
                <a:effectLst>
                  <a:glow rad="228600">
                    <a:schemeClr val="accent2">
                      <a:satMod val="175000"/>
                      <a:alpha val="40000"/>
                    </a:schemeClr>
                  </a:glow>
                </a:effectLst>
              </a:rPr>
              <a:t>. Abaca, </a:t>
            </a:r>
            <a:r>
              <a:rPr lang="en-PH" dirty="0" err="1">
                <a:effectLst>
                  <a:glow rad="228600">
                    <a:schemeClr val="accent2">
                      <a:satMod val="175000"/>
                      <a:alpha val="40000"/>
                    </a:schemeClr>
                  </a:glow>
                </a:effectLst>
              </a:rPr>
              <a:t>Dagami</a:t>
            </a:r>
            <a:r>
              <a:rPr lang="en-PH" dirty="0">
                <a:effectLst>
                  <a:glow rad="228600">
                    <a:schemeClr val="accent2">
                      <a:satMod val="175000"/>
                      <a:alpha val="40000"/>
                    </a:schemeClr>
                  </a:glow>
                </a:effectLst>
              </a:rPr>
              <a:t>, Leyte</a:t>
            </a:r>
          </a:p>
        </p:txBody>
      </p:sp>
      <p:sp>
        <p:nvSpPr>
          <p:cNvPr id="13" name="TextBox 12"/>
          <p:cNvSpPr txBox="1"/>
          <p:nvPr/>
        </p:nvSpPr>
        <p:spPr>
          <a:xfrm>
            <a:off x="4038599" y="3276600"/>
            <a:ext cx="381000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err="1" smtClean="0">
                <a:effectLst>
                  <a:glow rad="228600">
                    <a:schemeClr val="accent2">
                      <a:satMod val="175000"/>
                      <a:alpha val="40000"/>
                    </a:schemeClr>
                  </a:glow>
                </a:effectLst>
              </a:rPr>
              <a:t>Brgy</a:t>
            </a:r>
            <a:r>
              <a:rPr lang="en-PH" dirty="0" smtClean="0">
                <a:effectLst>
                  <a:glow rad="228600">
                    <a:schemeClr val="accent2">
                      <a:satMod val="175000"/>
                      <a:alpha val="40000"/>
                    </a:schemeClr>
                  </a:glow>
                </a:effectLst>
              </a:rPr>
              <a:t>. </a:t>
            </a:r>
            <a:r>
              <a:rPr lang="en-PH" dirty="0" err="1" smtClean="0">
                <a:effectLst>
                  <a:glow rad="228600">
                    <a:schemeClr val="accent2">
                      <a:satMod val="175000"/>
                      <a:alpha val="40000"/>
                    </a:schemeClr>
                  </a:glow>
                </a:effectLst>
              </a:rPr>
              <a:t>Ginuban</a:t>
            </a:r>
            <a:r>
              <a:rPr lang="en-PH" dirty="0" smtClean="0">
                <a:effectLst>
                  <a:glow rad="228600">
                    <a:schemeClr val="accent2">
                      <a:satMod val="175000"/>
                      <a:alpha val="40000"/>
                    </a:schemeClr>
                  </a:glow>
                </a:effectLst>
              </a:rPr>
              <a:t>, </a:t>
            </a:r>
            <a:r>
              <a:rPr lang="en-PH" dirty="0" err="1" smtClean="0">
                <a:effectLst>
                  <a:glow rad="228600">
                    <a:schemeClr val="accent2">
                      <a:satMod val="175000"/>
                      <a:alpha val="40000"/>
                    </a:schemeClr>
                  </a:glow>
                </a:effectLst>
              </a:rPr>
              <a:t>Lawaan</a:t>
            </a:r>
            <a:r>
              <a:rPr lang="en-PH" dirty="0" smtClean="0">
                <a:effectLst>
                  <a:glow rad="228600">
                    <a:schemeClr val="accent2">
                      <a:satMod val="175000"/>
                      <a:alpha val="40000"/>
                    </a:schemeClr>
                  </a:glow>
                </a:effectLst>
              </a:rPr>
              <a:t>, Eastern Samar</a:t>
            </a:r>
            <a:endParaRPr lang="en-PH" dirty="0">
              <a:effectLst>
                <a:glow rad="228600">
                  <a:schemeClr val="accent2">
                    <a:satMod val="175000"/>
                    <a:alpha val="40000"/>
                  </a:schemeClr>
                </a:glow>
              </a:effectLst>
            </a:endParaRPr>
          </a:p>
        </p:txBody>
      </p:sp>
      <p:sp>
        <p:nvSpPr>
          <p:cNvPr id="14" name="TextBox 13"/>
          <p:cNvSpPr txBox="1"/>
          <p:nvPr/>
        </p:nvSpPr>
        <p:spPr>
          <a:xfrm>
            <a:off x="6553201" y="5068669"/>
            <a:ext cx="251459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err="1" smtClean="0">
                <a:effectLst>
                  <a:glow rad="228600">
                    <a:schemeClr val="accent2">
                      <a:satMod val="175000"/>
                      <a:alpha val="40000"/>
                    </a:schemeClr>
                  </a:glow>
                </a:effectLst>
              </a:rPr>
              <a:t>Brgy</a:t>
            </a:r>
            <a:r>
              <a:rPr lang="en-PH" dirty="0" smtClean="0">
                <a:effectLst>
                  <a:glow rad="228600">
                    <a:schemeClr val="accent2">
                      <a:satMod val="175000"/>
                      <a:alpha val="40000"/>
                    </a:schemeClr>
                  </a:glow>
                </a:effectLst>
              </a:rPr>
              <a:t>. </a:t>
            </a:r>
            <a:r>
              <a:rPr lang="en-PH" dirty="0" err="1" smtClean="0">
                <a:effectLst>
                  <a:glow rad="228600">
                    <a:schemeClr val="accent2">
                      <a:satMod val="175000"/>
                      <a:alpha val="40000"/>
                    </a:schemeClr>
                  </a:glow>
                </a:effectLst>
              </a:rPr>
              <a:t>Catadman</a:t>
            </a:r>
            <a:r>
              <a:rPr lang="en-PH" dirty="0" smtClean="0">
                <a:effectLst>
                  <a:glow rad="228600">
                    <a:schemeClr val="accent2">
                      <a:satMod val="175000"/>
                      <a:alpha val="40000"/>
                    </a:schemeClr>
                  </a:glow>
                </a:effectLst>
              </a:rPr>
              <a:t>, </a:t>
            </a:r>
            <a:r>
              <a:rPr lang="en-PH" dirty="0" err="1" smtClean="0">
                <a:effectLst>
                  <a:glow rad="228600">
                    <a:schemeClr val="accent2">
                      <a:satMod val="175000"/>
                      <a:alpha val="40000"/>
                    </a:schemeClr>
                  </a:glow>
                </a:effectLst>
              </a:rPr>
              <a:t>Basey</a:t>
            </a:r>
            <a:r>
              <a:rPr lang="en-PH" dirty="0" smtClean="0">
                <a:effectLst>
                  <a:glow rad="228600">
                    <a:schemeClr val="accent2">
                      <a:satMod val="175000"/>
                      <a:alpha val="40000"/>
                    </a:schemeClr>
                  </a:glow>
                </a:effectLst>
              </a:rPr>
              <a:t>, Western Samar</a:t>
            </a:r>
            <a:endParaRPr lang="en-PH" dirty="0">
              <a:effectLst>
                <a:glow rad="228600">
                  <a:schemeClr val="accent2">
                    <a:satMod val="175000"/>
                    <a:alpha val="40000"/>
                  </a:schemeClr>
                </a:glow>
              </a:effectLst>
            </a:endParaRPr>
          </a:p>
        </p:txBody>
      </p:sp>
    </p:spTree>
    <p:extLst>
      <p:ext uri="{BB962C8B-B14F-4D97-AF65-F5344CB8AC3E}">
        <p14:creationId xmlns:p14="http://schemas.microsoft.com/office/powerpoint/2010/main" val="519094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dirty="0" smtClean="0">
                <a:solidFill>
                  <a:schemeClr val="bg1"/>
                </a:solidFill>
                <a:latin typeface="Arial"/>
                <a:cs typeface="Arial"/>
              </a:rPr>
              <a:t>HEALTH</a:t>
            </a:r>
            <a:endParaRPr lang="en-PH" dirty="0">
              <a:solidFill>
                <a:schemeClr val="bg1"/>
              </a:solidFill>
              <a:latin typeface="Arial"/>
              <a:cs typeface="Arial"/>
            </a:endParaRPr>
          </a:p>
        </p:txBody>
      </p:sp>
      <p:sp>
        <p:nvSpPr>
          <p:cNvPr id="12" name="TextBox 11"/>
          <p:cNvSpPr txBox="1"/>
          <p:nvPr/>
        </p:nvSpPr>
        <p:spPr>
          <a:xfrm>
            <a:off x="608882" y="4446117"/>
            <a:ext cx="2948305"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err="1" smtClean="0">
                <a:effectLst>
                  <a:glow rad="228600">
                    <a:schemeClr val="accent2">
                      <a:satMod val="175000"/>
                      <a:alpha val="40000"/>
                    </a:schemeClr>
                  </a:glow>
                </a:effectLst>
              </a:rPr>
              <a:t>Brgy</a:t>
            </a:r>
            <a:r>
              <a:rPr lang="en-PH" dirty="0" smtClean="0">
                <a:effectLst>
                  <a:glow rad="228600">
                    <a:schemeClr val="accent2">
                      <a:satMod val="175000"/>
                      <a:alpha val="40000"/>
                    </a:schemeClr>
                  </a:glow>
                </a:effectLst>
              </a:rPr>
              <a:t>. </a:t>
            </a:r>
            <a:r>
              <a:rPr lang="en-PH" dirty="0" err="1" smtClean="0">
                <a:effectLst>
                  <a:glow rad="228600">
                    <a:schemeClr val="accent2">
                      <a:satMod val="175000"/>
                      <a:alpha val="40000"/>
                    </a:schemeClr>
                  </a:glow>
                </a:effectLst>
              </a:rPr>
              <a:t>Tanza</a:t>
            </a:r>
            <a:r>
              <a:rPr lang="en-PH" dirty="0" smtClean="0">
                <a:effectLst>
                  <a:glow rad="228600">
                    <a:schemeClr val="accent2">
                      <a:satMod val="175000"/>
                      <a:alpha val="40000"/>
                    </a:schemeClr>
                  </a:glow>
                </a:effectLst>
              </a:rPr>
              <a:t> Sur, Panay, Capiz</a:t>
            </a:r>
          </a:p>
        </p:txBody>
      </p:sp>
      <p:sp>
        <p:nvSpPr>
          <p:cNvPr id="13" name="TextBox 12"/>
          <p:cNvSpPr txBox="1"/>
          <p:nvPr/>
        </p:nvSpPr>
        <p:spPr>
          <a:xfrm>
            <a:off x="4656785" y="4446117"/>
            <a:ext cx="381000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err="1" smtClean="0">
                <a:effectLst>
                  <a:glow rad="228600">
                    <a:schemeClr val="accent2">
                      <a:satMod val="175000"/>
                      <a:alpha val="40000"/>
                    </a:schemeClr>
                  </a:glow>
                </a:effectLst>
              </a:rPr>
              <a:t>Brgy</a:t>
            </a:r>
            <a:r>
              <a:rPr lang="en-PH" dirty="0" smtClean="0">
                <a:effectLst>
                  <a:glow rad="228600">
                    <a:schemeClr val="accent2">
                      <a:satMod val="175000"/>
                      <a:alpha val="40000"/>
                    </a:schemeClr>
                  </a:glow>
                </a:effectLst>
              </a:rPr>
              <a:t>. </a:t>
            </a:r>
            <a:r>
              <a:rPr lang="en-PH" dirty="0" err="1" smtClean="0">
                <a:effectLst>
                  <a:glow rad="228600">
                    <a:schemeClr val="accent2">
                      <a:satMod val="175000"/>
                      <a:alpha val="40000"/>
                    </a:schemeClr>
                  </a:glow>
                </a:effectLst>
              </a:rPr>
              <a:t>Timpas</a:t>
            </a:r>
            <a:r>
              <a:rPr lang="en-PH" dirty="0" smtClean="0">
                <a:effectLst>
                  <a:glow rad="228600">
                    <a:schemeClr val="accent2">
                      <a:satMod val="175000"/>
                      <a:alpha val="40000"/>
                    </a:schemeClr>
                  </a:glow>
                </a:effectLst>
              </a:rPr>
              <a:t>, </a:t>
            </a:r>
            <a:r>
              <a:rPr lang="en-PH" dirty="0" err="1" smtClean="0">
                <a:effectLst>
                  <a:glow rad="228600">
                    <a:schemeClr val="accent2">
                      <a:satMod val="175000"/>
                      <a:alpha val="40000"/>
                    </a:schemeClr>
                  </a:glow>
                </a:effectLst>
              </a:rPr>
              <a:t>Panitan</a:t>
            </a:r>
            <a:r>
              <a:rPr lang="en-PH" dirty="0" smtClean="0">
                <a:effectLst>
                  <a:glow rad="228600">
                    <a:schemeClr val="accent2">
                      <a:satMod val="175000"/>
                      <a:alpha val="40000"/>
                    </a:schemeClr>
                  </a:glow>
                </a:effectLst>
              </a:rPr>
              <a:t>, Capiz</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303" y="1596981"/>
            <a:ext cx="3550996" cy="2833352"/>
          </a:xfrm>
          <a:prstGeom prst="rect">
            <a:avLst/>
          </a:prstGeom>
        </p:spPr>
      </p:pic>
      <p:pic>
        <p:nvPicPr>
          <p:cNvPr id="15" name="Picture 14"/>
          <p:cNvPicPr>
            <a:picLocks noChangeAspect="1"/>
          </p:cNvPicPr>
          <p:nvPr/>
        </p:nvPicPr>
        <p:blipFill>
          <a:blip r:embed="rId3"/>
          <a:stretch>
            <a:fillRect/>
          </a:stretch>
        </p:blipFill>
        <p:spPr>
          <a:xfrm>
            <a:off x="4520487" y="1609859"/>
            <a:ext cx="3992452" cy="2820473"/>
          </a:xfrm>
          <a:prstGeom prst="rect">
            <a:avLst/>
          </a:prstGeom>
        </p:spPr>
      </p:pic>
    </p:spTree>
    <p:extLst>
      <p:ext uri="{BB962C8B-B14F-4D97-AF65-F5344CB8AC3E}">
        <p14:creationId xmlns:p14="http://schemas.microsoft.com/office/powerpoint/2010/main" val="27160243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7929"/>
            <a:ext cx="8229600" cy="820271"/>
          </a:xfrm>
        </p:spPr>
        <p:txBody>
          <a:bodyPr/>
          <a:lstStyle/>
          <a:p>
            <a:r>
              <a:rPr lang="en-PH" dirty="0" smtClean="0">
                <a:solidFill>
                  <a:schemeClr val="bg1"/>
                </a:solidFill>
                <a:latin typeface="Arial"/>
                <a:cs typeface="Arial"/>
              </a:rPr>
              <a:t>HEALTH</a:t>
            </a:r>
            <a:endParaRPr lang="en-PH" dirty="0">
              <a:solidFill>
                <a:schemeClr val="bg1"/>
              </a:solidFill>
              <a:latin typeface="Arial"/>
              <a:cs typeface="Arial"/>
            </a:endParaRPr>
          </a:p>
        </p:txBody>
      </p:sp>
      <p:pic>
        <p:nvPicPr>
          <p:cNvPr id="4098" name="Picture 2" descr="D:\Typhoon Haiyan (Yolanda)\Typhoon Haiyan photos\recovery\health\immunization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145" y="21336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Typhoon Haiyan (Yolanda)\Typhoon Haiyan photos\recovery\health\immunization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5400" y="8382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Typhoon Haiyan (Yolanda)\Typhoon Haiyan photos\recovery\health\immunization 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1545" y="26670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Typhoon Haiyan (Yolanda)\Typhoon Haiyan photos\recovery\health\medical consultation 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31014" y="838200"/>
            <a:ext cx="26670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Typhoon Haiyan (Yolanda)\Typhoon Haiyan photos\recovery\health\medical consultation 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72200" y="2838450"/>
            <a:ext cx="29337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D:\Typhoon Haiyan (Yolanda)\Typhoon Haiyan photos\recovery\health\nutritional assessment 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00" y="4605025"/>
            <a:ext cx="2286000" cy="22529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Typhoon Haiyan (Yolanda)\Typhoon Haiyan photos\recovery\health\nutrition month 2.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52886" y="4872462"/>
            <a:ext cx="2667000" cy="1909338"/>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D:\Typhoon Haiyan (Yolanda)\Typhoon Haiyan photos\recovery\health\nutrition month 1.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590800" y="4934986"/>
            <a:ext cx="3276600" cy="1846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600200"/>
            <a:ext cx="1981200" cy="369332"/>
          </a:xfrm>
          <a:prstGeom prst="rect">
            <a:avLst/>
          </a:prstGeom>
          <a:noFill/>
        </p:spPr>
        <p:txBody>
          <a:bodyPr wrap="square" rtlCol="0">
            <a:spAutoFit/>
          </a:bodyPr>
          <a:lstStyle/>
          <a:p>
            <a:r>
              <a:rPr lang="en-PH" dirty="0" smtClean="0"/>
              <a:t>Immunization</a:t>
            </a:r>
            <a:endParaRPr lang="en-PH" dirty="0"/>
          </a:p>
        </p:txBody>
      </p:sp>
      <p:sp>
        <p:nvSpPr>
          <p:cNvPr id="3" name="TextBox 2"/>
          <p:cNvSpPr txBox="1"/>
          <p:nvPr/>
        </p:nvSpPr>
        <p:spPr>
          <a:xfrm>
            <a:off x="113145" y="4191000"/>
            <a:ext cx="2553855" cy="369332"/>
          </a:xfrm>
          <a:prstGeom prst="rect">
            <a:avLst/>
          </a:prstGeom>
          <a:noFill/>
        </p:spPr>
        <p:txBody>
          <a:bodyPr wrap="square" rtlCol="0">
            <a:spAutoFit/>
          </a:bodyPr>
          <a:lstStyle/>
          <a:p>
            <a:r>
              <a:rPr lang="en-PH" dirty="0" smtClean="0"/>
              <a:t>Nutritional assessment</a:t>
            </a:r>
            <a:endParaRPr lang="en-PH" dirty="0"/>
          </a:p>
        </p:txBody>
      </p:sp>
      <p:sp>
        <p:nvSpPr>
          <p:cNvPr id="5" name="TextBox 4"/>
          <p:cNvSpPr txBox="1"/>
          <p:nvPr/>
        </p:nvSpPr>
        <p:spPr>
          <a:xfrm>
            <a:off x="3962400" y="4605025"/>
            <a:ext cx="2343727" cy="369332"/>
          </a:xfrm>
          <a:prstGeom prst="rect">
            <a:avLst/>
          </a:prstGeom>
          <a:noFill/>
        </p:spPr>
        <p:txBody>
          <a:bodyPr wrap="square" rtlCol="0">
            <a:spAutoFit/>
          </a:bodyPr>
          <a:lstStyle/>
          <a:p>
            <a:r>
              <a:rPr lang="en-PH" dirty="0" smtClean="0"/>
              <a:t>Nutrition Month</a:t>
            </a:r>
            <a:endParaRPr lang="en-PH" dirty="0"/>
          </a:p>
        </p:txBody>
      </p:sp>
      <p:sp>
        <p:nvSpPr>
          <p:cNvPr id="6" name="TextBox 5"/>
          <p:cNvSpPr txBox="1"/>
          <p:nvPr/>
        </p:nvSpPr>
        <p:spPr>
          <a:xfrm>
            <a:off x="7698014" y="1600200"/>
            <a:ext cx="1407886" cy="646331"/>
          </a:xfrm>
          <a:prstGeom prst="rect">
            <a:avLst/>
          </a:prstGeom>
          <a:noFill/>
        </p:spPr>
        <p:txBody>
          <a:bodyPr wrap="square" rtlCol="0">
            <a:spAutoFit/>
          </a:bodyPr>
          <a:lstStyle/>
          <a:p>
            <a:r>
              <a:rPr lang="en-PH" dirty="0" smtClean="0"/>
              <a:t>Medical Consultation</a:t>
            </a:r>
            <a:endParaRPr lang="en-PH" dirty="0"/>
          </a:p>
        </p:txBody>
      </p:sp>
    </p:spTree>
    <p:extLst>
      <p:ext uri="{BB962C8B-B14F-4D97-AF65-F5344CB8AC3E}">
        <p14:creationId xmlns:p14="http://schemas.microsoft.com/office/powerpoint/2010/main" val="34375732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07473" y="0"/>
            <a:ext cx="8229600" cy="838200"/>
          </a:xfrm>
        </p:spPr>
        <p:txBody>
          <a:bodyPr/>
          <a:lstStyle/>
          <a:p>
            <a:r>
              <a:rPr lang="en-PH" dirty="0" smtClean="0">
                <a:solidFill>
                  <a:schemeClr val="bg1"/>
                </a:solidFill>
                <a:latin typeface="Arial"/>
                <a:cs typeface="Arial"/>
              </a:rPr>
              <a:t>EDUCATION</a:t>
            </a:r>
            <a:endParaRPr lang="en-PH" dirty="0">
              <a:solidFill>
                <a:schemeClr val="bg1"/>
              </a:solidFill>
              <a:latin typeface="Arial"/>
              <a:cs typeface="Arial"/>
            </a:endParaRPr>
          </a:p>
        </p:txBody>
      </p:sp>
      <p:graphicFrame>
        <p:nvGraphicFramePr>
          <p:cNvPr id="9" name="Content Placeholder 8"/>
          <p:cNvGraphicFramePr>
            <a:graphicFrameLocks noGrp="1"/>
          </p:cNvGraphicFramePr>
          <p:nvPr>
            <p:ph sz="half" idx="2"/>
            <p:extLst/>
          </p:nvPr>
        </p:nvGraphicFramePr>
        <p:xfrm>
          <a:off x="76904" y="1600200"/>
          <a:ext cx="6059250" cy="1987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quarter" idx="4"/>
            <p:extLst/>
          </p:nvPr>
        </p:nvGraphicFramePr>
        <p:xfrm>
          <a:off x="20664" y="3962400"/>
          <a:ext cx="6119952"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059250" y="1954863"/>
            <a:ext cx="2923309" cy="1015663"/>
          </a:xfrm>
          <a:prstGeom prst="rect">
            <a:avLst/>
          </a:prstGeom>
          <a:noFill/>
        </p:spPr>
        <p:txBody>
          <a:bodyPr wrap="square" rtlCol="0">
            <a:spAutoFit/>
          </a:bodyPr>
          <a:lstStyle/>
          <a:p>
            <a:r>
              <a:rPr lang="en-PH" dirty="0"/>
              <a:t>B</a:t>
            </a:r>
            <a:r>
              <a:rPr lang="en-PH" dirty="0" smtClean="0"/>
              <a:t>uilt </a:t>
            </a:r>
            <a:r>
              <a:rPr lang="en-PH" sz="2400" b="1" dirty="0" smtClean="0">
                <a:solidFill>
                  <a:srgbClr val="FF0000"/>
                </a:solidFill>
              </a:rPr>
              <a:t>204</a:t>
            </a:r>
            <a:r>
              <a:rPr lang="en-PH" dirty="0" smtClean="0"/>
              <a:t> classrooms with ongoing construction of 25 classrooms.</a:t>
            </a:r>
            <a:endParaRPr lang="en-PH" dirty="0"/>
          </a:p>
        </p:txBody>
      </p:sp>
      <p:sp>
        <p:nvSpPr>
          <p:cNvPr id="12" name="TextBox 11"/>
          <p:cNvSpPr txBox="1"/>
          <p:nvPr/>
        </p:nvSpPr>
        <p:spPr>
          <a:xfrm>
            <a:off x="6059250" y="4495800"/>
            <a:ext cx="3048000" cy="738664"/>
          </a:xfrm>
          <a:prstGeom prst="rect">
            <a:avLst/>
          </a:prstGeom>
          <a:noFill/>
        </p:spPr>
        <p:txBody>
          <a:bodyPr wrap="square" rtlCol="0">
            <a:spAutoFit/>
          </a:bodyPr>
          <a:lstStyle/>
          <a:p>
            <a:r>
              <a:rPr lang="en-PH" dirty="0" smtClean="0"/>
              <a:t>Distributed </a:t>
            </a:r>
            <a:r>
              <a:rPr lang="en-PH" sz="2400" b="1" dirty="0" smtClean="0">
                <a:solidFill>
                  <a:srgbClr val="FF0000"/>
                </a:solidFill>
              </a:rPr>
              <a:t>2,965</a:t>
            </a:r>
            <a:r>
              <a:rPr lang="en-PH" dirty="0" smtClean="0"/>
              <a:t> students kit.</a:t>
            </a:r>
            <a:endParaRPr lang="en-PH" dirty="0"/>
          </a:p>
        </p:txBody>
      </p:sp>
      <p:sp>
        <p:nvSpPr>
          <p:cNvPr id="7" name="TextBox 6"/>
          <p:cNvSpPr txBox="1"/>
          <p:nvPr/>
        </p:nvSpPr>
        <p:spPr>
          <a:xfrm>
            <a:off x="2667000" y="5943600"/>
            <a:ext cx="3733800" cy="369332"/>
          </a:xfrm>
          <a:prstGeom prst="rect">
            <a:avLst/>
          </a:prstGeom>
          <a:noFill/>
        </p:spPr>
        <p:txBody>
          <a:bodyPr wrap="square" rtlCol="0">
            <a:spAutoFit/>
          </a:bodyPr>
          <a:lstStyle/>
          <a:p>
            <a:r>
              <a:rPr lang="en-PH" dirty="0" smtClean="0"/>
              <a:t>.</a:t>
            </a:r>
            <a:endParaRPr lang="en-PH" dirty="0"/>
          </a:p>
        </p:txBody>
      </p:sp>
      <p:sp>
        <p:nvSpPr>
          <p:cNvPr id="13" name="TextBox 12"/>
          <p:cNvSpPr txBox="1"/>
          <p:nvPr/>
        </p:nvSpPr>
        <p:spPr>
          <a:xfrm>
            <a:off x="3581400" y="914400"/>
            <a:ext cx="2762250" cy="307777"/>
          </a:xfrm>
          <a:prstGeom prst="rect">
            <a:avLst/>
          </a:prstGeom>
          <a:noFill/>
        </p:spPr>
        <p:txBody>
          <a:bodyPr wrap="square" rtlCol="0">
            <a:spAutoFit/>
          </a:bodyPr>
          <a:lstStyle/>
          <a:p>
            <a:pPr algn="ctr"/>
            <a:r>
              <a:rPr lang="en-PH" sz="1400" dirty="0" smtClean="0">
                <a:solidFill>
                  <a:schemeClr val="bg1">
                    <a:lumMod val="75000"/>
                  </a:schemeClr>
                </a:solidFill>
              </a:rPr>
              <a:t>As of February 20, 2015</a:t>
            </a:r>
            <a:endParaRPr lang="en-PH" sz="1400" dirty="0">
              <a:solidFill>
                <a:schemeClr val="bg1">
                  <a:lumMod val="75000"/>
                </a:schemeClr>
              </a:solidFill>
            </a:endParaRPr>
          </a:p>
        </p:txBody>
      </p:sp>
    </p:spTree>
    <p:extLst>
      <p:ext uri="{BB962C8B-B14F-4D97-AF65-F5344CB8AC3E}">
        <p14:creationId xmlns:p14="http://schemas.microsoft.com/office/powerpoint/2010/main" val="1839994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0"/>
            <a:ext cx="8229600" cy="838200"/>
          </a:xfrm>
        </p:spPr>
        <p:txBody>
          <a:bodyPr/>
          <a:lstStyle/>
          <a:p>
            <a:r>
              <a:rPr lang="en-PH" dirty="0" smtClean="0">
                <a:solidFill>
                  <a:schemeClr val="bg1"/>
                </a:solidFill>
                <a:latin typeface="Arial"/>
                <a:cs typeface="Arial"/>
              </a:rPr>
              <a:t>EDUCATION</a:t>
            </a:r>
            <a:endParaRPr lang="en-PH" dirty="0">
              <a:solidFill>
                <a:schemeClr val="bg1"/>
              </a:solidFill>
              <a:latin typeface="Arial"/>
              <a:cs typeface="Arial"/>
            </a:endParaRPr>
          </a:p>
        </p:txBody>
      </p:sp>
      <p:pic>
        <p:nvPicPr>
          <p:cNvPr id="15" name="Picture 2" descr="D:\Typhoon Haiyan (Yolanda)\Typhoon Haiyan photos\recovery\Schools\Spanish Red Cross\canmogs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0538" y="3021495"/>
            <a:ext cx="1915281" cy="17132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Typhoon Haiyan (Yolanda)\Typhoon Haiyan photos\recovery\Schools\Spanish Red Cross\capangiha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8093" y="3021495"/>
            <a:ext cx="2231749" cy="17132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Typhoon Haiyan (Yolanda)\Typhoon Haiyan photos\recovery\Schools\Spanish Red Cross\sanvicent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399" y="3021495"/>
            <a:ext cx="2302295" cy="17063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Typhoon Haiyan (Yolanda)\Typhoon Haiyan photos\recovery\Schools\Spanish Red Cross\tangha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50434" y="3021495"/>
            <a:ext cx="2120736" cy="17199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D:\Typhoon Haiyan (Yolanda)\Typhoon Haiyan photos\recovery\Schools\photo_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70447" y="48768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D:\Typhoon Haiyan (Yolanda)\Typhoon Haiyan photos\recovery\Schools\Picture13.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71600" y="4862945"/>
            <a:ext cx="219192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16358" y="5105400"/>
            <a:ext cx="252284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PH" dirty="0" smtClean="0">
                <a:effectLst>
                  <a:glow rad="228600">
                    <a:schemeClr val="accent2">
                      <a:satMod val="175000"/>
                      <a:alpha val="40000"/>
                    </a:schemeClr>
                  </a:glow>
                </a:effectLst>
              </a:rPr>
              <a:t>Classrooms repaired/ constructed</a:t>
            </a:r>
            <a:endParaRPr lang="en-PH" dirty="0">
              <a:effectLst>
                <a:glow rad="228600">
                  <a:schemeClr val="accent2">
                    <a:satMod val="175000"/>
                    <a:alpha val="40000"/>
                  </a:schemeClr>
                </a:glow>
              </a:effectLst>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35204" y="980209"/>
            <a:ext cx="2747285" cy="1899277"/>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84242" y="973283"/>
            <a:ext cx="2930476" cy="1912883"/>
          </a:xfrm>
          <a:prstGeom prst="rect">
            <a:avLst/>
          </a:prstGeom>
        </p:spPr>
      </p:pic>
    </p:spTree>
    <p:extLst>
      <p:ext uri="{BB962C8B-B14F-4D97-AF65-F5344CB8AC3E}">
        <p14:creationId xmlns:p14="http://schemas.microsoft.com/office/powerpoint/2010/main" val="3127934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9"/>
          <p:cNvSpPr>
            <a:spLocks noGrp="1"/>
          </p:cNvSpPr>
          <p:nvPr>
            <p:ph type="title"/>
          </p:nvPr>
        </p:nvSpPr>
        <p:spPr>
          <a:xfrm>
            <a:off x="457200" y="92075"/>
            <a:ext cx="8329613" cy="660400"/>
          </a:xfrm>
        </p:spPr>
        <p:txBody>
          <a:bodyPr/>
          <a:lstStyle/>
          <a:p>
            <a:pPr eaLnBrk="1" hangingPunct="1"/>
            <a:r>
              <a:rPr lang="en-PH" altLang="en-US" sz="3600" dirty="0" smtClean="0">
                <a:solidFill>
                  <a:schemeClr val="bg1"/>
                </a:solidFill>
                <a:latin typeface="Arial" panose="020B0604020202020204" pitchFamily="34" charset="0"/>
                <a:cs typeface="Arial" panose="020B0604020202020204" pitchFamily="34" charset="0"/>
              </a:rPr>
              <a:t>Emergency Relief</a:t>
            </a:r>
            <a:endParaRPr lang="en-PH" altLang="en-US" sz="2400" i="1" dirty="0" smtClean="0">
              <a:solidFill>
                <a:schemeClr val="bg1"/>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nvGraphicFramePr>
        <p:xfrm>
          <a:off x="1570038" y="925513"/>
          <a:ext cx="6340476" cy="5302249"/>
        </p:xfrm>
        <a:graphic>
          <a:graphicData uri="http://schemas.openxmlformats.org/drawingml/2006/table">
            <a:tbl>
              <a:tblPr firstRow="1" bandRow="1">
                <a:tableStyleId>{5C22544A-7EE6-4342-B048-85BDC9FD1C3A}</a:tableStyleId>
              </a:tblPr>
              <a:tblGrid>
                <a:gridCol w="3170238"/>
                <a:gridCol w="3170238"/>
              </a:tblGrid>
              <a:tr h="674245">
                <a:tc>
                  <a:txBody>
                    <a:bodyPr/>
                    <a:lstStyle/>
                    <a:p>
                      <a:r>
                        <a:rPr lang="en-US" sz="1900" dirty="0" smtClean="0">
                          <a:latin typeface="+mj-lt"/>
                        </a:rPr>
                        <a:t>Relief</a:t>
                      </a:r>
                      <a:endParaRPr lang="en-US" sz="1900" dirty="0">
                        <a:latin typeface="+mj-lt"/>
                      </a:endParaRPr>
                    </a:p>
                  </a:txBody>
                  <a:tcPr marL="95107" marR="95107" marT="47547" marB="47547"/>
                </a:tc>
                <a:tc>
                  <a:txBody>
                    <a:bodyPr/>
                    <a:lstStyle/>
                    <a:p>
                      <a:r>
                        <a:rPr lang="en-US" sz="1900" dirty="0" smtClean="0">
                          <a:latin typeface="+mj-lt"/>
                        </a:rPr>
                        <a:t>Number of families benefitted</a:t>
                      </a:r>
                    </a:p>
                  </a:txBody>
                  <a:tcPr marL="95107" marR="95107" marT="47547" marB="47547"/>
                </a:tc>
              </a:tr>
              <a:tr h="385667">
                <a:tc>
                  <a:txBody>
                    <a:bodyPr/>
                    <a:lstStyle/>
                    <a:p>
                      <a:r>
                        <a:rPr lang="en-US" sz="1900" dirty="0" smtClean="0">
                          <a:latin typeface="+mj-lt"/>
                        </a:rPr>
                        <a:t>Food items</a:t>
                      </a:r>
                      <a:endParaRPr lang="en-US" sz="1900" dirty="0">
                        <a:latin typeface="+mj-lt"/>
                      </a:endParaRPr>
                    </a:p>
                  </a:txBody>
                  <a:tcPr marL="95107" marR="95107" marT="47547" marB="47547"/>
                </a:tc>
                <a:tc>
                  <a:txBody>
                    <a:bodyPr/>
                    <a:lstStyle/>
                    <a:p>
                      <a:r>
                        <a:rPr lang="en-PH" sz="1900" b="1" kern="1200" dirty="0" smtClean="0">
                          <a:solidFill>
                            <a:schemeClr val="dk1"/>
                          </a:solidFill>
                          <a:latin typeface="+mj-lt"/>
                          <a:ea typeface="+mn-ea"/>
                          <a:cs typeface="+mn-cs"/>
                        </a:rPr>
                        <a:t>390,399</a:t>
                      </a:r>
                      <a:endParaRPr lang="en-US" sz="1900" dirty="0">
                        <a:latin typeface="+mj-lt"/>
                      </a:endParaRPr>
                    </a:p>
                  </a:txBody>
                  <a:tcPr marL="95107" marR="95107" marT="47547" marB="47547"/>
                </a:tc>
              </a:tr>
              <a:tr h="385667">
                <a:tc>
                  <a:txBody>
                    <a:bodyPr/>
                    <a:lstStyle/>
                    <a:p>
                      <a:r>
                        <a:rPr lang="en-PH" sz="1900" kern="1200" dirty="0" smtClean="0">
                          <a:solidFill>
                            <a:schemeClr val="dk1"/>
                          </a:solidFill>
                          <a:latin typeface="+mj-lt"/>
                          <a:ea typeface="+mn-ea"/>
                          <a:cs typeface="+mn-cs"/>
                        </a:rPr>
                        <a:t>Jerry cans</a:t>
                      </a:r>
                      <a:endParaRPr lang="en-US" sz="1900" dirty="0">
                        <a:latin typeface="+mj-lt"/>
                      </a:endParaRPr>
                    </a:p>
                  </a:txBody>
                  <a:tcPr marL="95107" marR="95107" marT="47547" marB="47547"/>
                </a:tc>
                <a:tc>
                  <a:txBody>
                    <a:bodyPr/>
                    <a:lstStyle/>
                    <a:p>
                      <a:r>
                        <a:rPr lang="en-PH" sz="1900" b="1" kern="1200" dirty="0" smtClean="0">
                          <a:solidFill>
                            <a:schemeClr val="dk1"/>
                          </a:solidFill>
                          <a:latin typeface="+mj-lt"/>
                          <a:ea typeface="+mn-ea"/>
                          <a:cs typeface="+mn-cs"/>
                        </a:rPr>
                        <a:t>258,972</a:t>
                      </a:r>
                      <a:endParaRPr lang="en-US" sz="1900" dirty="0">
                        <a:latin typeface="+mj-lt"/>
                      </a:endParaRPr>
                    </a:p>
                  </a:txBody>
                  <a:tcPr marL="95107" marR="95107" marT="47547" marB="47547"/>
                </a:tc>
              </a:tr>
              <a:tr h="385667">
                <a:tc>
                  <a:txBody>
                    <a:bodyPr/>
                    <a:lstStyle/>
                    <a:p>
                      <a:r>
                        <a:rPr lang="en-PH" sz="1900" kern="1200" dirty="0" smtClean="0">
                          <a:solidFill>
                            <a:schemeClr val="dk1"/>
                          </a:solidFill>
                          <a:latin typeface="+mj-lt"/>
                          <a:ea typeface="+mn-ea"/>
                          <a:cs typeface="+mn-cs"/>
                        </a:rPr>
                        <a:t>Blankets</a:t>
                      </a:r>
                      <a:endParaRPr lang="en-US" sz="1900" dirty="0">
                        <a:latin typeface="+mj-lt"/>
                      </a:endParaRPr>
                    </a:p>
                  </a:txBody>
                  <a:tcPr marL="95107" marR="95107" marT="47547" marB="47547"/>
                </a:tc>
                <a:tc>
                  <a:txBody>
                    <a:bodyPr/>
                    <a:lstStyle/>
                    <a:p>
                      <a:r>
                        <a:rPr lang="en-PH" sz="1900" b="1" kern="1200" dirty="0" smtClean="0">
                          <a:solidFill>
                            <a:schemeClr val="dk1"/>
                          </a:solidFill>
                          <a:latin typeface="+mj-lt"/>
                          <a:ea typeface="+mn-ea"/>
                          <a:cs typeface="+mn-cs"/>
                        </a:rPr>
                        <a:t>230,003</a:t>
                      </a:r>
                      <a:endParaRPr lang="en-US" sz="1900" dirty="0">
                        <a:latin typeface="+mj-lt"/>
                      </a:endParaRPr>
                    </a:p>
                  </a:txBody>
                  <a:tcPr marL="95107" marR="95107" marT="47547" marB="47547"/>
                </a:tc>
              </a:tr>
              <a:tr h="385667">
                <a:tc>
                  <a:txBody>
                    <a:bodyPr/>
                    <a:lstStyle/>
                    <a:p>
                      <a:r>
                        <a:rPr lang="en-PH" sz="1900" kern="1200" dirty="0" smtClean="0">
                          <a:solidFill>
                            <a:schemeClr val="dk1"/>
                          </a:solidFill>
                          <a:latin typeface="+mj-lt"/>
                          <a:ea typeface="+mn-ea"/>
                          <a:cs typeface="+mn-cs"/>
                        </a:rPr>
                        <a:t>Plastic mats</a:t>
                      </a:r>
                      <a:endParaRPr lang="en-US" sz="1900" dirty="0">
                        <a:latin typeface="+mj-lt"/>
                      </a:endParaRPr>
                    </a:p>
                  </a:txBody>
                  <a:tcPr marL="95107" marR="95107" marT="47547" marB="47547"/>
                </a:tc>
                <a:tc>
                  <a:txBody>
                    <a:bodyPr/>
                    <a:lstStyle/>
                    <a:p>
                      <a:r>
                        <a:rPr lang="en-PH" sz="1900" b="1" kern="1200" dirty="0" smtClean="0">
                          <a:solidFill>
                            <a:schemeClr val="dk1"/>
                          </a:solidFill>
                          <a:latin typeface="+mj-lt"/>
                          <a:ea typeface="+mn-ea"/>
                          <a:cs typeface="+mn-cs"/>
                        </a:rPr>
                        <a:t>228,774</a:t>
                      </a:r>
                      <a:endParaRPr lang="en-US" sz="1900" dirty="0">
                        <a:latin typeface="+mj-lt"/>
                      </a:endParaRPr>
                    </a:p>
                  </a:txBody>
                  <a:tcPr marL="95107" marR="95107" marT="47547" marB="47547"/>
                </a:tc>
              </a:tr>
              <a:tr h="385667">
                <a:tc>
                  <a:txBody>
                    <a:bodyPr/>
                    <a:lstStyle/>
                    <a:p>
                      <a:r>
                        <a:rPr lang="en-PH" sz="1900" kern="1200" dirty="0" smtClean="0">
                          <a:solidFill>
                            <a:schemeClr val="dk1"/>
                          </a:solidFill>
                          <a:latin typeface="+mj-lt"/>
                          <a:ea typeface="+mn-ea"/>
                          <a:cs typeface="+mn-cs"/>
                        </a:rPr>
                        <a:t>Mosquito nets</a:t>
                      </a:r>
                      <a:endParaRPr lang="en-US" sz="1900" dirty="0">
                        <a:latin typeface="+mj-lt"/>
                      </a:endParaRPr>
                    </a:p>
                  </a:txBody>
                  <a:tcPr marL="95107" marR="95107" marT="47547" marB="47547"/>
                </a:tc>
                <a:tc>
                  <a:txBody>
                    <a:bodyPr/>
                    <a:lstStyle/>
                    <a:p>
                      <a:r>
                        <a:rPr lang="en-PH" sz="1900" b="1" kern="1200" smtClean="0">
                          <a:solidFill>
                            <a:schemeClr val="dk1"/>
                          </a:solidFill>
                          <a:latin typeface="+mj-lt"/>
                          <a:ea typeface="+mn-ea"/>
                          <a:cs typeface="+mn-cs"/>
                        </a:rPr>
                        <a:t>225,522</a:t>
                      </a:r>
                      <a:endParaRPr lang="en-US" sz="1900" dirty="0">
                        <a:latin typeface="+mj-lt"/>
                      </a:endParaRPr>
                    </a:p>
                  </a:txBody>
                  <a:tcPr marL="95107" marR="95107" marT="47547" marB="47547"/>
                </a:tc>
              </a:tr>
              <a:tr h="385667">
                <a:tc>
                  <a:txBody>
                    <a:bodyPr/>
                    <a:lstStyle/>
                    <a:p>
                      <a:r>
                        <a:rPr lang="en-PH" sz="1900" kern="1200" dirty="0" smtClean="0">
                          <a:solidFill>
                            <a:schemeClr val="dk1"/>
                          </a:solidFill>
                          <a:latin typeface="+mj-lt"/>
                          <a:ea typeface="+mn-ea"/>
                          <a:cs typeface="+mn-cs"/>
                        </a:rPr>
                        <a:t>Tarpaulin</a:t>
                      </a:r>
                      <a:endParaRPr lang="en-US" sz="1900" dirty="0">
                        <a:latin typeface="+mj-lt"/>
                      </a:endParaRPr>
                    </a:p>
                  </a:txBody>
                  <a:tcPr marL="95107" marR="95107" marT="47547" marB="47547"/>
                </a:tc>
                <a:tc>
                  <a:txBody>
                    <a:bodyPr/>
                    <a:lstStyle/>
                    <a:p>
                      <a:r>
                        <a:rPr lang="en-PH" sz="1900" b="1" kern="1200" dirty="0" smtClean="0">
                          <a:solidFill>
                            <a:schemeClr val="dk1"/>
                          </a:solidFill>
                          <a:latin typeface="+mj-lt"/>
                          <a:ea typeface="+mn-ea"/>
                          <a:cs typeface="+mn-cs"/>
                        </a:rPr>
                        <a:t>182,077 </a:t>
                      </a:r>
                      <a:endParaRPr lang="en-US" sz="1900" dirty="0">
                        <a:latin typeface="+mj-lt"/>
                      </a:endParaRPr>
                    </a:p>
                  </a:txBody>
                  <a:tcPr marL="95107" marR="95107" marT="47547" marB="47547"/>
                </a:tc>
              </a:tr>
              <a:tr h="385667">
                <a:tc>
                  <a:txBody>
                    <a:bodyPr/>
                    <a:lstStyle/>
                    <a:p>
                      <a:r>
                        <a:rPr lang="en-PH" sz="1900" kern="1200" dirty="0" smtClean="0">
                          <a:solidFill>
                            <a:schemeClr val="dk1"/>
                          </a:solidFill>
                          <a:latin typeface="+mj-lt"/>
                          <a:ea typeface="+mn-ea"/>
                          <a:cs typeface="+mn-cs"/>
                        </a:rPr>
                        <a:t>Hygiene kits</a:t>
                      </a:r>
                      <a:endParaRPr lang="en-US" sz="1900" dirty="0">
                        <a:latin typeface="+mj-lt"/>
                      </a:endParaRPr>
                    </a:p>
                  </a:txBody>
                  <a:tcPr marL="95107" marR="95107" marT="47547" marB="47547"/>
                </a:tc>
                <a:tc>
                  <a:txBody>
                    <a:bodyPr/>
                    <a:lstStyle/>
                    <a:p>
                      <a:r>
                        <a:rPr lang="en-PH" sz="1900" b="1" kern="1200" dirty="0" smtClean="0">
                          <a:solidFill>
                            <a:schemeClr val="dk1"/>
                          </a:solidFill>
                          <a:latin typeface="+mj-lt"/>
                          <a:ea typeface="+mn-ea"/>
                          <a:cs typeface="+mn-cs"/>
                        </a:rPr>
                        <a:t>180,872</a:t>
                      </a:r>
                      <a:endParaRPr lang="en-US" sz="1900" dirty="0">
                        <a:latin typeface="+mj-lt"/>
                      </a:endParaRPr>
                    </a:p>
                  </a:txBody>
                  <a:tcPr marL="95107" marR="95107" marT="47547" marB="47547"/>
                </a:tc>
              </a:tr>
              <a:tr h="385667">
                <a:tc>
                  <a:txBody>
                    <a:bodyPr/>
                    <a:lstStyle/>
                    <a:p>
                      <a:r>
                        <a:rPr lang="en-US" sz="1900" dirty="0" smtClean="0">
                          <a:latin typeface="+mj-lt"/>
                        </a:rPr>
                        <a:t>Cash assistance</a:t>
                      </a:r>
                      <a:endParaRPr lang="en-US" sz="1900" dirty="0">
                        <a:latin typeface="+mj-lt"/>
                      </a:endParaRPr>
                    </a:p>
                  </a:txBody>
                  <a:tcPr marL="95107" marR="95107" marT="47547" marB="47547"/>
                </a:tc>
                <a:tc>
                  <a:txBody>
                    <a:bodyPr/>
                    <a:lstStyle/>
                    <a:p>
                      <a:r>
                        <a:rPr lang="en-US" sz="1900" b="1" dirty="0" smtClean="0">
                          <a:latin typeface="+mj-lt"/>
                        </a:rPr>
                        <a:t>90,779</a:t>
                      </a:r>
                      <a:endParaRPr lang="en-US" sz="1900" b="1" dirty="0">
                        <a:latin typeface="+mj-lt"/>
                      </a:endParaRPr>
                    </a:p>
                  </a:txBody>
                  <a:tcPr marL="95107" marR="95107" marT="47547" marB="47547"/>
                </a:tc>
              </a:tr>
              <a:tr h="385667">
                <a:tc>
                  <a:txBody>
                    <a:bodyPr/>
                    <a:lstStyle/>
                    <a:p>
                      <a:r>
                        <a:rPr lang="en-US" sz="1900" dirty="0" smtClean="0">
                          <a:latin typeface="+mj-lt"/>
                        </a:rPr>
                        <a:t>Hygiene promotion activities</a:t>
                      </a:r>
                      <a:endParaRPr lang="en-US" sz="1900" dirty="0">
                        <a:latin typeface="+mj-lt"/>
                      </a:endParaRPr>
                    </a:p>
                  </a:txBody>
                  <a:tcPr marL="95107" marR="95107" marT="47547" marB="47547"/>
                </a:tc>
                <a:tc>
                  <a:txBody>
                    <a:bodyPr/>
                    <a:lstStyle/>
                    <a:p>
                      <a:r>
                        <a:rPr lang="en-PH" sz="1900" b="1" dirty="0" smtClean="0">
                          <a:solidFill>
                            <a:schemeClr val="tx1"/>
                          </a:solidFill>
                          <a:latin typeface="+mj-lt"/>
                          <a:ea typeface="Calibri" panose="020F0502020204030204" pitchFamily="34" charset="0"/>
                          <a:cs typeface="Times New Roman" panose="02020603050405020304" pitchFamily="18" charset="0"/>
                        </a:rPr>
                        <a:t>59,949</a:t>
                      </a:r>
                      <a:endParaRPr lang="en-US" sz="1900" dirty="0">
                        <a:solidFill>
                          <a:schemeClr val="tx1"/>
                        </a:solidFill>
                        <a:latin typeface="+mj-lt"/>
                      </a:endParaRPr>
                    </a:p>
                  </a:txBody>
                  <a:tcPr marL="95107" marR="95107" marT="47547" marB="47547"/>
                </a:tc>
              </a:tr>
              <a:tr h="385667">
                <a:tc>
                  <a:txBody>
                    <a:bodyPr/>
                    <a:lstStyle/>
                    <a:p>
                      <a:r>
                        <a:rPr lang="en-PH" sz="1900" kern="1200" dirty="0" smtClean="0">
                          <a:solidFill>
                            <a:schemeClr val="dk1"/>
                          </a:solidFill>
                          <a:latin typeface="+mj-lt"/>
                          <a:ea typeface="+mn-ea"/>
                          <a:cs typeface="+mn-cs"/>
                        </a:rPr>
                        <a:t>Emergency Shelter Repair Kit</a:t>
                      </a:r>
                      <a:endParaRPr lang="en-US" sz="1900" dirty="0">
                        <a:latin typeface="+mj-lt"/>
                      </a:endParaRPr>
                    </a:p>
                  </a:txBody>
                  <a:tcPr marL="95107" marR="95107" marT="47547" marB="47547"/>
                </a:tc>
                <a:tc>
                  <a:txBody>
                    <a:bodyPr/>
                    <a:lstStyle/>
                    <a:p>
                      <a:r>
                        <a:rPr lang="en-PH" sz="1900" b="1" kern="1200" dirty="0" smtClean="0">
                          <a:solidFill>
                            <a:schemeClr val="dk1"/>
                          </a:solidFill>
                          <a:latin typeface="+mj-lt"/>
                          <a:ea typeface="+mn-ea"/>
                          <a:cs typeface="+mn-cs"/>
                        </a:rPr>
                        <a:t>46,160 </a:t>
                      </a:r>
                      <a:endParaRPr lang="en-US" sz="1900" dirty="0">
                        <a:latin typeface="+mj-lt"/>
                      </a:endParaRPr>
                    </a:p>
                  </a:txBody>
                  <a:tcPr marL="95107" marR="95107" marT="47547" marB="47547"/>
                </a:tc>
              </a:tr>
              <a:tr h="385667">
                <a:tc>
                  <a:txBody>
                    <a:bodyPr/>
                    <a:lstStyle/>
                    <a:p>
                      <a:r>
                        <a:rPr lang="en-PH" sz="1900" kern="1200" dirty="0" smtClean="0">
                          <a:solidFill>
                            <a:schemeClr val="dk1"/>
                          </a:solidFill>
                          <a:latin typeface="+mj-lt"/>
                          <a:ea typeface="+mn-ea"/>
                          <a:cs typeface="+mn-cs"/>
                        </a:rPr>
                        <a:t>Kitchen sets</a:t>
                      </a:r>
                      <a:endParaRPr lang="en-US" sz="1900" dirty="0">
                        <a:latin typeface="+mj-lt"/>
                      </a:endParaRPr>
                    </a:p>
                  </a:txBody>
                  <a:tcPr marL="95107" marR="95107" marT="47547" marB="47547"/>
                </a:tc>
                <a:tc>
                  <a:txBody>
                    <a:bodyPr/>
                    <a:lstStyle/>
                    <a:p>
                      <a:r>
                        <a:rPr lang="en-PH" sz="1900" b="1" kern="1200" dirty="0" smtClean="0">
                          <a:solidFill>
                            <a:schemeClr val="dk1"/>
                          </a:solidFill>
                          <a:latin typeface="+mj-lt"/>
                          <a:ea typeface="+mn-ea"/>
                          <a:cs typeface="+mn-cs"/>
                        </a:rPr>
                        <a:t>33,919 </a:t>
                      </a:r>
                      <a:endParaRPr lang="en-US" sz="1900" dirty="0">
                        <a:latin typeface="+mj-lt"/>
                      </a:endParaRPr>
                    </a:p>
                  </a:txBody>
                  <a:tcPr marL="95107" marR="95107" marT="47547" marB="47547"/>
                </a:tc>
              </a:tr>
              <a:tr h="385667">
                <a:tc>
                  <a:txBody>
                    <a:bodyPr/>
                    <a:lstStyle/>
                    <a:p>
                      <a:r>
                        <a:rPr lang="en-US" sz="1900" dirty="0" smtClean="0">
                          <a:latin typeface="+mj-lt"/>
                        </a:rPr>
                        <a:t>Tents</a:t>
                      </a:r>
                      <a:endParaRPr lang="en-US" sz="1900" dirty="0">
                        <a:latin typeface="+mj-lt"/>
                      </a:endParaRPr>
                    </a:p>
                  </a:txBody>
                  <a:tcPr marL="95107" marR="95107" marT="47547" marB="47547"/>
                </a:tc>
                <a:tc>
                  <a:txBody>
                    <a:bodyPr/>
                    <a:lstStyle/>
                    <a:p>
                      <a:r>
                        <a:rPr lang="en-PH" sz="1900" b="1" kern="1200" dirty="0" smtClean="0">
                          <a:solidFill>
                            <a:schemeClr val="dk1"/>
                          </a:solidFill>
                          <a:latin typeface="+mj-lt"/>
                          <a:ea typeface="+mn-ea"/>
                          <a:cs typeface="+mn-cs"/>
                        </a:rPr>
                        <a:t>4,594 </a:t>
                      </a:r>
                      <a:endParaRPr lang="en-US" sz="1900" dirty="0">
                        <a:latin typeface="+mj-lt"/>
                      </a:endParaRPr>
                    </a:p>
                  </a:txBody>
                  <a:tcPr marL="95107" marR="95107" marT="47547" marB="47547"/>
                </a:tc>
              </a:tr>
            </a:tbl>
          </a:graphicData>
        </a:graphic>
      </p:graphicFrame>
    </p:spTree>
    <p:extLst>
      <p:ext uri="{BB962C8B-B14F-4D97-AF65-F5344CB8AC3E}">
        <p14:creationId xmlns:p14="http://schemas.microsoft.com/office/powerpoint/2010/main" val="2036123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1911" y="2743200"/>
            <a:ext cx="4013689" cy="923330"/>
          </a:xfrm>
          <a:prstGeom prst="rect">
            <a:avLst/>
          </a:prstGeom>
          <a:noFill/>
        </p:spPr>
        <p:txBody>
          <a:bodyPr wrap="none" rtlCol="0">
            <a:spAutoFit/>
          </a:bodyPr>
          <a:lstStyle/>
          <a:p>
            <a:r>
              <a:rPr lang="en-US" sz="5400" dirty="0" smtClean="0"/>
              <a:t>Auxiliary Role</a:t>
            </a:r>
            <a:endParaRPr lang="en-US" sz="5400" dirty="0"/>
          </a:p>
        </p:txBody>
      </p:sp>
    </p:spTree>
    <p:extLst>
      <p:ext uri="{BB962C8B-B14F-4D97-AF65-F5344CB8AC3E}">
        <p14:creationId xmlns:p14="http://schemas.microsoft.com/office/powerpoint/2010/main" val="4029560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5" descr="p13825[1]"/>
          <p:cNvPicPr>
            <a:picLocks noChangeAspect="1" noChangeArrowheads="1"/>
          </p:cNvPicPr>
          <p:nvPr/>
        </p:nvPicPr>
        <p:blipFill>
          <a:blip r:embed="rId3">
            <a:lum bright="70000" contrast="-70000"/>
          </a:blip>
          <a:srcRect/>
          <a:stretch>
            <a:fillRect/>
          </a:stretch>
        </p:blipFill>
        <p:spPr bwMode="auto">
          <a:xfrm>
            <a:off x="228600" y="1477963"/>
            <a:ext cx="8534400" cy="4743450"/>
          </a:xfrm>
          <a:prstGeom prst="rect">
            <a:avLst/>
          </a:prstGeom>
          <a:noFill/>
          <a:ln w="9525">
            <a:noFill/>
            <a:miter lim="800000"/>
            <a:headEnd/>
            <a:tailEnd/>
          </a:ln>
          <a:effectLst>
            <a:outerShdw blurRad="50800" dist="38100" algn="l" rotWithShape="0">
              <a:prstClr val="black">
                <a:alpha val="40000"/>
              </a:prstClr>
            </a:outerShdw>
          </a:effectLst>
        </p:spPr>
      </p:pic>
      <p:sp>
        <p:nvSpPr>
          <p:cNvPr id="6" name="Rectangle 2"/>
          <p:cNvSpPr>
            <a:spLocks noGrp="1" noChangeArrowheads="1"/>
          </p:cNvSpPr>
          <p:nvPr>
            <p:ph type="title" idx="4294967295"/>
          </p:nvPr>
        </p:nvSpPr>
        <p:spPr>
          <a:xfrm>
            <a:off x="1905000" y="152400"/>
            <a:ext cx="6400800" cy="609600"/>
          </a:xfrm>
        </p:spPr>
        <p:txBody>
          <a:bodyPr/>
          <a:lstStyle/>
          <a:p>
            <a:pPr algn="l" eaLnBrk="1" fontAlgn="auto" hangingPunct="1">
              <a:spcAft>
                <a:spcPts val="0"/>
              </a:spcAft>
              <a:defRPr/>
            </a:pPr>
            <a:r>
              <a:rPr lang="en-GB" sz="3600" b="1" i="1" dirty="0" smtClean="0">
                <a:solidFill>
                  <a:schemeClr val="bg1"/>
                </a:solidFill>
                <a:effectLst>
                  <a:outerShdw blurRad="38100" dist="38100" dir="2700000" algn="tl">
                    <a:srgbClr val="000000">
                      <a:alpha val="43137"/>
                    </a:srgbClr>
                  </a:outerShdw>
                </a:effectLst>
                <a:latin typeface="Century Gothic" pitchFamily="34" charset="0"/>
              </a:rPr>
              <a:t>PRC’s Auxiliary Role</a:t>
            </a:r>
            <a:endParaRPr lang="en-GB" sz="3600" b="1" i="1" dirty="0">
              <a:solidFill>
                <a:schemeClr val="bg1"/>
              </a:solidFill>
              <a:effectLst>
                <a:outerShdw blurRad="38100" dist="38100" dir="2700000" algn="tl">
                  <a:srgbClr val="000000">
                    <a:alpha val="43137"/>
                  </a:srgbClr>
                </a:outerShdw>
              </a:effectLst>
              <a:latin typeface="Century Gothic" pitchFamily="34" charset="0"/>
            </a:endParaRPr>
          </a:p>
        </p:txBody>
      </p:sp>
      <p:sp>
        <p:nvSpPr>
          <p:cNvPr id="4" name="Rectangle 8"/>
          <p:cNvSpPr>
            <a:spLocks noChangeArrowheads="1"/>
          </p:cNvSpPr>
          <p:nvPr/>
        </p:nvSpPr>
        <p:spPr bwMode="auto">
          <a:xfrm>
            <a:off x="228600" y="1676400"/>
            <a:ext cx="8686800" cy="4032250"/>
          </a:xfrm>
          <a:prstGeom prst="rect">
            <a:avLst/>
          </a:prstGeom>
          <a:noFill/>
          <a:ln w="9525">
            <a:noFill/>
            <a:miter lim="800000"/>
            <a:headEnd/>
            <a:tailEnd/>
          </a:ln>
        </p:spPr>
        <p:txBody>
          <a:bodyPr>
            <a:spAutoFit/>
          </a:bodyPr>
          <a:lstStyle/>
          <a:p>
            <a:pPr algn="ctr">
              <a:buFont typeface="Arial" pitchFamily="34" charset="0"/>
              <a:buNone/>
              <a:defRPr/>
            </a:pPr>
            <a:r>
              <a:rPr lang="en-US" sz="3200" b="1" dirty="0">
                <a:solidFill>
                  <a:prstClr val="black"/>
                </a:solidFill>
                <a:effectLst>
                  <a:outerShdw blurRad="38100" dist="38100" dir="2700000" algn="tl">
                    <a:srgbClr val="000000">
                      <a:alpha val="43137"/>
                    </a:srgbClr>
                  </a:outerShdw>
                </a:effectLst>
                <a:latin typeface="Tempus Sans ITC" pitchFamily="82" charset="0"/>
                <a:cs typeface="Arial" panose="020B0604020202020204" pitchFamily="34" charset="0"/>
              </a:rPr>
              <a:t>Republic Act 10072- Philippine Red Cross Act</a:t>
            </a:r>
          </a:p>
          <a:p>
            <a:pPr>
              <a:buFont typeface="Arial" pitchFamily="34" charset="0"/>
              <a:buNone/>
              <a:defRPr/>
            </a:pPr>
            <a:endParaRPr lang="en-US" sz="2800" dirty="0">
              <a:solidFill>
                <a:prstClr val="black"/>
              </a:solidFill>
              <a:cs typeface="Arial" panose="020B0604020202020204" pitchFamily="34" charset="0"/>
            </a:endParaRPr>
          </a:p>
          <a:p>
            <a:pPr algn="ctr">
              <a:buFont typeface="Arial" pitchFamily="34" charset="0"/>
              <a:buNone/>
              <a:defRPr/>
            </a:pPr>
            <a:r>
              <a:rPr lang="en-US" sz="2800" i="1" dirty="0">
                <a:solidFill>
                  <a:prstClr val="black"/>
                </a:solidFill>
                <a:cs typeface="Arial" panose="020B0604020202020204" pitchFamily="34" charset="0"/>
              </a:rPr>
              <a:t>“The Philippine Red Cross shall be recognized as the voluntary, independent and autonomous nongovernmental society auxiliary to the authorities of the Republic of the Philippines in the humanitarian field to assist said authorities in discharging the obligations set forth in the Geneva Conventions and the Statutes of the International Red Cross and Red Crescent Movement.”</a:t>
            </a:r>
          </a:p>
        </p:txBody>
      </p:sp>
    </p:spTree>
    <p:extLst>
      <p:ext uri="{BB962C8B-B14F-4D97-AF65-F5344CB8AC3E}">
        <p14:creationId xmlns:p14="http://schemas.microsoft.com/office/powerpoint/2010/main" val="401950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50170" y="152400"/>
            <a:ext cx="6250830" cy="584776"/>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200" dirty="0">
                <a:solidFill>
                  <a:prstClr val="white"/>
                </a:solidFill>
                <a:effectLst>
                  <a:outerShdw blurRad="38100" dist="38100" dir="2700000" algn="tl">
                    <a:srgbClr val="C0C0C0"/>
                  </a:outerShdw>
                </a:effectLst>
                <a:latin typeface="Arial" panose="020B0604020202020204" pitchFamily="34" charset="0"/>
                <a:cs typeface="Arial" panose="020B0604020202020204" pitchFamily="34" charset="0"/>
              </a:rPr>
              <a:t>AUTHORITY AND LEGAL BASIS</a:t>
            </a:r>
          </a:p>
        </p:txBody>
      </p:sp>
      <p:sp>
        <p:nvSpPr>
          <p:cNvPr id="3075" name="Text Box 3"/>
          <p:cNvSpPr txBox="1">
            <a:spLocks noChangeArrowheads="1"/>
          </p:cNvSpPr>
          <p:nvPr/>
        </p:nvSpPr>
        <p:spPr bwMode="auto">
          <a:xfrm>
            <a:off x="838200" y="1371600"/>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smtClean="0">
                <a:solidFill>
                  <a:prstClr val="black"/>
                </a:solidFill>
              </a:rPr>
              <a:t>RA 10072 – Philippine Red Cross Act of 2009</a:t>
            </a:r>
          </a:p>
          <a:p>
            <a:pPr eaLnBrk="1" fontAlgn="base" hangingPunct="1">
              <a:spcBef>
                <a:spcPct val="0"/>
              </a:spcBef>
              <a:spcAft>
                <a:spcPct val="0"/>
              </a:spcAft>
            </a:pPr>
            <a:endParaRPr lang="en-US" altLang="en-US" sz="2800" smtClean="0">
              <a:solidFill>
                <a:prstClr val="black"/>
              </a:solidFill>
            </a:endParaRPr>
          </a:p>
          <a:p>
            <a:pPr eaLnBrk="1" fontAlgn="base" hangingPunct="1">
              <a:spcBef>
                <a:spcPct val="0"/>
              </a:spcBef>
              <a:spcAft>
                <a:spcPct val="0"/>
              </a:spcAft>
            </a:pPr>
            <a:r>
              <a:rPr lang="en-US" altLang="en-US" sz="2800" smtClean="0">
                <a:solidFill>
                  <a:prstClr val="black"/>
                </a:solidFill>
              </a:rPr>
              <a:t>Section 4, Paragraph </a:t>
            </a:r>
            <a:r>
              <a:rPr lang="en-US" altLang="en-US" sz="2800" i="1" smtClean="0">
                <a:solidFill>
                  <a:prstClr val="black"/>
                </a:solidFill>
              </a:rPr>
              <a:t>e</a:t>
            </a:r>
            <a:r>
              <a:rPr lang="en-US" altLang="en-US" sz="2800" smtClean="0">
                <a:solidFill>
                  <a:prstClr val="black"/>
                </a:solidFill>
              </a:rPr>
              <a:t>:</a:t>
            </a:r>
          </a:p>
        </p:txBody>
      </p:sp>
      <p:sp>
        <p:nvSpPr>
          <p:cNvPr id="5" name="Text Box 4"/>
          <p:cNvSpPr txBox="1">
            <a:spLocks noChangeArrowheads="1"/>
          </p:cNvSpPr>
          <p:nvPr/>
        </p:nvSpPr>
        <p:spPr bwMode="auto">
          <a:xfrm>
            <a:off x="762000" y="2971800"/>
            <a:ext cx="7772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200" b="1" i="1" smtClean="0">
                <a:solidFill>
                  <a:prstClr val="black"/>
                </a:solidFill>
              </a:rPr>
              <a:t>“(e) To establish and maintain a system of national and </a:t>
            </a:r>
          </a:p>
          <a:p>
            <a:pPr eaLnBrk="1" fontAlgn="base" hangingPunct="1">
              <a:spcBef>
                <a:spcPct val="0"/>
              </a:spcBef>
              <a:spcAft>
                <a:spcPct val="0"/>
              </a:spcAft>
            </a:pPr>
            <a:r>
              <a:rPr lang="en-US" altLang="en-US" sz="2200" b="1" i="1" smtClean="0">
                <a:solidFill>
                  <a:prstClr val="black"/>
                </a:solidFill>
              </a:rPr>
              <a:t>international relief in time of peace and in time of armed conflict and apply the same in meeting emergency needs caused by typhoons, floods, fires, earthquakes, and other natural or man-made disasters, and to devise and carry on measures for alleviating the suffering caused by such disasters”.</a:t>
            </a:r>
          </a:p>
        </p:txBody>
      </p:sp>
    </p:spTree>
    <p:extLst>
      <p:ext uri="{BB962C8B-B14F-4D97-AF65-F5344CB8AC3E}">
        <p14:creationId xmlns:p14="http://schemas.microsoft.com/office/powerpoint/2010/main" val="180370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dissolve">
                                      <p:cBhvr>
                                        <p:cTn id="12" dur="500"/>
                                        <p:tgtEl>
                                          <p:spTgt spid="3075"/>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9028" y="2514600"/>
            <a:ext cx="7180572" cy="1446550"/>
          </a:xfrm>
          <a:prstGeom prst="rect">
            <a:avLst/>
          </a:prstGeom>
          <a:noFill/>
        </p:spPr>
        <p:txBody>
          <a:bodyPr wrap="none" rtlCol="0">
            <a:spAutoFit/>
          </a:bodyPr>
          <a:lstStyle/>
          <a:p>
            <a:pPr algn="ctr"/>
            <a:r>
              <a:rPr lang="en-US" sz="4400" dirty="0" smtClean="0"/>
              <a:t>RCRC Movement Coordination </a:t>
            </a:r>
          </a:p>
          <a:p>
            <a:pPr algn="ctr"/>
            <a:r>
              <a:rPr lang="en-US" sz="4400" dirty="0" smtClean="0"/>
              <a:t>in the Philippines</a:t>
            </a:r>
            <a:endParaRPr lang="en-US" sz="4400" dirty="0"/>
          </a:p>
        </p:txBody>
      </p:sp>
    </p:spTree>
    <p:extLst>
      <p:ext uri="{BB962C8B-B14F-4D97-AF65-F5344CB8AC3E}">
        <p14:creationId xmlns:p14="http://schemas.microsoft.com/office/powerpoint/2010/main" val="1784997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817" y="116632"/>
            <a:ext cx="7945821" cy="648072"/>
          </a:xfrm>
        </p:spPr>
        <p:txBody>
          <a:bodyPr/>
          <a:lstStyle/>
          <a:p>
            <a:r>
              <a:rPr lang="en-GB" sz="3600" dirty="0" smtClean="0">
                <a:solidFill>
                  <a:schemeClr val="bg1"/>
                </a:solidFill>
              </a:rPr>
              <a:t>Movement Wide Operational Framework</a:t>
            </a:r>
            <a:endParaRPr lang="en-GB" sz="3600" dirty="0">
              <a:solidFill>
                <a:schemeClr val="bg1"/>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Purpose </a:t>
            </a:r>
          </a:p>
          <a:p>
            <a:pPr marL="514350" indent="-514350">
              <a:buFont typeface="+mj-lt"/>
              <a:buAutoNum type="arabicPeriod"/>
            </a:pPr>
            <a:r>
              <a:rPr lang="en-GB" dirty="0" smtClean="0"/>
              <a:t>Key Elements</a:t>
            </a:r>
          </a:p>
          <a:p>
            <a:pPr marL="857250" lvl="1" indent="-457200">
              <a:buFont typeface="Arial" panose="020B0604020202020204" pitchFamily="34" charset="0"/>
              <a:buChar char="•"/>
            </a:pPr>
            <a:r>
              <a:rPr lang="en-GB" sz="3200" dirty="0" smtClean="0"/>
              <a:t>Pillar One – Shared Operational Priorities</a:t>
            </a:r>
          </a:p>
          <a:p>
            <a:pPr marL="857250" lvl="1" indent="-457200">
              <a:buFont typeface="Arial" panose="020B0604020202020204" pitchFamily="34" charset="0"/>
              <a:buChar char="•"/>
            </a:pPr>
            <a:r>
              <a:rPr lang="en-GB" sz="3200" dirty="0" smtClean="0"/>
              <a:t>Pillar Two – Working effectively together</a:t>
            </a:r>
          </a:p>
          <a:p>
            <a:pPr marL="857250" lvl="1" indent="-457200">
              <a:buFont typeface="Arial" panose="020B0604020202020204" pitchFamily="34" charset="0"/>
              <a:buChar char="•"/>
            </a:pPr>
            <a:r>
              <a:rPr lang="en-GB" sz="3200" dirty="0" smtClean="0"/>
              <a:t>Pillar Three – Quality and Accountability</a:t>
            </a:r>
          </a:p>
          <a:p>
            <a:pPr marL="514350" indent="-514350">
              <a:buFont typeface="+mj-lt"/>
              <a:buAutoNum type="arabicPeriod"/>
            </a:pPr>
            <a:r>
              <a:rPr lang="en-GB" dirty="0" smtClean="0"/>
              <a:t>Consultation</a:t>
            </a:r>
          </a:p>
          <a:p>
            <a:pPr marL="514350" indent="-514350">
              <a:buFont typeface="+mj-lt"/>
              <a:buAutoNum type="arabicPeriod"/>
            </a:pPr>
            <a:r>
              <a:rPr lang="en-GB" dirty="0" smtClean="0"/>
              <a:t>Process for finalization</a:t>
            </a:r>
          </a:p>
        </p:txBody>
      </p:sp>
    </p:spTree>
    <p:extLst>
      <p:ext uri="{BB962C8B-B14F-4D97-AF65-F5344CB8AC3E}">
        <p14:creationId xmlns:p14="http://schemas.microsoft.com/office/powerpoint/2010/main" val="1806619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4539322"/>
              </p:ext>
            </p:extLst>
          </p:nvPr>
        </p:nvGraphicFramePr>
        <p:xfrm>
          <a:off x="395536" y="548680"/>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1167817" y="116632"/>
            <a:ext cx="7945821" cy="64807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smtClean="0">
                <a:solidFill>
                  <a:schemeClr val="bg1"/>
                </a:solidFill>
              </a:rPr>
              <a:t>Movement Wide Operational Framework</a:t>
            </a:r>
            <a:endParaRPr lang="en-GB" sz="3600" dirty="0">
              <a:solidFill>
                <a:schemeClr val="bg1"/>
              </a:solidFill>
            </a:endParaRPr>
          </a:p>
        </p:txBody>
      </p:sp>
    </p:spTree>
    <p:extLst>
      <p:ext uri="{BB962C8B-B14F-4D97-AF65-F5344CB8AC3E}">
        <p14:creationId xmlns:p14="http://schemas.microsoft.com/office/powerpoint/2010/main" val="4162217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07864269"/>
              </p:ext>
            </p:extLst>
          </p:nvPr>
        </p:nvGraphicFramePr>
        <p:xfrm>
          <a:off x="755576" y="764704"/>
          <a:ext cx="799288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1167817" y="116632"/>
            <a:ext cx="7945821" cy="64807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smtClean="0">
                <a:solidFill>
                  <a:schemeClr val="bg1"/>
                </a:solidFill>
              </a:rPr>
              <a:t>Movement Wide Operational Framework</a:t>
            </a:r>
            <a:endParaRPr lang="en-GB" sz="3600" dirty="0">
              <a:solidFill>
                <a:schemeClr val="bg1"/>
              </a:solidFill>
            </a:endParaRPr>
          </a:p>
        </p:txBody>
      </p:sp>
    </p:spTree>
    <p:extLst>
      <p:ext uri="{BB962C8B-B14F-4D97-AF65-F5344CB8AC3E}">
        <p14:creationId xmlns:p14="http://schemas.microsoft.com/office/powerpoint/2010/main" val="2921101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1819" y="908720"/>
            <a:ext cx="3952389" cy="590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5"/>
          <p:cNvSpPr>
            <a:spLocks noGrp="1"/>
          </p:cNvSpPr>
          <p:nvPr>
            <p:ph idx="1"/>
          </p:nvPr>
        </p:nvSpPr>
        <p:spPr>
          <a:xfrm>
            <a:off x="326572" y="1991377"/>
            <a:ext cx="8228920" cy="4389951"/>
          </a:xfrm>
        </p:spPr>
        <p:txBody>
          <a:bodyPr/>
          <a:lstStyle/>
          <a:p>
            <a:pPr marL="0" indent="0" algn="ctr">
              <a:buNone/>
              <a:defRPr/>
            </a:pPr>
            <a:endParaRPr lang="en-PH" b="1" u="sng" dirty="0" smtClean="0"/>
          </a:p>
          <a:p>
            <a:pPr marL="0" indent="0" algn="ctr">
              <a:buNone/>
              <a:defRPr/>
            </a:pPr>
            <a:r>
              <a:rPr lang="en-PH" b="1" u="sng" dirty="0" smtClean="0"/>
              <a:t>5 Recovery Elements</a:t>
            </a:r>
          </a:p>
          <a:p>
            <a:pPr>
              <a:buFont typeface="Arial" pitchFamily="34" charset="0"/>
              <a:buChar char="•"/>
              <a:defRPr/>
            </a:pPr>
            <a:r>
              <a:rPr lang="en-PH" dirty="0" smtClean="0"/>
              <a:t>5 Strategic Documents</a:t>
            </a:r>
          </a:p>
          <a:p>
            <a:pPr>
              <a:buFont typeface="Arial" pitchFamily="34" charset="0"/>
              <a:buChar char="•"/>
              <a:defRPr/>
            </a:pPr>
            <a:r>
              <a:rPr lang="en-PH" dirty="0" smtClean="0"/>
              <a:t>5 F’s Recovery Principles</a:t>
            </a:r>
          </a:p>
          <a:p>
            <a:pPr>
              <a:buFont typeface="Arial" pitchFamily="34" charset="0"/>
              <a:buChar char="•"/>
              <a:defRPr/>
            </a:pPr>
            <a:r>
              <a:rPr lang="en-PH" dirty="0" smtClean="0"/>
              <a:t>5 One’s – Ways of Working Together</a:t>
            </a:r>
          </a:p>
          <a:p>
            <a:pPr>
              <a:buFont typeface="Arial" pitchFamily="34" charset="0"/>
              <a:buChar char="•"/>
              <a:defRPr/>
            </a:pPr>
            <a:r>
              <a:rPr lang="en-PH" dirty="0" smtClean="0"/>
              <a:t>5 Ways to Enhancing PRC Capacity</a:t>
            </a:r>
          </a:p>
          <a:p>
            <a:pPr>
              <a:buFont typeface="Arial" pitchFamily="34" charset="0"/>
              <a:buChar char="•"/>
              <a:defRPr/>
            </a:pPr>
            <a:r>
              <a:rPr lang="en-PH" dirty="0" smtClean="0"/>
              <a:t>5 Integrated Programmes</a:t>
            </a:r>
          </a:p>
        </p:txBody>
      </p:sp>
      <p:sp>
        <p:nvSpPr>
          <p:cNvPr id="6" name="Title 1"/>
          <p:cNvSpPr>
            <a:spLocks noGrp="1"/>
          </p:cNvSpPr>
          <p:nvPr>
            <p:ph type="title"/>
          </p:nvPr>
        </p:nvSpPr>
        <p:spPr>
          <a:xfrm>
            <a:off x="662880" y="620688"/>
            <a:ext cx="8229600" cy="720080"/>
          </a:xfrm>
        </p:spPr>
        <p:txBody>
          <a:bodyPr/>
          <a:lstStyle/>
          <a:p>
            <a:r>
              <a:rPr lang="en-GB" dirty="0" smtClean="0">
                <a:solidFill>
                  <a:schemeClr val="bg1"/>
                </a:solidFill>
              </a:rPr>
              <a:t/>
            </a:r>
            <a:br>
              <a:rPr lang="en-GB" dirty="0" smtClean="0">
                <a:solidFill>
                  <a:schemeClr val="bg1"/>
                </a:solidFill>
              </a:rPr>
            </a:br>
            <a:r>
              <a:rPr lang="en-GB" dirty="0" smtClean="0">
                <a:solidFill>
                  <a:schemeClr val="bg1"/>
                </a:solidFill>
              </a:rPr>
              <a:t>Pillar 1 </a:t>
            </a:r>
            <a:r>
              <a:rPr lang="en-GB" dirty="0">
                <a:solidFill>
                  <a:schemeClr val="bg1"/>
                </a:solidFill>
              </a:rPr>
              <a:t/>
            </a:r>
            <a:br>
              <a:rPr lang="en-GB" dirty="0">
                <a:solidFill>
                  <a:schemeClr val="bg1"/>
                </a:solidFill>
              </a:rPr>
            </a:br>
            <a:r>
              <a:rPr lang="en-GB" sz="2000" dirty="0" smtClean="0">
                <a:solidFill>
                  <a:schemeClr val="bg1"/>
                </a:solidFill>
              </a:rPr>
              <a:t>  </a:t>
            </a:r>
            <a:r>
              <a:rPr lang="en-GB" dirty="0" smtClean="0">
                <a:solidFill>
                  <a:schemeClr val="bg1"/>
                </a:solidFill>
              </a:rPr>
              <a:t/>
            </a:r>
            <a:br>
              <a:rPr lang="en-GB" dirty="0" smtClean="0">
                <a:solidFill>
                  <a:schemeClr val="bg1"/>
                </a:solidFill>
              </a:rPr>
            </a:br>
            <a:r>
              <a:rPr lang="en-GB" sz="3600" b="1" dirty="0" smtClean="0"/>
              <a:t>Shared </a:t>
            </a:r>
            <a:r>
              <a:rPr lang="en-GB" sz="3600" b="1" dirty="0"/>
              <a:t>operational objectives, priorities and common approaches</a:t>
            </a:r>
            <a:r>
              <a:rPr lang="en-GB" sz="3600" b="1" dirty="0" smtClean="0"/>
              <a:t>.</a:t>
            </a:r>
            <a:endParaRPr lang="en-GB" sz="3600" dirty="0">
              <a:solidFill>
                <a:schemeClr val="bg1"/>
              </a:solidFill>
            </a:endParaRPr>
          </a:p>
        </p:txBody>
      </p:sp>
    </p:spTree>
    <p:extLst>
      <p:ext uri="{BB962C8B-B14F-4D97-AF65-F5344CB8AC3E}">
        <p14:creationId xmlns:p14="http://schemas.microsoft.com/office/powerpoint/2010/main" val="3165867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286" y="2060848"/>
            <a:ext cx="3126241" cy="19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2" descr="C:\Users\GRCM\Downloads\page_29_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3898" y="2030897"/>
            <a:ext cx="3124540" cy="20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ontent Placeholder 5"/>
          <p:cNvSpPr>
            <a:spLocks noGrp="1"/>
          </p:cNvSpPr>
          <p:nvPr>
            <p:ph idx="1"/>
          </p:nvPr>
        </p:nvSpPr>
        <p:spPr>
          <a:xfrm>
            <a:off x="312964" y="1397918"/>
            <a:ext cx="8259536" cy="653143"/>
          </a:xfrm>
        </p:spPr>
        <p:txBody>
          <a:bodyPr/>
          <a:lstStyle/>
          <a:p>
            <a:pPr marL="0" indent="0">
              <a:buNone/>
            </a:pPr>
            <a:r>
              <a:rPr lang="en-PH" b="1" u="sng" dirty="0" smtClean="0">
                <a:solidFill>
                  <a:srgbClr val="FF0000"/>
                </a:solidFill>
                <a:latin typeface="Arial" charset="0"/>
                <a:cs typeface="Arial" charset="0"/>
              </a:rPr>
              <a:t>5 Strategic Documents</a:t>
            </a:r>
            <a:endParaRPr lang="en-PH" u="sng" dirty="0">
              <a:latin typeface="Arial" charset="0"/>
              <a:cs typeface="Arial" charset="0"/>
            </a:endParaRPr>
          </a:p>
          <a:p>
            <a:pPr marL="0" indent="0">
              <a:buNone/>
            </a:pPr>
            <a:endParaRPr lang="en-PH" dirty="0" smtClean="0">
              <a:latin typeface="Arial" charset="0"/>
              <a:cs typeface="Arial" charset="0"/>
            </a:endParaRPr>
          </a:p>
        </p:txBody>
      </p:sp>
      <p:pic>
        <p:nvPicPr>
          <p:cNvPr id="7174" name="Picture 3" descr="C:\Users\GRCM\Downloads\word_document_45318308_original_b33cc3d73c.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76357" y="2113153"/>
            <a:ext cx="2122714" cy="290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1318" y="4132187"/>
            <a:ext cx="2896546" cy="239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descr="C:\Users\GRCM\Pictures\opframework.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8063" y="4128785"/>
            <a:ext cx="3228295" cy="239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457200" y="11663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solidFill>
                  <a:schemeClr val="bg1"/>
                </a:solidFill>
              </a:rPr>
              <a:t>Pillar 1 cont’d</a:t>
            </a:r>
            <a:endParaRPr lang="en-GB" dirty="0">
              <a:solidFill>
                <a:schemeClr val="bg1"/>
              </a:solidFill>
            </a:endParaRPr>
          </a:p>
        </p:txBody>
      </p:sp>
    </p:spTree>
    <p:extLst>
      <p:ext uri="{BB962C8B-B14F-4D97-AF65-F5344CB8AC3E}">
        <p14:creationId xmlns:p14="http://schemas.microsoft.com/office/powerpoint/2010/main" val="13876660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
          </p:nvPr>
        </p:nvSpPr>
        <p:spPr>
          <a:xfrm>
            <a:off x="163286" y="2348880"/>
            <a:ext cx="8735786" cy="2367643"/>
          </a:xfrm>
        </p:spPr>
        <p:txBody>
          <a:bodyPr/>
          <a:lstStyle/>
          <a:p>
            <a:pPr marL="0" indent="0">
              <a:spcBef>
                <a:spcPct val="0"/>
              </a:spcBef>
              <a:buNone/>
            </a:pPr>
            <a:r>
              <a:rPr lang="en-PH" b="1" u="sng" dirty="0" smtClean="0">
                <a:solidFill>
                  <a:srgbClr val="FF0000"/>
                </a:solidFill>
                <a:latin typeface="Arial" charset="0"/>
                <a:cs typeface="Arial" charset="0"/>
              </a:rPr>
              <a:t>5 F’s Recovery Principles</a:t>
            </a:r>
          </a:p>
          <a:p>
            <a:pPr marL="0" indent="0">
              <a:buNone/>
            </a:pPr>
            <a:endParaRPr lang="en-PH" sz="1200" dirty="0">
              <a:latin typeface="Arial" charset="0"/>
              <a:cs typeface="Arial" charset="0"/>
            </a:endParaRPr>
          </a:p>
          <a:p>
            <a:pPr marL="0" indent="0">
              <a:spcBef>
                <a:spcPct val="0"/>
              </a:spcBef>
              <a:buNone/>
            </a:pPr>
            <a:r>
              <a:rPr lang="en-PH" dirty="0" smtClean="0">
                <a:latin typeface="Arial" charset="0"/>
                <a:cs typeface="Arial" charset="0"/>
              </a:rPr>
              <a:t>● Focused	● Friendly		 ● Forward -</a:t>
            </a:r>
          </a:p>
          <a:p>
            <a:pPr marL="0" indent="0">
              <a:buNone/>
            </a:pPr>
            <a:r>
              <a:rPr lang="en-PH" dirty="0" smtClean="0">
                <a:latin typeface="Arial" charset="0"/>
                <a:cs typeface="Arial" charset="0"/>
              </a:rPr>
              <a:t>● Fast		● Flexible		    Looking</a:t>
            </a:r>
          </a:p>
        </p:txBody>
      </p:sp>
      <p:pic>
        <p:nvPicPr>
          <p:cNvPr id="8196" name="Picture 6" descr="http://www.noypigeeks.com/wp-content/uploads/2012/08/405349_10150999942422831_1062519191_n.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1572" y="4898571"/>
            <a:ext cx="3122839" cy="19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2" y="4898571"/>
            <a:ext cx="2961255" cy="19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500" y="4898571"/>
            <a:ext cx="3265714" cy="19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45946" y="-27384"/>
            <a:ext cx="3095625" cy="19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27384"/>
            <a:ext cx="2939143" cy="19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53125" y="-27384"/>
            <a:ext cx="3190875" cy="19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994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5" descr="F:\nhq\pctures\sos\Hotmeals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1949" y="1418713"/>
            <a:ext cx="4316528" cy="3090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6" descr="F:\nhq\pctures\sos\Hotmeals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420" y="1253447"/>
            <a:ext cx="3835504" cy="3287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0180" name="TextBox 1"/>
          <p:cNvSpPr txBox="1">
            <a:spLocks noChangeArrowheads="1"/>
          </p:cNvSpPr>
          <p:nvPr/>
        </p:nvSpPr>
        <p:spPr bwMode="auto">
          <a:xfrm>
            <a:off x="1531938" y="0"/>
            <a:ext cx="5813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4000" dirty="0" smtClean="0">
                <a:solidFill>
                  <a:prstClr val="white"/>
                </a:solidFill>
                <a:latin typeface="Arial" panose="020B0604020202020204" pitchFamily="34" charset="0"/>
                <a:cs typeface="Arial" panose="020B0604020202020204" pitchFamily="34" charset="0"/>
              </a:rPr>
              <a:t>Hot Meals</a:t>
            </a:r>
          </a:p>
        </p:txBody>
      </p:sp>
      <p:sp>
        <p:nvSpPr>
          <p:cNvPr id="50181" name="Rectangle 2"/>
          <p:cNvSpPr>
            <a:spLocks noChangeArrowheads="1"/>
          </p:cNvSpPr>
          <p:nvPr/>
        </p:nvSpPr>
        <p:spPr bwMode="auto">
          <a:xfrm>
            <a:off x="393700" y="4714875"/>
            <a:ext cx="78517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107000"/>
              </a:lnSpc>
              <a:spcBef>
                <a:spcPct val="0"/>
              </a:spcBef>
              <a:spcAft>
                <a:spcPts val="800"/>
              </a:spcAft>
              <a:buFontTx/>
              <a:buNone/>
            </a:pPr>
            <a:r>
              <a:rPr lang="en-PH" alt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162,729</a:t>
            </a:r>
            <a:r>
              <a:rPr lang="en-PH" altLang="en-US" sz="2000" dirty="0" smtClean="0">
                <a:solidFill>
                  <a:srgbClr val="323E4F"/>
                </a:solidFill>
                <a:latin typeface="Times New Roman" panose="02020603050405020304" pitchFamily="18" charset="0"/>
                <a:ea typeface="Calibri" panose="020F0502020204030204" pitchFamily="34" charset="0"/>
                <a:cs typeface="Times New Roman" panose="02020603050405020304" pitchFamily="18" charset="0"/>
              </a:rPr>
              <a:t>: Total number of people provided with hot meals.</a:t>
            </a:r>
            <a:endParaRPr lang="en-PH" altLang="en-US" sz="1800" dirty="0" smtClean="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73745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5"/>
          <p:cNvSpPr>
            <a:spLocks noGrp="1"/>
          </p:cNvSpPr>
          <p:nvPr>
            <p:ph idx="1"/>
          </p:nvPr>
        </p:nvSpPr>
        <p:spPr>
          <a:xfrm>
            <a:off x="163286" y="898071"/>
            <a:ext cx="8828314" cy="5715000"/>
          </a:xfrm>
        </p:spPr>
        <p:txBody>
          <a:bodyPr/>
          <a:lstStyle/>
          <a:p>
            <a:pPr marL="0" indent="0">
              <a:buNone/>
              <a:defRPr/>
            </a:pPr>
            <a:endParaRPr lang="en-PH" b="1" dirty="0" smtClean="0">
              <a:solidFill>
                <a:srgbClr val="FF0000"/>
              </a:solidFill>
            </a:endParaRPr>
          </a:p>
          <a:p>
            <a:pPr marL="0" indent="0">
              <a:buNone/>
              <a:defRPr/>
            </a:pPr>
            <a:r>
              <a:rPr lang="en-PH" b="1" u="sng" dirty="0" smtClean="0">
                <a:solidFill>
                  <a:srgbClr val="FF0000"/>
                </a:solidFill>
              </a:rPr>
              <a:t>5 One’s – Ways of Working Together</a:t>
            </a:r>
          </a:p>
          <a:p>
            <a:pPr marL="0" indent="0">
              <a:buNone/>
              <a:defRPr/>
            </a:pPr>
            <a:r>
              <a:rPr lang="en-PH" sz="2000" b="1" dirty="0" smtClean="0"/>
              <a:t>  </a:t>
            </a:r>
          </a:p>
          <a:p>
            <a:pPr marL="0" indent="0">
              <a:buNone/>
              <a:defRPr/>
            </a:pPr>
            <a:r>
              <a:rPr lang="en-PH" sz="3000" b="1" dirty="0" smtClean="0"/>
              <a:t>One Red Cross in Typhoon Yolanda Recovery means:</a:t>
            </a:r>
          </a:p>
          <a:p>
            <a:pPr>
              <a:buFont typeface="Arial" pitchFamily="34" charset="0"/>
              <a:buChar char="•"/>
              <a:defRPr/>
            </a:pPr>
            <a:r>
              <a:rPr lang="en-PH" dirty="0" smtClean="0"/>
              <a:t>One Lead</a:t>
            </a:r>
          </a:p>
          <a:p>
            <a:pPr>
              <a:buFont typeface="Arial" pitchFamily="34" charset="0"/>
              <a:buChar char="•"/>
              <a:defRPr/>
            </a:pPr>
            <a:r>
              <a:rPr lang="en-PH" dirty="0" smtClean="0"/>
              <a:t>One Plan</a:t>
            </a:r>
          </a:p>
          <a:p>
            <a:pPr>
              <a:buFont typeface="Arial" pitchFamily="34" charset="0"/>
              <a:buChar char="•"/>
              <a:defRPr/>
            </a:pPr>
            <a:r>
              <a:rPr lang="en-PH" dirty="0" smtClean="0"/>
              <a:t>One Team</a:t>
            </a:r>
          </a:p>
          <a:p>
            <a:pPr>
              <a:buFont typeface="Arial" pitchFamily="34" charset="0"/>
              <a:buChar char="•"/>
              <a:defRPr/>
            </a:pPr>
            <a:r>
              <a:rPr lang="en-PH" dirty="0" smtClean="0"/>
              <a:t>One Approach</a:t>
            </a:r>
          </a:p>
          <a:p>
            <a:pPr>
              <a:buFont typeface="Arial" pitchFamily="34" charset="0"/>
              <a:buChar char="•"/>
              <a:defRPr/>
            </a:pPr>
            <a:r>
              <a:rPr lang="en-PH" dirty="0" smtClean="0"/>
              <a:t>One Report</a:t>
            </a:r>
          </a:p>
        </p:txBody>
      </p:sp>
      <p:sp>
        <p:nvSpPr>
          <p:cNvPr id="6" name="Title 1"/>
          <p:cNvSpPr txBox="1">
            <a:spLocks/>
          </p:cNvSpPr>
          <p:nvPr/>
        </p:nvSpPr>
        <p:spPr bwMode="auto">
          <a:xfrm>
            <a:off x="457200" y="11663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solidFill>
                  <a:schemeClr val="bg1"/>
                </a:solidFill>
              </a:rPr>
              <a:t>Pillar 1 cont’d</a:t>
            </a:r>
            <a:endParaRPr lang="en-GB" dirty="0">
              <a:solidFill>
                <a:schemeClr val="bg1"/>
              </a:solidFill>
            </a:endParaRPr>
          </a:p>
        </p:txBody>
      </p:sp>
    </p:spTree>
    <p:extLst>
      <p:ext uri="{BB962C8B-B14F-4D97-AF65-F5344CB8AC3E}">
        <p14:creationId xmlns:p14="http://schemas.microsoft.com/office/powerpoint/2010/main" val="33727661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5"/>
          <p:cNvSpPr>
            <a:spLocks noGrp="1"/>
          </p:cNvSpPr>
          <p:nvPr>
            <p:ph idx="1"/>
          </p:nvPr>
        </p:nvSpPr>
        <p:spPr>
          <a:xfrm>
            <a:off x="163286" y="898071"/>
            <a:ext cx="8157482" cy="5715000"/>
          </a:xfrm>
        </p:spPr>
        <p:txBody>
          <a:bodyPr/>
          <a:lstStyle/>
          <a:p>
            <a:pPr marL="0" indent="0">
              <a:buNone/>
              <a:defRPr/>
            </a:pPr>
            <a:endParaRPr lang="en-PH" b="1" dirty="0" smtClean="0">
              <a:solidFill>
                <a:srgbClr val="FF0000"/>
              </a:solidFill>
            </a:endParaRPr>
          </a:p>
          <a:p>
            <a:pPr marL="0" indent="0">
              <a:buNone/>
              <a:defRPr/>
            </a:pPr>
            <a:r>
              <a:rPr lang="en-PH" b="1" u="sng" dirty="0" smtClean="0">
                <a:solidFill>
                  <a:srgbClr val="FF0000"/>
                </a:solidFill>
              </a:rPr>
              <a:t>5 Ways to Enhance PRC Capacity - Volunteers</a:t>
            </a:r>
            <a:endParaRPr lang="en-PH" sz="2100" b="1" u="sng" dirty="0">
              <a:solidFill>
                <a:srgbClr val="FF0000"/>
              </a:solidFill>
            </a:endParaRPr>
          </a:p>
          <a:p>
            <a:pPr marL="0" indent="0">
              <a:buNone/>
              <a:defRPr/>
            </a:pPr>
            <a:r>
              <a:rPr lang="en-PH" sz="800" dirty="0" smtClean="0"/>
              <a:t>  </a:t>
            </a:r>
            <a:endParaRPr lang="en-PH" sz="2800" dirty="0" smtClean="0"/>
          </a:p>
          <a:p>
            <a:pPr>
              <a:buFont typeface="Arial" pitchFamily="34" charset="0"/>
              <a:buChar char="•"/>
              <a:defRPr/>
            </a:pPr>
            <a:r>
              <a:rPr lang="en-PH" sz="2800" dirty="0" smtClean="0"/>
              <a:t>Taking </a:t>
            </a:r>
            <a:r>
              <a:rPr lang="en-PH" sz="2800" dirty="0"/>
              <a:t>an innovative approach to supporting communities through the Red Cross 143 volunteer programme</a:t>
            </a:r>
          </a:p>
        </p:txBody>
      </p:sp>
      <p:pic>
        <p:nvPicPr>
          <p:cNvPr id="10244" name="Picture 2" descr="D:\2013\Logos\redcross14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243" y="3645024"/>
            <a:ext cx="3389685" cy="281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2" descr="143 lagun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398833" y="3717032"/>
            <a:ext cx="4133607" cy="2644198"/>
          </a:xfrm>
          <a:prstGeom prst="roundRect">
            <a:avLst>
              <a:gd name="adj" fmla="val 4167"/>
            </a:avLst>
          </a:prstGeom>
          <a:solidFill>
            <a:srgbClr val="FFFFFF"/>
          </a:solidFill>
          <a:ln w="76200" cap="sq">
            <a:noFill/>
          </a:ln>
          <a:effectLst/>
        </p:spPr>
      </p:pic>
      <p:sp>
        <p:nvSpPr>
          <p:cNvPr id="7" name="Title 1"/>
          <p:cNvSpPr txBox="1">
            <a:spLocks/>
          </p:cNvSpPr>
          <p:nvPr/>
        </p:nvSpPr>
        <p:spPr bwMode="auto">
          <a:xfrm>
            <a:off x="457200" y="11663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solidFill>
                  <a:schemeClr val="bg1"/>
                </a:solidFill>
              </a:rPr>
              <a:t>Pillar 1 cont’d</a:t>
            </a:r>
            <a:endParaRPr lang="en-GB" dirty="0">
              <a:solidFill>
                <a:schemeClr val="bg1"/>
              </a:solidFill>
            </a:endParaRPr>
          </a:p>
        </p:txBody>
      </p:sp>
    </p:spTree>
    <p:extLst>
      <p:ext uri="{BB962C8B-B14F-4D97-AF65-F5344CB8AC3E}">
        <p14:creationId xmlns:p14="http://schemas.microsoft.com/office/powerpoint/2010/main" val="7917749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5"/>
          <p:cNvSpPr>
            <a:spLocks noGrp="1"/>
          </p:cNvSpPr>
          <p:nvPr>
            <p:ph idx="1"/>
          </p:nvPr>
        </p:nvSpPr>
        <p:spPr>
          <a:xfrm>
            <a:off x="163286" y="661648"/>
            <a:ext cx="8729194" cy="6196352"/>
          </a:xfrm>
        </p:spPr>
        <p:txBody>
          <a:bodyPr/>
          <a:lstStyle/>
          <a:p>
            <a:pPr marL="0" indent="0">
              <a:buNone/>
              <a:defRPr/>
            </a:pPr>
            <a:endParaRPr lang="en-PH" b="1" u="sng" dirty="0">
              <a:solidFill>
                <a:srgbClr val="FF0000"/>
              </a:solidFill>
            </a:endParaRPr>
          </a:p>
          <a:p>
            <a:pPr marL="0" indent="0">
              <a:buNone/>
              <a:defRPr/>
            </a:pPr>
            <a:r>
              <a:rPr lang="en-PH" sz="900" b="1" u="sng" dirty="0" smtClean="0">
                <a:solidFill>
                  <a:srgbClr val="FF0000"/>
                </a:solidFill>
              </a:rPr>
              <a:t>  </a:t>
            </a:r>
          </a:p>
          <a:p>
            <a:pPr marL="0" indent="0">
              <a:buNone/>
              <a:defRPr/>
            </a:pPr>
            <a:r>
              <a:rPr lang="en-PH" b="1" u="sng" dirty="0" smtClean="0">
                <a:solidFill>
                  <a:srgbClr val="FF0000"/>
                </a:solidFill>
              </a:rPr>
              <a:t>5 Ways to Enhance PRC Capacity – Facilities</a:t>
            </a:r>
            <a:endParaRPr lang="en-PH" sz="2100" b="1" dirty="0">
              <a:solidFill>
                <a:srgbClr val="FF0000"/>
              </a:solidFill>
            </a:endParaRPr>
          </a:p>
          <a:p>
            <a:pPr>
              <a:spcBef>
                <a:spcPts val="0"/>
              </a:spcBef>
              <a:buFont typeface="Arial" pitchFamily="34" charset="0"/>
              <a:buChar char="•"/>
              <a:defRPr/>
            </a:pPr>
            <a:r>
              <a:rPr lang="en-PH" sz="2800" dirty="0"/>
              <a:t>PRC chapter ‘reengineering’ to enhance local level support to communities</a:t>
            </a:r>
          </a:p>
          <a:p>
            <a:pPr>
              <a:buFont typeface="Arial" pitchFamily="34" charset="0"/>
              <a:buChar char="•"/>
              <a:defRPr/>
            </a:pPr>
            <a:endParaRPr lang="en-PH" dirty="0" smtClean="0"/>
          </a:p>
          <a:p>
            <a:pPr>
              <a:buFont typeface="Arial" pitchFamily="34" charset="0"/>
              <a:buChar char="•"/>
              <a:defRPr/>
            </a:pPr>
            <a:endParaRPr lang="en-PH" sz="3000" dirty="0"/>
          </a:p>
          <a:p>
            <a:pPr>
              <a:buFont typeface="Arial" pitchFamily="34" charset="0"/>
              <a:buChar char="•"/>
              <a:defRPr/>
            </a:pPr>
            <a:endParaRPr lang="en-PH" dirty="0" smtClean="0"/>
          </a:p>
        </p:txBody>
      </p:sp>
      <p:pic>
        <p:nvPicPr>
          <p:cNvPr id="11268" name="Picture 4" descr="D:\1618189_10151935590722831_444720611_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66595" y="2810086"/>
            <a:ext cx="4953677" cy="371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57200" y="11663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solidFill>
                  <a:schemeClr val="bg1"/>
                </a:solidFill>
              </a:rPr>
              <a:t>Pillar 1 cont’d</a:t>
            </a:r>
            <a:endParaRPr lang="en-GB" dirty="0">
              <a:solidFill>
                <a:schemeClr val="bg1"/>
              </a:solidFill>
            </a:endParaRPr>
          </a:p>
        </p:txBody>
      </p:sp>
    </p:spTree>
    <p:extLst>
      <p:ext uri="{BB962C8B-B14F-4D97-AF65-F5344CB8AC3E}">
        <p14:creationId xmlns:p14="http://schemas.microsoft.com/office/powerpoint/2010/main" val="24014767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5"/>
          <p:cNvSpPr>
            <a:spLocks noGrp="1"/>
          </p:cNvSpPr>
          <p:nvPr>
            <p:ph idx="1"/>
          </p:nvPr>
        </p:nvSpPr>
        <p:spPr>
          <a:xfrm>
            <a:off x="163286" y="661648"/>
            <a:ext cx="8980714" cy="6196352"/>
          </a:xfrm>
        </p:spPr>
        <p:txBody>
          <a:bodyPr/>
          <a:lstStyle/>
          <a:p>
            <a:pPr marL="0" indent="0">
              <a:buNone/>
              <a:defRPr/>
            </a:pPr>
            <a:endParaRPr lang="en-PH" sz="2200" b="1" u="sng" dirty="0" smtClean="0">
              <a:solidFill>
                <a:srgbClr val="FF0000"/>
              </a:solidFill>
            </a:endParaRPr>
          </a:p>
          <a:p>
            <a:pPr marL="0" indent="0">
              <a:buNone/>
              <a:defRPr/>
            </a:pPr>
            <a:r>
              <a:rPr lang="en-PH" sz="2200" b="1" u="sng" dirty="0" smtClean="0">
                <a:solidFill>
                  <a:srgbClr val="FF0000"/>
                </a:solidFill>
              </a:rPr>
              <a:t>  </a:t>
            </a:r>
          </a:p>
          <a:p>
            <a:pPr marL="0" indent="0">
              <a:buNone/>
              <a:defRPr/>
            </a:pPr>
            <a:r>
              <a:rPr lang="en-PH" b="1" u="sng" dirty="0" smtClean="0">
                <a:solidFill>
                  <a:srgbClr val="FF0000"/>
                </a:solidFill>
              </a:rPr>
              <a:t>5 Ways to Enhance PRC Capacity - Learning</a:t>
            </a:r>
          </a:p>
          <a:p>
            <a:pPr marL="0" indent="0">
              <a:buNone/>
              <a:defRPr/>
            </a:pPr>
            <a:endParaRPr lang="en-PH" dirty="0" smtClean="0"/>
          </a:p>
          <a:p>
            <a:pPr>
              <a:buFont typeface="Arial" pitchFamily="34" charset="0"/>
              <a:buChar char="•"/>
              <a:defRPr/>
            </a:pPr>
            <a:endParaRPr lang="en-PH" sz="3000" dirty="0"/>
          </a:p>
          <a:p>
            <a:pPr>
              <a:buFont typeface="Arial" pitchFamily="34" charset="0"/>
              <a:buChar char="•"/>
              <a:defRPr/>
            </a:pPr>
            <a:endParaRPr lang="en-PH" sz="2600" dirty="0"/>
          </a:p>
          <a:p>
            <a:pPr>
              <a:buFont typeface="Arial" pitchFamily="34" charset="0"/>
              <a:buChar char="•"/>
              <a:defRPr/>
            </a:pPr>
            <a:endParaRPr lang="en-PH" sz="2100" dirty="0"/>
          </a:p>
          <a:p>
            <a:pPr>
              <a:buFont typeface="Arial" pitchFamily="34" charset="0"/>
              <a:buChar char="•"/>
              <a:defRPr/>
            </a:pPr>
            <a:endParaRPr lang="en-PH" sz="2100" dirty="0"/>
          </a:p>
          <a:p>
            <a:pPr>
              <a:buFont typeface="Arial" pitchFamily="34" charset="0"/>
              <a:buChar char="•"/>
              <a:defRPr/>
            </a:pPr>
            <a:endParaRPr lang="en-PH" dirty="0"/>
          </a:p>
          <a:p>
            <a:pPr>
              <a:buFont typeface="Arial" pitchFamily="34" charset="0"/>
              <a:buChar char="•"/>
              <a:defRPr/>
            </a:pPr>
            <a:r>
              <a:rPr lang="en-PH" sz="2800" dirty="0" smtClean="0"/>
              <a:t>Establishment </a:t>
            </a:r>
            <a:r>
              <a:rPr lang="en-PH" sz="2800" dirty="0"/>
              <a:t>of PRC academy to strengthen expertise in disaster management </a:t>
            </a:r>
          </a:p>
        </p:txBody>
      </p:sp>
      <p:pic>
        <p:nvPicPr>
          <p:cNvPr id="12292" name="Picture 26" descr="AERIAL VIE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092" y="2204864"/>
            <a:ext cx="7237300" cy="258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57200" y="11663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solidFill>
                  <a:schemeClr val="bg1"/>
                </a:solidFill>
              </a:rPr>
              <a:t>Pillar 1 cont’d</a:t>
            </a:r>
            <a:endParaRPr lang="en-GB" dirty="0">
              <a:solidFill>
                <a:schemeClr val="bg1"/>
              </a:solidFill>
            </a:endParaRPr>
          </a:p>
        </p:txBody>
      </p:sp>
    </p:spTree>
    <p:extLst>
      <p:ext uri="{BB962C8B-B14F-4D97-AF65-F5344CB8AC3E}">
        <p14:creationId xmlns:p14="http://schemas.microsoft.com/office/powerpoint/2010/main" val="963884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5"/>
          <p:cNvSpPr>
            <a:spLocks noGrp="1"/>
          </p:cNvSpPr>
          <p:nvPr>
            <p:ph idx="1"/>
          </p:nvPr>
        </p:nvSpPr>
        <p:spPr>
          <a:xfrm>
            <a:off x="163286" y="734786"/>
            <a:ext cx="8817429" cy="5796643"/>
          </a:xfrm>
        </p:spPr>
        <p:txBody>
          <a:bodyPr/>
          <a:lstStyle/>
          <a:p>
            <a:pPr marL="0" indent="0">
              <a:buNone/>
              <a:defRPr/>
            </a:pPr>
            <a:endParaRPr lang="en-PH" b="1" u="sng" dirty="0" smtClean="0">
              <a:solidFill>
                <a:srgbClr val="FF0000"/>
              </a:solidFill>
            </a:endParaRPr>
          </a:p>
          <a:p>
            <a:pPr marL="0" indent="0">
              <a:buNone/>
              <a:defRPr/>
            </a:pPr>
            <a:endParaRPr lang="en-PH" sz="2000" b="1" u="sng" dirty="0" smtClean="0">
              <a:solidFill>
                <a:srgbClr val="FF0000"/>
              </a:solidFill>
            </a:endParaRPr>
          </a:p>
          <a:p>
            <a:pPr marL="0" indent="0">
              <a:buNone/>
              <a:defRPr/>
            </a:pPr>
            <a:r>
              <a:rPr lang="en-PH" b="1" u="sng" dirty="0" smtClean="0">
                <a:solidFill>
                  <a:srgbClr val="FF0000"/>
                </a:solidFill>
              </a:rPr>
              <a:t>5 Ways to Enhance PRC Capacity - Modernization</a:t>
            </a:r>
          </a:p>
          <a:p>
            <a:pPr marL="0" indent="0">
              <a:buNone/>
              <a:defRPr/>
            </a:pPr>
            <a:endParaRPr lang="en-PH" sz="1100" b="1" dirty="0">
              <a:solidFill>
                <a:srgbClr val="FF0000"/>
              </a:solidFill>
            </a:endParaRPr>
          </a:p>
          <a:p>
            <a:pPr>
              <a:spcBef>
                <a:spcPts val="321"/>
              </a:spcBef>
              <a:buFont typeface="Arial" pitchFamily="34" charset="0"/>
              <a:buChar char="•"/>
              <a:defRPr/>
            </a:pPr>
            <a:r>
              <a:rPr lang="en-PH" sz="2800" dirty="0" smtClean="0"/>
              <a:t>Prepositioning of disaster management  and logistical equipment that is critical for response in an island nation</a:t>
            </a:r>
          </a:p>
          <a:p>
            <a:pPr>
              <a:buFont typeface="Arial" pitchFamily="34" charset="0"/>
              <a:buChar char="•"/>
              <a:defRPr/>
            </a:pPr>
            <a:r>
              <a:rPr lang="en-PH" sz="2800" dirty="0" smtClean="0"/>
              <a:t>Equipping with tools</a:t>
            </a:r>
          </a:p>
        </p:txBody>
      </p:sp>
      <p:pic>
        <p:nvPicPr>
          <p:cNvPr id="13316" name="Picture 2" descr="C:\Documents and Settings\Elder\My Documents\Mission Picture\Copy of Copy of DSC006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82" y="4241499"/>
            <a:ext cx="2874509" cy="215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D:\2013\New Pictures\2013-06-01\105.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3357" y="4241499"/>
            <a:ext cx="3510643" cy="215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 descr="DSC_390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29291" y="4221088"/>
            <a:ext cx="3000375" cy="215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57200" y="11663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solidFill>
                  <a:schemeClr val="bg1"/>
                </a:solidFill>
              </a:rPr>
              <a:t>Pillar 1 cont’d</a:t>
            </a:r>
            <a:endParaRPr lang="en-GB" dirty="0">
              <a:solidFill>
                <a:schemeClr val="bg1"/>
              </a:solidFill>
            </a:endParaRPr>
          </a:p>
        </p:txBody>
      </p:sp>
    </p:spTree>
    <p:extLst>
      <p:ext uri="{BB962C8B-B14F-4D97-AF65-F5344CB8AC3E}">
        <p14:creationId xmlns:p14="http://schemas.microsoft.com/office/powerpoint/2010/main" val="30895130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5"/>
          <p:cNvSpPr>
            <a:spLocks noGrp="1"/>
          </p:cNvSpPr>
          <p:nvPr>
            <p:ph idx="1"/>
          </p:nvPr>
        </p:nvSpPr>
        <p:spPr>
          <a:xfrm>
            <a:off x="163286" y="734786"/>
            <a:ext cx="8817429" cy="5808550"/>
          </a:xfrm>
        </p:spPr>
        <p:txBody>
          <a:bodyPr/>
          <a:lstStyle/>
          <a:p>
            <a:pPr marL="0" indent="0">
              <a:buNone/>
              <a:defRPr/>
            </a:pPr>
            <a:endParaRPr lang="en-PH" b="1" u="sng" dirty="0" smtClean="0">
              <a:solidFill>
                <a:srgbClr val="FF0000"/>
              </a:solidFill>
            </a:endParaRPr>
          </a:p>
          <a:p>
            <a:pPr marL="0" indent="0">
              <a:buNone/>
              <a:defRPr/>
            </a:pPr>
            <a:endParaRPr lang="en-PH" sz="1800" b="1" u="sng" dirty="0" smtClean="0">
              <a:solidFill>
                <a:srgbClr val="FF0000"/>
              </a:solidFill>
            </a:endParaRPr>
          </a:p>
          <a:p>
            <a:pPr marL="0" indent="0">
              <a:buNone/>
              <a:defRPr/>
            </a:pPr>
            <a:r>
              <a:rPr lang="en-PH" b="1" u="sng" dirty="0" smtClean="0">
                <a:solidFill>
                  <a:srgbClr val="FF0000"/>
                </a:solidFill>
              </a:rPr>
              <a:t>5 Integrated </a:t>
            </a:r>
          </a:p>
          <a:p>
            <a:pPr marL="0" indent="0">
              <a:spcBef>
                <a:spcPts val="0"/>
              </a:spcBef>
              <a:buNone/>
              <a:defRPr/>
            </a:pPr>
            <a:r>
              <a:rPr lang="en-PH" b="1" u="sng" dirty="0" smtClean="0">
                <a:solidFill>
                  <a:srgbClr val="FF0000"/>
                </a:solidFill>
              </a:rPr>
              <a:t>Recovery Programs</a:t>
            </a:r>
          </a:p>
          <a:p>
            <a:pPr marL="0" indent="0">
              <a:spcBef>
                <a:spcPts val="0"/>
              </a:spcBef>
              <a:buNone/>
              <a:defRPr/>
            </a:pPr>
            <a:endParaRPr lang="en-PH" sz="2000" b="1" u="sng" dirty="0" smtClean="0">
              <a:solidFill>
                <a:srgbClr val="FF0000"/>
              </a:solidFill>
            </a:endParaRPr>
          </a:p>
          <a:p>
            <a:pPr>
              <a:buFont typeface="Arial" pitchFamily="34" charset="0"/>
              <a:buChar char="•"/>
              <a:defRPr/>
            </a:pPr>
            <a:r>
              <a:rPr lang="en-PH" sz="2800" dirty="0" smtClean="0"/>
              <a:t>Shelter</a:t>
            </a:r>
          </a:p>
          <a:p>
            <a:pPr>
              <a:buFont typeface="Arial" pitchFamily="34" charset="0"/>
              <a:buChar char="•"/>
              <a:defRPr/>
            </a:pPr>
            <a:r>
              <a:rPr lang="en-PH" sz="2800" dirty="0" smtClean="0"/>
              <a:t>Livelihood</a:t>
            </a:r>
          </a:p>
          <a:p>
            <a:pPr>
              <a:buFont typeface="Arial" pitchFamily="34" charset="0"/>
              <a:buChar char="•"/>
              <a:defRPr/>
            </a:pPr>
            <a:r>
              <a:rPr lang="en-PH" sz="2800" dirty="0" smtClean="0"/>
              <a:t>Education</a:t>
            </a:r>
          </a:p>
          <a:p>
            <a:pPr>
              <a:buFont typeface="Arial" pitchFamily="34" charset="0"/>
              <a:buChar char="•"/>
              <a:defRPr/>
            </a:pPr>
            <a:r>
              <a:rPr lang="en-PH" sz="2800" dirty="0" smtClean="0"/>
              <a:t>Health, Water and Sanitation</a:t>
            </a:r>
          </a:p>
          <a:p>
            <a:pPr>
              <a:buFont typeface="Arial" pitchFamily="34" charset="0"/>
              <a:buChar char="•"/>
              <a:defRPr/>
            </a:pPr>
            <a:r>
              <a:rPr lang="en-PH" sz="2800" dirty="0" smtClean="0"/>
              <a:t>DRRM and PRC Capacity Enhancement</a:t>
            </a:r>
          </a:p>
          <a:p>
            <a:pPr>
              <a:buFont typeface="Arial" pitchFamily="34" charset="0"/>
              <a:buChar char="•"/>
              <a:defRPr/>
            </a:pPr>
            <a:endParaRPr lang="en-PH" dirty="0" smtClean="0"/>
          </a:p>
          <a:p>
            <a:pPr marL="0" indent="0">
              <a:spcBef>
                <a:spcPts val="0"/>
              </a:spcBef>
              <a:buNone/>
              <a:defRPr/>
            </a:pPr>
            <a:endParaRPr lang="en-PH" sz="2100" b="1" dirty="0">
              <a:solidFill>
                <a:srgbClr val="FF0000"/>
              </a:solidFill>
            </a:endParaRPr>
          </a:p>
        </p:txBody>
      </p:sp>
      <p:sp>
        <p:nvSpPr>
          <p:cNvPr id="7" name="Title 1"/>
          <p:cNvSpPr txBox="1">
            <a:spLocks/>
          </p:cNvSpPr>
          <p:nvPr/>
        </p:nvSpPr>
        <p:spPr bwMode="auto">
          <a:xfrm>
            <a:off x="-1281336" y="11663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000" dirty="0" smtClean="0">
                <a:solidFill>
                  <a:schemeClr val="bg1"/>
                </a:solidFill>
              </a:rPr>
              <a:t>Pillar 1 cont’d</a:t>
            </a:r>
            <a:endParaRPr lang="en-GB" sz="4000" dirty="0">
              <a:solidFill>
                <a:schemeClr val="bg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3464" y="-1484681"/>
            <a:ext cx="6707088" cy="9487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00073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AU" dirty="0" smtClean="0"/>
              <a:t>To ensure community resilience, we must deliver </a:t>
            </a:r>
            <a:r>
              <a:rPr lang="en-AU" dirty="0"/>
              <a:t>integrated </a:t>
            </a:r>
            <a:r>
              <a:rPr lang="en-AU" dirty="0" smtClean="0"/>
              <a:t>programs.</a:t>
            </a:r>
          </a:p>
          <a:p>
            <a:pPr marL="514350" indent="-514350">
              <a:buFont typeface="+mj-lt"/>
              <a:buAutoNum type="arabicPeriod"/>
            </a:pPr>
            <a:r>
              <a:rPr lang="en-AU" dirty="0"/>
              <a:t>Shelter, livelihoods, health and risk reduction programming are intrinsically </a:t>
            </a:r>
            <a:r>
              <a:rPr lang="en-AU" dirty="0" smtClean="0"/>
              <a:t>linked.</a:t>
            </a:r>
          </a:p>
          <a:p>
            <a:pPr marL="514350" indent="-514350">
              <a:buFont typeface="+mj-lt"/>
              <a:buAutoNum type="arabicPeriod"/>
            </a:pPr>
            <a:r>
              <a:rPr lang="en-GB" dirty="0" smtClean="0"/>
              <a:t>Poverty that existed before the typhoon is </a:t>
            </a:r>
            <a:r>
              <a:rPr lang="en-GB" dirty="0"/>
              <a:t>holding </a:t>
            </a:r>
            <a:r>
              <a:rPr lang="en-GB" dirty="0" smtClean="0"/>
              <a:t>communities back from recovering.</a:t>
            </a:r>
          </a:p>
          <a:p>
            <a:pPr marL="514350" indent="-514350">
              <a:buFont typeface="+mj-lt"/>
              <a:buAutoNum type="arabicPeriod"/>
            </a:pPr>
            <a:r>
              <a:rPr lang="en-AU" dirty="0"/>
              <a:t>More detailed assessments are </a:t>
            </a:r>
            <a:r>
              <a:rPr lang="en-AU" dirty="0" smtClean="0"/>
              <a:t>required.</a:t>
            </a:r>
          </a:p>
          <a:p>
            <a:pPr marL="514350" indent="-514350">
              <a:buFont typeface="+mj-lt"/>
              <a:buAutoNum type="arabicPeriod"/>
            </a:pPr>
            <a:r>
              <a:rPr lang="en-AU" dirty="0" smtClean="0"/>
              <a:t>Consider </a:t>
            </a:r>
            <a:r>
              <a:rPr lang="en-AU" dirty="0"/>
              <a:t>environmentally sensitive </a:t>
            </a:r>
            <a:r>
              <a:rPr lang="en-AU" dirty="0" smtClean="0"/>
              <a:t>solutions.</a:t>
            </a:r>
            <a:endParaRPr lang="en-GB" dirty="0"/>
          </a:p>
        </p:txBody>
      </p:sp>
      <p:sp>
        <p:nvSpPr>
          <p:cNvPr id="5" name="Title 1"/>
          <p:cNvSpPr txBox="1">
            <a:spLocks/>
          </p:cNvSpPr>
          <p:nvPr/>
        </p:nvSpPr>
        <p:spPr bwMode="auto">
          <a:xfrm>
            <a:off x="457200" y="11663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solidFill>
                  <a:schemeClr val="bg1"/>
                </a:solidFill>
              </a:rPr>
              <a:t>Pillar 1 cont’d</a:t>
            </a:r>
            <a:endParaRPr lang="en-GB" dirty="0">
              <a:solidFill>
                <a:schemeClr val="bg1"/>
              </a:solidFill>
            </a:endParaRPr>
          </a:p>
        </p:txBody>
      </p:sp>
    </p:spTree>
    <p:extLst>
      <p:ext uri="{BB962C8B-B14F-4D97-AF65-F5344CB8AC3E}">
        <p14:creationId xmlns:p14="http://schemas.microsoft.com/office/powerpoint/2010/main" val="17674477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46237"/>
            <a:ext cx="9133656" cy="4525963"/>
          </a:xfrm>
        </p:spPr>
        <p:txBody>
          <a:bodyPr/>
          <a:lstStyle/>
          <a:p>
            <a:pPr marL="0" indent="0">
              <a:buNone/>
            </a:pPr>
            <a:r>
              <a:rPr lang="en-GB" dirty="0" smtClean="0"/>
              <a:t>6. </a:t>
            </a:r>
            <a:r>
              <a:rPr lang="en-AU" dirty="0"/>
              <a:t>Scale up </a:t>
            </a:r>
            <a:r>
              <a:rPr lang="en-AU" dirty="0" smtClean="0"/>
              <a:t>PRC chapter </a:t>
            </a:r>
            <a:r>
              <a:rPr lang="en-AU" dirty="0"/>
              <a:t>capacity and </a:t>
            </a:r>
            <a:r>
              <a:rPr lang="en-AU" dirty="0" smtClean="0"/>
              <a:t>Red </a:t>
            </a:r>
            <a:r>
              <a:rPr lang="en-AU" dirty="0"/>
              <a:t>Cross 143 </a:t>
            </a:r>
            <a:r>
              <a:rPr lang="en-AU" dirty="0" smtClean="0"/>
              <a:t>.</a:t>
            </a:r>
          </a:p>
          <a:p>
            <a:pPr marL="0" indent="0">
              <a:buNone/>
            </a:pPr>
            <a:r>
              <a:rPr lang="en-AU" dirty="0" smtClean="0"/>
              <a:t>7. G</a:t>
            </a:r>
            <a:r>
              <a:rPr lang="en-GB" dirty="0" err="1" smtClean="0"/>
              <a:t>eographic</a:t>
            </a:r>
            <a:r>
              <a:rPr lang="en-AU" dirty="0" smtClean="0"/>
              <a:t> targeting</a:t>
            </a:r>
            <a:endParaRPr lang="en-GB" dirty="0" smtClean="0"/>
          </a:p>
          <a:p>
            <a:pPr marL="0" indent="0">
              <a:buNone/>
            </a:pPr>
            <a:r>
              <a:rPr lang="en-GB" dirty="0" smtClean="0"/>
              <a:t>8. </a:t>
            </a:r>
            <a:r>
              <a:rPr lang="en-GB" dirty="0"/>
              <a:t>The greatest needs and the most actors are in Leyte but there will be </a:t>
            </a:r>
            <a:r>
              <a:rPr lang="en-GB" dirty="0" smtClean="0"/>
              <a:t>gaps.</a:t>
            </a:r>
          </a:p>
          <a:p>
            <a:pPr marL="0" indent="0">
              <a:buNone/>
            </a:pPr>
            <a:r>
              <a:rPr lang="en-GB" dirty="0"/>
              <a:t>9. </a:t>
            </a:r>
            <a:r>
              <a:rPr lang="en-AU" dirty="0"/>
              <a:t>Engagement with external partners is vital.</a:t>
            </a:r>
          </a:p>
          <a:p>
            <a:pPr marL="0" indent="0">
              <a:buNone/>
            </a:pPr>
            <a:r>
              <a:rPr lang="en-AU" dirty="0"/>
              <a:t>10. </a:t>
            </a:r>
            <a:r>
              <a:rPr lang="en-GB" dirty="0"/>
              <a:t>Sustainable impact will come from investment in livelihoods and shelter provision, complimented by health and </a:t>
            </a:r>
            <a:r>
              <a:rPr lang="en-GB" dirty="0" err="1"/>
              <a:t>WatSan</a:t>
            </a:r>
            <a:r>
              <a:rPr lang="en-GB" dirty="0"/>
              <a:t>.</a:t>
            </a:r>
          </a:p>
          <a:p>
            <a:pPr marL="0" indent="0">
              <a:buNone/>
            </a:pPr>
            <a:endParaRPr lang="en-GB" dirty="0" smtClean="0"/>
          </a:p>
        </p:txBody>
      </p:sp>
      <p:sp>
        <p:nvSpPr>
          <p:cNvPr id="5" name="Title 1"/>
          <p:cNvSpPr txBox="1">
            <a:spLocks/>
          </p:cNvSpPr>
          <p:nvPr/>
        </p:nvSpPr>
        <p:spPr bwMode="auto">
          <a:xfrm>
            <a:off x="457200" y="11663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solidFill>
                  <a:schemeClr val="bg1"/>
                </a:solidFill>
              </a:rPr>
              <a:t>Pillar 1 cont’d</a:t>
            </a:r>
            <a:endParaRPr lang="en-GB" dirty="0">
              <a:solidFill>
                <a:schemeClr val="bg1"/>
              </a:solidFill>
            </a:endParaRPr>
          </a:p>
        </p:txBody>
      </p:sp>
    </p:spTree>
    <p:extLst>
      <p:ext uri="{BB962C8B-B14F-4D97-AF65-F5344CB8AC3E}">
        <p14:creationId xmlns:p14="http://schemas.microsoft.com/office/powerpoint/2010/main" val="5465692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906072" cy="648072"/>
          </a:xfrm>
        </p:spPr>
        <p:txBody>
          <a:bodyPr/>
          <a:lstStyle/>
          <a:p>
            <a:r>
              <a:rPr lang="en-GB" sz="3600" dirty="0" smtClean="0">
                <a:solidFill>
                  <a:schemeClr val="bg1"/>
                </a:solidFill>
              </a:rPr>
              <a:t>Pillar 2 – Working Together Effectively</a:t>
            </a:r>
            <a:endParaRPr lang="en-GB"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4641417"/>
              </p:ext>
            </p:extLst>
          </p:nvPr>
        </p:nvGraphicFramePr>
        <p:xfrm>
          <a:off x="467544"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39122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lstStyle/>
          <a:p>
            <a:r>
              <a:rPr lang="en-GB" dirty="0" smtClean="0">
                <a:solidFill>
                  <a:schemeClr val="bg1"/>
                </a:solidFill>
              </a:rPr>
              <a:t>Pillar 3</a:t>
            </a:r>
            <a:endParaRPr lang="en-GB" dirty="0">
              <a:solidFill>
                <a:schemeClr val="bg1"/>
              </a:solidFill>
            </a:endParaRPr>
          </a:p>
        </p:txBody>
      </p:sp>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rcRect t="7262"/>
          <a:stretch/>
        </p:blipFill>
        <p:spPr bwMode="auto">
          <a:xfrm>
            <a:off x="1259632" y="1052736"/>
            <a:ext cx="7560840" cy="5328593"/>
          </a:xfrm>
          <a:prstGeom prst="rect">
            <a:avLst/>
          </a:prstGeom>
          <a:noFill/>
          <a:ln>
            <a:noFill/>
          </a:ln>
        </p:spPr>
      </p:pic>
    </p:spTree>
    <p:extLst>
      <p:ext uri="{BB962C8B-B14F-4D97-AF65-F5344CB8AC3E}">
        <p14:creationId xmlns:p14="http://schemas.microsoft.com/office/powerpoint/2010/main" val="1274883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9"/>
          <p:cNvSpPr txBox="1">
            <a:spLocks/>
          </p:cNvSpPr>
          <p:nvPr/>
        </p:nvSpPr>
        <p:spPr bwMode="auto">
          <a:xfrm>
            <a:off x="465138" y="107950"/>
            <a:ext cx="83296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PH" altLang="en-US" sz="3600" dirty="0" smtClean="0">
                <a:solidFill>
                  <a:prstClr val="white"/>
                </a:solidFill>
                <a:latin typeface="Arial" panose="020B0604020202020204" pitchFamily="34" charset="0"/>
                <a:cs typeface="Arial" panose="020B0604020202020204" pitchFamily="34" charset="0"/>
              </a:rPr>
              <a:t>Relief</a:t>
            </a:r>
            <a:r>
              <a:rPr lang="en-PH" altLang="en-US" sz="2800" dirty="0" smtClean="0">
                <a:solidFill>
                  <a:prstClr val="white"/>
                </a:solidFill>
                <a:latin typeface="Arial" panose="020B0604020202020204" pitchFamily="34" charset="0"/>
                <a:cs typeface="Arial" panose="020B0604020202020204" pitchFamily="34" charset="0"/>
              </a:rPr>
              <a:t> </a:t>
            </a:r>
            <a:r>
              <a:rPr lang="en-PH" altLang="en-US" sz="3600" dirty="0" smtClean="0">
                <a:solidFill>
                  <a:prstClr val="white"/>
                </a:solidFill>
                <a:latin typeface="Arial" panose="020B0604020202020204" pitchFamily="34" charset="0"/>
                <a:cs typeface="Arial" panose="020B0604020202020204" pitchFamily="34" charset="0"/>
              </a:rPr>
              <a:t>Distribution</a:t>
            </a:r>
            <a:endParaRPr lang="en-PH" altLang="en-US" sz="2800" dirty="0" smtClean="0">
              <a:solidFill>
                <a:prstClr val="white"/>
              </a:solidFill>
              <a:latin typeface="Arial" panose="020B0604020202020204" pitchFamily="34" charset="0"/>
              <a:cs typeface="Arial" panose="020B0604020202020204" pitchFamily="34" charset="0"/>
            </a:endParaRPr>
          </a:p>
        </p:txBody>
      </p:sp>
      <p:pic>
        <p:nvPicPr>
          <p:cNvPr id="17" name="Picture 2" descr="IMG_509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1218" y="1072055"/>
            <a:ext cx="3451880" cy="2473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8" name="Picture 1" descr="IMG_510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479" y="3527946"/>
            <a:ext cx="3916634" cy="2816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9" name="Picture 1" descr="IMG_511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85402" y="3582549"/>
            <a:ext cx="3759963" cy="2694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 name="Picture 1" descr="IMG_5158.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29710" y="1191904"/>
            <a:ext cx="3187260" cy="2282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389402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Went Well</a:t>
            </a:r>
          </a:p>
        </p:txBody>
      </p:sp>
      <p:sp>
        <p:nvSpPr>
          <p:cNvPr id="153" name="Shape 153"/>
          <p:cNvSpPr txBox="1">
            <a:spLocks noGrp="1"/>
          </p:cNvSpPr>
          <p:nvPr>
            <p:ph type="body" idx="1"/>
          </p:nvPr>
        </p:nvSpPr>
        <p:spPr>
          <a:xfrm>
            <a:off x="-6350" y="898525"/>
            <a:ext cx="8326438" cy="735013"/>
          </a:xfrm>
        </p:spPr>
        <p:txBody>
          <a:bodyPr lIns="97955" tIns="48964" rIns="97955" bIns="48964">
            <a:noAutofit/>
          </a:bodyPr>
          <a:lstStyle/>
          <a:p>
            <a:pPr eaLnBrk="1" fontAlgn="auto" hangingPunct="1">
              <a:spcBef>
                <a:spcPts val="0"/>
              </a:spcBef>
              <a:spcAft>
                <a:spcPts val="0"/>
              </a:spcAft>
              <a:buClr>
                <a:schemeClr val="dk1"/>
              </a:buClr>
              <a:buSzPct val="25000"/>
              <a:buFont typeface="Calibri"/>
              <a:buNone/>
              <a:defRPr/>
            </a:pPr>
            <a:r>
              <a:rPr lang="en-US" sz="3428">
                <a:solidFill>
                  <a:schemeClr val="dk1"/>
                </a:solidFill>
                <a:sym typeface="Arial"/>
              </a:rPr>
              <a:t>Clear vision, strategy and priorities</a:t>
            </a:r>
          </a:p>
        </p:txBody>
      </p:sp>
      <p:pic>
        <p:nvPicPr>
          <p:cNvPr id="73732" name="Shape 154"/>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122488"/>
            <a:ext cx="426878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Shape 155"/>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475" y="2119313"/>
            <a:ext cx="422433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749940"/>
      </p:ext>
    </p:extLst>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went well</a:t>
            </a:r>
          </a:p>
        </p:txBody>
      </p:sp>
      <p:sp>
        <p:nvSpPr>
          <p:cNvPr id="162" name="Shape 162"/>
          <p:cNvSpPr txBox="1">
            <a:spLocks noGrp="1"/>
          </p:cNvSpPr>
          <p:nvPr>
            <p:ph type="body" idx="1"/>
          </p:nvPr>
        </p:nvSpPr>
        <p:spPr>
          <a:xfrm>
            <a:off x="376238" y="898525"/>
            <a:ext cx="8228012" cy="4953000"/>
          </a:xfrm>
        </p:spPr>
        <p:txBody>
          <a:bodyPr lIns="97955" tIns="48964" rIns="97955" bIns="48964">
            <a:noAutofit/>
          </a:bodyPr>
          <a:lstStyle/>
          <a:p>
            <a:pPr eaLnBrk="1" fontAlgn="auto" hangingPunct="1">
              <a:spcBef>
                <a:spcPts val="0"/>
              </a:spcBef>
              <a:spcAft>
                <a:spcPts val="0"/>
              </a:spcAft>
              <a:buClr>
                <a:schemeClr val="dk1"/>
              </a:buClr>
              <a:buSzPct val="25000"/>
              <a:buFont typeface="Calibri"/>
              <a:buNone/>
              <a:defRPr/>
            </a:pPr>
            <a:r>
              <a:rPr lang="en-US" sz="3428">
                <a:solidFill>
                  <a:schemeClr val="dk1"/>
                </a:solidFill>
                <a:sym typeface="Arial"/>
              </a:rPr>
              <a:t>Wide network of active volunteers</a:t>
            </a:r>
          </a:p>
        </p:txBody>
      </p:sp>
      <p:pic>
        <p:nvPicPr>
          <p:cNvPr id="75780" name="Shape 163"/>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5738" y="1550988"/>
            <a:ext cx="604202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490852"/>
      </p:ext>
    </p:extLst>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Went Well</a:t>
            </a:r>
          </a:p>
        </p:txBody>
      </p:sp>
      <p:sp>
        <p:nvSpPr>
          <p:cNvPr id="170" name="Shape 170"/>
          <p:cNvSpPr txBox="1">
            <a:spLocks noGrp="1"/>
          </p:cNvSpPr>
          <p:nvPr>
            <p:ph type="body" idx="1"/>
          </p:nvPr>
        </p:nvSpPr>
        <p:spPr>
          <a:xfrm>
            <a:off x="0" y="708025"/>
            <a:ext cx="8328025" cy="735013"/>
          </a:xfrm>
        </p:spPr>
        <p:txBody>
          <a:bodyPr lIns="97955" tIns="48964" rIns="97955" bIns="48964">
            <a:noAutofit/>
          </a:bodyPr>
          <a:lstStyle/>
          <a:p>
            <a:pPr eaLnBrk="1" fontAlgn="auto" hangingPunct="1">
              <a:spcBef>
                <a:spcPts val="0"/>
              </a:spcBef>
              <a:spcAft>
                <a:spcPts val="0"/>
              </a:spcAft>
              <a:buClr>
                <a:schemeClr val="dk1"/>
              </a:buClr>
              <a:buSzPct val="25000"/>
              <a:buFont typeface="Calibri"/>
              <a:buNone/>
              <a:defRPr/>
            </a:pPr>
            <a:r>
              <a:rPr lang="en-US" sz="3428">
                <a:solidFill>
                  <a:schemeClr val="dk1"/>
                </a:solidFill>
                <a:sym typeface="Arial"/>
              </a:rPr>
              <a:t>Overwhelming Support. </a:t>
            </a:r>
          </a:p>
        </p:txBody>
      </p:sp>
      <p:sp>
        <p:nvSpPr>
          <p:cNvPr id="171" name="Shape 171"/>
          <p:cNvSpPr txBox="1"/>
          <p:nvPr/>
        </p:nvSpPr>
        <p:spPr>
          <a:xfrm>
            <a:off x="163513" y="5551488"/>
            <a:ext cx="9144000" cy="1671637"/>
          </a:xfrm>
          <a:prstGeom prst="rect">
            <a:avLst/>
          </a:prstGeom>
          <a:noFill/>
          <a:ln>
            <a:noFill/>
          </a:ln>
        </p:spPr>
        <p:txBody>
          <a:bodyPr lIns="97955" tIns="48964" rIns="97955" bIns="48964"/>
          <a:lstStyle/>
          <a:p>
            <a:pPr>
              <a:buClr>
                <a:srgbClr val="000000"/>
              </a:buClr>
              <a:buSzPct val="25000"/>
              <a:defRPr/>
            </a:pPr>
            <a:r>
              <a:rPr lang="en-US" sz="2571" kern="0">
                <a:solidFill>
                  <a:srgbClr val="000000"/>
                </a:solidFill>
                <a:ea typeface="Arial"/>
                <a:cs typeface="Arial"/>
                <a:sym typeface="Arial"/>
                <a:rtl val="0"/>
              </a:rPr>
              <a:t>“RC/RC Partners in the region contributed in</a:t>
            </a:r>
          </a:p>
          <a:p>
            <a:pPr>
              <a:spcBef>
                <a:spcPts val="514"/>
              </a:spcBef>
              <a:buClr>
                <a:srgbClr val="000000"/>
              </a:buClr>
              <a:buSzPct val="25000"/>
              <a:defRPr/>
            </a:pPr>
            <a:r>
              <a:rPr lang="en-US" sz="2571" kern="0">
                <a:solidFill>
                  <a:srgbClr val="000000"/>
                </a:solidFill>
                <a:ea typeface="Arial"/>
                <a:cs typeface="Arial"/>
                <a:sym typeface="Arial"/>
                <a:rtl val="0"/>
              </a:rPr>
              <a:t> reaching the disaster affected population.”</a:t>
            </a:r>
          </a:p>
        </p:txBody>
      </p:sp>
      <p:pic>
        <p:nvPicPr>
          <p:cNvPr id="77829" name="Shape 172"/>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463" y="1301750"/>
            <a:ext cx="5307012"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442142"/>
      </p:ext>
    </p:extLst>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went well</a:t>
            </a:r>
          </a:p>
        </p:txBody>
      </p:sp>
      <p:sp>
        <p:nvSpPr>
          <p:cNvPr id="179" name="Shape 179"/>
          <p:cNvSpPr txBox="1">
            <a:spLocks noGrp="1"/>
          </p:cNvSpPr>
          <p:nvPr>
            <p:ph type="body" idx="1"/>
          </p:nvPr>
        </p:nvSpPr>
        <p:spPr>
          <a:xfrm>
            <a:off x="495300" y="979488"/>
            <a:ext cx="8229600" cy="4953000"/>
          </a:xfrm>
        </p:spPr>
        <p:txBody>
          <a:bodyPr lIns="97955" tIns="48964" rIns="97955" bIns="48964">
            <a:noAutofit/>
          </a:bodyPr>
          <a:lstStyle/>
          <a:p>
            <a:pPr marL="367383" indent="-367383" eaLnBrk="1" fontAlgn="auto" hangingPunct="1">
              <a:spcBef>
                <a:spcPts val="0"/>
              </a:spcBef>
              <a:spcAft>
                <a:spcPts val="0"/>
              </a:spcAft>
              <a:buClr>
                <a:schemeClr val="dk1"/>
              </a:buClr>
              <a:buSzPct val="100000"/>
              <a:buFont typeface="Arial"/>
              <a:buChar char="•"/>
              <a:defRPr/>
            </a:pPr>
            <a:r>
              <a:rPr lang="en-US" sz="3428">
                <a:solidFill>
                  <a:schemeClr val="dk1"/>
                </a:solidFill>
                <a:sym typeface="Arial"/>
              </a:rPr>
              <a:t>Strategic and long-term partnership</a:t>
            </a:r>
          </a:p>
          <a:p>
            <a:pPr marL="342900" indent="-139700" eaLnBrk="1" fontAlgn="auto" hangingPunct="1">
              <a:spcBef>
                <a:spcPts val="640"/>
              </a:spcBef>
              <a:spcAft>
                <a:spcPts val="0"/>
              </a:spcAft>
              <a:buClr>
                <a:schemeClr val="dk1"/>
              </a:buClr>
              <a:buFont typeface="Calibri"/>
              <a:buChar char="•"/>
              <a:defRPr/>
            </a:pPr>
            <a:endParaRPr lang="en-US" sz="3428">
              <a:solidFill>
                <a:schemeClr val="dk1"/>
              </a:solidFill>
              <a:sym typeface="Arial"/>
            </a:endParaRPr>
          </a:p>
          <a:p>
            <a:pPr marL="342900" indent="-139700" eaLnBrk="1" fontAlgn="auto" hangingPunct="1">
              <a:spcBef>
                <a:spcPts val="640"/>
              </a:spcBef>
              <a:spcAft>
                <a:spcPts val="0"/>
              </a:spcAft>
              <a:buClr>
                <a:schemeClr val="dk1"/>
              </a:buClr>
              <a:buFont typeface="Calibri"/>
              <a:buChar char="•"/>
              <a:defRPr/>
            </a:pPr>
            <a:endParaRPr lang="en-US" sz="3428">
              <a:solidFill>
                <a:schemeClr val="dk1"/>
              </a:solidFill>
              <a:sym typeface="Arial"/>
            </a:endParaRPr>
          </a:p>
        </p:txBody>
      </p:sp>
      <p:pic>
        <p:nvPicPr>
          <p:cNvPr id="79876" name="Shape 180"/>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8525" y="1714500"/>
            <a:ext cx="742315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550209"/>
      </p:ext>
    </p:extLst>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went well</a:t>
            </a:r>
          </a:p>
        </p:txBody>
      </p:sp>
      <p:sp>
        <p:nvSpPr>
          <p:cNvPr id="187" name="Shape 187"/>
          <p:cNvSpPr txBox="1">
            <a:spLocks noGrp="1"/>
          </p:cNvSpPr>
          <p:nvPr>
            <p:ph type="body" idx="1"/>
          </p:nvPr>
        </p:nvSpPr>
        <p:spPr>
          <a:xfrm>
            <a:off x="0" y="1219200"/>
            <a:ext cx="9175750" cy="1066800"/>
          </a:xfrm>
        </p:spPr>
        <p:txBody>
          <a:bodyPr lIns="97955" tIns="48964" rIns="97955" bIns="48964">
            <a:noAutofit/>
          </a:bodyPr>
          <a:lstStyle/>
          <a:p>
            <a:pPr algn="ctr" eaLnBrk="1" fontAlgn="auto" hangingPunct="1">
              <a:spcBef>
                <a:spcPts val="0"/>
              </a:spcBef>
              <a:spcAft>
                <a:spcPts val="0"/>
              </a:spcAft>
              <a:buClr>
                <a:schemeClr val="dk1"/>
              </a:buClr>
              <a:buSzPct val="25000"/>
              <a:buFont typeface="Calibri"/>
              <a:buNone/>
              <a:defRPr/>
            </a:pPr>
            <a:r>
              <a:rPr lang="en-US" sz="3428">
                <a:solidFill>
                  <a:schemeClr val="dk1"/>
                </a:solidFill>
                <a:sym typeface="Arial"/>
              </a:rPr>
              <a:t>Capacity to mobilize our resources</a:t>
            </a:r>
          </a:p>
        </p:txBody>
      </p:sp>
      <p:pic>
        <p:nvPicPr>
          <p:cNvPr id="81924" name="Shape 188"/>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878013"/>
            <a:ext cx="6973888"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258807"/>
      </p:ext>
    </p:extLst>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did we learn</a:t>
            </a:r>
          </a:p>
        </p:txBody>
      </p:sp>
      <p:pic>
        <p:nvPicPr>
          <p:cNvPr id="83971" name="Shape 195"/>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963" y="3184525"/>
            <a:ext cx="3429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Shape 196"/>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3475" y="3184525"/>
            <a:ext cx="51435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Shape 197"/>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963" y="815975"/>
            <a:ext cx="45720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Shape 198"/>
          <p:cNvPicPr preferRelativeResize="0">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52963" y="815975"/>
            <a:ext cx="41640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491493"/>
      </p:ext>
    </p:extLst>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txBox="1">
            <a:spLocks noGrp="1"/>
          </p:cNvSpPr>
          <p:nvPr>
            <p:ph type="title"/>
          </p:nvPr>
        </p:nvSpPr>
        <p:spPr>
          <a:xfrm>
            <a:off x="0" y="273050"/>
            <a:ext cx="6042025"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did we learn</a:t>
            </a:r>
          </a:p>
        </p:txBody>
      </p:sp>
      <p:pic>
        <p:nvPicPr>
          <p:cNvPr id="86019" name="Shape 205"/>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513" y="1550988"/>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Shape 206"/>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1038" y="1550988"/>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00914"/>
      </p:ext>
    </p:extLst>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txBox="1">
            <a:spLocks noGrp="1"/>
          </p:cNvSpPr>
          <p:nvPr>
            <p:ph type="title"/>
          </p:nvPr>
        </p:nvSpPr>
        <p:spPr>
          <a:xfrm>
            <a:off x="0" y="273050"/>
            <a:ext cx="5387975"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did we learn</a:t>
            </a:r>
          </a:p>
        </p:txBody>
      </p:sp>
      <p:sp>
        <p:nvSpPr>
          <p:cNvPr id="88067" name="Shape 213"/>
          <p:cNvSpPr txBox="1">
            <a:spLocks noGrp="1"/>
          </p:cNvSpPr>
          <p:nvPr>
            <p:ph type="body" idx="1"/>
          </p:nvPr>
        </p:nvSpPr>
        <p:spPr>
          <a:xfrm>
            <a:off x="457200" y="1219200"/>
            <a:ext cx="8229600" cy="4953000"/>
          </a:xfrm>
        </p:spPr>
        <p:txBody>
          <a:bodyPr lIns="97955" tIns="48964" rIns="97955" bIns="48964"/>
          <a:lstStyle/>
          <a:p>
            <a:pPr marL="342900" indent="-139700" eaLnBrk="1" hangingPunct="1">
              <a:spcBef>
                <a:spcPts val="638"/>
              </a:spcBef>
              <a:buClr>
                <a:srgbClr val="000000"/>
              </a:buClr>
              <a:buFont typeface="Calibri" panose="020F0502020204030204" pitchFamily="34" charset="0"/>
              <a:buChar char="•"/>
            </a:pPr>
            <a:endParaRPr lang="en-US" altLang="en-US" smtClean="0">
              <a:latin typeface="Arial" panose="020B0604020202020204" pitchFamily="34" charset="0"/>
              <a:cs typeface="Arial" panose="020B0604020202020204" pitchFamily="34" charset="0"/>
            </a:endParaRPr>
          </a:p>
        </p:txBody>
      </p:sp>
      <p:pic>
        <p:nvPicPr>
          <p:cNvPr id="88068" name="Shape 214"/>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513" y="898525"/>
            <a:ext cx="84899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935234"/>
      </p:ext>
    </p:extLst>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needs to be improved</a:t>
            </a:r>
          </a:p>
        </p:txBody>
      </p:sp>
      <p:sp>
        <p:nvSpPr>
          <p:cNvPr id="221" name="Shape 221"/>
          <p:cNvSpPr txBox="1">
            <a:spLocks noGrp="1"/>
          </p:cNvSpPr>
          <p:nvPr>
            <p:ph type="body" idx="1"/>
          </p:nvPr>
        </p:nvSpPr>
        <p:spPr>
          <a:xfrm>
            <a:off x="457200" y="1219200"/>
            <a:ext cx="8229600" cy="4953000"/>
          </a:xfrm>
        </p:spPr>
        <p:txBody>
          <a:bodyPr lIns="97955" tIns="48964" rIns="97955" bIns="48964">
            <a:noAutofit/>
          </a:bodyPr>
          <a:lstStyle/>
          <a:p>
            <a:pPr eaLnBrk="1" fontAlgn="auto" hangingPunct="1">
              <a:spcBef>
                <a:spcPts val="0"/>
              </a:spcBef>
              <a:spcAft>
                <a:spcPts val="0"/>
              </a:spcAft>
              <a:buClr>
                <a:schemeClr val="dk1"/>
              </a:buClr>
              <a:buSzPct val="25000"/>
              <a:buFont typeface="Calibri"/>
              <a:buNone/>
              <a:defRPr/>
            </a:pPr>
            <a:r>
              <a:rPr lang="en-US" sz="3428">
                <a:solidFill>
                  <a:schemeClr val="dk1"/>
                </a:solidFill>
                <a:sym typeface="Arial"/>
              </a:rPr>
              <a:t>Mobilization of regional RC/RC disaster response tools</a:t>
            </a:r>
          </a:p>
        </p:txBody>
      </p:sp>
      <p:pic>
        <p:nvPicPr>
          <p:cNvPr id="90116" name="Shape 222"/>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7050" y="2286000"/>
            <a:ext cx="33829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Shape 223"/>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7050" y="4327525"/>
            <a:ext cx="338296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Shape 224"/>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44975" y="3187700"/>
            <a:ext cx="359251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757471"/>
      </p:ext>
    </p:extLst>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txBox="1">
            <a:spLocks noGrp="1"/>
          </p:cNvSpPr>
          <p:nvPr>
            <p:ph type="title"/>
          </p:nvPr>
        </p:nvSpPr>
        <p:spPr>
          <a:xfrm>
            <a:off x="0" y="273050"/>
            <a:ext cx="6122988"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needs to be improved</a:t>
            </a:r>
          </a:p>
        </p:txBody>
      </p:sp>
      <p:pic>
        <p:nvPicPr>
          <p:cNvPr id="92163" name="Shape 231"/>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425" y="1851025"/>
            <a:ext cx="3919538"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Shape 232"/>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30688" y="1851025"/>
            <a:ext cx="460375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3756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9"/>
          <p:cNvSpPr>
            <a:spLocks noGrp="1"/>
          </p:cNvSpPr>
          <p:nvPr>
            <p:ph type="title"/>
          </p:nvPr>
        </p:nvSpPr>
        <p:spPr>
          <a:xfrm>
            <a:off x="765175" y="119063"/>
            <a:ext cx="8740775" cy="660400"/>
          </a:xfrm>
        </p:spPr>
        <p:txBody>
          <a:bodyPr/>
          <a:lstStyle/>
          <a:p>
            <a:pPr eaLnBrk="1" hangingPunct="1"/>
            <a:r>
              <a:rPr lang="en-PH" altLang="en-US" sz="2800" dirty="0" smtClean="0">
                <a:solidFill>
                  <a:schemeClr val="bg1"/>
                </a:solidFill>
                <a:latin typeface="Arial" panose="020B0604020202020204" pitchFamily="34" charset="0"/>
                <a:cs typeface="Arial" panose="020B0604020202020204" pitchFamily="34" charset="0"/>
              </a:rPr>
              <a:t>First Aid, Ambulance Service and other Health Care Services Provided</a:t>
            </a:r>
          </a:p>
        </p:txBody>
      </p:sp>
      <p:graphicFrame>
        <p:nvGraphicFramePr>
          <p:cNvPr id="2" name="Table 1"/>
          <p:cNvGraphicFramePr>
            <a:graphicFrameLocks noGrp="1"/>
          </p:cNvGraphicFramePr>
          <p:nvPr/>
        </p:nvGraphicFramePr>
        <p:xfrm>
          <a:off x="506413" y="1690688"/>
          <a:ext cx="8099425" cy="3871911"/>
        </p:xfrm>
        <a:graphic>
          <a:graphicData uri="http://schemas.openxmlformats.org/drawingml/2006/table">
            <a:tbl>
              <a:tblPr firstRow="1" bandRow="1">
                <a:tableStyleId>{5C22544A-7EE6-4342-B048-85BDC9FD1C3A}</a:tableStyleId>
              </a:tblPr>
              <a:tblGrid>
                <a:gridCol w="1796245"/>
                <a:gridCol w="1443525"/>
                <a:gridCol w="1479453"/>
                <a:gridCol w="1760317"/>
                <a:gridCol w="1619885"/>
              </a:tblGrid>
              <a:tr h="1189013">
                <a:tc>
                  <a:txBody>
                    <a:bodyPr/>
                    <a:lstStyle/>
                    <a:p>
                      <a:pPr algn="ctr"/>
                      <a:r>
                        <a:rPr lang="en-PH" sz="1800" dirty="0" smtClean="0"/>
                        <a:t>Chapters</a:t>
                      </a:r>
                      <a:endParaRPr lang="en-PH" sz="1800" dirty="0"/>
                    </a:p>
                  </a:txBody>
                  <a:tcPr marL="91445" marR="91445" marT="45731" marB="45731"/>
                </a:tc>
                <a:tc>
                  <a:txBody>
                    <a:bodyPr/>
                    <a:lstStyle/>
                    <a:p>
                      <a:pPr algn="ctr"/>
                      <a:r>
                        <a:rPr lang="en-PH" sz="1800" dirty="0" smtClean="0"/>
                        <a:t>First Aid Station</a:t>
                      </a:r>
                    </a:p>
                    <a:p>
                      <a:pPr algn="ctr"/>
                      <a:r>
                        <a:rPr lang="en-PH" sz="1800" b="0" dirty="0" smtClean="0"/>
                        <a:t>(individuals served)</a:t>
                      </a:r>
                      <a:endParaRPr lang="en-PH" sz="1800" b="0" dirty="0"/>
                    </a:p>
                  </a:txBody>
                  <a:tcPr marL="91445" marR="91445" marT="45731" marB="45731"/>
                </a:tc>
                <a:tc>
                  <a:txBody>
                    <a:bodyPr/>
                    <a:lstStyle/>
                    <a:p>
                      <a:pPr algn="ctr"/>
                      <a:r>
                        <a:rPr lang="en-PH" sz="1800" dirty="0" smtClean="0"/>
                        <a:t>Ambulance Transport</a:t>
                      </a:r>
                    </a:p>
                    <a:p>
                      <a:pPr algn="ctr"/>
                      <a:r>
                        <a:rPr lang="en-PH" sz="1800" b="0" dirty="0" smtClean="0"/>
                        <a:t>(individuals served)</a:t>
                      </a:r>
                      <a:endParaRPr lang="en-PH" sz="1800" b="0" dirty="0"/>
                    </a:p>
                  </a:txBody>
                  <a:tcPr marL="91445" marR="91445" marT="45731" marB="45731"/>
                </a:tc>
                <a:tc>
                  <a:txBody>
                    <a:bodyPr/>
                    <a:lstStyle/>
                    <a:p>
                      <a:pPr algn="ctr"/>
                      <a:r>
                        <a:rPr lang="en-PH" sz="1800" dirty="0" smtClean="0"/>
                        <a:t>Immunization</a:t>
                      </a:r>
                    </a:p>
                    <a:p>
                      <a:pPr algn="ctr"/>
                      <a:r>
                        <a:rPr lang="en-PH" sz="1800" b="0" dirty="0" smtClean="0"/>
                        <a:t>(individuals served)</a:t>
                      </a:r>
                      <a:endParaRPr lang="en-PH" sz="1800" b="0" dirty="0"/>
                    </a:p>
                  </a:txBody>
                  <a:tcPr marL="91445" marR="91445" marT="45731" marB="45731"/>
                </a:tc>
                <a:tc>
                  <a:txBody>
                    <a:bodyPr/>
                    <a:lstStyle/>
                    <a:p>
                      <a:pPr algn="ctr"/>
                      <a:r>
                        <a:rPr lang="en-PH" sz="1800" dirty="0" smtClean="0"/>
                        <a:t>Health Stations/ Medical Consultation</a:t>
                      </a:r>
                      <a:endParaRPr lang="en-PH" sz="1800" dirty="0"/>
                    </a:p>
                  </a:txBody>
                  <a:tcPr marL="91445" marR="91445" marT="45731" marB="45731"/>
                </a:tc>
              </a:tr>
              <a:tr h="370931">
                <a:tc>
                  <a:txBody>
                    <a:bodyPr/>
                    <a:lstStyle/>
                    <a:p>
                      <a:r>
                        <a:rPr lang="en-PH" sz="1800" dirty="0" err="1" smtClean="0"/>
                        <a:t>Tacloban</a:t>
                      </a:r>
                      <a:endParaRPr lang="en-PH" sz="1800" dirty="0"/>
                    </a:p>
                  </a:txBody>
                  <a:tcPr marL="91445" marR="91445" marT="45731" marB="45731"/>
                </a:tc>
                <a:tc>
                  <a:txBody>
                    <a:bodyPr/>
                    <a:lstStyle/>
                    <a:p>
                      <a:pPr algn="ctr"/>
                      <a:r>
                        <a:rPr lang="en-PH" sz="1800" dirty="0" smtClean="0"/>
                        <a:t>521</a:t>
                      </a:r>
                      <a:endParaRPr lang="en-PH" sz="1800" dirty="0"/>
                    </a:p>
                  </a:txBody>
                  <a:tcPr marL="91445" marR="91445" marT="45731" marB="45731"/>
                </a:tc>
                <a:tc>
                  <a:txBody>
                    <a:bodyPr/>
                    <a:lstStyle/>
                    <a:p>
                      <a:pPr algn="ctr"/>
                      <a:r>
                        <a:rPr lang="en-PH" sz="1800" dirty="0" smtClean="0"/>
                        <a:t>278</a:t>
                      </a:r>
                      <a:endParaRPr lang="en-PH" sz="1800" dirty="0"/>
                    </a:p>
                  </a:txBody>
                  <a:tcPr marL="91445" marR="91445" marT="45731" marB="45731"/>
                </a:tc>
                <a:tc>
                  <a:txBody>
                    <a:bodyPr/>
                    <a:lstStyle/>
                    <a:p>
                      <a:pPr algn="ctr"/>
                      <a:r>
                        <a:rPr lang="en-PH" sz="1800" dirty="0" smtClean="0"/>
                        <a:t>2,266</a:t>
                      </a:r>
                      <a:endParaRPr lang="en-PH" sz="1800" dirty="0"/>
                    </a:p>
                  </a:txBody>
                  <a:tcPr marL="91445" marR="91445" marT="45731" marB="45731"/>
                </a:tc>
                <a:tc>
                  <a:txBody>
                    <a:bodyPr/>
                    <a:lstStyle/>
                    <a:p>
                      <a:pPr algn="ctr"/>
                      <a:endParaRPr lang="en-PH" sz="1800" dirty="0"/>
                    </a:p>
                  </a:txBody>
                  <a:tcPr marL="91445" marR="91445" marT="45731" marB="45731"/>
                </a:tc>
              </a:tr>
              <a:tr h="370931">
                <a:tc>
                  <a:txBody>
                    <a:bodyPr/>
                    <a:lstStyle/>
                    <a:p>
                      <a:r>
                        <a:rPr lang="en-PH" sz="1800" dirty="0" smtClean="0"/>
                        <a:t>Eastern Samar</a:t>
                      </a:r>
                      <a:endParaRPr lang="en-PH" sz="1800" dirty="0"/>
                    </a:p>
                  </a:txBody>
                  <a:tcPr marL="91445" marR="91445" marT="45731" marB="45731"/>
                </a:tc>
                <a:tc>
                  <a:txBody>
                    <a:bodyPr/>
                    <a:lstStyle/>
                    <a:p>
                      <a:pPr algn="ctr"/>
                      <a:r>
                        <a:rPr lang="en-PH" sz="1800" dirty="0" smtClean="0"/>
                        <a:t>128</a:t>
                      </a:r>
                      <a:endParaRPr lang="en-PH" sz="1800" dirty="0"/>
                    </a:p>
                  </a:txBody>
                  <a:tcPr marL="91445" marR="91445" marT="45731" marB="45731"/>
                </a:tc>
                <a:tc>
                  <a:txBody>
                    <a:bodyPr/>
                    <a:lstStyle/>
                    <a:p>
                      <a:pPr algn="ctr"/>
                      <a:r>
                        <a:rPr lang="en-PH" sz="1800" dirty="0" smtClean="0"/>
                        <a:t>-</a:t>
                      </a:r>
                      <a:endParaRPr lang="en-PH" sz="1800" dirty="0"/>
                    </a:p>
                  </a:txBody>
                  <a:tcPr marL="91445" marR="91445" marT="45731" marB="45731"/>
                </a:tc>
                <a:tc>
                  <a:txBody>
                    <a:bodyPr/>
                    <a:lstStyle/>
                    <a:p>
                      <a:pPr algn="ctr"/>
                      <a:endParaRPr lang="en-PH" sz="1800" dirty="0"/>
                    </a:p>
                  </a:txBody>
                  <a:tcPr marL="91445" marR="91445" marT="45731" marB="45731"/>
                </a:tc>
                <a:tc>
                  <a:txBody>
                    <a:bodyPr/>
                    <a:lstStyle/>
                    <a:p>
                      <a:pPr algn="ctr"/>
                      <a:endParaRPr lang="en-PH" sz="1800" dirty="0"/>
                    </a:p>
                  </a:txBody>
                  <a:tcPr marL="91445" marR="91445" marT="45731" marB="45731"/>
                </a:tc>
              </a:tr>
              <a:tr h="370931">
                <a:tc>
                  <a:txBody>
                    <a:bodyPr/>
                    <a:lstStyle/>
                    <a:p>
                      <a:r>
                        <a:rPr lang="en-PH" sz="1800" dirty="0" smtClean="0"/>
                        <a:t>Western</a:t>
                      </a:r>
                      <a:r>
                        <a:rPr lang="en-PH" sz="1800" baseline="0" dirty="0" smtClean="0"/>
                        <a:t> Samar</a:t>
                      </a:r>
                      <a:endParaRPr lang="en-PH" sz="1800" dirty="0"/>
                    </a:p>
                  </a:txBody>
                  <a:tcPr marL="91445" marR="91445" marT="45731" marB="45731"/>
                </a:tc>
                <a:tc>
                  <a:txBody>
                    <a:bodyPr/>
                    <a:lstStyle/>
                    <a:p>
                      <a:pPr algn="ctr"/>
                      <a:r>
                        <a:rPr lang="en-PH" sz="1800" dirty="0" smtClean="0"/>
                        <a:t>-</a:t>
                      </a:r>
                      <a:endParaRPr lang="en-PH" sz="1800" dirty="0"/>
                    </a:p>
                  </a:txBody>
                  <a:tcPr marL="91445" marR="91445" marT="45731" marB="45731"/>
                </a:tc>
                <a:tc>
                  <a:txBody>
                    <a:bodyPr/>
                    <a:lstStyle/>
                    <a:p>
                      <a:pPr algn="ctr"/>
                      <a:r>
                        <a:rPr lang="en-PH" sz="1800" dirty="0" smtClean="0"/>
                        <a:t>-</a:t>
                      </a:r>
                      <a:endParaRPr lang="en-PH" sz="1800" dirty="0"/>
                    </a:p>
                  </a:txBody>
                  <a:tcPr marL="91445" marR="91445" marT="45731" marB="45731"/>
                </a:tc>
                <a:tc>
                  <a:txBody>
                    <a:bodyPr/>
                    <a:lstStyle/>
                    <a:p>
                      <a:pPr algn="ctr"/>
                      <a:r>
                        <a:rPr lang="en-PH" sz="1800" dirty="0" smtClean="0"/>
                        <a:t>948</a:t>
                      </a:r>
                      <a:endParaRPr lang="en-PH" sz="1800" dirty="0"/>
                    </a:p>
                  </a:txBody>
                  <a:tcPr marL="91445" marR="91445" marT="45731" marB="45731"/>
                </a:tc>
                <a:tc>
                  <a:txBody>
                    <a:bodyPr/>
                    <a:lstStyle/>
                    <a:p>
                      <a:pPr algn="ctr"/>
                      <a:endParaRPr lang="en-PH" sz="1800" dirty="0"/>
                    </a:p>
                  </a:txBody>
                  <a:tcPr marL="91445" marR="91445" marT="45731" marB="45731"/>
                </a:tc>
              </a:tr>
              <a:tr h="370931">
                <a:tc>
                  <a:txBody>
                    <a:bodyPr/>
                    <a:lstStyle/>
                    <a:p>
                      <a:r>
                        <a:rPr lang="en-PH" sz="1800" dirty="0" smtClean="0"/>
                        <a:t>Palawan</a:t>
                      </a:r>
                      <a:endParaRPr lang="en-PH" sz="1800" dirty="0"/>
                    </a:p>
                  </a:txBody>
                  <a:tcPr marL="91445" marR="91445" marT="45731" marB="45731"/>
                </a:tc>
                <a:tc>
                  <a:txBody>
                    <a:bodyPr/>
                    <a:lstStyle/>
                    <a:p>
                      <a:pPr algn="ctr"/>
                      <a:r>
                        <a:rPr lang="en-PH" sz="1800" dirty="0" smtClean="0"/>
                        <a:t>-</a:t>
                      </a:r>
                      <a:endParaRPr lang="en-PH" sz="1800" dirty="0"/>
                    </a:p>
                  </a:txBody>
                  <a:tcPr marL="91445" marR="91445" marT="45731" marB="45731"/>
                </a:tc>
                <a:tc>
                  <a:txBody>
                    <a:bodyPr/>
                    <a:lstStyle/>
                    <a:p>
                      <a:pPr algn="ctr"/>
                      <a:endParaRPr lang="en-PH" sz="1800" dirty="0"/>
                    </a:p>
                  </a:txBody>
                  <a:tcPr marL="91445" marR="91445" marT="45731" marB="45731"/>
                </a:tc>
                <a:tc>
                  <a:txBody>
                    <a:bodyPr/>
                    <a:lstStyle/>
                    <a:p>
                      <a:pPr algn="ctr"/>
                      <a:endParaRPr lang="en-PH" sz="1800" dirty="0"/>
                    </a:p>
                  </a:txBody>
                  <a:tcPr marL="91445" marR="91445" marT="45731" marB="45731"/>
                </a:tc>
                <a:tc>
                  <a:txBody>
                    <a:bodyPr/>
                    <a:lstStyle/>
                    <a:p>
                      <a:pPr algn="ctr"/>
                      <a:r>
                        <a:rPr lang="en-PH" sz="1800" dirty="0" smtClean="0"/>
                        <a:t>1,490</a:t>
                      </a:r>
                      <a:endParaRPr lang="en-PH" sz="1800" dirty="0"/>
                    </a:p>
                  </a:txBody>
                  <a:tcPr marL="91445" marR="91445" marT="45731" marB="45731"/>
                </a:tc>
              </a:tr>
              <a:tr h="370931">
                <a:tc>
                  <a:txBody>
                    <a:bodyPr/>
                    <a:lstStyle/>
                    <a:p>
                      <a:r>
                        <a:rPr lang="en-PH" sz="1800" dirty="0" err="1" smtClean="0"/>
                        <a:t>Capiz</a:t>
                      </a:r>
                      <a:endParaRPr lang="en-PH" sz="1800" dirty="0"/>
                    </a:p>
                  </a:txBody>
                  <a:tcPr marL="91445" marR="91445" marT="45731" marB="45731"/>
                </a:tc>
                <a:tc>
                  <a:txBody>
                    <a:bodyPr/>
                    <a:lstStyle/>
                    <a:p>
                      <a:pPr algn="ctr"/>
                      <a:r>
                        <a:rPr lang="en-PH" sz="1800" dirty="0" smtClean="0"/>
                        <a:t>143</a:t>
                      </a:r>
                      <a:endParaRPr lang="en-PH" sz="1800" dirty="0"/>
                    </a:p>
                  </a:txBody>
                  <a:tcPr marL="91445" marR="91445" marT="45731" marB="45731"/>
                </a:tc>
                <a:tc>
                  <a:txBody>
                    <a:bodyPr/>
                    <a:lstStyle/>
                    <a:p>
                      <a:pPr algn="ctr"/>
                      <a:endParaRPr lang="en-PH" sz="1800" dirty="0"/>
                    </a:p>
                  </a:txBody>
                  <a:tcPr marL="91445" marR="91445" marT="45731" marB="45731"/>
                </a:tc>
                <a:tc>
                  <a:txBody>
                    <a:bodyPr/>
                    <a:lstStyle/>
                    <a:p>
                      <a:pPr algn="ctr"/>
                      <a:endParaRPr lang="en-PH" sz="1800" dirty="0"/>
                    </a:p>
                  </a:txBody>
                  <a:tcPr marL="91445" marR="91445" marT="45731" marB="45731"/>
                </a:tc>
                <a:tc>
                  <a:txBody>
                    <a:bodyPr/>
                    <a:lstStyle/>
                    <a:p>
                      <a:pPr algn="ctr"/>
                      <a:endParaRPr lang="en-PH" sz="1800" dirty="0"/>
                    </a:p>
                  </a:txBody>
                  <a:tcPr marL="91445" marR="91445" marT="45731" marB="45731"/>
                </a:tc>
              </a:tr>
              <a:tr h="370931">
                <a:tc>
                  <a:txBody>
                    <a:bodyPr/>
                    <a:lstStyle/>
                    <a:p>
                      <a:r>
                        <a:rPr lang="en-PH" sz="1800" dirty="0" smtClean="0"/>
                        <a:t>Iloilo</a:t>
                      </a:r>
                      <a:endParaRPr lang="en-PH" sz="1800" dirty="0"/>
                    </a:p>
                  </a:txBody>
                  <a:tcPr marL="91445" marR="91445" marT="45731" marB="45731"/>
                </a:tc>
                <a:tc>
                  <a:txBody>
                    <a:bodyPr/>
                    <a:lstStyle/>
                    <a:p>
                      <a:pPr algn="ctr"/>
                      <a:r>
                        <a:rPr lang="en-PH" sz="1800" dirty="0" smtClean="0"/>
                        <a:t>-</a:t>
                      </a:r>
                      <a:endParaRPr lang="en-PH" sz="1800" dirty="0"/>
                    </a:p>
                  </a:txBody>
                  <a:tcPr marL="91445" marR="91445" marT="45731" marB="45731"/>
                </a:tc>
                <a:tc>
                  <a:txBody>
                    <a:bodyPr/>
                    <a:lstStyle/>
                    <a:p>
                      <a:pPr algn="ctr"/>
                      <a:endParaRPr lang="en-PH" sz="1800" dirty="0"/>
                    </a:p>
                  </a:txBody>
                  <a:tcPr marL="91445" marR="91445" marT="45731" marB="45731"/>
                </a:tc>
                <a:tc>
                  <a:txBody>
                    <a:bodyPr/>
                    <a:lstStyle/>
                    <a:p>
                      <a:pPr algn="ctr"/>
                      <a:endParaRPr lang="en-PH" sz="1800" dirty="0"/>
                    </a:p>
                  </a:txBody>
                  <a:tcPr marL="91445" marR="91445" marT="45731" marB="45731"/>
                </a:tc>
                <a:tc>
                  <a:txBody>
                    <a:bodyPr/>
                    <a:lstStyle/>
                    <a:p>
                      <a:pPr algn="ctr"/>
                      <a:r>
                        <a:rPr lang="en-PH" sz="1800" dirty="0" smtClean="0"/>
                        <a:t>4,293</a:t>
                      </a:r>
                      <a:endParaRPr lang="en-PH" sz="1800" dirty="0"/>
                    </a:p>
                  </a:txBody>
                  <a:tcPr marL="91445" marR="91445" marT="45731" marB="45731"/>
                </a:tc>
              </a:tr>
              <a:tr h="457312">
                <a:tc>
                  <a:txBody>
                    <a:bodyPr/>
                    <a:lstStyle/>
                    <a:p>
                      <a:pPr algn="ctr"/>
                      <a:r>
                        <a:rPr lang="en-PH" sz="2400" b="1" dirty="0" smtClean="0">
                          <a:solidFill>
                            <a:srgbClr val="FF0000"/>
                          </a:solidFill>
                        </a:rPr>
                        <a:t>TOTAL</a:t>
                      </a:r>
                      <a:endParaRPr lang="en-PH" sz="2400" b="1" dirty="0">
                        <a:solidFill>
                          <a:srgbClr val="FF0000"/>
                        </a:solidFill>
                      </a:endParaRPr>
                    </a:p>
                  </a:txBody>
                  <a:tcPr marL="91445" marR="91445" marT="45731" marB="45731"/>
                </a:tc>
                <a:tc>
                  <a:txBody>
                    <a:bodyPr/>
                    <a:lstStyle/>
                    <a:p>
                      <a:pPr algn="ctr"/>
                      <a:r>
                        <a:rPr lang="en-PH" sz="2400" b="1" dirty="0" smtClean="0">
                          <a:solidFill>
                            <a:srgbClr val="FF0000"/>
                          </a:solidFill>
                        </a:rPr>
                        <a:t>792</a:t>
                      </a:r>
                      <a:endParaRPr lang="en-PH" sz="2400" b="1" dirty="0">
                        <a:solidFill>
                          <a:srgbClr val="FF0000"/>
                        </a:solidFill>
                      </a:endParaRPr>
                    </a:p>
                  </a:txBody>
                  <a:tcPr marL="91445" marR="91445" marT="45731" marB="45731"/>
                </a:tc>
                <a:tc>
                  <a:txBody>
                    <a:bodyPr/>
                    <a:lstStyle/>
                    <a:p>
                      <a:pPr algn="ctr"/>
                      <a:r>
                        <a:rPr lang="en-PH" sz="2400" b="1" dirty="0" smtClean="0">
                          <a:solidFill>
                            <a:srgbClr val="FF0000"/>
                          </a:solidFill>
                        </a:rPr>
                        <a:t>278</a:t>
                      </a:r>
                      <a:endParaRPr lang="en-PH" sz="2400" b="1" dirty="0">
                        <a:solidFill>
                          <a:srgbClr val="FF0000"/>
                        </a:solidFill>
                      </a:endParaRPr>
                    </a:p>
                  </a:txBody>
                  <a:tcPr marL="91445" marR="91445" marT="45731" marB="45731"/>
                </a:tc>
                <a:tc>
                  <a:txBody>
                    <a:bodyPr/>
                    <a:lstStyle/>
                    <a:p>
                      <a:pPr algn="ctr"/>
                      <a:r>
                        <a:rPr lang="en-PH" sz="2400" b="1" dirty="0" smtClean="0">
                          <a:solidFill>
                            <a:srgbClr val="FF0000"/>
                          </a:solidFill>
                        </a:rPr>
                        <a:t>3,214</a:t>
                      </a:r>
                      <a:endParaRPr lang="en-PH" sz="2400" b="1" dirty="0">
                        <a:solidFill>
                          <a:srgbClr val="FF0000"/>
                        </a:solidFill>
                      </a:endParaRPr>
                    </a:p>
                  </a:txBody>
                  <a:tcPr marL="91445" marR="91445" marT="45731" marB="45731"/>
                </a:tc>
                <a:tc>
                  <a:txBody>
                    <a:bodyPr/>
                    <a:lstStyle/>
                    <a:p>
                      <a:pPr algn="ctr"/>
                      <a:r>
                        <a:rPr lang="en-PH" sz="2400" b="1" dirty="0" smtClean="0">
                          <a:solidFill>
                            <a:srgbClr val="FF0000"/>
                          </a:solidFill>
                        </a:rPr>
                        <a:t>5,783</a:t>
                      </a:r>
                      <a:endParaRPr lang="en-PH" sz="2400" b="1" dirty="0">
                        <a:solidFill>
                          <a:srgbClr val="FF0000"/>
                        </a:solidFill>
                      </a:endParaRPr>
                    </a:p>
                  </a:txBody>
                  <a:tcPr marL="91445" marR="91445" marT="45731" marB="45731"/>
                </a:tc>
              </a:tr>
            </a:tbl>
          </a:graphicData>
        </a:graphic>
      </p:graphicFrame>
    </p:spTree>
    <p:extLst>
      <p:ext uri="{BB962C8B-B14F-4D97-AF65-F5344CB8AC3E}">
        <p14:creationId xmlns:p14="http://schemas.microsoft.com/office/powerpoint/2010/main" val="8543909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txBox="1">
            <a:spLocks noGrp="1"/>
          </p:cNvSpPr>
          <p:nvPr>
            <p:ph type="title"/>
          </p:nvPr>
        </p:nvSpPr>
        <p:spPr>
          <a:xfrm>
            <a:off x="0" y="273050"/>
            <a:ext cx="4114800" cy="412750"/>
          </a:xfrm>
          <a:ln cap="rnd">
            <a:miter/>
          </a:ln>
        </p:spPr>
        <p:txBody>
          <a:bodyPr lIns="97955" tIns="48964" rIns="97955" bIns="48964">
            <a:noAutofit/>
          </a:bodyPr>
          <a:lstStyle/>
          <a:p>
            <a:pPr algn="ctr" eaLnBrk="1" fontAlgn="auto" hangingPunct="1">
              <a:spcBef>
                <a:spcPts val="0"/>
              </a:spcBef>
              <a:spcAft>
                <a:spcPts val="0"/>
              </a:spcAft>
              <a:buClr>
                <a:schemeClr val="dk1"/>
              </a:buClr>
              <a:buSzPct val="25000"/>
              <a:defRPr/>
            </a:pPr>
            <a:r>
              <a:rPr lang="en-US" sz="2143" b="1">
                <a:solidFill>
                  <a:schemeClr val="dk1"/>
                </a:solidFill>
                <a:sym typeface="Arial"/>
              </a:rPr>
              <a:t>What needs to be improved</a:t>
            </a:r>
          </a:p>
        </p:txBody>
      </p:sp>
      <p:pic>
        <p:nvPicPr>
          <p:cNvPr id="94211" name="Shape 239"/>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513" y="815975"/>
            <a:ext cx="87360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679229"/>
      </p:ext>
    </p:extLst>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txBox="1">
            <a:spLocks noGrp="1"/>
          </p:cNvSpPr>
          <p:nvPr>
            <p:ph type="body" idx="1"/>
          </p:nvPr>
        </p:nvSpPr>
        <p:spPr>
          <a:xfrm>
            <a:off x="163513" y="5551488"/>
            <a:ext cx="8736012" cy="871537"/>
          </a:xfrm>
        </p:spPr>
        <p:txBody>
          <a:bodyPr lIns="97955" tIns="48964" rIns="97955" bIns="48964">
            <a:noAutofit/>
          </a:bodyPr>
          <a:lstStyle/>
          <a:p>
            <a:pPr marL="367383" indent="-367383" eaLnBrk="1" fontAlgn="auto" hangingPunct="1">
              <a:spcBef>
                <a:spcPts val="0"/>
              </a:spcBef>
              <a:spcAft>
                <a:spcPts val="0"/>
              </a:spcAft>
              <a:buClr>
                <a:schemeClr val="dk1"/>
              </a:buClr>
              <a:buSzPct val="100000"/>
              <a:buFont typeface="Arial"/>
              <a:buChar char="•"/>
              <a:defRPr/>
            </a:pPr>
            <a:r>
              <a:rPr lang="en-US" sz="3428">
                <a:solidFill>
                  <a:schemeClr val="dk1"/>
                </a:solidFill>
                <a:sym typeface="Arial"/>
              </a:rPr>
              <a:t>Coordinated and planned support</a:t>
            </a:r>
          </a:p>
        </p:txBody>
      </p:sp>
      <p:pic>
        <p:nvPicPr>
          <p:cNvPr id="96259" name="Shape 246"/>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7475" y="1387475"/>
            <a:ext cx="5881688"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Shape 247"/>
          <p:cNvSpPr txBox="1">
            <a:spLocks noGrp="1"/>
          </p:cNvSpPr>
          <p:nvPr>
            <p:ph type="title"/>
          </p:nvPr>
        </p:nvSpPr>
        <p:spPr>
          <a:xfrm>
            <a:off x="735013" y="327025"/>
            <a:ext cx="6286500" cy="411163"/>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What needs to be improved</a:t>
            </a:r>
          </a:p>
        </p:txBody>
      </p:sp>
    </p:spTree>
    <p:extLst>
      <p:ext uri="{BB962C8B-B14F-4D97-AF65-F5344CB8AC3E}">
        <p14:creationId xmlns:p14="http://schemas.microsoft.com/office/powerpoint/2010/main" val="2910270447"/>
      </p:ext>
    </p:extLst>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dirty="0" smtClean="0">
                <a:solidFill>
                  <a:schemeClr val="dk1"/>
                </a:solidFill>
                <a:sym typeface="Arial"/>
              </a:rPr>
              <a:t>Coordination and Partnership</a:t>
            </a:r>
            <a:endParaRPr lang="en-US" sz="2143" b="1" dirty="0">
              <a:solidFill>
                <a:schemeClr val="dk1"/>
              </a:solidFill>
              <a:sym typeface="Arial"/>
            </a:endParaRPr>
          </a:p>
        </p:txBody>
      </p:sp>
      <p:sp>
        <p:nvSpPr>
          <p:cNvPr id="153" name="Shape 153"/>
          <p:cNvSpPr txBox="1">
            <a:spLocks noGrp="1"/>
          </p:cNvSpPr>
          <p:nvPr>
            <p:ph type="body" idx="1"/>
          </p:nvPr>
        </p:nvSpPr>
        <p:spPr>
          <a:xfrm>
            <a:off x="-6350" y="898525"/>
            <a:ext cx="8326438" cy="735013"/>
          </a:xfrm>
        </p:spPr>
        <p:txBody>
          <a:bodyPr lIns="97955" tIns="48964" rIns="97955" bIns="48964">
            <a:noAutofit/>
          </a:bodyPr>
          <a:lstStyle/>
          <a:p>
            <a:pPr eaLnBrk="1" fontAlgn="auto" hangingPunct="1">
              <a:spcBef>
                <a:spcPts val="0"/>
              </a:spcBef>
              <a:spcAft>
                <a:spcPts val="0"/>
              </a:spcAft>
              <a:buClr>
                <a:schemeClr val="dk1"/>
              </a:buClr>
              <a:buSzPct val="25000"/>
              <a:buFont typeface="Calibri"/>
              <a:buNone/>
              <a:defRPr/>
            </a:pPr>
            <a:r>
              <a:rPr lang="en-US" sz="3428" dirty="0" smtClean="0">
                <a:solidFill>
                  <a:schemeClr val="dk1"/>
                </a:solidFill>
                <a:sym typeface="Arial"/>
              </a:rPr>
              <a:t>NS Joint Statement</a:t>
            </a:r>
            <a:endParaRPr lang="en-US" sz="3428" dirty="0">
              <a:solidFill>
                <a:schemeClr val="dk1"/>
              </a:solidFill>
              <a:sym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18364"/>
            <a:ext cx="9144000" cy="5339636"/>
          </a:xfrm>
          <a:prstGeom prst="rect">
            <a:avLst/>
          </a:prstGeom>
        </p:spPr>
      </p:pic>
    </p:spTree>
    <p:extLst>
      <p:ext uri="{BB962C8B-B14F-4D97-AF65-F5344CB8AC3E}">
        <p14:creationId xmlns:p14="http://schemas.microsoft.com/office/powerpoint/2010/main" val="205387820"/>
      </p:ext>
    </p:extLst>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dirty="0" smtClean="0">
                <a:solidFill>
                  <a:schemeClr val="dk1"/>
                </a:solidFill>
                <a:sym typeface="Arial"/>
              </a:rPr>
              <a:t>Coordination and Partnership</a:t>
            </a:r>
            <a:endParaRPr lang="en-US" sz="2143" b="1" dirty="0">
              <a:solidFill>
                <a:schemeClr val="dk1"/>
              </a:solidFill>
              <a:sym typeface="Arial"/>
            </a:endParaRPr>
          </a:p>
        </p:txBody>
      </p:sp>
      <p:sp>
        <p:nvSpPr>
          <p:cNvPr id="153" name="Shape 153"/>
          <p:cNvSpPr txBox="1">
            <a:spLocks noGrp="1"/>
          </p:cNvSpPr>
          <p:nvPr>
            <p:ph type="body" idx="1"/>
          </p:nvPr>
        </p:nvSpPr>
        <p:spPr>
          <a:xfrm>
            <a:off x="-6350" y="898525"/>
            <a:ext cx="8326438" cy="735013"/>
          </a:xfrm>
        </p:spPr>
        <p:txBody>
          <a:bodyPr lIns="97955" tIns="48964" rIns="97955" bIns="48964">
            <a:noAutofit/>
          </a:bodyPr>
          <a:lstStyle/>
          <a:p>
            <a:pPr eaLnBrk="1" fontAlgn="auto" hangingPunct="1">
              <a:spcBef>
                <a:spcPts val="0"/>
              </a:spcBef>
              <a:spcAft>
                <a:spcPts val="0"/>
              </a:spcAft>
              <a:buClr>
                <a:schemeClr val="dk1"/>
              </a:buClr>
              <a:buSzPct val="25000"/>
              <a:buFont typeface="Calibri"/>
              <a:buNone/>
              <a:defRPr/>
            </a:pPr>
            <a:r>
              <a:rPr lang="en-US" sz="3428" dirty="0" smtClean="0">
                <a:solidFill>
                  <a:schemeClr val="dk1"/>
                </a:solidFill>
                <a:sym typeface="Arial"/>
              </a:rPr>
              <a:t>NS Joint Statement</a:t>
            </a:r>
            <a:endParaRPr lang="en-US" sz="3428" dirty="0">
              <a:solidFill>
                <a:schemeClr val="dk1"/>
              </a:solidFil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18364"/>
            <a:ext cx="9144000" cy="5492036"/>
          </a:xfrm>
          <a:prstGeom prst="rect">
            <a:avLst/>
          </a:prstGeom>
        </p:spPr>
      </p:pic>
    </p:spTree>
    <p:extLst>
      <p:ext uri="{BB962C8B-B14F-4D97-AF65-F5344CB8AC3E}">
        <p14:creationId xmlns:p14="http://schemas.microsoft.com/office/powerpoint/2010/main" val="3492252904"/>
      </p:ext>
    </p:extLst>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dirty="0" smtClean="0">
                <a:solidFill>
                  <a:schemeClr val="dk1"/>
                </a:solidFill>
                <a:sym typeface="Arial"/>
              </a:rPr>
              <a:t>Coordination and Partnership</a:t>
            </a:r>
            <a:endParaRPr lang="en-US" sz="2143" b="1" dirty="0">
              <a:solidFill>
                <a:schemeClr val="dk1"/>
              </a:solidFill>
              <a:sym typeface="Arial"/>
            </a:endParaRPr>
          </a:p>
        </p:txBody>
      </p:sp>
      <p:sp>
        <p:nvSpPr>
          <p:cNvPr id="153" name="Shape 153"/>
          <p:cNvSpPr txBox="1">
            <a:spLocks noGrp="1"/>
          </p:cNvSpPr>
          <p:nvPr>
            <p:ph type="body" idx="1"/>
          </p:nvPr>
        </p:nvSpPr>
        <p:spPr>
          <a:xfrm>
            <a:off x="-6350" y="898525"/>
            <a:ext cx="8326438" cy="735013"/>
          </a:xfrm>
        </p:spPr>
        <p:txBody>
          <a:bodyPr lIns="97955" tIns="48964" rIns="97955" bIns="48964">
            <a:noAutofit/>
          </a:bodyPr>
          <a:lstStyle/>
          <a:p>
            <a:pPr eaLnBrk="1" fontAlgn="auto" hangingPunct="1">
              <a:spcBef>
                <a:spcPts val="0"/>
              </a:spcBef>
              <a:spcAft>
                <a:spcPts val="0"/>
              </a:spcAft>
              <a:buClr>
                <a:schemeClr val="dk1"/>
              </a:buClr>
              <a:buSzPct val="25000"/>
              <a:buFont typeface="Calibri"/>
              <a:buNone/>
              <a:defRPr/>
            </a:pPr>
            <a:endParaRPr lang="en-US" sz="3428" dirty="0">
              <a:solidFill>
                <a:schemeClr val="dk1"/>
              </a:solidFil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00125"/>
            <a:ext cx="9144000" cy="4857750"/>
          </a:xfrm>
          <a:prstGeom prst="rect">
            <a:avLst/>
          </a:prstGeom>
        </p:spPr>
      </p:pic>
    </p:spTree>
    <p:extLst>
      <p:ext uri="{BB962C8B-B14F-4D97-AF65-F5344CB8AC3E}">
        <p14:creationId xmlns:p14="http://schemas.microsoft.com/office/powerpoint/2010/main" val="1576701650"/>
      </p:ext>
    </p:extLst>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2000" b="1" dirty="0"/>
              <a:t>Coordination and Partnership</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838200"/>
            <a:ext cx="9144000" cy="6019800"/>
          </a:xfrm>
          <a:prstGeom prst="rect">
            <a:avLst/>
          </a:prstGeom>
        </p:spPr>
      </p:pic>
      <p:sp>
        <p:nvSpPr>
          <p:cNvPr id="3" name="Text Placeholder 2"/>
          <p:cNvSpPr>
            <a:spLocks noGrp="1"/>
          </p:cNvSpPr>
          <p:nvPr>
            <p:ph type="body" idx="1"/>
          </p:nvPr>
        </p:nvSpPr>
        <p:spPr>
          <a:xfrm>
            <a:off x="457201" y="838200"/>
            <a:ext cx="8229599" cy="5334000"/>
          </a:xfrm>
        </p:spPr>
        <p:txBody>
          <a:bodyPr/>
          <a:lstStyle/>
          <a:p>
            <a:endParaRPr lang="en-PH" dirty="0"/>
          </a:p>
        </p:txBody>
      </p:sp>
    </p:spTree>
    <p:extLst>
      <p:ext uri="{BB962C8B-B14F-4D97-AF65-F5344CB8AC3E}">
        <p14:creationId xmlns:p14="http://schemas.microsoft.com/office/powerpoint/2010/main" val="12389356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txBox="1">
            <a:spLocks noGrp="1"/>
          </p:cNvSpPr>
          <p:nvPr>
            <p:ph type="title"/>
          </p:nvPr>
        </p:nvSpPr>
        <p:spPr>
          <a:xfrm>
            <a:off x="0" y="273050"/>
            <a:ext cx="4114800" cy="412750"/>
          </a:xfrm>
          <a:ln cap="rnd">
            <a:miter/>
          </a:ln>
        </p:spPr>
        <p:txBody>
          <a:bodyPr lIns="97955" tIns="48964" rIns="97955" bIns="48964">
            <a:noAutofit/>
          </a:bodyPr>
          <a:lstStyle/>
          <a:p>
            <a:pPr eaLnBrk="1" fontAlgn="auto" hangingPunct="1">
              <a:spcBef>
                <a:spcPts val="0"/>
              </a:spcBef>
              <a:spcAft>
                <a:spcPts val="0"/>
              </a:spcAft>
              <a:buClr>
                <a:schemeClr val="dk1"/>
              </a:buClr>
              <a:buSzPct val="25000"/>
              <a:defRPr/>
            </a:pPr>
            <a:r>
              <a:rPr lang="en-US" sz="2143" b="1">
                <a:solidFill>
                  <a:schemeClr val="dk1"/>
                </a:solidFill>
                <a:sym typeface="Arial"/>
              </a:rPr>
              <a:t>Way Forward</a:t>
            </a:r>
          </a:p>
        </p:txBody>
      </p:sp>
      <p:sp>
        <p:nvSpPr>
          <p:cNvPr id="254" name="Shape 254"/>
          <p:cNvSpPr txBox="1">
            <a:spLocks noGrp="1"/>
          </p:cNvSpPr>
          <p:nvPr>
            <p:ph type="body" idx="1"/>
          </p:nvPr>
        </p:nvSpPr>
        <p:spPr>
          <a:xfrm>
            <a:off x="0" y="979488"/>
            <a:ext cx="9144000" cy="4953000"/>
          </a:xfrm>
        </p:spPr>
        <p:txBody>
          <a:bodyPr lIns="97955" tIns="48964" rIns="97955" bIns="48964">
            <a:noAutofit/>
          </a:bodyPr>
          <a:lstStyle/>
          <a:p>
            <a:pPr algn="ctr" eaLnBrk="1" fontAlgn="auto" hangingPunct="1">
              <a:spcBef>
                <a:spcPts val="0"/>
              </a:spcBef>
              <a:spcAft>
                <a:spcPts val="0"/>
              </a:spcAft>
              <a:buClr>
                <a:schemeClr val="dk1"/>
              </a:buClr>
              <a:buSzPct val="25000"/>
              <a:buFont typeface="Calibri"/>
              <a:buNone/>
              <a:defRPr/>
            </a:pPr>
            <a:r>
              <a:rPr lang="en-US" sz="5143" dirty="0">
                <a:solidFill>
                  <a:schemeClr val="dk1"/>
                </a:solidFill>
                <a:latin typeface="Pacifico"/>
                <a:ea typeface="Pacifico"/>
                <a:cs typeface="Pacifico"/>
                <a:sym typeface="Pacifico"/>
              </a:rPr>
              <a:t>-</a:t>
            </a:r>
            <a:r>
              <a:rPr lang="en-US" sz="3857" dirty="0">
                <a:solidFill>
                  <a:schemeClr val="dk1"/>
                </a:solidFill>
                <a:sym typeface="Arial"/>
              </a:rPr>
              <a:t>“We must not compete with one another. Let us work as one. </a:t>
            </a:r>
          </a:p>
          <a:p>
            <a:pPr marL="342900" indent="-139700" eaLnBrk="1" fontAlgn="auto" hangingPunct="1">
              <a:spcBef>
                <a:spcPts val="640"/>
              </a:spcBef>
              <a:spcAft>
                <a:spcPts val="0"/>
              </a:spcAft>
              <a:buClr>
                <a:schemeClr val="dk1"/>
              </a:buClr>
              <a:buFont typeface="Calibri"/>
              <a:buChar char="•"/>
              <a:defRPr/>
            </a:pPr>
            <a:endParaRPr lang="en-US" sz="3857" dirty="0">
              <a:solidFill>
                <a:schemeClr val="dk1"/>
              </a:solidFill>
              <a:sym typeface="Arial"/>
            </a:endParaRPr>
          </a:p>
          <a:p>
            <a:pPr algn="ctr" eaLnBrk="1" fontAlgn="auto" hangingPunct="1">
              <a:spcBef>
                <a:spcPts val="0"/>
              </a:spcBef>
              <a:spcAft>
                <a:spcPts val="0"/>
              </a:spcAft>
              <a:buClr>
                <a:schemeClr val="dk1"/>
              </a:buClr>
              <a:buSzPct val="25000"/>
              <a:buFont typeface="Calibri"/>
              <a:buNone/>
              <a:defRPr/>
            </a:pPr>
            <a:r>
              <a:rPr lang="en-US" sz="3857" dirty="0">
                <a:solidFill>
                  <a:schemeClr val="dk1"/>
                </a:solidFill>
                <a:sym typeface="Arial"/>
              </a:rPr>
              <a:t>Remember: One team, One Plan, One Red Cross”</a:t>
            </a:r>
          </a:p>
          <a:p>
            <a:pPr algn="ctr" eaLnBrk="1" fontAlgn="auto" hangingPunct="1">
              <a:spcBef>
                <a:spcPts val="0"/>
              </a:spcBef>
              <a:spcAft>
                <a:spcPts val="0"/>
              </a:spcAft>
              <a:buClr>
                <a:schemeClr val="dk1"/>
              </a:buClr>
              <a:buSzPct val="25000"/>
              <a:buFont typeface="Calibri"/>
              <a:buNone/>
              <a:defRPr/>
            </a:pPr>
            <a:r>
              <a:rPr lang="en-US" sz="5143" dirty="0">
                <a:solidFill>
                  <a:schemeClr val="dk1"/>
                </a:solidFill>
                <a:latin typeface="Pacifico"/>
                <a:ea typeface="Pacifico"/>
                <a:cs typeface="Pacifico"/>
                <a:sym typeface="Pacifico"/>
              </a:rPr>
              <a:t>        </a:t>
            </a:r>
          </a:p>
        </p:txBody>
      </p:sp>
    </p:spTree>
    <p:extLst>
      <p:ext uri="{BB962C8B-B14F-4D97-AF65-F5344CB8AC3E}">
        <p14:creationId xmlns:p14="http://schemas.microsoft.com/office/powerpoint/2010/main" val="299796556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9"/>
          <p:cNvSpPr>
            <a:spLocks noGrp="1"/>
          </p:cNvSpPr>
          <p:nvPr>
            <p:ph type="title"/>
          </p:nvPr>
        </p:nvSpPr>
        <p:spPr>
          <a:xfrm>
            <a:off x="677863" y="338138"/>
            <a:ext cx="8739187" cy="660400"/>
          </a:xfrm>
        </p:spPr>
        <p:txBody>
          <a:bodyPr/>
          <a:lstStyle/>
          <a:p>
            <a:pPr eaLnBrk="1" hangingPunct="1"/>
            <a:r>
              <a:rPr lang="en-PH" altLang="en-US" sz="2400" dirty="0" smtClean="0">
                <a:solidFill>
                  <a:schemeClr val="bg1"/>
                </a:solidFill>
                <a:latin typeface="Arial" panose="020B0604020202020204" pitchFamily="34" charset="0"/>
                <a:cs typeface="Arial" panose="020B0604020202020204" pitchFamily="34" charset="0"/>
              </a:rPr>
              <a:t>Deployed Basic Health Care Units and </a:t>
            </a:r>
            <a:br>
              <a:rPr lang="en-PH" altLang="en-US" sz="2400" dirty="0" smtClean="0">
                <a:solidFill>
                  <a:schemeClr val="bg1"/>
                </a:solidFill>
                <a:latin typeface="Arial" panose="020B0604020202020204" pitchFamily="34" charset="0"/>
                <a:cs typeface="Arial" panose="020B0604020202020204" pitchFamily="34" charset="0"/>
              </a:rPr>
            </a:br>
            <a:r>
              <a:rPr lang="en-PH" altLang="en-US" sz="2400" dirty="0" smtClean="0">
                <a:solidFill>
                  <a:schemeClr val="bg1"/>
                </a:solidFill>
                <a:latin typeface="Arial" panose="020B0604020202020204" pitchFamily="34" charset="0"/>
                <a:cs typeface="Arial" panose="020B0604020202020204" pitchFamily="34" charset="0"/>
              </a:rPr>
              <a:t>Emergency Field Hospitals </a:t>
            </a:r>
            <a:br>
              <a:rPr lang="en-PH" altLang="en-US" sz="2400" dirty="0" smtClean="0">
                <a:solidFill>
                  <a:schemeClr val="bg1"/>
                </a:solidFill>
                <a:latin typeface="Arial" panose="020B0604020202020204" pitchFamily="34" charset="0"/>
                <a:cs typeface="Arial" panose="020B0604020202020204" pitchFamily="34" charset="0"/>
              </a:rPr>
            </a:br>
            <a:endParaRPr lang="en-PH" altLang="en-US" sz="2800" dirty="0" smtClean="0">
              <a:solidFill>
                <a:srgbClr val="0070C0"/>
              </a:solidFill>
              <a:latin typeface="Arial" panose="020B0604020202020204" pitchFamily="34" charset="0"/>
              <a:cs typeface="Arial" panose="020B0604020202020204" pitchFamily="34" charset="0"/>
            </a:endParaRPr>
          </a:p>
        </p:txBody>
      </p:sp>
      <p:pic>
        <p:nvPicPr>
          <p:cNvPr id="5" name="Picture 4" descr="https://fbcdn-sphotos-h-a.akamaihd.net/hphotos-ak-prn2/v/t34/1506552_10153891001930106_1916307889_n.jpg?oh=a643ce75bc5f9a8fec25c54fc09a8b28&amp;oe=531A5B18&amp;__gda__=1394229710_c1125cdd0950fafbf62f740809427a4d"/>
          <p:cNvPicPr/>
          <p:nvPr/>
        </p:nvPicPr>
        <p:blipFill>
          <a:blip r:embed="rId2" cstate="email">
            <a:extLst>
              <a:ext uri="{28A0092B-C50C-407E-A947-70E740481C1C}">
                <a14:useLocalDpi xmlns:a14="http://schemas.microsoft.com/office/drawing/2010/main"/>
              </a:ext>
            </a:extLst>
          </a:blip>
          <a:srcRect/>
          <a:stretch>
            <a:fillRect/>
          </a:stretch>
        </p:blipFill>
        <p:spPr bwMode="auto">
          <a:xfrm>
            <a:off x="6167320" y="1180349"/>
            <a:ext cx="2913616" cy="2263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973" y="1180349"/>
            <a:ext cx="2901886" cy="2248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008" y="1180349"/>
            <a:ext cx="2923504" cy="2263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Table 7"/>
          <p:cNvGraphicFramePr>
            <a:graphicFrameLocks noGrp="1"/>
          </p:cNvGraphicFramePr>
          <p:nvPr/>
        </p:nvGraphicFramePr>
        <p:xfrm>
          <a:off x="1490663" y="3584575"/>
          <a:ext cx="6742113" cy="2828925"/>
        </p:xfrm>
        <a:graphic>
          <a:graphicData uri="http://schemas.openxmlformats.org/drawingml/2006/table">
            <a:tbl>
              <a:tblPr firstRow="1" bandRow="1">
                <a:tableStyleId>{5C22544A-7EE6-4342-B048-85BDC9FD1C3A}</a:tableStyleId>
              </a:tblPr>
              <a:tblGrid>
                <a:gridCol w="1264147"/>
                <a:gridCol w="1300264"/>
                <a:gridCol w="1101614"/>
                <a:gridCol w="1083554"/>
                <a:gridCol w="993257"/>
                <a:gridCol w="999277"/>
              </a:tblGrid>
              <a:tr h="518187">
                <a:tc>
                  <a:txBody>
                    <a:bodyPr/>
                    <a:lstStyle/>
                    <a:p>
                      <a:pPr algn="ctr"/>
                      <a:r>
                        <a:rPr lang="en-PH" sz="1400" dirty="0" smtClean="0"/>
                        <a:t>Health Facilities</a:t>
                      </a:r>
                      <a:endParaRPr lang="en-PH" sz="1400" dirty="0"/>
                    </a:p>
                  </a:txBody>
                  <a:tcPr marT="45722" marB="45722"/>
                </a:tc>
                <a:tc>
                  <a:txBody>
                    <a:bodyPr/>
                    <a:lstStyle/>
                    <a:p>
                      <a:pPr algn="ctr"/>
                      <a:r>
                        <a:rPr lang="en-PH" sz="1400" dirty="0" smtClean="0"/>
                        <a:t>Area</a:t>
                      </a:r>
                      <a:endParaRPr lang="en-PH" sz="1400" dirty="0"/>
                    </a:p>
                  </a:txBody>
                  <a:tcPr marT="45722" marB="45722"/>
                </a:tc>
                <a:tc>
                  <a:txBody>
                    <a:bodyPr/>
                    <a:lstStyle/>
                    <a:p>
                      <a:pPr algn="ctr"/>
                      <a:r>
                        <a:rPr lang="en-PH" sz="1400" dirty="0" smtClean="0"/>
                        <a:t>In-Patient</a:t>
                      </a:r>
                      <a:endParaRPr lang="en-PH" sz="1400" dirty="0"/>
                    </a:p>
                  </a:txBody>
                  <a:tcPr marT="45722" marB="45722"/>
                </a:tc>
                <a:tc>
                  <a:txBody>
                    <a:bodyPr/>
                    <a:lstStyle/>
                    <a:p>
                      <a:pPr algn="ctr"/>
                      <a:r>
                        <a:rPr lang="en-PH" sz="1400" dirty="0" smtClean="0"/>
                        <a:t>Outpatient</a:t>
                      </a:r>
                      <a:endParaRPr lang="en-PH" sz="1400" dirty="0"/>
                    </a:p>
                  </a:txBody>
                  <a:tcPr marT="45722" marB="45722"/>
                </a:tc>
                <a:tc>
                  <a:txBody>
                    <a:bodyPr/>
                    <a:lstStyle/>
                    <a:p>
                      <a:pPr algn="ctr"/>
                      <a:r>
                        <a:rPr lang="en-PH" sz="1400" dirty="0" smtClean="0"/>
                        <a:t>Deliveries</a:t>
                      </a:r>
                      <a:endParaRPr lang="en-PH" sz="1400" dirty="0"/>
                    </a:p>
                  </a:txBody>
                  <a:tcPr marT="45722" marB="45722"/>
                </a:tc>
                <a:tc>
                  <a:txBody>
                    <a:bodyPr/>
                    <a:lstStyle/>
                    <a:p>
                      <a:pPr algn="ctr"/>
                      <a:r>
                        <a:rPr lang="en-PH" sz="1400" dirty="0" smtClean="0"/>
                        <a:t>Surgeries</a:t>
                      </a:r>
                      <a:endParaRPr lang="en-PH" sz="1400" dirty="0"/>
                    </a:p>
                  </a:txBody>
                  <a:tcPr marT="45722" marB="45722"/>
                </a:tc>
              </a:tr>
              <a:tr h="474577">
                <a:tc>
                  <a:txBody>
                    <a:bodyPr/>
                    <a:lstStyle/>
                    <a:p>
                      <a:r>
                        <a:rPr lang="en-PH" sz="1200" dirty="0" smtClean="0"/>
                        <a:t>Emergency Field Hospital</a:t>
                      </a:r>
                      <a:endParaRPr lang="en-PH" sz="1200" dirty="0"/>
                    </a:p>
                  </a:txBody>
                  <a:tcPr marT="45722" marB="45722"/>
                </a:tc>
                <a:tc>
                  <a:txBody>
                    <a:bodyPr/>
                    <a:lstStyle/>
                    <a:p>
                      <a:r>
                        <a:rPr lang="en-PH" sz="1200" dirty="0" err="1" smtClean="0"/>
                        <a:t>Ormoc</a:t>
                      </a:r>
                      <a:r>
                        <a:rPr lang="en-PH" sz="1200" dirty="0" smtClean="0"/>
                        <a:t>,</a:t>
                      </a:r>
                      <a:r>
                        <a:rPr lang="en-PH" sz="1200" baseline="0" dirty="0" smtClean="0"/>
                        <a:t> Leyte</a:t>
                      </a:r>
                      <a:endParaRPr lang="en-PH" sz="1200" dirty="0"/>
                    </a:p>
                  </a:txBody>
                  <a:tcPr marT="45722" marB="45722"/>
                </a:tc>
                <a:tc>
                  <a:txBody>
                    <a:bodyPr/>
                    <a:lstStyle/>
                    <a:p>
                      <a:pPr algn="ctr"/>
                      <a:r>
                        <a:rPr lang="en-PH" sz="1200" dirty="0" smtClean="0"/>
                        <a:t>1,226</a:t>
                      </a:r>
                      <a:endParaRPr lang="en-PH" sz="1200" dirty="0"/>
                    </a:p>
                  </a:txBody>
                  <a:tcPr marT="45722" marB="45722"/>
                </a:tc>
                <a:tc>
                  <a:txBody>
                    <a:bodyPr/>
                    <a:lstStyle/>
                    <a:p>
                      <a:pPr algn="ctr"/>
                      <a:r>
                        <a:rPr lang="en-PH" sz="1200" dirty="0" smtClean="0"/>
                        <a:t>2,886</a:t>
                      </a:r>
                      <a:endParaRPr lang="en-PH" sz="1200" dirty="0"/>
                    </a:p>
                  </a:txBody>
                  <a:tcPr marT="45722" marB="45722"/>
                </a:tc>
                <a:tc>
                  <a:txBody>
                    <a:bodyPr/>
                    <a:lstStyle/>
                    <a:p>
                      <a:pPr algn="ctr"/>
                      <a:r>
                        <a:rPr lang="en-PH" sz="1200" dirty="0" smtClean="0"/>
                        <a:t>418</a:t>
                      </a:r>
                      <a:endParaRPr lang="en-PH" sz="1200" dirty="0"/>
                    </a:p>
                  </a:txBody>
                  <a:tcPr marT="45722" marB="45722"/>
                </a:tc>
                <a:tc>
                  <a:txBody>
                    <a:bodyPr/>
                    <a:lstStyle/>
                    <a:p>
                      <a:pPr algn="ctr"/>
                      <a:r>
                        <a:rPr lang="en-PH" sz="1200" dirty="0" smtClean="0"/>
                        <a:t>114</a:t>
                      </a:r>
                      <a:endParaRPr lang="en-PH" sz="1200" dirty="0"/>
                    </a:p>
                  </a:txBody>
                  <a:tcPr marT="45722" marB="45722"/>
                </a:tc>
              </a:tr>
              <a:tr h="474577">
                <a:tc>
                  <a:txBody>
                    <a:bodyPr/>
                    <a:lstStyle/>
                    <a:p>
                      <a:r>
                        <a:rPr lang="en-PH" sz="1200" dirty="0" smtClean="0"/>
                        <a:t>Basic Healthcare Unit</a:t>
                      </a:r>
                      <a:endParaRPr lang="en-PH" sz="1200" dirty="0"/>
                    </a:p>
                  </a:txBody>
                  <a:tcPr marT="45722" marB="45722"/>
                </a:tc>
                <a:tc>
                  <a:txBody>
                    <a:bodyPr/>
                    <a:lstStyle/>
                    <a:p>
                      <a:r>
                        <a:rPr lang="en-PH" sz="1200" dirty="0" err="1" smtClean="0"/>
                        <a:t>Daanbantayan</a:t>
                      </a:r>
                      <a:r>
                        <a:rPr lang="en-PH" sz="1200" dirty="0" smtClean="0"/>
                        <a:t>,</a:t>
                      </a:r>
                      <a:r>
                        <a:rPr lang="en-PH" sz="1200" baseline="0" dirty="0" smtClean="0"/>
                        <a:t> Cebu</a:t>
                      </a:r>
                      <a:endParaRPr lang="en-PH" sz="1200" dirty="0"/>
                    </a:p>
                  </a:txBody>
                  <a:tcPr marT="45722" marB="45722"/>
                </a:tc>
                <a:tc>
                  <a:txBody>
                    <a:bodyPr/>
                    <a:lstStyle/>
                    <a:p>
                      <a:pPr algn="ctr"/>
                      <a:r>
                        <a:rPr lang="en-PH" sz="1200" dirty="0" smtClean="0"/>
                        <a:t>0</a:t>
                      </a:r>
                      <a:endParaRPr lang="en-PH" sz="1200" dirty="0"/>
                    </a:p>
                  </a:txBody>
                  <a:tcPr marT="45722" marB="45722"/>
                </a:tc>
                <a:tc>
                  <a:txBody>
                    <a:bodyPr/>
                    <a:lstStyle/>
                    <a:p>
                      <a:pPr algn="ctr"/>
                      <a:r>
                        <a:rPr lang="en-PH" sz="1200" dirty="0" smtClean="0"/>
                        <a:t>2,232</a:t>
                      </a:r>
                      <a:endParaRPr lang="en-PH" sz="1200" dirty="0"/>
                    </a:p>
                  </a:txBody>
                  <a:tcPr marT="45722" marB="45722"/>
                </a:tc>
                <a:tc>
                  <a:txBody>
                    <a:bodyPr/>
                    <a:lstStyle/>
                    <a:p>
                      <a:pPr algn="ctr"/>
                      <a:r>
                        <a:rPr lang="en-PH" sz="1200" dirty="0" smtClean="0"/>
                        <a:t>0</a:t>
                      </a:r>
                      <a:endParaRPr lang="en-PH" sz="1200" dirty="0"/>
                    </a:p>
                  </a:txBody>
                  <a:tcPr marT="45722" marB="45722"/>
                </a:tc>
                <a:tc>
                  <a:txBody>
                    <a:bodyPr/>
                    <a:lstStyle/>
                    <a:p>
                      <a:pPr algn="ctr"/>
                      <a:r>
                        <a:rPr lang="en-PH" sz="1200" dirty="0" smtClean="0"/>
                        <a:t>25</a:t>
                      </a:r>
                      <a:endParaRPr lang="en-PH" sz="1200" dirty="0"/>
                    </a:p>
                  </a:txBody>
                  <a:tcPr marT="45722" marB="45722"/>
                </a:tc>
              </a:tr>
              <a:tr h="474577">
                <a:tc>
                  <a:txBody>
                    <a:bodyPr/>
                    <a:lstStyle/>
                    <a:p>
                      <a:r>
                        <a:rPr lang="en-PH" sz="1200" dirty="0" smtClean="0"/>
                        <a:t>Basic Healthcare</a:t>
                      </a:r>
                      <a:r>
                        <a:rPr lang="en-PH" sz="1200" baseline="0" dirty="0" smtClean="0"/>
                        <a:t> Unit</a:t>
                      </a:r>
                      <a:endParaRPr lang="en-PH" sz="1200" dirty="0"/>
                    </a:p>
                  </a:txBody>
                  <a:tcPr marT="45722" marB="45722"/>
                </a:tc>
                <a:tc>
                  <a:txBody>
                    <a:bodyPr/>
                    <a:lstStyle/>
                    <a:p>
                      <a:r>
                        <a:rPr lang="en-PH" sz="1200" dirty="0" err="1" smtClean="0"/>
                        <a:t>Balangiga</a:t>
                      </a:r>
                      <a:r>
                        <a:rPr lang="en-PH" sz="1200" dirty="0" smtClean="0"/>
                        <a:t>, Eastern Samar</a:t>
                      </a:r>
                      <a:endParaRPr lang="en-PH" sz="1200" dirty="0"/>
                    </a:p>
                  </a:txBody>
                  <a:tcPr marT="45722" marB="45722"/>
                </a:tc>
                <a:tc>
                  <a:txBody>
                    <a:bodyPr/>
                    <a:lstStyle/>
                    <a:p>
                      <a:pPr algn="ctr"/>
                      <a:r>
                        <a:rPr lang="en-PH" sz="1200" dirty="0" smtClean="0"/>
                        <a:t>0</a:t>
                      </a:r>
                      <a:endParaRPr lang="en-PH" sz="1200" dirty="0"/>
                    </a:p>
                  </a:txBody>
                  <a:tcPr marT="45722" marB="45722"/>
                </a:tc>
                <a:tc>
                  <a:txBody>
                    <a:bodyPr/>
                    <a:lstStyle/>
                    <a:p>
                      <a:pPr algn="ctr"/>
                      <a:r>
                        <a:rPr lang="en-PH" sz="1200" dirty="0" smtClean="0"/>
                        <a:t>6,469</a:t>
                      </a:r>
                      <a:endParaRPr lang="en-PH" sz="1200" dirty="0"/>
                    </a:p>
                  </a:txBody>
                  <a:tcPr marT="45722" marB="45722"/>
                </a:tc>
                <a:tc>
                  <a:txBody>
                    <a:bodyPr/>
                    <a:lstStyle/>
                    <a:p>
                      <a:pPr algn="ctr"/>
                      <a:r>
                        <a:rPr lang="en-PH" sz="1200" dirty="0" smtClean="0"/>
                        <a:t>74</a:t>
                      </a:r>
                      <a:endParaRPr lang="en-PH" sz="1200" dirty="0"/>
                    </a:p>
                  </a:txBody>
                  <a:tcPr marT="45722" marB="45722"/>
                </a:tc>
                <a:tc>
                  <a:txBody>
                    <a:bodyPr/>
                    <a:lstStyle/>
                    <a:p>
                      <a:pPr algn="ctr"/>
                      <a:r>
                        <a:rPr lang="en-PH" sz="1200" dirty="0" smtClean="0"/>
                        <a:t>0</a:t>
                      </a:r>
                      <a:endParaRPr lang="en-PH" sz="1200" dirty="0"/>
                    </a:p>
                  </a:txBody>
                  <a:tcPr marT="45722" marB="45722"/>
                </a:tc>
              </a:tr>
              <a:tr h="474577">
                <a:tc>
                  <a:txBody>
                    <a:bodyPr/>
                    <a:lstStyle/>
                    <a:p>
                      <a:r>
                        <a:rPr lang="en-PH" sz="1200" dirty="0" smtClean="0"/>
                        <a:t>Rapid Deployment EH</a:t>
                      </a:r>
                      <a:endParaRPr lang="en-PH" sz="1200" dirty="0"/>
                    </a:p>
                  </a:txBody>
                  <a:tcPr marT="45722" marB="45722"/>
                </a:tc>
                <a:tc>
                  <a:txBody>
                    <a:bodyPr/>
                    <a:lstStyle/>
                    <a:p>
                      <a:r>
                        <a:rPr lang="en-PH" sz="1200" dirty="0" err="1" smtClean="0"/>
                        <a:t>Basey</a:t>
                      </a:r>
                      <a:r>
                        <a:rPr lang="en-PH" sz="1200" dirty="0" smtClean="0"/>
                        <a:t>,</a:t>
                      </a:r>
                      <a:r>
                        <a:rPr lang="en-PH" sz="1200" baseline="0" dirty="0" smtClean="0"/>
                        <a:t> Western Samar</a:t>
                      </a:r>
                      <a:endParaRPr lang="en-PH" sz="1200" dirty="0"/>
                    </a:p>
                  </a:txBody>
                  <a:tcPr marT="45722" marB="45722"/>
                </a:tc>
                <a:tc>
                  <a:txBody>
                    <a:bodyPr/>
                    <a:lstStyle/>
                    <a:p>
                      <a:pPr algn="ctr"/>
                      <a:r>
                        <a:rPr lang="en-PH" sz="1200" dirty="0" smtClean="0"/>
                        <a:t>321</a:t>
                      </a:r>
                      <a:endParaRPr lang="en-PH" sz="1200" dirty="0"/>
                    </a:p>
                  </a:txBody>
                  <a:tcPr marT="45722" marB="45722"/>
                </a:tc>
                <a:tc>
                  <a:txBody>
                    <a:bodyPr/>
                    <a:lstStyle/>
                    <a:p>
                      <a:pPr algn="ctr"/>
                      <a:r>
                        <a:rPr lang="en-PH" sz="1200" dirty="0" smtClean="0"/>
                        <a:t>6,669</a:t>
                      </a:r>
                      <a:endParaRPr lang="en-PH" sz="1200" dirty="0"/>
                    </a:p>
                  </a:txBody>
                  <a:tcPr marT="45722" marB="45722"/>
                </a:tc>
                <a:tc>
                  <a:txBody>
                    <a:bodyPr/>
                    <a:lstStyle/>
                    <a:p>
                      <a:pPr algn="ctr"/>
                      <a:r>
                        <a:rPr lang="en-PH" sz="1200" dirty="0" smtClean="0"/>
                        <a:t>101</a:t>
                      </a:r>
                      <a:endParaRPr lang="en-PH" sz="1200" dirty="0"/>
                    </a:p>
                  </a:txBody>
                  <a:tcPr marT="45722" marB="45722"/>
                </a:tc>
                <a:tc>
                  <a:txBody>
                    <a:bodyPr/>
                    <a:lstStyle/>
                    <a:p>
                      <a:pPr algn="ctr"/>
                      <a:r>
                        <a:rPr lang="en-PH" sz="1200" dirty="0" smtClean="0"/>
                        <a:t>209</a:t>
                      </a:r>
                      <a:endParaRPr lang="en-PH" sz="1200" dirty="0"/>
                    </a:p>
                  </a:txBody>
                  <a:tcPr marT="45722" marB="45722"/>
                </a:tc>
              </a:tr>
              <a:tr h="412430">
                <a:tc gridSpan="2">
                  <a:txBody>
                    <a:bodyPr/>
                    <a:lstStyle/>
                    <a:p>
                      <a:pPr algn="ctr"/>
                      <a:r>
                        <a:rPr lang="en-PH" sz="1800" b="1" dirty="0" smtClean="0">
                          <a:solidFill>
                            <a:srgbClr val="FF0000"/>
                          </a:solidFill>
                        </a:rPr>
                        <a:t>TOTAL</a:t>
                      </a:r>
                      <a:endParaRPr lang="en-PH" sz="1800" b="1" dirty="0">
                        <a:solidFill>
                          <a:srgbClr val="FF0000"/>
                        </a:solidFill>
                      </a:endParaRPr>
                    </a:p>
                  </a:txBody>
                  <a:tcPr marT="45722" marB="45722"/>
                </a:tc>
                <a:tc hMerge="1">
                  <a:txBody>
                    <a:bodyPr/>
                    <a:lstStyle/>
                    <a:p>
                      <a:endParaRPr lang="en-PH" sz="1100" dirty="0"/>
                    </a:p>
                  </a:txBody>
                  <a:tcPr/>
                </a:tc>
                <a:tc>
                  <a:txBody>
                    <a:bodyPr/>
                    <a:lstStyle/>
                    <a:p>
                      <a:pPr algn="ctr"/>
                      <a:r>
                        <a:rPr lang="en-PH" sz="1800" b="1" dirty="0" smtClean="0">
                          <a:solidFill>
                            <a:srgbClr val="FF0000"/>
                          </a:solidFill>
                        </a:rPr>
                        <a:t>1,547</a:t>
                      </a:r>
                      <a:endParaRPr lang="en-PH" sz="1800" b="1" dirty="0">
                        <a:solidFill>
                          <a:srgbClr val="FF0000"/>
                        </a:solidFill>
                      </a:endParaRPr>
                    </a:p>
                  </a:txBody>
                  <a:tcPr marT="45722" marB="45722"/>
                </a:tc>
                <a:tc>
                  <a:txBody>
                    <a:bodyPr/>
                    <a:lstStyle/>
                    <a:p>
                      <a:pPr algn="ctr"/>
                      <a:r>
                        <a:rPr lang="en-PH" sz="1800" b="1" dirty="0" smtClean="0">
                          <a:solidFill>
                            <a:srgbClr val="FF0000"/>
                          </a:solidFill>
                        </a:rPr>
                        <a:t>18,256</a:t>
                      </a:r>
                      <a:endParaRPr lang="en-PH" sz="1800" b="1" dirty="0">
                        <a:solidFill>
                          <a:srgbClr val="FF0000"/>
                        </a:solidFill>
                      </a:endParaRPr>
                    </a:p>
                  </a:txBody>
                  <a:tcPr marT="45722" marB="45722"/>
                </a:tc>
                <a:tc>
                  <a:txBody>
                    <a:bodyPr/>
                    <a:lstStyle/>
                    <a:p>
                      <a:pPr algn="ctr"/>
                      <a:r>
                        <a:rPr lang="en-PH" sz="1800" b="1" dirty="0" smtClean="0">
                          <a:solidFill>
                            <a:srgbClr val="FF0000"/>
                          </a:solidFill>
                        </a:rPr>
                        <a:t>593</a:t>
                      </a:r>
                      <a:endParaRPr lang="en-PH" sz="1800" b="1" dirty="0">
                        <a:solidFill>
                          <a:srgbClr val="FF0000"/>
                        </a:solidFill>
                      </a:endParaRPr>
                    </a:p>
                  </a:txBody>
                  <a:tcPr marT="45722" marB="45722"/>
                </a:tc>
                <a:tc>
                  <a:txBody>
                    <a:bodyPr/>
                    <a:lstStyle/>
                    <a:p>
                      <a:pPr algn="ctr"/>
                      <a:r>
                        <a:rPr lang="en-PH" sz="1800" b="1" dirty="0" smtClean="0">
                          <a:solidFill>
                            <a:srgbClr val="FF0000"/>
                          </a:solidFill>
                        </a:rPr>
                        <a:t>348</a:t>
                      </a:r>
                      <a:endParaRPr lang="en-PH" sz="1800" b="1" dirty="0">
                        <a:solidFill>
                          <a:srgbClr val="FF0000"/>
                        </a:solidFill>
                      </a:endParaRPr>
                    </a:p>
                  </a:txBody>
                  <a:tcPr marT="45722" marB="45722"/>
                </a:tc>
              </a:tr>
            </a:tbl>
          </a:graphicData>
        </a:graphic>
      </p:graphicFrame>
    </p:spTree>
    <p:extLst>
      <p:ext uri="{BB962C8B-B14F-4D97-AF65-F5344CB8AC3E}">
        <p14:creationId xmlns:p14="http://schemas.microsoft.com/office/powerpoint/2010/main" val="2642031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dCross.Nov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dCross.Nov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Typhoon Haiyan Recovery Update as of 2015_01_23_withongoing</Template>
  <TotalTime>941</TotalTime>
  <Words>4032</Words>
  <Application>Microsoft Office PowerPoint</Application>
  <PresentationFormat>On-screen Show (4:3)</PresentationFormat>
  <Paragraphs>746</Paragraphs>
  <Slides>86</Slides>
  <Notes>43</Notes>
  <HiddenSlides>0</HiddenSlides>
  <MMClips>0</MMClips>
  <ScaleCrop>false</ScaleCrop>
  <HeadingPairs>
    <vt:vector size="4" baseType="variant">
      <vt:variant>
        <vt:lpstr>Theme</vt:lpstr>
      </vt:variant>
      <vt:variant>
        <vt:i4>5</vt:i4>
      </vt:variant>
      <vt:variant>
        <vt:lpstr>Slide Titles</vt:lpstr>
      </vt:variant>
      <vt:variant>
        <vt:i4>86</vt:i4>
      </vt:variant>
    </vt:vector>
  </HeadingPairs>
  <TitlesOfParts>
    <vt:vector size="91" baseType="lpstr">
      <vt:lpstr>RedCross.Nov15</vt:lpstr>
      <vt:lpstr>1_RedCross.Nov15</vt:lpstr>
      <vt:lpstr>2_Office Theme</vt:lpstr>
      <vt:lpstr>1_Office Theme</vt:lpstr>
      <vt:lpstr>3_Office Theme</vt:lpstr>
      <vt:lpstr>Philippine Red Cross</vt:lpstr>
      <vt:lpstr>Presentation Outline</vt:lpstr>
      <vt:lpstr>Typhoon Path</vt:lpstr>
      <vt:lpstr>PowerPoint Presentation</vt:lpstr>
      <vt:lpstr>Emergency Relief</vt:lpstr>
      <vt:lpstr>PowerPoint Presentation</vt:lpstr>
      <vt:lpstr>PowerPoint Presentation</vt:lpstr>
      <vt:lpstr>First Aid, Ambulance Service and other Health Care Services Provided</vt:lpstr>
      <vt:lpstr>Deployed Basic Health Care Units and  Emergency Field Hospitals  </vt:lpstr>
      <vt:lpstr>PowerPoint Presentation</vt:lpstr>
      <vt:lpstr>PowerPoint Presentation</vt:lpstr>
      <vt:lpstr>PowerPoint Presentation</vt:lpstr>
      <vt:lpstr>PowerPoint Presentation</vt:lpstr>
      <vt:lpstr>Management of Cadavers</vt:lpstr>
      <vt:lpstr>PowerPoint Presentation</vt:lpstr>
      <vt:lpstr>Water and Sanitation </vt:lpstr>
      <vt:lpstr>Water and Sanitation </vt:lpstr>
      <vt:lpstr>PowerPoint Presentation</vt:lpstr>
      <vt:lpstr>Transitional Classrooms</vt:lpstr>
      <vt:lpstr>PowerPoint Presentation</vt:lpstr>
      <vt:lpstr>PowerPoint Presentation</vt:lpstr>
      <vt:lpstr>PowerPoint Presentation</vt:lpstr>
      <vt:lpstr>SUMMARY</vt:lpstr>
      <vt:lpstr>SHELTER</vt:lpstr>
      <vt:lpstr>SHELTER</vt:lpstr>
      <vt:lpstr>SHELTER</vt:lpstr>
      <vt:lpstr>SHELTER</vt:lpstr>
      <vt:lpstr>LIVELIHOOD</vt:lpstr>
      <vt:lpstr>Coverage by Age</vt:lpstr>
      <vt:lpstr>Livelihood Group Category </vt:lpstr>
      <vt:lpstr>SOCIAL VULNERABILITY CATEGORY</vt:lpstr>
      <vt:lpstr>Proposal Type Category </vt:lpstr>
      <vt:lpstr>Livestock Profile</vt:lpstr>
      <vt:lpstr>LIVELIHOOD</vt:lpstr>
      <vt:lpstr>LIVELIHOOD</vt:lpstr>
      <vt:lpstr>WATER and SANITATION</vt:lpstr>
      <vt:lpstr>WATER and SANITATION</vt:lpstr>
      <vt:lpstr>WATER and SANITATION</vt:lpstr>
      <vt:lpstr>WATER and SANITATION</vt:lpstr>
      <vt:lpstr>WATER and SANITATION</vt:lpstr>
      <vt:lpstr>HEALTH</vt:lpstr>
      <vt:lpstr>HEALTH</vt:lpstr>
      <vt:lpstr>HEALTH</vt:lpstr>
      <vt:lpstr>HEALTH</vt:lpstr>
      <vt:lpstr>HEALTH</vt:lpstr>
      <vt:lpstr>HEALTH</vt:lpstr>
      <vt:lpstr>HEALTH</vt:lpstr>
      <vt:lpstr>EDUCATION</vt:lpstr>
      <vt:lpstr>EDUCATION</vt:lpstr>
      <vt:lpstr>PowerPoint Presentation</vt:lpstr>
      <vt:lpstr>PRC’s Auxiliary Role</vt:lpstr>
      <vt:lpstr>PowerPoint Presentation</vt:lpstr>
      <vt:lpstr>PowerPoint Presentation</vt:lpstr>
      <vt:lpstr>Movement Wide Operational Framework</vt:lpstr>
      <vt:lpstr>PowerPoint Presentation</vt:lpstr>
      <vt:lpstr>PowerPoint Presentation</vt:lpstr>
      <vt:lpstr> Pillar 1     Shared operational objectives, priorities and common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Pillar 2 – Working Together Effectively</vt:lpstr>
      <vt:lpstr>Pillar 3</vt:lpstr>
      <vt:lpstr>What Went Well</vt:lpstr>
      <vt:lpstr>What went well</vt:lpstr>
      <vt:lpstr>What Went Well</vt:lpstr>
      <vt:lpstr>What went well</vt:lpstr>
      <vt:lpstr>What went well</vt:lpstr>
      <vt:lpstr>What did we learn</vt:lpstr>
      <vt:lpstr>What did we learn</vt:lpstr>
      <vt:lpstr>What did we learn</vt:lpstr>
      <vt:lpstr>What needs to be improved</vt:lpstr>
      <vt:lpstr>What needs to be improved</vt:lpstr>
      <vt:lpstr>What needs to be improved</vt:lpstr>
      <vt:lpstr>What needs to be improved</vt:lpstr>
      <vt:lpstr>Coordination and Partnership</vt:lpstr>
      <vt:lpstr>Coordination and Partnership</vt:lpstr>
      <vt:lpstr>Coordination and Partnership</vt:lpstr>
      <vt:lpstr>Coordination and Partnership</vt:lpstr>
      <vt:lpstr>Way Forward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Theara</cp:lastModifiedBy>
  <cp:revision>55</cp:revision>
  <dcterms:created xsi:type="dcterms:W3CDTF">2015-02-09T03:35:28Z</dcterms:created>
  <dcterms:modified xsi:type="dcterms:W3CDTF">2015-02-26T01:46:18Z</dcterms:modified>
</cp:coreProperties>
</file>