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83" r:id="rId2"/>
    <p:sldId id="335" r:id="rId3"/>
    <p:sldId id="294" r:id="rId4"/>
    <p:sldId id="296" r:id="rId5"/>
    <p:sldId id="304" r:id="rId6"/>
    <p:sldId id="336" r:id="rId7"/>
    <p:sldId id="337" r:id="rId8"/>
    <p:sldId id="338" r:id="rId9"/>
    <p:sldId id="290" r:id="rId10"/>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enoit Matsha-Carpentier"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B52676"/>
    <a:srgbClr val="541818"/>
    <a:srgbClr val="CF1C21"/>
    <a:srgbClr val="8B4907"/>
    <a:srgbClr val="5C4F46"/>
    <a:srgbClr val="66584E"/>
    <a:srgbClr val="E8C7B0"/>
    <a:srgbClr val="F4D1B9"/>
    <a:srgbClr val="B9BFC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675" autoAdjust="0"/>
    <p:restoredTop sz="96176" autoAdjust="0"/>
  </p:normalViewPr>
  <p:slideViewPr>
    <p:cSldViewPr>
      <p:cViewPr>
        <p:scale>
          <a:sx n="100" d="100"/>
          <a:sy n="100" d="100"/>
        </p:scale>
        <p:origin x="-72" y="-72"/>
      </p:cViewPr>
      <p:guideLst>
        <p:guide orient="horz" pos="2160"/>
        <p:guide pos="2880"/>
      </p:guideLst>
    </p:cSldViewPr>
  </p:slideViewPr>
  <p:outlineViewPr>
    <p:cViewPr>
      <p:scale>
        <a:sx n="33" d="100"/>
        <a:sy n="33" d="100"/>
      </p:scale>
      <p:origin x="8" y="1549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DDC8F51-FB10-4662-8041-890DAB002B1E}" type="datetimeFigureOut">
              <a:rPr lang="en-GB" smtClean="0"/>
              <a:t>20/11/2015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5AC7E8B-6646-4159-BB8A-2EC8B4BCE3D9}" type="slidenum">
              <a:rPr lang="en-GB" smtClean="0"/>
              <a:t>‹#›</a:t>
            </a:fld>
            <a:endParaRPr lang="en-GB"/>
          </a:p>
        </p:txBody>
      </p:sp>
    </p:spTree>
    <p:extLst>
      <p:ext uri="{BB962C8B-B14F-4D97-AF65-F5344CB8AC3E}">
        <p14:creationId xmlns:p14="http://schemas.microsoft.com/office/powerpoint/2010/main" val="37134116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mailto:lea.salwan@ifrc.org" TargetMode="External"/><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over without photo">
    <p:spTree>
      <p:nvGrpSpPr>
        <p:cNvPr id="1" name=""/>
        <p:cNvGrpSpPr/>
        <p:nvPr/>
      </p:nvGrpSpPr>
      <p:grpSpPr>
        <a:xfrm>
          <a:off x="0" y="0"/>
          <a:ext cx="0" cy="0"/>
          <a:chOff x="0" y="0"/>
          <a:chExt cx="0" cy="0"/>
        </a:xfrm>
      </p:grpSpPr>
      <p:sp>
        <p:nvSpPr>
          <p:cNvPr id="4" name="Rectangle 3"/>
          <p:cNvSpPr/>
          <p:nvPr/>
        </p:nvSpPr>
        <p:spPr>
          <a:xfrm>
            <a:off x="152400" y="152400"/>
            <a:ext cx="8839200" cy="5753100"/>
          </a:xfrm>
          <a:prstGeom prst="rect">
            <a:avLst/>
          </a:prstGeom>
          <a:solidFill>
            <a:srgbClr val="66584E">
              <a:alpha val="8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Oval 5"/>
          <p:cNvSpPr/>
          <p:nvPr/>
        </p:nvSpPr>
        <p:spPr bwMode="auto">
          <a:xfrm>
            <a:off x="339725" y="339725"/>
            <a:ext cx="1260475" cy="1260475"/>
          </a:xfrm>
          <a:prstGeom prst="ellipse">
            <a:avLst/>
          </a:prstGeom>
          <a:solidFill>
            <a:srgbClr val="CF1C21"/>
          </a:solidFill>
          <a:ln w="31750">
            <a:solidFill>
              <a:schemeClr val="bg1"/>
            </a:solidFill>
            <a:round/>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ctrTitle"/>
          </p:nvPr>
        </p:nvSpPr>
        <p:spPr>
          <a:xfrm>
            <a:off x="990600" y="2819400"/>
            <a:ext cx="7239000" cy="647591"/>
          </a:xfrm>
        </p:spPr>
        <p:txBody>
          <a:bodyPr/>
          <a:lstStyle>
            <a:lvl1pPr algn="r">
              <a:defRPr b="1">
                <a:solidFill>
                  <a:schemeClr val="bg1"/>
                </a:solidFill>
              </a:defRPr>
            </a:lvl1pPr>
          </a:lstStyle>
          <a:p>
            <a:r>
              <a:rPr lang="en-US" smtClean="0"/>
              <a:t>Click to edit Master title style</a:t>
            </a:r>
            <a:endParaRPr lang="en-GB" dirty="0"/>
          </a:p>
        </p:txBody>
      </p:sp>
      <p:sp>
        <p:nvSpPr>
          <p:cNvPr id="3" name="Subtitle 2"/>
          <p:cNvSpPr>
            <a:spLocks noGrp="1"/>
          </p:cNvSpPr>
          <p:nvPr>
            <p:ph type="subTitle" idx="1"/>
          </p:nvPr>
        </p:nvSpPr>
        <p:spPr>
          <a:xfrm>
            <a:off x="990600" y="3886200"/>
            <a:ext cx="7239000" cy="1752600"/>
          </a:xfrm>
        </p:spPr>
        <p:txBody>
          <a:bodyPr>
            <a:normAutofit/>
          </a:bodyPr>
          <a:lstStyle>
            <a:lvl1pPr marL="0" indent="0" algn="r">
              <a:buNone/>
              <a:defRPr sz="2400" b="1">
                <a:solidFill>
                  <a:srgbClr val="541818"/>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dirty="0"/>
          </a:p>
        </p:txBody>
      </p:sp>
      <p:sp>
        <p:nvSpPr>
          <p:cNvPr id="8" name="TextBox 7"/>
          <p:cNvSpPr txBox="1"/>
          <p:nvPr userDrawn="1"/>
        </p:nvSpPr>
        <p:spPr bwMode="auto">
          <a:xfrm>
            <a:off x="395536" y="898848"/>
            <a:ext cx="1144588" cy="153888"/>
          </a:xfrm>
          <a:prstGeom prst="rect">
            <a:avLst/>
          </a:prstGeom>
          <a:noFill/>
        </p:spPr>
        <p:txBody>
          <a:bodyPr lIns="0" tIns="0" rIns="0" bIns="0">
            <a:spAutoFit/>
          </a:bodyPr>
          <a:lstStyle/>
          <a:p>
            <a:pPr algn="ctr" fontAlgn="auto">
              <a:spcBef>
                <a:spcPts val="0"/>
              </a:spcBef>
              <a:spcAft>
                <a:spcPts val="0"/>
              </a:spcAft>
              <a:defRPr/>
            </a:pPr>
            <a:r>
              <a:rPr lang="en-US" sz="1000" b="1" dirty="0" smtClean="0">
                <a:solidFill>
                  <a:schemeClr val="bg1"/>
                </a:solidFill>
                <a:latin typeface="Arial" pitchFamily="34" charset="0"/>
                <a:cs typeface="Arial" pitchFamily="34" charset="0"/>
              </a:rPr>
              <a:t>Outreach</a:t>
            </a:r>
            <a:r>
              <a:rPr lang="en-US" sz="1000" b="1" baseline="0" dirty="0" smtClean="0">
                <a:solidFill>
                  <a:schemeClr val="bg1"/>
                </a:solidFill>
                <a:latin typeface="Arial" pitchFamily="34" charset="0"/>
                <a:cs typeface="Arial" pitchFamily="34" charset="0"/>
              </a:rPr>
              <a:t> report</a:t>
            </a:r>
            <a:endParaRPr lang="en-US" sz="1000" b="1"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12066826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3"/>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1828800" y="1052736"/>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828800" y="350838"/>
            <a:ext cx="6858000" cy="557882"/>
          </a:xfrm>
        </p:spPr>
        <p:txBody>
          <a:bodyPr/>
          <a:lstStyle/>
          <a:p>
            <a:r>
              <a:rPr lang="en-US"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25506738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hart Layout">
    <p:spTree>
      <p:nvGrpSpPr>
        <p:cNvPr id="1" name=""/>
        <p:cNvGrpSpPr/>
        <p:nvPr/>
      </p:nvGrpSpPr>
      <p:grpSpPr>
        <a:xfrm>
          <a:off x="0" y="0"/>
          <a:ext cx="0" cy="0"/>
          <a:chOff x="0" y="0"/>
          <a:chExt cx="0" cy="0"/>
        </a:xfrm>
      </p:grpSpPr>
      <p:cxnSp>
        <p:nvCxnSpPr>
          <p:cNvPr id="6" name="Straight Connector 5"/>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 name="Chart Placeholder 3"/>
          <p:cNvSpPr>
            <a:spLocks noGrp="1"/>
          </p:cNvSpPr>
          <p:nvPr>
            <p:ph type="chart" sz="quarter" idx="10"/>
          </p:nvPr>
        </p:nvSpPr>
        <p:spPr>
          <a:xfrm>
            <a:off x="457200" y="1676400"/>
            <a:ext cx="3352800" cy="4191000"/>
          </a:xfrm>
        </p:spPr>
        <p:txBody>
          <a:bodyPr rtlCol="0">
            <a:normAutofit/>
          </a:bodyPr>
          <a:lstStyle/>
          <a:p>
            <a:pPr lvl="0"/>
            <a:r>
              <a:rPr lang="en-US" noProof="0" smtClean="0"/>
              <a:t>Click icon to add chart</a:t>
            </a:r>
            <a:endParaRPr lang="en-GB" noProof="0" dirty="0"/>
          </a:p>
        </p:txBody>
      </p:sp>
      <p:sp>
        <p:nvSpPr>
          <p:cNvPr id="5" name="Title 4"/>
          <p:cNvSpPr>
            <a:spLocks noGrp="1"/>
          </p:cNvSpPr>
          <p:nvPr>
            <p:ph type="title"/>
          </p:nvPr>
        </p:nvSpPr>
        <p:spPr/>
        <p:txBody>
          <a:bodyPr/>
          <a:lstStyle/>
          <a:p>
            <a:r>
              <a:rPr lang="en-US" smtClean="0"/>
              <a:t>Click to edit Master title style</a:t>
            </a:r>
            <a:endParaRPr lang="en-GB" dirty="0"/>
          </a:p>
        </p:txBody>
      </p:sp>
      <p:sp>
        <p:nvSpPr>
          <p:cNvPr id="7" name="Text Placeholder 6"/>
          <p:cNvSpPr>
            <a:spLocks noGrp="1"/>
          </p:cNvSpPr>
          <p:nvPr>
            <p:ph type="body" sz="quarter" idx="11"/>
          </p:nvPr>
        </p:nvSpPr>
        <p:spPr>
          <a:xfrm>
            <a:off x="3959770" y="1676400"/>
            <a:ext cx="4724400" cy="4191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38056152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hoto Layout">
    <p:spTree>
      <p:nvGrpSpPr>
        <p:cNvPr id="1" name=""/>
        <p:cNvGrpSpPr/>
        <p:nvPr/>
      </p:nvGrpSpPr>
      <p:grpSpPr>
        <a:xfrm>
          <a:off x="0" y="0"/>
          <a:ext cx="0" cy="0"/>
          <a:chOff x="0" y="0"/>
          <a:chExt cx="0" cy="0"/>
        </a:xfrm>
      </p:grpSpPr>
      <p:cxnSp>
        <p:nvCxnSpPr>
          <p:cNvPr id="5" name="Straight Connector 4"/>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GB" dirty="0"/>
          </a:p>
        </p:txBody>
      </p:sp>
      <p:sp>
        <p:nvSpPr>
          <p:cNvPr id="4" name="Picture Placeholder 3"/>
          <p:cNvSpPr>
            <a:spLocks noGrp="1"/>
          </p:cNvSpPr>
          <p:nvPr>
            <p:ph type="pic" sz="quarter" idx="10"/>
          </p:nvPr>
        </p:nvSpPr>
        <p:spPr>
          <a:xfrm>
            <a:off x="1828800" y="2895600"/>
            <a:ext cx="6858000" cy="2971800"/>
          </a:xfrm>
        </p:spPr>
        <p:txBody>
          <a:bodyPr rtlCol="0">
            <a:normAutofit/>
          </a:bodyPr>
          <a:lstStyle/>
          <a:p>
            <a:pPr lvl="0"/>
            <a:r>
              <a:rPr lang="en-US" noProof="0" smtClean="0"/>
              <a:t>Click icon to add picture</a:t>
            </a:r>
            <a:endParaRPr lang="en-GB" noProof="0" dirty="0"/>
          </a:p>
        </p:txBody>
      </p:sp>
      <p:sp>
        <p:nvSpPr>
          <p:cNvPr id="6" name="Text Placeholder 5"/>
          <p:cNvSpPr>
            <a:spLocks noGrp="1"/>
          </p:cNvSpPr>
          <p:nvPr>
            <p:ph type="body" sz="quarter" idx="11"/>
          </p:nvPr>
        </p:nvSpPr>
        <p:spPr>
          <a:xfrm>
            <a:off x="1828800" y="1631732"/>
            <a:ext cx="6858000" cy="1143000"/>
          </a:xfrm>
        </p:spPr>
        <p:txBody>
          <a:bodyPr/>
          <a:lstStyle/>
          <a:p>
            <a:pPr lvl="0"/>
            <a:r>
              <a:rPr lang="en-US" smtClean="0"/>
              <a:t>Click to edit Master text styles</a:t>
            </a:r>
          </a:p>
        </p:txBody>
      </p:sp>
    </p:spTree>
    <p:extLst>
      <p:ext uri="{BB962C8B-B14F-4D97-AF65-F5344CB8AC3E}">
        <p14:creationId xmlns:p14="http://schemas.microsoft.com/office/powerpoint/2010/main" val="15843604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cxnSp>
        <p:nvCxnSpPr>
          <p:cNvPr id="5" name="Straight Connector 4"/>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GB" dirty="0"/>
          </a:p>
        </p:txBody>
      </p:sp>
      <p:sp>
        <p:nvSpPr>
          <p:cNvPr id="3" name="Content Placeholder 2"/>
          <p:cNvSpPr>
            <a:spLocks noGrp="1"/>
          </p:cNvSpPr>
          <p:nvPr>
            <p:ph sz="half" idx="1"/>
          </p:nvPr>
        </p:nvSpPr>
        <p:spPr>
          <a:xfrm>
            <a:off x="457200" y="1676400"/>
            <a:ext cx="4038600" cy="4191000"/>
          </a:xfrm>
        </p:spPr>
        <p:txBody>
          <a:bodyPr/>
          <a:lstStyle>
            <a:lvl1pPr>
              <a:defRPr sz="22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Content Placeholder 3"/>
          <p:cNvSpPr>
            <a:spLocks noGrp="1"/>
          </p:cNvSpPr>
          <p:nvPr>
            <p:ph sz="half" idx="2"/>
          </p:nvPr>
        </p:nvSpPr>
        <p:spPr>
          <a:xfrm>
            <a:off x="4648200" y="1676400"/>
            <a:ext cx="4038600" cy="4191000"/>
          </a:xfrm>
        </p:spPr>
        <p:txBody>
          <a:bodyPr/>
          <a:lstStyle>
            <a:lvl1pPr>
              <a:defRPr sz="22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36935019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en-US" smtClean="0"/>
              <a:t>Click to edit Master title style</a:t>
            </a:r>
            <a:endParaRPr lang="en-GB" dirty="0"/>
          </a:p>
        </p:txBody>
      </p:sp>
      <p:sp>
        <p:nvSpPr>
          <p:cNvPr id="3" name="Text Placeholder 2"/>
          <p:cNvSpPr>
            <a:spLocks noGrp="1"/>
          </p:cNvSpPr>
          <p:nvPr>
            <p:ph type="body" idx="1"/>
          </p:nvPr>
        </p:nvSpPr>
        <p:spPr>
          <a:xfrm>
            <a:off x="457200" y="1676399"/>
            <a:ext cx="4040188" cy="574675"/>
          </a:xfrm>
        </p:spPr>
        <p:txBody>
          <a:bodyPr anchor="ct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251075"/>
            <a:ext cx="4040188" cy="3616325"/>
          </a:xfrm>
        </p:spPr>
        <p:txBody>
          <a:bodyPr/>
          <a:lstStyle>
            <a:lvl1pPr>
              <a:defRPr sz="22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5" name="Text Placeholder 4"/>
          <p:cNvSpPr>
            <a:spLocks noGrp="1"/>
          </p:cNvSpPr>
          <p:nvPr>
            <p:ph type="body" sz="quarter" idx="3"/>
          </p:nvPr>
        </p:nvSpPr>
        <p:spPr>
          <a:xfrm>
            <a:off x="4645025" y="1676399"/>
            <a:ext cx="4041775" cy="574675"/>
          </a:xfrm>
        </p:spPr>
        <p:txBody>
          <a:bodyPr anchor="ct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251075"/>
            <a:ext cx="4041775" cy="3616325"/>
          </a:xfrm>
        </p:spPr>
        <p:txBody>
          <a:bodyPr/>
          <a:lstStyle>
            <a:lvl1pPr>
              <a:defRPr sz="22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15348068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End contact Layout">
    <p:spTree>
      <p:nvGrpSpPr>
        <p:cNvPr id="1" name=""/>
        <p:cNvGrpSpPr/>
        <p:nvPr/>
      </p:nvGrpSpPr>
      <p:grpSpPr>
        <a:xfrm>
          <a:off x="0" y="0"/>
          <a:ext cx="0" cy="0"/>
          <a:chOff x="0" y="0"/>
          <a:chExt cx="0" cy="0"/>
        </a:xfrm>
      </p:grpSpPr>
      <p:grpSp>
        <p:nvGrpSpPr>
          <p:cNvPr id="2" name="Group 7"/>
          <p:cNvGrpSpPr>
            <a:grpSpLocks/>
          </p:cNvGrpSpPr>
          <p:nvPr/>
        </p:nvGrpSpPr>
        <p:grpSpPr bwMode="auto">
          <a:xfrm>
            <a:off x="152400" y="152400"/>
            <a:ext cx="8839200" cy="6553200"/>
            <a:chOff x="152400" y="76200"/>
            <a:chExt cx="8839200" cy="6553200"/>
          </a:xfrm>
        </p:grpSpPr>
        <p:sp>
          <p:nvSpPr>
            <p:cNvPr id="3" name="Rectangle 2"/>
            <p:cNvSpPr/>
            <p:nvPr/>
          </p:nvSpPr>
          <p:spPr>
            <a:xfrm>
              <a:off x="152400" y="76200"/>
              <a:ext cx="8839200" cy="65532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Rectangle 3"/>
            <p:cNvSpPr/>
            <p:nvPr/>
          </p:nvSpPr>
          <p:spPr>
            <a:xfrm>
              <a:off x="152400" y="76200"/>
              <a:ext cx="8839200" cy="5029200"/>
            </a:xfrm>
            <a:prstGeom prst="rect">
              <a:avLst/>
            </a:prstGeom>
            <a:solidFill>
              <a:srgbClr val="CF1C2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TextBox 4"/>
            <p:cNvSpPr txBox="1"/>
            <p:nvPr/>
          </p:nvSpPr>
          <p:spPr>
            <a:xfrm>
              <a:off x="533400" y="498475"/>
              <a:ext cx="4724400" cy="3754874"/>
            </a:xfrm>
            <a:prstGeom prst="rect">
              <a:avLst/>
            </a:prstGeom>
            <a:noFill/>
          </p:spPr>
          <p:txBody>
            <a:bodyPr lIns="0" tIns="0" rIns="0" bIns="0">
              <a:spAutoFit/>
            </a:bodyPr>
            <a:lstStyle/>
            <a:p>
              <a:pPr fontAlgn="auto">
                <a:spcBef>
                  <a:spcPts val="0"/>
                </a:spcBef>
                <a:spcAft>
                  <a:spcPts val="0"/>
                </a:spcAft>
                <a:defRPr/>
              </a:pPr>
              <a:endParaRPr lang="en-US" sz="1400" b="1" baseline="0" dirty="0" smtClean="0">
                <a:solidFill>
                  <a:srgbClr val="E8C7B0"/>
                </a:solidFill>
                <a:latin typeface="Arial" pitchFamily="34" charset="0"/>
                <a:cs typeface="Arial" pitchFamily="34" charset="0"/>
              </a:endParaRPr>
            </a:p>
            <a:p>
              <a:pPr fontAlgn="auto">
                <a:spcBef>
                  <a:spcPts val="0"/>
                </a:spcBef>
                <a:spcAft>
                  <a:spcPts val="0"/>
                </a:spcAft>
                <a:defRPr/>
              </a:pPr>
              <a:r>
                <a:rPr lang="en-US" sz="1400" b="1" baseline="0" dirty="0" smtClean="0">
                  <a:solidFill>
                    <a:srgbClr val="E8C7B0"/>
                  </a:solidFill>
                  <a:latin typeface="Arial" pitchFamily="34" charset="0"/>
                  <a:cs typeface="Arial" pitchFamily="34" charset="0"/>
                </a:rPr>
                <a:t>FOR </a:t>
              </a:r>
              <a:r>
                <a:rPr lang="en-US" sz="1400" b="1" baseline="0" dirty="0">
                  <a:solidFill>
                    <a:srgbClr val="E8C7B0"/>
                  </a:solidFill>
                  <a:latin typeface="Arial" pitchFamily="34" charset="0"/>
                  <a:cs typeface="Arial" pitchFamily="34" charset="0"/>
                </a:rPr>
                <a:t>FURTHER </a:t>
              </a:r>
              <a:r>
                <a:rPr lang="en-US" sz="1400" b="1" baseline="0" dirty="0" smtClean="0">
                  <a:solidFill>
                    <a:srgbClr val="E8C7B0"/>
                  </a:solidFill>
                  <a:latin typeface="Arial" pitchFamily="34" charset="0"/>
                  <a:cs typeface="Arial" pitchFamily="34" charset="0"/>
                </a:rPr>
                <a:t>INFORMATION,</a:t>
              </a:r>
            </a:p>
            <a:p>
              <a:pPr fontAlgn="auto">
                <a:spcBef>
                  <a:spcPts val="0"/>
                </a:spcBef>
                <a:spcAft>
                  <a:spcPts val="0"/>
                </a:spcAft>
                <a:defRPr/>
              </a:pPr>
              <a:r>
                <a:rPr lang="en-US" sz="1400" b="1" baseline="0" dirty="0" smtClean="0">
                  <a:solidFill>
                    <a:srgbClr val="E8C7B0"/>
                  </a:solidFill>
                  <a:latin typeface="Arial" pitchFamily="34" charset="0"/>
                  <a:cs typeface="Arial" pitchFamily="34" charset="0"/>
                </a:rPr>
                <a:t>PLEASE </a:t>
              </a:r>
              <a:r>
                <a:rPr lang="en-US" sz="1400" b="1" baseline="0" dirty="0">
                  <a:solidFill>
                    <a:srgbClr val="E8C7B0"/>
                  </a:solidFill>
                  <a:latin typeface="Arial" pitchFamily="34" charset="0"/>
                  <a:cs typeface="Arial" pitchFamily="34" charset="0"/>
                </a:rPr>
                <a:t>CONTACT:</a:t>
              </a:r>
            </a:p>
            <a:p>
              <a:pPr fontAlgn="auto">
                <a:spcBef>
                  <a:spcPts val="0"/>
                </a:spcBef>
                <a:spcAft>
                  <a:spcPts val="0"/>
                </a:spcAft>
                <a:defRPr/>
              </a:pPr>
              <a:endParaRPr lang="en-US" sz="1400" b="1" baseline="0" dirty="0">
                <a:solidFill>
                  <a:schemeClr val="bg1"/>
                </a:solidFill>
                <a:latin typeface="Arial" pitchFamily="34" charset="0"/>
                <a:cs typeface="Arial" pitchFamily="34" charset="0"/>
              </a:endParaRPr>
            </a:p>
            <a:p>
              <a:pPr fontAlgn="auto">
                <a:spcBef>
                  <a:spcPts val="0"/>
                </a:spcBef>
                <a:spcAft>
                  <a:spcPts val="0"/>
                </a:spcAft>
                <a:defRPr/>
              </a:pPr>
              <a:r>
                <a:rPr lang="en-US" sz="1400" b="1" baseline="0" dirty="0">
                  <a:solidFill>
                    <a:srgbClr val="E8C7B0"/>
                  </a:solidFill>
                  <a:latin typeface="Arial" pitchFamily="34" charset="0"/>
                  <a:cs typeface="Arial" pitchFamily="34" charset="0"/>
                </a:rPr>
                <a:t>IFRC </a:t>
              </a:r>
              <a:r>
                <a:rPr lang="en-US" sz="1400" b="1" baseline="0" dirty="0" smtClean="0">
                  <a:solidFill>
                    <a:srgbClr val="E8C7B0"/>
                  </a:solidFill>
                  <a:latin typeface="Arial" pitchFamily="34" charset="0"/>
                  <a:cs typeface="Arial" pitchFamily="34" charset="0"/>
                </a:rPr>
                <a:t>COMMUNICATIONS DEPARTMENT</a:t>
              </a:r>
              <a:endParaRPr lang="en-US" sz="1400" b="1" baseline="0" dirty="0">
                <a:solidFill>
                  <a:srgbClr val="E8C7B0"/>
                </a:solidFill>
                <a:latin typeface="Arial" pitchFamily="34" charset="0"/>
                <a:cs typeface="Arial" pitchFamily="34" charset="0"/>
              </a:endParaRPr>
            </a:p>
            <a:p>
              <a:pPr fontAlgn="auto">
                <a:spcBef>
                  <a:spcPts val="0"/>
                </a:spcBef>
                <a:spcAft>
                  <a:spcPts val="0"/>
                </a:spcAft>
                <a:defRPr/>
              </a:pPr>
              <a:r>
                <a:rPr lang="en-US" sz="1400" baseline="0" dirty="0" smtClean="0">
                  <a:solidFill>
                    <a:schemeClr val="bg1"/>
                  </a:solidFill>
                  <a:latin typeface="Arial" pitchFamily="34" charset="0"/>
                  <a:cs typeface="Arial" pitchFamily="34" charset="0"/>
                </a:rPr>
                <a:t>Lea </a:t>
              </a:r>
              <a:r>
                <a:rPr lang="en-US" sz="1400" baseline="0" dirty="0" err="1" smtClean="0">
                  <a:solidFill>
                    <a:schemeClr val="bg1"/>
                  </a:solidFill>
                  <a:latin typeface="Arial" pitchFamily="34" charset="0"/>
                  <a:cs typeface="Arial" pitchFamily="34" charset="0"/>
                </a:rPr>
                <a:t>Salwan</a:t>
              </a:r>
              <a:r>
                <a:rPr lang="en-US" sz="1400" baseline="0" dirty="0" smtClean="0">
                  <a:solidFill>
                    <a:schemeClr val="bg1"/>
                  </a:solidFill>
                  <a:latin typeface="Arial" pitchFamily="34" charset="0"/>
                  <a:cs typeface="Arial" pitchFamily="34" charset="0"/>
                </a:rPr>
                <a:t>, Web and media monitoring officer</a:t>
              </a:r>
              <a:r>
                <a:rPr lang="en-US" sz="1400" baseline="0" dirty="0">
                  <a:solidFill>
                    <a:schemeClr val="bg1"/>
                  </a:solidFill>
                  <a:latin typeface="Arial" pitchFamily="34" charset="0"/>
                  <a:cs typeface="Arial" pitchFamily="34" charset="0"/>
                </a:rPr>
                <a:t/>
              </a:r>
              <a:br>
                <a:rPr lang="en-US" sz="1400" baseline="0" dirty="0">
                  <a:solidFill>
                    <a:schemeClr val="bg1"/>
                  </a:solidFill>
                  <a:latin typeface="Arial" pitchFamily="34" charset="0"/>
                  <a:cs typeface="Arial" pitchFamily="34" charset="0"/>
                </a:rPr>
              </a:br>
              <a:r>
                <a:rPr lang="en-US" sz="1400" b="1" baseline="0" dirty="0">
                  <a:solidFill>
                    <a:schemeClr val="bg1"/>
                  </a:solidFill>
                  <a:latin typeface="Arial" pitchFamily="34" charset="0"/>
                  <a:cs typeface="Arial" pitchFamily="34" charset="0"/>
                </a:rPr>
                <a:t>TEL. : +41 022 730 </a:t>
              </a:r>
              <a:r>
                <a:rPr lang="en-US" sz="1400" b="1" baseline="0" dirty="0" smtClean="0">
                  <a:solidFill>
                    <a:schemeClr val="bg1"/>
                  </a:solidFill>
                  <a:latin typeface="Arial" pitchFamily="34" charset="0"/>
                  <a:cs typeface="Arial" pitchFamily="34" charset="0"/>
                </a:rPr>
                <a:t>4372</a:t>
              </a:r>
              <a:endParaRPr lang="en-US" sz="1400" b="1" baseline="0" dirty="0">
                <a:solidFill>
                  <a:schemeClr val="bg1"/>
                </a:solidFill>
                <a:latin typeface="Arial" pitchFamily="34" charset="0"/>
                <a:cs typeface="Arial" pitchFamily="34" charset="0"/>
              </a:endParaRPr>
            </a:p>
            <a:p>
              <a:pPr fontAlgn="auto">
                <a:spcBef>
                  <a:spcPts val="0"/>
                </a:spcBef>
                <a:spcAft>
                  <a:spcPts val="0"/>
                </a:spcAft>
                <a:defRPr/>
              </a:pPr>
              <a:r>
                <a:rPr lang="en-US" sz="1400" b="1" baseline="0" dirty="0">
                  <a:solidFill>
                    <a:schemeClr val="bg1"/>
                  </a:solidFill>
                  <a:latin typeface="Arial" pitchFamily="34" charset="0"/>
                  <a:cs typeface="Arial" pitchFamily="34" charset="0"/>
                </a:rPr>
                <a:t>EMAIL: </a:t>
              </a:r>
              <a:r>
                <a:rPr lang="en-US" sz="1800" u="sng" kern="1200" dirty="0" smtClean="0">
                  <a:solidFill>
                    <a:schemeClr val="tx1"/>
                  </a:solidFill>
                  <a:latin typeface="Arial" charset="0"/>
                  <a:ea typeface="+mn-ea"/>
                  <a:cs typeface="Arial" charset="0"/>
                  <a:hlinkClick r:id="rId2"/>
                </a:rPr>
                <a:t>lea.salwan@ifrc.org</a:t>
              </a:r>
              <a:endParaRPr lang="en-US" sz="1800" u="sng" kern="1200" dirty="0" smtClean="0">
                <a:solidFill>
                  <a:schemeClr val="tx1"/>
                </a:solidFill>
                <a:latin typeface="Arial" charset="0"/>
                <a:ea typeface="+mn-ea"/>
                <a:cs typeface="Arial" charset="0"/>
              </a:endParaRPr>
            </a:p>
            <a:p>
              <a:pPr fontAlgn="auto">
                <a:spcBef>
                  <a:spcPts val="0"/>
                </a:spcBef>
                <a:spcAft>
                  <a:spcPts val="0"/>
                </a:spcAft>
                <a:defRPr/>
              </a:pPr>
              <a:endParaRPr lang="en-US" sz="1400" b="1" baseline="0" dirty="0">
                <a:solidFill>
                  <a:schemeClr val="bg1"/>
                </a:solidFill>
                <a:latin typeface="Arial" pitchFamily="34" charset="0"/>
                <a:cs typeface="Arial" pitchFamily="34" charset="0"/>
              </a:endParaRPr>
            </a:p>
            <a:p>
              <a:pPr fontAlgn="auto">
                <a:spcBef>
                  <a:spcPts val="0"/>
                </a:spcBef>
                <a:spcAft>
                  <a:spcPts val="0"/>
                </a:spcAft>
                <a:defRPr/>
              </a:pPr>
              <a:r>
                <a:rPr lang="en-US" sz="1200" b="1" baseline="0" dirty="0">
                  <a:solidFill>
                    <a:srgbClr val="E8C7B0"/>
                  </a:solidFill>
                  <a:latin typeface="Arial" pitchFamily="34" charset="0"/>
                  <a:cs typeface="Arial" pitchFamily="34" charset="0"/>
                </a:rPr>
                <a:t>THIS PRESENTATION IS PUBLISHED BY</a:t>
              </a:r>
            </a:p>
            <a:p>
              <a:pPr fontAlgn="auto">
                <a:spcBef>
                  <a:spcPts val="0"/>
                </a:spcBef>
                <a:spcAft>
                  <a:spcPts val="0"/>
                </a:spcAft>
                <a:defRPr/>
              </a:pPr>
              <a:r>
                <a:rPr lang="en-US" sz="1200" b="1" baseline="0" dirty="0">
                  <a:solidFill>
                    <a:schemeClr val="bg1"/>
                  </a:solidFill>
                  <a:latin typeface="Arial" pitchFamily="34" charset="0"/>
                  <a:cs typeface="Arial" pitchFamily="34" charset="0"/>
                </a:rPr>
                <a:t>INTERNATIONAL FEDERATION OF </a:t>
              </a:r>
              <a:br>
                <a:rPr lang="en-US" sz="1200" b="1" baseline="0" dirty="0">
                  <a:solidFill>
                    <a:schemeClr val="bg1"/>
                  </a:solidFill>
                  <a:latin typeface="Arial" pitchFamily="34" charset="0"/>
                  <a:cs typeface="Arial" pitchFamily="34" charset="0"/>
                </a:rPr>
              </a:br>
              <a:r>
                <a:rPr lang="en-US" sz="1200" b="1" baseline="0" dirty="0">
                  <a:solidFill>
                    <a:schemeClr val="bg1"/>
                  </a:solidFill>
                  <a:latin typeface="Arial" pitchFamily="34" charset="0"/>
                  <a:cs typeface="Arial" pitchFamily="34" charset="0"/>
                </a:rPr>
                <a:t>RED CROSS AND RED CRESCENT SOCIETIES</a:t>
              </a:r>
            </a:p>
            <a:p>
              <a:pPr fontAlgn="auto">
                <a:spcBef>
                  <a:spcPts val="0"/>
                </a:spcBef>
                <a:spcAft>
                  <a:spcPts val="0"/>
                </a:spcAft>
                <a:defRPr/>
              </a:pPr>
              <a:r>
                <a:rPr lang="en-US" sz="1200" b="1" baseline="0" dirty="0">
                  <a:solidFill>
                    <a:schemeClr val="bg1"/>
                  </a:solidFill>
                  <a:latin typeface="Arial" pitchFamily="34" charset="0"/>
                  <a:cs typeface="Arial" pitchFamily="34" charset="0"/>
                </a:rPr>
                <a:t>P.O. BOX 372</a:t>
              </a:r>
            </a:p>
            <a:p>
              <a:pPr fontAlgn="auto">
                <a:spcBef>
                  <a:spcPts val="0"/>
                </a:spcBef>
                <a:spcAft>
                  <a:spcPts val="0"/>
                </a:spcAft>
                <a:defRPr/>
              </a:pPr>
              <a:r>
                <a:rPr lang="en-US" sz="1200" b="1" baseline="0" dirty="0">
                  <a:solidFill>
                    <a:schemeClr val="bg1"/>
                  </a:solidFill>
                  <a:latin typeface="Arial" pitchFamily="34" charset="0"/>
                  <a:cs typeface="Arial" pitchFamily="34" charset="0"/>
                </a:rPr>
                <a:t>CH-1211 GENEVA 19</a:t>
              </a:r>
            </a:p>
            <a:p>
              <a:pPr fontAlgn="auto">
                <a:spcBef>
                  <a:spcPts val="0"/>
                </a:spcBef>
                <a:spcAft>
                  <a:spcPts val="0"/>
                </a:spcAft>
                <a:defRPr/>
              </a:pPr>
              <a:r>
                <a:rPr lang="en-US" sz="1200" b="1" baseline="0" dirty="0">
                  <a:solidFill>
                    <a:schemeClr val="bg1"/>
                  </a:solidFill>
                  <a:latin typeface="Arial" pitchFamily="34" charset="0"/>
                  <a:cs typeface="Arial" pitchFamily="34" charset="0"/>
                </a:rPr>
                <a:t>SWITZERLAND</a:t>
              </a:r>
            </a:p>
            <a:p>
              <a:pPr fontAlgn="auto">
                <a:spcBef>
                  <a:spcPts val="0"/>
                </a:spcBef>
                <a:spcAft>
                  <a:spcPts val="0"/>
                </a:spcAft>
                <a:defRPr/>
              </a:pPr>
              <a:endParaRPr lang="en-US" sz="1400" b="1" baseline="0" dirty="0">
                <a:solidFill>
                  <a:schemeClr val="bg1"/>
                </a:solidFill>
                <a:latin typeface="Arial" pitchFamily="34" charset="0"/>
                <a:cs typeface="Arial" pitchFamily="34" charset="0"/>
              </a:endParaRPr>
            </a:p>
            <a:p>
              <a:pPr fontAlgn="auto">
                <a:spcBef>
                  <a:spcPts val="0"/>
                </a:spcBef>
                <a:spcAft>
                  <a:spcPts val="0"/>
                </a:spcAft>
                <a:defRPr/>
              </a:pPr>
              <a:r>
                <a:rPr lang="en-US" sz="1400" b="1" baseline="0" dirty="0">
                  <a:solidFill>
                    <a:schemeClr val="bg1"/>
                  </a:solidFill>
                  <a:latin typeface="Arial" pitchFamily="34" charset="0"/>
                  <a:cs typeface="Arial" pitchFamily="34" charset="0"/>
                </a:rPr>
                <a:t>TEL.: +41 22 730 42 22</a:t>
              </a:r>
            </a:p>
            <a:p>
              <a:pPr fontAlgn="auto">
                <a:spcBef>
                  <a:spcPts val="0"/>
                </a:spcBef>
                <a:spcAft>
                  <a:spcPts val="0"/>
                </a:spcAft>
                <a:defRPr/>
              </a:pPr>
              <a:r>
                <a:rPr lang="en-US" sz="1400" b="1" baseline="0" dirty="0">
                  <a:solidFill>
                    <a:schemeClr val="bg1"/>
                  </a:solidFill>
                  <a:latin typeface="Arial" pitchFamily="34" charset="0"/>
                  <a:cs typeface="Arial" pitchFamily="34" charset="0"/>
                </a:rPr>
                <a:t>FAX.: +41 22 733 03 95</a:t>
              </a:r>
              <a:endParaRPr lang="en-US" sz="1400" baseline="0" dirty="0">
                <a:solidFill>
                  <a:schemeClr val="bg1"/>
                </a:solidFill>
                <a:latin typeface="Arial" pitchFamily="34" charset="0"/>
                <a:cs typeface="Arial" pitchFamily="34" charset="0"/>
              </a:endParaRPr>
            </a:p>
          </p:txBody>
        </p:sp>
        <p:pic>
          <p:nvPicPr>
            <p:cNvPr id="6" name="Picture 15" descr="SLCM-icons logo-EN.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7200" y="5486400"/>
              <a:ext cx="1905000" cy="9830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6" descr="IFRC_logo_EN.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715000" y="6096000"/>
              <a:ext cx="3157728" cy="295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15544849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3" name="Straight Connector 2"/>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GB" dirty="0"/>
          </a:p>
        </p:txBody>
      </p:sp>
    </p:spTree>
    <p:extLst>
      <p:ext uri="{BB962C8B-B14F-4D97-AF65-F5344CB8AC3E}">
        <p14:creationId xmlns:p14="http://schemas.microsoft.com/office/powerpoint/2010/main" val="11287898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884840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14"/>
          <p:cNvGrpSpPr>
            <a:grpSpLocks/>
          </p:cNvGrpSpPr>
          <p:nvPr/>
        </p:nvGrpSpPr>
        <p:grpSpPr bwMode="auto">
          <a:xfrm>
            <a:off x="152400" y="5943600"/>
            <a:ext cx="8839200" cy="787400"/>
            <a:chOff x="152400" y="5918015"/>
            <a:chExt cx="8839200" cy="787585"/>
          </a:xfrm>
        </p:grpSpPr>
        <p:sp>
          <p:nvSpPr>
            <p:cNvPr id="9" name="Rectangle 8"/>
            <p:cNvSpPr/>
            <p:nvPr/>
          </p:nvSpPr>
          <p:spPr bwMode="auto">
            <a:xfrm>
              <a:off x="152400" y="5918015"/>
              <a:ext cx="8839200" cy="787585"/>
            </a:xfrm>
            <a:prstGeom prst="rect">
              <a:avLst/>
            </a:prstGeom>
            <a:solidFill>
              <a:srgbClr val="DB0000"/>
            </a:solidFill>
            <a:ln w="9525" cap="flat" cmpd="sng" algn="ctr">
              <a:solidFill>
                <a:schemeClr val="bg1"/>
              </a:solidFill>
              <a:prstDash val="solid"/>
              <a:round/>
              <a:headEnd type="none" w="med" len="med"/>
              <a:tailEnd type="none" w="med" len="med"/>
            </a:ln>
            <a:effectLst/>
          </p:spPr>
          <p:txBody>
            <a:bodyPr/>
            <a:lstStyle/>
            <a:p>
              <a:pPr marL="342900" indent="-342900" fontAlgn="auto">
                <a:spcBef>
                  <a:spcPct val="20000"/>
                </a:spcBef>
                <a:spcAft>
                  <a:spcPts val="0"/>
                </a:spcAft>
                <a:buFontTx/>
                <a:buChar char="•"/>
                <a:defRPr/>
              </a:pPr>
              <a:endParaRPr lang="en-US" sz="3200"/>
            </a:p>
          </p:txBody>
        </p:sp>
        <p:sp>
          <p:nvSpPr>
            <p:cNvPr id="10" name="TextBox 9"/>
            <p:cNvSpPr txBox="1"/>
            <p:nvPr/>
          </p:nvSpPr>
          <p:spPr bwMode="auto">
            <a:xfrm>
              <a:off x="304800" y="6106972"/>
              <a:ext cx="3124200" cy="369974"/>
            </a:xfrm>
            <a:prstGeom prst="rect">
              <a:avLst/>
            </a:prstGeom>
            <a:noFill/>
          </p:spPr>
          <p:txBody>
            <a:bodyPr lIns="0" tIns="0" rIns="0" bIns="0">
              <a:spAutoFit/>
            </a:bodyPr>
            <a:lstStyle/>
            <a:p>
              <a:pPr fontAlgn="auto">
                <a:spcBef>
                  <a:spcPts val="0"/>
                </a:spcBef>
                <a:spcAft>
                  <a:spcPts val="0"/>
                </a:spcAft>
                <a:defRPr/>
              </a:pPr>
              <a:r>
                <a:rPr lang="en-US" sz="1200" b="1">
                  <a:solidFill>
                    <a:srgbClr val="551C15"/>
                  </a:solidFill>
                  <a:latin typeface="Arial Rounded MT Bold" pitchFamily="-110" charset="0"/>
                  <a:ea typeface="Arial Rounded MT Bold" pitchFamily="-110" charset="0"/>
                  <a:cs typeface="Arial Rounded MT Bold" pitchFamily="-110" charset="0"/>
                </a:rPr>
                <a:t>www.ifrc.org</a:t>
              </a:r>
            </a:p>
            <a:p>
              <a:pPr fontAlgn="auto">
                <a:spcBef>
                  <a:spcPts val="0"/>
                </a:spcBef>
                <a:spcAft>
                  <a:spcPts val="0"/>
                </a:spcAft>
                <a:defRPr/>
              </a:pPr>
              <a:r>
                <a:rPr lang="en-US" sz="1200" b="1">
                  <a:solidFill>
                    <a:schemeClr val="bg1"/>
                  </a:solidFill>
                  <a:latin typeface="Arial Rounded MT Bold" pitchFamily="-110" charset="0"/>
                  <a:ea typeface="Arial Rounded MT Bold" pitchFamily="-110" charset="0"/>
                  <a:cs typeface="Arial Rounded MT Bold" pitchFamily="-110" charset="0"/>
                </a:rPr>
                <a:t>Saving lives, changing minds.</a:t>
              </a:r>
              <a:endParaRPr lang="en-US" sz="1200">
                <a:solidFill>
                  <a:schemeClr val="bg1"/>
                </a:solidFill>
                <a:latin typeface="Arial Rounded MT Bold" pitchFamily="-110" charset="0"/>
                <a:ea typeface="Arial Rounded MT Bold" pitchFamily="-110" charset="0"/>
                <a:cs typeface="Arial Rounded MT Bold" pitchFamily="-110" charset="0"/>
              </a:endParaRPr>
            </a:p>
          </p:txBody>
        </p:sp>
        <p:pic>
          <p:nvPicPr>
            <p:cNvPr id="1034" name="Picture 14" descr="IFRC_logo_EN.gif"/>
            <p:cNvPicPr>
              <a:picLocks noChangeAspect="1"/>
            </p:cNvPicPr>
            <p:nvPr/>
          </p:nvPicPr>
          <p:blipFill>
            <a:blip r:embed="rId11">
              <a:extLst>
                <a:ext uri="{28A0092B-C50C-407E-A947-70E740481C1C}">
                  <a14:useLocalDpi xmlns:a14="http://schemas.microsoft.com/office/drawing/2010/main" val="0"/>
                </a:ext>
              </a:extLst>
            </a:blip>
            <a:srcRect/>
            <a:stretch>
              <a:fillRect/>
            </a:stretch>
          </p:blipFill>
          <p:spPr bwMode="auto">
            <a:xfrm>
              <a:off x="5613869" y="6172201"/>
              <a:ext cx="3225331"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027" name="Title Placeholder 1"/>
          <p:cNvSpPr>
            <a:spLocks noGrp="1"/>
          </p:cNvSpPr>
          <p:nvPr>
            <p:ph type="title"/>
          </p:nvPr>
        </p:nvSpPr>
        <p:spPr bwMode="auto">
          <a:xfrm>
            <a:off x="1828800" y="350838"/>
            <a:ext cx="6858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sp>
        <p:nvSpPr>
          <p:cNvPr id="1028" name="Text Placeholder 2"/>
          <p:cNvSpPr>
            <a:spLocks noGrp="1"/>
          </p:cNvSpPr>
          <p:nvPr>
            <p:ph type="body" idx="1"/>
          </p:nvPr>
        </p:nvSpPr>
        <p:spPr bwMode="auto">
          <a:xfrm>
            <a:off x="1828800" y="1676400"/>
            <a:ext cx="685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grpSp>
        <p:nvGrpSpPr>
          <p:cNvPr id="1029" name="Group 16"/>
          <p:cNvGrpSpPr>
            <a:grpSpLocks/>
          </p:cNvGrpSpPr>
          <p:nvPr/>
        </p:nvGrpSpPr>
        <p:grpSpPr bwMode="auto">
          <a:xfrm>
            <a:off x="339725" y="339725"/>
            <a:ext cx="1260475" cy="1260475"/>
            <a:chOff x="228600" y="228600"/>
            <a:chExt cx="1260000" cy="1260000"/>
          </a:xfrm>
        </p:grpSpPr>
        <p:sp>
          <p:nvSpPr>
            <p:cNvPr id="18" name="Oval 17"/>
            <p:cNvSpPr/>
            <p:nvPr/>
          </p:nvSpPr>
          <p:spPr>
            <a:xfrm>
              <a:off x="228600" y="228600"/>
              <a:ext cx="1260000" cy="1260000"/>
            </a:xfrm>
            <a:prstGeom prst="ellipse">
              <a:avLst/>
            </a:prstGeom>
            <a:solidFill>
              <a:srgbClr val="CF1C21"/>
            </a:solidFill>
            <a:ln w="31750">
              <a:solidFill>
                <a:schemeClr val="bg1"/>
              </a:solidFill>
              <a:round/>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9" name="TextBox 18"/>
            <p:cNvSpPr txBox="1"/>
            <p:nvPr/>
          </p:nvSpPr>
          <p:spPr>
            <a:xfrm>
              <a:off x="284390" y="787512"/>
              <a:ext cx="1144157" cy="307661"/>
            </a:xfrm>
            <a:prstGeom prst="rect">
              <a:avLst/>
            </a:prstGeom>
            <a:noFill/>
          </p:spPr>
          <p:txBody>
            <a:bodyPr lIns="0" tIns="0" rIns="0" bIns="0">
              <a:spAutoFit/>
            </a:bodyPr>
            <a:lstStyle/>
            <a:p>
              <a:pPr algn="ctr" fontAlgn="auto">
                <a:spcBef>
                  <a:spcPts val="0"/>
                </a:spcBef>
                <a:spcAft>
                  <a:spcPts val="0"/>
                </a:spcAft>
                <a:defRPr/>
              </a:pPr>
              <a:r>
                <a:rPr lang="en-US" sz="1000" b="1" dirty="0" smtClean="0">
                  <a:solidFill>
                    <a:schemeClr val="bg1"/>
                  </a:solidFill>
                  <a:latin typeface="Arial" pitchFamily="34" charset="0"/>
                  <a:cs typeface="Arial" pitchFamily="34" charset="0"/>
                </a:rPr>
                <a:t>Outreach</a:t>
              </a:r>
              <a:r>
                <a:rPr lang="en-US" sz="1000" b="1" baseline="0" dirty="0" smtClean="0">
                  <a:solidFill>
                    <a:schemeClr val="bg1"/>
                  </a:solidFill>
                  <a:latin typeface="Arial" pitchFamily="34" charset="0"/>
                  <a:cs typeface="Arial" pitchFamily="34" charset="0"/>
                </a:rPr>
                <a:t> report</a:t>
              </a:r>
            </a:p>
            <a:p>
              <a:pPr algn="ctr" fontAlgn="auto">
                <a:spcBef>
                  <a:spcPts val="0"/>
                </a:spcBef>
                <a:spcAft>
                  <a:spcPts val="0"/>
                </a:spcAft>
                <a:defRPr/>
              </a:pPr>
              <a:r>
                <a:rPr lang="en-US" sz="1000" b="1" baseline="0" dirty="0" smtClean="0">
                  <a:solidFill>
                    <a:schemeClr val="bg1"/>
                  </a:solidFill>
                  <a:latin typeface="Arial" pitchFamily="34" charset="0"/>
                  <a:cs typeface="Arial" pitchFamily="34" charset="0"/>
                </a:rPr>
                <a:t>5-12 November</a:t>
              </a:r>
              <a:endParaRPr lang="en-US" sz="1000" b="1" dirty="0">
                <a:solidFill>
                  <a:schemeClr val="bg1"/>
                </a:solidFill>
                <a:latin typeface="Arial" pitchFamily="34" charset="0"/>
                <a:cs typeface="Arial" pitchFamily="34" charset="0"/>
              </a:endParaRPr>
            </a:p>
          </p:txBody>
        </p:sp>
      </p:grpSp>
    </p:spTree>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23" r:id="rId9"/>
  </p:sldLayoutIdLst>
  <p:txStyles>
    <p:titleStyle>
      <a:lvl1pPr algn="l" rtl="0" eaLnBrk="1" fontAlgn="base" hangingPunct="1">
        <a:spcBef>
          <a:spcPct val="0"/>
        </a:spcBef>
        <a:spcAft>
          <a:spcPct val="0"/>
        </a:spcAft>
        <a:defRPr sz="2600" b="1" i="1" kern="1200">
          <a:solidFill>
            <a:schemeClr val="tx1"/>
          </a:solidFill>
          <a:latin typeface="Arial" pitchFamily="34" charset="0"/>
          <a:ea typeface="+mj-ea"/>
          <a:cs typeface="Arial" pitchFamily="34" charset="0"/>
        </a:defRPr>
      </a:lvl1pPr>
      <a:lvl2pPr algn="l" rtl="0" eaLnBrk="1" fontAlgn="base" hangingPunct="1">
        <a:spcBef>
          <a:spcPct val="0"/>
        </a:spcBef>
        <a:spcAft>
          <a:spcPct val="0"/>
        </a:spcAft>
        <a:defRPr sz="2600" b="1" i="1">
          <a:solidFill>
            <a:schemeClr val="tx1"/>
          </a:solidFill>
          <a:latin typeface="Arial" pitchFamily="34" charset="0"/>
          <a:cs typeface="Arial" pitchFamily="34" charset="0"/>
        </a:defRPr>
      </a:lvl2pPr>
      <a:lvl3pPr algn="l" rtl="0" eaLnBrk="1" fontAlgn="base" hangingPunct="1">
        <a:spcBef>
          <a:spcPct val="0"/>
        </a:spcBef>
        <a:spcAft>
          <a:spcPct val="0"/>
        </a:spcAft>
        <a:defRPr sz="2600" b="1" i="1">
          <a:solidFill>
            <a:schemeClr val="tx1"/>
          </a:solidFill>
          <a:latin typeface="Arial" pitchFamily="34" charset="0"/>
          <a:cs typeface="Arial" pitchFamily="34" charset="0"/>
        </a:defRPr>
      </a:lvl3pPr>
      <a:lvl4pPr algn="l" rtl="0" eaLnBrk="1" fontAlgn="base" hangingPunct="1">
        <a:spcBef>
          <a:spcPct val="0"/>
        </a:spcBef>
        <a:spcAft>
          <a:spcPct val="0"/>
        </a:spcAft>
        <a:defRPr sz="2600" b="1" i="1">
          <a:solidFill>
            <a:schemeClr val="tx1"/>
          </a:solidFill>
          <a:latin typeface="Arial" pitchFamily="34" charset="0"/>
          <a:cs typeface="Arial" pitchFamily="34" charset="0"/>
        </a:defRPr>
      </a:lvl4pPr>
      <a:lvl5pPr algn="l" rtl="0" eaLnBrk="1" fontAlgn="base" hangingPunct="1">
        <a:spcBef>
          <a:spcPct val="0"/>
        </a:spcBef>
        <a:spcAft>
          <a:spcPct val="0"/>
        </a:spcAft>
        <a:defRPr sz="2600" b="1" i="1">
          <a:solidFill>
            <a:schemeClr val="tx1"/>
          </a:solidFill>
          <a:latin typeface="Arial" pitchFamily="34" charset="0"/>
          <a:cs typeface="Arial" pitchFamily="34" charset="0"/>
        </a:defRPr>
      </a:lvl5pPr>
      <a:lvl6pPr marL="457200" algn="l" rtl="0" eaLnBrk="1" fontAlgn="base" hangingPunct="1">
        <a:spcBef>
          <a:spcPct val="0"/>
        </a:spcBef>
        <a:spcAft>
          <a:spcPct val="0"/>
        </a:spcAft>
        <a:defRPr sz="2600" b="1" i="1">
          <a:solidFill>
            <a:schemeClr val="tx1"/>
          </a:solidFill>
          <a:latin typeface="Arial" pitchFamily="34" charset="0"/>
          <a:cs typeface="Arial" pitchFamily="34" charset="0"/>
        </a:defRPr>
      </a:lvl6pPr>
      <a:lvl7pPr marL="914400" algn="l" rtl="0" eaLnBrk="1" fontAlgn="base" hangingPunct="1">
        <a:spcBef>
          <a:spcPct val="0"/>
        </a:spcBef>
        <a:spcAft>
          <a:spcPct val="0"/>
        </a:spcAft>
        <a:defRPr sz="2600" b="1" i="1">
          <a:solidFill>
            <a:schemeClr val="tx1"/>
          </a:solidFill>
          <a:latin typeface="Arial" pitchFamily="34" charset="0"/>
          <a:cs typeface="Arial" pitchFamily="34" charset="0"/>
        </a:defRPr>
      </a:lvl7pPr>
      <a:lvl8pPr marL="1371600" algn="l" rtl="0" eaLnBrk="1" fontAlgn="base" hangingPunct="1">
        <a:spcBef>
          <a:spcPct val="0"/>
        </a:spcBef>
        <a:spcAft>
          <a:spcPct val="0"/>
        </a:spcAft>
        <a:defRPr sz="2600" b="1" i="1">
          <a:solidFill>
            <a:schemeClr val="tx1"/>
          </a:solidFill>
          <a:latin typeface="Arial" pitchFamily="34" charset="0"/>
          <a:cs typeface="Arial" pitchFamily="34" charset="0"/>
        </a:defRPr>
      </a:lvl8pPr>
      <a:lvl9pPr marL="1828800" algn="l" rtl="0" eaLnBrk="1" fontAlgn="base" hangingPunct="1">
        <a:spcBef>
          <a:spcPct val="0"/>
        </a:spcBef>
        <a:spcAft>
          <a:spcPct val="0"/>
        </a:spcAft>
        <a:defRPr sz="2600" b="1" i="1">
          <a:solidFill>
            <a:schemeClr val="tx1"/>
          </a:solidFill>
          <a:latin typeface="Arial" pitchFamily="34" charset="0"/>
          <a:cs typeface="Arial" pitchFamily="34" charset="0"/>
        </a:defRPr>
      </a:lvl9pPr>
    </p:titleStyle>
    <p:bodyStyle>
      <a:lvl1pPr marL="273050" indent="-273050" algn="l" rtl="0" eaLnBrk="1" fontAlgn="base" hangingPunct="1">
        <a:spcBef>
          <a:spcPct val="20000"/>
        </a:spcBef>
        <a:spcAft>
          <a:spcPct val="0"/>
        </a:spcAft>
        <a:buClr>
          <a:srgbClr val="CF1C21"/>
        </a:buClr>
        <a:buSzPct val="80000"/>
        <a:buFont typeface="Wingdings" pitchFamily="2" charset="2"/>
        <a:buChar char="§"/>
        <a:defRPr sz="2200" kern="1200">
          <a:solidFill>
            <a:schemeClr val="tx1"/>
          </a:solidFill>
          <a:latin typeface="Arial" pitchFamily="34" charset="0"/>
          <a:ea typeface="+mn-ea"/>
          <a:cs typeface="Arial" pitchFamily="34" charset="0"/>
        </a:defRPr>
      </a:lvl1pPr>
      <a:lvl2pPr marL="450850" indent="-177800" algn="l" rtl="0" eaLnBrk="1" fontAlgn="base" hangingPunct="1">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2pPr>
      <a:lvl3pPr marL="627063" indent="-176213" algn="l" rtl="0" eaLnBrk="1" fontAlgn="base" hangingPunct="1">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3pPr>
      <a:lvl4pPr marL="627063" indent="-176213" algn="l" rtl="0" eaLnBrk="1" fontAlgn="base" hangingPunct="1">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4pPr>
      <a:lvl5pPr marL="627063" indent="-176213" algn="l" rtl="0" eaLnBrk="1" fontAlgn="base" hangingPunct="1">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www.bbc.co.uk/programmes/p0372cj2" TargetMode="External"/><Relationship Id="rId3" Type="http://schemas.openxmlformats.org/officeDocument/2006/relationships/hyperlink" Target="http://www.gulf-times.com/asean-philippines/188/details/461893/painfully-slow-rebuild-after-super-typhoon" TargetMode="External"/><Relationship Id="rId7" Type="http://schemas.openxmlformats.org/officeDocument/2006/relationships/hyperlink" Target="http://news.pia.gov.ph/article/view/2681447149891/philippine-red-cross-completes-80-of-humanitarian-projects-in-leyte" TargetMode="External"/><Relationship Id="rId2" Type="http://schemas.openxmlformats.org/officeDocument/2006/relationships/hyperlink" Target="http://news.yahoo.com/painfully-slow-rebuild-philippine-super-typhoon-103132208.html" TargetMode="External"/><Relationship Id="rId1" Type="http://schemas.openxmlformats.org/officeDocument/2006/relationships/slideLayout" Target="../slideLayouts/slideLayout2.xml"/><Relationship Id="rId6" Type="http://schemas.openxmlformats.org/officeDocument/2006/relationships/hyperlink" Target="http://af.reuters.com/article/commoditiesNews/idAFL8N12X20420151104?sp=true" TargetMode="External"/><Relationship Id="rId5" Type="http://schemas.openxmlformats.org/officeDocument/2006/relationships/hyperlink" Target="http://www.ndtv.com/world-news/painfully-slow-rebuild-after-philippine-super-typhoon-1240697" TargetMode="External"/><Relationship Id="rId10" Type="http://schemas.openxmlformats.org/officeDocument/2006/relationships/hyperlink" Target="https://youtu.be/oQM-TPjofIQ" TargetMode="External"/><Relationship Id="rId4" Type="http://schemas.openxmlformats.org/officeDocument/2006/relationships/hyperlink" Target="http://news.kuwaittimes.net/website/painfully-slow-rebuild-after-philippine-typhoon-million-survivors-without-safe-homes/" TargetMode="External"/><Relationship Id="rId9" Type="http://schemas.openxmlformats.org/officeDocument/2006/relationships/hyperlink" Target="http://globalnation.inquirer.net/130706/prc-haiyan-support-restored-livelihoods-shelter-and-facilities"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ww.rappler.com/move-ph/issues/disasters/thought-leaders/112141-yolanda-survivor-outsider" TargetMode="External"/><Relationship Id="rId2" Type="http://schemas.openxmlformats.org/officeDocument/2006/relationships/hyperlink" Target="http://www.namnewsnetwork.org/v3/read.php?id=MzI2NjY1" TargetMode="External"/><Relationship Id="rId1" Type="http://schemas.openxmlformats.org/officeDocument/2006/relationships/slideLayout" Target="../slideLayouts/slideLayout2.xml"/><Relationship Id="rId4" Type="http://schemas.openxmlformats.org/officeDocument/2006/relationships/hyperlink" Target="http://www.theguardian.com/global-development/2015/nov/08/typhoon-haiyan-second-anniversary-climate-change-paris-cop-21"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ctrTitle"/>
          </p:nvPr>
        </p:nvSpPr>
        <p:spPr>
          <a:xfrm>
            <a:off x="990600" y="2819400"/>
            <a:ext cx="7239000" cy="647700"/>
          </a:xfrm>
        </p:spPr>
        <p:txBody>
          <a:bodyPr/>
          <a:lstStyle/>
          <a:p>
            <a:r>
              <a:rPr lang="en-GB" altLang="en-US" dirty="0" smtClean="0">
                <a:latin typeface="Arial" charset="0"/>
                <a:cs typeface="Arial" charset="0"/>
              </a:rPr>
              <a:t>Typhoon </a:t>
            </a:r>
            <a:r>
              <a:rPr lang="en-GB" altLang="en-US" dirty="0">
                <a:latin typeface="Arial" charset="0"/>
                <a:cs typeface="Arial" charset="0"/>
              </a:rPr>
              <a:t>H</a:t>
            </a:r>
            <a:r>
              <a:rPr lang="en-GB" altLang="en-US" dirty="0" smtClean="0">
                <a:latin typeface="Arial" charset="0"/>
                <a:cs typeface="Arial" charset="0"/>
              </a:rPr>
              <a:t>aiyan</a:t>
            </a:r>
          </a:p>
        </p:txBody>
      </p:sp>
      <p:sp>
        <p:nvSpPr>
          <p:cNvPr id="10243" name="Subtitle 2"/>
          <p:cNvSpPr>
            <a:spLocks noGrp="1"/>
          </p:cNvSpPr>
          <p:nvPr>
            <p:ph type="subTitle" idx="1"/>
          </p:nvPr>
        </p:nvSpPr>
        <p:spPr>
          <a:xfrm>
            <a:off x="251520" y="3886200"/>
            <a:ext cx="7978080" cy="1752600"/>
          </a:xfrm>
        </p:spPr>
        <p:txBody>
          <a:bodyPr/>
          <a:lstStyle/>
          <a:p>
            <a:r>
              <a:rPr lang="en-GB" altLang="en-US" sz="2200" dirty="0" smtClean="0">
                <a:latin typeface="Arial" charset="0"/>
                <a:cs typeface="Arial" charset="0"/>
              </a:rPr>
              <a:t>Comparative media and social media</a:t>
            </a:r>
          </a:p>
          <a:p>
            <a:r>
              <a:rPr lang="en-GB" altLang="en-US" sz="2200" dirty="0" smtClean="0">
                <a:latin typeface="Arial" charset="0"/>
                <a:cs typeface="Arial" charset="0"/>
              </a:rPr>
              <a:t>monitoring report</a:t>
            </a:r>
          </a:p>
          <a:p>
            <a:r>
              <a:rPr lang="en-GB" altLang="en-US" dirty="0" smtClean="0">
                <a:latin typeface="Arial" charset="0"/>
                <a:cs typeface="Arial" charset="0"/>
              </a:rPr>
              <a:t>From 5 to 12 November – Two years 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9712" y="188640"/>
            <a:ext cx="6919664" cy="1161182"/>
          </a:xfrm>
        </p:spPr>
        <p:txBody>
          <a:bodyPr/>
          <a:lstStyle/>
          <a:p>
            <a:r>
              <a:rPr lang="en-GB" dirty="0" smtClean="0"/>
              <a:t>Media outreach – Key figures</a:t>
            </a:r>
            <a:endParaRPr lang="en-GB" dirty="0"/>
          </a:p>
        </p:txBody>
      </p:sp>
      <p:sp>
        <p:nvSpPr>
          <p:cNvPr id="14" name="TextBox 13"/>
          <p:cNvSpPr txBox="1"/>
          <p:nvPr/>
        </p:nvSpPr>
        <p:spPr>
          <a:xfrm>
            <a:off x="179512" y="1556792"/>
            <a:ext cx="1728192" cy="4739759"/>
          </a:xfrm>
          <a:prstGeom prst="rect">
            <a:avLst/>
          </a:prstGeom>
          <a:noFill/>
        </p:spPr>
        <p:txBody>
          <a:bodyPr wrap="square" rtlCol="0">
            <a:spAutoFit/>
          </a:bodyPr>
          <a:lstStyle/>
          <a:p>
            <a:r>
              <a:rPr lang="en-US" sz="1200" b="1" dirty="0" smtClean="0">
                <a:solidFill>
                  <a:srgbClr val="FF0000"/>
                </a:solidFill>
              </a:rPr>
              <a:t>KEY FIGURES</a:t>
            </a:r>
          </a:p>
          <a:p>
            <a:r>
              <a:rPr lang="en-US" sz="1200" b="1" dirty="0" smtClean="0"/>
              <a:t>From 5 November to</a:t>
            </a:r>
          </a:p>
          <a:p>
            <a:r>
              <a:rPr lang="en-US" sz="1200" b="1" dirty="0" smtClean="0"/>
              <a:t>12 November</a:t>
            </a:r>
          </a:p>
          <a:p>
            <a:endParaRPr lang="en-US" sz="1200" b="1" dirty="0"/>
          </a:p>
          <a:p>
            <a:r>
              <a:rPr lang="en-US" sz="1200" b="1" dirty="0" smtClean="0"/>
              <a:t>Red Cross</a:t>
            </a:r>
            <a:endParaRPr lang="en-US" sz="1200" b="1" dirty="0"/>
          </a:p>
          <a:p>
            <a:r>
              <a:rPr lang="en-US" sz="1200" b="1" dirty="0" smtClean="0">
                <a:solidFill>
                  <a:srgbClr val="FF0000"/>
                </a:solidFill>
              </a:rPr>
              <a:t>107 </a:t>
            </a:r>
            <a:r>
              <a:rPr lang="en-US" sz="1200" b="1" dirty="0" smtClean="0">
                <a:solidFill>
                  <a:srgbClr val="000000"/>
                </a:solidFill>
              </a:rPr>
              <a:t>hits vs </a:t>
            </a:r>
            <a:r>
              <a:rPr lang="en-US" sz="1200" b="1" dirty="0" smtClean="0">
                <a:solidFill>
                  <a:srgbClr val="FF0000"/>
                </a:solidFill>
              </a:rPr>
              <a:t>200</a:t>
            </a:r>
            <a:r>
              <a:rPr lang="en-US" sz="1200" b="1" dirty="0" smtClean="0">
                <a:solidFill>
                  <a:srgbClr val="000000"/>
                </a:solidFill>
              </a:rPr>
              <a:t> hits for the one </a:t>
            </a:r>
            <a:r>
              <a:rPr lang="en-US" sz="1200" b="1" smtClean="0">
                <a:solidFill>
                  <a:srgbClr val="000000"/>
                </a:solidFill>
              </a:rPr>
              <a:t>year anniversary</a:t>
            </a:r>
            <a:endParaRPr lang="en-US" sz="1200" b="1" dirty="0">
              <a:solidFill>
                <a:srgbClr val="000000"/>
              </a:solidFill>
            </a:endParaRPr>
          </a:p>
          <a:p>
            <a:endParaRPr lang="en-US" sz="1200" b="1" dirty="0" smtClean="0"/>
          </a:p>
          <a:p>
            <a:r>
              <a:rPr lang="en-US" sz="1200" b="1" dirty="0" smtClean="0"/>
              <a:t>UNICEF</a:t>
            </a:r>
            <a:endParaRPr lang="en-US" sz="1200" b="1" dirty="0"/>
          </a:p>
          <a:p>
            <a:r>
              <a:rPr lang="en-US" sz="1200" b="1" dirty="0" smtClean="0">
                <a:solidFill>
                  <a:srgbClr val="FF0000"/>
                </a:solidFill>
              </a:rPr>
              <a:t>35 </a:t>
            </a:r>
            <a:r>
              <a:rPr lang="en-US" sz="1200" b="1" dirty="0" smtClean="0">
                <a:solidFill>
                  <a:srgbClr val="000000"/>
                </a:solidFill>
              </a:rPr>
              <a:t>hits vs </a:t>
            </a:r>
            <a:r>
              <a:rPr lang="en-US" sz="1200" b="1" dirty="0">
                <a:solidFill>
                  <a:srgbClr val="FF0000"/>
                </a:solidFill>
              </a:rPr>
              <a:t>190</a:t>
            </a:r>
            <a:r>
              <a:rPr lang="en-US" sz="1200" b="1" dirty="0">
                <a:solidFill>
                  <a:srgbClr val="000000"/>
                </a:solidFill>
              </a:rPr>
              <a:t> hits for the one </a:t>
            </a:r>
            <a:r>
              <a:rPr lang="en-US" sz="1200" b="1" dirty="0" smtClean="0">
                <a:solidFill>
                  <a:srgbClr val="000000"/>
                </a:solidFill>
              </a:rPr>
              <a:t>year anniversary</a:t>
            </a:r>
            <a:endParaRPr lang="en-US" sz="1200" b="1" dirty="0">
              <a:solidFill>
                <a:srgbClr val="000000"/>
              </a:solidFill>
            </a:endParaRPr>
          </a:p>
          <a:p>
            <a:endParaRPr lang="en-US" sz="1200" b="1" dirty="0" smtClean="0"/>
          </a:p>
          <a:p>
            <a:r>
              <a:rPr lang="en-US" sz="1200" b="1" dirty="0" smtClean="0"/>
              <a:t>OXFAM</a:t>
            </a:r>
          </a:p>
          <a:p>
            <a:r>
              <a:rPr lang="en-US" sz="1200" b="1" dirty="0" smtClean="0">
                <a:solidFill>
                  <a:srgbClr val="FF0000"/>
                </a:solidFill>
              </a:rPr>
              <a:t>22 </a:t>
            </a:r>
            <a:r>
              <a:rPr lang="en-US" sz="1200" b="1" dirty="0" smtClean="0">
                <a:solidFill>
                  <a:srgbClr val="000000"/>
                </a:solidFill>
              </a:rPr>
              <a:t>hits vs </a:t>
            </a:r>
            <a:r>
              <a:rPr lang="en-US" sz="1200" b="1" dirty="0" smtClean="0">
                <a:solidFill>
                  <a:srgbClr val="FF0000"/>
                </a:solidFill>
              </a:rPr>
              <a:t>100</a:t>
            </a:r>
            <a:r>
              <a:rPr lang="en-US" sz="1200" b="1" dirty="0" smtClean="0">
                <a:solidFill>
                  <a:srgbClr val="000000"/>
                </a:solidFill>
              </a:rPr>
              <a:t> hits for </a:t>
            </a:r>
            <a:r>
              <a:rPr lang="en-US" sz="1200" b="1" dirty="0">
                <a:solidFill>
                  <a:srgbClr val="000000"/>
                </a:solidFill>
              </a:rPr>
              <a:t>the one </a:t>
            </a:r>
            <a:r>
              <a:rPr lang="en-US" sz="1200" b="1" dirty="0" smtClean="0">
                <a:solidFill>
                  <a:srgbClr val="000000"/>
                </a:solidFill>
              </a:rPr>
              <a:t>year anniversary</a:t>
            </a:r>
            <a:endParaRPr lang="en-US" sz="1200" b="1" dirty="0">
              <a:solidFill>
                <a:srgbClr val="000000"/>
              </a:solidFill>
            </a:endParaRPr>
          </a:p>
          <a:p>
            <a:endParaRPr lang="en-US" sz="1200" b="1" dirty="0"/>
          </a:p>
          <a:p>
            <a:r>
              <a:rPr lang="en-US" sz="1200" b="1" dirty="0" smtClean="0"/>
              <a:t>Save the Children</a:t>
            </a:r>
          </a:p>
          <a:p>
            <a:r>
              <a:rPr lang="en-US" sz="1200" b="1" dirty="0" smtClean="0">
                <a:solidFill>
                  <a:srgbClr val="FF0000"/>
                </a:solidFill>
              </a:rPr>
              <a:t>10 </a:t>
            </a:r>
            <a:r>
              <a:rPr lang="en-US" sz="1200" b="1" dirty="0" smtClean="0"/>
              <a:t>hits vs </a:t>
            </a:r>
            <a:r>
              <a:rPr lang="en-US" sz="1200" b="1" dirty="0" smtClean="0">
                <a:solidFill>
                  <a:srgbClr val="FF0000"/>
                </a:solidFill>
              </a:rPr>
              <a:t>300 </a:t>
            </a:r>
            <a:r>
              <a:rPr lang="en-US" sz="1200" b="1" dirty="0">
                <a:solidFill>
                  <a:srgbClr val="000000"/>
                </a:solidFill>
              </a:rPr>
              <a:t>hits for the one </a:t>
            </a:r>
            <a:r>
              <a:rPr lang="en-US" sz="1200" b="1" dirty="0" smtClean="0">
                <a:solidFill>
                  <a:srgbClr val="000000"/>
                </a:solidFill>
              </a:rPr>
              <a:t>year anniversary</a:t>
            </a:r>
            <a:endParaRPr lang="en-US" sz="1200" b="1" dirty="0">
              <a:solidFill>
                <a:srgbClr val="000000"/>
              </a:solidFill>
            </a:endParaRPr>
          </a:p>
          <a:p>
            <a:endParaRPr lang="en-US" sz="1200" b="1" dirty="0" smtClean="0"/>
          </a:p>
          <a:p>
            <a:endParaRPr lang="en-US" sz="1400" b="1"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3688" y="1700808"/>
            <a:ext cx="6858000" cy="3429000"/>
          </a:xfrm>
        </p:spPr>
      </p:pic>
    </p:spTree>
    <p:extLst>
      <p:ext uri="{BB962C8B-B14F-4D97-AF65-F5344CB8AC3E}">
        <p14:creationId xmlns:p14="http://schemas.microsoft.com/office/powerpoint/2010/main" val="35552756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350838"/>
            <a:ext cx="6858000" cy="989930"/>
          </a:xfrm>
        </p:spPr>
        <p:txBody>
          <a:bodyPr/>
          <a:lstStyle/>
          <a:p>
            <a:r>
              <a:rPr lang="en-GB" sz="2000" dirty="0"/>
              <a:t>Media </a:t>
            </a:r>
            <a:r>
              <a:rPr lang="en-GB" sz="2000" dirty="0" smtClean="0"/>
              <a:t>outreach – </a:t>
            </a:r>
            <a:r>
              <a:rPr lang="en-GB" sz="2000" i="0" dirty="0" smtClean="0"/>
              <a:t>Key messages-  Red Cross</a:t>
            </a:r>
            <a:endParaRPr lang="en-GB" sz="2000" i="0" dirty="0"/>
          </a:p>
        </p:txBody>
      </p:sp>
      <p:sp>
        <p:nvSpPr>
          <p:cNvPr id="5" name="Content Placeholder 2"/>
          <p:cNvSpPr txBox="1">
            <a:spLocks/>
          </p:cNvSpPr>
          <p:nvPr/>
        </p:nvSpPr>
        <p:spPr bwMode="auto">
          <a:xfrm>
            <a:off x="1691680" y="1052736"/>
            <a:ext cx="6847656" cy="48245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1" fontAlgn="base" hangingPunct="1">
              <a:spcBef>
                <a:spcPct val="20000"/>
              </a:spcBef>
              <a:spcAft>
                <a:spcPct val="0"/>
              </a:spcAft>
              <a:buClr>
                <a:srgbClr val="CF1C21"/>
              </a:buClr>
              <a:buSzPct val="80000"/>
              <a:buFont typeface="Wingdings" pitchFamily="2" charset="2"/>
              <a:buChar char="§"/>
              <a:defRPr sz="2200" kern="1200">
                <a:solidFill>
                  <a:schemeClr val="tx1"/>
                </a:solidFill>
                <a:latin typeface="Arial" pitchFamily="34" charset="0"/>
                <a:ea typeface="+mn-ea"/>
                <a:cs typeface="Arial" pitchFamily="34" charset="0"/>
              </a:defRPr>
            </a:lvl1pPr>
            <a:lvl2pPr marL="450850" indent="-177800" algn="l" rtl="0" eaLnBrk="1" fontAlgn="base" hangingPunct="1">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2pPr>
            <a:lvl3pPr marL="627063" indent="-176213" algn="l" rtl="0" eaLnBrk="1" fontAlgn="base" hangingPunct="1">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3pPr>
            <a:lvl4pPr marL="627063" indent="-176213" algn="l" rtl="0" eaLnBrk="1" fontAlgn="base" hangingPunct="1">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4pPr>
            <a:lvl5pPr marL="627063" indent="-176213" algn="l" rtl="0" eaLnBrk="1" fontAlgn="base" hangingPunct="1">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en-GB" sz="900" dirty="0"/>
          </a:p>
          <a:p>
            <a:r>
              <a:rPr lang="en-GB" sz="1000" dirty="0"/>
              <a:t>Two years after a super typhoon devastated the Philippines and sounded a global alarm on climate change, a massive rebuilding programme has had big successes but at least one million survivors are still without safe homes. </a:t>
            </a:r>
            <a:r>
              <a:rPr lang="en-GB" sz="1000" dirty="0">
                <a:solidFill>
                  <a:srgbClr val="FF0000"/>
                </a:solidFill>
              </a:rPr>
              <a:t>The Red Cross, for example, said it had given cash assistance to more than 90,000 families and rebuilt or repaired 65,000 homes</a:t>
            </a:r>
            <a:r>
              <a:rPr lang="en-GB" sz="1000" dirty="0"/>
              <a:t>. (</a:t>
            </a:r>
            <a:r>
              <a:rPr lang="en-GB" sz="1000" dirty="0">
                <a:hlinkClick r:id="rId2"/>
              </a:rPr>
              <a:t>AFP</a:t>
            </a:r>
            <a:r>
              <a:rPr lang="en-GB" sz="1000" dirty="0" smtClean="0"/>
              <a:t>) (</a:t>
            </a:r>
            <a:r>
              <a:rPr lang="en-GB" sz="1000" dirty="0" smtClean="0">
                <a:hlinkClick r:id="rId3"/>
              </a:rPr>
              <a:t>Gulf Times</a:t>
            </a:r>
            <a:r>
              <a:rPr lang="en-GB" sz="1000" dirty="0" smtClean="0"/>
              <a:t>) (</a:t>
            </a:r>
            <a:r>
              <a:rPr lang="en-GB" sz="1000" dirty="0" smtClean="0">
                <a:hlinkClick r:id="rId4"/>
              </a:rPr>
              <a:t>Kuwait Times</a:t>
            </a:r>
            <a:r>
              <a:rPr lang="en-GB" sz="1000" dirty="0" smtClean="0"/>
              <a:t>) (</a:t>
            </a:r>
            <a:r>
              <a:rPr lang="en-GB" sz="1000" dirty="0" smtClean="0">
                <a:hlinkClick r:id="rId5"/>
              </a:rPr>
              <a:t>NDTV</a:t>
            </a:r>
            <a:r>
              <a:rPr lang="en-GB" sz="1000" dirty="0" smtClean="0"/>
              <a:t>)</a:t>
            </a:r>
            <a:r>
              <a:rPr lang="en-GB" sz="1000" dirty="0"/>
              <a:t/>
            </a:r>
            <a:br>
              <a:rPr lang="en-GB" sz="1000" dirty="0"/>
            </a:br>
            <a:endParaRPr lang="en-GB" sz="1000" dirty="0"/>
          </a:p>
          <a:p>
            <a:r>
              <a:rPr lang="en-GB" sz="1000" dirty="0"/>
              <a:t>Amid Typhoon Haiyan recovery, some feel they are left behind. Mother-of-five </a:t>
            </a:r>
            <a:r>
              <a:rPr lang="en-GB" sz="1000" dirty="0" err="1"/>
              <a:t>Merove</a:t>
            </a:r>
            <a:r>
              <a:rPr lang="en-GB" sz="1000" dirty="0"/>
              <a:t> Angelino, meanwhile, bought two pigs with a 10,000 pesos </a:t>
            </a:r>
            <a:r>
              <a:rPr lang="en-GB" sz="1000" dirty="0">
                <a:solidFill>
                  <a:srgbClr val="FF0000"/>
                </a:solidFill>
              </a:rPr>
              <a:t>cash grant from the Red Cross</a:t>
            </a:r>
            <a:r>
              <a:rPr lang="en-GB" sz="1000" dirty="0"/>
              <a:t> as the family found it hard to survive on her husband's 150 pesos a day from casual farm work and the small amount she got doing laundry.  (</a:t>
            </a:r>
            <a:r>
              <a:rPr lang="en-GB" sz="1000" dirty="0">
                <a:hlinkClick r:id="rId6"/>
              </a:rPr>
              <a:t>Reuters</a:t>
            </a:r>
            <a:r>
              <a:rPr lang="en-GB" sz="1000" dirty="0" smtClean="0"/>
              <a:t>)</a:t>
            </a:r>
          </a:p>
          <a:p>
            <a:pPr marL="0" indent="0">
              <a:buNone/>
            </a:pPr>
            <a:endParaRPr lang="en-GB" sz="1000" b="1" dirty="0"/>
          </a:p>
          <a:p>
            <a:r>
              <a:rPr lang="en-GB" sz="1000" dirty="0" smtClean="0">
                <a:solidFill>
                  <a:srgbClr val="FF0000"/>
                </a:solidFill>
              </a:rPr>
              <a:t>Almost </a:t>
            </a:r>
            <a:r>
              <a:rPr lang="en-GB" sz="1000" dirty="0">
                <a:solidFill>
                  <a:srgbClr val="FF0000"/>
                </a:solidFill>
              </a:rPr>
              <a:t>80 percent of the projects/interventions undertaken by the Philippine Red Cross in Yolanda affected areas in Leyte was accomplished two years after the super typhoon struck the </a:t>
            </a:r>
            <a:r>
              <a:rPr lang="en-GB" sz="1000" dirty="0" smtClean="0">
                <a:solidFill>
                  <a:srgbClr val="FF0000"/>
                </a:solidFill>
              </a:rPr>
              <a:t>region</a:t>
            </a:r>
            <a:r>
              <a:rPr lang="en-GB" sz="1000" dirty="0" smtClean="0"/>
              <a:t>. The </a:t>
            </a:r>
            <a:r>
              <a:rPr lang="en-GB" sz="1000" dirty="0"/>
              <a:t>accomplishments include humanitarian intervention through emergency assistance, shelter, livelihood, WASH, health and Education</a:t>
            </a:r>
            <a:r>
              <a:rPr lang="en-GB" sz="1000" dirty="0" smtClean="0"/>
              <a:t>. </a:t>
            </a:r>
            <a:r>
              <a:rPr lang="en-GB" sz="1000" dirty="0"/>
              <a:t>PRC Chairman Richard Gordon reported that of the 66, 011 homes built for typhoon Yolanda victims amounting to Php2.2 billion, half of these equivalent to 30, 000 homes were completed in </a:t>
            </a:r>
            <a:r>
              <a:rPr lang="en-GB" sz="1000" dirty="0" smtClean="0"/>
              <a:t>Leyte</a:t>
            </a:r>
            <a:r>
              <a:rPr lang="en-GB" sz="1000" dirty="0"/>
              <a:t>. (</a:t>
            </a:r>
            <a:r>
              <a:rPr lang="en-GB" sz="1000" dirty="0" smtClean="0">
                <a:hlinkClick r:id="rId7"/>
              </a:rPr>
              <a:t>Philippine </a:t>
            </a:r>
            <a:r>
              <a:rPr lang="en-GB" sz="1000" dirty="0">
                <a:hlinkClick r:id="rId7"/>
              </a:rPr>
              <a:t>Information </a:t>
            </a:r>
            <a:r>
              <a:rPr lang="en-GB" sz="1000" dirty="0" smtClean="0">
                <a:hlinkClick r:id="rId7"/>
              </a:rPr>
              <a:t>Agency</a:t>
            </a:r>
            <a:r>
              <a:rPr lang="en-GB" sz="1000" dirty="0" smtClean="0"/>
              <a:t>)</a:t>
            </a:r>
          </a:p>
          <a:p>
            <a:endParaRPr lang="en-GB" sz="900" dirty="0"/>
          </a:p>
          <a:p>
            <a:r>
              <a:rPr lang="en-GB" sz="900" dirty="0" smtClean="0">
                <a:solidFill>
                  <a:srgbClr val="FF0000"/>
                </a:solidFill>
              </a:rPr>
              <a:t>The </a:t>
            </a:r>
            <a:r>
              <a:rPr lang="en-GB" sz="900" dirty="0">
                <a:solidFill>
                  <a:srgbClr val="FF0000"/>
                </a:solidFill>
              </a:rPr>
              <a:t>chairman of the Philippines Red Cross describes the struggle the country faces against an increasingly hostile climate</a:t>
            </a:r>
            <a:r>
              <a:rPr lang="en-GB" sz="900" dirty="0"/>
              <a:t>. </a:t>
            </a:r>
            <a:r>
              <a:rPr lang="en-GB" sz="900" dirty="0" smtClean="0"/>
              <a:t>(</a:t>
            </a:r>
            <a:r>
              <a:rPr lang="en-GB" sz="900" dirty="0" smtClean="0">
                <a:hlinkClick r:id="rId8"/>
              </a:rPr>
              <a:t>BBC News</a:t>
            </a:r>
            <a:r>
              <a:rPr lang="en-GB" sz="900" dirty="0" smtClean="0"/>
              <a:t>)</a:t>
            </a:r>
          </a:p>
          <a:p>
            <a:endParaRPr lang="en-GB" sz="900" dirty="0" smtClean="0"/>
          </a:p>
          <a:p>
            <a:r>
              <a:rPr lang="en-GB" sz="900" dirty="0" smtClean="0"/>
              <a:t>"</a:t>
            </a:r>
            <a:r>
              <a:rPr lang="en-GB" sz="900" dirty="0" smtClean="0">
                <a:solidFill>
                  <a:srgbClr val="FF0000"/>
                </a:solidFill>
              </a:rPr>
              <a:t>The </a:t>
            </a:r>
            <a:r>
              <a:rPr lang="en-GB" sz="900" dirty="0">
                <a:solidFill>
                  <a:srgbClr val="FF0000"/>
                </a:solidFill>
              </a:rPr>
              <a:t>success of our Haiyan operations would not have been possible without the support of our partners in the Red Cross Red Crescent (RCRC) Movement and private partners who have generously contributed to help alleviate the suffering of those whose lives have been affected by Typhoon Haiyan. Because of the massive destruction cause by Haiyan, there was also a massive outpouring of support that came to us that helped restore people’s lives and dignity</a:t>
            </a:r>
            <a:r>
              <a:rPr lang="en-GB" sz="900" dirty="0"/>
              <a:t>,” said PRC chairman Richard Gordon</a:t>
            </a:r>
            <a:r>
              <a:rPr lang="en-GB" sz="900" dirty="0" smtClean="0"/>
              <a:t>. (</a:t>
            </a:r>
            <a:r>
              <a:rPr lang="en-GB" sz="900" dirty="0" smtClean="0">
                <a:hlinkClick r:id="rId9"/>
              </a:rPr>
              <a:t>inquirer.net</a:t>
            </a:r>
            <a:r>
              <a:rPr lang="en-GB" sz="900" dirty="0" smtClean="0"/>
              <a:t>)</a:t>
            </a:r>
            <a:r>
              <a:rPr lang="en-GB" sz="900" dirty="0"/>
              <a:t/>
            </a:r>
            <a:br>
              <a:rPr lang="en-GB" sz="900" dirty="0"/>
            </a:br>
            <a:endParaRPr lang="en-GB" sz="900" dirty="0"/>
          </a:p>
          <a:p>
            <a:r>
              <a:rPr lang="en-GB" sz="900" u="sng" dirty="0" smtClean="0">
                <a:hlinkClick r:id="rId10"/>
              </a:rPr>
              <a:t>Al </a:t>
            </a:r>
            <a:r>
              <a:rPr lang="en-GB" sz="900" u="sng" dirty="0">
                <a:hlinkClick r:id="rId10"/>
              </a:rPr>
              <a:t>Jazeera English</a:t>
            </a:r>
            <a:r>
              <a:rPr lang="en-GB" sz="900" dirty="0"/>
              <a:t> [In her live report,  Al Jazeera reporter </a:t>
            </a:r>
            <a:r>
              <a:rPr lang="en-GB" sz="900" dirty="0" err="1"/>
              <a:t>Jamela</a:t>
            </a:r>
            <a:r>
              <a:rPr lang="en-GB" sz="900" dirty="0"/>
              <a:t> </a:t>
            </a:r>
            <a:r>
              <a:rPr lang="en-GB" sz="900" dirty="0" err="1"/>
              <a:t>Alindogan</a:t>
            </a:r>
            <a:r>
              <a:rPr lang="en-GB" sz="900" dirty="0"/>
              <a:t> said she mentioned the Red Cross Movement operation on Haiyan, citing figures from the press release and additional info from Kate </a:t>
            </a:r>
            <a:r>
              <a:rPr lang="en-GB" sz="900" dirty="0" smtClean="0"/>
              <a:t>Marshall.</a:t>
            </a:r>
            <a:endParaRPr lang="en-GB" sz="1100" dirty="0" smtClean="0">
              <a:latin typeface="+mn-lt"/>
            </a:endParaRPr>
          </a:p>
          <a:p>
            <a:endParaRPr lang="en-GB" sz="1100" dirty="0" smtClean="0">
              <a:latin typeface="+mn-lt"/>
            </a:endParaRPr>
          </a:p>
          <a:p>
            <a:endParaRPr lang="en-GB" sz="1100" dirty="0" smtClean="0">
              <a:latin typeface="+mn-lt"/>
            </a:endParaRPr>
          </a:p>
          <a:p>
            <a:pPr marL="0" indent="0">
              <a:buNone/>
            </a:pPr>
            <a:endParaRPr lang="en-GB" sz="1100" dirty="0" smtClean="0">
              <a:latin typeface="+mn-lt"/>
            </a:endParaRPr>
          </a:p>
          <a:p>
            <a:pPr marL="0" indent="0">
              <a:buFont typeface="Wingdings" pitchFamily="2" charset="2"/>
              <a:buNone/>
            </a:pPr>
            <a:endParaRPr lang="en-GB" sz="1100" dirty="0">
              <a:latin typeface="+mn-lt"/>
            </a:endParaRPr>
          </a:p>
        </p:txBody>
      </p:sp>
      <p:sp>
        <p:nvSpPr>
          <p:cNvPr id="7" name="TextBox 6"/>
          <p:cNvSpPr txBox="1"/>
          <p:nvPr/>
        </p:nvSpPr>
        <p:spPr>
          <a:xfrm>
            <a:off x="323528" y="1772816"/>
            <a:ext cx="1440160" cy="2231380"/>
          </a:xfrm>
          <a:prstGeom prst="rect">
            <a:avLst/>
          </a:prstGeom>
          <a:noFill/>
        </p:spPr>
        <p:txBody>
          <a:bodyPr wrap="square" rtlCol="0">
            <a:spAutoFit/>
          </a:bodyPr>
          <a:lstStyle/>
          <a:p>
            <a:r>
              <a:rPr lang="en-US" sz="1200" b="1" dirty="0" smtClean="0"/>
              <a:t>Keywords</a:t>
            </a:r>
          </a:p>
          <a:p>
            <a:endParaRPr lang="en-US" sz="1200" dirty="0" smtClean="0"/>
          </a:p>
          <a:p>
            <a:pPr marL="171450" indent="-171450">
              <a:buFontTx/>
              <a:buChar char="-"/>
            </a:pPr>
            <a:r>
              <a:rPr lang="en-US" sz="1100" dirty="0" smtClean="0"/>
              <a:t>Climate change</a:t>
            </a:r>
          </a:p>
          <a:p>
            <a:pPr marL="171450" indent="-171450">
              <a:buFontTx/>
              <a:buChar char="-"/>
            </a:pPr>
            <a:r>
              <a:rPr lang="en-US" sz="1100" dirty="0" smtClean="0"/>
              <a:t>Cash assistance</a:t>
            </a:r>
          </a:p>
          <a:p>
            <a:pPr marL="171450" indent="-171450">
              <a:buFontTx/>
              <a:buChar char="-"/>
            </a:pPr>
            <a:r>
              <a:rPr lang="en-US" sz="1100" dirty="0" smtClean="0"/>
              <a:t>Repaired homes</a:t>
            </a:r>
          </a:p>
          <a:p>
            <a:pPr marL="171450" indent="-171450">
              <a:buFontTx/>
              <a:buChar char="-"/>
            </a:pPr>
            <a:r>
              <a:rPr lang="en-US" sz="1100" dirty="0" smtClean="0"/>
              <a:t>Shelter</a:t>
            </a:r>
          </a:p>
          <a:p>
            <a:pPr marL="171450" indent="-171450">
              <a:buFontTx/>
              <a:buChar char="-"/>
            </a:pPr>
            <a:r>
              <a:rPr lang="en-US" sz="1100" dirty="0" smtClean="0"/>
              <a:t>Livelihood</a:t>
            </a:r>
          </a:p>
          <a:p>
            <a:pPr marL="171450" indent="-171450">
              <a:buFontTx/>
              <a:buChar char="-"/>
            </a:pPr>
            <a:endParaRPr lang="en-US" sz="1200" dirty="0" smtClean="0"/>
          </a:p>
          <a:p>
            <a:pPr marL="171450" indent="-171450">
              <a:buFontTx/>
              <a:buChar char="-"/>
            </a:pPr>
            <a:endParaRPr lang="en-US" sz="1200" dirty="0" smtClean="0"/>
          </a:p>
          <a:p>
            <a:pPr marL="171450" indent="-171450">
              <a:buFontTx/>
              <a:buChar char="-"/>
            </a:pPr>
            <a:endParaRPr lang="en-US" sz="1200" dirty="0" smtClean="0"/>
          </a:p>
          <a:p>
            <a:pPr marL="171450" indent="-171450">
              <a:buFontTx/>
              <a:buChar char="-"/>
            </a:pPr>
            <a:endParaRPr lang="en-US" sz="1200" dirty="0" smtClean="0"/>
          </a:p>
          <a:p>
            <a:endParaRPr lang="en-US" sz="1200" dirty="0"/>
          </a:p>
        </p:txBody>
      </p:sp>
    </p:spTree>
    <p:extLst>
      <p:ext uri="{BB962C8B-B14F-4D97-AF65-F5344CB8AC3E}">
        <p14:creationId xmlns:p14="http://schemas.microsoft.com/office/powerpoint/2010/main" val="25524779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350837"/>
            <a:ext cx="6858000" cy="701897"/>
          </a:xfrm>
        </p:spPr>
        <p:txBody>
          <a:bodyPr/>
          <a:lstStyle/>
          <a:p>
            <a:r>
              <a:rPr lang="en-GB" dirty="0"/>
              <a:t>Media </a:t>
            </a:r>
            <a:r>
              <a:rPr lang="en-GB" dirty="0" smtClean="0"/>
              <a:t>outreach – </a:t>
            </a:r>
            <a:r>
              <a:rPr lang="en-GB" i="0" dirty="0" smtClean="0"/>
              <a:t>Key messages </a:t>
            </a:r>
            <a:br>
              <a:rPr lang="en-GB" i="0" dirty="0" smtClean="0"/>
            </a:br>
            <a:r>
              <a:rPr lang="en-GB" sz="1800" i="0" dirty="0" smtClean="0"/>
              <a:t>UNICEF – Save the Children - OXFAM</a:t>
            </a:r>
            <a:endParaRPr lang="en-GB" sz="1800" i="0" dirty="0"/>
          </a:p>
        </p:txBody>
      </p:sp>
      <p:sp>
        <p:nvSpPr>
          <p:cNvPr id="5" name="Content Placeholder 2"/>
          <p:cNvSpPr txBox="1">
            <a:spLocks/>
          </p:cNvSpPr>
          <p:nvPr/>
        </p:nvSpPr>
        <p:spPr bwMode="auto">
          <a:xfrm>
            <a:off x="1769976" y="1052735"/>
            <a:ext cx="6847656" cy="464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1" fontAlgn="base" hangingPunct="1">
              <a:spcBef>
                <a:spcPct val="20000"/>
              </a:spcBef>
              <a:spcAft>
                <a:spcPct val="0"/>
              </a:spcAft>
              <a:buClr>
                <a:srgbClr val="CF1C21"/>
              </a:buClr>
              <a:buSzPct val="80000"/>
              <a:buFont typeface="Wingdings" pitchFamily="2" charset="2"/>
              <a:buChar char="§"/>
              <a:defRPr sz="2200" kern="1200">
                <a:solidFill>
                  <a:schemeClr val="tx1"/>
                </a:solidFill>
                <a:latin typeface="Arial" pitchFamily="34" charset="0"/>
                <a:ea typeface="+mn-ea"/>
                <a:cs typeface="Arial" pitchFamily="34" charset="0"/>
              </a:defRPr>
            </a:lvl1pPr>
            <a:lvl2pPr marL="450850" indent="-177800" algn="l" rtl="0" eaLnBrk="1" fontAlgn="base" hangingPunct="1">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2pPr>
            <a:lvl3pPr marL="627063" indent="-176213" algn="l" rtl="0" eaLnBrk="1" fontAlgn="base" hangingPunct="1">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3pPr>
            <a:lvl4pPr marL="627063" indent="-176213" algn="l" rtl="0" eaLnBrk="1" fontAlgn="base" hangingPunct="1">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4pPr>
            <a:lvl5pPr marL="627063" indent="-176213" algn="l" rtl="0" eaLnBrk="1" fontAlgn="base" hangingPunct="1">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1000" b="1" dirty="0" smtClean="0">
                <a:latin typeface="Calbri"/>
                <a:cs typeface="Calbri"/>
              </a:rPr>
              <a:t>Key messages UNICEF:</a:t>
            </a:r>
          </a:p>
          <a:p>
            <a:pPr marL="0" indent="0">
              <a:buNone/>
            </a:pPr>
            <a:endParaRPr lang="en-GB" sz="1000" b="1" dirty="0" smtClean="0">
              <a:latin typeface="Calbri"/>
              <a:cs typeface="Calbri"/>
            </a:endParaRPr>
          </a:p>
          <a:p>
            <a:r>
              <a:rPr lang="en-GB" sz="1000" dirty="0">
                <a:solidFill>
                  <a:srgbClr val="FF0000"/>
                </a:solidFill>
              </a:rPr>
              <a:t>On the second anniversary of Super Typhoon Haiyan, the United Nations Children's Fund (UNICEF) has commended the significant progress made in recovery and rehabilitation efforts in the Philippines, but remains concerned about the unmet needs of children and their families, some still living in temporary housing</a:t>
            </a:r>
            <a:r>
              <a:rPr lang="en-GB" sz="1000" dirty="0" smtClean="0"/>
              <a:t>. "</a:t>
            </a:r>
            <a:r>
              <a:rPr lang="en-GB" sz="1000" dirty="0"/>
              <a:t>The two year anniversary of Super Typhoon Haiyan marks tremendous progress in recovery and rebuilding efforts," said </a:t>
            </a:r>
            <a:r>
              <a:rPr lang="en-GB" sz="1000" dirty="0" err="1"/>
              <a:t>Lotta</a:t>
            </a:r>
            <a:r>
              <a:rPr lang="en-GB" sz="1000" dirty="0"/>
              <a:t> </a:t>
            </a:r>
            <a:r>
              <a:rPr lang="en-GB" sz="1000" dirty="0" err="1"/>
              <a:t>Sylwander</a:t>
            </a:r>
            <a:r>
              <a:rPr lang="en-GB" sz="1000" dirty="0"/>
              <a:t>, UNICEF Representative in the Philippines. "UNICEF commends the great efforts invested by the government, civil society and communities to help children and families get back on their feet." </a:t>
            </a:r>
            <a:r>
              <a:rPr lang="en-GB" sz="1000" dirty="0" smtClean="0"/>
              <a:t> In </a:t>
            </a:r>
            <a:r>
              <a:rPr lang="en-GB" sz="1000" dirty="0"/>
              <a:t>a ceremony held in </a:t>
            </a:r>
            <a:r>
              <a:rPr lang="en-GB" sz="1000" dirty="0" err="1"/>
              <a:t>Tacloban</a:t>
            </a:r>
            <a:r>
              <a:rPr lang="en-GB" sz="1000" dirty="0"/>
              <a:t> City with development and humanitarian partners, Ms. </a:t>
            </a:r>
            <a:r>
              <a:rPr lang="en-GB" sz="1000" dirty="0" err="1"/>
              <a:t>Sylwander</a:t>
            </a:r>
            <a:r>
              <a:rPr lang="en-GB" sz="1000" dirty="0"/>
              <a:t> recognized the community efforts that went into ensuring that children are healthy, safe and protected. (</a:t>
            </a:r>
            <a:r>
              <a:rPr lang="en-GB" sz="1000" dirty="0" smtClean="0">
                <a:hlinkClick r:id="rId2"/>
              </a:rPr>
              <a:t>NNN-UNNS</a:t>
            </a:r>
            <a:r>
              <a:rPr lang="en-GB" sz="1000" dirty="0" smtClean="0"/>
              <a:t>)</a:t>
            </a:r>
            <a:endParaRPr lang="en-GB" sz="1000" dirty="0"/>
          </a:p>
          <a:p>
            <a:endParaRPr lang="en-GB" sz="1000" dirty="0"/>
          </a:p>
          <a:p>
            <a:pPr marL="0" indent="0">
              <a:buNone/>
            </a:pPr>
            <a:r>
              <a:rPr lang="en-GB" sz="1000" b="1" dirty="0" smtClean="0"/>
              <a:t>Key messages Save the Children:</a:t>
            </a:r>
          </a:p>
          <a:p>
            <a:pPr marL="0" indent="0">
              <a:buNone/>
            </a:pPr>
            <a:endParaRPr lang="en-GB" sz="1000" dirty="0" smtClean="0"/>
          </a:p>
          <a:p>
            <a:r>
              <a:rPr lang="en-GB" sz="1000" dirty="0">
                <a:solidFill>
                  <a:srgbClr val="FF0000"/>
                </a:solidFill>
              </a:rPr>
              <a:t>Two years into the response, serious work has been done, and a lot has changed. Save the Children has reached close to 900,000 people, including half a million children with lifesaving aid and rehabilitation assistance. We have distributed families food and clean water; provided primary health care; repaired schools and health </a:t>
            </a:r>
            <a:r>
              <a:rPr lang="en-GB" sz="1000" dirty="0" err="1">
                <a:solidFill>
                  <a:srgbClr val="FF0000"/>
                </a:solidFill>
              </a:rPr>
              <a:t>centers</a:t>
            </a:r>
            <a:r>
              <a:rPr lang="en-GB" sz="1000" dirty="0">
                <a:solidFill>
                  <a:srgbClr val="FF0000"/>
                </a:solidFill>
              </a:rPr>
              <a:t>; and provided families and children with the much needed shelter and livelihood assistance. Behind the numbers, we see children whose lives have been changed</a:t>
            </a:r>
            <a:r>
              <a:rPr lang="en-GB" sz="1000" dirty="0" smtClean="0">
                <a:solidFill>
                  <a:srgbClr val="FF0000"/>
                </a:solidFill>
              </a:rPr>
              <a:t>.</a:t>
            </a:r>
            <a:r>
              <a:rPr lang="en-GB" sz="1000" dirty="0">
                <a:solidFill>
                  <a:srgbClr val="FF0000"/>
                </a:solidFill>
              </a:rPr>
              <a:t> </a:t>
            </a:r>
            <a:r>
              <a:rPr lang="en-GB" sz="1000" dirty="0"/>
              <a:t>Save the Children will continue to support some of the most vulnerable children and their families as they get back on the feet</a:t>
            </a:r>
            <a:r>
              <a:rPr lang="en-GB" sz="1000" dirty="0" smtClean="0"/>
              <a:t>. (</a:t>
            </a:r>
            <a:r>
              <a:rPr lang="en-GB" sz="1000" dirty="0" smtClean="0">
                <a:hlinkClick r:id="rId3"/>
              </a:rPr>
              <a:t>Rappler</a:t>
            </a:r>
            <a:r>
              <a:rPr lang="en-GB" sz="1000" dirty="0" smtClean="0"/>
              <a:t>)</a:t>
            </a:r>
            <a:endParaRPr lang="en-GB" sz="1000" dirty="0"/>
          </a:p>
          <a:p>
            <a:pPr marL="0" indent="0">
              <a:buNone/>
            </a:pPr>
            <a:endParaRPr lang="en-GB" sz="1000" dirty="0" smtClean="0"/>
          </a:p>
          <a:p>
            <a:pPr marL="0" indent="0">
              <a:buNone/>
            </a:pPr>
            <a:r>
              <a:rPr lang="en-GB" sz="1000" b="1" dirty="0"/>
              <a:t>Key </a:t>
            </a:r>
            <a:r>
              <a:rPr lang="en-GB" sz="1000" b="1" dirty="0" smtClean="0"/>
              <a:t>messages Oxfam:</a:t>
            </a:r>
          </a:p>
          <a:p>
            <a:pPr marL="0" indent="0">
              <a:buNone/>
            </a:pPr>
            <a:endParaRPr lang="en-GB" sz="1000" b="1" dirty="0"/>
          </a:p>
          <a:p>
            <a:r>
              <a:rPr lang="en-GB" sz="1000" dirty="0">
                <a:solidFill>
                  <a:srgbClr val="FF0000"/>
                </a:solidFill>
              </a:rPr>
              <a:t>“While developed countries continue to hesitate in providing much needed support to enhance adaptation actions, particularly vulnerable and poorer developing countries like the Philippines continue to bear the brunt of the destructive effects of climate change</a:t>
            </a:r>
            <a:r>
              <a:rPr lang="en-GB" sz="1000" dirty="0"/>
              <a:t>,” says Shubert </a:t>
            </a:r>
            <a:r>
              <a:rPr lang="en-GB" sz="1000" dirty="0" err="1"/>
              <a:t>Ciencia</a:t>
            </a:r>
            <a:r>
              <a:rPr lang="en-GB" sz="1000" dirty="0"/>
              <a:t> of Oxfam in the Philippines, a senior member of the Philippine delegation to the UN climate talks</a:t>
            </a:r>
            <a:r>
              <a:rPr lang="en-GB" sz="1000" dirty="0" smtClean="0"/>
              <a:t>. “</a:t>
            </a:r>
            <a:r>
              <a:rPr lang="en-GB" sz="1000" dirty="0"/>
              <a:t>Rich countries, who have historical responsibility in causing climate change, must help developing countries who are suffering the most from its adverse impacts to cope and enhance their resilience,” he added</a:t>
            </a:r>
            <a:r>
              <a:rPr lang="en-GB" sz="1000" dirty="0" smtClean="0"/>
              <a:t>. (</a:t>
            </a:r>
            <a:r>
              <a:rPr lang="en-GB" sz="1000" dirty="0" smtClean="0">
                <a:hlinkClick r:id="rId4"/>
              </a:rPr>
              <a:t>The Guardian</a:t>
            </a:r>
            <a:r>
              <a:rPr lang="en-GB" sz="1000" dirty="0" smtClean="0"/>
              <a:t>)</a:t>
            </a:r>
            <a:endParaRPr lang="en-GB" sz="1000" dirty="0"/>
          </a:p>
          <a:p>
            <a:pPr marL="0" indent="0">
              <a:buNone/>
            </a:pPr>
            <a:r>
              <a:rPr lang="en-GB" sz="1100" dirty="0" smtClean="0"/>
              <a:t/>
            </a:r>
            <a:br>
              <a:rPr lang="en-GB" sz="1100" dirty="0" smtClean="0"/>
            </a:br>
            <a:endParaRPr lang="en-GB" sz="1100" dirty="0" smtClean="0"/>
          </a:p>
          <a:p>
            <a:pPr lvl="0"/>
            <a:endParaRPr lang="en-GB" sz="1100" dirty="0">
              <a:latin typeface="Calbri"/>
              <a:cs typeface="Calbri"/>
            </a:endParaRPr>
          </a:p>
          <a:p>
            <a:pPr lvl="0"/>
            <a:endParaRPr lang="en-GB" sz="1100" dirty="0" smtClean="0">
              <a:latin typeface="Calbri"/>
              <a:cs typeface="Calbri"/>
            </a:endParaRPr>
          </a:p>
          <a:p>
            <a:pPr lvl="0"/>
            <a:endParaRPr lang="en-GB" sz="1100" dirty="0">
              <a:latin typeface="Calbri"/>
              <a:cs typeface="Calbri"/>
            </a:endParaRPr>
          </a:p>
          <a:p>
            <a:pPr lvl="0"/>
            <a:endParaRPr lang="en-GB" sz="1100" dirty="0" smtClean="0">
              <a:latin typeface="Calbri"/>
              <a:cs typeface="Calbri"/>
            </a:endParaRPr>
          </a:p>
          <a:p>
            <a:pPr lvl="0"/>
            <a:endParaRPr lang="en-GB" sz="1100" dirty="0">
              <a:latin typeface="Calbri"/>
              <a:cs typeface="Calbri"/>
            </a:endParaRPr>
          </a:p>
          <a:p>
            <a:pPr lvl="0"/>
            <a:endParaRPr lang="en-GB" sz="1100" dirty="0" smtClean="0">
              <a:latin typeface="Calbri"/>
              <a:cs typeface="Calbri"/>
            </a:endParaRPr>
          </a:p>
          <a:p>
            <a:endParaRPr lang="en-GB" sz="1100" dirty="0" smtClean="0">
              <a:latin typeface="Calbri"/>
              <a:cs typeface="Calbri"/>
            </a:endParaRPr>
          </a:p>
          <a:p>
            <a:endParaRPr lang="en-GB" sz="1000" dirty="0">
              <a:latin typeface="Calbri"/>
              <a:cs typeface="Calbri"/>
            </a:endParaRPr>
          </a:p>
          <a:p>
            <a:pPr lvl="1"/>
            <a:endParaRPr lang="en-GB" sz="1000" dirty="0" smtClean="0">
              <a:latin typeface="Calbri"/>
              <a:cs typeface="Calbri"/>
            </a:endParaRPr>
          </a:p>
          <a:p>
            <a:pPr lvl="1"/>
            <a:endParaRPr lang="en-GB" sz="1000" dirty="0" smtClean="0">
              <a:latin typeface="Calbri"/>
              <a:cs typeface="Calbri"/>
            </a:endParaRPr>
          </a:p>
          <a:p>
            <a:pPr lvl="1"/>
            <a:endParaRPr lang="en-GB" sz="1000" dirty="0">
              <a:latin typeface="Calbri"/>
              <a:cs typeface="Calbri"/>
            </a:endParaRPr>
          </a:p>
          <a:p>
            <a:endParaRPr lang="en-GB" sz="1400" dirty="0" smtClean="0">
              <a:latin typeface="Calbri"/>
              <a:cs typeface="Calbri"/>
            </a:endParaRPr>
          </a:p>
          <a:p>
            <a:endParaRPr lang="en-GB" sz="1400" dirty="0" smtClean="0">
              <a:latin typeface="Calbri"/>
              <a:cs typeface="Calbri"/>
            </a:endParaRPr>
          </a:p>
          <a:p>
            <a:endParaRPr lang="en-GB" sz="1400" dirty="0" smtClean="0">
              <a:latin typeface="Calbri"/>
              <a:cs typeface="Calbri"/>
            </a:endParaRPr>
          </a:p>
          <a:p>
            <a:endParaRPr lang="en-GB" sz="1400" dirty="0" smtClean="0">
              <a:latin typeface="Calbri"/>
              <a:cs typeface="Calbri"/>
            </a:endParaRPr>
          </a:p>
          <a:p>
            <a:endParaRPr lang="en-GB" sz="1400" dirty="0" smtClean="0">
              <a:latin typeface="Calbri"/>
              <a:cs typeface="Calbri"/>
            </a:endParaRPr>
          </a:p>
          <a:p>
            <a:endParaRPr lang="en-GB" sz="1400" dirty="0" smtClean="0">
              <a:latin typeface="Calbri"/>
              <a:cs typeface="Calbri"/>
            </a:endParaRPr>
          </a:p>
          <a:p>
            <a:pPr marL="0" indent="0">
              <a:buFont typeface="Wingdings" pitchFamily="2" charset="2"/>
              <a:buNone/>
            </a:pPr>
            <a:endParaRPr lang="en-GB" dirty="0">
              <a:latin typeface="Calbri"/>
              <a:cs typeface="Calbri"/>
            </a:endParaRPr>
          </a:p>
        </p:txBody>
      </p:sp>
      <p:sp>
        <p:nvSpPr>
          <p:cNvPr id="6" name="TextBox 5"/>
          <p:cNvSpPr txBox="1"/>
          <p:nvPr/>
        </p:nvSpPr>
        <p:spPr>
          <a:xfrm>
            <a:off x="323528" y="1772816"/>
            <a:ext cx="1440160" cy="1292662"/>
          </a:xfrm>
          <a:prstGeom prst="rect">
            <a:avLst/>
          </a:prstGeom>
          <a:noFill/>
        </p:spPr>
        <p:txBody>
          <a:bodyPr wrap="square" rtlCol="0">
            <a:spAutoFit/>
          </a:bodyPr>
          <a:lstStyle/>
          <a:p>
            <a:r>
              <a:rPr lang="en-US" sz="1100" b="1" dirty="0" smtClean="0"/>
              <a:t>Keywords UNICEF</a:t>
            </a:r>
            <a:endParaRPr lang="en-US" sz="1200" dirty="0"/>
          </a:p>
          <a:p>
            <a:pPr marL="171450" indent="-171450">
              <a:buFontTx/>
              <a:buChar char="-"/>
            </a:pPr>
            <a:endParaRPr lang="en-US" sz="1100" dirty="0" smtClean="0"/>
          </a:p>
          <a:p>
            <a:pPr marL="171450" indent="-171450">
              <a:buFontTx/>
              <a:buChar char="-"/>
            </a:pPr>
            <a:r>
              <a:rPr lang="en-US" sz="1100" dirty="0" smtClean="0"/>
              <a:t>Children</a:t>
            </a:r>
          </a:p>
          <a:p>
            <a:pPr marL="171450" indent="-171450">
              <a:buFontTx/>
              <a:buChar char="-"/>
            </a:pPr>
            <a:r>
              <a:rPr lang="en-US" sz="1100" dirty="0" smtClean="0"/>
              <a:t>Temporary housing</a:t>
            </a:r>
          </a:p>
          <a:p>
            <a:pPr marL="171450" indent="-171450">
              <a:buFontTx/>
              <a:buChar char="-"/>
            </a:pPr>
            <a:endParaRPr lang="en-US" sz="1100" dirty="0" smtClean="0"/>
          </a:p>
          <a:p>
            <a:pPr marL="171450" indent="-171450">
              <a:buFontTx/>
              <a:buChar char="-"/>
            </a:pPr>
            <a:endParaRPr lang="en-US" sz="1200" dirty="0"/>
          </a:p>
        </p:txBody>
      </p:sp>
      <p:sp>
        <p:nvSpPr>
          <p:cNvPr id="7" name="TextBox 6"/>
          <p:cNvSpPr txBox="1"/>
          <p:nvPr/>
        </p:nvSpPr>
        <p:spPr>
          <a:xfrm>
            <a:off x="316435" y="2708920"/>
            <a:ext cx="1440160" cy="2846933"/>
          </a:xfrm>
          <a:prstGeom prst="rect">
            <a:avLst/>
          </a:prstGeom>
          <a:noFill/>
        </p:spPr>
        <p:txBody>
          <a:bodyPr wrap="square" rtlCol="0">
            <a:spAutoFit/>
          </a:bodyPr>
          <a:lstStyle/>
          <a:p>
            <a:endParaRPr lang="en-US" sz="1200" b="1" dirty="0" smtClean="0"/>
          </a:p>
          <a:p>
            <a:r>
              <a:rPr lang="en-US" sz="1100" b="1" dirty="0" smtClean="0"/>
              <a:t>Keywords</a:t>
            </a:r>
          </a:p>
          <a:p>
            <a:r>
              <a:rPr lang="en-US" sz="1100" b="1" dirty="0" smtClean="0"/>
              <a:t>Save the Children</a:t>
            </a:r>
            <a:endParaRPr lang="en-US" sz="1100" b="1" dirty="0"/>
          </a:p>
          <a:p>
            <a:endParaRPr lang="en-US" sz="1100" b="1" dirty="0" smtClean="0"/>
          </a:p>
          <a:p>
            <a:pPr marL="171450" indent="-171450">
              <a:buFontTx/>
              <a:buChar char="-"/>
            </a:pPr>
            <a:r>
              <a:rPr lang="en-US" sz="1100" dirty="0" smtClean="0"/>
              <a:t>Live saving aid</a:t>
            </a:r>
          </a:p>
          <a:p>
            <a:pPr marL="171450" indent="-171450">
              <a:buFontTx/>
              <a:buChar char="-"/>
            </a:pPr>
            <a:r>
              <a:rPr lang="en-US" sz="1100" dirty="0" smtClean="0"/>
              <a:t>Repaired schools</a:t>
            </a:r>
          </a:p>
          <a:p>
            <a:pPr marL="171450" indent="-171450">
              <a:buFontTx/>
              <a:buChar char="-"/>
            </a:pPr>
            <a:r>
              <a:rPr lang="en-US" sz="1100" dirty="0" smtClean="0"/>
              <a:t>Clean water</a:t>
            </a:r>
          </a:p>
          <a:p>
            <a:endParaRPr lang="en-US" sz="1100" b="1" dirty="0" smtClean="0"/>
          </a:p>
          <a:p>
            <a:endParaRPr lang="en-US" sz="1100" b="1" dirty="0"/>
          </a:p>
          <a:p>
            <a:r>
              <a:rPr lang="en-US" sz="1100" b="1" dirty="0" smtClean="0"/>
              <a:t>Keywords OXFAM</a:t>
            </a:r>
          </a:p>
          <a:p>
            <a:endParaRPr lang="en-US" sz="1100" dirty="0"/>
          </a:p>
          <a:p>
            <a:pPr marL="171450" indent="-171450">
              <a:buFontTx/>
              <a:buChar char="-"/>
            </a:pPr>
            <a:r>
              <a:rPr lang="en-US" sz="1100" dirty="0" smtClean="0"/>
              <a:t>Climate change</a:t>
            </a:r>
          </a:p>
          <a:p>
            <a:pPr marL="171450" indent="-171450">
              <a:buFontTx/>
              <a:buChar char="-"/>
            </a:pPr>
            <a:r>
              <a:rPr lang="en-US" sz="1100" dirty="0" smtClean="0"/>
              <a:t>Developing countries</a:t>
            </a:r>
          </a:p>
          <a:p>
            <a:pPr marL="171450" indent="-171450">
              <a:buFontTx/>
              <a:buChar char="-"/>
            </a:pPr>
            <a:endParaRPr lang="en-US" sz="1200" dirty="0" smtClean="0"/>
          </a:p>
          <a:p>
            <a:endParaRPr lang="en-US" sz="1200" dirty="0"/>
          </a:p>
        </p:txBody>
      </p:sp>
    </p:spTree>
    <p:extLst>
      <p:ext uri="{BB962C8B-B14F-4D97-AF65-F5344CB8AC3E}">
        <p14:creationId xmlns:p14="http://schemas.microsoft.com/office/powerpoint/2010/main" val="1954654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Media </a:t>
            </a:r>
            <a:r>
              <a:rPr lang="en-GB" dirty="0" smtClean="0"/>
              <a:t>outreach – </a:t>
            </a:r>
            <a:r>
              <a:rPr lang="en-GB" i="0" dirty="0" smtClean="0"/>
              <a:t>Comparative Analysis</a:t>
            </a:r>
            <a:endParaRPr lang="en-GB" i="0" dirty="0"/>
          </a:p>
        </p:txBody>
      </p:sp>
      <p:sp>
        <p:nvSpPr>
          <p:cNvPr id="3" name="Content Placeholder 2"/>
          <p:cNvSpPr>
            <a:spLocks noGrp="1"/>
          </p:cNvSpPr>
          <p:nvPr>
            <p:ph idx="1"/>
          </p:nvPr>
        </p:nvSpPr>
        <p:spPr>
          <a:xfrm>
            <a:off x="251520" y="1628800"/>
            <a:ext cx="8784976" cy="4104456"/>
          </a:xfrm>
        </p:spPr>
        <p:txBody>
          <a:bodyPr/>
          <a:lstStyle/>
          <a:p>
            <a:pPr marL="0" indent="0">
              <a:buNone/>
            </a:pPr>
            <a:r>
              <a:rPr lang="en-GB" sz="1200" b="1" dirty="0" smtClean="0">
                <a:latin typeface="+mn-lt"/>
              </a:rPr>
              <a:t>Analysis:</a:t>
            </a:r>
          </a:p>
          <a:p>
            <a:pPr marL="0" indent="0">
              <a:buNone/>
            </a:pPr>
            <a:endParaRPr lang="en-GB" sz="1200" b="1" dirty="0" smtClean="0">
              <a:latin typeface="+mn-lt"/>
            </a:endParaRPr>
          </a:p>
          <a:p>
            <a:r>
              <a:rPr lang="en-US" sz="1000" b="1" dirty="0" smtClean="0"/>
              <a:t>The Red Cross </a:t>
            </a:r>
            <a:r>
              <a:rPr lang="en-US" sz="1000" dirty="0" smtClean="0"/>
              <a:t>has been the most visible on the media scene to mark the two years anniversary of typhoon Haiyan. The Red Cross focused mainly its messages on recovery programs and achievements such as providing cash grants to affected families so that they could rebuild their lives. Another key </a:t>
            </a:r>
            <a:r>
              <a:rPr lang="en-GB" sz="1000" dirty="0" smtClean="0"/>
              <a:t>message </a:t>
            </a:r>
            <a:r>
              <a:rPr lang="en-GB" sz="1000" dirty="0"/>
              <a:t>delivered by  the Red Cross </a:t>
            </a:r>
            <a:r>
              <a:rPr lang="en-GB" sz="1000" dirty="0" smtClean="0"/>
              <a:t>and which has </a:t>
            </a:r>
            <a:r>
              <a:rPr lang="en-GB" sz="1000" dirty="0"/>
              <a:t>been shared widely by the </a:t>
            </a:r>
            <a:r>
              <a:rPr lang="en-GB" sz="1000" dirty="0" smtClean="0"/>
              <a:t>media is the one on rebuilt/repaired houses</a:t>
            </a:r>
            <a:r>
              <a:rPr lang="en-GB" sz="1000" dirty="0"/>
              <a:t>. </a:t>
            </a:r>
            <a:r>
              <a:rPr lang="en-GB" sz="1000" dirty="0" smtClean="0"/>
              <a:t>“</a:t>
            </a:r>
            <a:r>
              <a:rPr lang="en-GB" sz="1000" b="1" i="1" dirty="0" smtClean="0"/>
              <a:t>The Red Cross has </a:t>
            </a:r>
            <a:r>
              <a:rPr lang="en-GB" sz="1000" b="1" i="1" dirty="0"/>
              <a:t>so far built and repaired more than 65,000 </a:t>
            </a:r>
            <a:r>
              <a:rPr lang="en-GB" sz="1000" b="1" i="1" dirty="0" smtClean="0"/>
              <a:t>homes, </a:t>
            </a:r>
            <a:r>
              <a:rPr lang="en-GB" sz="1000" b="1" i="1" dirty="0"/>
              <a:t>reaching 80 per cent of the  target of 80,000 </a:t>
            </a:r>
            <a:r>
              <a:rPr lang="en-GB" sz="1000" b="1" i="1" dirty="0" smtClean="0"/>
              <a:t>houses</a:t>
            </a:r>
            <a:r>
              <a:rPr lang="en-GB" sz="1000" i="1" dirty="0" smtClean="0"/>
              <a:t>”, </a:t>
            </a:r>
            <a:r>
              <a:rPr lang="en-GB" sz="1000" dirty="0" smtClean="0"/>
              <a:t>this message has been relayed by many media outlets</a:t>
            </a:r>
            <a:r>
              <a:rPr lang="en-GB" sz="1000" i="1" dirty="0" smtClean="0"/>
              <a:t>. </a:t>
            </a:r>
            <a:r>
              <a:rPr lang="en-GB" sz="1000" dirty="0"/>
              <a:t>The chairman of the Philippines Red </a:t>
            </a:r>
            <a:r>
              <a:rPr lang="en-GB" sz="1000" dirty="0" smtClean="0"/>
              <a:t>Cross, Richard Gordon did also an interesting interview on BBC </a:t>
            </a:r>
            <a:r>
              <a:rPr lang="en-GB" sz="1000" dirty="0"/>
              <a:t>speaking </a:t>
            </a:r>
            <a:r>
              <a:rPr lang="en-GB" sz="1000" dirty="0" smtClean="0"/>
              <a:t>about the struggle </a:t>
            </a:r>
            <a:r>
              <a:rPr lang="en-GB" sz="1000" dirty="0"/>
              <a:t>the country </a:t>
            </a:r>
            <a:r>
              <a:rPr lang="en-GB" sz="1000" dirty="0" smtClean="0"/>
              <a:t>is facing </a:t>
            </a:r>
            <a:r>
              <a:rPr lang="en-GB" sz="1000" dirty="0"/>
              <a:t>against an increasingly hostile </a:t>
            </a:r>
            <a:r>
              <a:rPr lang="en-GB" sz="1000" dirty="0" smtClean="0"/>
              <a:t>climate.</a:t>
            </a:r>
          </a:p>
          <a:p>
            <a:endParaRPr lang="en-US" sz="1000" dirty="0"/>
          </a:p>
          <a:p>
            <a:r>
              <a:rPr lang="en-GB" sz="1000" dirty="0" smtClean="0"/>
              <a:t>OXFAM, UNICEF and Save the Children have been much less visible on the media scene than the Red Cross. </a:t>
            </a:r>
          </a:p>
          <a:p>
            <a:endParaRPr lang="en-GB" sz="1000" dirty="0"/>
          </a:p>
          <a:p>
            <a:r>
              <a:rPr lang="en-GB" sz="1000" b="1" dirty="0" smtClean="0"/>
              <a:t>OXFAM</a:t>
            </a:r>
            <a:r>
              <a:rPr lang="en-GB" sz="1000" dirty="0" smtClean="0"/>
              <a:t> focused its main message on how </a:t>
            </a:r>
            <a:r>
              <a:rPr lang="en-GB" sz="1000" dirty="0"/>
              <a:t>the </a:t>
            </a:r>
            <a:r>
              <a:rPr lang="en-GB" sz="1000" dirty="0" smtClean="0"/>
              <a:t>Philippines</a:t>
            </a:r>
            <a:r>
              <a:rPr lang="en-GB" sz="1000" dirty="0"/>
              <a:t> continue to bear</a:t>
            </a:r>
            <a:r>
              <a:rPr lang="en-GB" sz="1000" dirty="0" smtClean="0"/>
              <a:t> </a:t>
            </a:r>
            <a:r>
              <a:rPr lang="en-GB" sz="1000" dirty="0"/>
              <a:t>the </a:t>
            </a:r>
            <a:r>
              <a:rPr lang="en-GB" sz="1000" dirty="0" smtClean="0"/>
              <a:t>destructive effects of climate change.  </a:t>
            </a:r>
            <a:r>
              <a:rPr lang="en-GB" sz="1000" dirty="0"/>
              <a:t>“</a:t>
            </a:r>
            <a:r>
              <a:rPr lang="en-GB" sz="1000" i="1" dirty="0"/>
              <a:t>While developed countries continue to hesitate in providing much needed support to enhance adaptation actions, particularly vulnerable and poorer developing countries like the Philippines continue to bear the brunt of the destructive effects of climate change</a:t>
            </a:r>
            <a:r>
              <a:rPr lang="en-GB" sz="1000" dirty="0"/>
              <a:t>,” says Shubert </a:t>
            </a:r>
            <a:r>
              <a:rPr lang="en-GB" sz="1000" dirty="0" err="1"/>
              <a:t>Ciencia</a:t>
            </a:r>
            <a:r>
              <a:rPr lang="en-GB" sz="1000" dirty="0"/>
              <a:t> of Oxfam in the Philippines, a senior member of the Philippine delegation to the UN climate talks</a:t>
            </a:r>
            <a:r>
              <a:rPr lang="en-GB" sz="1000" dirty="0" smtClean="0"/>
              <a:t>. (The Guardian)</a:t>
            </a:r>
          </a:p>
          <a:p>
            <a:endParaRPr lang="en-GB" sz="1000" dirty="0"/>
          </a:p>
          <a:p>
            <a:r>
              <a:rPr lang="en-GB" sz="1000" b="1" dirty="0" smtClean="0"/>
              <a:t>UNICEF </a:t>
            </a:r>
            <a:r>
              <a:rPr lang="en-US" sz="1000" dirty="0"/>
              <a:t>maintained its line on children. </a:t>
            </a:r>
            <a:r>
              <a:rPr lang="en-US" sz="1000" dirty="0" smtClean="0"/>
              <a:t>Even if </a:t>
            </a:r>
            <a:r>
              <a:rPr lang="en-GB" sz="1000" dirty="0" smtClean="0"/>
              <a:t>UNICEF recognised the significant </a:t>
            </a:r>
            <a:r>
              <a:rPr lang="en-GB" sz="1000" dirty="0"/>
              <a:t>progress made in recovery and rehabilitation efforts in the </a:t>
            </a:r>
            <a:r>
              <a:rPr lang="en-GB" sz="1000" dirty="0" smtClean="0"/>
              <a:t>Philippines, UNICEF is still concerned </a:t>
            </a:r>
            <a:r>
              <a:rPr lang="en-GB" sz="1000" dirty="0"/>
              <a:t>about the </a:t>
            </a:r>
            <a:r>
              <a:rPr lang="en-GB" sz="1000" dirty="0" smtClean="0"/>
              <a:t>needs </a:t>
            </a:r>
            <a:r>
              <a:rPr lang="en-GB" sz="1000" dirty="0"/>
              <a:t>of children and their families, some still living in temporary </a:t>
            </a:r>
            <a:r>
              <a:rPr lang="en-GB" sz="1000" dirty="0" smtClean="0"/>
              <a:t>housing. </a:t>
            </a:r>
            <a:r>
              <a:rPr lang="en-US" sz="1000" dirty="0" smtClean="0"/>
              <a:t>That was its main message for the two year anniversary of Typhoon Haiyan. </a:t>
            </a:r>
          </a:p>
          <a:p>
            <a:endParaRPr lang="en-US" sz="1000" dirty="0"/>
          </a:p>
          <a:p>
            <a:r>
              <a:rPr lang="en-US" sz="1000" b="1" dirty="0" smtClean="0"/>
              <a:t>Save The Children </a:t>
            </a:r>
            <a:r>
              <a:rPr lang="en-GB" sz="1000" dirty="0" smtClean="0"/>
              <a:t>has </a:t>
            </a:r>
            <a:r>
              <a:rPr lang="en-GB" sz="1000" dirty="0"/>
              <a:t>reached close to 900,000 people, including half a million children with lifesaving aid and rehabilitation </a:t>
            </a:r>
            <a:r>
              <a:rPr lang="en-GB" sz="1000" dirty="0" smtClean="0"/>
              <a:t>assistance. Save The Children main message relies on this main figure quoted by few media.</a:t>
            </a:r>
            <a:endParaRPr lang="en-US" sz="1000" dirty="0"/>
          </a:p>
          <a:p>
            <a:pPr marL="0" indent="0">
              <a:buNone/>
            </a:pPr>
            <a:r>
              <a:rPr lang="en-US" sz="1000" dirty="0"/>
              <a:t> </a:t>
            </a:r>
          </a:p>
        </p:txBody>
      </p:sp>
    </p:spTree>
    <p:extLst>
      <p:ext uri="{BB962C8B-B14F-4D97-AF65-F5344CB8AC3E}">
        <p14:creationId xmlns:p14="http://schemas.microsoft.com/office/powerpoint/2010/main" val="39506131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Social media analysis - traffic</a:t>
            </a:r>
            <a:endParaRPr lang="en-GB"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47864" y="1656451"/>
            <a:ext cx="5400600" cy="224895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179512" y="1772816"/>
            <a:ext cx="2664296" cy="2031325"/>
          </a:xfrm>
          <a:prstGeom prst="rect">
            <a:avLst/>
          </a:prstGeom>
          <a:noFill/>
        </p:spPr>
        <p:txBody>
          <a:bodyPr wrap="square" rtlCol="0">
            <a:spAutoFit/>
          </a:bodyPr>
          <a:lstStyle/>
          <a:p>
            <a:r>
              <a:rPr lang="en-US" sz="1400" dirty="0" smtClean="0"/>
              <a:t>A total of </a:t>
            </a:r>
            <a:r>
              <a:rPr lang="en-US" sz="1400" b="1" dirty="0" smtClean="0"/>
              <a:t>1,243 </a:t>
            </a:r>
            <a:r>
              <a:rPr lang="en-US" sz="1400" dirty="0" smtClean="0"/>
              <a:t>online mentions of the Red Cross Red Crescent in association with Typhoon Haiyan were shared between 05 and 12 November. Most of these were on </a:t>
            </a:r>
            <a:r>
              <a:rPr lang="en-US" sz="1400" b="1" dirty="0" smtClean="0"/>
              <a:t>Twitter</a:t>
            </a:r>
            <a:r>
              <a:rPr lang="en-US" sz="1400" dirty="0" smtClean="0"/>
              <a:t>. These include the bespoke Red Cross Red Crescent hashtag </a:t>
            </a:r>
            <a:r>
              <a:rPr lang="en-US" sz="1400" b="1" dirty="0" smtClean="0"/>
              <a:t>#RisingFromHaiyan</a:t>
            </a:r>
            <a:endParaRPr lang="en-US" sz="1400" b="1" dirty="0"/>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76000" y="4014762"/>
            <a:ext cx="7316480" cy="179050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364228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828800" y="350838"/>
            <a:ext cx="6858000" cy="1143000"/>
          </a:xfrm>
        </p:spPr>
        <p:txBody>
          <a:bodyPr/>
          <a:lstStyle/>
          <a:p>
            <a:r>
              <a:rPr lang="en-GB" dirty="0" smtClean="0"/>
              <a:t>Social media analysis – top authors</a:t>
            </a:r>
            <a:endParaRPr lang="en-GB"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91880" y="1700808"/>
            <a:ext cx="5257800" cy="3667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p:cNvSpPr txBox="1"/>
          <p:nvPr/>
        </p:nvSpPr>
        <p:spPr>
          <a:xfrm>
            <a:off x="395536" y="1898829"/>
            <a:ext cx="2664296" cy="2677656"/>
          </a:xfrm>
          <a:prstGeom prst="rect">
            <a:avLst/>
          </a:prstGeom>
          <a:noFill/>
        </p:spPr>
        <p:txBody>
          <a:bodyPr wrap="square" rtlCol="0">
            <a:spAutoFit/>
          </a:bodyPr>
          <a:lstStyle/>
          <a:p>
            <a:r>
              <a:rPr lang="en-US" sz="1400" dirty="0" smtClean="0"/>
              <a:t>Here is a list of the top Twitter accounts that have been active during the reporting period, ranked by level of influence. </a:t>
            </a:r>
            <a:r>
              <a:rPr lang="en-US" sz="1400" b="1" dirty="0" smtClean="0"/>
              <a:t>Philippine Red Cross </a:t>
            </a:r>
            <a:r>
              <a:rPr lang="en-US" sz="1400" dirty="0" smtClean="0"/>
              <a:t>appears to be by far the most influential user.</a:t>
            </a:r>
          </a:p>
          <a:p>
            <a:r>
              <a:rPr lang="en-US" sz="1400" dirty="0" smtClean="0"/>
              <a:t>Among external users are Philippines-based online media outlets like </a:t>
            </a:r>
            <a:r>
              <a:rPr lang="en-US" sz="1400" b="1" dirty="0" smtClean="0"/>
              <a:t>Philstar News </a:t>
            </a:r>
            <a:r>
              <a:rPr lang="en-US" sz="1400" dirty="0" smtClean="0"/>
              <a:t>and</a:t>
            </a:r>
            <a:r>
              <a:rPr lang="en-US" sz="1400" b="1" dirty="0" smtClean="0"/>
              <a:t> </a:t>
            </a:r>
            <a:r>
              <a:rPr lang="en-US" sz="1400" b="1" dirty="0" err="1" smtClean="0"/>
              <a:t>Rappler</a:t>
            </a:r>
            <a:r>
              <a:rPr lang="en-US" sz="1400" b="1" dirty="0" smtClean="0"/>
              <a:t>.</a:t>
            </a:r>
          </a:p>
          <a:p>
            <a:endParaRPr lang="en-US" sz="1400" b="1" dirty="0"/>
          </a:p>
        </p:txBody>
      </p:sp>
    </p:spTree>
    <p:extLst>
      <p:ext uri="{BB962C8B-B14F-4D97-AF65-F5344CB8AC3E}">
        <p14:creationId xmlns:p14="http://schemas.microsoft.com/office/powerpoint/2010/main" val="4821237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828800" y="350838"/>
            <a:ext cx="6858000" cy="1143000"/>
          </a:xfrm>
        </p:spPr>
        <p:txBody>
          <a:bodyPr/>
          <a:lstStyle/>
          <a:p>
            <a:r>
              <a:rPr lang="en-GB" dirty="0" smtClean="0"/>
              <a:t>Social media analysis – top content</a:t>
            </a:r>
            <a:endParaRPr lang="en-GB" dirty="0"/>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198" y="1671649"/>
            <a:ext cx="2466578" cy="22610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6" name="Picture 4"/>
          <p:cNvPicPr>
            <a:picLocks noChangeAspect="1" noChangeArrowheads="1"/>
          </p:cNvPicPr>
          <p:nvPr/>
        </p:nvPicPr>
        <p:blipFill rotWithShape="1">
          <a:blip r:embed="rId3">
            <a:extLst>
              <a:ext uri="{28A0092B-C50C-407E-A947-70E740481C1C}">
                <a14:useLocalDpi xmlns:a14="http://schemas.microsoft.com/office/drawing/2010/main" val="0"/>
              </a:ext>
            </a:extLst>
          </a:blip>
          <a:srcRect b="10059"/>
          <a:stretch/>
        </p:blipFill>
        <p:spPr bwMode="auto">
          <a:xfrm>
            <a:off x="195858" y="3821239"/>
            <a:ext cx="2647950" cy="20560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8"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23148" y="3313693"/>
            <a:ext cx="3285356" cy="1383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9" name="Picture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95936" y="1631286"/>
            <a:ext cx="5078024" cy="165369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Rectangle 5"/>
          <p:cNvSpPr/>
          <p:nvPr/>
        </p:nvSpPr>
        <p:spPr>
          <a:xfrm>
            <a:off x="2915816" y="3429000"/>
            <a:ext cx="2808312" cy="2492990"/>
          </a:xfrm>
          <a:prstGeom prst="rect">
            <a:avLst/>
          </a:prstGeom>
        </p:spPr>
        <p:txBody>
          <a:bodyPr wrap="square">
            <a:spAutoFit/>
          </a:bodyPr>
          <a:lstStyle/>
          <a:p>
            <a:pPr lvl="0"/>
            <a:r>
              <a:rPr lang="en-US" sz="1200" dirty="0" smtClean="0">
                <a:solidFill>
                  <a:prstClr val="black"/>
                </a:solidFill>
              </a:rPr>
              <a:t>Here is some of the most popular content shared both by Movement and external users. Interesting to note the opinion piece shared by </a:t>
            </a:r>
            <a:r>
              <a:rPr lang="en-US" sz="1200" b="1" dirty="0" smtClean="0">
                <a:solidFill>
                  <a:prstClr val="black"/>
                </a:solidFill>
              </a:rPr>
              <a:t>Philstar,</a:t>
            </a:r>
            <a:r>
              <a:rPr lang="en-US" sz="1200" dirty="0" smtClean="0">
                <a:solidFill>
                  <a:prstClr val="black"/>
                </a:solidFill>
              </a:rPr>
              <a:t> in the context of widespread criticism of humanitarian orgs involved in the response, praises the work done by PRC.</a:t>
            </a:r>
          </a:p>
          <a:p>
            <a:pPr lvl="0"/>
            <a:r>
              <a:rPr lang="en-US" sz="1200" dirty="0" smtClean="0">
                <a:solidFill>
                  <a:prstClr val="black"/>
                </a:solidFill>
              </a:rPr>
              <a:t>Also worth noting that the first five most popular tweets sent by the </a:t>
            </a:r>
            <a:r>
              <a:rPr lang="en-US" sz="1200" b="1" dirty="0" smtClean="0">
                <a:solidFill>
                  <a:prstClr val="black"/>
                </a:solidFill>
              </a:rPr>
              <a:t>Philippine Red Cross </a:t>
            </a:r>
            <a:r>
              <a:rPr lang="en-US" sz="1200" dirty="0" smtClean="0">
                <a:solidFill>
                  <a:prstClr val="black"/>
                </a:solidFill>
              </a:rPr>
              <a:t>alone have generated </a:t>
            </a:r>
            <a:r>
              <a:rPr lang="en-US" sz="1200" b="1" dirty="0" smtClean="0">
                <a:solidFill>
                  <a:prstClr val="black"/>
                </a:solidFill>
              </a:rPr>
              <a:t>almost 3 million impressions.</a:t>
            </a:r>
          </a:p>
        </p:txBody>
      </p:sp>
    </p:spTree>
    <p:extLst>
      <p:ext uri="{BB962C8B-B14F-4D97-AF65-F5344CB8AC3E}">
        <p14:creationId xmlns:p14="http://schemas.microsoft.com/office/powerpoint/2010/main" val="24928199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theme/theme1.xml><?xml version="1.0" encoding="utf-8"?>
<a:theme xmlns:a="http://schemas.openxmlformats.org/drawingml/2006/main" name="IFRC_2011 presentation-E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IFRC_2011 presentation-EN</Template>
  <TotalTime>10133</TotalTime>
  <Words>853</Words>
  <Application>Microsoft Office PowerPoint</Application>
  <PresentationFormat>On-screen Show (4:3)</PresentationFormat>
  <Paragraphs>110</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IFRC_2011 presentation-EN</vt:lpstr>
      <vt:lpstr>Typhoon Haiyan</vt:lpstr>
      <vt:lpstr>Media outreach – Key figures</vt:lpstr>
      <vt:lpstr>Media outreach – Key messages-  Red Cross</vt:lpstr>
      <vt:lpstr>Media outreach – Key messages  UNICEF – Save the Children - OXFAM</vt:lpstr>
      <vt:lpstr>Media outreach – Comparative Analysis</vt:lpstr>
      <vt:lpstr>Social media analysis - traffic</vt:lpstr>
      <vt:lpstr>Social media analysis – top authors</vt:lpstr>
      <vt:lpstr>Social media analysis – top content</vt:lpstr>
      <vt:lpstr>PowerPoint Presentation</vt:lpstr>
    </vt:vector>
  </TitlesOfParts>
  <Company>IFRC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Tsunami Ten Years</dc:title>
  <dc:creator>Lea Salwan</dc:creator>
  <cp:lastModifiedBy>Angeline Tandiono</cp:lastModifiedBy>
  <cp:revision>249</cp:revision>
  <dcterms:created xsi:type="dcterms:W3CDTF">2015-01-27T10:59:10Z</dcterms:created>
  <dcterms:modified xsi:type="dcterms:W3CDTF">2015-11-20T04:06:04Z</dcterms:modified>
</cp:coreProperties>
</file>