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7" r:id="rId2"/>
    <p:sldId id="261" r:id="rId3"/>
    <p:sldId id="284" r:id="rId4"/>
    <p:sldId id="266" r:id="rId5"/>
    <p:sldId id="267" r:id="rId6"/>
    <p:sldId id="268" r:id="rId7"/>
    <p:sldId id="269" r:id="rId8"/>
    <p:sldId id="275" r:id="rId9"/>
    <p:sldId id="285" r:id="rId10"/>
    <p:sldId id="286" r:id="rId11"/>
    <p:sldId id="270" r:id="rId12"/>
    <p:sldId id="271" r:id="rId13"/>
    <p:sldId id="299" r:id="rId14"/>
    <p:sldId id="272" r:id="rId15"/>
    <p:sldId id="287" r:id="rId16"/>
    <p:sldId id="288" r:id="rId17"/>
    <p:sldId id="291" r:id="rId18"/>
    <p:sldId id="289" r:id="rId19"/>
    <p:sldId id="298" r:id="rId20"/>
    <p:sldId id="273" r:id="rId21"/>
    <p:sldId id="278" r:id="rId22"/>
    <p:sldId id="279" r:id="rId23"/>
    <p:sldId id="300" r:id="rId24"/>
    <p:sldId id="301" r:id="rId25"/>
    <p:sldId id="280" r:id="rId26"/>
    <p:sldId id="281" r:id="rId27"/>
    <p:sldId id="282" r:id="rId28"/>
    <p:sldId id="283" r:id="rId29"/>
    <p:sldId id="302" r:id="rId30"/>
    <p:sldId id="304" r:id="rId31"/>
    <p:sldId id="312" r:id="rId32"/>
    <p:sldId id="313" r:id="rId33"/>
    <p:sldId id="314" r:id="rId34"/>
    <p:sldId id="315" r:id="rId35"/>
    <p:sldId id="316" r:id="rId36"/>
    <p:sldId id="317" r:id="rId37"/>
    <p:sldId id="318" r:id="rId38"/>
    <p:sldId id="319" r:id="rId39"/>
    <p:sldId id="320" r:id="rId40"/>
    <p:sldId id="26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741" autoAdjust="0"/>
  </p:normalViewPr>
  <p:slideViewPr>
    <p:cSldViewPr snapToGrid="0" snapToObjects="1">
      <p:cViewPr varScale="1">
        <p:scale>
          <a:sx n="52" d="100"/>
          <a:sy n="52" d="100"/>
        </p:scale>
        <p:origin x="-2484"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68FEB-91CE-A240-9AA2-275471C45C87}"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F9278-307C-E24E-AD61-BDAE67FB3EBA}" type="slidenum">
              <a:rPr lang="en-US" smtClean="0"/>
              <a:t>‹#›</a:t>
            </a:fld>
            <a:endParaRPr lang="en-US"/>
          </a:p>
        </p:txBody>
      </p:sp>
    </p:spTree>
    <p:extLst>
      <p:ext uri="{BB962C8B-B14F-4D97-AF65-F5344CB8AC3E}">
        <p14:creationId xmlns:p14="http://schemas.microsoft.com/office/powerpoint/2010/main" val="42596342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lvl="0"/>
            <a:endParaRPr lang="zh-TW"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a:t>
            </a:fld>
            <a:endParaRPr lang="en-GB"/>
          </a:p>
        </p:txBody>
      </p:sp>
    </p:spTree>
    <p:extLst>
      <p:ext uri="{BB962C8B-B14F-4D97-AF65-F5344CB8AC3E}">
        <p14:creationId xmlns:p14="http://schemas.microsoft.com/office/powerpoint/2010/main" val="9220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CHARACTERISTICS OF ADULT LEARNERS</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PH" sz="1200" kern="1200" dirty="0" smtClean="0">
                <a:solidFill>
                  <a:schemeClr val="tx1"/>
                </a:solidFill>
                <a:effectLst/>
                <a:latin typeface="+mn-lt"/>
                <a:ea typeface="+mn-ea"/>
                <a:cs typeface="+mn-cs"/>
              </a:rPr>
              <a:t>Pursue training with a sense of purpose</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PH" sz="1200" kern="1200" dirty="0" smtClean="0">
                <a:solidFill>
                  <a:schemeClr val="tx1"/>
                </a:solidFill>
                <a:effectLst/>
                <a:latin typeface="+mn-lt"/>
                <a:ea typeface="+mn-ea"/>
                <a:cs typeface="+mn-cs"/>
              </a:rPr>
              <a:t>Have some relevant knowledge or skill</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PH" sz="1200" kern="1200" dirty="0" smtClean="0">
                <a:solidFill>
                  <a:schemeClr val="tx1"/>
                </a:solidFill>
                <a:effectLst/>
                <a:latin typeface="+mn-lt"/>
                <a:ea typeface="+mn-ea"/>
                <a:cs typeface="+mn-cs"/>
              </a:rPr>
              <a:t>Are motivated by goals</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PH" sz="1200" kern="1200" dirty="0" smtClean="0">
                <a:solidFill>
                  <a:schemeClr val="tx1"/>
                </a:solidFill>
                <a:effectLst/>
                <a:latin typeface="+mn-lt"/>
                <a:ea typeface="+mn-ea"/>
                <a:cs typeface="+mn-cs"/>
              </a:rPr>
              <a:t>Want training to relate to the real world</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PH" sz="1200" kern="1200" dirty="0" smtClean="0">
                <a:solidFill>
                  <a:schemeClr val="tx1"/>
                </a:solidFill>
                <a:effectLst/>
                <a:latin typeface="+mn-lt"/>
                <a:ea typeface="+mn-ea"/>
                <a:cs typeface="+mn-cs"/>
              </a:rPr>
              <a:t>Need to have theory immediately applied to practice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22F9278-307C-E24E-AD61-BDAE67FB3EBA}" type="slidenum">
              <a:rPr lang="en-US" smtClean="0"/>
              <a:t>7</a:t>
            </a:fld>
            <a:endParaRPr lang="en-US"/>
          </a:p>
        </p:txBody>
      </p:sp>
    </p:spTree>
    <p:extLst>
      <p:ext uri="{BB962C8B-B14F-4D97-AF65-F5344CB8AC3E}">
        <p14:creationId xmlns:p14="http://schemas.microsoft.com/office/powerpoint/2010/main" val="293636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2F9278-307C-E24E-AD61-BDAE67FB3EBA}" type="slidenum">
              <a:rPr lang="en-US" smtClean="0"/>
              <a:t>11</a:t>
            </a:fld>
            <a:endParaRPr lang="en-US"/>
          </a:p>
        </p:txBody>
      </p:sp>
    </p:spTree>
    <p:extLst>
      <p:ext uri="{BB962C8B-B14F-4D97-AF65-F5344CB8AC3E}">
        <p14:creationId xmlns:p14="http://schemas.microsoft.com/office/powerpoint/2010/main" val="185145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2F9278-307C-E24E-AD61-BDAE67FB3EBA}" type="slidenum">
              <a:rPr lang="en-US" smtClean="0"/>
              <a:t>12</a:t>
            </a:fld>
            <a:endParaRPr lang="en-US"/>
          </a:p>
        </p:txBody>
      </p:sp>
    </p:spTree>
    <p:extLst>
      <p:ext uri="{BB962C8B-B14F-4D97-AF65-F5344CB8AC3E}">
        <p14:creationId xmlns:p14="http://schemas.microsoft.com/office/powerpoint/2010/main" val="335443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F9278-307C-E24E-AD61-BDAE67FB3EBA}" type="slidenum">
              <a:rPr lang="en-US" smtClean="0"/>
              <a:t>19</a:t>
            </a:fld>
            <a:endParaRPr lang="en-US"/>
          </a:p>
        </p:txBody>
      </p:sp>
    </p:spTree>
    <p:extLst>
      <p:ext uri="{BB962C8B-B14F-4D97-AF65-F5344CB8AC3E}">
        <p14:creationId xmlns:p14="http://schemas.microsoft.com/office/powerpoint/2010/main" val="86184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course aims are:</a:t>
            </a:r>
          </a:p>
          <a:p>
            <a:r>
              <a:rPr lang="en-US" dirty="0" smtClean="0"/>
              <a:t> Used to indicate the overall purpose of a course</a:t>
            </a:r>
          </a:p>
          <a:p>
            <a:r>
              <a:rPr lang="en-US" dirty="0" smtClean="0"/>
              <a:t> Usually long-term and expressed in rather general terms</a:t>
            </a:r>
          </a:p>
          <a:p>
            <a:r>
              <a:rPr lang="en-US" dirty="0" smtClean="0"/>
              <a:t> Do not say what participants will actually be learning and achieving at specific points</a:t>
            </a:r>
          </a:p>
          <a:p>
            <a:endParaRPr lang="en-US" dirty="0" smtClean="0"/>
          </a:p>
          <a:p>
            <a:r>
              <a:rPr lang="en-US" dirty="0" smtClean="0"/>
              <a:t>A common phrase used before listing course objectives: ‘By the end of the session, participants will have/ will be able to…’</a:t>
            </a:r>
          </a:p>
          <a:p>
            <a:endParaRPr lang="en-US" dirty="0" smtClean="0"/>
          </a:p>
          <a:p>
            <a:r>
              <a:rPr lang="en-US" dirty="0" smtClean="0"/>
              <a:t>The crucial point is that you identify exactly what the participants are to achieve by the end of the course/session. Once your aim and objectives are clear you can then move to more detailed planning, selecting content, identifying the best training methods, gathering resources needed and deciding what success looks like and how you will monitor this.</a:t>
            </a:r>
            <a:endParaRPr lang="en-US" dirty="0"/>
          </a:p>
        </p:txBody>
      </p:sp>
      <p:sp>
        <p:nvSpPr>
          <p:cNvPr id="4" name="Slide Number Placeholder 3"/>
          <p:cNvSpPr>
            <a:spLocks noGrp="1"/>
          </p:cNvSpPr>
          <p:nvPr>
            <p:ph type="sldNum" sz="quarter" idx="10"/>
          </p:nvPr>
        </p:nvSpPr>
        <p:spPr/>
        <p:txBody>
          <a:bodyPr/>
          <a:lstStyle/>
          <a:p>
            <a:fld id="{722F9278-307C-E24E-AD61-BDAE67FB3EBA}" type="slidenum">
              <a:rPr lang="en-US" smtClean="0"/>
              <a:t>21</a:t>
            </a:fld>
            <a:endParaRPr lang="en-US"/>
          </a:p>
        </p:txBody>
      </p:sp>
    </p:spTree>
    <p:extLst>
      <p:ext uri="{BB962C8B-B14F-4D97-AF65-F5344CB8AC3E}">
        <p14:creationId xmlns:p14="http://schemas.microsoft.com/office/powerpoint/2010/main" val="408529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of setting objectives is through using the acronym ‘SMART’.</a:t>
            </a:r>
          </a:p>
          <a:p>
            <a:r>
              <a:rPr lang="en-US" b="1" dirty="0" smtClean="0"/>
              <a:t>SPECIFIC</a:t>
            </a:r>
            <a:r>
              <a:rPr lang="en-US" dirty="0" smtClean="0"/>
              <a:t> They state exactly what you aim to achieve and to what extent</a:t>
            </a:r>
          </a:p>
          <a:p>
            <a:r>
              <a:rPr lang="en-US" b="1" dirty="0" smtClean="0"/>
              <a:t>MEASURABLE</a:t>
            </a:r>
            <a:r>
              <a:rPr lang="en-US" dirty="0" smtClean="0"/>
              <a:t> So you will know whether you have been successful</a:t>
            </a:r>
          </a:p>
          <a:p>
            <a:r>
              <a:rPr lang="en-US" b="1" dirty="0" smtClean="0"/>
              <a:t>AGREED</a:t>
            </a:r>
            <a:r>
              <a:rPr lang="en-US" dirty="0" smtClean="0"/>
              <a:t> So that your trainees have a stake in what they are learning</a:t>
            </a:r>
          </a:p>
          <a:p>
            <a:r>
              <a:rPr lang="en-US" b="1" dirty="0" smtClean="0"/>
              <a:t>REALISTIC</a:t>
            </a:r>
            <a:r>
              <a:rPr lang="en-US" dirty="0" smtClean="0"/>
              <a:t> That is, they are capable of being achieved</a:t>
            </a:r>
          </a:p>
          <a:p>
            <a:r>
              <a:rPr lang="en-US" b="1" dirty="0" smtClean="0"/>
              <a:t>TIME-BASED</a:t>
            </a:r>
            <a:r>
              <a:rPr lang="en-US" dirty="0" smtClean="0"/>
              <a:t> So that there are specific timeframes structuring the process</a:t>
            </a:r>
            <a:endParaRPr lang="en-US" dirty="0"/>
          </a:p>
        </p:txBody>
      </p:sp>
      <p:sp>
        <p:nvSpPr>
          <p:cNvPr id="4" name="Slide Number Placeholder 3"/>
          <p:cNvSpPr>
            <a:spLocks noGrp="1"/>
          </p:cNvSpPr>
          <p:nvPr>
            <p:ph type="sldNum" sz="quarter" idx="10"/>
          </p:nvPr>
        </p:nvSpPr>
        <p:spPr/>
        <p:txBody>
          <a:bodyPr/>
          <a:lstStyle/>
          <a:p>
            <a:fld id="{722F9278-307C-E24E-AD61-BDAE67FB3EBA}" type="slidenum">
              <a:rPr lang="en-US" smtClean="0"/>
              <a:t>22</a:t>
            </a:fld>
            <a:endParaRPr lang="en-US"/>
          </a:p>
        </p:txBody>
      </p:sp>
    </p:spTree>
    <p:extLst>
      <p:ext uri="{BB962C8B-B14F-4D97-AF65-F5344CB8AC3E}">
        <p14:creationId xmlns:p14="http://schemas.microsoft.com/office/powerpoint/2010/main" val="65893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2F9278-307C-E24E-AD61-BDAE67FB3EBA}" type="slidenum">
              <a:rPr lang="en-US" smtClean="0"/>
              <a:t>28</a:t>
            </a:fld>
            <a:endParaRPr lang="en-US"/>
          </a:p>
        </p:txBody>
      </p:sp>
    </p:spTree>
    <p:extLst>
      <p:ext uri="{BB962C8B-B14F-4D97-AF65-F5344CB8AC3E}">
        <p14:creationId xmlns:p14="http://schemas.microsoft.com/office/powerpoint/2010/main" val="252482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file:///\\localhost\Users\user\Documents\IFRC\output%203\Training%20Kit\PART_2_CCA_PROGRAMMING\16-SESSION%2013%20Training%20Management%20Tips\Macintosh%20HD:Users:user:Library:Mail%20Downloads:TWO%20SCHOOLS%20OF%20THOUGHT%20IN%20LEARNING.docx!OLE_LINK2"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file:///\\localhost\Users\user\Documents\IFRC\output%203\Training%20Kit\PART_2_CCA_PROGRAMMING\16-SESSION%2013%20Training%20Management%20Tips\Macintosh%20HD:Users:user:Library:Mail%20Downloads:TYPES%20TRAINING%20MAT.docx!OLE_LINK3" TargetMode="Externa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ctrTitle"/>
          </p:nvPr>
        </p:nvSpPr>
        <p:spPr>
          <a:xfrm>
            <a:off x="1475656" y="2327564"/>
            <a:ext cx="7128792" cy="878774"/>
          </a:xfrm>
        </p:spPr>
        <p:txBody>
          <a:bodyPr/>
          <a:lstStyle/>
          <a:p>
            <a:r>
              <a:rPr lang="en-GB" sz="3200" dirty="0" smtClean="0"/>
              <a:t>     Tips on Facilitating and Managing Training</a:t>
            </a:r>
            <a:endParaRPr lang="en-GB" sz="3200" dirty="0" smtClean="0">
              <a:latin typeface="Arial" charset="0"/>
              <a:cs typeface="Arial" charset="0"/>
            </a:endParaRPr>
          </a:p>
        </p:txBody>
      </p:sp>
    </p:spTree>
    <p:extLst>
      <p:ext uri="{BB962C8B-B14F-4D97-AF65-F5344CB8AC3E}">
        <p14:creationId xmlns:p14="http://schemas.microsoft.com/office/powerpoint/2010/main" val="3160488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2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What prevents ADULTS from learning?</a:t>
            </a:r>
            <a:endParaRPr lang="en-US" sz="3200" dirty="0"/>
          </a:p>
        </p:txBody>
      </p:sp>
      <p:sp>
        <p:nvSpPr>
          <p:cNvPr id="2" name="Rectangle 1"/>
          <p:cNvSpPr/>
          <p:nvPr/>
        </p:nvSpPr>
        <p:spPr>
          <a:xfrm>
            <a:off x="634975" y="1853866"/>
            <a:ext cx="8331965" cy="4524315"/>
          </a:xfrm>
          <a:prstGeom prst="rect">
            <a:avLst/>
          </a:prstGeom>
        </p:spPr>
        <p:txBody>
          <a:bodyPr wrap="square">
            <a:spAutoFit/>
          </a:bodyPr>
          <a:lstStyle/>
          <a:p>
            <a:pPr marL="342900" indent="-342900">
              <a:buFont typeface="Wingdings" panose="05000000000000000000" pitchFamily="2" charset="2"/>
              <a:buChar char="§"/>
            </a:pPr>
            <a:r>
              <a:rPr lang="en-PH" sz="2400" dirty="0"/>
              <a:t> </a:t>
            </a:r>
            <a:r>
              <a:rPr lang="en-PH" sz="2400" dirty="0" smtClean="0"/>
              <a:t>  </a:t>
            </a:r>
            <a:r>
              <a:rPr lang="en-PH" sz="2400" dirty="0" smtClean="0">
                <a:latin typeface="Arial" panose="020B0604020202020204" pitchFamily="34" charset="0"/>
                <a:cs typeface="Arial" panose="020B0604020202020204" pitchFamily="34" charset="0"/>
              </a:rPr>
              <a:t>Being </a:t>
            </a:r>
            <a:r>
              <a:rPr lang="en-PH" sz="2400" dirty="0">
                <a:latin typeface="Arial" panose="020B0604020202020204" pitchFamily="34" charset="0"/>
                <a:cs typeface="Arial" panose="020B0604020202020204" pitchFamily="34" charset="0"/>
              </a:rPr>
              <a:t>afraid of criticism</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400" dirty="0" smtClean="0">
                <a:latin typeface="Arial" panose="020B0604020202020204" pitchFamily="34" charset="0"/>
                <a:cs typeface="Arial" panose="020B0604020202020204" pitchFamily="34" charset="0"/>
              </a:rPr>
              <a:t>   Span </a:t>
            </a:r>
            <a:r>
              <a:rPr lang="en-PH" sz="2400" dirty="0">
                <a:latin typeface="Arial" panose="020B0604020202020204" pitchFamily="34" charset="0"/>
                <a:cs typeface="Arial" panose="020B0604020202020204" pitchFamily="34" charset="0"/>
              </a:rPr>
              <a:t>of time since last formal learning session</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400" dirty="0" smtClean="0">
                <a:latin typeface="Arial" panose="020B0604020202020204" pitchFamily="34" charset="0"/>
                <a:cs typeface="Arial" panose="020B0604020202020204" pitchFamily="34" charset="0"/>
              </a:rPr>
              <a:t>   Negative </a:t>
            </a:r>
            <a:r>
              <a:rPr lang="en-PH" sz="2400" dirty="0">
                <a:latin typeface="Arial" panose="020B0604020202020204" pitchFamily="34" charset="0"/>
                <a:cs typeface="Arial" panose="020B0604020202020204" pitchFamily="34" charset="0"/>
              </a:rPr>
              <a:t>memories of earlier training experiences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400" dirty="0" smtClean="0">
                <a:latin typeface="Arial" panose="020B0604020202020204" pitchFamily="34" charset="0"/>
                <a:cs typeface="Arial" panose="020B0604020202020204" pitchFamily="34" charset="0"/>
              </a:rPr>
              <a:t>   Difficulties </a:t>
            </a:r>
            <a:r>
              <a:rPr lang="en-PH" sz="2400" dirty="0">
                <a:latin typeface="Arial" panose="020B0604020202020204" pitchFamily="34" charset="0"/>
                <a:cs typeface="Arial" panose="020B0604020202020204" pitchFamily="34" charset="0"/>
              </a:rPr>
              <a:t>in taking tests and/or receiving feedback</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400" dirty="0" smtClean="0">
                <a:latin typeface="Arial" panose="020B0604020202020204" pitchFamily="34" charset="0"/>
                <a:cs typeface="Arial" panose="020B0604020202020204" pitchFamily="34" charset="0"/>
              </a:rPr>
              <a:t>   Balance </a:t>
            </a:r>
            <a:r>
              <a:rPr lang="en-PH" sz="2400" dirty="0">
                <a:latin typeface="Arial" panose="020B0604020202020204" pitchFamily="34" charset="0"/>
                <a:cs typeface="Arial" panose="020B0604020202020204" pitchFamily="34" charset="0"/>
              </a:rPr>
              <a:t>between workload, personal priorities and training</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80835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What works best in Training?</a:t>
            </a:r>
            <a:endParaRPr lang="en-US" sz="3200" dirty="0"/>
          </a:p>
        </p:txBody>
      </p:sp>
      <p:sp>
        <p:nvSpPr>
          <p:cNvPr id="2" name="Rectangle 1"/>
          <p:cNvSpPr/>
          <p:nvPr/>
        </p:nvSpPr>
        <p:spPr>
          <a:xfrm>
            <a:off x="1008478" y="2136339"/>
            <a:ext cx="7339478" cy="3046988"/>
          </a:xfrm>
          <a:prstGeom prst="rect">
            <a:avLst/>
          </a:prstGeom>
        </p:spPr>
        <p:txBody>
          <a:bodyPr wrap="square">
            <a:spAutoFit/>
          </a:bodyPr>
          <a:lstStyle/>
          <a:p>
            <a:pPr marL="457200" indent="-4572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   </a:t>
            </a:r>
            <a:r>
              <a:rPr lang="en-PH" sz="3200" dirty="0" smtClean="0">
                <a:latin typeface="Arial" panose="020B0604020202020204" pitchFamily="34" charset="0"/>
                <a:cs typeface="Arial" panose="020B0604020202020204" pitchFamily="34" charset="0"/>
              </a:rPr>
              <a:t>True-to-life </a:t>
            </a:r>
            <a:r>
              <a:rPr lang="en-PH" sz="3200" dirty="0">
                <a:latin typeface="Arial" panose="020B0604020202020204" pitchFamily="34" charset="0"/>
                <a:cs typeface="Arial" panose="020B0604020202020204" pitchFamily="34" charset="0"/>
              </a:rPr>
              <a:t>examples and </a:t>
            </a:r>
            <a:r>
              <a:rPr lang="en-PH" sz="3200" dirty="0" smtClean="0">
                <a:latin typeface="Arial" panose="020B0604020202020204" pitchFamily="34" charset="0"/>
                <a:cs typeface="Arial" panose="020B0604020202020204" pitchFamily="34" charset="0"/>
              </a:rPr>
              <a:t>data</a:t>
            </a:r>
          </a:p>
          <a:p>
            <a:pPr marL="457200" indent="-457200">
              <a:buFont typeface="Wingdings" panose="05000000000000000000" pitchFamily="2" charset="2"/>
              <a:buChar char="§"/>
            </a:pPr>
            <a:endParaRPr lang="en-US" sz="32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PH" sz="3200" dirty="0" smtClean="0">
                <a:latin typeface="Arial" panose="020B0604020202020204" pitchFamily="34" charset="0"/>
                <a:cs typeface="Arial" panose="020B0604020202020204" pitchFamily="34" charset="0"/>
              </a:rPr>
              <a:t>   Having </a:t>
            </a:r>
            <a:r>
              <a:rPr lang="en-PH" sz="3200" dirty="0">
                <a:latin typeface="Arial" panose="020B0604020202020204" pitchFamily="34" charset="0"/>
                <a:cs typeface="Arial" panose="020B0604020202020204" pitchFamily="34" charset="0"/>
              </a:rPr>
              <a:t>individuals share with </a:t>
            </a:r>
            <a:r>
              <a:rPr lang="en-PH" sz="3200" dirty="0" smtClean="0">
                <a:latin typeface="Arial" panose="020B0604020202020204" pitchFamily="34" charset="0"/>
                <a:cs typeface="Arial" panose="020B0604020202020204" pitchFamily="34" charset="0"/>
              </a:rPr>
              <a:t>trainees</a:t>
            </a:r>
          </a:p>
          <a:p>
            <a:pPr marL="457200" indent="-457200">
              <a:buFont typeface="Wingdings" panose="05000000000000000000" pitchFamily="2" charset="2"/>
              <a:buChar char="§"/>
            </a:pPr>
            <a:endParaRPr lang="en-US" sz="32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PH" sz="3200" dirty="0" smtClean="0">
                <a:latin typeface="Arial" panose="020B0604020202020204" pitchFamily="34" charset="0"/>
                <a:cs typeface="Arial" panose="020B0604020202020204" pitchFamily="34" charset="0"/>
              </a:rPr>
              <a:t>   Real-world </a:t>
            </a:r>
            <a:r>
              <a:rPr lang="en-PH" sz="3200" dirty="0">
                <a:latin typeface="Arial" panose="020B0604020202020204" pitchFamily="34" charset="0"/>
                <a:cs typeface="Arial" panose="020B0604020202020204" pitchFamily="34" charset="0"/>
              </a:rPr>
              <a:t>case studies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35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PH" sz="2800" i="0" dirty="0" smtClean="0"/>
              <a:t>Two Schools of Thought in Learning</a:t>
            </a:r>
            <a:endParaRPr lang="en-US" sz="2800" i="0" dirty="0"/>
          </a:p>
        </p:txBody>
      </p:sp>
      <p:graphicFrame>
        <p:nvGraphicFramePr>
          <p:cNvPr id="7" name="Object 6"/>
          <p:cNvGraphicFramePr>
            <a:graphicFrameLocks noChangeAspect="1"/>
          </p:cNvGraphicFramePr>
          <p:nvPr>
            <p:extLst>
              <p:ext uri="{D42A27DB-BD31-4B8C-83A1-F6EECF244321}">
                <p14:modId xmlns:p14="http://schemas.microsoft.com/office/powerpoint/2010/main" val="2474204094"/>
              </p:ext>
            </p:extLst>
          </p:nvPr>
        </p:nvGraphicFramePr>
        <p:xfrm>
          <a:off x="1587429" y="1365584"/>
          <a:ext cx="6891266" cy="4724400"/>
        </p:xfrm>
        <a:graphic>
          <a:graphicData uri="http://schemas.openxmlformats.org/presentationml/2006/ole">
            <mc:AlternateContent xmlns:mc="http://schemas.openxmlformats.org/markup-compatibility/2006">
              <mc:Choice xmlns:v="urn:schemas-microsoft-com:vml" Requires="v">
                <p:oleObj spid="_x0000_s2078" name="Document" r:id="rId3" imgW="5626100" imgH="4724400" progId="Word.Document.12">
                  <p:link updateAutomatic="1"/>
                </p:oleObj>
              </mc:Choice>
              <mc:Fallback>
                <p:oleObj name="Document" r:id="rId3" imgW="5626100" imgH="4724400" progId="Word.Document.12">
                  <p:link updateAutomatic="1"/>
                  <p:pic>
                    <p:nvPicPr>
                      <p:cNvPr id="0" name=""/>
                      <p:cNvPicPr/>
                      <p:nvPr/>
                    </p:nvPicPr>
                    <p:blipFill>
                      <a:blip r:embed="rId4"/>
                      <a:stretch>
                        <a:fillRect/>
                      </a:stretch>
                    </p:blipFill>
                    <p:spPr>
                      <a:xfrm>
                        <a:off x="1587429" y="1365584"/>
                        <a:ext cx="6891266" cy="4724400"/>
                      </a:xfrm>
                      <a:prstGeom prst="rect">
                        <a:avLst/>
                      </a:prstGeom>
                    </p:spPr>
                  </p:pic>
                </p:oleObj>
              </mc:Fallback>
            </mc:AlternateContent>
          </a:graphicData>
        </a:graphic>
      </p:graphicFrame>
    </p:spTree>
    <p:extLst>
      <p:ext uri="{BB962C8B-B14F-4D97-AF65-F5344CB8AC3E}">
        <p14:creationId xmlns:p14="http://schemas.microsoft.com/office/powerpoint/2010/main" val="304980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Teacher versus </a:t>
            </a:r>
            <a:r>
              <a:rPr lang="en-US" sz="3200" dirty="0" smtClean="0"/>
              <a:t>Trainer</a:t>
            </a:r>
            <a:endParaRPr lang="en-US" sz="3200" dirty="0"/>
          </a:p>
        </p:txBody>
      </p:sp>
      <p:sp>
        <p:nvSpPr>
          <p:cNvPr id="6" name="Rectangle 5"/>
          <p:cNvSpPr/>
          <p:nvPr/>
        </p:nvSpPr>
        <p:spPr>
          <a:xfrm>
            <a:off x="504239" y="1720840"/>
            <a:ext cx="8366632" cy="3585597"/>
          </a:xfrm>
          <a:prstGeom prst="rect">
            <a:avLst/>
          </a:prstGeom>
        </p:spPr>
        <p:txBody>
          <a:bodyPr wrap="square">
            <a:spAutoFit/>
          </a:bodyPr>
          <a:lstStyle/>
          <a:p>
            <a:r>
              <a:rPr lang="en-US" sz="2400" b="1" dirty="0" smtClean="0"/>
              <a:t>		TEACHER						</a:t>
            </a:r>
            <a:r>
              <a:rPr lang="en-US" sz="2400" b="1" dirty="0" smtClean="0"/>
              <a:t>TRAINER</a:t>
            </a:r>
            <a:r>
              <a:rPr lang="en-US" sz="2400" b="1" dirty="0"/>
              <a:t>	</a:t>
            </a:r>
          </a:p>
          <a:p>
            <a:pPr>
              <a:spcBef>
                <a:spcPts val="600"/>
              </a:spcBef>
            </a:pPr>
            <a:r>
              <a:rPr lang="en-US" sz="2400" dirty="0"/>
              <a:t>Presents information	</a:t>
            </a:r>
            <a:r>
              <a:rPr lang="en-US" sz="2400" dirty="0" smtClean="0"/>
              <a:t>			Guides </a:t>
            </a:r>
            <a:r>
              <a:rPr lang="en-US" sz="2400" dirty="0"/>
              <a:t>discussion	</a:t>
            </a:r>
          </a:p>
          <a:p>
            <a:pPr>
              <a:spcBef>
                <a:spcPts val="600"/>
              </a:spcBef>
            </a:pPr>
            <a:r>
              <a:rPr lang="en-US" sz="2400" dirty="0"/>
              <a:t>Provides the right answers	</a:t>
            </a:r>
            <a:r>
              <a:rPr lang="en-US" sz="2400" dirty="0" smtClean="0"/>
              <a:t>	Provides </a:t>
            </a:r>
            <a:r>
              <a:rPr lang="en-US" sz="2400" dirty="0"/>
              <a:t>the right questions	</a:t>
            </a:r>
          </a:p>
          <a:p>
            <a:pPr>
              <a:spcBef>
                <a:spcPts val="600"/>
              </a:spcBef>
            </a:pPr>
            <a:r>
              <a:rPr lang="en-US" sz="2400" dirty="0"/>
              <a:t>One-way communication	</a:t>
            </a:r>
            <a:r>
              <a:rPr lang="en-US" sz="2400" dirty="0" smtClean="0"/>
              <a:t>		Two</a:t>
            </a:r>
            <a:r>
              <a:rPr lang="en-US" sz="2400" dirty="0"/>
              <a:t>-way communication	</a:t>
            </a:r>
          </a:p>
          <a:p>
            <a:pPr>
              <a:spcBef>
                <a:spcPts val="600"/>
              </a:spcBef>
            </a:pPr>
            <a:r>
              <a:rPr lang="en-US" sz="2400" dirty="0"/>
              <a:t>Gives assignments	</a:t>
            </a:r>
            <a:r>
              <a:rPr lang="en-US" sz="2400" dirty="0" smtClean="0"/>
              <a:t>			       Coordinates </a:t>
            </a:r>
            <a:r>
              <a:rPr lang="en-US" sz="2400" dirty="0"/>
              <a:t>learning </a:t>
            </a:r>
            <a:r>
              <a:rPr lang="en-US" sz="2400" dirty="0" smtClean="0"/>
              <a:t>activities</a:t>
            </a:r>
            <a:endParaRPr lang="en-US" sz="2400" dirty="0"/>
          </a:p>
          <a:p>
            <a:pPr>
              <a:spcBef>
                <a:spcPts val="600"/>
              </a:spcBef>
            </a:pPr>
            <a:r>
              <a:rPr lang="en-US" sz="2400" dirty="0"/>
              <a:t>Dictates objectives	</a:t>
            </a:r>
            <a:r>
              <a:rPr lang="en-US" sz="2400" dirty="0" smtClean="0"/>
              <a:t>			Molds </a:t>
            </a:r>
            <a:r>
              <a:rPr lang="en-US" sz="2400" dirty="0"/>
              <a:t>group’s goals	</a:t>
            </a:r>
          </a:p>
          <a:p>
            <a:pPr>
              <a:spcBef>
                <a:spcPts val="600"/>
              </a:spcBef>
            </a:pPr>
            <a:r>
              <a:rPr lang="en-US" sz="2400" dirty="0"/>
              <a:t>Teacher-centered	</a:t>
            </a:r>
            <a:r>
              <a:rPr lang="en-US" sz="2400" dirty="0" smtClean="0"/>
              <a:t>				Learner</a:t>
            </a:r>
            <a:r>
              <a:rPr lang="en-US" sz="2400" dirty="0"/>
              <a:t>-centered	</a:t>
            </a:r>
          </a:p>
          <a:p>
            <a:pPr>
              <a:spcBef>
                <a:spcPts val="600"/>
              </a:spcBef>
            </a:pPr>
            <a:r>
              <a:rPr lang="en-US" sz="2400" dirty="0"/>
              <a:t>Gives examinations/grades	</a:t>
            </a:r>
            <a:r>
              <a:rPr lang="en-US" sz="2400" dirty="0" smtClean="0"/>
              <a:t>	Evaluates </a:t>
            </a:r>
            <a:r>
              <a:rPr lang="en-US" sz="2400" dirty="0"/>
              <a:t>trainee reactions	</a:t>
            </a:r>
          </a:p>
        </p:txBody>
      </p:sp>
    </p:spTree>
    <p:extLst>
      <p:ext uri="{BB962C8B-B14F-4D97-AF65-F5344CB8AC3E}">
        <p14:creationId xmlns:p14="http://schemas.microsoft.com/office/powerpoint/2010/main" val="380835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Training Needs Assessment (TNA)</a:t>
            </a:r>
            <a:endParaRPr lang="en-US" sz="3200" dirty="0"/>
          </a:p>
        </p:txBody>
      </p:sp>
      <p:sp>
        <p:nvSpPr>
          <p:cNvPr id="2" name="Rectangle 1"/>
          <p:cNvSpPr/>
          <p:nvPr/>
        </p:nvSpPr>
        <p:spPr>
          <a:xfrm>
            <a:off x="803047" y="1720840"/>
            <a:ext cx="7507557" cy="3046988"/>
          </a:xfrm>
          <a:prstGeom prst="rect">
            <a:avLst/>
          </a:prstGeom>
        </p:spPr>
        <p:txBody>
          <a:bodyPr wrap="square">
            <a:spAutoFit/>
          </a:bodyPr>
          <a:lstStyle/>
          <a:p>
            <a:r>
              <a:rPr lang="en-PH" sz="2400" b="1" dirty="0" smtClean="0">
                <a:solidFill>
                  <a:srgbClr val="0000FF"/>
                </a:solidFill>
                <a:latin typeface="Arial" panose="020B0604020202020204" pitchFamily="34" charset="0"/>
                <a:cs typeface="Arial" panose="020B0604020202020204" pitchFamily="34" charset="0"/>
              </a:rPr>
              <a:t>Definition</a:t>
            </a:r>
            <a:r>
              <a:rPr lang="en-PH"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r>
              <a:rPr lang="en-PH"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lvl="0"/>
            <a:r>
              <a:rPr lang="en-PH" sz="2400" dirty="0">
                <a:latin typeface="Arial" panose="020B0604020202020204" pitchFamily="34" charset="0"/>
                <a:cs typeface="Arial" panose="020B0604020202020204" pitchFamily="34" charset="0"/>
              </a:rPr>
              <a:t>Determination, by variety of methods, of the needed knowledge, skills, values and orientation, experiences, and perceptions of the target trainees in a given training. (Franco, 1991). </a:t>
            </a:r>
            <a:endParaRPr lang="en-US" sz="2400" dirty="0">
              <a:latin typeface="Arial" panose="020B0604020202020204" pitchFamily="34" charset="0"/>
              <a:cs typeface="Arial" panose="020B0604020202020204" pitchFamily="34" charset="0"/>
            </a:endParaRPr>
          </a:p>
          <a:p>
            <a:r>
              <a:rPr lang="en-PH"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lvl="0"/>
            <a:r>
              <a:rPr lang="en-PH" sz="2400" dirty="0">
                <a:latin typeface="Arial" panose="020B0604020202020204" pitchFamily="34" charset="0"/>
                <a:cs typeface="Arial" panose="020B0604020202020204" pitchFamily="34" charset="0"/>
              </a:rPr>
              <a:t>Ideal KSA – Actual KSA = Gaps (Ycasiano, 1991)</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10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Objectives of doing TNA</a:t>
            </a:r>
            <a:endParaRPr lang="en-US" sz="3200" dirty="0"/>
          </a:p>
        </p:txBody>
      </p:sp>
      <p:sp>
        <p:nvSpPr>
          <p:cNvPr id="2" name="Rectangle 1"/>
          <p:cNvSpPr/>
          <p:nvPr/>
        </p:nvSpPr>
        <p:spPr>
          <a:xfrm>
            <a:off x="485563" y="1730161"/>
            <a:ext cx="8014481" cy="4062651"/>
          </a:xfrm>
          <a:prstGeom prst="rect">
            <a:avLst/>
          </a:prstGeom>
        </p:spPr>
        <p:txBody>
          <a:bodyPr wrap="square">
            <a:spAutoFit/>
          </a:bodyPr>
          <a:lstStyle/>
          <a:p>
            <a:pPr marL="457200" indent="-457200">
              <a:buFont typeface="+mj-lt"/>
              <a:buAutoNum type="arabicPeriod"/>
            </a:pPr>
            <a:r>
              <a:rPr lang="en-PH" sz="2000" b="1" dirty="0" smtClean="0">
                <a:solidFill>
                  <a:srgbClr val="0000FF"/>
                </a:solidFill>
                <a:latin typeface="Arial" panose="020B0604020202020204" pitchFamily="34" charset="0"/>
                <a:cs typeface="Arial" panose="020B0604020202020204" pitchFamily="34" charset="0"/>
              </a:rPr>
              <a:t>Get </a:t>
            </a:r>
            <a:r>
              <a:rPr lang="en-PH" sz="2000" b="1" dirty="0">
                <a:solidFill>
                  <a:srgbClr val="0000FF"/>
                </a:solidFill>
                <a:latin typeface="Arial" panose="020B0604020202020204" pitchFamily="34" charset="0"/>
                <a:cs typeface="Arial" panose="020B0604020202020204" pitchFamily="34" charset="0"/>
              </a:rPr>
              <a:t>to know the participants and the organization;</a:t>
            </a:r>
            <a:endParaRPr lang="en-US" sz="2000" b="1" dirty="0">
              <a:solidFill>
                <a:srgbClr val="0000FF"/>
              </a:solidFill>
              <a:latin typeface="Arial" panose="020B0604020202020204" pitchFamily="34" charset="0"/>
              <a:cs typeface="Arial" panose="020B0604020202020204" pitchFamily="34" charset="0"/>
            </a:endParaRPr>
          </a:p>
          <a:p>
            <a:r>
              <a:rPr lang="en-PH"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342900" indent="-342900">
              <a:buFont typeface="Wingdings" charset="2"/>
              <a:buChar char="q"/>
            </a:pPr>
            <a:r>
              <a:rPr lang="en-PH" sz="2000" dirty="0">
                <a:latin typeface="Arial" panose="020B0604020202020204" pitchFamily="34" charset="0"/>
                <a:cs typeface="Arial" panose="020B0604020202020204" pitchFamily="34" charset="0"/>
              </a:rPr>
              <a:t>	</a:t>
            </a:r>
            <a:r>
              <a:rPr lang="en-PH" sz="2000" b="1" dirty="0">
                <a:latin typeface="Arial" panose="020B0604020202020204" pitchFamily="34" charset="0"/>
                <a:cs typeface="Arial" panose="020B0604020202020204" pitchFamily="34" charset="0"/>
              </a:rPr>
              <a:t>Participants:</a:t>
            </a:r>
            <a:endParaRPr lang="en-US" sz="2000" b="1" dirty="0">
              <a:latin typeface="Arial" panose="020B0604020202020204" pitchFamily="34" charset="0"/>
              <a:cs typeface="Arial" panose="020B0604020202020204" pitchFamily="34" charset="0"/>
            </a:endParaRPr>
          </a:p>
          <a:p>
            <a:r>
              <a:rPr lang="en-PH"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000" dirty="0">
                <a:latin typeface="Arial" panose="020B0604020202020204" pitchFamily="34" charset="0"/>
                <a:cs typeface="Arial" panose="020B0604020202020204" pitchFamily="34" charset="0"/>
              </a:rPr>
              <a:t>Number</a:t>
            </a: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000" dirty="0">
                <a:latin typeface="Arial" panose="020B0604020202020204" pitchFamily="34" charset="0"/>
                <a:cs typeface="Arial" panose="020B0604020202020204" pitchFamily="34" charset="0"/>
              </a:rPr>
              <a:t>Age group</a:t>
            </a: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000" dirty="0">
                <a:latin typeface="Arial" panose="020B0604020202020204" pitchFamily="34" charset="0"/>
                <a:cs typeface="Arial" panose="020B0604020202020204" pitchFamily="34" charset="0"/>
              </a:rPr>
              <a:t>Sex</a:t>
            </a: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000" dirty="0">
                <a:latin typeface="Arial" panose="020B0604020202020204" pitchFamily="34" charset="0"/>
                <a:cs typeface="Arial" panose="020B0604020202020204" pitchFamily="34" charset="0"/>
              </a:rPr>
              <a:t>Educational background</a:t>
            </a: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000" dirty="0">
                <a:latin typeface="Arial" panose="020B0604020202020204" pitchFamily="34" charset="0"/>
                <a:cs typeface="Arial" panose="020B0604020202020204" pitchFamily="34" charset="0"/>
              </a:rPr>
              <a:t>Work experience</a:t>
            </a: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000" dirty="0" smtClean="0">
                <a:latin typeface="Arial" panose="020B0604020202020204" pitchFamily="34" charset="0"/>
                <a:cs typeface="Arial" panose="020B0604020202020204" pitchFamily="34" charset="0"/>
              </a:rPr>
              <a:t>Status</a:t>
            </a: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000" dirty="0">
                <a:latin typeface="Arial" panose="020B0604020202020204" pitchFamily="34" charset="0"/>
                <a:cs typeface="Arial" panose="020B0604020202020204" pitchFamily="34" charset="0"/>
              </a:rPr>
              <a:t>Expectations from this training/after the training </a:t>
            </a: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000" dirty="0">
                <a:latin typeface="Arial" panose="020B0604020202020204" pitchFamily="34" charset="0"/>
                <a:cs typeface="Arial" panose="020B0604020202020204" pitchFamily="34" charset="0"/>
              </a:rPr>
              <a:t>Organizational culture</a:t>
            </a: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000" dirty="0">
                <a:latin typeface="Arial" panose="020B0604020202020204" pitchFamily="34" charset="0"/>
                <a:cs typeface="Arial" panose="020B0604020202020204" pitchFamily="34" charset="0"/>
              </a:rPr>
              <a:t>KSA </a:t>
            </a:r>
            <a:r>
              <a:rPr lang="en-PH" sz="2000" dirty="0" smtClean="0">
                <a:latin typeface="Arial" panose="020B0604020202020204" pitchFamily="34" charset="0"/>
                <a:cs typeface="Arial" panose="020B0604020202020204" pitchFamily="34" charset="0"/>
              </a:rPr>
              <a:t>level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10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Objectives of doing a TNA</a:t>
            </a:r>
            <a:endParaRPr lang="en-US" sz="3200" dirty="0"/>
          </a:p>
        </p:txBody>
      </p:sp>
      <p:sp>
        <p:nvSpPr>
          <p:cNvPr id="2" name="Rectangle 1"/>
          <p:cNvSpPr/>
          <p:nvPr/>
        </p:nvSpPr>
        <p:spPr>
          <a:xfrm>
            <a:off x="672319" y="1823527"/>
            <a:ext cx="8014481" cy="4154984"/>
          </a:xfrm>
          <a:prstGeom prst="rect">
            <a:avLst/>
          </a:prstGeom>
        </p:spPr>
        <p:txBody>
          <a:bodyPr wrap="square">
            <a:spAutoFit/>
          </a:bodyPr>
          <a:lstStyle/>
          <a:p>
            <a:pPr marL="285750" indent="-285750">
              <a:buFont typeface="Wingdings" charset="2"/>
              <a:buChar char="q"/>
            </a:pPr>
            <a:r>
              <a:rPr lang="en-PH" sz="2400" b="1" dirty="0" smtClean="0">
                <a:latin typeface="Arial" panose="020B0604020202020204" pitchFamily="34" charset="0"/>
                <a:cs typeface="Arial" panose="020B0604020202020204" pitchFamily="34" charset="0"/>
              </a:rPr>
              <a:t>Organization</a:t>
            </a:r>
            <a:r>
              <a:rPr lang="en-PH" sz="2400" b="1"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400" dirty="0" smtClean="0">
                <a:latin typeface="Arial" panose="020B0604020202020204" pitchFamily="34" charset="0"/>
                <a:cs typeface="Arial" panose="020B0604020202020204" pitchFamily="34" charset="0"/>
              </a:rPr>
              <a:t>Needs &amp; problems</a:t>
            </a:r>
            <a:endParaRPr lang="en-US" sz="24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400" dirty="0" smtClean="0">
                <a:latin typeface="Arial" panose="020B0604020202020204" pitchFamily="34" charset="0"/>
                <a:cs typeface="Arial" panose="020B0604020202020204" pitchFamily="34" charset="0"/>
              </a:rPr>
              <a:t>Resources </a:t>
            </a:r>
            <a:r>
              <a:rPr lang="en-PH" sz="2400" dirty="0">
                <a:latin typeface="Arial" panose="020B0604020202020204" pitchFamily="34" charset="0"/>
                <a:cs typeface="Arial" panose="020B0604020202020204" pitchFamily="34" charset="0"/>
              </a:rPr>
              <a:t>available </a:t>
            </a:r>
            <a:endParaRPr lang="en-US" sz="24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400" dirty="0">
                <a:latin typeface="Arial" panose="020B0604020202020204" pitchFamily="34" charset="0"/>
                <a:cs typeface="Arial" panose="020B0604020202020204" pitchFamily="34" charset="0"/>
              </a:rPr>
              <a:t>Vision, mission, goals</a:t>
            </a:r>
            <a:endParaRPr lang="en-US" sz="24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400" dirty="0">
                <a:latin typeface="Arial" panose="020B0604020202020204" pitchFamily="34" charset="0"/>
                <a:cs typeface="Arial" panose="020B0604020202020204" pitchFamily="34" charset="0"/>
              </a:rPr>
              <a:t>Programs &amp; services</a:t>
            </a:r>
            <a:endParaRPr lang="en-US" sz="24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400" dirty="0" smtClean="0">
                <a:latin typeface="Arial" panose="020B0604020202020204" pitchFamily="34" charset="0"/>
                <a:cs typeface="Arial" panose="020B0604020202020204" pitchFamily="34" charset="0"/>
              </a:rPr>
              <a:t>Structure</a:t>
            </a:r>
            <a:endParaRPr lang="en-US" sz="24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PH" sz="2400" dirty="0" smtClean="0">
                <a:latin typeface="Arial" panose="020B0604020202020204" pitchFamily="34" charset="0"/>
                <a:cs typeface="Arial" panose="020B0604020202020204" pitchFamily="34" charset="0"/>
              </a:rPr>
              <a:t>Plans </a:t>
            </a:r>
            <a:r>
              <a:rPr lang="en-PH" sz="2400" dirty="0">
                <a:latin typeface="Arial" panose="020B0604020202020204" pitchFamily="34" charset="0"/>
                <a:cs typeface="Arial" panose="020B0604020202020204" pitchFamily="34" charset="0"/>
              </a:rPr>
              <a:t>after the training</a:t>
            </a:r>
            <a:endParaRPr lang="en-US" sz="2400" dirty="0">
              <a:latin typeface="Arial" panose="020B0604020202020204" pitchFamily="34" charset="0"/>
              <a:cs typeface="Arial" panose="020B0604020202020204" pitchFamily="34" charset="0"/>
            </a:endParaRPr>
          </a:p>
          <a:p>
            <a:r>
              <a:rPr lang="en-PH"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285750" lvl="0" indent="-285750">
              <a:buFont typeface="Wingdings" charset="2"/>
              <a:buChar char="q"/>
            </a:pPr>
            <a:r>
              <a:rPr lang="en-PH" sz="2400" dirty="0">
                <a:latin typeface="Arial" panose="020B0604020202020204" pitchFamily="34" charset="0"/>
                <a:cs typeface="Arial" panose="020B0604020202020204" pitchFamily="34" charset="0"/>
              </a:rPr>
              <a:t>Define focus/stress of training </a:t>
            </a:r>
            <a:r>
              <a:rPr lang="en-PH" sz="2400" dirty="0" smtClean="0">
                <a:latin typeface="Arial" panose="020B0604020202020204" pitchFamily="34" charset="0"/>
                <a:cs typeface="Arial" panose="020B0604020202020204" pitchFamily="34" charset="0"/>
              </a:rPr>
              <a:t>activity</a:t>
            </a:r>
            <a:endParaRPr lang="en-US" sz="2400" dirty="0">
              <a:latin typeface="Arial" panose="020B0604020202020204" pitchFamily="34" charset="0"/>
              <a:cs typeface="Arial" panose="020B0604020202020204" pitchFamily="34" charset="0"/>
            </a:endParaRPr>
          </a:p>
          <a:p>
            <a:pPr marL="285750" lvl="0" indent="-285750">
              <a:buFont typeface="Wingdings" charset="2"/>
              <a:buChar char="q"/>
            </a:pPr>
            <a:r>
              <a:rPr lang="en-PH" sz="2400" dirty="0" smtClean="0">
                <a:latin typeface="Arial" panose="020B0604020202020204" pitchFamily="34" charset="0"/>
                <a:cs typeface="Arial" panose="020B0604020202020204" pitchFamily="34" charset="0"/>
              </a:rPr>
              <a:t>Choose </a:t>
            </a:r>
            <a:r>
              <a:rPr lang="en-PH" sz="2400" dirty="0">
                <a:latin typeface="Arial" panose="020B0604020202020204" pitchFamily="34" charset="0"/>
                <a:cs typeface="Arial" panose="020B0604020202020204" pitchFamily="34" charset="0"/>
              </a:rPr>
              <a:t>appropriate </a:t>
            </a:r>
            <a:r>
              <a:rPr lang="en-PH" sz="2400" dirty="0" smtClean="0">
                <a:latin typeface="Arial" panose="020B0604020202020204" pitchFamily="34" charset="0"/>
                <a:cs typeface="Arial" panose="020B0604020202020204" pitchFamily="34" charset="0"/>
              </a:rPr>
              <a:t>methodologies</a:t>
            </a:r>
            <a:endParaRPr lang="en-US" sz="2400" dirty="0">
              <a:latin typeface="Arial" panose="020B0604020202020204" pitchFamily="34" charset="0"/>
              <a:cs typeface="Arial" panose="020B0604020202020204" pitchFamily="34" charset="0"/>
            </a:endParaRPr>
          </a:p>
          <a:p>
            <a:pPr marL="285750" lvl="0" indent="-285750">
              <a:buFont typeface="Wingdings" charset="2"/>
              <a:buChar char="q"/>
            </a:pPr>
            <a:r>
              <a:rPr lang="en-PH" sz="2400" dirty="0" smtClean="0">
                <a:latin typeface="Arial" panose="020B0604020202020204" pitchFamily="34" charset="0"/>
                <a:cs typeface="Arial" panose="020B0604020202020204" pitchFamily="34" charset="0"/>
              </a:rPr>
              <a:t>Present </a:t>
            </a:r>
            <a:r>
              <a:rPr lang="en-PH" sz="2400" dirty="0">
                <a:latin typeface="Arial" panose="020B0604020202020204" pitchFamily="34" charset="0"/>
                <a:cs typeface="Arial" panose="020B0604020202020204" pitchFamily="34" charset="0"/>
              </a:rPr>
              <a:t>other non-training options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456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TNA Methodologies</a:t>
            </a:r>
            <a:endParaRPr lang="en-US" sz="3200" dirty="0"/>
          </a:p>
        </p:txBody>
      </p:sp>
      <p:sp>
        <p:nvSpPr>
          <p:cNvPr id="2" name="Rectangle 1"/>
          <p:cNvSpPr/>
          <p:nvPr/>
        </p:nvSpPr>
        <p:spPr>
          <a:xfrm>
            <a:off x="485563" y="1632133"/>
            <a:ext cx="8201237" cy="4093428"/>
          </a:xfrm>
          <a:prstGeom prst="rect">
            <a:avLst/>
          </a:prstGeom>
        </p:spPr>
        <p:txBody>
          <a:bodyPr wrap="square">
            <a:spAutoFit/>
          </a:bodyPr>
          <a:lstStyle/>
          <a:p>
            <a:r>
              <a:rPr lang="en-PH" sz="2000" b="1" dirty="0" smtClean="0">
                <a:solidFill>
                  <a:srgbClr val="0000FF"/>
                </a:solidFill>
                <a:latin typeface="Arial" panose="020B0604020202020204" pitchFamily="34" charset="0"/>
                <a:cs typeface="Arial" panose="020B0604020202020204" pitchFamily="34" charset="0"/>
              </a:rPr>
              <a:t>By ASKING</a:t>
            </a:r>
            <a:r>
              <a:rPr lang="en-US" sz="2000" dirty="0">
                <a:solidFill>
                  <a:srgbClr val="0000FF"/>
                </a:solidFill>
                <a:latin typeface="Arial" panose="020B0604020202020204" pitchFamily="34" charset="0"/>
                <a:cs typeface="Arial" panose="020B0604020202020204" pitchFamily="34" charset="0"/>
              </a:rPr>
              <a:t>	</a:t>
            </a:r>
            <a:r>
              <a:rPr lang="en-US" sz="2000" dirty="0" smtClean="0">
                <a:solidFill>
                  <a:srgbClr val="0000FF"/>
                </a:solidFill>
                <a:latin typeface="Arial" panose="020B0604020202020204" pitchFamily="34" charset="0"/>
                <a:cs typeface="Arial" panose="020B0604020202020204" pitchFamily="34" charset="0"/>
              </a:rPr>
              <a:t>	</a:t>
            </a:r>
            <a:r>
              <a:rPr lang="en-US" sz="2000" dirty="0" smtClean="0">
                <a:solidFill>
                  <a:srgbClr val="0000FF"/>
                </a:solidFill>
                <a:latin typeface="Arial" panose="020B0604020202020204" pitchFamily="34" charset="0"/>
                <a:cs typeface="Arial" panose="020B0604020202020204" pitchFamily="34" charset="0"/>
              </a:rPr>
              <a:t>&gt; </a:t>
            </a:r>
            <a:r>
              <a:rPr lang="en-PH" sz="2000" dirty="0" smtClean="0">
                <a:latin typeface="Arial" panose="020B0604020202020204" pitchFamily="34" charset="0"/>
                <a:cs typeface="Arial" panose="020B0604020202020204" pitchFamily="34" charset="0"/>
              </a:rPr>
              <a:t>Questionnaires</a:t>
            </a:r>
            <a:r>
              <a:rPr lang="en-PH" sz="2000" dirty="0">
                <a:latin typeface="Arial" panose="020B0604020202020204" pitchFamily="34" charset="0"/>
                <a:cs typeface="Arial" panose="020B0604020202020204" pitchFamily="34" charset="0"/>
              </a:rPr>
              <a:t>: checklists, rating scales</a:t>
            </a:r>
            <a:endParaRPr lang="en-US" sz="2000" dirty="0">
              <a:latin typeface="Arial" panose="020B0604020202020204" pitchFamily="34" charset="0"/>
              <a:cs typeface="Arial" panose="020B0604020202020204" pitchFamily="34" charset="0"/>
            </a:endParaRPr>
          </a:p>
          <a:p>
            <a:pPr lvl="0"/>
            <a:r>
              <a:rPr lang="en-PH" sz="2000" dirty="0" smtClean="0">
                <a:latin typeface="Arial" panose="020B0604020202020204" pitchFamily="34" charset="0"/>
                <a:cs typeface="Arial" panose="020B0604020202020204" pitchFamily="34" charset="0"/>
              </a:rPr>
              <a:t>					&gt; Informal </a:t>
            </a:r>
            <a:r>
              <a:rPr lang="en-PH" sz="2000" dirty="0">
                <a:latin typeface="Arial" panose="020B0604020202020204" pitchFamily="34" charset="0"/>
                <a:cs typeface="Arial" panose="020B0604020202020204" pitchFamily="34" charset="0"/>
              </a:rPr>
              <a:t>interviews w/ target pax</a:t>
            </a:r>
            <a:endParaRPr lang="en-US" sz="2000" dirty="0">
              <a:latin typeface="Arial" panose="020B0604020202020204" pitchFamily="34" charset="0"/>
              <a:cs typeface="Arial" panose="020B0604020202020204" pitchFamily="34" charset="0"/>
            </a:endParaRPr>
          </a:p>
          <a:p>
            <a:pPr lvl="0"/>
            <a:r>
              <a:rPr lang="en-PH" sz="2000" dirty="0" smtClean="0">
                <a:latin typeface="Arial" panose="020B0604020202020204" pitchFamily="34" charset="0"/>
                <a:cs typeface="Arial" panose="020B0604020202020204" pitchFamily="34" charset="0"/>
              </a:rPr>
              <a:t>					&gt; Group </a:t>
            </a:r>
            <a:r>
              <a:rPr lang="en-PH" sz="2000" dirty="0">
                <a:latin typeface="Arial" panose="020B0604020202020204" pitchFamily="34" charset="0"/>
                <a:cs typeface="Arial" panose="020B0604020202020204" pitchFamily="34" charset="0"/>
              </a:rPr>
              <a:t>consultations </a:t>
            </a:r>
            <a:endParaRPr lang="en-US" sz="2000" dirty="0">
              <a:latin typeface="Arial" panose="020B0604020202020204" pitchFamily="34" charset="0"/>
              <a:cs typeface="Arial" panose="020B0604020202020204" pitchFamily="34" charset="0"/>
            </a:endParaRPr>
          </a:p>
          <a:p>
            <a:r>
              <a:rPr lang="en-PH"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lvl="0"/>
            <a:r>
              <a:rPr lang="en-PH" sz="2000" b="1" dirty="0">
                <a:solidFill>
                  <a:srgbClr val="0000FF"/>
                </a:solidFill>
                <a:latin typeface="Arial" panose="020B0604020202020204" pitchFamily="34" charset="0"/>
                <a:cs typeface="Arial" panose="020B0604020202020204" pitchFamily="34" charset="0"/>
              </a:rPr>
              <a:t>By OBSERVING community/PO/agency members in social interaction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PH" sz="2000" dirty="0" smtClean="0">
                <a:latin typeface="Arial" panose="020B0604020202020204" pitchFamily="34" charset="0"/>
                <a:cs typeface="Arial" panose="020B0604020202020204" pitchFamily="34" charset="0"/>
              </a:rPr>
              <a:t>	&gt; Personal</a:t>
            </a:r>
            <a:endParaRPr lang="en-US" sz="2000" dirty="0">
              <a:latin typeface="Arial" panose="020B0604020202020204" pitchFamily="34" charset="0"/>
              <a:cs typeface="Arial" panose="020B0604020202020204" pitchFamily="34" charset="0"/>
            </a:endParaRPr>
          </a:p>
          <a:p>
            <a:pPr lvl="0"/>
            <a:r>
              <a:rPr lang="en-PH" sz="2000" dirty="0" smtClean="0">
                <a:latin typeface="Arial" panose="020B0604020202020204" pitchFamily="34" charset="0"/>
                <a:cs typeface="Arial" panose="020B0604020202020204" pitchFamily="34" charset="0"/>
              </a:rPr>
              <a:t>					&gt; Filmed</a:t>
            </a:r>
            <a:endParaRPr lang="en-US" sz="2000" dirty="0">
              <a:latin typeface="Arial" panose="020B0604020202020204" pitchFamily="34" charset="0"/>
              <a:cs typeface="Arial" panose="020B0604020202020204" pitchFamily="34" charset="0"/>
            </a:endParaRPr>
          </a:p>
          <a:p>
            <a:r>
              <a:rPr lang="en-PH"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lvl="0"/>
            <a:r>
              <a:rPr lang="en-PH" sz="2000" b="1" dirty="0">
                <a:solidFill>
                  <a:srgbClr val="0000FF"/>
                </a:solidFill>
                <a:latin typeface="Arial" panose="020B0604020202020204" pitchFamily="34" charset="0"/>
                <a:cs typeface="Arial" panose="020B0604020202020204" pitchFamily="34" charset="0"/>
              </a:rPr>
              <a:t>By </a:t>
            </a:r>
            <a:r>
              <a:rPr lang="en-PH" sz="2000" b="1" dirty="0" smtClean="0">
                <a:solidFill>
                  <a:srgbClr val="0000FF"/>
                </a:solidFill>
                <a:latin typeface="Arial" panose="020B0604020202020204" pitchFamily="34" charset="0"/>
                <a:cs typeface="Arial" panose="020B0604020202020204" pitchFamily="34" charset="0"/>
              </a:rPr>
              <a:t>STUDYING</a:t>
            </a:r>
            <a:r>
              <a:rPr lang="en-US" sz="2000" b="1" dirty="0">
                <a:solidFill>
                  <a:srgbClr val="0000FF"/>
                </a:solidFill>
                <a:latin typeface="Arial" panose="020B0604020202020204" pitchFamily="34" charset="0"/>
                <a:cs typeface="Arial" panose="020B0604020202020204" pitchFamily="34" charset="0"/>
              </a:rPr>
              <a:t>	</a:t>
            </a:r>
            <a:r>
              <a:rPr lang="en-US" sz="2000" b="1" dirty="0" smtClean="0">
                <a:solidFill>
                  <a:srgbClr val="0000FF"/>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&gt; </a:t>
            </a:r>
            <a:r>
              <a:rPr lang="en-PH" sz="2000" dirty="0" smtClean="0">
                <a:latin typeface="Arial" panose="020B0604020202020204" pitchFamily="34" charset="0"/>
                <a:cs typeface="Arial" panose="020B0604020202020204" pitchFamily="34" charset="0"/>
              </a:rPr>
              <a:t>PO/agency </a:t>
            </a:r>
            <a:r>
              <a:rPr lang="en-PH" sz="2000" dirty="0">
                <a:latin typeface="Arial" panose="020B0604020202020204" pitchFamily="34" charset="0"/>
                <a:cs typeface="Arial" panose="020B0604020202020204" pitchFamily="34" charset="0"/>
              </a:rPr>
              <a:t>files, records, reports </a:t>
            </a:r>
            <a:endParaRPr lang="en-US" sz="2000" dirty="0">
              <a:latin typeface="Arial" panose="020B0604020202020204" pitchFamily="34" charset="0"/>
              <a:cs typeface="Arial" panose="020B0604020202020204" pitchFamily="34" charset="0"/>
            </a:endParaRPr>
          </a:p>
          <a:p>
            <a:pPr lvl="0"/>
            <a:r>
              <a:rPr lang="en-PH" sz="2000" dirty="0" smtClean="0">
                <a:latin typeface="Arial" panose="020B0604020202020204" pitchFamily="34" charset="0"/>
                <a:cs typeface="Arial" panose="020B0604020202020204" pitchFamily="34" charset="0"/>
              </a:rPr>
              <a:t>					&gt; Organizational </a:t>
            </a:r>
            <a:r>
              <a:rPr lang="en-PH" sz="2000" dirty="0">
                <a:latin typeface="Arial" panose="020B0604020202020204" pitchFamily="34" charset="0"/>
                <a:cs typeface="Arial" panose="020B0604020202020204" pitchFamily="34" charset="0"/>
              </a:rPr>
              <a:t>structure &amp; policies</a:t>
            </a:r>
            <a:endParaRPr lang="en-US" sz="2000" dirty="0">
              <a:latin typeface="Arial" panose="020B0604020202020204" pitchFamily="34" charset="0"/>
              <a:cs typeface="Arial" panose="020B0604020202020204" pitchFamily="34" charset="0"/>
            </a:endParaRPr>
          </a:p>
          <a:p>
            <a:pPr lvl="0"/>
            <a:r>
              <a:rPr lang="en-PH" sz="2000" dirty="0" smtClean="0">
                <a:latin typeface="Arial" panose="020B0604020202020204" pitchFamily="34" charset="0"/>
                <a:cs typeface="Arial" panose="020B0604020202020204" pitchFamily="34" charset="0"/>
              </a:rPr>
              <a:t>					&gt; Program </a:t>
            </a:r>
            <a:r>
              <a:rPr lang="en-PH" sz="2000" dirty="0">
                <a:latin typeface="Arial" panose="020B0604020202020204" pitchFamily="34" charset="0"/>
                <a:cs typeface="Arial" panose="020B0604020202020204" pitchFamily="34" charset="0"/>
              </a:rPr>
              <a:t>plans</a:t>
            </a:r>
            <a:endParaRPr lang="en-US" sz="2000" dirty="0">
              <a:latin typeface="Arial" panose="020B0604020202020204" pitchFamily="34" charset="0"/>
              <a:cs typeface="Arial" panose="020B0604020202020204" pitchFamily="34" charset="0"/>
            </a:endParaRPr>
          </a:p>
          <a:p>
            <a:pPr lvl="0"/>
            <a:r>
              <a:rPr lang="en-PH" sz="2000" dirty="0" smtClean="0">
                <a:latin typeface="Arial" panose="020B0604020202020204" pitchFamily="34" charset="0"/>
                <a:cs typeface="Arial" panose="020B0604020202020204" pitchFamily="34" charset="0"/>
              </a:rPr>
              <a:t>					&gt; Work </a:t>
            </a:r>
            <a:r>
              <a:rPr lang="en-PH" sz="2000" dirty="0">
                <a:latin typeface="Arial" panose="020B0604020202020204" pitchFamily="34" charset="0"/>
                <a:cs typeface="Arial" panose="020B0604020202020204" pitchFamily="34" charset="0"/>
              </a:rPr>
              <a:t>samples</a:t>
            </a:r>
            <a:endParaRPr lang="en-US" sz="2000" dirty="0">
              <a:latin typeface="Arial" panose="020B0604020202020204" pitchFamily="34" charset="0"/>
              <a:cs typeface="Arial" panose="020B0604020202020204" pitchFamily="34" charset="0"/>
            </a:endParaRPr>
          </a:p>
          <a:p>
            <a:pPr lvl="0"/>
            <a:r>
              <a:rPr lang="en-PH" sz="2000" dirty="0" smtClean="0">
                <a:latin typeface="Arial" panose="020B0604020202020204" pitchFamily="34" charset="0"/>
                <a:cs typeface="Arial" panose="020B0604020202020204" pitchFamily="34" charset="0"/>
              </a:rPr>
              <a:t>					&gt; Performance </a:t>
            </a:r>
            <a:r>
              <a:rPr lang="en-PH" sz="2000" dirty="0">
                <a:latin typeface="Arial" panose="020B0604020202020204" pitchFamily="34" charset="0"/>
                <a:cs typeface="Arial" panose="020B0604020202020204" pitchFamily="34" charset="0"/>
              </a:rPr>
              <a:t>appraisals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10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PH" sz="3200" i="0" dirty="0" smtClean="0"/>
              <a:t>Some </a:t>
            </a:r>
            <a:r>
              <a:rPr lang="en-PH" sz="3200" i="0" dirty="0"/>
              <a:t>observed TNA </a:t>
            </a:r>
            <a:r>
              <a:rPr lang="en-PH" sz="3200" i="0" dirty="0" smtClean="0"/>
              <a:t>myths</a:t>
            </a:r>
            <a:endParaRPr lang="en-US" sz="3200" i="0" dirty="0"/>
          </a:p>
        </p:txBody>
      </p:sp>
      <p:sp>
        <p:nvSpPr>
          <p:cNvPr id="2" name="Rectangle 1"/>
          <p:cNvSpPr/>
          <p:nvPr/>
        </p:nvSpPr>
        <p:spPr>
          <a:xfrm>
            <a:off x="667281" y="1187771"/>
            <a:ext cx="8257263" cy="4893647"/>
          </a:xfrm>
          <a:prstGeom prst="rect">
            <a:avLst/>
          </a:prstGeom>
        </p:spPr>
        <p:txBody>
          <a:bodyPr wrap="square">
            <a:spAutoFit/>
          </a:bodyPr>
          <a:lstStyle/>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400" dirty="0">
                <a:latin typeface="Arial" panose="020B0604020202020204" pitchFamily="34" charset="0"/>
                <a:cs typeface="Arial" panose="020B0604020202020204" pitchFamily="34" charset="0"/>
              </a:rPr>
              <a:t>TNA can </a:t>
            </a:r>
            <a:r>
              <a:rPr lang="en-PH" sz="2400" u="sng" dirty="0">
                <a:latin typeface="Arial" panose="020B0604020202020204" pitchFamily="34" charset="0"/>
                <a:cs typeface="Arial" panose="020B0604020202020204" pitchFamily="34" charset="0"/>
              </a:rPr>
              <a:t>only </a:t>
            </a:r>
            <a:r>
              <a:rPr lang="en-PH" sz="2400" dirty="0">
                <a:latin typeface="Arial" panose="020B0604020202020204" pitchFamily="34" charset="0"/>
                <a:cs typeface="Arial" panose="020B0604020202020204" pitchFamily="34" charset="0"/>
              </a:rPr>
              <a:t>be done using the participant information form.</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400" dirty="0">
                <a:latin typeface="Arial" panose="020B0604020202020204" pitchFamily="34" charset="0"/>
                <a:cs typeface="Arial" panose="020B0604020202020204" pitchFamily="34" charset="0"/>
              </a:rPr>
              <a:t>TNA is done only </a:t>
            </a:r>
            <a:r>
              <a:rPr lang="en-PH" sz="2400" u="sng" dirty="0">
                <a:latin typeface="Arial" panose="020B0604020202020204" pitchFamily="34" charset="0"/>
                <a:cs typeface="Arial" panose="020B0604020202020204" pitchFamily="34" charset="0"/>
              </a:rPr>
              <a:t>on </a:t>
            </a:r>
            <a:r>
              <a:rPr lang="en-PH" sz="2400" dirty="0">
                <a:latin typeface="Arial" panose="020B0604020202020204" pitchFamily="34" charset="0"/>
                <a:cs typeface="Arial" panose="020B0604020202020204" pitchFamily="34" charset="0"/>
              </a:rPr>
              <a:t>the target participants.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400" dirty="0">
                <a:latin typeface="Arial" panose="020B0604020202020204" pitchFamily="34" charset="0"/>
                <a:cs typeface="Arial" panose="020B0604020202020204" pitchFamily="34" charset="0"/>
              </a:rPr>
              <a:t>It is only the trainer who knows what training will fit the needs of the requesting organization.</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400" dirty="0">
                <a:latin typeface="Arial" panose="020B0604020202020204" pitchFamily="34" charset="0"/>
                <a:cs typeface="Arial" panose="020B0604020202020204" pitchFamily="34" charset="0"/>
              </a:rPr>
              <a:t>It is only the requesting organization who knows what training should be given by the training organization.</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400" dirty="0">
                <a:latin typeface="Arial" panose="020B0604020202020204" pitchFamily="34" charset="0"/>
                <a:cs typeface="Arial" panose="020B0604020202020204" pitchFamily="34" charset="0"/>
              </a:rPr>
              <a:t>TNA is conducted only before an actual training.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24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Key objectives of this session </a:t>
            </a:r>
          </a:p>
        </p:txBody>
      </p:sp>
      <p:sp>
        <p:nvSpPr>
          <p:cNvPr id="3" name="Content Placeholder 2"/>
          <p:cNvSpPr>
            <a:spLocks noGrp="1"/>
          </p:cNvSpPr>
          <p:nvPr>
            <p:ph sz="half" idx="1"/>
          </p:nvPr>
        </p:nvSpPr>
        <p:spPr>
          <a:xfrm>
            <a:off x="457199" y="1805684"/>
            <a:ext cx="8413671" cy="4191000"/>
          </a:xfrm>
        </p:spPr>
        <p:txBody>
          <a:bodyPr/>
          <a:lstStyle/>
          <a:p>
            <a:pPr marL="0" indent="0">
              <a:buNone/>
            </a:pPr>
            <a:r>
              <a:rPr lang="en-US" sz="2400" b="1" dirty="0">
                <a:solidFill>
                  <a:srgbClr val="0000FF"/>
                </a:solidFill>
              </a:rPr>
              <a:t>At the end of this activity, the participants are able to</a:t>
            </a:r>
            <a:r>
              <a:rPr lang="en-US" sz="2400" b="1" dirty="0" smtClean="0">
                <a:solidFill>
                  <a:srgbClr val="0000FF"/>
                </a:solidFill>
              </a:rPr>
              <a:t>:</a:t>
            </a:r>
          </a:p>
          <a:p>
            <a:endParaRPr lang="en-US" sz="3200" dirty="0"/>
          </a:p>
          <a:p>
            <a:pPr lvl="0"/>
            <a:r>
              <a:rPr lang="en-GB" sz="2000" dirty="0" smtClean="0"/>
              <a:t>Explain </a:t>
            </a:r>
            <a:r>
              <a:rPr lang="en-GB" sz="2000" dirty="0"/>
              <a:t>the concepts of training and learning as these relate to their experiences</a:t>
            </a:r>
            <a:endParaRPr lang="en-US" sz="2000" dirty="0"/>
          </a:p>
          <a:p>
            <a:pPr lvl="0"/>
            <a:r>
              <a:rPr lang="en-GB" sz="2000" dirty="0"/>
              <a:t>Explain the principles of adult education</a:t>
            </a:r>
            <a:endParaRPr lang="en-US" sz="2000" dirty="0"/>
          </a:p>
          <a:p>
            <a:pPr lvl="0"/>
            <a:r>
              <a:rPr lang="en-GB" sz="2000" dirty="0"/>
              <a:t>Describe the different training methodologies and aids available to different training situations</a:t>
            </a:r>
            <a:endParaRPr lang="en-US" sz="2000" dirty="0"/>
          </a:p>
          <a:p>
            <a:pPr lvl="0"/>
            <a:r>
              <a:rPr lang="en-GB" sz="2000" dirty="0"/>
              <a:t>Discuss the important considerations and processes involved in managing a training </a:t>
            </a:r>
            <a:r>
              <a:rPr lang="en-GB" sz="2000" dirty="0" smtClean="0"/>
              <a:t>activity</a:t>
            </a:r>
            <a:r>
              <a:rPr lang="en-GB" sz="3200" dirty="0" smtClean="0"/>
              <a:t>.</a:t>
            </a:r>
            <a:endParaRPr lang="en-US" sz="3200" dirty="0"/>
          </a:p>
        </p:txBody>
      </p:sp>
    </p:spTree>
    <p:extLst>
      <p:ext uri="{BB962C8B-B14F-4D97-AF65-F5344CB8AC3E}">
        <p14:creationId xmlns:p14="http://schemas.microsoft.com/office/powerpoint/2010/main" val="272065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The Training Design and Module?</a:t>
            </a:r>
            <a:endParaRPr lang="en-US" sz="3200" dirty="0"/>
          </a:p>
        </p:txBody>
      </p:sp>
      <p:sp>
        <p:nvSpPr>
          <p:cNvPr id="2" name="TextBox 1"/>
          <p:cNvSpPr txBox="1"/>
          <p:nvPr/>
        </p:nvSpPr>
        <p:spPr>
          <a:xfrm>
            <a:off x="504238" y="1661977"/>
            <a:ext cx="8493457" cy="2585323"/>
          </a:xfrm>
          <a:prstGeom prst="rect">
            <a:avLst/>
          </a:prstGeom>
          <a:noFill/>
        </p:spPr>
        <p:txBody>
          <a:bodyPr wrap="square" rtlCol="0">
            <a:spAutoFit/>
          </a:bodyPr>
          <a:lstStyle/>
          <a:p>
            <a:r>
              <a:rPr lang="en-US" sz="2400" b="1" dirty="0" smtClean="0">
                <a:solidFill>
                  <a:srgbClr val="0000FF"/>
                </a:solidFill>
                <a:latin typeface="Arial" panose="020B0604020202020204" pitchFamily="34" charset="0"/>
                <a:cs typeface="Arial" panose="020B0604020202020204" pitchFamily="34" charset="0"/>
              </a:rPr>
              <a:t>TRAINING DESIGN:</a:t>
            </a:r>
          </a:p>
          <a:p>
            <a:endParaRPr lang="en-US"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It is a defined sketch or plan that starts with specifically formulated statements of training objectives and how such objectives might be satisfied within a given timeframe through a set or sets of interrelated activities that employ a number of instructional methods and techniques and other training </a:t>
            </a:r>
            <a:r>
              <a:rPr lang="en-US" sz="2400" dirty="0" smtClean="0">
                <a:latin typeface="Arial" panose="020B0604020202020204" pitchFamily="34" charset="0"/>
                <a:cs typeface="Arial" panose="020B0604020202020204" pitchFamily="34" charset="0"/>
              </a:rPr>
              <a:t>aids.</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504239" y="4463071"/>
            <a:ext cx="8493457" cy="1477328"/>
          </a:xfrm>
          <a:prstGeom prst="rect">
            <a:avLst/>
          </a:prstGeom>
          <a:noFill/>
        </p:spPr>
        <p:txBody>
          <a:bodyPr wrap="square" rtlCol="0">
            <a:spAutoFit/>
          </a:bodyPr>
          <a:lstStyle/>
          <a:p>
            <a:r>
              <a:rPr lang="en-US" sz="2400" b="1" dirty="0" smtClean="0">
                <a:solidFill>
                  <a:srgbClr val="0000FF"/>
                </a:solidFill>
                <a:latin typeface="Arial" panose="020B0604020202020204" pitchFamily="34" charset="0"/>
                <a:cs typeface="Arial" panose="020B0604020202020204" pitchFamily="34" charset="0"/>
              </a:rPr>
              <a:t>TRAINING MODULE:</a:t>
            </a:r>
          </a:p>
          <a:p>
            <a:endParaRPr lang="en-US"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It represents a set or unit of interrelated activities in a training program which stands for a given terminal </a:t>
            </a:r>
            <a:r>
              <a:rPr lang="en-US" sz="2400" dirty="0" smtClean="0">
                <a:latin typeface="Arial" panose="020B0604020202020204" pitchFamily="34" charset="0"/>
                <a:cs typeface="Arial" panose="020B0604020202020204" pitchFamily="34" charset="0"/>
              </a:rPr>
              <a:t>objective.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35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Setting Objectives</a:t>
            </a:r>
            <a:endParaRPr lang="en-US" sz="3200" dirty="0"/>
          </a:p>
        </p:txBody>
      </p:sp>
      <p:sp>
        <p:nvSpPr>
          <p:cNvPr id="2" name="TextBox 1"/>
          <p:cNvSpPr txBox="1"/>
          <p:nvPr/>
        </p:nvSpPr>
        <p:spPr>
          <a:xfrm>
            <a:off x="683846" y="1504810"/>
            <a:ext cx="8002953" cy="1400383"/>
          </a:xfrm>
          <a:prstGeom prst="rect">
            <a:avLst/>
          </a:prstGeom>
          <a:noFill/>
        </p:spPr>
        <p:txBody>
          <a:bodyPr wrap="square" rtlCol="0">
            <a:spAutoFit/>
          </a:bodyPr>
          <a:lstStyle/>
          <a:p>
            <a:r>
              <a:rPr lang="en-US" sz="2000" b="1" dirty="0" smtClean="0">
                <a:solidFill>
                  <a:srgbClr val="0000FF"/>
                </a:solidFill>
                <a:latin typeface="Arial" panose="020B0604020202020204" pitchFamily="34" charset="0"/>
                <a:cs typeface="Arial" panose="020B0604020202020204" pitchFamily="34" charset="0"/>
              </a:rPr>
              <a:t>An objective is a statement that describes:</a:t>
            </a:r>
          </a:p>
          <a:p>
            <a:endParaRPr lang="en-US" sz="2000" dirty="0">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What the participants will be able to do as a result of the training</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What the expected output shall be at the end of training</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683847" y="2857196"/>
            <a:ext cx="8206153" cy="3170099"/>
          </a:xfrm>
          <a:prstGeom prst="rect">
            <a:avLst/>
          </a:prstGeom>
          <a:noFill/>
        </p:spPr>
        <p:txBody>
          <a:bodyPr wrap="square" rtlCol="0">
            <a:spAutoFit/>
          </a:bodyPr>
          <a:lstStyle/>
          <a:p>
            <a:r>
              <a:rPr lang="en-US" sz="2000" b="1" dirty="0" smtClean="0">
                <a:solidFill>
                  <a:srgbClr val="0000FF"/>
                </a:solidFill>
                <a:latin typeface="Arial" panose="020B0604020202020204" pitchFamily="34" charset="0"/>
                <a:cs typeface="Arial" panose="020B0604020202020204" pitchFamily="34" charset="0"/>
              </a:rPr>
              <a:t>Importance of an objective:</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To know where you are going. Provide structure for specific stages of a session</a:t>
            </a:r>
          </a:p>
          <a:p>
            <a:pPr marL="342900" indent="-342900">
              <a:spcAft>
                <a:spcPts val="600"/>
              </a:spcAf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To know when you have arrived</a:t>
            </a:r>
          </a:p>
          <a:p>
            <a:pPr marL="342900" indent="-342900">
              <a:spcAft>
                <a:spcPts val="600"/>
              </a:spcAf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To provide basis for evaluating the effectiveness of the training</a:t>
            </a:r>
          </a:p>
          <a:p>
            <a:pPr marL="342900" indent="-342900">
              <a:spcAft>
                <a:spcPts val="600"/>
              </a:spcAf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To allow the </a:t>
            </a:r>
            <a:r>
              <a:rPr lang="en-US" sz="2000" dirty="0" smtClean="0">
                <a:latin typeface="Arial" panose="020B0604020202020204" pitchFamily="34" charset="0"/>
                <a:cs typeface="Arial" panose="020B0604020202020204" pitchFamily="34" charset="0"/>
              </a:rPr>
              <a:t>trainer </a:t>
            </a:r>
            <a:r>
              <a:rPr lang="en-US" sz="2000" dirty="0" smtClean="0">
                <a:latin typeface="Arial" panose="020B0604020202020204" pitchFamily="34" charset="0"/>
                <a:cs typeface="Arial" panose="020B0604020202020204" pitchFamily="34" charset="0"/>
              </a:rPr>
              <a:t>to select the most appropriate instructional methods, content and </a:t>
            </a:r>
            <a:r>
              <a:rPr lang="en-US" sz="2000" dirty="0" smtClean="0">
                <a:latin typeface="Arial" panose="020B0604020202020204" pitchFamily="34" charset="0"/>
                <a:cs typeface="Arial" panose="020B0604020202020204" pitchFamily="34" charset="0"/>
              </a:rPr>
              <a:t>materials</a:t>
            </a:r>
          </a:p>
          <a:p>
            <a:pPr marL="342900" indent="-342900">
              <a:spcAft>
                <a:spcPts val="600"/>
              </a:spcAf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What </a:t>
            </a:r>
            <a:r>
              <a:rPr lang="en-US" sz="2000" dirty="0" smtClean="0">
                <a:latin typeface="Arial" panose="020B0604020202020204" pitchFamily="34" charset="0"/>
                <a:cs typeface="Arial" panose="020B0604020202020204" pitchFamily="34" charset="0"/>
              </a:rPr>
              <a:t>the expected output shall be at the end of training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71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Commonly used words for objective setting?</a:t>
            </a:r>
            <a:endParaRPr lang="en-US" sz="3200" dirty="0"/>
          </a:p>
        </p:txBody>
      </p:sp>
      <p:pic>
        <p:nvPicPr>
          <p:cNvPr id="2" name="Picture 1"/>
          <p:cNvPicPr>
            <a:picLocks noChangeAspect="1"/>
          </p:cNvPicPr>
          <p:nvPr/>
        </p:nvPicPr>
        <p:blipFill>
          <a:blip r:embed="rId3"/>
          <a:stretch>
            <a:fillRect/>
          </a:stretch>
        </p:blipFill>
        <p:spPr>
          <a:xfrm>
            <a:off x="1384300" y="1493837"/>
            <a:ext cx="6371453" cy="4445855"/>
          </a:xfrm>
          <a:prstGeom prst="rect">
            <a:avLst/>
          </a:prstGeom>
        </p:spPr>
      </p:pic>
    </p:spTree>
    <p:extLst>
      <p:ext uri="{BB962C8B-B14F-4D97-AF65-F5344CB8AC3E}">
        <p14:creationId xmlns:p14="http://schemas.microsoft.com/office/powerpoint/2010/main" val="291040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Training Methodology and Technique - definitions</a:t>
            </a:r>
            <a:endParaRPr lang="en-US" sz="3200" dirty="0"/>
          </a:p>
        </p:txBody>
      </p:sp>
      <p:sp>
        <p:nvSpPr>
          <p:cNvPr id="2" name="Rectangle 1"/>
          <p:cNvSpPr/>
          <p:nvPr/>
        </p:nvSpPr>
        <p:spPr>
          <a:xfrm>
            <a:off x="597617" y="1638363"/>
            <a:ext cx="8089183" cy="4154983"/>
          </a:xfrm>
          <a:prstGeom prst="rect">
            <a:avLst/>
          </a:prstGeom>
        </p:spPr>
        <p:txBody>
          <a:bodyPr wrap="square">
            <a:spAutoFit/>
          </a:bodyPr>
          <a:lstStyle/>
          <a:p>
            <a:r>
              <a:rPr lang="en-PH" sz="2400" b="1" dirty="0" smtClean="0">
                <a:solidFill>
                  <a:srgbClr val="0000FF"/>
                </a:solidFill>
                <a:latin typeface="Arial" panose="020B0604020202020204" pitchFamily="34" charset="0"/>
                <a:cs typeface="Arial" panose="020B0604020202020204" pitchFamily="34" charset="0"/>
              </a:rPr>
              <a:t>METHODOLOGIES </a:t>
            </a:r>
            <a:r>
              <a:rPr lang="en-PH" sz="2400" dirty="0">
                <a:latin typeface="Arial" panose="020B0604020202020204" pitchFamily="34" charset="0"/>
                <a:cs typeface="Arial" panose="020B0604020202020204" pitchFamily="34" charset="0"/>
              </a:rPr>
              <a:t>– refers to the main channel of communication &amp; inter-action adapted in studying and learning. </a:t>
            </a:r>
            <a:endParaRPr lang="en-US" sz="2400" dirty="0">
              <a:latin typeface="Arial" panose="020B0604020202020204" pitchFamily="34" charset="0"/>
              <a:cs typeface="Arial" panose="020B0604020202020204" pitchFamily="34" charset="0"/>
            </a:endParaRPr>
          </a:p>
          <a:p>
            <a:r>
              <a:rPr lang="en-PH"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r>
              <a:rPr lang="en-PH" sz="2400" b="1" dirty="0">
                <a:solidFill>
                  <a:srgbClr val="0000FF"/>
                </a:solidFill>
                <a:latin typeface="Arial" panose="020B0604020202020204" pitchFamily="34" charset="0"/>
                <a:cs typeface="Arial" panose="020B0604020202020204" pitchFamily="34" charset="0"/>
              </a:rPr>
              <a:t>TECHNIQUES</a:t>
            </a:r>
            <a:r>
              <a:rPr lang="en-PH" sz="2400" dirty="0">
                <a:latin typeface="Arial" panose="020B0604020202020204" pitchFamily="34" charset="0"/>
                <a:cs typeface="Arial" panose="020B0604020202020204" pitchFamily="34" charset="0"/>
              </a:rPr>
              <a:t> – are the various devices that can facilitate the learning process. </a:t>
            </a:r>
            <a:endParaRPr lang="en-US" sz="2400" dirty="0">
              <a:latin typeface="Arial" panose="020B0604020202020204" pitchFamily="34" charset="0"/>
              <a:cs typeface="Arial" panose="020B0604020202020204" pitchFamily="34" charset="0"/>
            </a:endParaRPr>
          </a:p>
          <a:p>
            <a:r>
              <a:rPr lang="en-PH"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r>
              <a:rPr lang="en-PH" sz="2400" b="1" dirty="0">
                <a:solidFill>
                  <a:srgbClr val="0000FF"/>
                </a:solidFill>
                <a:latin typeface="Arial" panose="020B0604020202020204" pitchFamily="34" charset="0"/>
                <a:cs typeface="Arial" panose="020B0604020202020204" pitchFamily="34" charset="0"/>
              </a:rPr>
              <a:t>TWO METHODS</a:t>
            </a:r>
            <a:r>
              <a:rPr lang="en-PH"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PH"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r>
              <a:rPr lang="en-PH" sz="2400" dirty="0">
                <a:latin typeface="Arial" panose="020B0604020202020204" pitchFamily="34" charset="0"/>
                <a:cs typeface="Arial" panose="020B0604020202020204" pitchFamily="34" charset="0"/>
              </a:rPr>
              <a:t>       Non-group based – lecturing </a:t>
            </a:r>
            <a:endParaRPr lang="en-US" sz="2400" dirty="0">
              <a:latin typeface="Arial" panose="020B0604020202020204" pitchFamily="34" charset="0"/>
              <a:cs typeface="Arial" panose="020B0604020202020204" pitchFamily="34" charset="0"/>
            </a:endParaRPr>
          </a:p>
          <a:p>
            <a:r>
              <a:rPr lang="en-PH" sz="2400" dirty="0">
                <a:latin typeface="Arial" panose="020B0604020202020204" pitchFamily="34" charset="0"/>
                <a:cs typeface="Arial" panose="020B0604020202020204" pitchFamily="34" charset="0"/>
              </a:rPr>
              <a:t>       Group-based – buzz groups, SLEs, etc.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573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373372"/>
            <a:ext cx="6858000" cy="1143000"/>
          </a:xfrm>
        </p:spPr>
        <p:txBody>
          <a:bodyPr/>
          <a:lstStyle/>
          <a:p>
            <a:r>
              <a:rPr lang="en-PH" sz="2800" dirty="0" smtClean="0"/>
              <a:t>Criteria for choosing training methods:</a:t>
            </a:r>
            <a:r>
              <a:rPr lang="en-US" sz="2800" dirty="0"/>
              <a:t/>
            </a:r>
            <a:br>
              <a:rPr lang="en-US" sz="2800" dirty="0"/>
            </a:br>
            <a:endParaRPr lang="en-US" sz="2800" dirty="0"/>
          </a:p>
        </p:txBody>
      </p:sp>
      <p:sp>
        <p:nvSpPr>
          <p:cNvPr id="2" name="Rectangle 1"/>
          <p:cNvSpPr/>
          <p:nvPr/>
        </p:nvSpPr>
        <p:spPr>
          <a:xfrm>
            <a:off x="429537" y="1692825"/>
            <a:ext cx="8257263" cy="4247317"/>
          </a:xfrm>
          <a:prstGeom prst="rect">
            <a:avLst/>
          </a:prstGeom>
        </p:spPr>
        <p:txBody>
          <a:bodyPr wrap="square">
            <a:spAutoFit/>
          </a:bodyPr>
          <a:lstStyle/>
          <a:p>
            <a:pPr marL="285750" indent="-285750">
              <a:buFont typeface="Wingdings" panose="05000000000000000000" pitchFamily="2" charset="2"/>
              <a:buChar char="§"/>
            </a:pPr>
            <a:r>
              <a:rPr lang="en-PH" b="1" dirty="0" smtClean="0">
                <a:latin typeface="Arial" panose="020B0604020202020204" pitchFamily="34" charset="0"/>
                <a:cs typeface="Arial" panose="020B0604020202020204" pitchFamily="34" charset="0"/>
              </a:rPr>
              <a:t>How </a:t>
            </a:r>
            <a:r>
              <a:rPr lang="en-PH" b="1" dirty="0">
                <a:latin typeface="Arial" panose="020B0604020202020204" pitchFamily="34" charset="0"/>
                <a:cs typeface="Arial" panose="020B0604020202020204" pitchFamily="34" charset="0"/>
              </a:rPr>
              <a:t>comfortable the </a:t>
            </a:r>
            <a:r>
              <a:rPr lang="en-PH" b="1" dirty="0" smtClean="0">
                <a:latin typeface="Arial" panose="020B0604020202020204" pitchFamily="34" charset="0"/>
                <a:cs typeface="Arial" panose="020B0604020202020204" pitchFamily="34" charset="0"/>
              </a:rPr>
              <a:t>trainer </a:t>
            </a:r>
            <a:r>
              <a:rPr lang="en-PH" b="1" dirty="0">
                <a:latin typeface="Arial" panose="020B0604020202020204" pitchFamily="34" charset="0"/>
                <a:cs typeface="Arial" panose="020B0604020202020204" pitchFamily="34" charset="0"/>
              </a:rPr>
              <a:t>feels </a:t>
            </a:r>
            <a:r>
              <a:rPr lang="en-PH" b="1" dirty="0" smtClean="0">
                <a:latin typeface="Arial" panose="020B0604020202020204" pitchFamily="34" charset="0"/>
                <a:cs typeface="Arial" panose="020B0604020202020204" pitchFamily="34" charset="0"/>
              </a:rPr>
              <a:t>with </a:t>
            </a:r>
            <a:r>
              <a:rPr lang="en-PH" b="1" dirty="0">
                <a:latin typeface="Arial" panose="020B0604020202020204" pitchFamily="34" charset="0"/>
                <a:cs typeface="Arial" panose="020B0604020202020204" pitchFamily="34" charset="0"/>
              </a:rPr>
              <a:t>the method </a:t>
            </a: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Objectives of the lesson </a:t>
            </a: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Background &amp; interest of the trainees</a:t>
            </a: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Time available to conduct the lesson</a:t>
            </a: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Physical set-up of the training</a:t>
            </a: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Number of trainees </a:t>
            </a: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smtClean="0">
                <a:latin typeface="Arial" panose="020B0604020202020204" pitchFamily="34" charset="0"/>
                <a:cs typeface="Arial" panose="020B0604020202020204" pitchFamily="34" charset="0"/>
              </a:rPr>
              <a:t>Trainers</a:t>
            </a:r>
            <a:r>
              <a:rPr lang="en-PH" b="1" dirty="0">
                <a:latin typeface="Arial" panose="020B0604020202020204" pitchFamily="34" charset="0"/>
                <a:cs typeface="Arial" panose="020B0604020202020204" pitchFamily="34" charset="0"/>
              </a:rPr>
              <a:t>’ relationship </a:t>
            </a:r>
            <a:r>
              <a:rPr lang="en-PH" b="1" dirty="0" smtClean="0">
                <a:latin typeface="Arial" panose="020B0604020202020204" pitchFamily="34" charset="0"/>
                <a:cs typeface="Arial" panose="020B0604020202020204" pitchFamily="34" charset="0"/>
              </a:rPr>
              <a:t>with </a:t>
            </a:r>
            <a:r>
              <a:rPr lang="en-PH" b="1" dirty="0">
                <a:latin typeface="Arial" panose="020B0604020202020204" pitchFamily="34" charset="0"/>
                <a:cs typeface="Arial" panose="020B0604020202020204" pitchFamily="34" charset="0"/>
              </a:rPr>
              <a:t>the trainees</a:t>
            </a: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smtClean="0">
                <a:latin typeface="Arial" panose="020B0604020202020204" pitchFamily="34" charset="0"/>
                <a:cs typeface="Arial" panose="020B0604020202020204" pitchFamily="34" charset="0"/>
              </a:rPr>
              <a:t>Trainers</a:t>
            </a:r>
            <a:r>
              <a:rPr lang="en-PH" b="1" dirty="0">
                <a:latin typeface="Arial" panose="020B0604020202020204" pitchFamily="34" charset="0"/>
                <a:cs typeface="Arial" panose="020B0604020202020204" pitchFamily="34" charset="0"/>
              </a:rPr>
              <a:t>’ relationship </a:t>
            </a:r>
            <a:r>
              <a:rPr lang="en-PH" b="1" dirty="0" smtClean="0">
                <a:latin typeface="Arial" panose="020B0604020202020204" pitchFamily="34" charset="0"/>
                <a:cs typeface="Arial" panose="020B0604020202020204" pitchFamily="34" charset="0"/>
              </a:rPr>
              <a:t>with one </a:t>
            </a:r>
            <a:r>
              <a:rPr lang="en-PH" b="1" dirty="0">
                <a:latin typeface="Arial" panose="020B0604020202020204" pitchFamily="34" charset="0"/>
                <a:cs typeface="Arial" panose="020B0604020202020204" pitchFamily="34" charset="0"/>
              </a:rPr>
              <a:t>another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70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PH" sz="3200" i="0" dirty="0" smtClean="0"/>
              <a:t>Some </a:t>
            </a:r>
            <a:r>
              <a:rPr lang="en-PH" sz="3200" i="0" dirty="0"/>
              <a:t>of the </a:t>
            </a:r>
            <a:r>
              <a:rPr lang="en-PH" sz="3200" i="0" dirty="0" smtClean="0"/>
              <a:t>most common training methods</a:t>
            </a:r>
            <a:endParaRPr lang="en-US" sz="3200" i="0" dirty="0"/>
          </a:p>
        </p:txBody>
      </p:sp>
      <p:graphicFrame>
        <p:nvGraphicFramePr>
          <p:cNvPr id="2" name="Object 1"/>
          <p:cNvGraphicFramePr>
            <a:graphicFrameLocks noChangeAspect="1"/>
          </p:cNvGraphicFramePr>
          <p:nvPr>
            <p:extLst>
              <p:ext uri="{D42A27DB-BD31-4B8C-83A1-F6EECF244321}">
                <p14:modId xmlns:p14="http://schemas.microsoft.com/office/powerpoint/2010/main" val="1582404120"/>
              </p:ext>
            </p:extLst>
          </p:nvPr>
        </p:nvGraphicFramePr>
        <p:xfrm>
          <a:off x="860444" y="1816097"/>
          <a:ext cx="7767742" cy="3752363"/>
        </p:xfrm>
        <a:graphic>
          <a:graphicData uri="http://schemas.openxmlformats.org/presentationml/2006/ole">
            <mc:AlternateContent xmlns:mc="http://schemas.openxmlformats.org/markup-compatibility/2006">
              <mc:Choice xmlns:v="urn:schemas-microsoft-com:vml" Requires="v">
                <p:oleObj spid="_x0000_s1053" name="Document" r:id="rId3" imgW="5626100" imgH="2717800" progId="Word.Document.12">
                  <p:link updateAutomatic="1"/>
                </p:oleObj>
              </mc:Choice>
              <mc:Fallback>
                <p:oleObj name="Document" r:id="rId3" imgW="5626100" imgH="2717800" progId="Word.Document.12">
                  <p:link updateAutomatic="1"/>
                  <p:pic>
                    <p:nvPicPr>
                      <p:cNvPr id="0" name=""/>
                      <p:cNvPicPr/>
                      <p:nvPr/>
                    </p:nvPicPr>
                    <p:blipFill>
                      <a:blip r:embed="rId4"/>
                      <a:stretch>
                        <a:fillRect/>
                      </a:stretch>
                    </p:blipFill>
                    <p:spPr>
                      <a:xfrm>
                        <a:off x="860444" y="1816097"/>
                        <a:ext cx="7767742" cy="3752363"/>
                      </a:xfrm>
                      <a:prstGeom prst="rect">
                        <a:avLst/>
                      </a:prstGeom>
                    </p:spPr>
                  </p:pic>
                </p:oleObj>
              </mc:Fallback>
            </mc:AlternateContent>
          </a:graphicData>
        </a:graphic>
      </p:graphicFrame>
    </p:spTree>
    <p:extLst>
      <p:ext uri="{BB962C8B-B14F-4D97-AF65-F5344CB8AC3E}">
        <p14:creationId xmlns:p14="http://schemas.microsoft.com/office/powerpoint/2010/main" val="291040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PH" sz="3200" i="0" dirty="0" smtClean="0"/>
              <a:t>Some principles governing application methods</a:t>
            </a:r>
            <a:endParaRPr lang="en-US" sz="3200" i="0" dirty="0"/>
          </a:p>
        </p:txBody>
      </p:sp>
      <p:sp>
        <p:nvSpPr>
          <p:cNvPr id="2" name="Rectangle 1"/>
          <p:cNvSpPr/>
          <p:nvPr/>
        </p:nvSpPr>
        <p:spPr>
          <a:xfrm>
            <a:off x="351692" y="1683967"/>
            <a:ext cx="8335108" cy="4370427"/>
          </a:xfrm>
          <a:prstGeom prst="rect">
            <a:avLst/>
          </a:prstGeom>
        </p:spPr>
        <p:txBody>
          <a:bodyPr wrap="square">
            <a:spAutoFit/>
          </a:bodyPr>
          <a:lstStyle/>
          <a:p>
            <a:pPr marL="342900" indent="-342900">
              <a:buFont typeface="Wingdings" panose="05000000000000000000" pitchFamily="2" charset="2"/>
              <a:buChar char="§"/>
            </a:pPr>
            <a:r>
              <a:rPr lang="en-PH" sz="2000" dirty="0">
                <a:latin typeface="Arial" panose="020B0604020202020204" pitchFamily="34" charset="0"/>
                <a:cs typeface="Arial" panose="020B0604020202020204" pitchFamily="34" charset="0"/>
              </a:rPr>
              <a:t> </a:t>
            </a:r>
            <a:r>
              <a:rPr lang="en-PH" sz="2000" dirty="0" smtClean="0">
                <a:latin typeface="Arial" panose="020B0604020202020204" pitchFamily="34" charset="0"/>
                <a:cs typeface="Arial" panose="020B0604020202020204" pitchFamily="34" charset="0"/>
              </a:rPr>
              <a:t>Almost </a:t>
            </a:r>
            <a:r>
              <a:rPr lang="en-PH" sz="2000" dirty="0">
                <a:latin typeface="Arial" panose="020B0604020202020204" pitchFamily="34" charset="0"/>
                <a:cs typeface="Arial" panose="020B0604020202020204" pitchFamily="34" charset="0"/>
              </a:rPr>
              <a:t>all training methods have comparative advantages and </a:t>
            </a:r>
            <a:r>
              <a:rPr lang="en-PH" sz="2000" dirty="0" smtClean="0">
                <a:latin typeface="Arial" panose="020B0604020202020204" pitchFamily="34" charset="0"/>
                <a:cs typeface="Arial" panose="020B0604020202020204" pitchFamily="34" charset="0"/>
              </a:rPr>
              <a:t>  disadvantages</a:t>
            </a:r>
            <a:r>
              <a:rPr lang="en-PH"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000" dirty="0" smtClean="0">
                <a:latin typeface="Arial" panose="020B0604020202020204" pitchFamily="34" charset="0"/>
                <a:cs typeface="Arial" panose="020B0604020202020204" pitchFamily="34" charset="0"/>
              </a:rPr>
              <a:t> There </a:t>
            </a:r>
            <a:r>
              <a:rPr lang="en-PH" sz="2000" dirty="0">
                <a:latin typeface="Arial" panose="020B0604020202020204" pitchFamily="34" charset="0"/>
                <a:cs typeface="Arial" panose="020B0604020202020204" pitchFamily="34" charset="0"/>
              </a:rPr>
              <a:t>is no such thing as the training method.</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000" dirty="0" smtClean="0">
                <a:latin typeface="Arial" panose="020B0604020202020204" pitchFamily="34" charset="0"/>
                <a:cs typeface="Arial" panose="020B0604020202020204" pitchFamily="34" charset="0"/>
              </a:rPr>
              <a:t> Choice </a:t>
            </a:r>
            <a:r>
              <a:rPr lang="en-PH" sz="2000" dirty="0">
                <a:latin typeface="Arial" panose="020B0604020202020204" pitchFamily="34" charset="0"/>
                <a:cs typeface="Arial" panose="020B0604020202020204" pitchFamily="34" charset="0"/>
              </a:rPr>
              <a:t>of method should rest on the good judgement of the trainer.</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000" dirty="0" smtClean="0">
                <a:latin typeface="Arial" panose="020B0604020202020204" pitchFamily="34" charset="0"/>
                <a:cs typeface="Arial" panose="020B0604020202020204" pitchFamily="34" charset="0"/>
              </a:rPr>
              <a:t> A </a:t>
            </a:r>
            <a:r>
              <a:rPr lang="en-PH" sz="2000" dirty="0">
                <a:latin typeface="Arial" panose="020B0604020202020204" pitchFamily="34" charset="0"/>
                <a:cs typeface="Arial" panose="020B0604020202020204" pitchFamily="34" charset="0"/>
              </a:rPr>
              <a:t>combination of training methods in a training module would result in heightening the learning impact.</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000" dirty="0" smtClean="0">
                <a:latin typeface="Arial" panose="020B0604020202020204" pitchFamily="34" charset="0"/>
                <a:cs typeface="Arial" panose="020B0604020202020204" pitchFamily="34" charset="0"/>
              </a:rPr>
              <a:t> Training </a:t>
            </a:r>
            <a:r>
              <a:rPr lang="en-PH" sz="2000" dirty="0">
                <a:latin typeface="Arial" panose="020B0604020202020204" pitchFamily="34" charset="0"/>
                <a:cs typeface="Arial" panose="020B0604020202020204" pitchFamily="34" charset="0"/>
              </a:rPr>
              <a:t>aids and media are not training methods. </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r>
              <a:rPr lang="en-PH" sz="1600" dirty="0">
                <a:latin typeface="Arial" panose="020B0604020202020204" pitchFamily="34" charset="0"/>
                <a:cs typeface="Arial" panose="020B0604020202020204" pitchFamily="34" charset="0"/>
              </a:rPr>
              <a:t>Source: HRC, Dept. of Psychology, Ateneo de Manila University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40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PH" sz="3200" dirty="0" smtClean="0"/>
              <a:t>Principles of visual aids</a:t>
            </a:r>
            <a:endParaRPr lang="en-US" sz="3200" dirty="0"/>
          </a:p>
        </p:txBody>
      </p:sp>
      <p:sp>
        <p:nvSpPr>
          <p:cNvPr id="2" name="Rectangle 1"/>
          <p:cNvSpPr/>
          <p:nvPr/>
        </p:nvSpPr>
        <p:spPr>
          <a:xfrm>
            <a:off x="329184" y="1720840"/>
            <a:ext cx="8613648" cy="3170099"/>
          </a:xfrm>
          <a:prstGeom prst="rect">
            <a:avLst/>
          </a:prstGeom>
        </p:spPr>
        <p:txBody>
          <a:bodyPr wrap="square">
            <a:spAutoFit/>
          </a:bodyPr>
          <a:lstStyle/>
          <a:p>
            <a:pPr algn="ctr"/>
            <a:r>
              <a:rPr lang="en-PH" sz="4000" b="1" dirty="0" smtClean="0">
                <a:solidFill>
                  <a:srgbClr val="0000FF"/>
                </a:solidFill>
                <a:latin typeface="Arial" panose="020B0604020202020204" pitchFamily="34" charset="0"/>
                <a:cs typeface="Arial" panose="020B0604020202020204" pitchFamily="34" charset="0"/>
              </a:rPr>
              <a:t>KISS </a:t>
            </a:r>
            <a:r>
              <a:rPr lang="en-PH" sz="4000" b="1" dirty="0">
                <a:solidFill>
                  <a:srgbClr val="0000FF"/>
                </a:solidFill>
                <a:latin typeface="Arial" panose="020B0604020202020204" pitchFamily="34" charset="0"/>
                <a:cs typeface="Arial" panose="020B0604020202020204" pitchFamily="34" charset="0"/>
              </a:rPr>
              <a:t>&amp; KILL</a:t>
            </a:r>
            <a:endParaRPr lang="en-US" sz="4000" b="1" dirty="0">
              <a:solidFill>
                <a:srgbClr val="0000FF"/>
              </a:solidFill>
              <a:latin typeface="Arial" panose="020B0604020202020204" pitchFamily="34" charset="0"/>
              <a:cs typeface="Arial" panose="020B0604020202020204" pitchFamily="34" charset="0"/>
            </a:endParaRPr>
          </a:p>
          <a:p>
            <a:pPr algn="ctr"/>
            <a:r>
              <a:rPr lang="en-PH" sz="4000" b="1" dirty="0">
                <a:solidFill>
                  <a:srgbClr val="0000FF"/>
                </a:solidFill>
                <a:latin typeface="Arial" panose="020B0604020202020204" pitchFamily="34" charset="0"/>
                <a:cs typeface="Arial" panose="020B0604020202020204" pitchFamily="34" charset="0"/>
              </a:rPr>
              <a:t> </a:t>
            </a:r>
            <a:endParaRPr lang="en-US" sz="4000" b="1" dirty="0">
              <a:solidFill>
                <a:srgbClr val="0000FF"/>
              </a:solidFill>
              <a:latin typeface="Arial" panose="020B0604020202020204" pitchFamily="34" charset="0"/>
              <a:cs typeface="Arial" panose="020B0604020202020204" pitchFamily="34" charset="0"/>
            </a:endParaRPr>
          </a:p>
          <a:p>
            <a:pPr algn="ctr"/>
            <a:r>
              <a:rPr lang="en-PH" sz="4000" b="1" dirty="0">
                <a:solidFill>
                  <a:srgbClr val="0000FF"/>
                </a:solidFill>
                <a:latin typeface="Arial" panose="020B0604020202020204" pitchFamily="34" charset="0"/>
                <a:cs typeface="Arial" panose="020B0604020202020204" pitchFamily="34" charset="0"/>
              </a:rPr>
              <a:t>KISS = </a:t>
            </a:r>
            <a:r>
              <a:rPr lang="en-PH" sz="4000" b="1" dirty="0">
                <a:latin typeface="Arial" panose="020B0604020202020204" pitchFamily="34" charset="0"/>
                <a:cs typeface="Arial" panose="020B0604020202020204" pitchFamily="34" charset="0"/>
              </a:rPr>
              <a:t>Keep It Short and Simple</a:t>
            </a:r>
            <a:endParaRPr lang="en-US" sz="4000" b="1" dirty="0">
              <a:latin typeface="Arial" panose="020B0604020202020204" pitchFamily="34" charset="0"/>
              <a:cs typeface="Arial" panose="020B0604020202020204" pitchFamily="34" charset="0"/>
            </a:endParaRPr>
          </a:p>
          <a:p>
            <a:pPr algn="ctr"/>
            <a:r>
              <a:rPr lang="en-PH" sz="4000" b="1" dirty="0">
                <a:solidFill>
                  <a:srgbClr val="0000FF"/>
                </a:solidFill>
                <a:latin typeface="Arial" panose="020B0604020202020204" pitchFamily="34" charset="0"/>
                <a:cs typeface="Arial" panose="020B0604020202020204" pitchFamily="34" charset="0"/>
              </a:rPr>
              <a:t> </a:t>
            </a:r>
            <a:endParaRPr lang="en-US" sz="4000" b="1" dirty="0">
              <a:solidFill>
                <a:srgbClr val="0000FF"/>
              </a:solidFill>
              <a:latin typeface="Arial" panose="020B0604020202020204" pitchFamily="34" charset="0"/>
              <a:cs typeface="Arial" panose="020B0604020202020204" pitchFamily="34" charset="0"/>
            </a:endParaRPr>
          </a:p>
          <a:p>
            <a:pPr algn="ctr"/>
            <a:r>
              <a:rPr lang="en-PH" sz="4000" b="1" dirty="0">
                <a:solidFill>
                  <a:srgbClr val="0000FF"/>
                </a:solidFill>
                <a:latin typeface="Arial" panose="020B0604020202020204" pitchFamily="34" charset="0"/>
                <a:cs typeface="Arial" panose="020B0604020202020204" pitchFamily="34" charset="0"/>
              </a:rPr>
              <a:t>KILL = </a:t>
            </a:r>
            <a:r>
              <a:rPr lang="en-PH" sz="4000" b="1" dirty="0">
                <a:solidFill>
                  <a:srgbClr val="000000"/>
                </a:solidFill>
                <a:latin typeface="Arial" panose="020B0604020202020204" pitchFamily="34" charset="0"/>
                <a:cs typeface="Arial" panose="020B0604020202020204" pitchFamily="34" charset="0"/>
              </a:rPr>
              <a:t>Keep It Large and Legible</a:t>
            </a:r>
            <a:endParaRPr lang="en-US" sz="4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40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PH" sz="3200" i="0" dirty="0" smtClean="0"/>
              <a:t>Types </a:t>
            </a:r>
            <a:r>
              <a:rPr lang="en-PH" sz="3200" i="0" dirty="0"/>
              <a:t>&amp; </a:t>
            </a:r>
            <a:r>
              <a:rPr lang="en-PH" sz="3200" i="0" dirty="0"/>
              <a:t>d</a:t>
            </a:r>
            <a:r>
              <a:rPr lang="en-PH" sz="3200" i="0" dirty="0" smtClean="0"/>
              <a:t>escription of training materials</a:t>
            </a:r>
            <a:endParaRPr lang="en-US" sz="3200" i="0" dirty="0"/>
          </a:p>
        </p:txBody>
      </p:sp>
      <p:sp>
        <p:nvSpPr>
          <p:cNvPr id="2" name="Rectangle 1"/>
          <p:cNvSpPr/>
          <p:nvPr/>
        </p:nvSpPr>
        <p:spPr>
          <a:xfrm>
            <a:off x="332154" y="1667183"/>
            <a:ext cx="3692769" cy="3231654"/>
          </a:xfrm>
          <a:prstGeom prst="rect">
            <a:avLst/>
          </a:prstGeom>
        </p:spPr>
        <p:txBody>
          <a:bodyPr wrap="square">
            <a:spAutoFit/>
          </a:bodyPr>
          <a:lstStyle/>
          <a:p>
            <a:r>
              <a:rPr lang="en-PH" sz="2400" b="1" dirty="0" smtClean="0">
                <a:solidFill>
                  <a:srgbClr val="0000FF"/>
                </a:solidFill>
                <a:latin typeface="Arial" panose="020B0604020202020204" pitchFamily="34" charset="0"/>
                <a:cs typeface="Arial" panose="020B0604020202020204" pitchFamily="34" charset="0"/>
              </a:rPr>
              <a:t>FLAT </a:t>
            </a:r>
            <a:r>
              <a:rPr lang="en-PH" sz="2400" b="1" dirty="0">
                <a:solidFill>
                  <a:srgbClr val="0000FF"/>
                </a:solidFill>
                <a:latin typeface="Arial" panose="020B0604020202020204" pitchFamily="34" charset="0"/>
                <a:cs typeface="Arial" panose="020B0604020202020204" pitchFamily="34" charset="0"/>
              </a:rPr>
              <a:t>Materials</a:t>
            </a:r>
            <a:endParaRPr lang="en-US" sz="2400" b="1" dirty="0">
              <a:solidFill>
                <a:srgbClr val="0000FF"/>
              </a:solidFill>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Flip charts</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Puzzles</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Pictures</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Flannel</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Chalk board</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Magnetic board</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Plywood board</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Charts &amp; graphs</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smtClean="0">
                <a:latin typeface="Arial" panose="020B0604020202020204" pitchFamily="34" charset="0"/>
                <a:cs typeface="Arial" panose="020B0604020202020204" pitchFamily="34" charset="0"/>
              </a:rPr>
              <a:t>Posters</a:t>
            </a:r>
            <a:endParaRPr lang="en-US" b="1" dirty="0">
              <a:latin typeface="Arial" panose="020B0604020202020204" pitchFamily="34" charset="0"/>
              <a:cs typeface="Arial" panose="020B0604020202020204" pitchFamily="34" charset="0"/>
            </a:endParaRPr>
          </a:p>
        </p:txBody>
      </p:sp>
      <p:sp>
        <p:nvSpPr>
          <p:cNvPr id="4" name="Rectangle 3"/>
          <p:cNvSpPr/>
          <p:nvPr/>
        </p:nvSpPr>
        <p:spPr>
          <a:xfrm>
            <a:off x="2696330" y="1650178"/>
            <a:ext cx="2989384" cy="2215991"/>
          </a:xfrm>
          <a:prstGeom prst="rect">
            <a:avLst/>
          </a:prstGeom>
        </p:spPr>
        <p:txBody>
          <a:bodyPr wrap="square">
            <a:spAutoFit/>
          </a:bodyPr>
          <a:lstStyle/>
          <a:p>
            <a:r>
              <a:rPr lang="en-PH" sz="2400" b="1" dirty="0" smtClean="0">
                <a:solidFill>
                  <a:srgbClr val="0000FF"/>
                </a:solidFill>
                <a:latin typeface="Arial" panose="020B0604020202020204" pitchFamily="34" charset="0"/>
                <a:cs typeface="Arial" panose="020B0604020202020204" pitchFamily="34" charset="0"/>
              </a:rPr>
              <a:t>Discussion </a:t>
            </a:r>
            <a:r>
              <a:rPr lang="en-PH" sz="2400" b="1" dirty="0">
                <a:solidFill>
                  <a:srgbClr val="0000FF"/>
                </a:solidFill>
                <a:latin typeface="Arial" panose="020B0604020202020204" pitchFamily="34" charset="0"/>
                <a:cs typeface="Arial" panose="020B0604020202020204" pitchFamily="34" charset="0"/>
              </a:rPr>
              <a:t>Materials</a:t>
            </a:r>
            <a:endParaRPr lang="en-US" sz="2400" b="1" dirty="0">
              <a:solidFill>
                <a:srgbClr val="0000FF"/>
              </a:solidFill>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Lecture papers </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Case studies</a:t>
            </a:r>
            <a:endParaRPr lang="en-US" b="1" dirty="0">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5541264" y="1720440"/>
            <a:ext cx="3419071" cy="3323987"/>
          </a:xfrm>
          <a:prstGeom prst="rect">
            <a:avLst/>
          </a:prstGeom>
        </p:spPr>
        <p:txBody>
          <a:bodyPr wrap="square">
            <a:spAutoFit/>
          </a:bodyPr>
          <a:lstStyle/>
          <a:p>
            <a:r>
              <a:rPr lang="en-PH" sz="2400" b="1" dirty="0" smtClean="0">
                <a:solidFill>
                  <a:srgbClr val="0000FF"/>
                </a:solidFill>
                <a:latin typeface="Arial" panose="020B0604020202020204" pitchFamily="34" charset="0"/>
                <a:cs typeface="Arial" panose="020B0604020202020204" pitchFamily="34" charset="0"/>
              </a:rPr>
              <a:t>Mass </a:t>
            </a:r>
            <a:r>
              <a:rPr lang="en-PH" sz="2400" b="1" dirty="0">
                <a:solidFill>
                  <a:srgbClr val="0000FF"/>
                </a:solidFill>
                <a:latin typeface="Arial" panose="020B0604020202020204" pitchFamily="34" charset="0"/>
                <a:cs typeface="Arial" panose="020B0604020202020204" pitchFamily="34" charset="0"/>
              </a:rPr>
              <a:t>Media Materials</a:t>
            </a:r>
            <a:endParaRPr lang="en-US" sz="2400" b="1" dirty="0">
              <a:solidFill>
                <a:srgbClr val="0000FF"/>
              </a:solidFill>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Newspapers/magazines </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Brochures </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Leaflets</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Illustrated story/comics</a:t>
            </a:r>
            <a:endParaRPr lang="en-US" b="1" dirty="0">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lvl="0"/>
            <a:r>
              <a:rPr lang="en-PH" sz="2400" b="1" dirty="0">
                <a:solidFill>
                  <a:srgbClr val="0000FF"/>
                </a:solidFill>
                <a:latin typeface="Arial" panose="020B0604020202020204" pitchFamily="34" charset="0"/>
                <a:cs typeface="Arial" panose="020B0604020202020204" pitchFamily="34" charset="0"/>
              </a:rPr>
              <a:t>Audio-visual Materials</a:t>
            </a:r>
            <a:endParaRPr lang="en-US" sz="2400" b="1" dirty="0">
              <a:solidFill>
                <a:srgbClr val="0000FF"/>
              </a:solidFill>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Sound slides </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Films/documentaries </a:t>
            </a:r>
            <a:endParaRPr lang="en-US" b="1" dirty="0">
              <a:latin typeface="Arial" panose="020B0604020202020204" pitchFamily="34" charset="0"/>
              <a:cs typeface="Arial" panose="020B0604020202020204" pitchFamily="34" charset="0"/>
            </a:endParaRPr>
          </a:p>
        </p:txBody>
      </p:sp>
      <p:sp>
        <p:nvSpPr>
          <p:cNvPr id="6" name="Rectangle 5"/>
          <p:cNvSpPr/>
          <p:nvPr/>
        </p:nvSpPr>
        <p:spPr>
          <a:xfrm>
            <a:off x="2713908" y="3392971"/>
            <a:ext cx="2622030" cy="2492990"/>
          </a:xfrm>
          <a:prstGeom prst="rect">
            <a:avLst/>
          </a:prstGeom>
        </p:spPr>
        <p:txBody>
          <a:bodyPr wrap="square">
            <a:spAutoFit/>
          </a:bodyPr>
          <a:lstStyle/>
          <a:p>
            <a:r>
              <a:rPr lang="en-PH" sz="2400" b="1" dirty="0" smtClean="0">
                <a:solidFill>
                  <a:srgbClr val="0000FF"/>
                </a:solidFill>
                <a:latin typeface="Arial" panose="020B0604020202020204" pitchFamily="34" charset="0"/>
                <a:cs typeface="Arial" panose="020B0604020202020204" pitchFamily="34" charset="0"/>
              </a:rPr>
              <a:t>Folk-based </a:t>
            </a:r>
            <a:r>
              <a:rPr lang="en-PH" sz="2400" b="1" dirty="0">
                <a:solidFill>
                  <a:srgbClr val="0000FF"/>
                </a:solidFill>
                <a:latin typeface="Arial" panose="020B0604020202020204" pitchFamily="34" charset="0"/>
                <a:cs typeface="Arial" panose="020B0604020202020204" pitchFamily="34" charset="0"/>
              </a:rPr>
              <a:t>Materials</a:t>
            </a:r>
            <a:endParaRPr lang="en-US" sz="2400" b="1" dirty="0">
              <a:solidFill>
                <a:srgbClr val="0000FF"/>
              </a:solidFill>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Songs</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Games</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Creative literature</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a:latin typeface="Arial" panose="020B0604020202020204" pitchFamily="34" charset="0"/>
                <a:cs typeface="Arial" panose="020B0604020202020204" pitchFamily="34" charset="0"/>
              </a:rPr>
              <a:t>Puppet shows</a:t>
            </a:r>
            <a:endParaRPr lang="en-US"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b="1" dirty="0" smtClean="0">
                <a:latin typeface="Arial" panose="020B0604020202020204" pitchFamily="34" charset="0"/>
                <a:cs typeface="Arial" panose="020B0604020202020204" pitchFamily="34" charset="0"/>
              </a:rPr>
              <a:t>Dramas/skits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40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Pre- , Actual and Post-Training checklist</a:t>
            </a:r>
            <a:endParaRPr lang="en-US" sz="3200" dirty="0"/>
          </a:p>
        </p:txBody>
      </p:sp>
      <p:sp>
        <p:nvSpPr>
          <p:cNvPr id="2" name="Rectangle 1"/>
          <p:cNvSpPr/>
          <p:nvPr/>
        </p:nvSpPr>
        <p:spPr>
          <a:xfrm>
            <a:off x="874889" y="2060223"/>
            <a:ext cx="7811911" cy="3046988"/>
          </a:xfrm>
          <a:prstGeom prst="rect">
            <a:avLst/>
          </a:prstGeom>
        </p:spPr>
        <p:txBody>
          <a:bodyPr wrap="square">
            <a:spAutoFit/>
          </a:bodyPr>
          <a:lstStyle/>
          <a:p>
            <a:r>
              <a:rPr lang="en-PH" sz="3200" dirty="0">
                <a:latin typeface="Arial" panose="020B0604020202020204" pitchFamily="34" charset="0"/>
                <a:cs typeface="Arial" panose="020B0604020202020204" pitchFamily="34" charset="0"/>
              </a:rPr>
              <a:t>After the training design / course content has been completed, the </a:t>
            </a:r>
            <a:r>
              <a:rPr lang="en-PH" sz="3200" dirty="0" smtClean="0">
                <a:latin typeface="Arial" panose="020B0604020202020204" pitchFamily="34" charset="0"/>
                <a:cs typeface="Arial" panose="020B0604020202020204" pitchFamily="34" charset="0"/>
              </a:rPr>
              <a:t>trainer </a:t>
            </a:r>
            <a:r>
              <a:rPr lang="en-PH" sz="3200" dirty="0">
                <a:latin typeface="Arial" panose="020B0604020202020204" pitchFamily="34" charset="0"/>
                <a:cs typeface="Arial" panose="020B0604020202020204" pitchFamily="34" charset="0"/>
              </a:rPr>
              <a:t>is now ready for its implementation. </a:t>
            </a:r>
            <a:endParaRPr lang="en-PH" sz="3200" dirty="0" smtClean="0">
              <a:latin typeface="Arial" panose="020B0604020202020204" pitchFamily="34" charset="0"/>
              <a:cs typeface="Arial" panose="020B0604020202020204" pitchFamily="34" charset="0"/>
            </a:endParaRPr>
          </a:p>
          <a:p>
            <a:r>
              <a:rPr lang="en-PH" sz="3200" dirty="0" smtClean="0">
                <a:latin typeface="Arial" panose="020B0604020202020204" pitchFamily="34" charset="0"/>
                <a:cs typeface="Arial" panose="020B0604020202020204" pitchFamily="34" charset="0"/>
              </a:rPr>
              <a:t>In </a:t>
            </a:r>
            <a:r>
              <a:rPr lang="en-PH" sz="3200" dirty="0">
                <a:latin typeface="Arial" panose="020B0604020202020204" pitchFamily="34" charset="0"/>
                <a:cs typeface="Arial" panose="020B0604020202020204" pitchFamily="34" charset="0"/>
              </a:rPr>
              <a:t>order to get the most of the training / learning situation, the </a:t>
            </a:r>
            <a:r>
              <a:rPr lang="en-PH" sz="3200" dirty="0" smtClean="0">
                <a:latin typeface="Arial" panose="020B0604020202020204" pitchFamily="34" charset="0"/>
                <a:cs typeface="Arial" panose="020B0604020202020204" pitchFamily="34" charset="0"/>
              </a:rPr>
              <a:t>trainer </a:t>
            </a:r>
            <a:r>
              <a:rPr lang="en-PH" sz="3200" dirty="0">
                <a:latin typeface="Arial" panose="020B0604020202020204" pitchFamily="34" charset="0"/>
                <a:cs typeface="Arial" panose="020B0604020202020204" pitchFamily="34" charset="0"/>
              </a:rPr>
              <a:t>may find the following checklist as important </a:t>
            </a:r>
            <a:r>
              <a:rPr lang="en-PH" sz="3200" dirty="0" smtClean="0">
                <a:latin typeface="Arial" panose="020B0604020202020204" pitchFamily="34" charset="0"/>
                <a:cs typeface="Arial" panose="020B0604020202020204" pitchFamily="34" charset="0"/>
              </a:rPr>
              <a:t>guide.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316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The Training Cycle</a:t>
            </a:r>
            <a:endParaRPr lang="en-US" sz="3200" dirty="0"/>
          </a:p>
        </p:txBody>
      </p:sp>
      <p:pic>
        <p:nvPicPr>
          <p:cNvPr id="4" name="Picture 3"/>
          <p:cNvPicPr>
            <a:picLocks noChangeAspect="1"/>
          </p:cNvPicPr>
          <p:nvPr/>
        </p:nvPicPr>
        <p:blipFill>
          <a:blip r:embed="rId2"/>
          <a:stretch>
            <a:fillRect/>
          </a:stretch>
        </p:blipFill>
        <p:spPr>
          <a:xfrm>
            <a:off x="1419339" y="1643306"/>
            <a:ext cx="6331002" cy="4276675"/>
          </a:xfrm>
          <a:prstGeom prst="rect">
            <a:avLst/>
          </a:prstGeom>
        </p:spPr>
      </p:pic>
    </p:spTree>
    <p:extLst>
      <p:ext uri="{BB962C8B-B14F-4D97-AF65-F5344CB8AC3E}">
        <p14:creationId xmlns:p14="http://schemas.microsoft.com/office/powerpoint/2010/main" val="291040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Pre-Training Checklist</a:t>
            </a:r>
            <a:endParaRPr lang="en-US" sz="3200" dirty="0"/>
          </a:p>
        </p:txBody>
      </p:sp>
      <p:sp>
        <p:nvSpPr>
          <p:cNvPr id="4" name="Rectangle 3"/>
          <p:cNvSpPr/>
          <p:nvPr/>
        </p:nvSpPr>
        <p:spPr>
          <a:xfrm>
            <a:off x="564444" y="1669617"/>
            <a:ext cx="8122356" cy="4201150"/>
          </a:xfrm>
          <a:prstGeom prst="rect">
            <a:avLst/>
          </a:prstGeom>
        </p:spPr>
        <p:txBody>
          <a:bodyPr wrap="square">
            <a:spAutoFit/>
          </a:bodyPr>
          <a:lstStyle/>
          <a:p>
            <a:pPr lvl="0"/>
            <a:r>
              <a:rPr lang="en-PH" sz="2400" b="1" dirty="0">
                <a:solidFill>
                  <a:srgbClr val="0000FF"/>
                </a:solidFill>
                <a:latin typeface="Arial" panose="020B0604020202020204" pitchFamily="34" charset="0"/>
                <a:cs typeface="Arial" panose="020B0604020202020204" pitchFamily="34" charset="0"/>
              </a:rPr>
              <a:t>What is the training for? </a:t>
            </a:r>
            <a:endParaRPr lang="en-US" sz="2400" b="1" dirty="0">
              <a:solidFill>
                <a:srgbClr val="0000FF"/>
              </a:solidFill>
              <a:latin typeface="Arial" panose="020B0604020202020204" pitchFamily="34" charset="0"/>
              <a:cs typeface="Arial" panose="020B0604020202020204" pitchFamily="34" charset="0"/>
            </a:endParaRPr>
          </a:p>
          <a:p>
            <a:r>
              <a:rPr lang="en-PH"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200" dirty="0">
                <a:latin typeface="Arial" panose="020B0604020202020204" pitchFamily="34" charset="0"/>
                <a:cs typeface="Arial" panose="020B0604020202020204" pitchFamily="34" charset="0"/>
              </a:rPr>
              <a:t>Determine the training needs in relation to the organization program needs and job needs of the person to be trained.</a:t>
            </a:r>
            <a:endParaRPr lang="en-US" sz="2200"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200" dirty="0">
                <a:latin typeface="Arial" panose="020B0604020202020204" pitchFamily="34" charset="0"/>
                <a:cs typeface="Arial" panose="020B0604020202020204" pitchFamily="34" charset="0"/>
              </a:rPr>
              <a:t>Consider timeliness of the training program.</a:t>
            </a:r>
            <a:endParaRPr lang="en-US" sz="2200"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200" dirty="0">
                <a:latin typeface="Arial" panose="020B0604020202020204" pitchFamily="34" charset="0"/>
                <a:cs typeface="Arial" panose="020B0604020202020204" pitchFamily="34" charset="0"/>
              </a:rPr>
              <a:t>State the specific objectives of the training. (The more specific statement of the objective, the greater is the clarity of the intended behavioural outcome.)</a:t>
            </a:r>
            <a:endParaRPr lang="en-US" sz="2200"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200" dirty="0">
                <a:latin typeface="Arial" panose="020B0604020202020204" pitchFamily="34" charset="0"/>
                <a:cs typeface="Arial" panose="020B0604020202020204" pitchFamily="34" charset="0"/>
              </a:rPr>
              <a:t>Consider the behavioural outcome (knowledge, attitudes or skills) expected of the trainees as results of the training. </a:t>
            </a:r>
            <a:endParaRPr lang="en-US" sz="2200"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200" dirty="0">
                <a:latin typeface="Arial" panose="020B0604020202020204" pitchFamily="34" charset="0"/>
                <a:cs typeface="Arial" panose="020B0604020202020204" pitchFamily="34" charset="0"/>
              </a:rPr>
              <a:t>Consider location or site of training.</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52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Pre-Training Checklist</a:t>
            </a:r>
            <a:endParaRPr lang="en-US" sz="3200" dirty="0"/>
          </a:p>
        </p:txBody>
      </p:sp>
      <p:sp>
        <p:nvSpPr>
          <p:cNvPr id="2" name="Rectangle 1"/>
          <p:cNvSpPr/>
          <p:nvPr/>
        </p:nvSpPr>
        <p:spPr>
          <a:xfrm>
            <a:off x="201168" y="1584951"/>
            <a:ext cx="8942832" cy="4724370"/>
          </a:xfrm>
          <a:prstGeom prst="rect">
            <a:avLst/>
          </a:prstGeom>
        </p:spPr>
        <p:txBody>
          <a:bodyPr wrap="square">
            <a:spAutoFit/>
          </a:bodyPr>
          <a:lstStyle/>
          <a:p>
            <a:pPr lvl="0"/>
            <a:r>
              <a:rPr lang="en-PH" sz="2400" b="1" dirty="0">
                <a:solidFill>
                  <a:srgbClr val="0000FF"/>
                </a:solidFill>
                <a:latin typeface="Arial" panose="020B0604020202020204" pitchFamily="34" charset="0"/>
                <a:cs typeface="Arial" panose="020B0604020202020204" pitchFamily="34" charset="0"/>
              </a:rPr>
              <a:t>Who will be trained?</a:t>
            </a:r>
            <a:endParaRPr lang="en-US" sz="2400" b="1" dirty="0">
              <a:solidFill>
                <a:srgbClr val="0000FF"/>
              </a:solidFill>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000" dirty="0">
                <a:latin typeface="Arial" panose="020B0604020202020204" pitchFamily="34" charset="0"/>
                <a:cs typeface="Arial" panose="020B0604020202020204" pitchFamily="34" charset="0"/>
              </a:rPr>
              <a:t>Know background information on the trainees (e.g./ age, sex, previous training or level of academic attainment, work experience, interests, special characteristics, etc.) </a:t>
            </a:r>
            <a:endParaRPr lang="en-US" sz="2000"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000" dirty="0">
                <a:latin typeface="Arial" panose="020B0604020202020204" pitchFamily="34" charset="0"/>
                <a:cs typeface="Arial" panose="020B0604020202020204" pitchFamily="34" charset="0"/>
              </a:rPr>
              <a:t>How many?</a:t>
            </a:r>
            <a:endParaRPr lang="en-US" sz="2000"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000" dirty="0">
                <a:latin typeface="Arial" panose="020B0604020202020204" pitchFamily="34" charset="0"/>
                <a:cs typeface="Arial" panose="020B0604020202020204" pitchFamily="34" charset="0"/>
              </a:rPr>
              <a:t>Have they been informed about the training?</a:t>
            </a:r>
            <a:endParaRPr lang="en-US" sz="2000"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000" dirty="0">
                <a:latin typeface="Arial" panose="020B0604020202020204" pitchFamily="34" charset="0"/>
                <a:cs typeface="Arial" panose="020B0604020202020204" pitchFamily="34" charset="0"/>
              </a:rPr>
              <a:t>Do the participants in the training program understand and accept the objectives of the training?</a:t>
            </a:r>
            <a:endParaRPr lang="en-US" sz="2000"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000" dirty="0">
                <a:latin typeface="Arial" panose="020B0604020202020204" pitchFamily="34" charset="0"/>
                <a:cs typeface="Arial" panose="020B0604020202020204" pitchFamily="34" charset="0"/>
              </a:rPr>
              <a:t>Do the trainees see how the training will benefit them in the successful performance of their job</a:t>
            </a:r>
            <a:r>
              <a:rPr lang="en-PH" sz="2000" dirty="0" smtClean="0">
                <a:latin typeface="Arial" panose="020B0604020202020204" pitchFamily="34" charset="0"/>
                <a:cs typeface="Arial" panose="020B0604020202020204" pitchFamily="34" charset="0"/>
              </a:rPr>
              <a:t>?</a:t>
            </a:r>
            <a:endParaRPr lang="en-PH" sz="2000" dirty="0">
              <a:latin typeface="Arial" panose="020B0604020202020204" pitchFamily="34" charset="0"/>
              <a:cs typeface="Arial" panose="020B0604020202020204" pitchFamily="34" charset="0"/>
            </a:endParaRPr>
          </a:p>
          <a:p>
            <a:pPr>
              <a:spcBef>
                <a:spcPts val="600"/>
              </a:spcBef>
            </a:pPr>
            <a:r>
              <a:rPr lang="en-PH" sz="2400" b="1" dirty="0">
                <a:solidFill>
                  <a:srgbClr val="0070C0"/>
                </a:solidFill>
                <a:latin typeface="Arial" panose="020B0604020202020204" pitchFamily="34" charset="0"/>
                <a:cs typeface="Arial" panose="020B0604020202020204" pitchFamily="34" charset="0"/>
              </a:rPr>
              <a:t>(Note: the training must meet the job needs of the trainees)</a:t>
            </a:r>
            <a:endParaRPr lang="en-US" sz="2400" b="1" dirty="0">
              <a:solidFill>
                <a:srgbClr val="0070C0"/>
              </a:solidFill>
              <a:latin typeface="Arial" panose="020B0604020202020204" pitchFamily="34" charset="0"/>
              <a:cs typeface="Arial" panose="020B0604020202020204" pitchFamily="34" charset="0"/>
            </a:endParaRPr>
          </a:p>
          <a:p>
            <a:pPr marL="285750" lvl="0" indent="-285750">
              <a:spcBef>
                <a:spcPts val="600"/>
              </a:spcBef>
              <a:buFont typeface="Wingdings" charset="2"/>
              <a:buChar char="ü"/>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03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Pre-Training Checklist</a:t>
            </a:r>
            <a:endParaRPr lang="en-US" sz="3200" dirty="0"/>
          </a:p>
        </p:txBody>
      </p:sp>
      <p:sp>
        <p:nvSpPr>
          <p:cNvPr id="2" name="Rectangle 1"/>
          <p:cNvSpPr/>
          <p:nvPr/>
        </p:nvSpPr>
        <p:spPr>
          <a:xfrm>
            <a:off x="1128889" y="2274838"/>
            <a:ext cx="7557911" cy="3262432"/>
          </a:xfrm>
          <a:prstGeom prst="rect">
            <a:avLst/>
          </a:prstGeom>
        </p:spPr>
        <p:txBody>
          <a:bodyPr wrap="square">
            <a:spAutoFit/>
          </a:bodyPr>
          <a:lstStyle/>
          <a:p>
            <a:pPr lvl="0"/>
            <a:r>
              <a:rPr lang="en-PH" sz="2800" b="1" dirty="0">
                <a:solidFill>
                  <a:srgbClr val="0000FF"/>
                </a:solidFill>
              </a:rPr>
              <a:t>What will be the content of the training program</a:t>
            </a:r>
            <a:r>
              <a:rPr lang="en-PH" sz="2800" b="1" dirty="0" smtClean="0">
                <a:solidFill>
                  <a:srgbClr val="0000FF"/>
                </a:solidFill>
              </a:rPr>
              <a:t>?</a:t>
            </a:r>
          </a:p>
          <a:p>
            <a:endParaRPr lang="en-US" sz="2800" dirty="0"/>
          </a:p>
          <a:p>
            <a:pPr marL="457200" lvl="0" indent="-457200">
              <a:spcBef>
                <a:spcPts val="600"/>
              </a:spcBef>
              <a:buFont typeface="Wingdings" panose="05000000000000000000" pitchFamily="2" charset="2"/>
              <a:buChar char="§"/>
            </a:pPr>
            <a:r>
              <a:rPr lang="en-PH" sz="2800" b="1" dirty="0"/>
              <a:t>Select the training program content in relation to the training needs and objectives.</a:t>
            </a:r>
            <a:endParaRPr lang="en-US" sz="2800" b="1" dirty="0"/>
          </a:p>
          <a:p>
            <a:pPr marL="457200" lvl="0" indent="-457200">
              <a:spcBef>
                <a:spcPts val="600"/>
              </a:spcBef>
              <a:buFont typeface="Wingdings" panose="05000000000000000000" pitchFamily="2" charset="2"/>
              <a:buChar char="§"/>
            </a:pPr>
            <a:r>
              <a:rPr lang="en-PH" sz="2800" b="1" dirty="0"/>
              <a:t>Arrange the training content in the order that will facilitate effective teaching-learning activities. </a:t>
            </a:r>
            <a:endParaRPr lang="en-US" sz="2800" b="1" dirty="0"/>
          </a:p>
        </p:txBody>
      </p:sp>
    </p:spTree>
    <p:extLst>
      <p:ext uri="{BB962C8B-B14F-4D97-AF65-F5344CB8AC3E}">
        <p14:creationId xmlns:p14="http://schemas.microsoft.com/office/powerpoint/2010/main" val="382903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Pre-Training Checklist</a:t>
            </a:r>
            <a:endParaRPr lang="en-US" sz="3200" dirty="0"/>
          </a:p>
        </p:txBody>
      </p:sp>
      <p:sp>
        <p:nvSpPr>
          <p:cNvPr id="2" name="Rectangle 1"/>
          <p:cNvSpPr/>
          <p:nvPr/>
        </p:nvSpPr>
        <p:spPr>
          <a:xfrm>
            <a:off x="649111" y="1737575"/>
            <a:ext cx="8037689" cy="4293483"/>
          </a:xfrm>
          <a:prstGeom prst="rect">
            <a:avLst/>
          </a:prstGeom>
        </p:spPr>
        <p:txBody>
          <a:bodyPr wrap="square">
            <a:spAutoFit/>
          </a:bodyPr>
          <a:lstStyle/>
          <a:p>
            <a:pPr lvl="0"/>
            <a:r>
              <a:rPr lang="en-PH" sz="2400" b="1" dirty="0">
                <a:solidFill>
                  <a:srgbClr val="0000FF"/>
                </a:solidFill>
                <a:latin typeface="Arial" panose="020B0604020202020204" pitchFamily="34" charset="0"/>
                <a:cs typeface="Arial" panose="020B0604020202020204" pitchFamily="34" charset="0"/>
              </a:rPr>
              <a:t>What training methods will be used?</a:t>
            </a:r>
            <a:endParaRPr lang="en-US" sz="2400" b="1" dirty="0">
              <a:solidFill>
                <a:srgbClr val="0000FF"/>
              </a:solidFill>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400" dirty="0">
                <a:latin typeface="Arial" panose="020B0604020202020204" pitchFamily="34" charset="0"/>
                <a:cs typeface="Arial" panose="020B0604020202020204" pitchFamily="34" charset="0"/>
              </a:rPr>
              <a:t>Choose the training methods that will make possible the attainment of the objectives of the training.</a:t>
            </a:r>
            <a:endParaRPr lang="en-US" sz="2400"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400" dirty="0">
                <a:latin typeface="Arial" panose="020B0604020202020204" pitchFamily="34" charset="0"/>
                <a:cs typeface="Arial" panose="020B0604020202020204" pitchFamily="34" charset="0"/>
              </a:rPr>
              <a:t>Keep in mind the behavioural outcomes identified for the training and determine the method or methods that can be effectively used to achieve these.</a:t>
            </a:r>
            <a:endParaRPr lang="en-US" sz="2400"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400" dirty="0">
                <a:latin typeface="Arial" panose="020B0604020202020204" pitchFamily="34" charset="0"/>
                <a:cs typeface="Arial" panose="020B0604020202020204" pitchFamily="34" charset="0"/>
              </a:rPr>
              <a:t>Whatever methods will be used must be considered in the light of practicability, economy, availability of resources, ability of the </a:t>
            </a:r>
            <a:r>
              <a:rPr lang="en-PH" sz="2400" dirty="0" smtClean="0">
                <a:latin typeface="Arial" panose="020B0604020202020204" pitchFamily="34" charset="0"/>
                <a:cs typeface="Arial" panose="020B0604020202020204" pitchFamily="34" charset="0"/>
              </a:rPr>
              <a:t>trainer </a:t>
            </a:r>
            <a:r>
              <a:rPr lang="en-PH" sz="2400" dirty="0">
                <a:latin typeface="Arial" panose="020B0604020202020204" pitchFamily="34" charset="0"/>
                <a:cs typeface="Arial" panose="020B0604020202020204" pitchFamily="34" charset="0"/>
              </a:rPr>
              <a:t>to use the method effectively and other practical considerations.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03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Pre-Training Checklist</a:t>
            </a:r>
            <a:endParaRPr lang="en-US" sz="3200" dirty="0"/>
          </a:p>
        </p:txBody>
      </p:sp>
      <p:sp>
        <p:nvSpPr>
          <p:cNvPr id="2" name="Rectangle 1"/>
          <p:cNvSpPr/>
          <p:nvPr/>
        </p:nvSpPr>
        <p:spPr>
          <a:xfrm>
            <a:off x="403465" y="1451150"/>
            <a:ext cx="8612519" cy="4462760"/>
          </a:xfrm>
          <a:prstGeom prst="rect">
            <a:avLst/>
          </a:prstGeom>
        </p:spPr>
        <p:txBody>
          <a:bodyPr wrap="square">
            <a:spAutoFit/>
          </a:bodyPr>
          <a:lstStyle/>
          <a:p>
            <a:pPr lvl="0"/>
            <a:r>
              <a:rPr lang="en-PH" sz="2400" b="1" dirty="0">
                <a:solidFill>
                  <a:srgbClr val="0000FF"/>
                </a:solidFill>
                <a:latin typeface="Arial" panose="020B0604020202020204" pitchFamily="34" charset="0"/>
                <a:cs typeface="Arial" panose="020B0604020202020204" pitchFamily="34" charset="0"/>
              </a:rPr>
              <a:t>Who will do the training</a:t>
            </a:r>
            <a:r>
              <a:rPr lang="en-PH" sz="2400" b="1" dirty="0" smtClean="0">
                <a:solidFill>
                  <a:srgbClr val="0000FF"/>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000" b="1" dirty="0">
                <a:latin typeface="Arial" panose="020B0604020202020204" pitchFamily="34" charset="0"/>
                <a:cs typeface="Arial" panose="020B0604020202020204" pitchFamily="34" charset="0"/>
              </a:rPr>
              <a:t>Selection of best </a:t>
            </a:r>
            <a:r>
              <a:rPr lang="en-PH" sz="2000" b="1" dirty="0" smtClean="0">
                <a:latin typeface="Arial" panose="020B0604020202020204" pitchFamily="34" charset="0"/>
                <a:cs typeface="Arial" panose="020B0604020202020204" pitchFamily="34" charset="0"/>
              </a:rPr>
              <a:t>trainers </a:t>
            </a:r>
            <a:r>
              <a:rPr lang="en-PH" sz="2000" b="1" dirty="0">
                <a:latin typeface="Arial" panose="020B0604020202020204" pitchFamily="34" charset="0"/>
                <a:cs typeface="Arial" panose="020B0604020202020204" pitchFamily="34" charset="0"/>
              </a:rPr>
              <a:t>and resource persons.</a:t>
            </a:r>
            <a:endParaRPr lang="en-US" sz="20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000" b="1" dirty="0">
                <a:latin typeface="Arial" panose="020B0604020202020204" pitchFamily="34" charset="0"/>
                <a:cs typeface="Arial" panose="020B0604020202020204" pitchFamily="34" charset="0"/>
              </a:rPr>
              <a:t>Select </a:t>
            </a:r>
            <a:r>
              <a:rPr lang="en-PH" sz="2000" b="1" dirty="0" smtClean="0">
                <a:latin typeface="Arial" panose="020B0604020202020204" pitchFamily="34" charset="0"/>
                <a:cs typeface="Arial" panose="020B0604020202020204" pitchFamily="34" charset="0"/>
              </a:rPr>
              <a:t>trainers </a:t>
            </a:r>
            <a:r>
              <a:rPr lang="en-PH" sz="2000" b="1" dirty="0">
                <a:latin typeface="Arial" panose="020B0604020202020204" pitchFamily="34" charset="0"/>
                <a:cs typeface="Arial" panose="020B0604020202020204" pitchFamily="34" charset="0"/>
              </a:rPr>
              <a:t>and resource persons who can do the best job of teaching.</a:t>
            </a:r>
            <a:endParaRPr lang="en-US" sz="20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000" b="1" dirty="0">
                <a:latin typeface="Arial" panose="020B0604020202020204" pitchFamily="34" charset="0"/>
                <a:cs typeface="Arial" panose="020B0604020202020204" pitchFamily="34" charset="0"/>
              </a:rPr>
              <a:t>Resource persons should be briefed in advance about the training, its oobjectives, participants, etc. So that they can plan and prepare appropriate teaching materials.</a:t>
            </a:r>
            <a:endParaRPr lang="en-US" sz="20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000" b="1" dirty="0">
                <a:latin typeface="Arial" panose="020B0604020202020204" pitchFamily="34" charset="0"/>
                <a:cs typeface="Arial" panose="020B0604020202020204" pitchFamily="34" charset="0"/>
              </a:rPr>
              <a:t>Resource persons should be made to see how their particular teaching activity fits into the total training program.</a:t>
            </a:r>
            <a:endParaRPr lang="en-US" sz="20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000" b="1" dirty="0">
                <a:latin typeface="Arial" panose="020B0604020202020204" pitchFamily="34" charset="0"/>
                <a:cs typeface="Arial" panose="020B0604020202020204" pitchFamily="34" charset="0"/>
              </a:rPr>
              <a:t>Assign a person or a training team who sees to it that the training program is being implemented as planned. </a:t>
            </a:r>
            <a:endParaRPr lang="en-US" sz="20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000" b="1" dirty="0">
                <a:latin typeface="Arial" panose="020B0604020202020204" pitchFamily="34" charset="0"/>
                <a:cs typeface="Arial" panose="020B0604020202020204" pitchFamily="34" charset="0"/>
              </a:rPr>
              <a:t>The central person takes charge of overseeing, coordinating training activities.</a:t>
            </a:r>
            <a:endParaRPr lang="en-US" sz="2000" b="1"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PH" sz="2000" b="1" dirty="0">
                <a:latin typeface="Arial" panose="020B0604020202020204" pitchFamily="34" charset="0"/>
                <a:cs typeface="Arial" panose="020B0604020202020204" pitchFamily="34" charset="0"/>
              </a:rPr>
              <a:t>Assessing clear tasks and coordination with the team.</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03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Pre-Training Checklist</a:t>
            </a:r>
            <a:endParaRPr lang="en-US" sz="3200" dirty="0"/>
          </a:p>
        </p:txBody>
      </p:sp>
      <p:sp>
        <p:nvSpPr>
          <p:cNvPr id="2" name="Rectangle 1"/>
          <p:cNvSpPr/>
          <p:nvPr/>
        </p:nvSpPr>
        <p:spPr>
          <a:xfrm>
            <a:off x="338667" y="1521169"/>
            <a:ext cx="8579555" cy="4431983"/>
          </a:xfrm>
          <a:prstGeom prst="rect">
            <a:avLst/>
          </a:prstGeom>
        </p:spPr>
        <p:txBody>
          <a:bodyPr wrap="square">
            <a:spAutoFit/>
          </a:bodyPr>
          <a:lstStyle/>
          <a:p>
            <a:pPr lvl="0"/>
            <a:r>
              <a:rPr lang="en-PH" sz="2400" b="1" dirty="0">
                <a:solidFill>
                  <a:srgbClr val="0000FF"/>
                </a:solidFill>
                <a:latin typeface="Arial" panose="020B0604020202020204" pitchFamily="34" charset="0"/>
                <a:cs typeface="Arial" panose="020B0604020202020204" pitchFamily="34" charset="0"/>
              </a:rPr>
              <a:t>Have detailed arrangements been made?</a:t>
            </a:r>
            <a:endParaRPr lang="en-US" sz="2400" b="1" dirty="0">
              <a:solidFill>
                <a:srgbClr val="0000FF"/>
              </a:solidFill>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lvl="0" indent="-285750">
              <a:buFont typeface="Wingdings" charset="2"/>
              <a:buChar char="ü"/>
            </a:pPr>
            <a:r>
              <a:rPr lang="en-PH" sz="2000" dirty="0">
                <a:latin typeface="Arial" panose="020B0604020202020204" pitchFamily="34" charset="0"/>
                <a:cs typeface="Arial" panose="020B0604020202020204" pitchFamily="34" charset="0"/>
              </a:rPr>
              <a:t>Decide when and where the training sessions will be held.</a:t>
            </a:r>
            <a:endParaRPr lang="en-US" sz="2000" dirty="0">
              <a:latin typeface="Arial" panose="020B0604020202020204" pitchFamily="34" charset="0"/>
              <a:cs typeface="Arial" panose="020B0604020202020204" pitchFamily="34" charset="0"/>
            </a:endParaRPr>
          </a:p>
          <a:p>
            <a:pPr marL="285750" lvl="0" indent="-285750">
              <a:buFont typeface="Wingdings" charset="2"/>
              <a:buChar char="ü"/>
            </a:pPr>
            <a:r>
              <a:rPr lang="en-PH" sz="2000" dirty="0">
                <a:latin typeface="Arial" panose="020B0604020202020204" pitchFamily="34" charset="0"/>
                <a:cs typeface="Arial" panose="020B0604020202020204" pitchFamily="34" charset="0"/>
              </a:rPr>
              <a:t>Prepare realistic and appropriate time schedules and follow them.</a:t>
            </a:r>
            <a:endParaRPr lang="en-US" sz="2000" dirty="0">
              <a:latin typeface="Arial" panose="020B0604020202020204" pitchFamily="34" charset="0"/>
              <a:cs typeface="Arial" panose="020B0604020202020204" pitchFamily="34" charset="0"/>
            </a:endParaRPr>
          </a:p>
          <a:p>
            <a:pPr marL="285750" lvl="0" indent="-285750">
              <a:buFont typeface="Wingdings" charset="2"/>
              <a:buChar char="ü"/>
            </a:pPr>
            <a:r>
              <a:rPr lang="en-PH" sz="2000" dirty="0">
                <a:latin typeface="Arial" panose="020B0604020202020204" pitchFamily="34" charset="0"/>
                <a:cs typeface="Arial" panose="020B0604020202020204" pitchFamily="34" charset="0"/>
              </a:rPr>
              <a:t>See to it that all resource persons and trainees know the schedule.</a:t>
            </a:r>
            <a:endParaRPr lang="en-US" sz="2000" dirty="0">
              <a:latin typeface="Arial" panose="020B0604020202020204" pitchFamily="34" charset="0"/>
              <a:cs typeface="Arial" panose="020B0604020202020204" pitchFamily="34" charset="0"/>
            </a:endParaRPr>
          </a:p>
          <a:p>
            <a:pPr marL="285750" lvl="0" indent="-285750">
              <a:buFont typeface="Wingdings" charset="2"/>
              <a:buChar char="ü"/>
            </a:pPr>
            <a:r>
              <a:rPr lang="en-PH" sz="2000" dirty="0">
                <a:latin typeface="Arial" panose="020B0604020202020204" pitchFamily="34" charset="0"/>
                <a:cs typeface="Arial" panose="020B0604020202020204" pitchFamily="34" charset="0"/>
              </a:rPr>
              <a:t>Having meeting places, instructional facilities and equipment ready.</a:t>
            </a:r>
            <a:endParaRPr lang="en-US" sz="2000" dirty="0">
              <a:latin typeface="Arial" panose="020B0604020202020204" pitchFamily="34" charset="0"/>
              <a:cs typeface="Arial" panose="020B0604020202020204" pitchFamily="34" charset="0"/>
            </a:endParaRPr>
          </a:p>
          <a:p>
            <a:pPr marL="285750" lvl="0" indent="-285750">
              <a:buFont typeface="Wingdings" charset="2"/>
              <a:buChar char="ü"/>
            </a:pPr>
            <a:r>
              <a:rPr lang="en-PH" sz="2000" dirty="0">
                <a:latin typeface="Arial" panose="020B0604020202020204" pitchFamily="34" charset="0"/>
                <a:cs typeface="Arial" panose="020B0604020202020204" pitchFamily="34" charset="0"/>
              </a:rPr>
              <a:t>Make sure meeting places are well arranged and comfortable as circumstances permit.</a:t>
            </a:r>
            <a:endParaRPr lang="en-US" sz="2000" dirty="0">
              <a:latin typeface="Arial" panose="020B0604020202020204" pitchFamily="34" charset="0"/>
              <a:cs typeface="Arial" panose="020B0604020202020204" pitchFamily="34" charset="0"/>
            </a:endParaRPr>
          </a:p>
          <a:p>
            <a:pPr marL="285750" lvl="0" indent="-285750">
              <a:buFont typeface="Wingdings" charset="2"/>
              <a:buChar char="ü"/>
            </a:pPr>
            <a:r>
              <a:rPr lang="en-PH" sz="2000" dirty="0">
                <a:latin typeface="Arial" panose="020B0604020202020204" pitchFamily="34" charset="0"/>
                <a:cs typeface="Arial" panose="020B0604020202020204" pitchFamily="34" charset="0"/>
              </a:rPr>
              <a:t>Arrange for appropriate record keeping, recognition of trainees (if these are expected of the training program arrangement); also “coffee breaks”</a:t>
            </a:r>
            <a:endParaRPr lang="en-US" sz="2000" dirty="0">
              <a:latin typeface="Arial" panose="020B0604020202020204" pitchFamily="34" charset="0"/>
              <a:cs typeface="Arial" panose="020B0604020202020204" pitchFamily="34" charset="0"/>
            </a:endParaRPr>
          </a:p>
          <a:p>
            <a:pPr marL="285750" lvl="0" indent="-285750">
              <a:buFont typeface="Wingdings" charset="2"/>
              <a:buChar char="ü"/>
            </a:pPr>
            <a:r>
              <a:rPr lang="en-PH" sz="2000" dirty="0" smtClean="0">
                <a:latin typeface="Arial" panose="020B0604020202020204" pitchFamily="34" charset="0"/>
                <a:cs typeface="Arial" panose="020B0604020202020204" pitchFamily="34" charset="0"/>
              </a:rPr>
              <a:t>Arrange </a:t>
            </a:r>
            <a:r>
              <a:rPr lang="en-PH" sz="2000" dirty="0">
                <a:latin typeface="Arial" panose="020B0604020202020204" pitchFamily="34" charset="0"/>
                <a:cs typeface="Arial" panose="020B0604020202020204" pitchFamily="34" charset="0"/>
              </a:rPr>
              <a:t>for field trips in advance; make contacts for visits to specific places, if needed.</a:t>
            </a:r>
            <a:endParaRPr lang="en-US" sz="2000" dirty="0">
              <a:latin typeface="Arial" panose="020B0604020202020204" pitchFamily="34" charset="0"/>
              <a:cs typeface="Arial" panose="020B0604020202020204" pitchFamily="34" charset="0"/>
            </a:endParaRPr>
          </a:p>
          <a:p>
            <a:pPr marL="285750" lvl="0" indent="-285750">
              <a:buFont typeface="Wingdings" charset="2"/>
              <a:buChar char="ü"/>
            </a:pPr>
            <a:r>
              <a:rPr lang="en-PH" sz="2000" dirty="0">
                <a:latin typeface="Arial" panose="020B0604020202020204" pitchFamily="34" charset="0"/>
                <a:cs typeface="Arial" panose="020B0604020202020204" pitchFamily="34" charset="0"/>
              </a:rPr>
              <a:t>Watch out for details that may have been overlooked in early stages of planning the training program and correct accordingly.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03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Pre-Training Checklist</a:t>
            </a:r>
            <a:endParaRPr lang="en-US" sz="3200" dirty="0"/>
          </a:p>
        </p:txBody>
      </p:sp>
      <p:sp>
        <p:nvSpPr>
          <p:cNvPr id="2" name="Rectangle 1"/>
          <p:cNvSpPr/>
          <p:nvPr/>
        </p:nvSpPr>
        <p:spPr>
          <a:xfrm>
            <a:off x="1241778" y="1997839"/>
            <a:ext cx="7445022" cy="3400931"/>
          </a:xfrm>
          <a:prstGeom prst="rect">
            <a:avLst/>
          </a:prstGeom>
        </p:spPr>
        <p:txBody>
          <a:bodyPr wrap="square">
            <a:spAutoFit/>
          </a:bodyPr>
          <a:lstStyle/>
          <a:p>
            <a:pPr lvl="0"/>
            <a:r>
              <a:rPr lang="en-PH" sz="2400" b="1" dirty="0">
                <a:solidFill>
                  <a:srgbClr val="0000FF"/>
                </a:solidFill>
                <a:latin typeface="Arial" panose="020B0604020202020204" pitchFamily="34" charset="0"/>
                <a:cs typeface="Arial" panose="020B0604020202020204" pitchFamily="34" charset="0"/>
              </a:rPr>
              <a:t>What Materials to prepare?</a:t>
            </a:r>
            <a:endParaRPr lang="en-US" sz="2400" b="1" dirty="0">
              <a:solidFill>
                <a:srgbClr val="0000FF"/>
              </a:solidFill>
              <a:latin typeface="Arial" panose="020B0604020202020204" pitchFamily="34" charset="0"/>
              <a:cs typeface="Arial" panose="020B0604020202020204" pitchFamily="34" charset="0"/>
            </a:endParaRPr>
          </a:p>
          <a:p>
            <a:r>
              <a:rPr lang="en-PH"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400" dirty="0">
                <a:latin typeface="Arial" panose="020B0604020202020204" pitchFamily="34" charset="0"/>
                <a:cs typeface="Arial" panose="020B0604020202020204" pitchFamily="34" charset="0"/>
              </a:rPr>
              <a:t>Be certain that you secure the needed materials and equipments for effective conduct of training from the introduction down to the closing. Have materials assembled for distribution and enough copies are provided for everyone. A checklist of these items would be helpful and review it before each session.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03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Pre-Training Checklist</a:t>
            </a:r>
            <a:endParaRPr lang="en-US" sz="3200" dirty="0"/>
          </a:p>
        </p:txBody>
      </p:sp>
      <p:sp>
        <p:nvSpPr>
          <p:cNvPr id="4" name="Rectangle 3"/>
          <p:cNvSpPr/>
          <p:nvPr/>
        </p:nvSpPr>
        <p:spPr>
          <a:xfrm>
            <a:off x="395111" y="1515948"/>
            <a:ext cx="8291689" cy="4431983"/>
          </a:xfrm>
          <a:prstGeom prst="rect">
            <a:avLst/>
          </a:prstGeom>
        </p:spPr>
        <p:txBody>
          <a:bodyPr wrap="square">
            <a:spAutoFit/>
          </a:bodyPr>
          <a:lstStyle/>
          <a:p>
            <a:pPr lvl="0"/>
            <a:r>
              <a:rPr lang="en-PH" sz="2400" b="1" dirty="0">
                <a:solidFill>
                  <a:srgbClr val="0000FF"/>
                </a:solidFill>
              </a:rPr>
              <a:t>Have adequate funds for training been provided for?</a:t>
            </a:r>
            <a:endParaRPr lang="en-US" sz="2400" b="1" dirty="0">
              <a:solidFill>
                <a:srgbClr val="0000FF"/>
              </a:solidFill>
            </a:endParaRPr>
          </a:p>
          <a:p>
            <a:r>
              <a:rPr lang="en-PH" b="1" dirty="0"/>
              <a:t> </a:t>
            </a:r>
            <a:endParaRPr lang="en-US" b="1" dirty="0"/>
          </a:p>
          <a:p>
            <a:pPr marL="342900" lvl="0" indent="-342900">
              <a:buFont typeface="Wingdings" panose="05000000000000000000" pitchFamily="2" charset="2"/>
              <a:buChar char="§"/>
            </a:pPr>
            <a:r>
              <a:rPr lang="en-PH" sz="2000" b="1" dirty="0"/>
              <a:t>Cost of course development</a:t>
            </a:r>
            <a:endParaRPr lang="en-US" sz="2000" b="1" dirty="0"/>
          </a:p>
          <a:p>
            <a:pPr marL="342900" lvl="0" indent="-342900">
              <a:buFont typeface="Wingdings" panose="05000000000000000000" pitchFamily="2" charset="2"/>
              <a:buChar char="§"/>
            </a:pPr>
            <a:r>
              <a:rPr lang="en-PH" sz="2000" b="1" dirty="0"/>
              <a:t>Training costs have to be computed taking into consideration such items such as: venue – food and accommodation, transportation/per diem of </a:t>
            </a:r>
            <a:r>
              <a:rPr lang="en-PH" sz="2000" b="1" dirty="0" smtClean="0"/>
              <a:t>staff/trainers</a:t>
            </a:r>
            <a:r>
              <a:rPr lang="en-PH" sz="2000" b="1" dirty="0"/>
              <a:t>, allowance for training materials, honoraria/travel cost of resource persons, travel cost needed on training (i.e., field trips, exposure, etc.); administrative cost such as supplies, materials and equipments, miscellaneous and contingency. </a:t>
            </a:r>
            <a:endParaRPr lang="en-US" sz="2000" b="1" dirty="0"/>
          </a:p>
          <a:p>
            <a:pPr marL="342900" lvl="0" indent="-342900">
              <a:buFont typeface="Wingdings" panose="05000000000000000000" pitchFamily="2" charset="2"/>
              <a:buChar char="§"/>
            </a:pPr>
            <a:r>
              <a:rPr lang="en-PH" sz="2000" b="1" dirty="0"/>
              <a:t>Consider number of trainees</a:t>
            </a:r>
            <a:endParaRPr lang="en-US" sz="2000" b="1" dirty="0"/>
          </a:p>
          <a:p>
            <a:pPr marL="342900" lvl="0" indent="-342900">
              <a:buFont typeface="Wingdings" panose="05000000000000000000" pitchFamily="2" charset="2"/>
              <a:buChar char="§"/>
            </a:pPr>
            <a:r>
              <a:rPr lang="en-PH" sz="2000" b="1" dirty="0"/>
              <a:t>Consider number of </a:t>
            </a:r>
            <a:r>
              <a:rPr lang="en-PH" sz="2000" b="1" dirty="0" smtClean="0"/>
              <a:t>trainers </a:t>
            </a:r>
            <a:r>
              <a:rPr lang="en-PH" sz="2000" b="1" dirty="0"/>
              <a:t>and resource </a:t>
            </a:r>
            <a:r>
              <a:rPr lang="en-PH" sz="2000" b="1" dirty="0" smtClean="0"/>
              <a:t>persons cost</a:t>
            </a:r>
            <a:endParaRPr lang="en-US" sz="2000" b="1" dirty="0"/>
          </a:p>
          <a:p>
            <a:pPr marL="342900" lvl="0" indent="-342900">
              <a:buFont typeface="Wingdings" panose="05000000000000000000" pitchFamily="2" charset="2"/>
              <a:buChar char="§"/>
            </a:pPr>
            <a:r>
              <a:rPr lang="en-PH" sz="2000" b="1" dirty="0"/>
              <a:t>Consider length of time for training</a:t>
            </a:r>
            <a:endParaRPr lang="en-US" sz="2000" b="1" dirty="0"/>
          </a:p>
          <a:p>
            <a:pPr marL="342900" lvl="0" indent="-342900">
              <a:buFont typeface="Wingdings" panose="05000000000000000000" pitchFamily="2" charset="2"/>
              <a:buChar char="§"/>
            </a:pPr>
            <a:r>
              <a:rPr lang="en-PH" sz="2000" b="1" dirty="0"/>
              <a:t>Financial capacity if the office / program giving the training </a:t>
            </a:r>
            <a:endParaRPr lang="en-US" sz="2000" b="1" dirty="0"/>
          </a:p>
          <a:p>
            <a:pPr marL="342900" lvl="0" indent="-342900">
              <a:buFont typeface="Wingdings" panose="05000000000000000000" pitchFamily="2" charset="2"/>
              <a:buChar char="§"/>
            </a:pPr>
            <a:r>
              <a:rPr lang="en-PH" sz="2000" b="1" dirty="0"/>
              <a:t>Miscellaneous cost and contingencies.</a:t>
            </a:r>
            <a:endParaRPr lang="en-US" sz="2000" b="1" dirty="0"/>
          </a:p>
        </p:txBody>
      </p:sp>
    </p:spTree>
    <p:extLst>
      <p:ext uri="{BB962C8B-B14F-4D97-AF65-F5344CB8AC3E}">
        <p14:creationId xmlns:p14="http://schemas.microsoft.com/office/powerpoint/2010/main" val="316955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Training Proper</a:t>
            </a:r>
            <a:endParaRPr lang="en-US" sz="3200" dirty="0"/>
          </a:p>
        </p:txBody>
      </p:sp>
      <p:sp>
        <p:nvSpPr>
          <p:cNvPr id="4" name="Rectangle 3"/>
          <p:cNvSpPr/>
          <p:nvPr/>
        </p:nvSpPr>
        <p:spPr>
          <a:xfrm>
            <a:off x="366889" y="1603225"/>
            <a:ext cx="8319911" cy="4339650"/>
          </a:xfrm>
          <a:prstGeom prst="rect">
            <a:avLst/>
          </a:prstGeom>
        </p:spPr>
        <p:txBody>
          <a:bodyPr wrap="square">
            <a:spAutoFit/>
          </a:bodyPr>
          <a:lstStyle/>
          <a:p>
            <a:r>
              <a:rPr lang="en-PH" sz="2400" b="1" dirty="0">
                <a:solidFill>
                  <a:srgbClr val="0000FF"/>
                </a:solidFill>
                <a:latin typeface="Arial" panose="020B0604020202020204" pitchFamily="34" charset="0"/>
                <a:cs typeface="Arial" panose="020B0604020202020204" pitchFamily="34" charset="0"/>
              </a:rPr>
              <a:t>Monitoring and Evaluation of </a:t>
            </a:r>
            <a:r>
              <a:rPr lang="en-PH" sz="2400" b="1" dirty="0" smtClean="0">
                <a:solidFill>
                  <a:srgbClr val="0000FF"/>
                </a:solidFill>
                <a:latin typeface="Arial" panose="020B0604020202020204" pitchFamily="34" charset="0"/>
                <a:cs typeface="Arial" panose="020B0604020202020204" pitchFamily="34" charset="0"/>
              </a:rPr>
              <a:t>activities</a:t>
            </a:r>
            <a:endParaRPr lang="en-US" sz="2400" b="1" dirty="0">
              <a:solidFill>
                <a:srgbClr val="0000FF"/>
              </a:solidFill>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dirty="0">
                <a:latin typeface="Arial" panose="020B0604020202020204" pitchFamily="34" charset="0"/>
                <a:cs typeface="Arial" panose="020B0604020202020204" pitchFamily="34" charset="0"/>
              </a:rPr>
              <a:t>Monitoring program of activities and progress.</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dirty="0">
                <a:latin typeface="Arial" panose="020B0604020202020204" pitchFamily="34" charset="0"/>
                <a:cs typeface="Arial" panose="020B0604020202020204" pitchFamily="34" charset="0"/>
              </a:rPr>
              <a:t>Find out the trainees’ reactions to the training sessions or activities. A post meeting reaction sheet may be prepared for this purpose.</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dirty="0">
                <a:latin typeface="Arial" panose="020B0604020202020204" pitchFamily="34" charset="0"/>
                <a:cs typeface="Arial" panose="020B0604020202020204" pitchFamily="34" charset="0"/>
              </a:rPr>
              <a:t>Encourage suggestions or comments from the trainees and </a:t>
            </a:r>
            <a:r>
              <a:rPr lang="en-PH" dirty="0" smtClean="0">
                <a:latin typeface="Arial" panose="020B0604020202020204" pitchFamily="34" charset="0"/>
                <a:cs typeface="Arial" panose="020B0604020202020204" pitchFamily="34" charset="0"/>
              </a:rPr>
              <a:t>trainers</a:t>
            </a:r>
            <a:r>
              <a:rPr lang="en-PH"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dirty="0">
                <a:latin typeface="Arial" panose="020B0604020202020204" pitchFamily="34" charset="0"/>
                <a:cs typeface="Arial" panose="020B0604020202020204" pitchFamily="34" charset="0"/>
              </a:rPr>
              <a:t>Make adjustments or revisions, if necessary, in the training program.</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dirty="0">
                <a:latin typeface="Arial" panose="020B0604020202020204" pitchFamily="34" charset="0"/>
                <a:cs typeface="Arial" panose="020B0604020202020204" pitchFamily="34" charset="0"/>
              </a:rPr>
              <a:t>Evaluate the training in terms of the specific </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PH" dirty="0">
                <a:latin typeface="Arial" panose="020B0604020202020204" pitchFamily="34" charset="0"/>
                <a:cs typeface="Arial" panose="020B0604020202020204" pitchFamily="34" charset="0"/>
              </a:rPr>
              <a:t>Conduct process evaluation, including course content, sessions, lectures, training methods, arrangements. </a:t>
            </a:r>
            <a:endParaRPr lang="en-US" dirty="0">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PH" sz="2400" dirty="0">
                <a:solidFill>
                  <a:srgbClr val="0000FF"/>
                </a:solidFill>
                <a:latin typeface="Arial" panose="020B0604020202020204" pitchFamily="34" charset="0"/>
                <a:cs typeface="Arial" panose="020B0604020202020204" pitchFamily="34" charset="0"/>
              </a:rPr>
              <a:t>Preparing for day-to-day </a:t>
            </a:r>
            <a:r>
              <a:rPr lang="en-PH" sz="2400" dirty="0" smtClean="0">
                <a:solidFill>
                  <a:srgbClr val="0000FF"/>
                </a:solidFill>
                <a:latin typeface="Arial" panose="020B0604020202020204" pitchFamily="34" charset="0"/>
                <a:cs typeface="Arial" panose="020B0604020202020204" pitchFamily="34" charset="0"/>
              </a:rPr>
              <a:t>activitites</a:t>
            </a:r>
            <a:endParaRPr lang="en-US" sz="2400" dirty="0">
              <a:solidFill>
                <a:srgbClr val="0000FF"/>
              </a:solidFill>
              <a:latin typeface="Arial" panose="020B0604020202020204" pitchFamily="34" charset="0"/>
              <a:cs typeface="Arial" panose="020B0604020202020204" pitchFamily="34" charset="0"/>
            </a:endParaRPr>
          </a:p>
          <a:p>
            <a:r>
              <a:rPr lang="en-PH" sz="2400" dirty="0">
                <a:solidFill>
                  <a:srgbClr val="0000FF"/>
                </a:solidFill>
                <a:latin typeface="Arial" panose="020B0604020202020204" pitchFamily="34" charset="0"/>
                <a:cs typeface="Arial" panose="020B0604020202020204" pitchFamily="34" charset="0"/>
              </a:rPr>
              <a:t>Liaising with resource persons and participants</a:t>
            </a:r>
            <a:r>
              <a:rPr lang="en-PH" sz="2400" dirty="0" smtClean="0">
                <a:solidFill>
                  <a:srgbClr val="0000FF"/>
                </a:solidFill>
                <a:latin typeface="Arial" panose="020B0604020202020204" pitchFamily="34" charset="0"/>
                <a:cs typeface="Arial" panose="020B0604020202020204" pitchFamily="34" charset="0"/>
              </a:rPr>
              <a:t>.</a:t>
            </a:r>
            <a:endParaRPr lang="en-US" sz="2400" dirty="0">
              <a:solidFill>
                <a:srgbClr val="0000FF"/>
              </a:solidFill>
              <a:latin typeface="Arial" panose="020B0604020202020204" pitchFamily="34" charset="0"/>
              <a:cs typeface="Arial" panose="020B0604020202020204" pitchFamily="34" charset="0"/>
            </a:endParaRPr>
          </a:p>
          <a:p>
            <a:r>
              <a:rPr lang="en-PH" sz="2400" dirty="0">
                <a:solidFill>
                  <a:srgbClr val="0000FF"/>
                </a:solidFill>
                <a:latin typeface="Arial" panose="020B0604020202020204" pitchFamily="34" charset="0"/>
                <a:cs typeface="Arial" panose="020B0604020202020204" pitchFamily="34" charset="0"/>
              </a:rPr>
              <a:t>Controlling expenses and use of funds</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33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Post-Training Checklist</a:t>
            </a:r>
            <a:endParaRPr lang="en-US" sz="3200" dirty="0"/>
          </a:p>
        </p:txBody>
      </p:sp>
      <p:sp>
        <p:nvSpPr>
          <p:cNvPr id="2" name="Rectangle 1"/>
          <p:cNvSpPr/>
          <p:nvPr/>
        </p:nvSpPr>
        <p:spPr>
          <a:xfrm>
            <a:off x="423333" y="1754283"/>
            <a:ext cx="8263467" cy="4031873"/>
          </a:xfrm>
          <a:prstGeom prst="rect">
            <a:avLst/>
          </a:prstGeom>
        </p:spPr>
        <p:txBody>
          <a:bodyPr wrap="square">
            <a:spAutoFit/>
          </a:bodyPr>
          <a:lstStyle/>
          <a:p>
            <a:pPr lvl="0"/>
            <a:r>
              <a:rPr lang="en-PH" sz="2400" b="1" dirty="0">
                <a:solidFill>
                  <a:srgbClr val="0000FF"/>
                </a:solidFill>
                <a:latin typeface="Arial" panose="020B0604020202020204" pitchFamily="34" charset="0"/>
                <a:cs typeface="Arial" panose="020B0604020202020204" pitchFamily="34" charset="0"/>
              </a:rPr>
              <a:t>Has a program of following up a trainees in their work situation (post training evaluation) been provided for?</a:t>
            </a:r>
            <a:endParaRPr lang="en-US" sz="2400" b="1" dirty="0">
              <a:solidFill>
                <a:srgbClr val="0000FF"/>
              </a:solidFill>
              <a:latin typeface="Arial" panose="020B0604020202020204" pitchFamily="34" charset="0"/>
              <a:cs typeface="Arial" panose="020B0604020202020204" pitchFamily="34" charset="0"/>
            </a:endParaRPr>
          </a:p>
          <a:p>
            <a:r>
              <a:rPr lang="en-PH"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000" b="1" dirty="0">
                <a:latin typeface="Arial" panose="020B0604020202020204" pitchFamily="34" charset="0"/>
                <a:cs typeface="Arial" panose="020B0604020202020204" pitchFamily="34" charset="0"/>
              </a:rPr>
              <a:t>Find out the applicability of what trainees have learned in the training to field conditions.</a:t>
            </a:r>
            <a:endParaRPr lang="en-US" sz="2000" b="1"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000" b="1" dirty="0">
                <a:latin typeface="Arial" panose="020B0604020202020204" pitchFamily="34" charset="0"/>
                <a:cs typeface="Arial" panose="020B0604020202020204" pitchFamily="34" charset="0"/>
              </a:rPr>
              <a:t>Obtain information on which the base decisions for improving future training programs.</a:t>
            </a:r>
            <a:endParaRPr lang="en-US" sz="2000" b="1"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000" b="1" dirty="0">
                <a:latin typeface="Arial" panose="020B0604020202020204" pitchFamily="34" charset="0"/>
                <a:cs typeface="Arial" panose="020B0604020202020204" pitchFamily="34" charset="0"/>
              </a:rPr>
              <a:t>Conduct terminal evaluation.</a:t>
            </a:r>
            <a:endParaRPr lang="en-US" sz="2000" b="1"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000" b="1" dirty="0">
                <a:latin typeface="Arial" panose="020B0604020202020204" pitchFamily="34" charset="0"/>
                <a:cs typeface="Arial" panose="020B0604020202020204" pitchFamily="34" charset="0"/>
              </a:rPr>
              <a:t>Making training completion report, including financial report.</a:t>
            </a:r>
            <a:endParaRPr lang="en-US" sz="2000" b="1"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000" b="1" dirty="0">
                <a:latin typeface="Arial" panose="020B0604020202020204" pitchFamily="34" charset="0"/>
                <a:cs typeface="Arial" panose="020B0604020202020204" pitchFamily="34" charset="0"/>
              </a:rPr>
              <a:t>Following up participants.</a:t>
            </a:r>
            <a:endParaRPr lang="en-US" sz="2000" b="1" dirty="0">
              <a:latin typeface="Arial" panose="020B0604020202020204" pitchFamily="34" charset="0"/>
              <a:cs typeface="Arial" panose="020B0604020202020204" pitchFamily="34" charset="0"/>
            </a:endParaRPr>
          </a:p>
          <a:p>
            <a:pPr marL="342900" lvl="0" indent="-342900">
              <a:spcBef>
                <a:spcPts val="600"/>
              </a:spcBef>
              <a:buFont typeface="Wingdings" panose="05000000000000000000" pitchFamily="2" charset="2"/>
              <a:buChar char="§"/>
            </a:pPr>
            <a:r>
              <a:rPr lang="en-PH" sz="2000" b="1" dirty="0">
                <a:latin typeface="Arial" panose="020B0604020202020204" pitchFamily="34" charset="0"/>
                <a:cs typeface="Arial" panose="020B0604020202020204" pitchFamily="34" charset="0"/>
              </a:rPr>
              <a:t>Conducting impact evaluation.</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33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Training and Learning</a:t>
            </a:r>
            <a:endParaRPr lang="en-US" sz="3200" dirty="0"/>
          </a:p>
        </p:txBody>
      </p:sp>
      <p:sp>
        <p:nvSpPr>
          <p:cNvPr id="2" name="TextBox 1"/>
          <p:cNvSpPr txBox="1"/>
          <p:nvPr/>
        </p:nvSpPr>
        <p:spPr>
          <a:xfrm>
            <a:off x="747021" y="1665452"/>
            <a:ext cx="8195811" cy="3785652"/>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Definition of Training</a:t>
            </a:r>
            <a:r>
              <a:rPr lang="en-US" sz="2400" b="1"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It is the art of </a:t>
            </a:r>
            <a:r>
              <a:rPr lang="en-US" sz="2400" b="1" dirty="0" smtClean="0">
                <a:latin typeface="Arial" panose="020B0604020202020204" pitchFamily="34" charset="0"/>
                <a:cs typeface="Arial" panose="020B0604020202020204" pitchFamily="34" charset="0"/>
              </a:rPr>
              <a:t>facilitating </a:t>
            </a:r>
            <a:r>
              <a:rPr lang="en-US" sz="2400" dirty="0" smtClean="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transfer of knowledge, skill </a:t>
            </a:r>
            <a:r>
              <a:rPr lang="en-US" sz="2400" dirty="0" smtClean="0">
                <a:latin typeface="Arial" panose="020B0604020202020204" pitchFamily="34" charset="0"/>
                <a:cs typeface="Arial" panose="020B0604020202020204" pitchFamily="34" charset="0"/>
              </a:rPr>
              <a:t>and/or </a:t>
            </a:r>
            <a:r>
              <a:rPr lang="en-US" sz="2400" b="1" dirty="0" smtClean="0">
                <a:latin typeface="Arial" panose="020B0604020202020204" pitchFamily="34" charset="0"/>
                <a:cs typeface="Arial" panose="020B0604020202020204" pitchFamily="34" charset="0"/>
              </a:rPr>
              <a:t>attitude </a:t>
            </a:r>
            <a:r>
              <a:rPr lang="en-US" sz="2400" dirty="0" smtClean="0">
                <a:latin typeface="Arial" panose="020B0604020202020204" pitchFamily="34" charset="0"/>
                <a:cs typeface="Arial" panose="020B0604020202020204" pitchFamily="34" charset="0"/>
              </a:rPr>
              <a:t>to people who will utilize what they </a:t>
            </a:r>
            <a:r>
              <a:rPr lang="en-US" sz="2400" b="1" dirty="0" smtClean="0">
                <a:latin typeface="Arial" panose="020B0604020202020204" pitchFamily="34" charset="0"/>
                <a:cs typeface="Arial" panose="020B0604020202020204" pitchFamily="34" charset="0"/>
              </a:rPr>
              <a:t>learn </a:t>
            </a:r>
            <a:r>
              <a:rPr lang="en-US" sz="2400" dirty="0" smtClean="0">
                <a:latin typeface="Arial" panose="020B0604020202020204" pitchFamily="34" charset="0"/>
                <a:cs typeface="Arial" panose="020B0604020202020204" pitchFamily="34" charset="0"/>
              </a:rPr>
              <a:t>to </a:t>
            </a:r>
            <a:r>
              <a:rPr lang="en-US" sz="2400" b="1" dirty="0" smtClean="0">
                <a:latin typeface="Arial" panose="020B0604020202020204" pitchFamily="34" charset="0"/>
                <a:cs typeface="Arial" panose="020B0604020202020204" pitchFamily="34" charset="0"/>
              </a:rPr>
              <a:t>change/improve </a:t>
            </a:r>
            <a:r>
              <a:rPr lang="en-US" sz="2400" dirty="0" smtClean="0">
                <a:latin typeface="Arial" panose="020B0604020202020204" pitchFamily="34" charset="0"/>
                <a:cs typeface="Arial" panose="020B0604020202020204" pitchFamily="34" charset="0"/>
              </a:rPr>
              <a:t>their </a:t>
            </a:r>
            <a:r>
              <a:rPr lang="en-US" sz="2400" b="1" dirty="0" smtClean="0">
                <a:latin typeface="Arial" panose="020B0604020202020204" pitchFamily="34" charset="0"/>
                <a:cs typeface="Arial" panose="020B0604020202020204" pitchFamily="34" charset="0"/>
              </a:rPr>
              <a:t>behaviors/performance.</a:t>
            </a:r>
            <a:endParaRPr lang="en-US" sz="2400" b="1" dirty="0" smtClean="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Definition of Learning</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It is the </a:t>
            </a:r>
            <a:r>
              <a:rPr lang="en-US" sz="2400" b="1" dirty="0" smtClean="0">
                <a:latin typeface="Arial" panose="020B0604020202020204" pitchFamily="34" charset="0"/>
                <a:cs typeface="Arial" panose="020B0604020202020204" pitchFamily="34" charset="0"/>
              </a:rPr>
              <a:t>process of acquiring new ideas, knowledge, skills </a:t>
            </a:r>
            <a:r>
              <a:rPr lang="en-US" sz="2400" dirty="0" smtClean="0">
                <a:latin typeface="Arial" panose="020B0604020202020204" pitchFamily="34" charset="0"/>
                <a:cs typeface="Arial" panose="020B0604020202020204" pitchFamily="34" charset="0"/>
              </a:rPr>
              <a:t>and </a:t>
            </a:r>
            <a:r>
              <a:rPr lang="en-US" sz="2400" b="1" dirty="0" smtClean="0">
                <a:latin typeface="Arial" panose="020B0604020202020204" pitchFamily="34" charset="0"/>
                <a:cs typeface="Arial" panose="020B0604020202020204" pitchFamily="34" charset="0"/>
              </a:rPr>
              <a:t>attitude </a:t>
            </a:r>
            <a:r>
              <a:rPr lang="en-US" sz="2400" dirty="0" smtClean="0">
                <a:latin typeface="Arial" panose="020B0604020202020204" pitchFamily="34" charset="0"/>
                <a:cs typeface="Arial" panose="020B0604020202020204" pitchFamily="34" charset="0"/>
              </a:rPr>
              <a:t>to effect </a:t>
            </a:r>
            <a:r>
              <a:rPr lang="en-US" sz="2400" b="1" dirty="0" smtClean="0">
                <a:latin typeface="Arial" panose="020B0604020202020204" pitchFamily="34" charset="0"/>
                <a:cs typeface="Arial" panose="020B0604020202020204" pitchFamily="34" charset="0"/>
              </a:rPr>
              <a:t>changes in </a:t>
            </a:r>
            <a:r>
              <a:rPr lang="en-US" sz="2400" b="1" dirty="0" smtClean="0">
                <a:latin typeface="Arial" panose="020B0604020202020204" pitchFamily="34" charset="0"/>
                <a:cs typeface="Arial" panose="020B0604020202020204" pitchFamily="34" charset="0"/>
              </a:rPr>
              <a:t>behavior/performance.</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35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752600" y="274638"/>
            <a:ext cx="7067550" cy="1143000"/>
          </a:xfrm>
        </p:spPr>
        <p:txBody>
          <a:bodyPr/>
          <a:lstStyle/>
          <a:p>
            <a:r>
              <a:rPr lang="en-US" sz="3200" dirty="0" smtClean="0">
                <a:latin typeface="Arial" charset="0"/>
              </a:rPr>
              <a:t>Key Messages</a:t>
            </a:r>
            <a:endParaRPr lang="en-GB" sz="3200" dirty="0">
              <a:latin typeface="Arial" charset="0"/>
            </a:endParaRPr>
          </a:p>
        </p:txBody>
      </p:sp>
      <p:sp>
        <p:nvSpPr>
          <p:cNvPr id="3" name="Content Placeholder 2"/>
          <p:cNvSpPr>
            <a:spLocks noGrp="1"/>
          </p:cNvSpPr>
          <p:nvPr>
            <p:ph idx="1"/>
          </p:nvPr>
        </p:nvSpPr>
        <p:spPr>
          <a:xfrm>
            <a:off x="457200" y="1655064"/>
            <a:ext cx="8362950" cy="4205288"/>
          </a:xfrm>
        </p:spPr>
        <p:txBody>
          <a:bodyPr/>
          <a:lstStyle/>
          <a:p>
            <a:pPr marL="457200" indent="-457200">
              <a:buFont typeface="Wingdings" pitchFamily="2" charset="2"/>
              <a:buChar char="§"/>
              <a:defRPr/>
            </a:pPr>
            <a:r>
              <a:rPr lang="en-US" sz="2800" dirty="0" smtClean="0">
                <a:ea typeface="ＭＳ Ｐゴシック" pitchFamily="34" charset="-128"/>
              </a:rPr>
              <a:t>Adult learners attend training with various experience and expectations</a:t>
            </a:r>
          </a:p>
          <a:p>
            <a:pPr marL="457200" indent="-457200">
              <a:buFont typeface="Wingdings" pitchFamily="2" charset="2"/>
              <a:buChar char="§"/>
              <a:defRPr/>
            </a:pPr>
            <a:r>
              <a:rPr lang="en-US" sz="2800" dirty="0" smtClean="0">
                <a:ea typeface="ＭＳ Ｐゴシック" pitchFamily="34" charset="-128"/>
              </a:rPr>
              <a:t>it is best to learn the techniques of being a  </a:t>
            </a:r>
            <a:r>
              <a:rPr lang="en-US" sz="2800" dirty="0" smtClean="0">
                <a:ea typeface="ＭＳ Ｐゴシック" pitchFamily="34" charset="-128"/>
              </a:rPr>
              <a:t>trainer </a:t>
            </a:r>
            <a:r>
              <a:rPr lang="en-US" sz="2800" dirty="0" smtClean="0">
                <a:ea typeface="ＭＳ Ｐゴシック" pitchFamily="34" charset="-128"/>
              </a:rPr>
              <a:t>than being a teacher</a:t>
            </a:r>
          </a:p>
          <a:p>
            <a:pPr marL="457200" indent="-457200">
              <a:buFont typeface="Wingdings" pitchFamily="2" charset="2"/>
              <a:buChar char="§"/>
              <a:defRPr/>
            </a:pPr>
            <a:r>
              <a:rPr lang="en-US" sz="2800" dirty="0" smtClean="0">
                <a:ea typeface="ＭＳ Ｐゴシック" pitchFamily="34" charset="-128"/>
              </a:rPr>
              <a:t>different training methodologies apply to different training situations</a:t>
            </a:r>
          </a:p>
          <a:p>
            <a:pPr marL="457200" indent="-457200">
              <a:buFont typeface="Wingdings" pitchFamily="2" charset="2"/>
              <a:buChar char="§"/>
              <a:defRPr/>
            </a:pPr>
            <a:r>
              <a:rPr lang="en-US" sz="2800" dirty="0" smtClean="0">
                <a:ea typeface="ＭＳ Ｐゴシック" pitchFamily="34" charset="-128"/>
              </a:rPr>
              <a:t> there is no such thing as “the training method”</a:t>
            </a:r>
          </a:p>
          <a:p>
            <a:pPr marL="457200" indent="-457200">
              <a:buFont typeface="Wingdings" pitchFamily="2" charset="2"/>
              <a:buChar char="§"/>
              <a:defRPr/>
            </a:pPr>
            <a:endParaRPr lang="en-US" sz="2800" dirty="0" smtClean="0">
              <a:ea typeface="ＭＳ Ｐゴシック" pitchFamily="34" charset="-128"/>
            </a:endParaRPr>
          </a:p>
          <a:p>
            <a:pPr>
              <a:buFont typeface="Wingdings" pitchFamily="2" charset="2"/>
              <a:buChar char="§"/>
              <a:defRPr/>
            </a:pPr>
            <a:endParaRPr lang="en-GB" sz="2800" dirty="0">
              <a:ea typeface="+mn-ea"/>
            </a:endParaRPr>
          </a:p>
        </p:txBody>
      </p:sp>
    </p:spTree>
    <p:extLst>
      <p:ext uri="{BB962C8B-B14F-4D97-AF65-F5344CB8AC3E}">
        <p14:creationId xmlns:p14="http://schemas.microsoft.com/office/powerpoint/2010/main" val="667516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Four major components / elements of a learning / training situation</a:t>
            </a:r>
            <a:endParaRPr lang="en-US" sz="2800" dirty="0"/>
          </a:p>
        </p:txBody>
      </p:sp>
      <p:sp>
        <p:nvSpPr>
          <p:cNvPr id="2" name="TextBox 1"/>
          <p:cNvSpPr txBox="1"/>
          <p:nvPr/>
        </p:nvSpPr>
        <p:spPr>
          <a:xfrm>
            <a:off x="1269935" y="1942087"/>
            <a:ext cx="6077882" cy="3539430"/>
          </a:xfrm>
          <a:prstGeom prst="rect">
            <a:avLst/>
          </a:prstGeom>
          <a:noFill/>
        </p:spPr>
        <p:txBody>
          <a:bodyPr wrap="none" rtlCol="0">
            <a:spAutoFit/>
          </a:bodyPr>
          <a:lstStyle/>
          <a:p>
            <a:pPr marL="342900" indent="-342900">
              <a:buFont typeface="+mj-lt"/>
              <a:buAutoNum type="arabicPeriod"/>
            </a:pPr>
            <a:r>
              <a:rPr lang="en-US" sz="3200" dirty="0" smtClean="0">
                <a:latin typeface="Arial" panose="020B0604020202020204" pitchFamily="34" charset="0"/>
                <a:cs typeface="Arial" panose="020B0604020202020204" pitchFamily="34" charset="0"/>
              </a:rPr>
              <a:t> The Trainer / Facilitator</a:t>
            </a:r>
          </a:p>
          <a:p>
            <a:pPr marL="342900" indent="-342900">
              <a:buFont typeface="+mj-lt"/>
              <a:buAutoNum type="arabicPeriod"/>
            </a:pPr>
            <a:endParaRPr lang="en-US" sz="3200" dirty="0" smtClean="0">
              <a:latin typeface="Arial" panose="020B0604020202020204" pitchFamily="34" charset="0"/>
              <a:cs typeface="Arial" panose="020B0604020202020204" pitchFamily="34" charset="0"/>
            </a:endParaRPr>
          </a:p>
          <a:p>
            <a:pPr marL="342900" indent="-342900">
              <a:buFont typeface="+mj-lt"/>
              <a:buAutoNum type="arabicPeriod"/>
            </a:pPr>
            <a:r>
              <a:rPr lang="en-US" sz="3200" dirty="0">
                <a:latin typeface="Arial" panose="020B0604020202020204" pitchFamily="34" charset="0"/>
                <a:cs typeface="Arial" panose="020B0604020202020204" pitchFamily="34" charset="0"/>
              </a:rPr>
              <a:t> P</a:t>
            </a:r>
            <a:r>
              <a:rPr lang="en-US" sz="3200" dirty="0" smtClean="0">
                <a:latin typeface="Arial" panose="020B0604020202020204" pitchFamily="34" charset="0"/>
                <a:cs typeface="Arial" panose="020B0604020202020204" pitchFamily="34" charset="0"/>
              </a:rPr>
              <a:t>articipants or trainees</a:t>
            </a:r>
          </a:p>
          <a:p>
            <a:pPr marL="342900" indent="-342900">
              <a:buFont typeface="+mj-lt"/>
              <a:buAutoNum type="arabicPeriod"/>
            </a:pPr>
            <a:endParaRPr lang="en-US" sz="3200" dirty="0" smtClean="0">
              <a:latin typeface="Arial" panose="020B0604020202020204" pitchFamily="34" charset="0"/>
              <a:cs typeface="Arial" panose="020B0604020202020204" pitchFamily="34" charset="0"/>
            </a:endParaRPr>
          </a:p>
          <a:p>
            <a:pPr marL="342900" indent="-342900">
              <a:buFont typeface="+mj-lt"/>
              <a:buAutoNum type="arabicPeriod"/>
            </a:pPr>
            <a:r>
              <a:rPr lang="en-US" sz="3200" dirty="0" smtClean="0">
                <a:latin typeface="Arial" panose="020B0604020202020204" pitchFamily="34" charset="0"/>
                <a:cs typeface="Arial" panose="020B0604020202020204" pitchFamily="34" charset="0"/>
              </a:rPr>
              <a:t> The subject matter</a:t>
            </a:r>
          </a:p>
          <a:p>
            <a:pPr marL="342900" indent="-342900">
              <a:buFont typeface="+mj-lt"/>
              <a:buAutoNum type="arabicPeriod"/>
            </a:pPr>
            <a:endParaRPr lang="en-US" sz="3200" dirty="0" smtClean="0">
              <a:latin typeface="Arial" panose="020B0604020202020204" pitchFamily="34" charset="0"/>
              <a:cs typeface="Arial" panose="020B0604020202020204" pitchFamily="34" charset="0"/>
            </a:endParaRPr>
          </a:p>
          <a:p>
            <a:pPr marL="342900" indent="-342900">
              <a:buFont typeface="+mj-lt"/>
              <a:buAutoNum type="arabicPeriod"/>
            </a:pPr>
            <a:r>
              <a:rPr lang="en-US" sz="3200" dirty="0" smtClean="0">
                <a:latin typeface="Arial" panose="020B0604020202020204" pitchFamily="34" charset="0"/>
                <a:cs typeface="Arial" panose="020B0604020202020204" pitchFamily="34" charset="0"/>
              </a:rPr>
              <a:t> The learning / training method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35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Adult Learning Principles and </a:t>
            </a:r>
            <a:r>
              <a:rPr lang="en-US" sz="3200" dirty="0" smtClean="0"/>
              <a:t>conditions</a:t>
            </a:r>
            <a:endParaRPr lang="en-US" sz="3200" dirty="0"/>
          </a:p>
        </p:txBody>
      </p:sp>
      <p:sp>
        <p:nvSpPr>
          <p:cNvPr id="2" name="TextBox 1"/>
          <p:cNvSpPr txBox="1"/>
          <p:nvPr/>
        </p:nvSpPr>
        <p:spPr>
          <a:xfrm>
            <a:off x="856743" y="1532417"/>
            <a:ext cx="7696998" cy="4524315"/>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When they enter the session room, they bring along:</a:t>
            </a:r>
          </a:p>
          <a:p>
            <a:endParaRPr lang="en-US"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A wealth of experience, knowledge and skills</a:t>
            </a:r>
          </a:p>
          <a:p>
            <a:pPr marL="342900" indent="-3429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Armed with their own beliefs, values and convictions</a:t>
            </a:r>
          </a:p>
          <a:p>
            <a:pPr marL="285750" indent="-285750">
              <a:buFont typeface="Wingdings" charset="2"/>
              <a:buChar char="ü"/>
            </a:pPr>
            <a:endParaRPr lang="en-US" sz="2400" dirty="0">
              <a:latin typeface="Arial" panose="020B0604020202020204" pitchFamily="34" charset="0"/>
              <a:cs typeface="Arial" panose="020B0604020202020204" pitchFamily="34" charset="0"/>
            </a:endParaRPr>
          </a:p>
          <a:p>
            <a:pPr algn="r"/>
            <a:r>
              <a:rPr lang="en-US" sz="2400" dirty="0" smtClean="0">
                <a:latin typeface="Arial" panose="020B0604020202020204" pitchFamily="34" charset="0"/>
                <a:cs typeface="Arial" panose="020B0604020202020204" pitchFamily="34" charset="0"/>
              </a:rPr>
              <a:t>“Adult learners are motivated, not taught to seek newer knowledge, skills and behavior”</a:t>
            </a:r>
          </a:p>
          <a:p>
            <a:endParaRPr lang="en-US" sz="2400" dirty="0">
              <a:latin typeface="Arial" panose="020B0604020202020204" pitchFamily="34" charset="0"/>
              <a:cs typeface="Arial" panose="020B0604020202020204" pitchFamily="34" charset="0"/>
            </a:endParaRPr>
          </a:p>
          <a:p>
            <a:pPr algn="r"/>
            <a:r>
              <a:rPr lang="en-US" sz="2400" dirty="0" smtClean="0">
                <a:latin typeface="Arial" panose="020B0604020202020204" pitchFamily="34" charset="0"/>
                <a:cs typeface="Arial" panose="020B0604020202020204" pitchFamily="34" charset="0"/>
              </a:rPr>
              <a:t>“Adult learner is the richest resource in the learning process”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35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1925172" y="306096"/>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US" sz="3200" dirty="0" smtClean="0"/>
              <a:t>Characteristics of Adult Learners</a:t>
            </a:r>
            <a:endParaRPr lang="en-US" sz="3200" dirty="0"/>
          </a:p>
        </p:txBody>
      </p:sp>
      <p:sp>
        <p:nvSpPr>
          <p:cNvPr id="6" name="TextBox 5"/>
          <p:cNvSpPr txBox="1"/>
          <p:nvPr/>
        </p:nvSpPr>
        <p:spPr>
          <a:xfrm>
            <a:off x="410861" y="1549934"/>
            <a:ext cx="8275939" cy="4401205"/>
          </a:xfrm>
          <a:prstGeom prst="rect">
            <a:avLst/>
          </a:prstGeom>
          <a:noFill/>
        </p:spPr>
        <p:txBody>
          <a:bodyPr wrap="square" rtlCol="0">
            <a:spAutoFit/>
          </a:bodyPr>
          <a:lstStyle/>
          <a:p>
            <a:pPr marL="342900" indent="-342900">
              <a:buFont typeface="+mj-lt"/>
              <a:buAutoNum type="arabicPeriod"/>
            </a:pPr>
            <a:r>
              <a:rPr lang="en-US" sz="2000" b="1" i="1" dirty="0" smtClean="0">
                <a:latin typeface="Arial" panose="020B0604020202020204" pitchFamily="34" charset="0"/>
                <a:cs typeface="Arial" panose="020B0604020202020204" pitchFamily="34" charset="0"/>
              </a:rPr>
              <a:t> No one directly teaches adults anything</a:t>
            </a:r>
          </a:p>
          <a:p>
            <a:pPr marL="342900" indent="-342900">
              <a:buFont typeface="+mj-lt"/>
              <a:buAutoNum type="arabicPeriod"/>
            </a:pP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What is being taught should have a </a:t>
            </a:r>
            <a:r>
              <a:rPr lang="en-US" sz="2000" b="1" dirty="0" smtClean="0">
                <a:latin typeface="Arial" panose="020B0604020202020204" pitchFamily="34" charset="0"/>
                <a:cs typeface="Arial" panose="020B0604020202020204" pitchFamily="34" charset="0"/>
              </a:rPr>
              <a:t>personal meaning </a:t>
            </a:r>
            <a:r>
              <a:rPr lang="en-US" sz="2000" dirty="0" smtClean="0">
                <a:latin typeface="Arial" panose="020B0604020202020204" pitchFamily="34" charset="0"/>
                <a:cs typeface="Arial" panose="020B0604020202020204" pitchFamily="34" charset="0"/>
              </a:rPr>
              <a:t>for adults and should be relevant to their needs and problems</a:t>
            </a:r>
          </a:p>
          <a:p>
            <a:pPr marL="342900" indent="-342900">
              <a:buFont typeface="+mj-lt"/>
              <a:buAutoNum type="arabicPeriod"/>
            </a:pP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en-US" sz="2000" b="1" i="1" dirty="0" smtClean="0">
                <a:latin typeface="Arial" panose="020B0604020202020204" pitchFamily="34" charset="0"/>
                <a:cs typeface="Arial" panose="020B0604020202020204" pitchFamily="34" charset="0"/>
              </a:rPr>
              <a:t>While adult learners want to be independent, they also enjoy functioning interdependently</a:t>
            </a:r>
          </a:p>
          <a:p>
            <a:pPr marL="342900" indent="-342900">
              <a:buFont typeface="+mj-lt"/>
              <a:buAutoNum type="arabicPeriod"/>
            </a:pPr>
            <a:endParaRPr lang="en-US" sz="20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Learning is a </a:t>
            </a:r>
            <a:r>
              <a:rPr lang="en-US" sz="2000" b="1" dirty="0" smtClean="0">
                <a:latin typeface="Arial" panose="020B0604020202020204" pitchFamily="34" charset="0"/>
                <a:cs typeface="Arial" panose="020B0604020202020204" pitchFamily="34" charset="0"/>
              </a:rPr>
              <a:t>cooperative </a:t>
            </a:r>
            <a:r>
              <a:rPr lang="en-US" sz="2000" dirty="0" smtClean="0">
                <a:latin typeface="Arial" panose="020B0604020202020204" pitchFamily="34" charset="0"/>
                <a:cs typeface="Arial" panose="020B0604020202020204" pitchFamily="34" charset="0"/>
              </a:rPr>
              <a:t>and </a:t>
            </a:r>
            <a:r>
              <a:rPr lang="en-US" sz="2000" b="1" dirty="0" smtClean="0">
                <a:latin typeface="Arial" panose="020B0604020202020204" pitchFamily="34" charset="0"/>
                <a:cs typeface="Arial" panose="020B0604020202020204" pitchFamily="34" charset="0"/>
              </a:rPr>
              <a:t>collaborative </a:t>
            </a:r>
            <a:r>
              <a:rPr lang="en-US" sz="2000" dirty="0" smtClean="0">
                <a:latin typeface="Arial" panose="020B0604020202020204" pitchFamily="34" charset="0"/>
                <a:cs typeface="Arial" panose="020B0604020202020204" pitchFamily="34" charset="0"/>
              </a:rPr>
              <a:t>process</a:t>
            </a:r>
          </a:p>
          <a:p>
            <a:pPr marL="800100" lvl="1" indent="-342900">
              <a:buFont typeface="Wingdings" charset="2"/>
              <a:buChar char="q"/>
            </a:pPr>
            <a:endParaRPr lang="en-US" sz="2000" dirty="0" smtClean="0">
              <a:latin typeface="Arial" panose="020B0604020202020204" pitchFamily="34" charset="0"/>
              <a:cs typeface="Arial" panose="020B0604020202020204" pitchFamily="34" charset="0"/>
            </a:endParaRPr>
          </a:p>
          <a:p>
            <a:pPr marL="342900" indent="-342900">
              <a:buFont typeface="+mj-lt"/>
              <a:buAutoNum type="arabicPeriod"/>
            </a:pPr>
            <a:r>
              <a:rPr lang="en-US" sz="2000" b="1" i="1" dirty="0" smtClean="0">
                <a:latin typeface="Arial" panose="020B0604020202020204" pitchFamily="34" charset="0"/>
                <a:cs typeface="Arial" panose="020B0604020202020204" pitchFamily="34" charset="0"/>
              </a:rPr>
              <a:t>Learners have feelings as well as thoughts</a:t>
            </a:r>
          </a:p>
          <a:p>
            <a:pPr marL="342900" indent="-342900">
              <a:buFont typeface="+mj-lt"/>
              <a:buAutoNum type="arabicPeriod"/>
            </a:pPr>
            <a:endParaRPr lang="en-US" sz="20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Learning is maximized where what learners </a:t>
            </a:r>
            <a:r>
              <a:rPr lang="en-US" sz="2000" b="1" dirty="0" smtClean="0">
                <a:latin typeface="Arial" panose="020B0604020202020204" pitchFamily="34" charset="0"/>
                <a:cs typeface="Arial" panose="020B0604020202020204" pitchFamily="34" charset="0"/>
              </a:rPr>
              <a:t>SAY </a:t>
            </a:r>
            <a:r>
              <a:rPr lang="en-US" sz="2000" dirty="0" smtClean="0">
                <a:latin typeface="Arial" panose="020B0604020202020204" pitchFamily="34" charset="0"/>
                <a:cs typeface="Arial" panose="020B0604020202020204" pitchFamily="34" charset="0"/>
              </a:rPr>
              <a:t>reflects what they </a:t>
            </a:r>
            <a:r>
              <a:rPr lang="en-US" sz="2000" b="1" dirty="0" smtClean="0">
                <a:latin typeface="Arial" panose="020B0604020202020204" pitchFamily="34" charset="0"/>
                <a:cs typeface="Arial" panose="020B0604020202020204" pitchFamily="34" charset="0"/>
              </a:rPr>
              <a:t>THINK </a:t>
            </a:r>
            <a:r>
              <a:rPr lang="en-US" sz="2000" dirty="0" smtClean="0">
                <a:latin typeface="Arial" panose="020B0604020202020204" pitchFamily="34" charset="0"/>
                <a:cs typeface="Arial" panose="020B0604020202020204" pitchFamily="34" charset="0"/>
              </a:rPr>
              <a:t>and </a:t>
            </a:r>
            <a:r>
              <a:rPr lang="en-US" sz="2000" b="1" dirty="0" smtClean="0">
                <a:latin typeface="Arial" panose="020B0604020202020204" pitchFamily="34" charset="0"/>
                <a:cs typeface="Arial" panose="020B0604020202020204" pitchFamily="34" charset="0"/>
              </a:rPr>
              <a:t>FEEL</a:t>
            </a:r>
          </a:p>
        </p:txBody>
      </p:sp>
    </p:spTree>
    <p:extLst>
      <p:ext uri="{BB962C8B-B14F-4D97-AF65-F5344CB8AC3E}">
        <p14:creationId xmlns:p14="http://schemas.microsoft.com/office/powerpoint/2010/main" val="380835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1828800" y="325856"/>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US" sz="3200" dirty="0" smtClean="0"/>
              <a:t>Characteristics of Adult Learners</a:t>
            </a:r>
            <a:endParaRPr lang="en-US" sz="3200" dirty="0"/>
          </a:p>
        </p:txBody>
      </p:sp>
      <p:sp>
        <p:nvSpPr>
          <p:cNvPr id="6" name="TextBox 5"/>
          <p:cNvSpPr txBox="1"/>
          <p:nvPr/>
        </p:nvSpPr>
        <p:spPr>
          <a:xfrm>
            <a:off x="410861" y="1830044"/>
            <a:ext cx="8275939" cy="2308324"/>
          </a:xfrm>
          <a:prstGeom prst="rect">
            <a:avLst/>
          </a:prstGeom>
          <a:noFill/>
        </p:spPr>
        <p:txBody>
          <a:bodyPr wrap="square" rtlCol="0">
            <a:spAutoFit/>
          </a:bodyPr>
          <a:lstStyle/>
          <a:p>
            <a:pPr marL="457200" indent="-457200">
              <a:buFont typeface="+mj-lt"/>
              <a:buAutoNum type="arabicPeriod" startAt="4"/>
            </a:pPr>
            <a:r>
              <a:rPr lang="en-US" sz="2400" b="1" i="1" dirty="0" smtClean="0">
                <a:latin typeface="Arial" panose="020B0604020202020204" pitchFamily="34" charset="0"/>
                <a:cs typeface="Arial" panose="020B0604020202020204" pitchFamily="34" charset="0"/>
              </a:rPr>
              <a:t>People learn best as a result of EXPERIENCE</a:t>
            </a:r>
          </a:p>
          <a:p>
            <a:pPr marL="457200" indent="-457200">
              <a:buFont typeface="+mj-lt"/>
              <a:buAutoNum type="arabicPeriod" startAt="4"/>
            </a:pPr>
            <a:endParaRPr lang="en-US" sz="2400" dirty="0" smtClean="0">
              <a:latin typeface="Arial" panose="020B0604020202020204" pitchFamily="34" charset="0"/>
              <a:cs typeface="Arial" panose="020B0604020202020204" pitchFamily="34" charset="0"/>
            </a:endParaRPr>
          </a:p>
          <a:p>
            <a:pPr marL="342900" indent="-342900">
              <a:buFont typeface="+mj-lt"/>
              <a:buAutoNum type="arabicPeriod" startAt="4"/>
            </a:pPr>
            <a:r>
              <a:rPr lang="en-US" sz="2400" b="1" i="1" dirty="0" smtClean="0">
                <a:latin typeface="Arial" panose="020B0604020202020204" pitchFamily="34" charset="0"/>
                <a:cs typeface="Arial" panose="020B0604020202020204" pitchFamily="34" charset="0"/>
              </a:rPr>
              <a:t> Learning </a:t>
            </a:r>
            <a:r>
              <a:rPr lang="en-US" sz="2400" b="1" i="1" dirty="0" smtClean="0">
                <a:latin typeface="Arial" panose="020B0604020202020204" pitchFamily="34" charset="0"/>
                <a:cs typeface="Arial" panose="020B0604020202020204" pitchFamily="34" charset="0"/>
              </a:rPr>
              <a:t>is a REVOLUTIONARY process</a:t>
            </a:r>
          </a:p>
          <a:p>
            <a:pPr marL="342900" indent="-342900">
              <a:buFont typeface="+mj-lt"/>
              <a:buAutoNum type="arabicPeriod" startAt="4"/>
            </a:pPr>
            <a:endParaRPr lang="en-US" sz="2400" b="1" i="1" dirty="0" smtClean="0"/>
          </a:p>
          <a:p>
            <a:pPr marL="800100" lvl="1" indent="-342900">
              <a:buFont typeface="Wingdings" panose="05000000000000000000" pitchFamily="2" charset="2"/>
              <a:buChar char="§"/>
            </a:pPr>
            <a:r>
              <a:rPr lang="en-US" sz="2400" dirty="0" smtClean="0"/>
              <a:t>Learning is not imposed, it is a </a:t>
            </a:r>
            <a:r>
              <a:rPr lang="en-US" sz="2400" b="1" dirty="0" smtClean="0"/>
              <a:t>Developing </a:t>
            </a:r>
            <a:r>
              <a:rPr lang="en-US" sz="2400" dirty="0" smtClean="0"/>
              <a:t>and </a:t>
            </a:r>
            <a:r>
              <a:rPr lang="en-US" sz="2400" b="1" dirty="0" smtClean="0"/>
              <a:t>Evolving </a:t>
            </a:r>
            <a:r>
              <a:rPr lang="en-US" sz="2400" dirty="0" smtClean="0"/>
              <a:t>process</a:t>
            </a:r>
            <a:endParaRPr lang="en-US" sz="2400" dirty="0"/>
          </a:p>
        </p:txBody>
      </p:sp>
    </p:spTree>
    <p:extLst>
      <p:ext uri="{BB962C8B-B14F-4D97-AF65-F5344CB8AC3E}">
        <p14:creationId xmlns:p14="http://schemas.microsoft.com/office/powerpoint/2010/main" val="65100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How do people learn?</a:t>
            </a:r>
            <a:endParaRPr lang="en-US" sz="3200" dirty="0"/>
          </a:p>
        </p:txBody>
      </p:sp>
      <p:sp>
        <p:nvSpPr>
          <p:cNvPr id="4" name="TextBox 3"/>
          <p:cNvSpPr txBox="1"/>
          <p:nvPr/>
        </p:nvSpPr>
        <p:spPr>
          <a:xfrm>
            <a:off x="0" y="1450321"/>
            <a:ext cx="9144000" cy="4216539"/>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Test have shown that:</a:t>
            </a:r>
          </a:p>
          <a:p>
            <a:endParaRPr lang="en-US" sz="1200" dirty="0">
              <a:latin typeface="Arial" panose="020B0604020202020204" pitchFamily="34" charset="0"/>
              <a:cs typeface="Arial" panose="020B0604020202020204" pitchFamily="34" charset="0"/>
            </a:endParaRPr>
          </a:p>
          <a:p>
            <a:r>
              <a:rPr lang="en-US" sz="3200" dirty="0" smtClean="0">
                <a:solidFill>
                  <a:srgbClr val="0000FF"/>
                </a:solidFill>
                <a:latin typeface="Arial" panose="020B0604020202020204" pitchFamily="34" charset="0"/>
                <a:cs typeface="Arial" panose="020B0604020202020204" pitchFamily="34" charset="0"/>
              </a:rPr>
              <a:t>People remember  </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b="1" dirty="0" smtClean="0">
                <a:solidFill>
                  <a:srgbClr val="0000FF"/>
                </a:solidFill>
                <a:latin typeface="Arial" panose="020B0604020202020204" pitchFamily="34" charset="0"/>
                <a:cs typeface="Arial" panose="020B0604020202020204" pitchFamily="34" charset="0"/>
              </a:rPr>
              <a:t>20% </a:t>
            </a:r>
            <a:r>
              <a:rPr lang="en-US" sz="3200" dirty="0" smtClean="0">
                <a:latin typeface="Arial" panose="020B0604020202020204" pitchFamily="34" charset="0"/>
                <a:cs typeface="Arial" panose="020B0604020202020204" pitchFamily="34" charset="0"/>
              </a:rPr>
              <a:t>of what they hear</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b="1" dirty="0" smtClean="0">
                <a:solidFill>
                  <a:srgbClr val="0000FF"/>
                </a:solidFill>
                <a:latin typeface="Arial" panose="020B0604020202020204" pitchFamily="34" charset="0"/>
                <a:cs typeface="Arial" panose="020B0604020202020204" pitchFamily="34" charset="0"/>
              </a:rPr>
              <a:t>40%</a:t>
            </a:r>
            <a:r>
              <a:rPr lang="en-US" sz="3200" dirty="0" smtClean="0">
                <a:latin typeface="Arial" panose="020B0604020202020204" pitchFamily="34" charset="0"/>
                <a:cs typeface="Arial" panose="020B0604020202020204" pitchFamily="34" charset="0"/>
              </a:rPr>
              <a:t> of what they hear and see</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b="1" dirty="0" smtClean="0">
                <a:solidFill>
                  <a:srgbClr val="0000FF"/>
                </a:solidFill>
                <a:latin typeface="Arial" panose="020B0604020202020204" pitchFamily="34" charset="0"/>
                <a:cs typeface="Arial" panose="020B0604020202020204" pitchFamily="34" charset="0"/>
              </a:rPr>
              <a:t>80%</a:t>
            </a:r>
            <a:r>
              <a:rPr lang="en-US" sz="3200" dirty="0" smtClean="0">
                <a:latin typeface="Arial" panose="020B0604020202020204" pitchFamily="34" charset="0"/>
                <a:cs typeface="Arial" panose="020B0604020202020204" pitchFamily="34" charset="0"/>
              </a:rPr>
              <a:t> of what they discover for themselves</a:t>
            </a:r>
          </a:p>
          <a:p>
            <a:endParaRPr lang="en-US" sz="3200" dirty="0" smtClean="0">
              <a:latin typeface="Arial" panose="020B0604020202020204" pitchFamily="34" charset="0"/>
              <a:cs typeface="Arial" panose="020B0604020202020204" pitchFamily="34" charset="0"/>
            </a:endParaRPr>
          </a:p>
          <a:p>
            <a:pPr algn="r"/>
            <a:r>
              <a:rPr lang="en-US" sz="3200" dirty="0" smtClean="0">
                <a:latin typeface="Arial" panose="020B0604020202020204" pitchFamily="34" charset="0"/>
                <a:cs typeface="Arial" panose="020B0604020202020204" pitchFamily="34" charset="0"/>
              </a:rPr>
              <a:t>“I hear and I forget, I see and I remember, I do and I understand” - Confucius</a:t>
            </a:r>
          </a:p>
        </p:txBody>
      </p:sp>
    </p:spTree>
    <p:extLst>
      <p:ext uri="{BB962C8B-B14F-4D97-AF65-F5344CB8AC3E}">
        <p14:creationId xmlns:p14="http://schemas.microsoft.com/office/powerpoint/2010/main" val="20772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1460</TotalTime>
  <Words>1327</Words>
  <Application>Microsoft Office PowerPoint</Application>
  <PresentationFormat>On-screen Show (4:3)</PresentationFormat>
  <Paragraphs>369</Paragraphs>
  <Slides>40</Slides>
  <Notes>9</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40</vt:i4>
      </vt:variant>
    </vt:vector>
  </HeadingPairs>
  <TitlesOfParts>
    <vt:vector size="43" baseType="lpstr">
      <vt:lpstr>Theme IFRC SEA Climate Change Training</vt:lpstr>
      <vt:lpstr>\\localhost\Users\user\Documents\IFRC\output 3\Training Kit\PART_2_CCA_PROGRAMMING\16-SESSION 13 Training Management Tips\Macintosh HD:Users:user:Library:Mail Downloads:TWO SCHOOLS OF THOUGHT IN LEARNING.docx!OLE_LINK2</vt:lpstr>
      <vt:lpstr>\\localhost\Users\user\Documents\IFRC\output 3\Training Kit\PART_2_CCA_PROGRAMMING\16-SESSION 13 Training Management Tips\Macintosh HD:Users:user:Library:Mail Downloads:TYPES TRAINING MAT.docx!OLE_LINK3</vt:lpstr>
      <vt:lpstr>     Tips on Facilitating and Managing Training</vt:lpstr>
      <vt:lpstr>Key objectives of this session </vt:lpstr>
      <vt:lpstr>The Training Cycle</vt:lpstr>
      <vt:lpstr>Training and Learning</vt:lpstr>
      <vt:lpstr>Four major components / elements of a learning / training situation</vt:lpstr>
      <vt:lpstr>Adult Learning Principles and conditions</vt:lpstr>
      <vt:lpstr>PowerPoint Presentation</vt:lpstr>
      <vt:lpstr>PowerPoint Presentation</vt:lpstr>
      <vt:lpstr>How do people learn?</vt:lpstr>
      <vt:lpstr>PowerPoint Presentation</vt:lpstr>
      <vt:lpstr>What prevents ADULTS from learning?</vt:lpstr>
      <vt:lpstr>What works best in Training?</vt:lpstr>
      <vt:lpstr>Two Schools of Thought in Learning</vt:lpstr>
      <vt:lpstr>Teacher versus Trainer</vt:lpstr>
      <vt:lpstr>Training Needs Assessment (TNA)</vt:lpstr>
      <vt:lpstr>Objectives of doing TNA</vt:lpstr>
      <vt:lpstr>Objectives of doing a TNA</vt:lpstr>
      <vt:lpstr>TNA Methodologies</vt:lpstr>
      <vt:lpstr>Some observed TNA myths</vt:lpstr>
      <vt:lpstr>The Training Design and Module?</vt:lpstr>
      <vt:lpstr>Setting Objectives</vt:lpstr>
      <vt:lpstr>Commonly used words for objective setting?</vt:lpstr>
      <vt:lpstr>Training Methodology and Technique - definitions</vt:lpstr>
      <vt:lpstr>Criteria for choosing training methods: </vt:lpstr>
      <vt:lpstr>Some of the most common training methods</vt:lpstr>
      <vt:lpstr>Some principles governing application methods</vt:lpstr>
      <vt:lpstr>Principles of visual aids</vt:lpstr>
      <vt:lpstr>Types &amp; description of training materials</vt:lpstr>
      <vt:lpstr>Pre- , Actual and Post-Training checklist</vt:lpstr>
      <vt:lpstr>Pre-Training Checklist</vt:lpstr>
      <vt:lpstr>Pre-Training Checklist</vt:lpstr>
      <vt:lpstr>Pre-Training Checklist</vt:lpstr>
      <vt:lpstr>Pre-Training Checklist</vt:lpstr>
      <vt:lpstr>Pre-Training Checklist</vt:lpstr>
      <vt:lpstr>Pre-Training Checklist</vt:lpstr>
      <vt:lpstr>Pre-Training Checklist</vt:lpstr>
      <vt:lpstr>Pre-Training Checklist</vt:lpstr>
      <vt:lpstr>Training Proper</vt:lpstr>
      <vt:lpstr>Post-Training Checklist</vt:lpstr>
      <vt:lpstr>Key Messages</vt:lpstr>
    </vt:vector>
  </TitlesOfParts>
  <Manager/>
  <Company>IFRC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Management</dc:title>
  <dc:subject/>
  <dc:creator>Noel Puno</dc:creator>
  <cp:keywords/>
  <dc:description/>
  <cp:lastModifiedBy>Angeline Tandiono</cp:lastModifiedBy>
  <cp:revision>80</cp:revision>
  <dcterms:created xsi:type="dcterms:W3CDTF">2014-10-24T02:21:48Z</dcterms:created>
  <dcterms:modified xsi:type="dcterms:W3CDTF">2016-04-27T10:32:56Z</dcterms:modified>
  <cp:category/>
</cp:coreProperties>
</file>