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1" r:id="rId1"/>
  </p:sldMasterIdLst>
  <p:notesMasterIdLst>
    <p:notesMasterId r:id="rId15"/>
  </p:notesMasterIdLst>
  <p:handoutMasterIdLst>
    <p:handoutMasterId r:id="rId16"/>
  </p:handoutMasterIdLst>
  <p:sldIdLst>
    <p:sldId id="257" r:id="rId2"/>
    <p:sldId id="303" r:id="rId3"/>
    <p:sldId id="315" r:id="rId4"/>
    <p:sldId id="312" r:id="rId5"/>
    <p:sldId id="316" r:id="rId6"/>
    <p:sldId id="317" r:id="rId7"/>
    <p:sldId id="313" r:id="rId8"/>
    <p:sldId id="318" r:id="rId9"/>
    <p:sldId id="319" r:id="rId10"/>
    <p:sldId id="320" r:id="rId11"/>
    <p:sldId id="314" r:id="rId12"/>
    <p:sldId id="304" r:id="rId13"/>
    <p:sldId id="308" r:id="rId14"/>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722" autoAdjust="0"/>
  </p:normalViewPr>
  <p:slideViewPr>
    <p:cSldViewPr>
      <p:cViewPr varScale="1">
        <p:scale>
          <a:sx n="46" d="100"/>
          <a:sy n="46" d="100"/>
        </p:scale>
        <p:origin x="-642" y="-102"/>
      </p:cViewPr>
      <p:guideLst>
        <p:guide orient="horz" pos="2160"/>
        <p:guide pos="2880"/>
      </p:guideLst>
    </p:cSldViewPr>
  </p:slideViewPr>
  <p:notesTextViewPr>
    <p:cViewPr>
      <p:scale>
        <a:sx n="100" d="100"/>
        <a:sy n="100" d="100"/>
      </p:scale>
      <p:origin x="0" y="0"/>
    </p:cViewPr>
  </p:notesTextViewPr>
  <p:notesViewPr>
    <p:cSldViewPr>
      <p:cViewPr varScale="1">
        <p:scale>
          <a:sx n="70" d="100"/>
          <a:sy n="70" d="100"/>
        </p:scale>
        <p:origin x="-281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6E3064C9-3E75-4921-89CD-14017B5674CA}" type="datetimeFigureOut">
              <a:rPr lang="en-GB"/>
              <a:pPr>
                <a:defRPr/>
              </a:pPr>
              <a:t>03/08/2015</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1DA84CE6-9F28-4CFF-BA3B-8135256F019E}" type="slidenum">
              <a:rPr lang="en-GB"/>
              <a:pPr>
                <a:defRPr/>
              </a:pPr>
              <a:t>‹#›</a:t>
            </a:fld>
            <a:endParaRPr lang="en-GB"/>
          </a:p>
        </p:txBody>
      </p:sp>
    </p:spTree>
    <p:extLst>
      <p:ext uri="{BB962C8B-B14F-4D97-AF65-F5344CB8AC3E}">
        <p14:creationId xmlns:p14="http://schemas.microsoft.com/office/powerpoint/2010/main" val="4210546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DF8BA0EA-DDE9-4DDA-A43B-92AFA44154C3}" type="datetimeFigureOut">
              <a:rPr lang="en-US"/>
              <a:pPr>
                <a:defRPr/>
              </a:pPr>
              <a:t>8/3/2015</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A82AFA3E-3F44-4659-8731-E2894B34DEE8}" type="slidenum">
              <a:rPr lang="en-US"/>
              <a:pPr>
                <a:defRPr/>
              </a:pPr>
              <a:t>‹#›</a:t>
            </a:fld>
            <a:endParaRPr lang="en-US"/>
          </a:p>
        </p:txBody>
      </p:sp>
    </p:spTree>
    <p:extLst>
      <p:ext uri="{BB962C8B-B14F-4D97-AF65-F5344CB8AC3E}">
        <p14:creationId xmlns:p14="http://schemas.microsoft.com/office/powerpoint/2010/main" val="23108342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55675" eaLnBrk="0" hangingPunct="0">
              <a:spcBef>
                <a:spcPct val="30000"/>
              </a:spcBef>
              <a:defRPr sz="1200">
                <a:solidFill>
                  <a:schemeClr val="tx1"/>
                </a:solidFill>
                <a:latin typeface="Calibri" pitchFamily="34" charset="0"/>
              </a:defRPr>
            </a:lvl1pPr>
            <a:lvl2pPr marL="742950" indent="-285750" defTabSz="955675" eaLnBrk="0" hangingPunct="0">
              <a:spcBef>
                <a:spcPct val="30000"/>
              </a:spcBef>
              <a:defRPr sz="1200">
                <a:solidFill>
                  <a:schemeClr val="tx1"/>
                </a:solidFill>
                <a:latin typeface="Calibri" pitchFamily="34" charset="0"/>
              </a:defRPr>
            </a:lvl2pPr>
            <a:lvl3pPr marL="1143000" indent="-228600" defTabSz="955675" eaLnBrk="0" hangingPunct="0">
              <a:spcBef>
                <a:spcPct val="30000"/>
              </a:spcBef>
              <a:defRPr sz="1200">
                <a:solidFill>
                  <a:schemeClr val="tx1"/>
                </a:solidFill>
                <a:latin typeface="Calibri" pitchFamily="34" charset="0"/>
              </a:defRPr>
            </a:lvl3pPr>
            <a:lvl4pPr marL="1600200" indent="-228600" defTabSz="955675" eaLnBrk="0" hangingPunct="0">
              <a:spcBef>
                <a:spcPct val="30000"/>
              </a:spcBef>
              <a:defRPr sz="1200">
                <a:solidFill>
                  <a:schemeClr val="tx1"/>
                </a:solidFill>
                <a:latin typeface="Calibri" pitchFamily="34" charset="0"/>
              </a:defRPr>
            </a:lvl4pPr>
            <a:lvl5pPr marL="2057400" indent="-228600" defTabSz="955675" eaLnBrk="0" hangingPunct="0">
              <a:spcBef>
                <a:spcPct val="30000"/>
              </a:spcBef>
              <a:defRPr sz="1200">
                <a:solidFill>
                  <a:schemeClr val="tx1"/>
                </a:solidFill>
                <a:latin typeface="Calibri" pitchFamily="34" charset="0"/>
              </a:defRPr>
            </a:lvl5pPr>
            <a:lvl6pPr marL="2514600" indent="-228600" defTabSz="955675" eaLnBrk="0" fontAlgn="base" hangingPunct="0">
              <a:spcBef>
                <a:spcPct val="30000"/>
              </a:spcBef>
              <a:spcAft>
                <a:spcPct val="0"/>
              </a:spcAft>
              <a:defRPr sz="1200">
                <a:solidFill>
                  <a:schemeClr val="tx1"/>
                </a:solidFill>
                <a:latin typeface="Calibri" pitchFamily="34" charset="0"/>
              </a:defRPr>
            </a:lvl6pPr>
            <a:lvl7pPr marL="2971800" indent="-228600" defTabSz="955675" eaLnBrk="0" fontAlgn="base" hangingPunct="0">
              <a:spcBef>
                <a:spcPct val="30000"/>
              </a:spcBef>
              <a:spcAft>
                <a:spcPct val="0"/>
              </a:spcAft>
              <a:defRPr sz="1200">
                <a:solidFill>
                  <a:schemeClr val="tx1"/>
                </a:solidFill>
                <a:latin typeface="Calibri" pitchFamily="34" charset="0"/>
              </a:defRPr>
            </a:lvl7pPr>
            <a:lvl8pPr marL="3429000" indent="-228600" defTabSz="955675" eaLnBrk="0" fontAlgn="base" hangingPunct="0">
              <a:spcBef>
                <a:spcPct val="30000"/>
              </a:spcBef>
              <a:spcAft>
                <a:spcPct val="0"/>
              </a:spcAft>
              <a:defRPr sz="1200">
                <a:solidFill>
                  <a:schemeClr val="tx1"/>
                </a:solidFill>
                <a:latin typeface="Calibri" pitchFamily="34" charset="0"/>
              </a:defRPr>
            </a:lvl8pPr>
            <a:lvl9pPr marL="3886200" indent="-228600" defTabSz="95567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3496F8C-CAC8-42F1-9E13-93350136B1C4}" type="slidenum">
              <a:rPr lang="en-US" altLang="en-US" smtClean="0">
                <a:latin typeface="Arial" charset="0"/>
              </a:rPr>
              <a:pPr eaLnBrk="1" hangingPunct="1">
                <a:spcBef>
                  <a:spcPct val="0"/>
                </a:spcBef>
              </a:pPr>
              <a:t>1</a:t>
            </a:fld>
            <a:endParaRPr lang="en-US" altLang="en-US" smtClean="0">
              <a:latin typeface="Arial" charset="0"/>
            </a:endParaRPr>
          </a:p>
        </p:txBody>
      </p:sp>
      <p:sp>
        <p:nvSpPr>
          <p:cNvPr id="13315" name="Rectangle 2"/>
          <p:cNvSpPr>
            <a:spLocks noGrp="1" noRot="1" noChangeAspect="1" noChangeArrowheads="1" noTextEdit="1"/>
          </p:cNvSpPr>
          <p:nvPr>
            <p:ph type="sldImg"/>
          </p:nvPr>
        </p:nvSpPr>
        <p:spPr bwMode="auto">
          <a:xfrm>
            <a:off x="920750" y="744538"/>
            <a:ext cx="4960938"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AF9E46-D496-45E3-BDC6-682241E62E31}" type="datetimeFigureOut">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A7966-E4B0-45CF-AAAE-02D62F5F79EF}" type="slidenum">
              <a:rPr lang="en-US" smtClean="0"/>
              <a:t>‹#›</a:t>
            </a:fld>
            <a:endParaRPr lang="en-US"/>
          </a:p>
        </p:txBody>
      </p:sp>
      <p:sp>
        <p:nvSpPr>
          <p:cNvPr id="7" name="TextBox 11"/>
          <p:cNvSpPr txBox="1">
            <a:spLocks noChangeArrowheads="1"/>
          </p:cNvSpPr>
          <p:nvPr userDrawn="1"/>
        </p:nvSpPr>
        <p:spPr bwMode="auto">
          <a:xfrm>
            <a:off x="395288" y="508000"/>
            <a:ext cx="114458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400" b="1" dirty="0" smtClean="0">
                <a:solidFill>
                  <a:schemeClr val="bg1"/>
                </a:solidFill>
              </a:rPr>
              <a:t>ACE</a:t>
            </a:r>
            <a:r>
              <a:rPr lang="en-US" sz="1200" b="1" dirty="0" smtClean="0">
                <a:solidFill>
                  <a:schemeClr val="bg1"/>
                </a:solidFill>
              </a:rPr>
              <a:t> </a:t>
            </a:r>
          </a:p>
          <a:p>
            <a:pPr algn="ctr" eaLnBrk="1" hangingPunct="1">
              <a:defRPr/>
            </a:pPr>
            <a:r>
              <a:rPr lang="en-US" sz="1400" b="1" dirty="0" smtClean="0">
                <a:solidFill>
                  <a:schemeClr val="bg1"/>
                </a:solidFill>
              </a:rPr>
              <a:t>Programs</a:t>
            </a:r>
          </a:p>
        </p:txBody>
      </p:sp>
    </p:spTree>
    <p:extLst>
      <p:ext uri="{BB962C8B-B14F-4D97-AF65-F5344CB8AC3E}">
        <p14:creationId xmlns:p14="http://schemas.microsoft.com/office/powerpoint/2010/main" val="406987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AF9E46-D496-45E3-BDC6-682241E62E31}" type="datetimeFigureOut">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A7966-E4B0-45CF-AAAE-02D62F5F79EF}" type="slidenum">
              <a:rPr lang="en-US" smtClean="0"/>
              <a:t>‹#›</a:t>
            </a:fld>
            <a:endParaRPr lang="en-US"/>
          </a:p>
        </p:txBody>
      </p:sp>
    </p:spTree>
    <p:extLst>
      <p:ext uri="{BB962C8B-B14F-4D97-AF65-F5344CB8AC3E}">
        <p14:creationId xmlns:p14="http://schemas.microsoft.com/office/powerpoint/2010/main" val="1698953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AF9E46-D496-45E3-BDC6-682241E62E31}" type="datetimeFigureOut">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A7966-E4B0-45CF-AAAE-02D62F5F79EF}" type="slidenum">
              <a:rPr lang="en-US" smtClean="0"/>
              <a:t>‹#›</a:t>
            </a:fld>
            <a:endParaRPr lang="en-US"/>
          </a:p>
        </p:txBody>
      </p:sp>
    </p:spTree>
    <p:extLst>
      <p:ext uri="{BB962C8B-B14F-4D97-AF65-F5344CB8AC3E}">
        <p14:creationId xmlns:p14="http://schemas.microsoft.com/office/powerpoint/2010/main" val="351953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AF9E46-D496-45E3-BDC6-682241E62E31}" type="datetimeFigureOut">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A7966-E4B0-45CF-AAAE-02D62F5F79EF}" type="slidenum">
              <a:rPr lang="en-US" smtClean="0"/>
              <a:t>‹#›</a:t>
            </a:fld>
            <a:endParaRPr lang="en-US"/>
          </a:p>
        </p:txBody>
      </p:sp>
      <p:sp>
        <p:nvSpPr>
          <p:cNvPr id="9" name="TextBox 11"/>
          <p:cNvSpPr txBox="1">
            <a:spLocks noChangeArrowheads="1"/>
          </p:cNvSpPr>
          <p:nvPr userDrawn="1"/>
        </p:nvSpPr>
        <p:spPr bwMode="auto">
          <a:xfrm>
            <a:off x="395288" y="508000"/>
            <a:ext cx="114458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400" b="1" dirty="0" smtClean="0">
                <a:solidFill>
                  <a:schemeClr val="bg1"/>
                </a:solidFill>
              </a:rPr>
              <a:t>ACE</a:t>
            </a:r>
            <a:r>
              <a:rPr lang="en-US" sz="1200" b="1" dirty="0" smtClean="0">
                <a:solidFill>
                  <a:schemeClr val="bg1"/>
                </a:solidFill>
              </a:rPr>
              <a:t> </a:t>
            </a:r>
          </a:p>
          <a:p>
            <a:pPr algn="ctr" eaLnBrk="1" hangingPunct="1">
              <a:defRPr/>
            </a:pPr>
            <a:r>
              <a:rPr lang="en-US" sz="1400" b="1" dirty="0" smtClean="0">
                <a:solidFill>
                  <a:schemeClr val="bg1"/>
                </a:solidFill>
              </a:rPr>
              <a:t>Programs</a:t>
            </a:r>
          </a:p>
        </p:txBody>
      </p:sp>
    </p:spTree>
    <p:extLst>
      <p:ext uri="{BB962C8B-B14F-4D97-AF65-F5344CB8AC3E}">
        <p14:creationId xmlns:p14="http://schemas.microsoft.com/office/powerpoint/2010/main" val="3858529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AF9E46-D496-45E3-BDC6-682241E62E31}" type="datetimeFigureOut">
              <a:rPr lang="en-US" smtClean="0"/>
              <a:t>8/3/2015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A7966-E4B0-45CF-AAAE-02D62F5F79EF}" type="slidenum">
              <a:rPr lang="en-US" smtClean="0"/>
              <a:t>‹#›</a:t>
            </a:fld>
            <a:endParaRPr lang="en-US"/>
          </a:p>
        </p:txBody>
      </p:sp>
    </p:spTree>
    <p:extLst>
      <p:ext uri="{BB962C8B-B14F-4D97-AF65-F5344CB8AC3E}">
        <p14:creationId xmlns:p14="http://schemas.microsoft.com/office/powerpoint/2010/main" val="61955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AF9E46-D496-45E3-BDC6-682241E62E31}" type="datetimeFigureOut">
              <a:rPr lang="en-US" smtClean="0"/>
              <a:t>8/3/2015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A7966-E4B0-45CF-AAAE-02D62F5F79EF}" type="slidenum">
              <a:rPr lang="en-US" smtClean="0"/>
              <a:t>‹#›</a:t>
            </a:fld>
            <a:endParaRPr lang="en-US"/>
          </a:p>
        </p:txBody>
      </p:sp>
    </p:spTree>
    <p:extLst>
      <p:ext uri="{BB962C8B-B14F-4D97-AF65-F5344CB8AC3E}">
        <p14:creationId xmlns:p14="http://schemas.microsoft.com/office/powerpoint/2010/main" val="192533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AF9E46-D496-45E3-BDC6-682241E62E31}" type="datetimeFigureOut">
              <a:rPr lang="en-US" smtClean="0"/>
              <a:t>8/3/2015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8A7966-E4B0-45CF-AAAE-02D62F5F79EF}" type="slidenum">
              <a:rPr lang="en-US" smtClean="0"/>
              <a:t>‹#›</a:t>
            </a:fld>
            <a:endParaRPr lang="en-US"/>
          </a:p>
        </p:txBody>
      </p:sp>
    </p:spTree>
    <p:extLst>
      <p:ext uri="{BB962C8B-B14F-4D97-AF65-F5344CB8AC3E}">
        <p14:creationId xmlns:p14="http://schemas.microsoft.com/office/powerpoint/2010/main" val="127945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AF9E46-D496-45E3-BDC6-682241E62E31}" type="datetimeFigureOut">
              <a:rPr lang="en-US" smtClean="0"/>
              <a:t>8/3/2015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8A7966-E4B0-45CF-AAAE-02D62F5F79EF}" type="slidenum">
              <a:rPr lang="en-US" smtClean="0"/>
              <a:t>‹#›</a:t>
            </a:fld>
            <a:endParaRPr lang="en-US"/>
          </a:p>
        </p:txBody>
      </p:sp>
    </p:spTree>
    <p:extLst>
      <p:ext uri="{BB962C8B-B14F-4D97-AF65-F5344CB8AC3E}">
        <p14:creationId xmlns:p14="http://schemas.microsoft.com/office/powerpoint/2010/main" val="3072728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F9E46-D496-45E3-BDC6-682241E62E31}" type="datetimeFigureOut">
              <a:rPr lang="en-US" smtClean="0"/>
              <a:t>8/3/2015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8A7966-E4B0-45CF-AAAE-02D62F5F79EF}" type="slidenum">
              <a:rPr lang="en-US" smtClean="0"/>
              <a:t>‹#›</a:t>
            </a:fld>
            <a:endParaRPr lang="en-US"/>
          </a:p>
        </p:txBody>
      </p:sp>
    </p:spTree>
    <p:extLst>
      <p:ext uri="{BB962C8B-B14F-4D97-AF65-F5344CB8AC3E}">
        <p14:creationId xmlns:p14="http://schemas.microsoft.com/office/powerpoint/2010/main" val="2800546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F9E46-D496-45E3-BDC6-682241E62E31}" type="datetimeFigureOut">
              <a:rPr lang="en-US" smtClean="0"/>
              <a:t>8/3/2015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A7966-E4B0-45CF-AAAE-02D62F5F79EF}" type="slidenum">
              <a:rPr lang="en-US" smtClean="0"/>
              <a:t>‹#›</a:t>
            </a:fld>
            <a:endParaRPr lang="en-US"/>
          </a:p>
        </p:txBody>
      </p:sp>
    </p:spTree>
    <p:extLst>
      <p:ext uri="{BB962C8B-B14F-4D97-AF65-F5344CB8AC3E}">
        <p14:creationId xmlns:p14="http://schemas.microsoft.com/office/powerpoint/2010/main" val="3197226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AF9E46-D496-45E3-BDC6-682241E62E31}" type="datetimeFigureOut">
              <a:rPr lang="en-US" smtClean="0"/>
              <a:t>8/3/2015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A7966-E4B0-45CF-AAAE-02D62F5F79EF}" type="slidenum">
              <a:rPr lang="en-US" smtClean="0"/>
              <a:t>‹#›</a:t>
            </a:fld>
            <a:endParaRPr lang="en-US"/>
          </a:p>
        </p:txBody>
      </p:sp>
    </p:spTree>
    <p:extLst>
      <p:ext uri="{BB962C8B-B14F-4D97-AF65-F5344CB8AC3E}">
        <p14:creationId xmlns:p14="http://schemas.microsoft.com/office/powerpoint/2010/main" val="818579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F9E46-D496-45E3-BDC6-682241E62E31}" type="datetimeFigureOut">
              <a:rPr lang="en-US" smtClean="0"/>
              <a:t>8/3/2015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8A7966-E4B0-45CF-AAAE-02D62F5F79EF}" type="slidenum">
              <a:rPr lang="en-US" smtClean="0"/>
              <a:t>‹#›</a:t>
            </a:fld>
            <a:endParaRPr lang="en-US"/>
          </a:p>
        </p:txBody>
      </p:sp>
      <p:grpSp>
        <p:nvGrpSpPr>
          <p:cNvPr id="7" name="Group 14"/>
          <p:cNvGrpSpPr>
            <a:grpSpLocks/>
          </p:cNvGrpSpPr>
          <p:nvPr userDrawn="1"/>
        </p:nvGrpSpPr>
        <p:grpSpPr bwMode="auto">
          <a:xfrm>
            <a:off x="152400" y="5943600"/>
            <a:ext cx="8839200" cy="787400"/>
            <a:chOff x="152400" y="5918015"/>
            <a:chExt cx="8839200" cy="787585"/>
          </a:xfrm>
        </p:grpSpPr>
        <p:sp>
          <p:nvSpPr>
            <p:cNvPr id="8" name="Rectangle 7"/>
            <p:cNvSpPr>
              <a:spLocks noChangeArrowheads="1"/>
            </p:cNvSpPr>
            <p:nvPr userDrawn="1"/>
          </p:nvSpPr>
          <p:spPr bwMode="auto">
            <a:xfrm>
              <a:off x="152400" y="5918015"/>
              <a:ext cx="8839200" cy="787585"/>
            </a:xfrm>
            <a:prstGeom prst="rect">
              <a:avLst/>
            </a:prstGeom>
            <a:solidFill>
              <a:srgbClr val="DB0000"/>
            </a:solidFill>
            <a:ln w="9525" algn="ctr">
              <a:solidFill>
                <a:schemeClr val="bg1"/>
              </a:solidFill>
              <a:round/>
              <a:headEnd/>
              <a:tailEnd/>
            </a:ln>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FontTx/>
                <a:buChar char="•"/>
                <a:defRPr/>
              </a:pPr>
              <a:endParaRPr lang="en-US" altLang="en-US" sz="3200" smtClean="0"/>
            </a:p>
          </p:txBody>
        </p:sp>
        <p:sp>
          <p:nvSpPr>
            <p:cNvPr id="9" name="TextBox 8"/>
            <p:cNvSpPr txBox="1">
              <a:spLocks noChangeArrowheads="1"/>
            </p:cNvSpPr>
            <p:nvPr userDrawn="1"/>
          </p:nvSpPr>
          <p:spPr bwMode="auto">
            <a:xfrm>
              <a:off x="304800" y="6106972"/>
              <a:ext cx="3124200" cy="36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1200" b="1" smtClean="0">
                  <a:solidFill>
                    <a:srgbClr val="551C15"/>
                  </a:solidFill>
                  <a:latin typeface="Arial Rounded MT Bold" pitchFamily="34" charset="0"/>
                </a:rPr>
                <a:t>www.ifrc.org</a:t>
              </a:r>
            </a:p>
            <a:p>
              <a:pPr eaLnBrk="1" hangingPunct="1">
                <a:defRPr/>
              </a:pPr>
              <a:r>
                <a:rPr lang="en-US" sz="1200" b="1" smtClean="0">
                  <a:solidFill>
                    <a:schemeClr val="bg1"/>
                  </a:solidFill>
                  <a:latin typeface="Arial Rounded MT Bold" pitchFamily="34" charset="0"/>
                </a:rPr>
                <a:t>Saving lives, changing minds.</a:t>
              </a:r>
              <a:endParaRPr lang="en-US" sz="1200" smtClean="0">
                <a:solidFill>
                  <a:schemeClr val="bg1"/>
                </a:solidFill>
                <a:latin typeface="Arial Rounded MT Bold" pitchFamily="34" charset="0"/>
              </a:endParaRPr>
            </a:p>
          </p:txBody>
        </p:sp>
        <p:pic>
          <p:nvPicPr>
            <p:cNvPr id="10" name="Picture 14" descr="IFRC_logo_EN.gif"/>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3869" y="6172201"/>
              <a:ext cx="322533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TextBox 11"/>
          <p:cNvSpPr txBox="1">
            <a:spLocks noChangeArrowheads="1"/>
          </p:cNvSpPr>
          <p:nvPr userDrawn="1"/>
        </p:nvSpPr>
        <p:spPr bwMode="auto">
          <a:xfrm>
            <a:off x="395288" y="508000"/>
            <a:ext cx="114458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1400" b="1" dirty="0" smtClean="0">
                <a:solidFill>
                  <a:schemeClr val="bg1"/>
                </a:solidFill>
              </a:rPr>
              <a:t>ACE</a:t>
            </a:r>
            <a:r>
              <a:rPr lang="en-US" sz="1200" b="1" dirty="0" smtClean="0">
                <a:solidFill>
                  <a:schemeClr val="bg1"/>
                </a:solidFill>
              </a:rPr>
              <a:t> </a:t>
            </a:r>
          </a:p>
          <a:p>
            <a:pPr algn="ctr" eaLnBrk="1" hangingPunct="1">
              <a:defRPr/>
            </a:pPr>
            <a:r>
              <a:rPr lang="en-US" sz="1400" b="1" dirty="0" smtClean="0">
                <a:solidFill>
                  <a:schemeClr val="bg1"/>
                </a:solidFill>
              </a:rPr>
              <a:t>Programs</a:t>
            </a:r>
          </a:p>
        </p:txBody>
      </p:sp>
    </p:spTree>
    <p:extLst>
      <p:ext uri="{BB962C8B-B14F-4D97-AF65-F5344CB8AC3E}">
        <p14:creationId xmlns:p14="http://schemas.microsoft.com/office/powerpoint/2010/main" val="703132390"/>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frc.org/en/what-we-do/disaster-management/responding/ongoing-operations/nepal-earthquake/personal-experiences-from-southeast-asias-regional-disaster-response-team-members-in-nepa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Box 7"/>
          <p:cNvSpPr txBox="1">
            <a:spLocks noChangeArrowheads="1"/>
          </p:cNvSpPr>
          <p:nvPr/>
        </p:nvSpPr>
        <p:spPr bwMode="auto">
          <a:xfrm>
            <a:off x="323528" y="548680"/>
            <a:ext cx="864096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C00000"/>
              </a:buClr>
              <a:buSzPct val="80000"/>
              <a:buFont typeface="Wingdings" pitchFamily="2" charset="2"/>
              <a:buChar char="§"/>
              <a:defRPr sz="2200">
                <a:solidFill>
                  <a:schemeClr val="tx1"/>
                </a:solidFill>
                <a:latin typeface="Arial" charset="0"/>
                <a:cs typeface="Arial" charset="0"/>
              </a:defRPr>
            </a:lvl1pPr>
            <a:lvl2pPr marL="742950" indent="-285750" eaLnBrk="0" hangingPunct="0">
              <a:spcBef>
                <a:spcPct val="20000"/>
              </a:spcBef>
              <a:buClr>
                <a:srgbClr val="C00000"/>
              </a:buClr>
              <a:buSzPct val="80000"/>
              <a:buFont typeface="Wingdings" pitchFamily="2" charset="2"/>
              <a:buChar char="§"/>
              <a:defRPr sz="2000">
                <a:solidFill>
                  <a:schemeClr val="tx1"/>
                </a:solidFill>
                <a:latin typeface="Arial" charset="0"/>
                <a:cs typeface="Arial" charset="0"/>
              </a:defRPr>
            </a:lvl2pPr>
            <a:lvl3pPr marL="1143000" indent="-228600" eaLnBrk="0" hangingPunct="0">
              <a:spcBef>
                <a:spcPct val="20000"/>
              </a:spcBef>
              <a:buClr>
                <a:srgbClr val="C00000"/>
              </a:buClr>
              <a:buSzPct val="80000"/>
              <a:buFont typeface="Wingdings" pitchFamily="2" charset="2"/>
              <a:buChar char="§"/>
              <a:defRPr sz="2000">
                <a:solidFill>
                  <a:schemeClr val="tx1"/>
                </a:solidFill>
                <a:latin typeface="Arial" charset="0"/>
                <a:cs typeface="Arial" charset="0"/>
              </a:defRPr>
            </a:lvl3pPr>
            <a:lvl4pPr marL="1600200" indent="-228600" eaLnBrk="0" hangingPunct="0">
              <a:spcBef>
                <a:spcPct val="20000"/>
              </a:spcBef>
              <a:buClr>
                <a:srgbClr val="C00000"/>
              </a:buClr>
              <a:buSzPct val="8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rgbClr val="C00000"/>
              </a:buClr>
              <a:buSzPct val="80000"/>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rgbClr val="C00000"/>
              </a:buClr>
              <a:buSzPct val="80000"/>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rgbClr val="C00000"/>
              </a:buClr>
              <a:buSzPct val="80000"/>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rgbClr val="C00000"/>
              </a:buClr>
              <a:buSzPct val="80000"/>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rgbClr val="C00000"/>
              </a:buClr>
              <a:buSzPct val="80000"/>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en-US" sz="3600" b="1" dirty="0" smtClean="0">
                <a:latin typeface="Calibri" pitchFamily="34" charset="0"/>
              </a:rPr>
              <a:t>Presentation on RDRT</a:t>
            </a:r>
          </a:p>
          <a:p>
            <a:pPr algn="ctr" eaLnBrk="1" hangingPunct="1">
              <a:spcBef>
                <a:spcPct val="0"/>
              </a:spcBef>
              <a:buClrTx/>
              <a:buSzTx/>
              <a:buFontTx/>
              <a:buNone/>
            </a:pPr>
            <a:endParaRPr lang="en-US" altLang="en-US" sz="3600" b="1" dirty="0" smtClean="0">
              <a:latin typeface="Calibri" pitchFamily="34" charset="0"/>
            </a:endParaRPr>
          </a:p>
          <a:p>
            <a:pPr algn="ctr" eaLnBrk="1" hangingPunct="1">
              <a:spcBef>
                <a:spcPct val="0"/>
              </a:spcBef>
              <a:buClrTx/>
              <a:buSzTx/>
              <a:buFontTx/>
              <a:buNone/>
            </a:pPr>
            <a:r>
              <a:rPr lang="en-US" altLang="en-US" sz="3600" b="1" dirty="0" smtClean="0">
                <a:latin typeface="Calibri" pitchFamily="34" charset="0"/>
              </a:rPr>
              <a:t>At </a:t>
            </a:r>
            <a:endParaRPr lang="en-US" altLang="en-US" sz="3600" b="1" i="1" dirty="0">
              <a:latin typeface="Calibri" pitchFamily="34" charset="0"/>
            </a:endParaRPr>
          </a:p>
          <a:p>
            <a:pPr algn="ctr" eaLnBrk="1" hangingPunct="1">
              <a:spcBef>
                <a:spcPct val="0"/>
              </a:spcBef>
              <a:buClrTx/>
              <a:buSzTx/>
              <a:buFontTx/>
              <a:buNone/>
            </a:pPr>
            <a:endParaRPr lang="en-US" sz="3600" dirty="0" smtClean="0"/>
          </a:p>
          <a:p>
            <a:pPr algn="ctr" eaLnBrk="1" hangingPunct="1">
              <a:spcBef>
                <a:spcPct val="0"/>
              </a:spcBef>
              <a:buClrTx/>
              <a:buSzTx/>
              <a:buFontTx/>
              <a:buNone/>
            </a:pPr>
            <a:r>
              <a:rPr lang="en-US" sz="3600" dirty="0" smtClean="0"/>
              <a:t>RCSR Forum</a:t>
            </a:r>
          </a:p>
          <a:p>
            <a:pPr algn="ctr" eaLnBrk="1" hangingPunct="1">
              <a:spcBef>
                <a:spcPct val="0"/>
              </a:spcBef>
              <a:buClrTx/>
              <a:buSzTx/>
              <a:buFontTx/>
              <a:buNone/>
            </a:pPr>
            <a:r>
              <a:rPr lang="en-US" sz="3600" dirty="0" smtClean="0"/>
              <a:t>Jakarta</a:t>
            </a:r>
            <a:endParaRPr lang="en-US" altLang="en-US" sz="3600" b="1" i="1" dirty="0" smtClean="0">
              <a:latin typeface="Calibri" pitchFamily="34" charset="0"/>
            </a:endParaRPr>
          </a:p>
          <a:p>
            <a:pPr algn="ctr" eaLnBrk="1" hangingPunct="1">
              <a:spcBef>
                <a:spcPct val="0"/>
              </a:spcBef>
              <a:buClrTx/>
              <a:buSzTx/>
              <a:buFontTx/>
              <a:buNone/>
            </a:pPr>
            <a:endParaRPr lang="en-US" altLang="en-US" sz="3600" b="1" i="1" dirty="0" smtClean="0">
              <a:latin typeface="Calibri" pitchFamily="34" charset="0"/>
            </a:endParaRPr>
          </a:p>
          <a:p>
            <a:pPr algn="ctr" eaLnBrk="1" hangingPunct="1">
              <a:spcBef>
                <a:spcPct val="0"/>
              </a:spcBef>
              <a:buClrTx/>
              <a:buSzTx/>
              <a:buFontTx/>
              <a:buNone/>
            </a:pPr>
            <a:r>
              <a:rPr lang="en-US" altLang="en-US" sz="3600" b="1" dirty="0">
                <a:latin typeface="Calibri" pitchFamily="34" charset="0"/>
              </a:rPr>
              <a:t>in </a:t>
            </a:r>
          </a:p>
          <a:p>
            <a:pPr algn="ctr" eaLnBrk="1" hangingPunct="1">
              <a:spcBef>
                <a:spcPct val="0"/>
              </a:spcBef>
              <a:buClrTx/>
              <a:buSzTx/>
              <a:buFontTx/>
              <a:buNone/>
            </a:pPr>
            <a:r>
              <a:rPr lang="en-US" altLang="en-US" sz="3600" b="1" dirty="0" smtClean="0">
                <a:latin typeface="Calibri" pitchFamily="34" charset="0"/>
              </a:rPr>
              <a:t>4</a:t>
            </a:r>
            <a:r>
              <a:rPr lang="en-US" altLang="en-US" sz="3600" b="1" baseline="30000" dirty="0" smtClean="0">
                <a:latin typeface="Calibri" pitchFamily="34" charset="0"/>
              </a:rPr>
              <a:t>th</a:t>
            </a:r>
            <a:r>
              <a:rPr lang="en-US" altLang="en-US" sz="3600" b="1" dirty="0" smtClean="0">
                <a:latin typeface="Calibri" pitchFamily="34" charset="0"/>
              </a:rPr>
              <a:t>  August </a:t>
            </a:r>
            <a:r>
              <a:rPr lang="en-US" altLang="en-US" sz="3600" b="1" dirty="0">
                <a:latin typeface="Calibri" pitchFamily="34" charset="0"/>
              </a:rPr>
              <a:t>2015</a:t>
            </a:r>
          </a:p>
          <a:p>
            <a:pPr algn="ctr" eaLnBrk="1" hangingPunct="1">
              <a:spcBef>
                <a:spcPct val="0"/>
              </a:spcBef>
              <a:buClrTx/>
              <a:buSzTx/>
              <a:buFontTx/>
              <a:buNone/>
            </a:pPr>
            <a:endParaRPr lang="en-US" altLang="en-US" sz="3600" b="1" i="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85000"/>
            </a:schemeClr>
          </a:solidFill>
          <a:ln w="19050">
            <a:solidFill>
              <a:schemeClr val="tx1"/>
            </a:solidFill>
          </a:ln>
        </p:spPr>
        <p:txBody>
          <a:bodyPr/>
          <a:lstStyle/>
          <a:p>
            <a:r>
              <a:rPr lang="en-US" dirty="0" smtClean="0"/>
              <a:t>More</a:t>
            </a:r>
            <a:endParaRPr lang="en-US" dirty="0"/>
          </a:p>
        </p:txBody>
      </p:sp>
      <p:sp>
        <p:nvSpPr>
          <p:cNvPr id="3" name="Content Placeholder 2"/>
          <p:cNvSpPr>
            <a:spLocks noGrp="1"/>
          </p:cNvSpPr>
          <p:nvPr>
            <p:ph idx="1"/>
          </p:nvPr>
        </p:nvSpPr>
        <p:spPr/>
        <p:txBody>
          <a:bodyPr/>
          <a:lstStyle/>
          <a:p>
            <a:r>
              <a:rPr lang="en-US" dirty="0" smtClean="0"/>
              <a:t>We can heard more from our colleagues of CVTL- who were part of RDRT in Nepal EQ</a:t>
            </a:r>
            <a:endParaRPr lang="en-US" dirty="0"/>
          </a:p>
        </p:txBody>
      </p:sp>
    </p:spTree>
    <p:extLst>
      <p:ext uri="{BB962C8B-B14F-4D97-AF65-F5344CB8AC3E}">
        <p14:creationId xmlns:p14="http://schemas.microsoft.com/office/powerpoint/2010/main" val="3881959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85000"/>
            </a:schemeClr>
          </a:solidFill>
          <a:ln w="19050">
            <a:solidFill>
              <a:schemeClr val="tx1"/>
            </a:solidFill>
          </a:ln>
        </p:spPr>
        <p:txBody>
          <a:bodyPr/>
          <a:lstStyle/>
          <a:p>
            <a:r>
              <a:rPr lang="en-US" dirty="0" smtClean="0"/>
              <a:t>RDRT related process and progress</a:t>
            </a:r>
            <a:endParaRPr lang="en-US" dirty="0"/>
          </a:p>
        </p:txBody>
      </p:sp>
      <p:sp>
        <p:nvSpPr>
          <p:cNvPr id="3" name="Content Placeholder 2"/>
          <p:cNvSpPr>
            <a:spLocks noGrp="1"/>
          </p:cNvSpPr>
          <p:nvPr>
            <p:ph idx="1"/>
          </p:nvPr>
        </p:nvSpPr>
        <p:spPr/>
        <p:txBody>
          <a:bodyPr/>
          <a:lstStyle/>
          <a:p>
            <a:endParaRPr lang="en-US" dirty="0" smtClean="0"/>
          </a:p>
          <a:p>
            <a:r>
              <a:rPr lang="en-US" dirty="0" smtClean="0"/>
              <a:t>Evaluations of RDRT deployment in Nepal EQ.</a:t>
            </a:r>
          </a:p>
          <a:p>
            <a:r>
              <a:rPr lang="en-US" dirty="0" smtClean="0"/>
              <a:t>IFRC secretariat is working to develop RDRT manual at global level which includes RDRT training agenda; manual; </a:t>
            </a:r>
            <a:r>
              <a:rPr lang="en-US" dirty="0" err="1" smtClean="0"/>
              <a:t>ToR</a:t>
            </a:r>
            <a:r>
              <a:rPr lang="en-US" dirty="0" smtClean="0"/>
              <a:t>; deployment process; equipment etc. The draft will be shared when it is available.</a:t>
            </a:r>
            <a:endParaRPr lang="en-US" dirty="0"/>
          </a:p>
        </p:txBody>
      </p:sp>
    </p:spTree>
    <p:extLst>
      <p:ext uri="{BB962C8B-B14F-4D97-AF65-F5344CB8AC3E}">
        <p14:creationId xmlns:p14="http://schemas.microsoft.com/office/powerpoint/2010/main" val="2242623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36104"/>
          </a:xfrm>
          <a:solidFill>
            <a:schemeClr val="bg1">
              <a:lumMod val="85000"/>
            </a:schemeClr>
          </a:solidFill>
          <a:ln w="25400" cmpd="sng">
            <a:solidFill>
              <a:schemeClr val="tx1"/>
            </a:solidFill>
          </a:ln>
        </p:spPr>
        <p:txBody>
          <a:bodyPr>
            <a:normAutofit/>
          </a:bodyPr>
          <a:lstStyle/>
          <a:p>
            <a:r>
              <a:rPr lang="en-US" sz="3200" b="1" dirty="0" smtClean="0"/>
              <a:t>Recommendations for this CSR forum</a:t>
            </a:r>
            <a:endParaRPr lang="en-US" sz="3200" b="1" dirty="0"/>
          </a:p>
        </p:txBody>
      </p:sp>
      <p:sp>
        <p:nvSpPr>
          <p:cNvPr id="3" name="Content Placeholder 2"/>
          <p:cNvSpPr>
            <a:spLocks noGrp="1"/>
          </p:cNvSpPr>
          <p:nvPr>
            <p:ph idx="1"/>
          </p:nvPr>
        </p:nvSpPr>
        <p:spPr>
          <a:xfrm>
            <a:off x="457200" y="1340768"/>
            <a:ext cx="8435280" cy="4785395"/>
          </a:xfrm>
        </p:spPr>
        <p:txBody>
          <a:bodyPr>
            <a:normAutofit/>
          </a:bodyPr>
          <a:lstStyle/>
          <a:p>
            <a:pPr lvl="0"/>
            <a:r>
              <a:rPr lang="en-US" dirty="0" smtClean="0"/>
              <a:t>Development of precise actions in regional Road map to make RDRT more effective. We hope; we can find during these three days meeting.</a:t>
            </a:r>
          </a:p>
          <a:p>
            <a:pPr lvl="0"/>
            <a:r>
              <a:rPr lang="en-US" dirty="0" smtClean="0"/>
              <a:t>Key recommendations to next SEA RCRC leadership meeting to make RDRT more effective for their approval.</a:t>
            </a:r>
          </a:p>
          <a:p>
            <a:pPr marL="0" indent="0">
              <a:buNone/>
            </a:pPr>
            <a:endParaRPr lang="en-US" dirty="0"/>
          </a:p>
        </p:txBody>
      </p:sp>
    </p:spTree>
    <p:extLst>
      <p:ext uri="{BB962C8B-B14F-4D97-AF65-F5344CB8AC3E}">
        <p14:creationId xmlns:p14="http://schemas.microsoft.com/office/powerpoint/2010/main" val="3148583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828800"/>
          </a:xfrm>
        </p:spPr>
        <p:txBody>
          <a:bodyPr/>
          <a:lstStyle/>
          <a:p>
            <a:pPr marL="0" indent="0">
              <a:buNone/>
            </a:pPr>
            <a:endParaRPr lang="en-US" dirty="0" smtClean="0"/>
          </a:p>
          <a:p>
            <a:pPr marL="0" indent="0">
              <a:buNone/>
            </a:pPr>
            <a:r>
              <a:rPr lang="en-US" dirty="0"/>
              <a:t>	</a:t>
            </a:r>
            <a:r>
              <a:rPr lang="en-US" dirty="0" smtClean="0"/>
              <a:t>		</a:t>
            </a:r>
            <a:r>
              <a:rPr lang="en-US" b="1" dirty="0" smtClean="0"/>
              <a:t>THANK YOU</a:t>
            </a:r>
            <a:endParaRPr lang="en-US" b="1" dirty="0"/>
          </a:p>
        </p:txBody>
      </p:sp>
    </p:spTree>
    <p:extLst>
      <p:ext uri="{BB962C8B-B14F-4D97-AF65-F5344CB8AC3E}">
        <p14:creationId xmlns:p14="http://schemas.microsoft.com/office/powerpoint/2010/main" val="1492303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80120"/>
          </a:xfrm>
          <a:solidFill>
            <a:schemeClr val="bg2">
              <a:lumMod val="90000"/>
            </a:schemeClr>
          </a:solidFill>
          <a:ln w="38100">
            <a:solidFill>
              <a:schemeClr val="tx1"/>
            </a:solidFill>
          </a:ln>
        </p:spPr>
        <p:txBody>
          <a:bodyPr>
            <a:normAutofit/>
          </a:bodyPr>
          <a:lstStyle/>
          <a:p>
            <a:r>
              <a:rPr lang="en-GB" sz="3600" dirty="0" smtClean="0"/>
              <a:t>Key progress after last CSR Forum meeting</a:t>
            </a:r>
            <a:endParaRPr lang="en-US" sz="3600" dirty="0"/>
          </a:p>
        </p:txBody>
      </p:sp>
      <p:sp>
        <p:nvSpPr>
          <p:cNvPr id="3" name="Content Placeholder 2"/>
          <p:cNvSpPr>
            <a:spLocks noGrp="1"/>
          </p:cNvSpPr>
          <p:nvPr>
            <p:ph idx="1"/>
          </p:nvPr>
        </p:nvSpPr>
        <p:spPr/>
        <p:txBody>
          <a:bodyPr>
            <a:normAutofit/>
          </a:bodyPr>
          <a:lstStyle/>
          <a:p>
            <a:pPr lvl="0"/>
            <a:r>
              <a:rPr lang="en-US" dirty="0" smtClean="0"/>
              <a:t>Technical meeting organized for effective RDRT in October; 2014.</a:t>
            </a:r>
          </a:p>
          <a:p>
            <a:pPr lvl="0"/>
            <a:r>
              <a:rPr lang="en-US" dirty="0" smtClean="0"/>
              <a:t>Following scenarios were recommended  for mobilization of RDRT:</a:t>
            </a:r>
          </a:p>
          <a:p>
            <a:pPr lvl="2"/>
            <a:r>
              <a:rPr lang="en-US" b="1" dirty="0"/>
              <a:t>Scenario 1: </a:t>
            </a:r>
            <a:r>
              <a:rPr lang="en-US" dirty="0"/>
              <a:t>RDRT should be deployed along with DREF </a:t>
            </a:r>
            <a:r>
              <a:rPr lang="en-US" dirty="0" smtClean="0"/>
              <a:t>operation</a:t>
            </a:r>
            <a:r>
              <a:rPr lang="en-US" dirty="0"/>
              <a:t> </a:t>
            </a:r>
            <a:r>
              <a:rPr lang="en-US" dirty="0" smtClean="0"/>
              <a:t>. </a:t>
            </a:r>
            <a:r>
              <a:rPr lang="en-US" dirty="0"/>
              <a:t>If IFRC launches the emergency appeal for affected NS, RDRT deployment provision </a:t>
            </a:r>
            <a:r>
              <a:rPr lang="en-US" dirty="0" smtClean="0"/>
              <a:t>must come </a:t>
            </a:r>
            <a:r>
              <a:rPr lang="en-US" dirty="0"/>
              <a:t>automatically. </a:t>
            </a:r>
            <a:r>
              <a:rPr lang="en-US" dirty="0" smtClean="0"/>
              <a:t> DREF </a:t>
            </a:r>
            <a:r>
              <a:rPr lang="en-US" dirty="0"/>
              <a:t>and emergency appeal need to cover the cost of RDRT/s.</a:t>
            </a:r>
          </a:p>
          <a:p>
            <a:pPr lvl="0"/>
            <a:endParaRPr lang="en-US" dirty="0"/>
          </a:p>
          <a:p>
            <a:endParaRPr lang="en-US" dirty="0"/>
          </a:p>
        </p:txBody>
      </p:sp>
    </p:spTree>
    <p:extLst>
      <p:ext uri="{BB962C8B-B14F-4D97-AF65-F5344CB8AC3E}">
        <p14:creationId xmlns:p14="http://schemas.microsoft.com/office/powerpoint/2010/main" val="3252632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90000"/>
            </a:schemeClr>
          </a:solidFill>
          <a:ln w="12700">
            <a:solidFill>
              <a:schemeClr val="tx1"/>
            </a:solidFill>
          </a:ln>
        </p:spPr>
        <p:txBody>
          <a:bodyPr>
            <a:normAutofit fontScale="90000"/>
          </a:bodyPr>
          <a:lstStyle/>
          <a:p>
            <a:r>
              <a:rPr lang="en-GB" sz="4000" dirty="0"/>
              <a:t>Key</a:t>
            </a:r>
            <a:r>
              <a:rPr lang="en-GB" dirty="0"/>
              <a:t> progress after last CSR Forum </a:t>
            </a:r>
            <a:r>
              <a:rPr lang="en-GB" dirty="0" smtClean="0"/>
              <a:t>meeting- Continued</a:t>
            </a:r>
            <a:endParaRPr lang="en-US" dirty="0"/>
          </a:p>
        </p:txBody>
      </p:sp>
      <p:sp>
        <p:nvSpPr>
          <p:cNvPr id="3" name="Content Placeholder 2"/>
          <p:cNvSpPr>
            <a:spLocks noGrp="1"/>
          </p:cNvSpPr>
          <p:nvPr>
            <p:ph idx="1"/>
          </p:nvPr>
        </p:nvSpPr>
        <p:spPr/>
        <p:txBody>
          <a:bodyPr>
            <a:normAutofit/>
          </a:bodyPr>
          <a:lstStyle/>
          <a:p>
            <a:pPr lvl="2"/>
            <a:r>
              <a:rPr lang="en-US" b="1" dirty="0"/>
              <a:t>Scenario 2: </a:t>
            </a:r>
            <a:r>
              <a:rPr lang="en-US" dirty="0"/>
              <a:t>If government announces a state of emergency following any given disaster/crisis, RDRT may also be deployed. </a:t>
            </a:r>
            <a:endParaRPr lang="en-US" b="1" dirty="0" smtClean="0"/>
          </a:p>
          <a:p>
            <a:pPr lvl="2"/>
            <a:r>
              <a:rPr lang="en-US" b="1" dirty="0" smtClean="0"/>
              <a:t>Scenario </a:t>
            </a:r>
            <a:r>
              <a:rPr lang="en-US" b="1" dirty="0"/>
              <a:t>3: </a:t>
            </a:r>
            <a:r>
              <a:rPr lang="en-US" dirty="0"/>
              <a:t>If the humanitarian community activates the cluster system (formally and informally), RDRT should be deployed. </a:t>
            </a:r>
          </a:p>
          <a:p>
            <a:pPr lvl="2"/>
            <a:r>
              <a:rPr lang="en-US" b="1" dirty="0"/>
              <a:t>Scenario 4: </a:t>
            </a:r>
            <a:r>
              <a:rPr lang="en-US" dirty="0"/>
              <a:t>RDRT should be deployed to participate in different exercises which are organized by different regional organizations like ASEAN, bilaterally/multilaterally by governments of this region </a:t>
            </a:r>
            <a:r>
              <a:rPr lang="en-US" dirty="0" err="1"/>
              <a:t>etc</a:t>
            </a:r>
            <a:r>
              <a:rPr lang="en-US" dirty="0"/>
              <a:t> during non</a:t>
            </a:r>
          </a:p>
          <a:p>
            <a:endParaRPr lang="en-US" dirty="0"/>
          </a:p>
        </p:txBody>
      </p:sp>
    </p:spTree>
    <p:extLst>
      <p:ext uri="{BB962C8B-B14F-4D97-AF65-F5344CB8AC3E}">
        <p14:creationId xmlns:p14="http://schemas.microsoft.com/office/powerpoint/2010/main" val="3590374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85000"/>
            </a:schemeClr>
          </a:solidFill>
          <a:ln w="12700">
            <a:solidFill>
              <a:schemeClr val="tx1"/>
            </a:solidFill>
          </a:ln>
        </p:spPr>
        <p:txBody>
          <a:bodyPr>
            <a:noAutofit/>
          </a:bodyPr>
          <a:lstStyle/>
          <a:p>
            <a:r>
              <a:rPr lang="en-GB" sz="3600" dirty="0"/>
              <a:t>Key progress after last CSR Forum </a:t>
            </a:r>
            <a:r>
              <a:rPr lang="en-GB" sz="3600" dirty="0" smtClean="0"/>
              <a:t>meeting- Continued</a:t>
            </a:r>
            <a:endParaRPr lang="en-US" sz="3600" dirty="0"/>
          </a:p>
        </p:txBody>
      </p:sp>
      <p:sp>
        <p:nvSpPr>
          <p:cNvPr id="3" name="Content Placeholder 2"/>
          <p:cNvSpPr>
            <a:spLocks noGrp="1"/>
          </p:cNvSpPr>
          <p:nvPr>
            <p:ph idx="1"/>
          </p:nvPr>
        </p:nvSpPr>
        <p:spPr/>
        <p:txBody>
          <a:bodyPr>
            <a:normAutofit fontScale="85000" lnSpcReduction="10000"/>
          </a:bodyPr>
          <a:lstStyle/>
          <a:p>
            <a:pPr lvl="0"/>
            <a:r>
              <a:rPr lang="en-US" dirty="0"/>
              <a:t>Following Criteria were outlined to update RDRT roster list:</a:t>
            </a:r>
          </a:p>
          <a:p>
            <a:pPr lvl="2"/>
            <a:r>
              <a:rPr lang="en-US" dirty="0"/>
              <a:t>Members who have been working as volunteers and staff of NS;</a:t>
            </a:r>
          </a:p>
          <a:p>
            <a:pPr lvl="2"/>
            <a:r>
              <a:rPr lang="en-US" dirty="0"/>
              <a:t> Members who can communicate in English. A regional language is always an asset;</a:t>
            </a:r>
          </a:p>
          <a:p>
            <a:pPr lvl="2"/>
            <a:r>
              <a:rPr lang="en-US" dirty="0"/>
              <a:t> Members who can be available for deployment within 72 hours of request;</a:t>
            </a:r>
          </a:p>
          <a:p>
            <a:pPr lvl="2"/>
            <a:r>
              <a:rPr lang="en-US" dirty="0" smtClean="0"/>
              <a:t>Members </a:t>
            </a:r>
            <a:r>
              <a:rPr lang="en-US" dirty="0"/>
              <a:t>having good mental and physical health;</a:t>
            </a:r>
          </a:p>
          <a:p>
            <a:pPr lvl="2"/>
            <a:r>
              <a:rPr lang="en-US" dirty="0"/>
              <a:t>Members who have good facilitation skills; and</a:t>
            </a:r>
          </a:p>
          <a:p>
            <a:pPr lvl="2"/>
            <a:r>
              <a:rPr lang="en-US" dirty="0"/>
              <a:t>Members who can be released by NS to facilitate the RDRT and NDRT training across the region</a:t>
            </a:r>
          </a:p>
          <a:p>
            <a:pPr lvl="0"/>
            <a:r>
              <a:rPr lang="en-US" dirty="0"/>
              <a:t>Roster update: First round of roster update. </a:t>
            </a:r>
            <a:r>
              <a:rPr lang="en-US" dirty="0" smtClean="0"/>
              <a:t>Around 100 RDRT members in list. </a:t>
            </a:r>
            <a:endParaRPr lang="en-GB" dirty="0" smtClean="0"/>
          </a:p>
          <a:p>
            <a:endParaRPr lang="en-US" dirty="0"/>
          </a:p>
        </p:txBody>
      </p:sp>
    </p:spTree>
    <p:extLst>
      <p:ext uri="{BB962C8B-B14F-4D97-AF65-F5344CB8AC3E}">
        <p14:creationId xmlns:p14="http://schemas.microsoft.com/office/powerpoint/2010/main" val="2519382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85000"/>
            </a:schemeClr>
          </a:solidFill>
          <a:ln w="19050">
            <a:solidFill>
              <a:schemeClr val="tx1"/>
            </a:solidFill>
          </a:ln>
        </p:spPr>
        <p:txBody>
          <a:bodyPr>
            <a:noAutofit/>
          </a:bodyPr>
          <a:lstStyle/>
          <a:p>
            <a:r>
              <a:rPr lang="en-GB" sz="3600" dirty="0"/>
              <a:t>Key progress after last CSR Forum meeting- Continued</a:t>
            </a:r>
            <a:endParaRPr lang="en-US" sz="3600" dirty="0"/>
          </a:p>
        </p:txBody>
      </p:sp>
      <p:sp>
        <p:nvSpPr>
          <p:cNvPr id="3" name="Content Placeholder 2"/>
          <p:cNvSpPr>
            <a:spLocks noGrp="1"/>
          </p:cNvSpPr>
          <p:nvPr>
            <p:ph idx="1"/>
          </p:nvPr>
        </p:nvSpPr>
        <p:spPr/>
        <p:txBody>
          <a:bodyPr>
            <a:normAutofit fontScale="85000" lnSpcReduction="20000"/>
          </a:bodyPr>
          <a:lstStyle/>
          <a:p>
            <a:pPr lvl="0"/>
            <a:r>
              <a:rPr lang="en-US" dirty="0"/>
              <a:t>A letter from SEARO was shared with the name of RDRT as mentioned in updated roster list to NSs for validation during first week of April; 2015.</a:t>
            </a:r>
          </a:p>
          <a:p>
            <a:pPr lvl="0"/>
            <a:r>
              <a:rPr lang="en-US" dirty="0"/>
              <a:t>Ten RDRT members were mobilized to support Nepal EQ operation from this region which occurred just after the</a:t>
            </a:r>
          </a:p>
          <a:p>
            <a:r>
              <a:rPr lang="en-US" dirty="0"/>
              <a:t>An initial web story produced and available at: </a:t>
            </a:r>
            <a:r>
              <a:rPr lang="en-US" u="sng" dirty="0">
                <a:hlinkClick r:id="rId2"/>
              </a:rPr>
              <a:t>http://www.ifrc.org/en/what-we-do/disaster-management/responding/ongoing-operations/nepal-earthquake/personal-experiences-from-southeast-asias-regional-disaster-response-team-members-in-nepal/</a:t>
            </a:r>
            <a:endParaRPr lang="en-US" dirty="0"/>
          </a:p>
          <a:p>
            <a:pPr lvl="0"/>
            <a:endParaRPr lang="en-US" dirty="0"/>
          </a:p>
          <a:p>
            <a:endParaRPr lang="en-US" dirty="0"/>
          </a:p>
        </p:txBody>
      </p:sp>
    </p:spTree>
    <p:extLst>
      <p:ext uri="{BB962C8B-B14F-4D97-AF65-F5344CB8AC3E}">
        <p14:creationId xmlns:p14="http://schemas.microsoft.com/office/powerpoint/2010/main" val="704783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296144"/>
          </a:xfrm>
          <a:solidFill>
            <a:schemeClr val="bg1">
              <a:lumMod val="85000"/>
            </a:schemeClr>
          </a:solidFill>
          <a:ln w="12700">
            <a:solidFill>
              <a:schemeClr val="tx1"/>
            </a:solidFill>
          </a:ln>
        </p:spPr>
        <p:txBody>
          <a:bodyPr>
            <a:normAutofit/>
          </a:bodyPr>
          <a:lstStyle/>
          <a:p>
            <a:r>
              <a:rPr lang="en-US" sz="3600" dirty="0" smtClean="0"/>
              <a:t>Procurement and used Equipment's for RDRT-4 sets available in SEARO</a:t>
            </a:r>
            <a:endParaRPr lang="en-US" sz="36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340769"/>
            <a:ext cx="7920880" cy="453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5851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85000"/>
            </a:schemeClr>
          </a:solidFill>
          <a:ln w="19050">
            <a:solidFill>
              <a:schemeClr val="tx1"/>
            </a:solidFill>
          </a:ln>
        </p:spPr>
        <p:txBody>
          <a:bodyPr>
            <a:noAutofit/>
          </a:bodyPr>
          <a:lstStyle/>
          <a:p>
            <a:r>
              <a:rPr lang="en-US" sz="3600" dirty="0" smtClean="0"/>
              <a:t>Some Reflections from RDRT members after deployment in Nepal EQ</a:t>
            </a:r>
            <a:endParaRPr lang="en-US" sz="3600" dirty="0"/>
          </a:p>
        </p:txBody>
      </p:sp>
      <p:sp>
        <p:nvSpPr>
          <p:cNvPr id="3" name="Content Placeholder 2"/>
          <p:cNvSpPr>
            <a:spLocks noGrp="1"/>
          </p:cNvSpPr>
          <p:nvPr>
            <p:ph idx="1"/>
          </p:nvPr>
        </p:nvSpPr>
        <p:spPr/>
        <p:txBody>
          <a:bodyPr>
            <a:normAutofit/>
          </a:bodyPr>
          <a:lstStyle/>
          <a:p>
            <a:pPr marL="0" indent="0">
              <a:buNone/>
            </a:pPr>
            <a:r>
              <a:rPr lang="en-US" dirty="0"/>
              <a:t>It’s important to have a unified chain of command with clear roles and responsibilities – not to have ”too many cooks in the kitchen”. Yet also, it’s important to be flexible and to just get involved and do what’s needed, even if it’s not in your original terms of reference. </a:t>
            </a:r>
          </a:p>
        </p:txBody>
      </p:sp>
    </p:spTree>
    <p:extLst>
      <p:ext uri="{BB962C8B-B14F-4D97-AF65-F5344CB8AC3E}">
        <p14:creationId xmlns:p14="http://schemas.microsoft.com/office/powerpoint/2010/main" val="878333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224136"/>
          </a:xfrm>
          <a:solidFill>
            <a:schemeClr val="bg1">
              <a:lumMod val="85000"/>
            </a:schemeClr>
          </a:solidFill>
          <a:ln w="19050">
            <a:solidFill>
              <a:schemeClr val="tx1"/>
            </a:solidFill>
          </a:ln>
        </p:spPr>
        <p:txBody>
          <a:bodyPr>
            <a:normAutofit/>
          </a:bodyPr>
          <a:lstStyle/>
          <a:p>
            <a:r>
              <a:rPr lang="en-US" sz="3200" dirty="0"/>
              <a:t>Some Reflections from RDRT members after deployment in Nepal </a:t>
            </a:r>
            <a:r>
              <a:rPr lang="en-US" sz="3200" dirty="0" smtClean="0"/>
              <a:t>EQ-continued</a:t>
            </a:r>
            <a:endParaRPr lang="en-US" sz="3200"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Personally, the first few days of staying in the area were the most difficult part, because that was when I had to adjust and cope with the situation. Being away from home. Extremes on weather. The tremors. Language barrier. Limited resources. Limited communication lines –  just to name a </a:t>
            </a:r>
            <a:r>
              <a:rPr lang="en-US" dirty="0" smtClean="0"/>
              <a:t>few. </a:t>
            </a:r>
          </a:p>
          <a:p>
            <a:pPr marL="0" indent="0">
              <a:buNone/>
            </a:pPr>
            <a:r>
              <a:rPr lang="en-US" dirty="0" smtClean="0"/>
              <a:t>In </a:t>
            </a:r>
            <a:r>
              <a:rPr lang="en-US" dirty="0"/>
              <a:t>terms of dealing and coping with these challenges, it helped to think about the people who are experiencing far more difficult situations because of the earthquake. I had a tent, some people were living just under scrap materials or tarpaulins. </a:t>
            </a:r>
            <a:r>
              <a:rPr lang="en-US" dirty="0" smtClean="0"/>
              <a:t>I </a:t>
            </a:r>
            <a:r>
              <a:rPr lang="en-US" dirty="0"/>
              <a:t>had water to drink and food to eat, some people have to travel two or more hours to get water and wait for relief just to have a decent meal.</a:t>
            </a:r>
          </a:p>
          <a:p>
            <a:endParaRPr lang="en-US" dirty="0"/>
          </a:p>
        </p:txBody>
      </p:sp>
    </p:spTree>
    <p:extLst>
      <p:ext uri="{BB962C8B-B14F-4D97-AF65-F5344CB8AC3E}">
        <p14:creationId xmlns:p14="http://schemas.microsoft.com/office/powerpoint/2010/main" val="1451189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288" cy="1143000"/>
          </a:xfrm>
          <a:solidFill>
            <a:schemeClr val="bg1">
              <a:lumMod val="85000"/>
            </a:schemeClr>
          </a:solidFill>
          <a:ln w="19050">
            <a:solidFill>
              <a:schemeClr val="tx1"/>
            </a:solidFill>
          </a:ln>
        </p:spPr>
        <p:txBody>
          <a:bodyPr>
            <a:noAutofit/>
          </a:bodyPr>
          <a:lstStyle/>
          <a:p>
            <a:r>
              <a:rPr lang="en-US" sz="3600" dirty="0"/>
              <a:t>Some Reflections from RDRT members after deployment in Nepal EQ-continued</a:t>
            </a:r>
          </a:p>
        </p:txBody>
      </p:sp>
      <p:sp>
        <p:nvSpPr>
          <p:cNvPr id="3" name="Content Placeholder 2"/>
          <p:cNvSpPr>
            <a:spLocks noGrp="1"/>
          </p:cNvSpPr>
          <p:nvPr>
            <p:ph idx="1"/>
          </p:nvPr>
        </p:nvSpPr>
        <p:spPr>
          <a:xfrm>
            <a:off x="457200" y="1600200"/>
            <a:ext cx="8507288" cy="4525963"/>
          </a:xfrm>
        </p:spPr>
        <p:txBody>
          <a:bodyPr>
            <a:normAutofit fontScale="92500" lnSpcReduction="10000"/>
          </a:bodyPr>
          <a:lstStyle/>
          <a:p>
            <a:r>
              <a:rPr lang="en-US" dirty="0"/>
              <a:t>The difficult moments lie in how to deal with communities when they have so much hope in the Red Cross, that the we can provide them with the assistance they need. </a:t>
            </a:r>
            <a:r>
              <a:rPr lang="en-US" dirty="0" smtClean="0"/>
              <a:t>From </a:t>
            </a:r>
            <a:r>
              <a:rPr lang="en-US" dirty="0"/>
              <a:t>my experiences in local and regional response, one of the things that I take care to remind myself – and the team – is that we must always be clear on our role and limitations before we go to meet the community. This is important because we don’t want them to have expectations we cannot </a:t>
            </a:r>
            <a:r>
              <a:rPr lang="en-US" dirty="0" smtClean="0"/>
              <a:t>meet.</a:t>
            </a:r>
            <a:endParaRPr lang="en-US" dirty="0"/>
          </a:p>
        </p:txBody>
      </p:sp>
    </p:spTree>
    <p:extLst>
      <p:ext uri="{BB962C8B-B14F-4D97-AF65-F5344CB8AC3E}">
        <p14:creationId xmlns:p14="http://schemas.microsoft.com/office/powerpoint/2010/main" val="1642116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1718</TotalTime>
  <Words>695</Words>
  <Application>Microsoft Office PowerPoint</Application>
  <PresentationFormat>On-screen Show (4:3)</PresentationFormat>
  <Paragraphs>50</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Key progress after last CSR Forum meeting</vt:lpstr>
      <vt:lpstr>Key progress after last CSR Forum meeting- Continued</vt:lpstr>
      <vt:lpstr>Key progress after last CSR Forum meeting- Continued</vt:lpstr>
      <vt:lpstr>Key progress after last CSR Forum meeting- Continued</vt:lpstr>
      <vt:lpstr>Procurement and used Equipment's for RDRT-4 sets available in SEARO</vt:lpstr>
      <vt:lpstr>Some Reflections from RDRT members after deployment in Nepal EQ</vt:lpstr>
      <vt:lpstr>Some Reflections from RDRT members after deployment in Nepal EQ-continued</vt:lpstr>
      <vt:lpstr>Some Reflections from RDRT members after deployment in Nepal EQ-continued</vt:lpstr>
      <vt:lpstr>More</vt:lpstr>
      <vt:lpstr>RDRT related process and progress</vt:lpstr>
      <vt:lpstr>Recommendations for this CSR forum</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CSRU</dc:creator>
  <cp:lastModifiedBy>Angeline Tandiono</cp:lastModifiedBy>
  <cp:revision>83</cp:revision>
  <dcterms:created xsi:type="dcterms:W3CDTF">2010-12-16T14:50:14Z</dcterms:created>
  <dcterms:modified xsi:type="dcterms:W3CDTF">2015-08-03T10:41:34Z</dcterms:modified>
</cp:coreProperties>
</file>