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5" r:id="rId2"/>
  </p:sldMasterIdLst>
  <p:notesMasterIdLst>
    <p:notesMasterId r:id="rId25"/>
  </p:notesMasterIdLst>
  <p:handoutMasterIdLst>
    <p:handoutMasterId r:id="rId26"/>
  </p:handoutMasterIdLst>
  <p:sldIdLst>
    <p:sldId id="283" r:id="rId3"/>
    <p:sldId id="305" r:id="rId4"/>
    <p:sldId id="318" r:id="rId5"/>
    <p:sldId id="352" r:id="rId6"/>
    <p:sldId id="351" r:id="rId7"/>
    <p:sldId id="358" r:id="rId8"/>
    <p:sldId id="357" r:id="rId9"/>
    <p:sldId id="360" r:id="rId10"/>
    <p:sldId id="356" r:id="rId11"/>
    <p:sldId id="319" r:id="rId12"/>
    <p:sldId id="333" r:id="rId13"/>
    <p:sldId id="320" r:id="rId14"/>
    <p:sldId id="293" r:id="rId15"/>
    <p:sldId id="340" r:id="rId16"/>
    <p:sldId id="342" r:id="rId17"/>
    <p:sldId id="341" r:id="rId18"/>
    <p:sldId id="326" r:id="rId19"/>
    <p:sldId id="327" r:id="rId20"/>
    <p:sldId id="328" r:id="rId21"/>
    <p:sldId id="343" r:id="rId22"/>
    <p:sldId id="345" r:id="rId23"/>
    <p:sldId id="346" r:id="rId2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7" autoAdjust="0"/>
    <p:restoredTop sz="84178" autoAdjust="0"/>
  </p:normalViewPr>
  <p:slideViewPr>
    <p:cSldViewPr>
      <p:cViewPr>
        <p:scale>
          <a:sx n="64" d="100"/>
          <a:sy n="64" d="100"/>
        </p:scale>
        <p:origin x="-726" y="48"/>
      </p:cViewPr>
      <p:guideLst>
        <p:guide orient="horz" pos="408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682"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E85B9-E9B7-4BCB-9771-B5162C8BBCC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8E84360-4459-4292-890C-CE0B9C747899}">
      <dgm:prSet/>
      <dgm:spPr/>
      <dgm:t>
        <a:bodyPr/>
        <a:lstStyle/>
        <a:p>
          <a:pPr algn="ctr" rtl="0"/>
          <a:r>
            <a:rPr lang="en-GB" dirty="0" smtClean="0"/>
            <a:t>1. We provide useful information</a:t>
          </a:r>
          <a:endParaRPr lang="en-GB" dirty="0"/>
        </a:p>
      </dgm:t>
    </dgm:pt>
    <dgm:pt modelId="{271D6456-78D0-4488-9157-59AB368DA3E5}" type="parTrans" cxnId="{00A6DA88-D5CF-4AFA-AC55-F78A569A4E3E}">
      <dgm:prSet/>
      <dgm:spPr/>
      <dgm:t>
        <a:bodyPr/>
        <a:lstStyle/>
        <a:p>
          <a:endParaRPr lang="en-GB"/>
        </a:p>
      </dgm:t>
    </dgm:pt>
    <dgm:pt modelId="{35154D7B-3C26-42F9-9629-5DDF65EF944C}" type="sibTrans" cxnId="{00A6DA88-D5CF-4AFA-AC55-F78A569A4E3E}">
      <dgm:prSet/>
      <dgm:spPr>
        <a:solidFill>
          <a:srgbClr val="FF0000"/>
        </a:solidFill>
      </dgm:spPr>
      <dgm:t>
        <a:bodyPr/>
        <a:lstStyle/>
        <a:p>
          <a:endParaRPr lang="en-GB" dirty="0"/>
        </a:p>
      </dgm:t>
    </dgm:pt>
    <dgm:pt modelId="{E4BCB97D-6BDE-4D21-A200-468B3102DEE4}">
      <dgm:prSet/>
      <dgm:spPr/>
      <dgm:t>
        <a:bodyPr/>
        <a:lstStyle/>
        <a:p>
          <a:pPr rtl="0"/>
          <a:r>
            <a:rPr lang="en-GB" dirty="0" smtClean="0"/>
            <a:t>2. Getting people’s feedback</a:t>
          </a:r>
          <a:endParaRPr lang="en-GB" dirty="0"/>
        </a:p>
      </dgm:t>
    </dgm:pt>
    <dgm:pt modelId="{7C723E5B-F3A8-452C-9848-1FAF6E3488D0}" type="parTrans" cxnId="{E9DC5FFD-93BA-4F34-9A19-F9E72FD47EBD}">
      <dgm:prSet/>
      <dgm:spPr/>
      <dgm:t>
        <a:bodyPr/>
        <a:lstStyle/>
        <a:p>
          <a:endParaRPr lang="en-GB"/>
        </a:p>
      </dgm:t>
    </dgm:pt>
    <dgm:pt modelId="{EF346073-6760-4E1A-89BC-7F0FB8AA0C2E}" type="sibTrans" cxnId="{E9DC5FFD-93BA-4F34-9A19-F9E72FD47EBD}">
      <dgm:prSet/>
      <dgm:spPr>
        <a:solidFill>
          <a:srgbClr val="FF0000"/>
        </a:solidFill>
      </dgm:spPr>
      <dgm:t>
        <a:bodyPr/>
        <a:lstStyle/>
        <a:p>
          <a:endParaRPr lang="en-GB" dirty="0"/>
        </a:p>
      </dgm:t>
    </dgm:pt>
    <dgm:pt modelId="{38D44463-36C6-406C-9BBF-C12D8D5619DE}">
      <dgm:prSet/>
      <dgm:spPr/>
      <dgm:t>
        <a:bodyPr/>
        <a:lstStyle/>
        <a:p>
          <a:pPr rtl="0"/>
          <a:r>
            <a:rPr lang="en-GB" dirty="0" smtClean="0"/>
            <a:t>3. We use their feedback to make programme decisions</a:t>
          </a:r>
          <a:endParaRPr lang="en-GB" dirty="0"/>
        </a:p>
      </dgm:t>
    </dgm:pt>
    <dgm:pt modelId="{214D5246-99F2-48D1-B822-3FAB563AA494}" type="parTrans" cxnId="{106E4B86-8F09-461E-B00F-25E3D8290719}">
      <dgm:prSet/>
      <dgm:spPr/>
      <dgm:t>
        <a:bodyPr/>
        <a:lstStyle/>
        <a:p>
          <a:endParaRPr lang="en-GB"/>
        </a:p>
      </dgm:t>
    </dgm:pt>
    <dgm:pt modelId="{CC604807-C4AB-422E-8CA8-B753352AD271}" type="sibTrans" cxnId="{106E4B86-8F09-461E-B00F-25E3D8290719}">
      <dgm:prSet/>
      <dgm:spPr>
        <a:solidFill>
          <a:srgbClr val="FF0000"/>
        </a:solidFill>
      </dgm:spPr>
      <dgm:t>
        <a:bodyPr/>
        <a:lstStyle/>
        <a:p>
          <a:endParaRPr lang="en-GB" dirty="0"/>
        </a:p>
      </dgm:t>
    </dgm:pt>
    <dgm:pt modelId="{8B9E37C2-CC4A-461E-8FD7-4390DC7F4537}">
      <dgm:prSet/>
      <dgm:spPr/>
      <dgm:t>
        <a:bodyPr/>
        <a:lstStyle/>
        <a:p>
          <a:pPr rtl="0"/>
          <a:r>
            <a:rPr lang="en-GB" dirty="0" smtClean="0"/>
            <a:t>4. We tell people how we used their feedback</a:t>
          </a:r>
          <a:endParaRPr lang="en-GB" dirty="0"/>
        </a:p>
      </dgm:t>
    </dgm:pt>
    <dgm:pt modelId="{BA159948-7312-49EE-8354-DECD2110DD9D}" type="parTrans" cxnId="{72C8ED13-8B3C-4364-B31C-DE3350A528BA}">
      <dgm:prSet/>
      <dgm:spPr/>
      <dgm:t>
        <a:bodyPr/>
        <a:lstStyle/>
        <a:p>
          <a:endParaRPr lang="en-GB"/>
        </a:p>
      </dgm:t>
    </dgm:pt>
    <dgm:pt modelId="{FB3F8A8D-BFD4-4338-BDC5-740590AAC02E}" type="sibTrans" cxnId="{72C8ED13-8B3C-4364-B31C-DE3350A528BA}">
      <dgm:prSet/>
      <dgm:spPr>
        <a:solidFill>
          <a:srgbClr val="FF0000"/>
        </a:solidFill>
      </dgm:spPr>
      <dgm:t>
        <a:bodyPr/>
        <a:lstStyle/>
        <a:p>
          <a:endParaRPr lang="en-GB" dirty="0"/>
        </a:p>
      </dgm:t>
    </dgm:pt>
    <dgm:pt modelId="{C242401D-2086-4ACB-9B21-306382E49B2D}" type="pres">
      <dgm:prSet presAssocID="{680E85B9-E9B7-4BCB-9771-B5162C8BBCCE}" presName="cycle" presStyleCnt="0">
        <dgm:presLayoutVars>
          <dgm:dir/>
          <dgm:resizeHandles val="exact"/>
        </dgm:presLayoutVars>
      </dgm:prSet>
      <dgm:spPr/>
      <dgm:t>
        <a:bodyPr/>
        <a:lstStyle/>
        <a:p>
          <a:endParaRPr lang="en-GB"/>
        </a:p>
      </dgm:t>
    </dgm:pt>
    <dgm:pt modelId="{99869922-DE1F-41BC-BD3D-0DDCFB748788}" type="pres">
      <dgm:prSet presAssocID="{C8E84360-4459-4292-890C-CE0B9C747899}" presName="dummy" presStyleCnt="0"/>
      <dgm:spPr/>
    </dgm:pt>
    <dgm:pt modelId="{356C237F-D0B1-4157-802D-08F5D182FB16}" type="pres">
      <dgm:prSet presAssocID="{C8E84360-4459-4292-890C-CE0B9C747899}" presName="node" presStyleLbl="revTx" presStyleIdx="0" presStyleCnt="4">
        <dgm:presLayoutVars>
          <dgm:bulletEnabled val="1"/>
        </dgm:presLayoutVars>
      </dgm:prSet>
      <dgm:spPr/>
      <dgm:t>
        <a:bodyPr/>
        <a:lstStyle/>
        <a:p>
          <a:endParaRPr lang="en-GB"/>
        </a:p>
      </dgm:t>
    </dgm:pt>
    <dgm:pt modelId="{668B288E-79A2-4AB3-A60B-A71E597144C6}" type="pres">
      <dgm:prSet presAssocID="{35154D7B-3C26-42F9-9629-5DDF65EF944C}" presName="sibTrans" presStyleLbl="node1" presStyleIdx="0" presStyleCnt="4"/>
      <dgm:spPr/>
      <dgm:t>
        <a:bodyPr/>
        <a:lstStyle/>
        <a:p>
          <a:endParaRPr lang="en-GB"/>
        </a:p>
      </dgm:t>
    </dgm:pt>
    <dgm:pt modelId="{5204D3AC-B48B-4453-B7FE-DC830029A86F}" type="pres">
      <dgm:prSet presAssocID="{E4BCB97D-6BDE-4D21-A200-468B3102DEE4}" presName="dummy" presStyleCnt="0"/>
      <dgm:spPr/>
    </dgm:pt>
    <dgm:pt modelId="{943B3C22-3A53-40CF-BD4A-CEFC5358CF82}" type="pres">
      <dgm:prSet presAssocID="{E4BCB97D-6BDE-4D21-A200-468B3102DEE4}" presName="node" presStyleLbl="revTx" presStyleIdx="1" presStyleCnt="4">
        <dgm:presLayoutVars>
          <dgm:bulletEnabled val="1"/>
        </dgm:presLayoutVars>
      </dgm:prSet>
      <dgm:spPr/>
      <dgm:t>
        <a:bodyPr/>
        <a:lstStyle/>
        <a:p>
          <a:endParaRPr lang="en-GB"/>
        </a:p>
      </dgm:t>
    </dgm:pt>
    <dgm:pt modelId="{AE8A073E-E7EA-4718-ADED-A8EFD80498D4}" type="pres">
      <dgm:prSet presAssocID="{EF346073-6760-4E1A-89BC-7F0FB8AA0C2E}" presName="sibTrans" presStyleLbl="node1" presStyleIdx="1" presStyleCnt="4"/>
      <dgm:spPr/>
      <dgm:t>
        <a:bodyPr/>
        <a:lstStyle/>
        <a:p>
          <a:endParaRPr lang="en-GB"/>
        </a:p>
      </dgm:t>
    </dgm:pt>
    <dgm:pt modelId="{B9B3BF6E-1C87-49C1-9B3F-A4C0E05001DF}" type="pres">
      <dgm:prSet presAssocID="{38D44463-36C6-406C-9BBF-C12D8D5619DE}" presName="dummy" presStyleCnt="0"/>
      <dgm:spPr/>
    </dgm:pt>
    <dgm:pt modelId="{6325BA62-D338-4205-9CB7-788AF7181F0A}" type="pres">
      <dgm:prSet presAssocID="{38D44463-36C6-406C-9BBF-C12D8D5619DE}" presName="node" presStyleLbl="revTx" presStyleIdx="2" presStyleCnt="4">
        <dgm:presLayoutVars>
          <dgm:bulletEnabled val="1"/>
        </dgm:presLayoutVars>
      </dgm:prSet>
      <dgm:spPr/>
      <dgm:t>
        <a:bodyPr/>
        <a:lstStyle/>
        <a:p>
          <a:endParaRPr lang="en-GB"/>
        </a:p>
      </dgm:t>
    </dgm:pt>
    <dgm:pt modelId="{9C80E61A-A998-4D81-B5D4-DB39AAAD8BA6}" type="pres">
      <dgm:prSet presAssocID="{CC604807-C4AB-422E-8CA8-B753352AD271}" presName="sibTrans" presStyleLbl="node1" presStyleIdx="2" presStyleCnt="4"/>
      <dgm:spPr/>
      <dgm:t>
        <a:bodyPr/>
        <a:lstStyle/>
        <a:p>
          <a:endParaRPr lang="en-GB"/>
        </a:p>
      </dgm:t>
    </dgm:pt>
    <dgm:pt modelId="{133CA3F8-FC46-47A7-9E6D-F39ABEB0D03C}" type="pres">
      <dgm:prSet presAssocID="{8B9E37C2-CC4A-461E-8FD7-4390DC7F4537}" presName="dummy" presStyleCnt="0"/>
      <dgm:spPr/>
    </dgm:pt>
    <dgm:pt modelId="{3124FE5A-67D5-4C10-8A31-EA1FC0551128}" type="pres">
      <dgm:prSet presAssocID="{8B9E37C2-CC4A-461E-8FD7-4390DC7F4537}" presName="node" presStyleLbl="revTx" presStyleIdx="3" presStyleCnt="4">
        <dgm:presLayoutVars>
          <dgm:bulletEnabled val="1"/>
        </dgm:presLayoutVars>
      </dgm:prSet>
      <dgm:spPr/>
      <dgm:t>
        <a:bodyPr/>
        <a:lstStyle/>
        <a:p>
          <a:endParaRPr lang="en-GB"/>
        </a:p>
      </dgm:t>
    </dgm:pt>
    <dgm:pt modelId="{34FE17EA-59CF-4A5A-9C0F-F02A97543E8E}" type="pres">
      <dgm:prSet presAssocID="{FB3F8A8D-BFD4-4338-BDC5-740590AAC02E}" presName="sibTrans" presStyleLbl="node1" presStyleIdx="3" presStyleCnt="4"/>
      <dgm:spPr/>
      <dgm:t>
        <a:bodyPr/>
        <a:lstStyle/>
        <a:p>
          <a:endParaRPr lang="en-GB"/>
        </a:p>
      </dgm:t>
    </dgm:pt>
  </dgm:ptLst>
  <dgm:cxnLst>
    <dgm:cxn modelId="{ABF9C3A5-C169-4013-866F-88244317265A}" type="presOf" srcId="{35154D7B-3C26-42F9-9629-5DDF65EF944C}" destId="{668B288E-79A2-4AB3-A60B-A71E597144C6}" srcOrd="0" destOrd="0" presId="urn:microsoft.com/office/officeart/2005/8/layout/cycle1"/>
    <dgm:cxn modelId="{726083F3-D774-4E49-9FCF-8114C7F036AC}" type="presOf" srcId="{EF346073-6760-4E1A-89BC-7F0FB8AA0C2E}" destId="{AE8A073E-E7EA-4718-ADED-A8EFD80498D4}" srcOrd="0" destOrd="0" presId="urn:microsoft.com/office/officeart/2005/8/layout/cycle1"/>
    <dgm:cxn modelId="{735DA7FF-23DE-481D-911D-F7F7DACF8000}" type="presOf" srcId="{680E85B9-E9B7-4BCB-9771-B5162C8BBCCE}" destId="{C242401D-2086-4ACB-9B21-306382E49B2D}" srcOrd="0" destOrd="0" presId="urn:microsoft.com/office/officeart/2005/8/layout/cycle1"/>
    <dgm:cxn modelId="{00A6DA88-D5CF-4AFA-AC55-F78A569A4E3E}" srcId="{680E85B9-E9B7-4BCB-9771-B5162C8BBCCE}" destId="{C8E84360-4459-4292-890C-CE0B9C747899}" srcOrd="0" destOrd="0" parTransId="{271D6456-78D0-4488-9157-59AB368DA3E5}" sibTransId="{35154D7B-3C26-42F9-9629-5DDF65EF944C}"/>
    <dgm:cxn modelId="{6B802407-0130-4A47-B7A5-CFA4614B8031}" type="presOf" srcId="{CC604807-C4AB-422E-8CA8-B753352AD271}" destId="{9C80E61A-A998-4D81-B5D4-DB39AAAD8BA6}" srcOrd="0" destOrd="0" presId="urn:microsoft.com/office/officeart/2005/8/layout/cycle1"/>
    <dgm:cxn modelId="{E9DC5FFD-93BA-4F34-9A19-F9E72FD47EBD}" srcId="{680E85B9-E9B7-4BCB-9771-B5162C8BBCCE}" destId="{E4BCB97D-6BDE-4D21-A200-468B3102DEE4}" srcOrd="1" destOrd="0" parTransId="{7C723E5B-F3A8-452C-9848-1FAF6E3488D0}" sibTransId="{EF346073-6760-4E1A-89BC-7F0FB8AA0C2E}"/>
    <dgm:cxn modelId="{EEABF744-41DF-46CD-972A-8CD42C3B9DB6}" type="presOf" srcId="{FB3F8A8D-BFD4-4338-BDC5-740590AAC02E}" destId="{34FE17EA-59CF-4A5A-9C0F-F02A97543E8E}" srcOrd="0" destOrd="0" presId="urn:microsoft.com/office/officeart/2005/8/layout/cycle1"/>
    <dgm:cxn modelId="{7226915D-A055-45A2-B9E4-DC575E7EBCDE}" type="presOf" srcId="{E4BCB97D-6BDE-4D21-A200-468B3102DEE4}" destId="{943B3C22-3A53-40CF-BD4A-CEFC5358CF82}" srcOrd="0" destOrd="0" presId="urn:microsoft.com/office/officeart/2005/8/layout/cycle1"/>
    <dgm:cxn modelId="{8BF67BEA-4308-4C8C-A5E2-83159D03B26D}" type="presOf" srcId="{8B9E37C2-CC4A-461E-8FD7-4390DC7F4537}" destId="{3124FE5A-67D5-4C10-8A31-EA1FC0551128}" srcOrd="0" destOrd="0" presId="urn:microsoft.com/office/officeart/2005/8/layout/cycle1"/>
    <dgm:cxn modelId="{72C8ED13-8B3C-4364-B31C-DE3350A528BA}" srcId="{680E85B9-E9B7-4BCB-9771-B5162C8BBCCE}" destId="{8B9E37C2-CC4A-461E-8FD7-4390DC7F4537}" srcOrd="3" destOrd="0" parTransId="{BA159948-7312-49EE-8354-DECD2110DD9D}" sibTransId="{FB3F8A8D-BFD4-4338-BDC5-740590AAC02E}"/>
    <dgm:cxn modelId="{1DD1CEBE-FD30-4080-A25D-8AF5D37B63F4}" type="presOf" srcId="{38D44463-36C6-406C-9BBF-C12D8D5619DE}" destId="{6325BA62-D338-4205-9CB7-788AF7181F0A}" srcOrd="0" destOrd="0" presId="urn:microsoft.com/office/officeart/2005/8/layout/cycle1"/>
    <dgm:cxn modelId="{106E4B86-8F09-461E-B00F-25E3D8290719}" srcId="{680E85B9-E9B7-4BCB-9771-B5162C8BBCCE}" destId="{38D44463-36C6-406C-9BBF-C12D8D5619DE}" srcOrd="2" destOrd="0" parTransId="{214D5246-99F2-48D1-B822-3FAB563AA494}" sibTransId="{CC604807-C4AB-422E-8CA8-B753352AD271}"/>
    <dgm:cxn modelId="{B4CE1057-BBA2-4E36-83BC-DE7DF05922A4}" type="presOf" srcId="{C8E84360-4459-4292-890C-CE0B9C747899}" destId="{356C237F-D0B1-4157-802D-08F5D182FB16}" srcOrd="0" destOrd="0" presId="urn:microsoft.com/office/officeart/2005/8/layout/cycle1"/>
    <dgm:cxn modelId="{DEEA37B6-21D6-439D-8127-DBCF8FA84709}" type="presParOf" srcId="{C242401D-2086-4ACB-9B21-306382E49B2D}" destId="{99869922-DE1F-41BC-BD3D-0DDCFB748788}" srcOrd="0" destOrd="0" presId="urn:microsoft.com/office/officeart/2005/8/layout/cycle1"/>
    <dgm:cxn modelId="{D62628C3-8DE9-4DEB-B7F8-130D4576E7DC}" type="presParOf" srcId="{C242401D-2086-4ACB-9B21-306382E49B2D}" destId="{356C237F-D0B1-4157-802D-08F5D182FB16}" srcOrd="1" destOrd="0" presId="urn:microsoft.com/office/officeart/2005/8/layout/cycle1"/>
    <dgm:cxn modelId="{058D0AB2-94D0-41CB-BBCA-5767A5EA98A4}" type="presParOf" srcId="{C242401D-2086-4ACB-9B21-306382E49B2D}" destId="{668B288E-79A2-4AB3-A60B-A71E597144C6}" srcOrd="2" destOrd="0" presId="urn:microsoft.com/office/officeart/2005/8/layout/cycle1"/>
    <dgm:cxn modelId="{D1201D13-A967-4D11-A5AF-27CACED37FAD}" type="presParOf" srcId="{C242401D-2086-4ACB-9B21-306382E49B2D}" destId="{5204D3AC-B48B-4453-B7FE-DC830029A86F}" srcOrd="3" destOrd="0" presId="urn:microsoft.com/office/officeart/2005/8/layout/cycle1"/>
    <dgm:cxn modelId="{74BEA24B-24BF-41A2-8308-CF002AD92FA1}" type="presParOf" srcId="{C242401D-2086-4ACB-9B21-306382E49B2D}" destId="{943B3C22-3A53-40CF-BD4A-CEFC5358CF82}" srcOrd="4" destOrd="0" presId="urn:microsoft.com/office/officeart/2005/8/layout/cycle1"/>
    <dgm:cxn modelId="{2EB40494-C0EA-4283-BD9F-28557F443C1D}" type="presParOf" srcId="{C242401D-2086-4ACB-9B21-306382E49B2D}" destId="{AE8A073E-E7EA-4718-ADED-A8EFD80498D4}" srcOrd="5" destOrd="0" presId="urn:microsoft.com/office/officeart/2005/8/layout/cycle1"/>
    <dgm:cxn modelId="{63B85FC4-642F-455D-8B7D-8E31CC5C027D}" type="presParOf" srcId="{C242401D-2086-4ACB-9B21-306382E49B2D}" destId="{B9B3BF6E-1C87-49C1-9B3F-A4C0E05001DF}" srcOrd="6" destOrd="0" presId="urn:microsoft.com/office/officeart/2005/8/layout/cycle1"/>
    <dgm:cxn modelId="{0E632A5B-89B7-4845-9663-596B94E9A9E8}" type="presParOf" srcId="{C242401D-2086-4ACB-9B21-306382E49B2D}" destId="{6325BA62-D338-4205-9CB7-788AF7181F0A}" srcOrd="7" destOrd="0" presId="urn:microsoft.com/office/officeart/2005/8/layout/cycle1"/>
    <dgm:cxn modelId="{B7F00209-18A8-486C-8CF2-813A37E68EA2}" type="presParOf" srcId="{C242401D-2086-4ACB-9B21-306382E49B2D}" destId="{9C80E61A-A998-4D81-B5D4-DB39AAAD8BA6}" srcOrd="8" destOrd="0" presId="urn:microsoft.com/office/officeart/2005/8/layout/cycle1"/>
    <dgm:cxn modelId="{AFD64548-E5E3-4B9C-826F-4FAD81776067}" type="presParOf" srcId="{C242401D-2086-4ACB-9B21-306382E49B2D}" destId="{133CA3F8-FC46-47A7-9E6D-F39ABEB0D03C}" srcOrd="9" destOrd="0" presId="urn:microsoft.com/office/officeart/2005/8/layout/cycle1"/>
    <dgm:cxn modelId="{39242D5C-080C-4E7A-96F7-432B6A2223D1}" type="presParOf" srcId="{C242401D-2086-4ACB-9B21-306382E49B2D}" destId="{3124FE5A-67D5-4C10-8A31-EA1FC0551128}" srcOrd="10" destOrd="0" presId="urn:microsoft.com/office/officeart/2005/8/layout/cycle1"/>
    <dgm:cxn modelId="{C6EA8290-DA7B-4C52-9ADA-36A3630108E6}" type="presParOf" srcId="{C242401D-2086-4ACB-9B21-306382E49B2D}" destId="{34FE17EA-59CF-4A5A-9C0F-F02A97543E8E}"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C237F-D0B1-4157-802D-08F5D182FB16}">
      <dsp:nvSpPr>
        <dsp:cNvPr id="0" name=""/>
        <dsp:cNvSpPr/>
      </dsp:nvSpPr>
      <dsp:spPr>
        <a:xfrm>
          <a:off x="2893749" y="68071"/>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1. We provide useful information</a:t>
          </a:r>
          <a:endParaRPr lang="en-GB" sz="1300" kern="1200" dirty="0"/>
        </a:p>
      </dsp:txBody>
      <dsp:txXfrm>
        <a:off x="2893749" y="68071"/>
        <a:ext cx="1070626" cy="1070626"/>
      </dsp:txXfrm>
    </dsp:sp>
    <dsp:sp modelId="{668B288E-79A2-4AB3-A60B-A71E597144C6}">
      <dsp:nvSpPr>
        <dsp:cNvPr id="0" name=""/>
        <dsp:cNvSpPr/>
      </dsp:nvSpPr>
      <dsp:spPr>
        <a:xfrm>
          <a:off x="1008896" y="784"/>
          <a:ext cx="3022766" cy="3022766"/>
        </a:xfrm>
        <a:prstGeom prst="circularArrow">
          <a:avLst>
            <a:gd name="adj1" fmla="val 6907"/>
            <a:gd name="adj2" fmla="val 465717"/>
            <a:gd name="adj3" fmla="val 547878"/>
            <a:gd name="adj4" fmla="val 205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B3C22-3A53-40CF-BD4A-CEFC5358CF82}">
      <dsp:nvSpPr>
        <dsp:cNvPr id="0" name=""/>
        <dsp:cNvSpPr/>
      </dsp:nvSpPr>
      <dsp:spPr>
        <a:xfrm>
          <a:off x="2893749" y="1885637"/>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2. Getting people’s feedback</a:t>
          </a:r>
          <a:endParaRPr lang="en-GB" sz="1300" kern="1200" dirty="0"/>
        </a:p>
      </dsp:txBody>
      <dsp:txXfrm>
        <a:off x="2893749" y="1885637"/>
        <a:ext cx="1070626" cy="1070626"/>
      </dsp:txXfrm>
    </dsp:sp>
    <dsp:sp modelId="{AE8A073E-E7EA-4718-ADED-A8EFD80498D4}">
      <dsp:nvSpPr>
        <dsp:cNvPr id="0" name=""/>
        <dsp:cNvSpPr/>
      </dsp:nvSpPr>
      <dsp:spPr>
        <a:xfrm>
          <a:off x="1008896" y="784"/>
          <a:ext cx="3022766" cy="3022766"/>
        </a:xfrm>
        <a:prstGeom prst="circularArrow">
          <a:avLst>
            <a:gd name="adj1" fmla="val 6907"/>
            <a:gd name="adj2" fmla="val 465717"/>
            <a:gd name="adj3" fmla="val 5947878"/>
            <a:gd name="adj4" fmla="val 43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25BA62-D338-4205-9CB7-788AF7181F0A}">
      <dsp:nvSpPr>
        <dsp:cNvPr id="0" name=""/>
        <dsp:cNvSpPr/>
      </dsp:nvSpPr>
      <dsp:spPr>
        <a:xfrm>
          <a:off x="1076183" y="1885637"/>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3. We use their feedback to make programme decisions</a:t>
          </a:r>
          <a:endParaRPr lang="en-GB" sz="1300" kern="1200" dirty="0"/>
        </a:p>
      </dsp:txBody>
      <dsp:txXfrm>
        <a:off x="1076183" y="1885637"/>
        <a:ext cx="1070626" cy="1070626"/>
      </dsp:txXfrm>
    </dsp:sp>
    <dsp:sp modelId="{9C80E61A-A998-4D81-B5D4-DB39AAAD8BA6}">
      <dsp:nvSpPr>
        <dsp:cNvPr id="0" name=""/>
        <dsp:cNvSpPr/>
      </dsp:nvSpPr>
      <dsp:spPr>
        <a:xfrm>
          <a:off x="1008896" y="784"/>
          <a:ext cx="3022766" cy="3022766"/>
        </a:xfrm>
        <a:prstGeom prst="circularArrow">
          <a:avLst>
            <a:gd name="adj1" fmla="val 6907"/>
            <a:gd name="adj2" fmla="val 465717"/>
            <a:gd name="adj3" fmla="val 11347878"/>
            <a:gd name="adj4" fmla="val 97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4FE5A-67D5-4C10-8A31-EA1FC0551128}">
      <dsp:nvSpPr>
        <dsp:cNvPr id="0" name=""/>
        <dsp:cNvSpPr/>
      </dsp:nvSpPr>
      <dsp:spPr>
        <a:xfrm>
          <a:off x="1076183" y="68071"/>
          <a:ext cx="1070626" cy="1070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GB" sz="1300" kern="1200" dirty="0" smtClean="0"/>
            <a:t>4. We tell people how we used their feedback</a:t>
          </a:r>
          <a:endParaRPr lang="en-GB" sz="1300" kern="1200" dirty="0"/>
        </a:p>
      </dsp:txBody>
      <dsp:txXfrm>
        <a:off x="1076183" y="68071"/>
        <a:ext cx="1070626" cy="1070626"/>
      </dsp:txXfrm>
    </dsp:sp>
    <dsp:sp modelId="{34FE17EA-59CF-4A5A-9C0F-F02A97543E8E}">
      <dsp:nvSpPr>
        <dsp:cNvPr id="0" name=""/>
        <dsp:cNvSpPr/>
      </dsp:nvSpPr>
      <dsp:spPr>
        <a:xfrm>
          <a:off x="1008896" y="784"/>
          <a:ext cx="3022766" cy="3022766"/>
        </a:xfrm>
        <a:prstGeom prst="circularArrow">
          <a:avLst>
            <a:gd name="adj1" fmla="val 6907"/>
            <a:gd name="adj2" fmla="val 465717"/>
            <a:gd name="adj3" fmla="val 16747878"/>
            <a:gd name="adj4" fmla="val 15186405"/>
            <a:gd name="adj5" fmla="val 805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96C218-A477-453A-B311-6995B0BBAFD8}" type="datetimeFigureOut">
              <a:rPr lang="en-GB" smtClean="0"/>
              <a:pPr/>
              <a:t>23/08/2016</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F324FE-68AB-407C-95C2-34B935C7DA0A}" type="slidenum">
              <a:rPr lang="en-GB" smtClean="0"/>
              <a:pPr/>
              <a:t>‹#›</a:t>
            </a:fld>
            <a:endParaRPr lang="en-GB" dirty="0"/>
          </a:p>
        </p:txBody>
      </p:sp>
    </p:spTree>
    <p:extLst>
      <p:ext uri="{BB962C8B-B14F-4D97-AF65-F5344CB8AC3E}">
        <p14:creationId xmlns:p14="http://schemas.microsoft.com/office/powerpoint/2010/main" val="2921513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D09E8F-BDC3-451F-A1E6-7C58E963FC39}" type="datetimeFigureOut">
              <a:rPr lang="en-GB" smtClean="0"/>
              <a:pPr/>
              <a:t>23/08/2016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18A6445-0D3E-45D5-BE17-09EB1B07718E}" type="slidenum">
              <a:rPr lang="en-GB" smtClean="0"/>
              <a:pPr/>
              <a:t>‹#›</a:t>
            </a:fld>
            <a:endParaRPr lang="en-GB" dirty="0"/>
          </a:p>
        </p:txBody>
      </p:sp>
    </p:spTree>
    <p:extLst>
      <p:ext uri="{BB962C8B-B14F-4D97-AF65-F5344CB8AC3E}">
        <p14:creationId xmlns:p14="http://schemas.microsoft.com/office/powerpoint/2010/main" val="3824304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a:t>
            </a:fld>
            <a:endParaRPr lang="en-GB" dirty="0"/>
          </a:p>
        </p:txBody>
      </p:sp>
    </p:spTree>
    <p:extLst>
      <p:ext uri="{BB962C8B-B14F-4D97-AF65-F5344CB8AC3E}">
        <p14:creationId xmlns:p14="http://schemas.microsoft.com/office/powerpoint/2010/main" val="388179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10</a:t>
            </a:fld>
            <a:endParaRPr lang="en-GB" dirty="0"/>
          </a:p>
        </p:txBody>
      </p:sp>
    </p:spTree>
    <p:extLst>
      <p:ext uri="{BB962C8B-B14F-4D97-AF65-F5344CB8AC3E}">
        <p14:creationId xmlns:p14="http://schemas.microsoft.com/office/powerpoint/2010/main" val="1314511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different phases: I will focus on the beneficiary communications side of things,</a:t>
            </a:r>
            <a:r>
              <a:rPr lang="en-US" baseline="0" dirty="0" smtClean="0"/>
              <a:t> rather than every detail of programming that should include a gender and </a:t>
            </a:r>
            <a:r>
              <a:rPr lang="en-US" baseline="0" smtClean="0"/>
              <a:t>diversity perspective.</a:t>
            </a:r>
            <a:endParaRPr lang="en-US" dirty="0" smtClean="0"/>
          </a:p>
        </p:txBody>
      </p:sp>
      <p:sp>
        <p:nvSpPr>
          <p:cNvPr id="4" name="Slide Number Placeholder 3"/>
          <p:cNvSpPr>
            <a:spLocks noGrp="1"/>
          </p:cNvSpPr>
          <p:nvPr>
            <p:ph type="sldNum" sz="quarter" idx="10"/>
          </p:nvPr>
        </p:nvSpPr>
        <p:spPr/>
        <p:txBody>
          <a:bodyPr/>
          <a:lstStyle/>
          <a:p>
            <a:fld id="{018A6445-0D3E-45D5-BE17-09EB1B07718E}" type="slidenum">
              <a:rPr lang="en-GB" smtClean="0"/>
              <a:pPr/>
              <a:t>13</a:t>
            </a:fld>
            <a:endParaRPr lang="en-GB" dirty="0"/>
          </a:p>
        </p:txBody>
      </p:sp>
    </p:spTree>
    <p:extLst>
      <p:ext uri="{BB962C8B-B14F-4D97-AF65-F5344CB8AC3E}">
        <p14:creationId xmlns:p14="http://schemas.microsoft.com/office/powerpoint/2010/main" val="299247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e.g. If we hold community meetings, we must make sure that they are at a time that both men and women can attend. Or we must make sure that disabled people are able to come along. If we disseminate messages about early warning for a cyclone on the radio, we must think about what times of the day both men and women listen to the radio, and target both.</a:t>
            </a:r>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14</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for men/women but can equally apply to all groups </a:t>
            </a:r>
            <a:r>
              <a:rPr lang="en-US" baseline="0" dirty="0" smtClean="0"/>
              <a:t>of people.</a:t>
            </a:r>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15</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16</a:t>
            </a:fld>
            <a:endParaRPr lang="en-GB" dirty="0"/>
          </a:p>
        </p:txBody>
      </p:sp>
    </p:spTree>
    <p:extLst>
      <p:ext uri="{BB962C8B-B14F-4D97-AF65-F5344CB8AC3E}">
        <p14:creationId xmlns:p14="http://schemas.microsoft.com/office/powerpoint/2010/main" val="40878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17</a:t>
            </a:fld>
            <a:endParaRPr lang="en-GB" dirty="0"/>
          </a:p>
        </p:txBody>
      </p:sp>
    </p:spTree>
    <p:extLst>
      <p:ext uri="{BB962C8B-B14F-4D97-AF65-F5344CB8AC3E}">
        <p14:creationId xmlns:p14="http://schemas.microsoft.com/office/powerpoint/2010/main" val="1234702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Message delivery is key to any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e.g. Bangladesh cyclone preparedness and messages for women to wear salwar </a:t>
            </a:r>
            <a:r>
              <a:rPr lang="en-GB" dirty="0" err="1" smtClean="0"/>
              <a:t>kameze</a:t>
            </a:r>
            <a:r>
              <a:rPr lang="en-GB" dirty="0" smtClean="0"/>
              <a:t> instead of sari, or tie their hair back.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e</a:t>
            </a:r>
            <a:r>
              <a:rPr lang="en-GB" dirty="0" smtClean="0"/>
              <a:t>.g. if we are trying to get people to change their behaviours on health, women and men may have different motivations to change their behaviours. They also might have different social networks and forums that are important to deliver them to make an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18</a:t>
            </a:fld>
            <a:endParaRPr lang="en-GB" dirty="0"/>
          </a:p>
        </p:txBody>
      </p:sp>
    </p:spTree>
    <p:extLst>
      <p:ext uri="{BB962C8B-B14F-4D97-AF65-F5344CB8AC3E}">
        <p14:creationId xmlns:p14="http://schemas.microsoft.com/office/powerpoint/2010/main" val="1989347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19</a:t>
            </a:fld>
            <a:endParaRPr lang="en-GB" dirty="0"/>
          </a:p>
        </p:txBody>
      </p:sp>
    </p:spTree>
    <p:extLst>
      <p:ext uri="{BB962C8B-B14F-4D97-AF65-F5344CB8AC3E}">
        <p14:creationId xmlns:p14="http://schemas.microsoft.com/office/powerpoint/2010/main" val="320373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e.g. of when this doesn’t happen: Programme design that doesn’t talk to both men and women when making an assessment or doing monitoring may lead to inappropriate solutions. E.g. in Haiti where women IDPs were not using the toilet facilities after sundown and before sunrise. In the end it turned out that this was because there was no lighting in that area and it was not safe, there were attacks of sexual violence. So we installed solar lights and then women felt safe to use the toilet facilities even at night. It was through monitoring not only of the use of the facilities but the monitoring of beneficiary satisfaction that we were able to discover this problem and fix it.</a:t>
            </a:r>
          </a:p>
          <a:p>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20</a:t>
            </a:fld>
            <a:endParaRPr lang="en-GB" dirty="0"/>
          </a:p>
        </p:txBody>
      </p:sp>
    </p:spTree>
    <p:extLst>
      <p:ext uri="{BB962C8B-B14F-4D97-AF65-F5344CB8AC3E}">
        <p14:creationId xmlns:p14="http://schemas.microsoft.com/office/powerpoint/2010/main" val="411603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21</a:t>
            </a:fld>
            <a:endParaRPr lang="en-GB" dirty="0"/>
          </a:p>
        </p:txBody>
      </p:sp>
    </p:spTree>
    <p:extLst>
      <p:ext uri="{BB962C8B-B14F-4D97-AF65-F5344CB8AC3E}">
        <p14:creationId xmlns:p14="http://schemas.microsoft.com/office/powerpoint/2010/main" val="164846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start, some definitions….</a:t>
            </a:r>
            <a:endParaRPr lang="en-US" dirty="0"/>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2</a:t>
            </a:fld>
            <a:endParaRPr lang="en-GB"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b="1" dirty="0" smtClean="0"/>
          </a:p>
        </p:txBody>
      </p:sp>
      <p:sp>
        <p:nvSpPr>
          <p:cNvPr id="4" name="Slide Number Placeholder 3"/>
          <p:cNvSpPr>
            <a:spLocks noGrp="1"/>
          </p:cNvSpPr>
          <p:nvPr>
            <p:ph type="sldNum" sz="quarter" idx="10"/>
          </p:nvPr>
        </p:nvSpPr>
        <p:spPr/>
        <p:txBody>
          <a:bodyPr/>
          <a:lstStyle/>
          <a:p>
            <a:fld id="{08AC2F12-DBD7-4EC5-AA3D-D91E884E8293}"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94195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MRCS</a:t>
            </a:r>
            <a:endParaRPr lang="en-GB" dirty="0"/>
          </a:p>
        </p:txBody>
      </p:sp>
      <p:sp>
        <p:nvSpPr>
          <p:cNvPr id="4" name="Slide Number Placeholder 3"/>
          <p:cNvSpPr>
            <a:spLocks noGrp="1"/>
          </p:cNvSpPr>
          <p:nvPr>
            <p:ph type="sldNum" sz="quarter" idx="10"/>
          </p:nvPr>
        </p:nvSpPr>
        <p:spPr/>
        <p:txBody>
          <a:bodyPr/>
          <a:lstStyle/>
          <a:p>
            <a:fld id="{018A6445-0D3E-45D5-BE17-09EB1B07718E}" type="slidenum">
              <a:rPr lang="en-GB" smtClean="0"/>
              <a:pPr/>
              <a:t>3</a:t>
            </a:fld>
            <a:endParaRPr lang="en-GB" dirty="0"/>
          </a:p>
        </p:txBody>
      </p:sp>
    </p:spTree>
    <p:extLst>
      <p:ext uri="{BB962C8B-B14F-4D97-AF65-F5344CB8AC3E}">
        <p14:creationId xmlns:p14="http://schemas.microsoft.com/office/powerpoint/2010/main" val="380781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19"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1</a:t>
            </a:r>
          </a:p>
        </p:txBody>
      </p:sp>
      <p:sp>
        <p:nvSpPr>
          <p:cNvPr id="9220"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21"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9222" name="Rectangle 6"/>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9223" name="Rectangle 7"/>
          <p:cNvSpPr>
            <a:spLocks noGrp="1" noChangeArrowheads="1"/>
          </p:cNvSpPr>
          <p:nvPr>
            <p:ph type="body" idx="1"/>
          </p:nvPr>
        </p:nvSpPr>
        <p:spPr>
          <a:ln/>
        </p:spPr>
        <p:txBody>
          <a:bodyPr/>
          <a:lstStyle/>
          <a:p>
            <a:pPr>
              <a:defRPr/>
            </a:pPr>
            <a:r>
              <a:rPr lang="en-US" dirty="0" smtClean="0">
                <a:ea typeface="ＭＳ Ｐゴシック" charset="0"/>
              </a:rPr>
              <a:t>From BRC</a:t>
            </a:r>
            <a:r>
              <a:rPr lang="en-US" baseline="0" dirty="0" smtClean="0">
                <a:ea typeface="ＭＳ Ｐゴシック" charset="0"/>
              </a:rPr>
              <a:t> accountability framework</a:t>
            </a:r>
          </a:p>
          <a:p>
            <a:pPr>
              <a:defRPr/>
            </a:pPr>
            <a:endParaRPr lang="en-US" baseline="0" dirty="0" smtClean="0">
              <a:ea typeface="ＭＳ Ｐゴシック" charset="0"/>
            </a:endParaRPr>
          </a:p>
          <a:p>
            <a:pPr>
              <a:defRPr/>
            </a:pPr>
            <a:r>
              <a:rPr lang="en-US" dirty="0" smtClean="0">
                <a:ea typeface="ＭＳ Ｐゴシック" charset="0"/>
              </a:rPr>
              <a:t>Plus organizational commitments </a:t>
            </a:r>
            <a:endParaRPr lang="en-GB" dirty="0" smtClean="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1"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7172"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3"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4" name="Rectangle 6"/>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7175" name="Rectangle 7"/>
          <p:cNvSpPr>
            <a:spLocks noGrp="1" noChangeArrowheads="1"/>
          </p:cNvSpPr>
          <p:nvPr>
            <p:ph type="body" idx="1"/>
          </p:nvPr>
        </p:nvSpPr>
        <p:spPr>
          <a:ln/>
        </p:spPr>
        <p:txBody>
          <a:bodyPr/>
          <a:lstStyle/>
          <a:p>
            <a:pPr>
              <a:buFont typeface="Wingdings" charset="0"/>
              <a:buNone/>
              <a:defRPr/>
            </a:pPr>
            <a:endParaRPr lang="en-GB" dirty="0" smtClean="0">
              <a:ea typeface="ＭＳ Ｐゴシック" charset="0"/>
              <a:cs typeface="+mn-cs"/>
            </a:endParaRPr>
          </a:p>
          <a:p>
            <a:pPr>
              <a:lnSpc>
                <a:spcPct val="90000"/>
              </a:lnSpc>
              <a:defRPr/>
            </a:pPr>
            <a:endParaRPr lang="en-GB" dirty="0" smtClean="0">
              <a:latin typeface="Arial" charset="0"/>
              <a:ea typeface="ＭＳ Ｐゴシック" charset="0"/>
            </a:endParaRPr>
          </a:p>
          <a:p>
            <a:pPr>
              <a:defRPr/>
            </a:pPr>
            <a:r>
              <a:rPr lang="en-GB" dirty="0" smtClean="0">
                <a:ea typeface="ＭＳ Ｐゴシック" charset="0"/>
                <a:cs typeface="+mn-cs"/>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156441" y="0"/>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1" name="Rectangle 3"/>
          <p:cNvSpPr>
            <a:spLocks noChangeArrowheads="1"/>
          </p:cNvSpPr>
          <p:nvPr/>
        </p:nvSpPr>
        <p:spPr bwMode="auto">
          <a:xfrm>
            <a:off x="7156441" y="9430306"/>
            <a:ext cx="5490067"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7172" name="Rectangle 4"/>
          <p:cNvSpPr>
            <a:spLocks noChangeArrowheads="1"/>
          </p:cNvSpPr>
          <p:nvPr/>
        </p:nvSpPr>
        <p:spPr bwMode="auto">
          <a:xfrm>
            <a:off x="0" y="9430306"/>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3" name="Rectangle 5"/>
          <p:cNvSpPr>
            <a:spLocks noChangeArrowheads="1"/>
          </p:cNvSpPr>
          <p:nvPr/>
        </p:nvSpPr>
        <p:spPr bwMode="auto">
          <a:xfrm>
            <a:off x="0" y="0"/>
            <a:ext cx="547747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7174" name="Rectangle 6"/>
          <p:cNvSpPr>
            <a:spLocks noGrp="1" noRot="1" noChangeAspect="1" noChangeArrowheads="1" noTextEdit="1"/>
          </p:cNvSpPr>
          <p:nvPr>
            <p:ph type="sldImg"/>
          </p:nvPr>
        </p:nvSpPr>
        <p:spPr>
          <a:ln cap="flat"/>
          <a:extLst>
            <a:ext uri="{FAA26D3D-D897-4be2-8F04-BA451C77F1D7}">
              <ma14:placeholderFlag xmlns:ma14="http://schemas.microsoft.com/office/mac/drawingml/2011/main" xmlns="" val="1"/>
            </a:ext>
          </a:extLst>
        </p:spPr>
      </p:sp>
      <p:sp>
        <p:nvSpPr>
          <p:cNvPr id="7175" name="Rectangle 7"/>
          <p:cNvSpPr>
            <a:spLocks noGrp="1" noChangeArrowheads="1"/>
          </p:cNvSpPr>
          <p:nvPr>
            <p:ph type="body" idx="1"/>
          </p:nvPr>
        </p:nvSpPr>
        <p:spPr>
          <a:ln/>
        </p:spPr>
        <p:txBody>
          <a:bodyPr/>
          <a:lstStyle/>
          <a:p>
            <a:pPr>
              <a:buFont typeface="Wingdings" charset="0"/>
              <a:buNone/>
              <a:defRPr/>
            </a:pPr>
            <a:endParaRPr lang="en-GB" dirty="0" smtClean="0">
              <a:ea typeface="ＭＳ Ｐゴシック" charset="0"/>
              <a:cs typeface="+mn-cs"/>
            </a:endParaRPr>
          </a:p>
          <a:p>
            <a:pPr>
              <a:lnSpc>
                <a:spcPct val="90000"/>
              </a:lnSpc>
              <a:defRPr/>
            </a:pPr>
            <a:endParaRPr lang="en-GB" dirty="0" smtClean="0">
              <a:latin typeface="Arial" charset="0"/>
              <a:ea typeface="ＭＳ Ｐゴシック" charset="0"/>
            </a:endParaRPr>
          </a:p>
          <a:p>
            <a:pPr>
              <a:defRPr/>
            </a:pPr>
            <a:r>
              <a:rPr lang="en-GB" dirty="0" smtClean="0">
                <a:ea typeface="ＭＳ Ｐゴシック" charset="0"/>
                <a:cs typeface="+mn-cs"/>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157238" y="0"/>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3" name="Rectangle 3"/>
          <p:cNvSpPr>
            <a:spLocks noChangeArrowheads="1"/>
          </p:cNvSpPr>
          <p:nvPr/>
        </p:nvSpPr>
        <p:spPr bwMode="auto">
          <a:xfrm>
            <a:off x="7157238" y="9431338"/>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2</a:t>
            </a:r>
          </a:p>
        </p:txBody>
      </p:sp>
      <p:sp>
        <p:nvSpPr>
          <p:cNvPr id="35844" name="Rectangle 4"/>
          <p:cNvSpPr>
            <a:spLocks noChangeArrowheads="1"/>
          </p:cNvSpPr>
          <p:nvPr/>
        </p:nvSpPr>
        <p:spPr bwMode="auto">
          <a:xfrm>
            <a:off x="1" y="9431338"/>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5" name="Rectangle 5"/>
          <p:cNvSpPr>
            <a:spLocks noChangeArrowheads="1"/>
          </p:cNvSpPr>
          <p:nvPr/>
        </p:nvSpPr>
        <p:spPr bwMode="auto">
          <a:xfrm>
            <a:off x="1" y="0"/>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5846" name="Rectangle 6"/>
          <p:cNvSpPr>
            <a:spLocks noGrp="1" noRot="1" noChangeAspect="1" noChangeArrowheads="1" noTextEdit="1"/>
          </p:cNvSpPr>
          <p:nvPr>
            <p:ph type="sldImg"/>
          </p:nvPr>
        </p:nvSpPr>
        <p:spPr>
          <a:ln cap="flat"/>
        </p:spPr>
      </p:sp>
      <p:sp>
        <p:nvSpPr>
          <p:cNvPr id="35847" name="Rectangle 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smtClean="0">
                <a:latin typeface="Times" charset="0"/>
                <a:ea typeface="ＭＳ Ｐゴシック" charset="0"/>
              </a:rPr>
              <a:t>Make the links to the AtB standards.</a:t>
            </a:r>
          </a:p>
          <a:p>
            <a:pPr>
              <a:defRPr/>
            </a:pPr>
            <a:endParaRPr lang="en-US" dirty="0" smtClean="0">
              <a:latin typeface="Times" charset="0"/>
              <a:ea typeface="ＭＳ Ｐゴシック" charset="0"/>
            </a:endParaRPr>
          </a:p>
          <a:p>
            <a:pPr>
              <a:defRPr/>
            </a:pPr>
            <a:r>
              <a:rPr lang="en-US" dirty="0" smtClean="0">
                <a:latin typeface="Times" charset="0"/>
                <a:ea typeface="ＭＳ Ｐゴシック" charset="0"/>
              </a:rPr>
              <a:t>Won’t</a:t>
            </a:r>
            <a:r>
              <a:rPr lang="en-US" baseline="0" dirty="0" smtClean="0">
                <a:latin typeface="Times" charset="0"/>
                <a:ea typeface="ＭＳ Ｐゴシック" charset="0"/>
              </a:rPr>
              <a:t> go in to detail of the different </a:t>
            </a:r>
            <a:r>
              <a:rPr lang="en-US" baseline="0" dirty="0" err="1" smtClean="0">
                <a:latin typeface="Times" charset="0"/>
                <a:ea typeface="ＭＳ Ｐゴシック" charset="0"/>
              </a:rPr>
              <a:t>comms</a:t>
            </a:r>
            <a:r>
              <a:rPr lang="en-US" baseline="0" dirty="0" smtClean="0">
                <a:latin typeface="Times" charset="0"/>
                <a:ea typeface="ＭＳ Ｐゴシック" charset="0"/>
              </a:rPr>
              <a:t> channels that can be used, this will be done more on Friday</a:t>
            </a:r>
            <a:endParaRPr lang="en-GB" dirty="0">
              <a:latin typeface="Time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7900" y="744538"/>
            <a:ext cx="3576638" cy="2681287"/>
          </a:xfrm>
        </p:spPr>
      </p:sp>
      <p:sp>
        <p:nvSpPr>
          <p:cNvPr id="3" name="Notes Placeholder 2"/>
          <p:cNvSpPr>
            <a:spLocks noGrp="1"/>
          </p:cNvSpPr>
          <p:nvPr>
            <p:ph type="body" idx="1"/>
          </p:nvPr>
        </p:nvSpPr>
        <p:spPr>
          <a:xfrm>
            <a:off x="679768" y="3712580"/>
            <a:ext cx="5438140" cy="5469560"/>
          </a:xfrm>
        </p:spPr>
        <p:txBody>
          <a:bodyPr>
            <a:normAutofit fontScale="92500" lnSpcReduction="10000"/>
          </a:bodyPr>
          <a:lstStyle/>
          <a:p>
            <a:pPr eaLnBrk="1" hangingPunct="1">
              <a:spcBef>
                <a:spcPct val="0"/>
              </a:spcBef>
              <a:defRPr/>
            </a:pPr>
            <a:r>
              <a:rPr lang="en-GB" dirty="0" smtClean="0"/>
              <a:t>What is beneficiary communications within the Haiti context:</a:t>
            </a:r>
          </a:p>
          <a:p>
            <a:pPr eaLnBrk="1" hangingPunct="1">
              <a:spcBef>
                <a:spcPct val="0"/>
              </a:spcBef>
              <a:defRPr/>
            </a:pPr>
            <a:endParaRPr lang="en-GB" dirty="0" smtClean="0"/>
          </a:p>
          <a:p>
            <a:pPr marL="230475" indent="-230475">
              <a:spcBef>
                <a:spcPct val="0"/>
              </a:spcBef>
              <a:buFontTx/>
              <a:buAutoNum type="arabicPeriod"/>
              <a:defRPr/>
            </a:pPr>
            <a:r>
              <a:rPr lang="en-GB" dirty="0" smtClean="0"/>
              <a:t>Providing people with useful, practical information they can use &amp; keeping them up to date on Red Cross activities. </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Which gives them the chance to be part of decisions and play an active role in the recovery process. If they don’t know what we’re doing – how can they play a role. </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We then use their information to make the right programme decisions</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Finally we feed back to them on how we used their information and how it helped us make decisions based on their needs</a:t>
            </a:r>
          </a:p>
          <a:p>
            <a:pPr eaLnBrk="1" hangingPunct="1">
              <a:spcBef>
                <a:spcPct val="0"/>
              </a:spcBef>
              <a:defRPr/>
            </a:pPr>
            <a:endParaRPr lang="en-GB" dirty="0" smtClean="0"/>
          </a:p>
          <a:p>
            <a:pPr eaLnBrk="1" hangingPunct="1">
              <a:spcBef>
                <a:spcPct val="0"/>
              </a:spcBef>
              <a:defRPr/>
            </a:pPr>
            <a:r>
              <a:rPr lang="en-GB" dirty="0" smtClean="0"/>
              <a:t>Why?</a:t>
            </a:r>
          </a:p>
          <a:p>
            <a:pPr marL="230475" indent="-230475">
              <a:spcBef>
                <a:spcPct val="0"/>
              </a:spcBef>
              <a:buFontTx/>
              <a:buAutoNum type="arabicPeriod"/>
              <a:defRPr/>
            </a:pPr>
            <a:r>
              <a:rPr lang="en-GB" dirty="0" smtClean="0"/>
              <a:t>All humanitarian agencies should be accountable to their beneficiaries</a:t>
            </a:r>
            <a:r>
              <a:rPr lang="en-GB" baseline="0" dirty="0" smtClean="0"/>
              <a:t> – this means being open, honest, allowing people to get involved and having a clear complaints and response mechanism. </a:t>
            </a:r>
            <a:r>
              <a:rPr lang="en-GB" dirty="0" smtClean="0"/>
              <a:t>Helping communities to recover from a disaster will only ever be successful if the population are engaged and willing to take part in the process. And to engage people we must communicate and have solid beneficiary accountability – beneficiary communications is a tool to achieve this.</a:t>
            </a:r>
          </a:p>
          <a:p>
            <a:pPr marL="230475" indent="-230475">
              <a:spcBef>
                <a:spcPct val="0"/>
              </a:spcBef>
              <a:buFontTx/>
              <a:buAutoNum type="arabicPeriod"/>
              <a:defRPr/>
            </a:pPr>
            <a:endParaRPr lang="en-GB" dirty="0" smtClean="0"/>
          </a:p>
          <a:p>
            <a:pPr marL="230475" indent="-230475">
              <a:spcBef>
                <a:spcPct val="0"/>
              </a:spcBef>
              <a:buFontTx/>
              <a:buAutoNum type="arabicPeriod"/>
              <a:defRPr/>
            </a:pPr>
            <a:r>
              <a:rPr lang="en-GB" dirty="0" smtClean="0"/>
              <a:t>Bad news is better than no news: </a:t>
            </a:r>
            <a:r>
              <a:rPr lang="en-US" dirty="0" smtClean="0"/>
              <a:t>If you are waiting for a train it is better to be told it is late than to be waiting on the platform with no information at all.</a:t>
            </a:r>
          </a:p>
          <a:p>
            <a:pPr marL="230475" indent="-230475">
              <a:spcBef>
                <a:spcPct val="0"/>
              </a:spcBef>
              <a:defRPr/>
            </a:pPr>
            <a:r>
              <a:rPr lang="en-US" dirty="0" smtClean="0"/>
              <a:t>	If we deprive people affected by a disaster of information, they can lose perspective, lose hope, become frustrated and even angry. This can lead to unrest and even demonstrations, which complicates and slows recovery efforts even further.</a:t>
            </a:r>
          </a:p>
          <a:p>
            <a:pPr marL="230475" indent="-230475">
              <a:spcBef>
                <a:spcPct val="0"/>
              </a:spcBef>
              <a:buFontTx/>
              <a:buAutoNum type="arabicPeriod"/>
              <a:defRPr/>
            </a:pPr>
            <a:endParaRPr lang="en-US" dirty="0" smtClean="0"/>
          </a:p>
          <a:p>
            <a:pPr marL="230475" indent="-230475">
              <a:spcBef>
                <a:spcPct val="0"/>
              </a:spcBef>
              <a:buFontTx/>
              <a:buAutoNum type="arabicPeriod"/>
              <a:defRPr/>
            </a:pPr>
            <a:r>
              <a:rPr lang="en-US" dirty="0" smtClean="0"/>
              <a:t>By involving people in the recovery process and asking their opinion, we are more likely to arrive at the right solutions. Otherwise we’re just blindly walking around thinking we know what people want and need.</a:t>
            </a:r>
          </a:p>
          <a:p>
            <a:pPr marL="230475" indent="-230475">
              <a:spcBef>
                <a:spcPct val="0"/>
              </a:spcBef>
              <a:buFontTx/>
              <a:buAutoNum type="arabicPeriod"/>
              <a:defRPr/>
            </a:pPr>
            <a:endParaRPr lang="en-US" dirty="0" smtClean="0"/>
          </a:p>
          <a:p>
            <a:pPr marL="230475" indent="-230475">
              <a:spcBef>
                <a:spcPct val="0"/>
              </a:spcBef>
              <a:buFontTx/>
              <a:buAutoNum type="arabicPeriod"/>
              <a:defRPr/>
            </a:pPr>
            <a:r>
              <a:rPr lang="en-GB" dirty="0" smtClean="0"/>
              <a:t>Beneficiary communication saves lives – from telling people how to spot the signs of cholera to staying away from rivers after heavy rainfall.</a:t>
            </a:r>
          </a:p>
          <a:p>
            <a:endParaRPr lang="en-GB" dirty="0"/>
          </a:p>
        </p:txBody>
      </p:sp>
      <p:sp>
        <p:nvSpPr>
          <p:cNvPr id="4" name="Slide Number Placeholder 3"/>
          <p:cNvSpPr>
            <a:spLocks noGrp="1"/>
          </p:cNvSpPr>
          <p:nvPr>
            <p:ph type="sldNum" sz="quarter" idx="10"/>
          </p:nvPr>
        </p:nvSpPr>
        <p:spPr/>
        <p:txBody>
          <a:bodyPr/>
          <a:lstStyle/>
          <a:p>
            <a:fld id="{73A19561-1BB8-4165-A927-694A5DA69049}"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157238" y="0"/>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1" name="Rectangle 3"/>
          <p:cNvSpPr>
            <a:spLocks noChangeArrowheads="1"/>
          </p:cNvSpPr>
          <p:nvPr/>
        </p:nvSpPr>
        <p:spPr bwMode="auto">
          <a:xfrm>
            <a:off x="7157238" y="9431338"/>
            <a:ext cx="5488996"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119063" tIns="55563" rIns="119063" bIns="55563" anchor="b"/>
          <a:lstStyle/>
          <a:p>
            <a:pPr algn="r" defTabSz="1203325">
              <a:defRPr/>
            </a:pPr>
            <a:r>
              <a:rPr lang="en-US" sz="1200" baseline="0">
                <a:latin typeface="Times" charset="0"/>
                <a:ea typeface="ＭＳ Ｐゴシック" charset="0"/>
              </a:rPr>
              <a:t>1</a:t>
            </a:r>
          </a:p>
        </p:txBody>
      </p:sp>
      <p:sp>
        <p:nvSpPr>
          <p:cNvPr id="37892" name="Rectangle 4"/>
          <p:cNvSpPr>
            <a:spLocks noChangeArrowheads="1"/>
          </p:cNvSpPr>
          <p:nvPr/>
        </p:nvSpPr>
        <p:spPr bwMode="auto">
          <a:xfrm>
            <a:off x="1" y="9431338"/>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3" name="Rectangle 5"/>
          <p:cNvSpPr>
            <a:spLocks noChangeArrowheads="1"/>
          </p:cNvSpPr>
          <p:nvPr/>
        </p:nvSpPr>
        <p:spPr bwMode="auto">
          <a:xfrm>
            <a:off x="1" y="0"/>
            <a:ext cx="547765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37894" name="Rectangle 6"/>
          <p:cNvSpPr>
            <a:spLocks noGrp="1" noRot="1" noChangeAspect="1" noChangeArrowheads="1" noTextEdit="1"/>
          </p:cNvSpPr>
          <p:nvPr>
            <p:ph type="sldImg"/>
          </p:nvPr>
        </p:nvSpPr>
        <p:spPr>
          <a:ln cap="flat"/>
        </p:spPr>
      </p:sp>
      <p:sp>
        <p:nvSpPr>
          <p:cNvPr id="37895" name="Rectangle 7"/>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latin typeface="Times" charset="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userDrawn="1"/>
        </p:nvSpPr>
        <p:spPr>
          <a:xfrm>
            <a:off x="0" y="381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1"/>
          <p:cNvGrpSpPr>
            <a:grpSpLocks/>
          </p:cNvGrpSpPr>
          <p:nvPr userDrawn="1"/>
        </p:nvGrpSpPr>
        <p:grpSpPr bwMode="auto">
          <a:xfrm>
            <a:off x="304800" y="304800"/>
            <a:ext cx="1260475" cy="1260475"/>
            <a:chOff x="193688" y="193688"/>
            <a:chExt cx="1260000" cy="1260000"/>
          </a:xfrm>
        </p:grpSpPr>
        <p:sp>
          <p:nvSpPr>
            <p:cNvPr id="6" name="Oval 5"/>
            <p:cNvSpPr/>
            <p:nvPr userDrawn="1"/>
          </p:nvSpPr>
          <p:spPr>
            <a:xfrm>
              <a:off x="193688" y="193688"/>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userDrawn="1"/>
          </p:nvSpPr>
          <p:spPr>
            <a:xfrm>
              <a:off x="253943" y="669856"/>
              <a:ext cx="1144157" cy="307661"/>
            </a:xfrm>
            <a:prstGeom prst="rect">
              <a:avLst/>
            </a:prstGeom>
            <a:noFill/>
          </p:spPr>
          <p:txBody>
            <a:bodyPr lIns="0" tIns="0" rIns="0" bIns="0">
              <a:spAutoFit/>
            </a:bodyPr>
            <a:lstStyle/>
            <a:p>
              <a:pPr algn="ctr" fontAlgn="auto">
                <a:spcBef>
                  <a:spcPts val="0"/>
                </a:spcBef>
                <a:spcAft>
                  <a:spcPts val="0"/>
                </a:spcAft>
                <a:defRPr/>
              </a:pPr>
              <a:r>
                <a:rPr lang="en-US" sz="1000" b="1" baseline="0" dirty="0" smtClean="0">
                  <a:solidFill>
                    <a:schemeClr val="bg1"/>
                  </a:solidFill>
                  <a:latin typeface="Arial" pitchFamily="34" charset="0"/>
                  <a:cs typeface="Arial" pitchFamily="34" charset="0"/>
                </a:rPr>
                <a:t>Gender and Diversity</a:t>
              </a:r>
              <a:endParaRPr lang="en-US" sz="1000" b="1" dirty="0">
                <a:solidFill>
                  <a:schemeClr val="bg1"/>
                </a:solidFill>
                <a:latin typeface="Arial" pitchFamily="34" charset="0"/>
                <a:cs typeface="Arial" pitchFamily="34" charset="0"/>
              </a:endParaRPr>
            </a:p>
          </p:txBody>
        </p:sp>
      </p:grpSp>
      <p:sp>
        <p:nvSpPr>
          <p:cNvPr id="2" name="Title 1"/>
          <p:cNvSpPr>
            <a:spLocks noGrp="1"/>
          </p:cNvSpPr>
          <p:nvPr>
            <p:ph type="ctrTitle" hasCustomPrompt="1"/>
          </p:nvPr>
        </p:nvSpPr>
        <p:spPr>
          <a:xfrm>
            <a:off x="685800" y="2667000"/>
            <a:ext cx="7543800" cy="647591"/>
          </a:xfrm>
        </p:spPr>
        <p:txBody>
          <a:bodyPr/>
          <a:lstStyle>
            <a:lvl1pPr algn="r">
              <a:defRPr b="1" baseline="0">
                <a:solidFill>
                  <a:schemeClr val="bg1"/>
                </a:solidFill>
              </a:defRPr>
            </a:lvl1pPr>
          </a:lstStyle>
          <a:p>
            <a:r>
              <a:rPr lang="en-US" dirty="0" smtClean="0"/>
              <a:t>Addressing Gender and Diversity Equality within Community Safety and</a:t>
            </a:r>
            <a:endParaRPr lang="en-GB" dirty="0"/>
          </a:p>
        </p:txBody>
      </p:sp>
      <p:sp>
        <p:nvSpPr>
          <p:cNvPr id="3" name="Subtitle 2"/>
          <p:cNvSpPr>
            <a:spLocks noGrp="1"/>
          </p:cNvSpPr>
          <p:nvPr>
            <p:ph type="subTitle" idx="1" hasCustomPrompt="1"/>
          </p:nvPr>
        </p:nvSpPr>
        <p:spPr>
          <a:xfrm>
            <a:off x="990600" y="37338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IFRC Southeast Asia Regional Delegation</a:t>
            </a:r>
          </a:p>
          <a:p>
            <a:r>
              <a:rPr lang="en-GB" dirty="0" smtClean="0"/>
              <a:t>2014</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8" name="Group 11"/>
          <p:cNvGrpSpPr>
            <a:grpSpLocks/>
          </p:cNvGrpSpPr>
          <p:nvPr userDrawn="1"/>
        </p:nvGrpSpPr>
        <p:grpSpPr bwMode="auto">
          <a:xfrm>
            <a:off x="323528" y="476672"/>
            <a:ext cx="1260475" cy="1260475"/>
            <a:chOff x="60067" y="213153"/>
            <a:chExt cx="1260000" cy="1260000"/>
          </a:xfrm>
        </p:grpSpPr>
        <p:sp>
          <p:nvSpPr>
            <p:cNvPr id="9" name="Oval 8"/>
            <p:cNvSpPr/>
            <p:nvPr/>
          </p:nvSpPr>
          <p:spPr>
            <a:xfrm>
              <a:off x="60067" y="213153"/>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TextBox 9"/>
            <p:cNvSpPr txBox="1"/>
            <p:nvPr/>
          </p:nvSpPr>
          <p:spPr>
            <a:xfrm>
              <a:off x="132048" y="656346"/>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prstClr val="white"/>
                  </a:solidFill>
                  <a:latin typeface="Arial" pitchFamily="34" charset="0"/>
                  <a:cs typeface="Arial" pitchFamily="34" charset="0"/>
                </a:rPr>
                <a:t>Gender and Diversity</a:t>
              </a:r>
              <a:endParaRPr lang="en-US" sz="1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33008118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26269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73563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21217843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3648695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362303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533400" y="498475"/>
              <a:ext cx="4724400" cy="3693319"/>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GENDER, </a:t>
              </a:r>
            </a:p>
            <a:p>
              <a:pPr fontAlgn="auto">
                <a:spcBef>
                  <a:spcPts val="0"/>
                </a:spcBef>
                <a:spcAft>
                  <a:spcPts val="0"/>
                </a:spcAft>
                <a:defRPr/>
              </a:pPr>
              <a:r>
                <a:rPr lang="en-US" sz="2000" b="1" baseline="30000" dirty="0" smtClean="0">
                  <a:solidFill>
                    <a:srgbClr val="E8C7B0"/>
                  </a:solidFill>
                  <a:latin typeface="Arial" pitchFamily="34" charset="0"/>
                  <a:cs typeface="Arial" pitchFamily="34" charset="0"/>
                </a:rPr>
                <a:t>PLEASE </a:t>
              </a:r>
              <a:r>
                <a:rPr lang="en-US" sz="2000" b="1" baseline="30000" dirty="0">
                  <a:solidFill>
                    <a:srgbClr val="E8C7B0"/>
                  </a:solidFill>
                  <a:latin typeface="Arial" pitchFamily="34" charset="0"/>
                  <a:cs typeface="Arial" pitchFamily="34" charset="0"/>
                </a:rPr>
                <a:t>CONTACT:</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IFRC </a:t>
              </a:r>
              <a:r>
                <a:rPr lang="en-US" sz="2000" b="1" baseline="30000" dirty="0" smtClean="0">
                  <a:solidFill>
                    <a:srgbClr val="E8C7B0"/>
                  </a:solidFill>
                  <a:latin typeface="Arial" pitchFamily="34" charset="0"/>
                  <a:cs typeface="Arial" pitchFamily="34" charset="0"/>
                </a:rPr>
                <a:t>GENDER ADVISOR, MENA ZONE</a:t>
              </a: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prstClr val="white"/>
                  </a:solidFill>
                  <a:latin typeface="Arial" pitchFamily="34" charset="0"/>
                  <a:cs typeface="Arial" pitchFamily="34" charset="0"/>
                </a:rPr>
                <a:t>JESSICA CADESKY</a:t>
              </a:r>
              <a:r>
                <a:rPr lang="en-US" sz="2000" baseline="30000" dirty="0">
                  <a:solidFill>
                    <a:prstClr val="white"/>
                  </a:solidFill>
                  <a:latin typeface="Arial" pitchFamily="34" charset="0"/>
                  <a:cs typeface="Arial" pitchFamily="34" charset="0"/>
                </a:rPr>
                <a:t/>
              </a:r>
              <a:br>
                <a:rPr lang="en-US" sz="2000"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TEL. : </a:t>
              </a:r>
              <a:r>
                <a:rPr lang="en-US" sz="2000" b="1" baseline="30000" dirty="0" smtClean="0">
                  <a:solidFill>
                    <a:prstClr val="white"/>
                  </a:solidFill>
                  <a:latin typeface="Arial" pitchFamily="34" charset="0"/>
                  <a:cs typeface="Arial" pitchFamily="34" charset="0"/>
                </a:rPr>
                <a:t>+961 71 802 484</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EMAIL: </a:t>
              </a:r>
              <a:r>
                <a:rPr lang="en-US" sz="2000" b="1" baseline="30000" dirty="0" smtClean="0">
                  <a:solidFill>
                    <a:prstClr val="white"/>
                  </a:solidFill>
                  <a:latin typeface="Arial" pitchFamily="34" charset="0"/>
                  <a:cs typeface="Arial" pitchFamily="34" charset="0"/>
                </a:rPr>
                <a:t>jessica.cadesky@ifrc.org</a:t>
              </a: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INTERNATIONAL FEDERATION OF </a:t>
              </a:r>
              <a:br>
                <a:rPr lang="en-US" sz="2000" b="1" baseline="30000" dirty="0">
                  <a:solidFill>
                    <a:prstClr val="white"/>
                  </a:solidFill>
                  <a:latin typeface="Arial" pitchFamily="34" charset="0"/>
                  <a:cs typeface="Arial" pitchFamily="34" charset="0"/>
                </a:rPr>
              </a:br>
              <a:r>
                <a:rPr lang="en-US" sz="2000" b="1" baseline="30000"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P.O. BOX 372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prstClr val="white"/>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prstClr val="white"/>
                  </a:solidFill>
                  <a:latin typeface="Arial" pitchFamily="34" charset="0"/>
                  <a:cs typeface="Arial" pitchFamily="34" charset="0"/>
                </a:rPr>
                <a:t>FAX.: +41 22 733 03 95</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34372272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675012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8479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p:nvPr userDrawn="1"/>
          </p:nvSpPr>
          <p:spPr>
            <a:xfrm>
              <a:off x="533400" y="498475"/>
              <a:ext cx="4724400" cy="3795911"/>
            </a:xfrm>
            <a:prstGeom prst="rect">
              <a:avLst/>
            </a:prstGeom>
            <a:noFill/>
          </p:spPr>
          <p:txBody>
            <a:bodyPr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GENDER, </a:t>
              </a:r>
              <a:r>
                <a:rPr lang="en-US" sz="2000" b="1" baseline="30000" dirty="0">
                  <a:solidFill>
                    <a:srgbClr val="E8C7B0"/>
                  </a:solidFill>
                  <a:latin typeface="Arial" pitchFamily="34" charset="0"/>
                  <a:cs typeface="Arial" pitchFamily="34" charset="0"/>
                </a:rPr>
                <a:t>PLEASE CONTACT</a:t>
              </a:r>
              <a:r>
                <a:rPr lang="en-US" sz="2000" b="1" baseline="30000" dirty="0" smtClean="0">
                  <a:solidFill>
                    <a:srgbClr val="E8C7B0"/>
                  </a:solidFill>
                  <a:latin typeface="Arial" pitchFamily="34" charset="0"/>
                  <a:cs typeface="Arial" pitchFamily="34" charset="0"/>
                </a:rPr>
                <a:t>:</a:t>
              </a:r>
            </a:p>
            <a:p>
              <a:pPr fontAlgn="auto">
                <a:spcBef>
                  <a:spcPts val="0"/>
                </a:spcBef>
                <a:spcAft>
                  <a:spcPts val="0"/>
                </a:spcAft>
                <a:defRPr/>
              </a:pP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000" baseline="30000" dirty="0" smtClean="0">
                  <a:solidFill>
                    <a:schemeClr val="bg1"/>
                  </a:solidFill>
                  <a:latin typeface="Arial" pitchFamily="34" charset="0"/>
                  <a:cs typeface="Arial" pitchFamily="34" charset="0"/>
                </a:rPr>
                <a:t>Matt McMahon, REGIONAL</a:t>
              </a:r>
              <a:r>
                <a:rPr lang="en-US" sz="2000" baseline="0" dirty="0" smtClean="0">
                  <a:solidFill>
                    <a:schemeClr val="bg1"/>
                  </a:solidFill>
                  <a:latin typeface="Arial" pitchFamily="34" charset="0"/>
                  <a:cs typeface="Arial" pitchFamily="34" charset="0"/>
                </a:rPr>
                <a:t> </a:t>
              </a:r>
              <a:r>
                <a:rPr lang="en-US" sz="2000" baseline="30000" dirty="0" smtClean="0">
                  <a:solidFill>
                    <a:schemeClr val="bg1"/>
                  </a:solidFill>
                  <a:latin typeface="Arial" pitchFamily="34" charset="0"/>
                  <a:cs typeface="Arial" pitchFamily="34" charset="0"/>
                </a:rPr>
                <a:t>GENDER and</a:t>
              </a:r>
              <a:r>
                <a:rPr lang="en-US" sz="2000" baseline="0" dirty="0" smtClean="0">
                  <a:solidFill>
                    <a:schemeClr val="bg1"/>
                  </a:solidFill>
                  <a:latin typeface="Arial" pitchFamily="34" charset="0"/>
                  <a:cs typeface="Arial" pitchFamily="34" charset="0"/>
                </a:rPr>
                <a:t> </a:t>
              </a:r>
              <a:r>
                <a:rPr lang="en-US" sz="2000" baseline="30000" dirty="0" smtClean="0">
                  <a:solidFill>
                    <a:schemeClr val="bg1"/>
                  </a:solidFill>
                  <a:latin typeface="Arial" pitchFamily="34" charset="0"/>
                  <a:cs typeface="Arial" pitchFamily="34" charset="0"/>
                </a:rPr>
                <a:t> DIVERSITY FOCAL PERSON, IFRC Southeast Asia Regional Delegation</a:t>
              </a:r>
              <a:r>
                <a:rPr lang="en-US" sz="2000" baseline="30000" dirty="0">
                  <a:solidFill>
                    <a:schemeClr val="bg1"/>
                  </a:solidFill>
                  <a:latin typeface="Arial" pitchFamily="34" charset="0"/>
                  <a:cs typeface="Arial" pitchFamily="34" charset="0"/>
                </a:rPr>
                <a:t/>
              </a:r>
              <a:br>
                <a:rPr lang="en-US" sz="2000"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TEL. : </a:t>
              </a:r>
              <a:r>
                <a:rPr lang="en-US" sz="2000" b="1" baseline="30000" dirty="0" smtClean="0">
                  <a:solidFill>
                    <a:schemeClr val="bg1"/>
                  </a:solidFill>
                  <a:latin typeface="Arial" pitchFamily="34" charset="0"/>
                  <a:cs typeface="Arial" pitchFamily="34" charset="0"/>
                </a:rPr>
                <a:t>+66(0) 2661</a:t>
              </a:r>
              <a:r>
                <a:rPr lang="en-US" sz="2000" b="1" baseline="0" dirty="0" smtClean="0">
                  <a:solidFill>
                    <a:schemeClr val="bg1"/>
                  </a:solidFill>
                  <a:latin typeface="Arial" pitchFamily="34" charset="0"/>
                  <a:cs typeface="Arial" pitchFamily="34" charset="0"/>
                </a:rPr>
                <a:t> </a:t>
              </a:r>
              <a:r>
                <a:rPr lang="en-US" sz="2000" b="1" baseline="30000" dirty="0" smtClean="0">
                  <a:solidFill>
                    <a:schemeClr val="bg1"/>
                  </a:solidFill>
                  <a:latin typeface="Arial" pitchFamily="34" charset="0"/>
                  <a:cs typeface="Arial" pitchFamily="34" charset="0"/>
                </a:rPr>
                <a:t>8201 ext 104</a:t>
              </a:r>
              <a:r>
                <a:rPr lang="en-US" sz="2000" b="1" baseline="0" dirty="0" smtClean="0">
                  <a:solidFill>
                    <a:schemeClr val="bg1"/>
                  </a:solidFill>
                  <a:latin typeface="Arial" pitchFamily="34" charset="0"/>
                  <a:cs typeface="Arial" pitchFamily="34" charset="0"/>
                </a:rPr>
                <a:t> </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EMAIL: </a:t>
              </a:r>
              <a:r>
                <a:rPr lang="en-US" sz="2000" b="1" baseline="30000" dirty="0" smtClean="0">
                  <a:solidFill>
                    <a:schemeClr val="bg1"/>
                  </a:solidFill>
                  <a:latin typeface="Arial" pitchFamily="34" charset="0"/>
                  <a:cs typeface="Arial" pitchFamily="34" charset="0"/>
                </a:rPr>
                <a:t>matthew.mcmahon@ifrc.org</a:t>
              </a: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INTERNATIONAL FEDERATION OF </a:t>
              </a:r>
              <a:br>
                <a:rPr lang="en-US" sz="2000" b="1" baseline="30000" dirty="0">
                  <a:solidFill>
                    <a:schemeClr val="bg1"/>
                  </a:solidFill>
                  <a:latin typeface="Arial" pitchFamily="34" charset="0"/>
                  <a:cs typeface="Arial" pitchFamily="34" charset="0"/>
                </a:rPr>
              </a:br>
              <a:r>
                <a:rPr lang="en-US" sz="2000" b="1" baseline="3000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P.O. BOX 372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CH-1211 GENEVA 19</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SWITZERLAND</a:t>
              </a:r>
            </a:p>
            <a:p>
              <a:pPr fontAlgn="auto">
                <a:spcBef>
                  <a:spcPts val="0"/>
                </a:spcBef>
                <a:spcAft>
                  <a:spcPts val="0"/>
                </a:spcAft>
                <a:defRPr/>
              </a:pPr>
              <a:endParaRPr lang="en-US" sz="2000" b="1" baseline="30000" dirty="0">
                <a:solidFill>
                  <a:schemeClr val="bg1"/>
                </a:solidFill>
                <a:latin typeface="Arial" pitchFamily="34" charset="0"/>
                <a:cs typeface="Arial" pitchFamily="34" charset="0"/>
              </a:endParaRPr>
            </a:p>
            <a:p>
              <a:pPr fontAlgn="auto">
                <a:spcBef>
                  <a:spcPts val="0"/>
                </a:spcBef>
                <a:spcAft>
                  <a:spcPts val="0"/>
                </a:spcAft>
                <a:defRPr/>
              </a:pPr>
              <a:r>
                <a:rPr lang="en-US" sz="2000" b="1" baseline="3000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2000" b="1" baseline="30000" dirty="0">
                  <a:solidFill>
                    <a:schemeClr val="bg1"/>
                  </a:solidFill>
                  <a:latin typeface="Arial" pitchFamily="34" charset="0"/>
                  <a:cs typeface="Arial" pitchFamily="34" charset="0"/>
                </a:rPr>
                <a:t>FAX.: +41 22 733 03 95</a:t>
              </a:r>
              <a:endParaRPr lang="en-US" sz="2000" dirty="0">
                <a:solidFill>
                  <a:schemeClr val="bg1"/>
                </a:solidFill>
                <a:latin typeface="Arial" pitchFamily="34" charset="0"/>
                <a:cs typeface="Arial" pitchFamily="34" charset="0"/>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152400" y="5943600"/>
            <a:ext cx="8839200" cy="787400"/>
            <a:chOff x="152400" y="5918015"/>
            <a:chExt cx="8839200" cy="787585"/>
          </a:xfrm>
        </p:grpSpPr>
        <p:sp>
          <p:nvSpPr>
            <p:cNvPr id="9" name="Rectangle 8"/>
            <p:cNvSpPr/>
            <p:nvPr userDrawn="1"/>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p>
          </p:txBody>
        </p:sp>
        <p:sp>
          <p:nvSpPr>
            <p:cNvPr id="10" name="TextBox 9"/>
            <p:cNvSpPr txBox="1"/>
            <p:nvPr userDrawn="1"/>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schemeClr val="bg1"/>
                  </a:solidFill>
                  <a:latin typeface="Arial Rounded MT Bold" pitchFamily="-110" charset="0"/>
                  <a:ea typeface="Arial Rounded MT Bold" pitchFamily="-110" charset="0"/>
                  <a:cs typeface="Arial Rounded MT Bold" pitchFamily="-110" charset="0"/>
                </a:rPr>
                <a:t>Saving lives, changing minds.</a:t>
              </a:r>
              <a:endParaRPr lang="en-US" sz="1200" dirty="0">
                <a:solidFill>
                  <a:schemeClr val="bg1"/>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userDrawn="1"/>
          </p:nvPicPr>
          <p:blipFill>
            <a:blip r:embed="rId11" cstate="print"/>
            <a:srcRect/>
            <a:stretch>
              <a:fillRect/>
            </a:stretch>
          </p:blipFill>
          <p:spPr bwMode="auto">
            <a:xfrm>
              <a:off x="5638800" y="6146669"/>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(possible two lines)</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userDrawn="1"/>
        </p:nvGrpSpPr>
        <p:grpSpPr bwMode="auto">
          <a:xfrm>
            <a:off x="339725" y="339725"/>
            <a:ext cx="1260475" cy="1260475"/>
            <a:chOff x="228600" y="228600"/>
            <a:chExt cx="1260000" cy="1260000"/>
          </a:xfrm>
        </p:grpSpPr>
        <p:sp>
          <p:nvSpPr>
            <p:cNvPr id="18" name="Oval 17"/>
            <p:cNvSpPr/>
            <p:nvPr userDrawn="1"/>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p:nvPr userDrawn="1"/>
          </p:nvSpPr>
          <p:spPr>
            <a:xfrm>
              <a:off x="392447" y="704768"/>
              <a:ext cx="932305" cy="307661"/>
            </a:xfrm>
            <a:prstGeom prst="rect">
              <a:avLst/>
            </a:prstGeom>
            <a:noFill/>
          </p:spPr>
          <p:txBody>
            <a:bodyPr wrap="square" lIns="0" tIns="0" rIns="0" bIns="0">
              <a:spAutoFit/>
            </a:bodyPr>
            <a:lstStyle/>
            <a:p>
              <a:pPr algn="ctr" fontAlgn="auto">
                <a:spcBef>
                  <a:spcPts val="0"/>
                </a:spcBef>
                <a:spcAft>
                  <a:spcPts val="0"/>
                </a:spcAft>
                <a:defRPr/>
              </a:pPr>
              <a:r>
                <a:rPr lang="en-US" sz="1000" b="1" baseline="0" dirty="0" smtClean="0">
                  <a:solidFill>
                    <a:schemeClr val="bg1"/>
                  </a:solidFill>
                  <a:latin typeface="Arial" pitchFamily="34" charset="0"/>
                  <a:cs typeface="Arial" pitchFamily="34" charset="0"/>
                </a:rPr>
                <a:t> Gender and Diversity</a:t>
              </a:r>
            </a:p>
          </p:txBody>
        </p:sp>
      </p:grpSp>
      <p:sp>
        <p:nvSpPr>
          <p:cNvPr id="37890" name="AutoShape 2"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9144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37892" name="AutoShape 4" descr="data:image/jpeg;base64,/9j/4AAQSkZJRgABAQAAAQABAAD/2wCEAAkGBwgHBhUSBwgTFhUWGSEPGRUYDR4YHxofICQqKB8hHyoYJigiHBwlJyQfIT0tJSs3OjAzGiozRDMuNygtLywBCgoKDQwOGg8PGjclICUyMjg3Mjg3Nzc1NzQ3NDc0NzgxNzY3NzczKzc1NzcsMzQ0MCw0LTg4LDQ0NCsrLCwrNP/AABEIAKAAoAMBIgACEQEDEQH/xAAcAAEAAgIDAQAAAAAAAAAAAAAABQYEBwEDCAL/xAA8EAACAgEDAgMFAg0DBQAAAAABAgADBAUREgYhEzFRFCIyQXEjkQcVFjM2QlVhYnOBk9FSkrEXQ1SCof/EABoBAQACAwEAAAAAAAAAAAAAAAAEBQIDBgH/xAAmEQEAAQQBAwMFAQAAAAAAAAAAAQIDBBEFEhMxIUFRBjJx0fFh/9oADAMBAAIRAxEAPwDeMREBERAREQEREBERAREQEREBERAREQEREBERAREQEREBERAREQEREBERAREQEREBERAREQEREBERAREQEx/bcT/yq/7gmRPMVnZzt6yNkZHZ16b2u+H4iOR6919PTr2353+npZczFdtkyUJPbYWCd8889G/pVjfzFnoae497uxM6018vxkcfcpoirq3G/GiIiSFQREQEREBERAREQEREBERASC1Lq7RNMzDVm5nF18xxPz+knZon8Jn6Y2/+v/Ej5N2bVO4XHC8fbzr827kzERG/T8w2h+X3TX7RH+w/4mh3O7nb1nESrvX6ruur2d3xvE2eP6u1Mz1a8/5v9pPpnKpwuoKLMl9lVwxO3kJub8vumv2iP9h/xNDRPbORVajUMOR4axn1xXcmY1GvT+PQ+j9TaRrOQU07K5MByI4kdv6yYmnfwOfpBZ/KP/Im4paY9yblHVLg+XwreFkzZtzMxqPJERN6rIiICIiAiIgIiICIiAmvuqvweZOu6299eoIobb3TWTtsPrNgxNdy3TcjVSVh5t7Drm5ZnU601R/0ly/2tX/ZP+Zrhhxbb+k9PTzFZ+cP1lbl2aLeumHb/T3JZOb3O/VvWtekR538MnSMFtT1OulLApsYJuRvtvL7/wBJcv8Aa1f9o/5lQ6N/SrG/mLPQ0yxLFFymZqhp+oOUysO7RTZq1Ex8RPupPRPRF/TWpNbbmq4ZOGwQj5j1Mu0RLGi3TbjppcblZd3Lud27O5IiJmjEREBERAREQESH6k1v8TU1ijFNt1z+BVUHC8m2J7k78VABJOx8vIntMbA6hya3uHUmmjF8JBd4vj+JUyHsffKoAwI7qR5EHvv2CwxIVerOn2083jWKfCDeEX8QbBtt9j6Hbv3nL9V6AmmLkNq9PguxrV/EGzMPMD1I2P3QJmJC5/Veg4GJXZk6tSq3DlUTcALB/D6juO/75j6d1biXad4+otXRX4VV5LZIJXxQdlYbDbuNgf1vQbQLFKcfwa9OE/mrP7xktb1d07TgrdbrNIrclFc2jYlfiH1HpMs6vi2aI2Vg2rbWK2uUq3ZgoJ7H+kwqt01/dG0ixl38ffZrmnfwhcDoDQsDNS3Hrs5IQ43tJ7iWqU7TusNTtqxrdT0BaqcoqiWLnC0qXG68l4L2Pl2J29JPYvUOjZeptjY2p1Ncm/KsWAsNvP7vn6T2mimj7Y08v5N7ImJu1TVMfKTiV3C6x0rU9erxtIyq7uSWO7pcDwNZTYEAd+XM99/1Pn8uNQ6h1A6y+NoGkLe1Sh7WfL8FULb8VB4uWYgEnsNu3fvMmhY4kDh9V6a9FP4yf2a273Vou9x+XLiQAfi97YAjsdwZ34XVGg572DD1alzUC77Wj3QOxP0Gx7wJeJCU9X9O3ae19Ws0mtCEZ/FGwLfCD89z8vWSWnZ+JqeGtun5K2Vt3Dq24P3QMmIiAiJVLNc1/UMq/wDJ/AoNeOxp3ttZWtdRuwTiCFA+Hc79/l2gZfVmnZ+Sce/SER7ca3xhU78BYpUqy8tjxPfcHY/Dt85EavjdWazh3N7NXUu1a1UeIjsdnDWPyZSivt2UbEAjcyWXrHSa7lr1B2pu8MZD1Oh3rUgk8yN1AGxG+/nt6idf5Y6dk4jNgXAMpr3W6t6vdsbirAMu5Vu+xA2J+cCD0np3V21Qvn4Z4HKrzd7MsWtstbL37DZg3E7Dt37eUZug6/j6mbMOndGyLr2Fd6VuQ6oE2Z1PFdw/Lbv5ectOL1NpOXkJXj5O72M9QTgeQNfx8h+qF7dz6j1mJ1Breo4eu0YumU0E212XFrrWUDgVGw4g7k8v/kCraF051DomOp/FddrNjNgspyhsh5sQd2HvVuG7/Pt5Gc19LdQYWMDj1qSEw0YLYvM+CHFnAuCqsCy7EjuNx2Oxlh03rKo4VraxWqPXecIClmuFrBQ32QVeTdj3G3bifSSuB1DpeoW1riZPJrVd1HEg/ZkBwd/hZSQCD33gVPQOmtXr1qq3UcMAV5FuTu2V4zbWVqqncgEtuDv9e3aTelaLl4nS+TQ6KHsfJdAG7bWu5T6dmH0nbZ1roFWLXY2YeFlftIIpY7V/632HuLv23baduT1domLeEtzPNVsLCtiqB/gLsBtXy+XIjeBXMLoVNOw9OswsFBkY7obSLT8PErZtvuD57/0kdp/RWtew04mUDxoFoGQckFSWRlVkRQGDNzJPInb+IkEbB1nWMLRscPnWEcm8NVWsuzt57Kqgsx2BOwHykdZ1loaY6OMlmDK1my0OxVUOzlwoJQKex5bbEQInQNL1g63iWZ2lV0pjYz4ZK3hizHhtsAB7g4Ejf/Ue3rlX4ut6L1BkXaVp65FeSFcqcgVFLFHH5g7ow2+nHyO8zc3rLQsK7jfmHsq2lhUzKqP8LsVBCofU9p329T6TVqfgPkHmHFJPhNwDt8KFtuIc7jsTv3HrAhsbp/V8rKWzWbq2sOJbjmxR+be1wQE8jxUdt/ntIh+mta1HT6asnR8dBi4lmJxN+63M6qoA4AMlfu77nvuR27d5/L6208avTj4Dc2stahmKsFHBWLlW24uVZQpAPblO4dZaTj4lTZ+WoZ6lyGNaO6IreTMQPcQ99i22+0CsDp7XbVdrsOxkD1PWr5q+0LwDhiltYG+3IbCwtuC/rLf0hiahh6Rx1X4y7v34FtidxzNaqpc+ZIHmfn5z5u6v0SjUzRZlnmrrS32TFVZ9uAZgOK8txtue8YvV2i5eo+BRkkv4jY35lgviJvyTkRx5DYnbfyG8CdiQ2mdT6RqmZ4WFlbsQWU+GwWwL8RrYjjYB23Kk+YkzASntpnU+k5WQug+zPXkO16tbYyNQzAcuyqfFXf3h3HntLhECj5HReblYmbVkajy9pxacQXMN2L1h+TMB2AJYeR9Z153Tmv69lNfqlePU4WqhUS5rAQlosdiSq7b7AAbfUy+RAo+ndI6jT1JbmZVlROWGpyK1JXgn/aNbABi4A2YnbffcbcQJlX9EYNusYxsx0sx6a7UKXMbTysZCD9pvvtxPme28t0QKHV0lqOkZZt0WmgrVkvkU45tKL4dlaq6ghT4bBwXGwI94+s4o6Z17A1CrLxRjveTeba2uZUXxypHEhSW4cAD2HLfftL7EDTuXRl9FYD4/tFDWXYKYhV0tG7V+IB4PFSLWPMjh2IOx8jJK/oLVL0dEC8MlKvELZtqeEVrVHBrT3L9wo23I2Pz2222hECB6m0zOycrHyNLWtrMd2YV2OUVwy7EcgG4sOxB2PzHzlZ1bpbqXUG+2soPiVPUwTIsx1qZ2J3IrG+QNiBsxG5G/zmxIga+bovVLdDzK3eoPkYdGEo8QkBqlYEk8R2PIfKfOsdK9QZertZX4bqMmvNRmz7FBVGVhX4aqUVu23M7/AEmw4gUHT+l9ex1xMaz2f2fDtaxbfFbnapR1XdeOyMOfc8jv+6Rtv4P9Xpq44zVv4uNViOTm21LW1alSStfa9CGPutttt+8zaEQKbd0nl/i7IqptT7TJqyV3J+GtagQf4vsz94nP5KZb6clVlq9s23NYhj8FjWEAdviAcfdLjECgdH9G6lpGfR7cU4YqNUr+2W2mwkAAqj+7jgAdwu++48gJf4iAiIgIiICIiAiIgIiICIiAiIgIiICIiAiIgIiICIiAiIgIiICIiAiIgIiICIiAiIgIiIH/2Q=="/>
          <p:cNvSpPr>
            <a:spLocks noChangeAspect="1" noChangeArrowheads="1"/>
          </p:cNvSpPr>
          <p:nvPr userDrawn="1"/>
        </p:nvSpPr>
        <p:spPr bwMode="auto">
          <a:xfrm>
            <a:off x="155575" y="-1219200"/>
            <a:ext cx="1905000" cy="1905000"/>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06" r:id="rId9"/>
  </p:sldLayoutIdLst>
  <p:timing>
    <p:tnLst>
      <p:par>
        <p:cTn id="1" dur="indefinite" restart="never" nodeType="tmRoot"/>
      </p:par>
    </p:tnLst>
  </p:timing>
  <p:txStyles>
    <p:title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1"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404664"/>
            <a:ext cx="1260475" cy="1260475"/>
            <a:chOff x="212409" y="293515"/>
            <a:chExt cx="1260000" cy="1260000"/>
          </a:xfrm>
        </p:grpSpPr>
        <p:sp>
          <p:nvSpPr>
            <p:cNvPr id="18" name="Oval 17"/>
            <p:cNvSpPr/>
            <p:nvPr/>
          </p:nvSpPr>
          <p:spPr>
            <a:xfrm>
              <a:off x="212409" y="293515"/>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TextBox 18"/>
            <p:cNvSpPr txBox="1"/>
            <p:nvPr/>
          </p:nvSpPr>
          <p:spPr>
            <a:xfrm>
              <a:off x="305292" y="779155"/>
              <a:ext cx="1144157" cy="307661"/>
            </a:xfrm>
            <a:prstGeom prst="rect">
              <a:avLst/>
            </a:prstGeom>
            <a:noFill/>
          </p:spPr>
          <p:txBody>
            <a:bodyPr lIns="0" tIns="0" rIns="0" bIns="0">
              <a:spAutoFit/>
            </a:bodyPr>
            <a:lstStyle/>
            <a:p>
              <a:pPr algn="ctr" fontAlgn="auto">
                <a:spcBef>
                  <a:spcPts val="0"/>
                </a:spcBef>
                <a:spcAft>
                  <a:spcPts val="0"/>
                </a:spcAft>
                <a:defRPr/>
              </a:pPr>
              <a:r>
                <a:rPr lang="en-US" sz="1000" b="1" dirty="0" smtClean="0">
                  <a:solidFill>
                    <a:prstClr val="white"/>
                  </a:solidFill>
                  <a:latin typeface="Arial" pitchFamily="34" charset="0"/>
                  <a:cs typeface="Arial" pitchFamily="34" charset="0"/>
                </a:rPr>
                <a:t>Gender and Diversity</a:t>
              </a:r>
              <a:endParaRPr lang="en-US" sz="1000" b="1" dirty="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22261020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amanda.george@ifr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67000"/>
            <a:ext cx="7543800" cy="647591"/>
          </a:xfrm>
        </p:spPr>
        <p:txBody>
          <a:bodyPr/>
          <a:lstStyle/>
          <a:p>
            <a:r>
              <a:rPr lang="en-US" dirty="0" smtClean="0"/>
              <a:t>Accountability to beneficiaries and beneficiary communications</a:t>
            </a:r>
            <a:endParaRPr lang="en-GB" dirty="0"/>
          </a:p>
        </p:txBody>
      </p:sp>
      <p:sp>
        <p:nvSpPr>
          <p:cNvPr id="5" name="Subtitle 4"/>
          <p:cNvSpPr>
            <a:spLocks noGrp="1"/>
          </p:cNvSpPr>
          <p:nvPr>
            <p:ph type="subTitle" idx="1"/>
          </p:nvPr>
        </p:nvSpPr>
        <p:spPr/>
        <p:txBody>
          <a:bodyPr/>
          <a:lstStyle/>
          <a:p>
            <a:r>
              <a:rPr lang="en-GB" dirty="0" smtClean="0"/>
              <a:t>Gender and Diversity Training Workshop</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Beneficiary Communication in MRCS policy</a:t>
            </a:r>
            <a:endParaRPr lang="en-GB" dirty="0"/>
          </a:p>
        </p:txBody>
      </p:sp>
      <p:sp>
        <p:nvSpPr>
          <p:cNvPr id="3" name="Content Placeholder 2"/>
          <p:cNvSpPr>
            <a:spLocks noGrp="1"/>
          </p:cNvSpPr>
          <p:nvPr>
            <p:ph idx="1"/>
          </p:nvPr>
        </p:nvSpPr>
        <p:spPr>
          <a:xfrm>
            <a:off x="609600" y="1676400"/>
            <a:ext cx="8229600" cy="4191000"/>
          </a:xfrm>
        </p:spPr>
        <p:txBody>
          <a:bodyPr/>
          <a:lstStyle/>
          <a:p>
            <a:pPr lvl="0"/>
            <a:r>
              <a:rPr lang="en-GB" sz="2000" dirty="0" smtClean="0"/>
              <a:t>MRCS </a:t>
            </a:r>
            <a:r>
              <a:rPr lang="en-GB" sz="2000" dirty="0"/>
              <a:t>communications </a:t>
            </a:r>
            <a:r>
              <a:rPr lang="en-GB" sz="2000" dirty="0" smtClean="0"/>
              <a:t>policy </a:t>
            </a:r>
            <a:r>
              <a:rPr lang="en-GB" sz="2000" dirty="0"/>
              <a:t>states the importance of beneficiary communications across the programme cycle, both in emergency and non-emergency </a:t>
            </a:r>
            <a:r>
              <a:rPr lang="en-GB" sz="2000" dirty="0" smtClean="0"/>
              <a:t>situations</a:t>
            </a:r>
          </a:p>
          <a:p>
            <a:pPr lvl="0"/>
            <a:r>
              <a:rPr lang="en-GB" sz="2000" dirty="0" smtClean="0"/>
              <a:t>MRCS </a:t>
            </a:r>
            <a:r>
              <a:rPr lang="en-GB" sz="2000" dirty="0"/>
              <a:t>has committed to integrate the following activities across </a:t>
            </a:r>
            <a:r>
              <a:rPr lang="en-GB" sz="2000" dirty="0" smtClean="0"/>
              <a:t>all </a:t>
            </a:r>
            <a:r>
              <a:rPr lang="en-GB" sz="2000" dirty="0"/>
              <a:t>programmes:</a:t>
            </a:r>
          </a:p>
          <a:p>
            <a:pPr lvl="1"/>
            <a:r>
              <a:rPr lang="en-GB" dirty="0"/>
              <a:t>Include beneficiary communications in contingency planning</a:t>
            </a:r>
          </a:p>
          <a:p>
            <a:pPr lvl="1"/>
            <a:r>
              <a:rPr lang="en-GB" dirty="0"/>
              <a:t>Develop a system to ensure that communities voices on Red Cross services and programmes are heard</a:t>
            </a:r>
          </a:p>
          <a:p>
            <a:pPr lvl="1"/>
            <a:r>
              <a:rPr lang="en-GB" dirty="0"/>
              <a:t>Mainstream communities needs and suggestions in Red Cross programmes</a:t>
            </a:r>
          </a:p>
          <a:p>
            <a:pPr lvl="1"/>
            <a:r>
              <a:rPr lang="en-GB" dirty="0"/>
              <a:t>Monitoring and Evaluating the impact of beneficiary communications</a:t>
            </a:r>
          </a:p>
          <a:p>
            <a:pPr lvl="0"/>
            <a:endParaRPr lang="en-GB" sz="2000" dirty="0"/>
          </a:p>
          <a:p>
            <a:pPr marL="0" lvl="0" indent="0">
              <a:buNone/>
            </a:pPr>
            <a:endParaRPr lang="en-GB" sz="2000" dirty="0"/>
          </a:p>
          <a:p>
            <a:endParaRPr lang="en-GB" sz="2000" dirty="0"/>
          </a:p>
          <a:p>
            <a:endParaRPr lang="en-GB" sz="2000" dirty="0"/>
          </a:p>
        </p:txBody>
      </p:sp>
    </p:spTree>
    <p:extLst>
      <p:ext uri="{BB962C8B-B14F-4D97-AF65-F5344CB8AC3E}">
        <p14:creationId xmlns:p14="http://schemas.microsoft.com/office/powerpoint/2010/main" val="3029025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1143000"/>
          </a:xfrm>
        </p:spPr>
        <p:txBody>
          <a:bodyPr/>
          <a:lstStyle/>
          <a:p>
            <a:pPr lvl="0"/>
            <a:r>
              <a:rPr lang="en-GB" dirty="0" smtClean="0"/>
              <a:t>What </a:t>
            </a:r>
            <a:r>
              <a:rPr lang="en-GB" dirty="0"/>
              <a:t>are the links between gender and diversity and </a:t>
            </a:r>
            <a:r>
              <a:rPr lang="en-GB" dirty="0" smtClean="0"/>
              <a:t>BC&amp;A</a:t>
            </a:r>
            <a:r>
              <a:rPr lang="en-GB" dirty="0"/>
              <a:t>?</a:t>
            </a:r>
            <a:br>
              <a:rPr lang="en-GB" dirty="0"/>
            </a:br>
            <a:endParaRPr lang="en-GB" dirty="0"/>
          </a:p>
        </p:txBody>
      </p:sp>
      <p:sp>
        <p:nvSpPr>
          <p:cNvPr id="3" name="Content Placeholder 2"/>
          <p:cNvSpPr>
            <a:spLocks noGrp="1"/>
          </p:cNvSpPr>
          <p:nvPr>
            <p:ph idx="1"/>
          </p:nvPr>
        </p:nvSpPr>
        <p:spPr>
          <a:xfrm>
            <a:off x="457200" y="1752600"/>
            <a:ext cx="8229600" cy="4191000"/>
          </a:xfrm>
        </p:spPr>
        <p:txBody>
          <a:bodyPr/>
          <a:lstStyle/>
          <a:p>
            <a:r>
              <a:rPr lang="en-GB" sz="1900" b="1" dirty="0" smtClean="0"/>
              <a:t>Our role </a:t>
            </a:r>
            <a:r>
              <a:rPr lang="en-GB" sz="1900" b="1" dirty="0"/>
              <a:t>as the Red Cross Movement is to </a:t>
            </a:r>
            <a:r>
              <a:rPr lang="en-GB" sz="1900" b="1" dirty="0" smtClean="0"/>
              <a:t>support </a:t>
            </a:r>
            <a:r>
              <a:rPr lang="en-GB" sz="1900" b="1" dirty="0"/>
              <a:t>the most vulnerable</a:t>
            </a:r>
            <a:r>
              <a:rPr lang="en-GB" sz="1900" dirty="0"/>
              <a:t> to improve their lives</a:t>
            </a:r>
            <a:r>
              <a:rPr lang="en-GB" sz="1900" dirty="0" smtClean="0"/>
              <a:t>, </a:t>
            </a:r>
            <a:r>
              <a:rPr lang="en-GB" sz="1900" dirty="0"/>
              <a:t>save their </a:t>
            </a:r>
            <a:r>
              <a:rPr lang="en-GB" sz="1900" dirty="0" smtClean="0"/>
              <a:t>lives and build their resilience regardless </a:t>
            </a:r>
            <a:r>
              <a:rPr lang="en-GB" sz="1900" dirty="0"/>
              <a:t>of age, race, gender, etc.</a:t>
            </a:r>
          </a:p>
          <a:p>
            <a:endParaRPr lang="en-GB" sz="1900" dirty="0"/>
          </a:p>
          <a:p>
            <a:pPr lvl="0"/>
            <a:r>
              <a:rPr lang="en-GB" sz="1900" b="1" dirty="0" smtClean="0"/>
              <a:t>BC&amp;A </a:t>
            </a:r>
            <a:r>
              <a:rPr lang="en-GB" sz="1900" b="1" dirty="0"/>
              <a:t>can support us to make sure that we are reaching and listening to everybody,</a:t>
            </a:r>
            <a:r>
              <a:rPr lang="en-GB" sz="1900" dirty="0"/>
              <a:t> that we are fostering participation of everyone, that we are providing information transparently to </a:t>
            </a:r>
            <a:r>
              <a:rPr lang="en-GB" sz="1900" dirty="0" smtClean="0"/>
              <a:t>everyone and </a:t>
            </a:r>
            <a:r>
              <a:rPr lang="en-GB" sz="1900" dirty="0"/>
              <a:t>that everyone has the opportunity to give us </a:t>
            </a:r>
            <a:r>
              <a:rPr lang="en-GB" sz="1900" dirty="0" smtClean="0"/>
              <a:t>feedback.</a:t>
            </a:r>
            <a:endParaRPr lang="en-GB" sz="1900" dirty="0"/>
          </a:p>
          <a:p>
            <a:endParaRPr lang="en-GB" sz="1900" b="1" dirty="0" smtClean="0"/>
          </a:p>
          <a:p>
            <a:r>
              <a:rPr lang="en-GB" sz="1900" b="1" dirty="0" smtClean="0"/>
              <a:t>Gender </a:t>
            </a:r>
            <a:r>
              <a:rPr lang="en-GB" sz="1900" b="1" dirty="0"/>
              <a:t>and diversity-sensitive programming is a fundamental part of being accountable to beneficiaries.</a:t>
            </a:r>
            <a:r>
              <a:rPr lang="en-GB" sz="1900" dirty="0"/>
              <a:t> Therefore how we use beneficiary communications approaches to deliver accountability should be gender and diversity sensitive.</a:t>
            </a:r>
          </a:p>
          <a:p>
            <a:pPr marL="0" indent="0">
              <a:buNone/>
            </a:pPr>
            <a:endParaRPr lang="en-GB" sz="1800" dirty="0"/>
          </a:p>
          <a:p>
            <a:endParaRPr lang="en-GB" sz="1800" dirty="0"/>
          </a:p>
        </p:txBody>
      </p:sp>
    </p:spTree>
    <p:extLst>
      <p:ext uri="{BB962C8B-B14F-4D97-AF65-F5344CB8AC3E}">
        <p14:creationId xmlns:p14="http://schemas.microsoft.com/office/powerpoint/2010/main" val="2499246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a:t>
            </a:r>
            <a:r>
              <a:rPr lang="en-GB" dirty="0" smtClean="0"/>
              <a:t>should </a:t>
            </a:r>
            <a:r>
              <a:rPr lang="en-GB" dirty="0"/>
              <a:t>beneficiary communications </a:t>
            </a:r>
            <a:r>
              <a:rPr lang="en-GB" dirty="0" smtClean="0"/>
              <a:t>be </a:t>
            </a:r>
            <a:r>
              <a:rPr lang="en-GB" dirty="0"/>
              <a:t>gender and diversity sensitive? </a:t>
            </a:r>
          </a:p>
        </p:txBody>
      </p:sp>
      <p:sp>
        <p:nvSpPr>
          <p:cNvPr id="3" name="Content Placeholder 2"/>
          <p:cNvSpPr>
            <a:spLocks noGrp="1"/>
          </p:cNvSpPr>
          <p:nvPr>
            <p:ph idx="1"/>
          </p:nvPr>
        </p:nvSpPr>
        <p:spPr>
          <a:xfrm>
            <a:off x="609600" y="1905000"/>
            <a:ext cx="8153400" cy="3962400"/>
          </a:xfrm>
        </p:spPr>
        <p:txBody>
          <a:bodyPr/>
          <a:lstStyle/>
          <a:p>
            <a:pPr marL="0" lvl="0" indent="0">
              <a:buNone/>
            </a:pPr>
            <a:r>
              <a:rPr lang="en-GB" sz="2800" dirty="0" smtClean="0"/>
              <a:t>Different groups </a:t>
            </a:r>
            <a:r>
              <a:rPr lang="en-GB" sz="2800" dirty="0"/>
              <a:t>of people have </a:t>
            </a:r>
            <a:r>
              <a:rPr lang="en-GB" sz="2800" b="1" dirty="0"/>
              <a:t>different preferences </a:t>
            </a:r>
            <a:r>
              <a:rPr lang="en-GB" sz="2800" b="1" dirty="0" smtClean="0"/>
              <a:t>&amp; needs:</a:t>
            </a:r>
          </a:p>
          <a:p>
            <a:pPr marL="0" lvl="0" indent="0">
              <a:buNone/>
            </a:pPr>
            <a:endParaRPr lang="en-GB" sz="2800" b="1" dirty="0" smtClean="0"/>
          </a:p>
          <a:p>
            <a:pPr lvl="1"/>
            <a:r>
              <a:rPr lang="en-GB" sz="2400" dirty="0" smtClean="0"/>
              <a:t>The aid or support they need </a:t>
            </a:r>
          </a:p>
          <a:p>
            <a:pPr lvl="1"/>
            <a:r>
              <a:rPr lang="en-GB" sz="2400" dirty="0" smtClean="0"/>
              <a:t>Information </a:t>
            </a:r>
            <a:r>
              <a:rPr lang="en-GB" sz="2400" dirty="0"/>
              <a:t>and communications needs </a:t>
            </a:r>
            <a:endParaRPr lang="en-GB" sz="2400" dirty="0" smtClean="0"/>
          </a:p>
          <a:p>
            <a:pPr lvl="1"/>
            <a:r>
              <a:rPr lang="en-US" sz="2400" dirty="0" smtClean="0"/>
              <a:t>Which information sources are most trusted </a:t>
            </a:r>
          </a:p>
          <a:p>
            <a:pPr lvl="1"/>
            <a:r>
              <a:rPr lang="en-GB" sz="2400" dirty="0" smtClean="0"/>
              <a:t>How and when they </a:t>
            </a:r>
            <a:r>
              <a:rPr lang="en-GB" sz="2400" dirty="0"/>
              <a:t>want to engage with </a:t>
            </a:r>
            <a:r>
              <a:rPr lang="en-GB" sz="2400" dirty="0" smtClean="0"/>
              <a:t>MRCS and participate in community based programmes</a:t>
            </a:r>
            <a:endParaRPr lang="en-GB" sz="2400" dirty="0"/>
          </a:p>
        </p:txBody>
      </p:sp>
    </p:spTree>
    <p:extLst>
      <p:ext uri="{BB962C8B-B14F-4D97-AF65-F5344CB8AC3E}">
        <p14:creationId xmlns:p14="http://schemas.microsoft.com/office/powerpoint/2010/main" val="3624043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Operationalising gender and diversity sensitive BCA</a:t>
            </a:r>
          </a:p>
        </p:txBody>
      </p:sp>
      <p:sp>
        <p:nvSpPr>
          <p:cNvPr id="3" name="Content Placeholder 2"/>
          <p:cNvSpPr>
            <a:spLocks noGrp="1"/>
          </p:cNvSpPr>
          <p:nvPr>
            <p:ph idx="1"/>
          </p:nvPr>
        </p:nvSpPr>
        <p:spPr>
          <a:xfrm>
            <a:off x="609600" y="1676400"/>
            <a:ext cx="7924800" cy="4191000"/>
          </a:xfrm>
        </p:spPr>
        <p:txBody>
          <a:bodyPr/>
          <a:lstStyle/>
          <a:p>
            <a:pPr marL="0" indent="0" algn="ctr">
              <a:buNone/>
            </a:pPr>
            <a:r>
              <a:rPr lang="en-GB" sz="4000" i="1" dirty="0" smtClean="0"/>
              <a:t>The </a:t>
            </a:r>
            <a:r>
              <a:rPr lang="en-GB" sz="4000" i="1" dirty="0"/>
              <a:t>needs of women, men, </a:t>
            </a:r>
            <a:r>
              <a:rPr lang="en-GB" sz="4000" i="1" dirty="0" smtClean="0"/>
              <a:t>children, the elderly and </a:t>
            </a:r>
            <a:r>
              <a:rPr lang="en-GB" sz="4000" i="1" dirty="0"/>
              <a:t>all </a:t>
            </a:r>
            <a:r>
              <a:rPr lang="en-GB" sz="4000" i="1" dirty="0" smtClean="0"/>
              <a:t>other groups </a:t>
            </a:r>
            <a:r>
              <a:rPr lang="en-GB" sz="4000" i="1" dirty="0"/>
              <a:t>of </a:t>
            </a:r>
            <a:r>
              <a:rPr lang="en-GB" sz="4000" i="1" dirty="0" smtClean="0"/>
              <a:t>vulnerable people </a:t>
            </a:r>
            <a:r>
              <a:rPr lang="en-GB" sz="4000" i="1" dirty="0"/>
              <a:t>must be considered at every stage of the programme cycle, from assessment through to M&amp;E.</a:t>
            </a:r>
          </a:p>
          <a:p>
            <a:pPr marL="0" indent="0">
              <a:buNone/>
            </a:pPr>
            <a:r>
              <a:rPr lang="en-US" dirty="0"/>
              <a:t/>
            </a:r>
            <a:br>
              <a:rPr lang="en-US" dirty="0"/>
            </a:b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Programme assessment and </a:t>
            </a:r>
            <a:r>
              <a:rPr lang="en-GB" dirty="0" smtClean="0"/>
              <a:t>design</a:t>
            </a:r>
            <a:endParaRPr lang="en-GB" dirty="0"/>
          </a:p>
        </p:txBody>
      </p:sp>
      <p:sp>
        <p:nvSpPr>
          <p:cNvPr id="3" name="Content Placeholder 2"/>
          <p:cNvSpPr>
            <a:spLocks noGrp="1"/>
          </p:cNvSpPr>
          <p:nvPr>
            <p:ph idx="1"/>
          </p:nvPr>
        </p:nvSpPr>
        <p:spPr>
          <a:xfrm>
            <a:off x="609600" y="1676400"/>
            <a:ext cx="8077200" cy="4191000"/>
          </a:xfrm>
        </p:spPr>
        <p:txBody>
          <a:bodyPr/>
          <a:lstStyle/>
          <a:p>
            <a:pPr lvl="0"/>
            <a:r>
              <a:rPr lang="en-GB" sz="2000" dirty="0" smtClean="0"/>
              <a:t>When </a:t>
            </a:r>
            <a:r>
              <a:rPr lang="en-GB" sz="2000" dirty="0"/>
              <a:t>planning BC activities and doing assessments</a:t>
            </a:r>
            <a:r>
              <a:rPr lang="en-GB" sz="2000" dirty="0" smtClean="0"/>
              <a:t>, </a:t>
            </a:r>
            <a:r>
              <a:rPr lang="en-GB" sz="2000" b="1" dirty="0"/>
              <a:t>preferences and needs of all groups of </a:t>
            </a:r>
            <a:r>
              <a:rPr lang="en-GB" sz="2000" b="1" dirty="0" smtClean="0"/>
              <a:t>people must be considered</a:t>
            </a:r>
            <a:r>
              <a:rPr lang="en-GB" sz="2000" dirty="0" smtClean="0"/>
              <a:t>.</a:t>
            </a:r>
          </a:p>
          <a:p>
            <a:pPr lvl="0"/>
            <a:r>
              <a:rPr lang="en-GB" sz="2000" dirty="0" smtClean="0"/>
              <a:t>This </a:t>
            </a:r>
            <a:r>
              <a:rPr lang="en-GB" sz="2000" dirty="0"/>
              <a:t>will allow </a:t>
            </a:r>
            <a:r>
              <a:rPr lang="en-GB" sz="2000" dirty="0" smtClean="0"/>
              <a:t>for </a:t>
            </a:r>
            <a:r>
              <a:rPr lang="en-GB" sz="2000" b="1" dirty="0" smtClean="0"/>
              <a:t>inclusive programme design</a:t>
            </a:r>
            <a:r>
              <a:rPr lang="en-GB" sz="2000" dirty="0" smtClean="0"/>
              <a:t>.</a:t>
            </a:r>
            <a:endParaRPr lang="en-GB" sz="2000" dirty="0"/>
          </a:p>
          <a:p>
            <a:pPr lvl="0"/>
            <a:r>
              <a:rPr lang="en-GB" sz="2000" dirty="0"/>
              <a:t>To communicate with our beneficiaries we have to choose </a:t>
            </a:r>
            <a:r>
              <a:rPr lang="en-GB" sz="2000" b="1" dirty="0" smtClean="0"/>
              <a:t>channels and tools </a:t>
            </a:r>
            <a:r>
              <a:rPr lang="en-GB" sz="2000" b="1" dirty="0"/>
              <a:t>that will reach everyone</a:t>
            </a:r>
            <a:r>
              <a:rPr lang="en-GB" sz="2000" dirty="0"/>
              <a:t>. </a:t>
            </a:r>
            <a:endParaRPr lang="en-GB" sz="2000" dirty="0" smtClean="0"/>
          </a:p>
          <a:p>
            <a:pPr marL="0" lvl="0" indent="0">
              <a:buNone/>
            </a:pPr>
            <a:endParaRPr lang="en-GB" sz="2000" b="1" i="1" dirty="0"/>
          </a:p>
          <a:p>
            <a:pPr marL="0" lvl="0" indent="0">
              <a:buNone/>
            </a:pPr>
            <a:r>
              <a:rPr lang="en-GB" sz="2000" b="1" i="1" dirty="0"/>
              <a:t>How do we do this?</a:t>
            </a:r>
          </a:p>
          <a:p>
            <a:pPr lvl="1"/>
            <a:r>
              <a:rPr lang="en-GB" b="1" dirty="0" smtClean="0"/>
              <a:t>Include questions </a:t>
            </a:r>
            <a:r>
              <a:rPr lang="en-GB" b="1" dirty="0"/>
              <a:t>in an assessment </a:t>
            </a:r>
            <a:r>
              <a:rPr lang="en-GB" dirty="0"/>
              <a:t>about how different groups of people </a:t>
            </a:r>
            <a:r>
              <a:rPr lang="en-GB" dirty="0" smtClean="0"/>
              <a:t>communicate, where </a:t>
            </a:r>
            <a:r>
              <a:rPr lang="en-GB" dirty="0"/>
              <a:t>they get their information from</a:t>
            </a:r>
            <a:r>
              <a:rPr lang="en-GB" dirty="0" smtClean="0"/>
              <a:t>, most trusted sources etc. </a:t>
            </a:r>
            <a:r>
              <a:rPr lang="en-GB" dirty="0"/>
              <a:t>to inform ways of working and communicating </a:t>
            </a:r>
            <a:r>
              <a:rPr lang="en-GB" dirty="0" smtClean="0"/>
              <a:t>with </a:t>
            </a:r>
            <a:r>
              <a:rPr lang="en-GB" dirty="0"/>
              <a:t>all groups of people</a:t>
            </a:r>
          </a:p>
          <a:p>
            <a:pPr lvl="1"/>
            <a:r>
              <a:rPr lang="en-GB" dirty="0" smtClean="0"/>
              <a:t>Collect all </a:t>
            </a:r>
            <a:r>
              <a:rPr lang="en-GB" b="1" dirty="0"/>
              <a:t>data in a disaggregated </a:t>
            </a:r>
            <a:r>
              <a:rPr lang="en-GB" dirty="0" smtClean="0"/>
              <a:t>way</a:t>
            </a:r>
            <a:endParaRPr lang="en-GB" dirty="0"/>
          </a:p>
          <a:p>
            <a:pPr marL="0" indent="0" algn="ctr">
              <a:buNone/>
            </a:pPr>
            <a:endParaRPr lang="en-US" sz="4000" dirty="0" smtClean="0"/>
          </a:p>
        </p:txBody>
      </p:sp>
    </p:spTree>
    <p:extLst>
      <p:ext uri="{BB962C8B-B14F-4D97-AF65-F5344CB8AC3E}">
        <p14:creationId xmlns:p14="http://schemas.microsoft.com/office/powerpoint/2010/main" val="1941373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Questions </a:t>
            </a:r>
            <a:r>
              <a:rPr lang="en-GB" dirty="0"/>
              <a:t>to consider </a:t>
            </a:r>
            <a:r>
              <a:rPr lang="en-GB" dirty="0" smtClean="0"/>
              <a:t>in assessments</a:t>
            </a:r>
            <a:r>
              <a:rPr lang="en-GB" dirty="0"/>
              <a:t/>
            </a:r>
            <a:br>
              <a:rPr lang="en-GB" dirty="0"/>
            </a:br>
            <a:endParaRPr lang="en-GB" dirty="0"/>
          </a:p>
        </p:txBody>
      </p:sp>
      <p:sp>
        <p:nvSpPr>
          <p:cNvPr id="3" name="Content Placeholder 2"/>
          <p:cNvSpPr>
            <a:spLocks noGrp="1"/>
          </p:cNvSpPr>
          <p:nvPr>
            <p:ph idx="1"/>
          </p:nvPr>
        </p:nvSpPr>
        <p:spPr>
          <a:xfrm>
            <a:off x="609600" y="1905000"/>
            <a:ext cx="8077200" cy="4191000"/>
          </a:xfrm>
        </p:spPr>
        <p:txBody>
          <a:bodyPr/>
          <a:lstStyle/>
          <a:p>
            <a:pPr lvl="0"/>
            <a:r>
              <a:rPr lang="en-GB" dirty="0"/>
              <a:t>What </a:t>
            </a:r>
            <a:r>
              <a:rPr lang="en-GB" b="1" dirty="0"/>
              <a:t>communications channels </a:t>
            </a:r>
            <a:r>
              <a:rPr lang="en-GB" dirty="0"/>
              <a:t>are appropriate for each group (women, men, children, more vulnerable groups </a:t>
            </a:r>
            <a:r>
              <a:rPr lang="en-GB" dirty="0" err="1"/>
              <a:t>etc</a:t>
            </a:r>
            <a:r>
              <a:rPr lang="en-GB" dirty="0"/>
              <a:t>)?</a:t>
            </a:r>
          </a:p>
          <a:p>
            <a:pPr lvl="0"/>
            <a:r>
              <a:rPr lang="en-GB" dirty="0"/>
              <a:t>What are </a:t>
            </a:r>
            <a:r>
              <a:rPr lang="en-GB" b="1" dirty="0"/>
              <a:t>preferred and most trusted channels </a:t>
            </a:r>
            <a:r>
              <a:rPr lang="en-GB" dirty="0"/>
              <a:t>of communication for each group?</a:t>
            </a:r>
          </a:p>
          <a:p>
            <a:pPr lvl="0"/>
            <a:r>
              <a:rPr lang="en-GB" dirty="0"/>
              <a:t>What community-based </a:t>
            </a:r>
            <a:r>
              <a:rPr lang="en-GB" b="1" dirty="0"/>
              <a:t>activities</a:t>
            </a:r>
            <a:r>
              <a:rPr lang="en-GB" dirty="0"/>
              <a:t> do women/men prefer?</a:t>
            </a:r>
          </a:p>
          <a:p>
            <a:pPr lvl="0"/>
            <a:r>
              <a:rPr lang="en-GB" dirty="0"/>
              <a:t>Can the program use the </a:t>
            </a:r>
            <a:r>
              <a:rPr lang="en-GB" b="1" dirty="0"/>
              <a:t>same media and community activities</a:t>
            </a:r>
            <a:r>
              <a:rPr lang="en-GB" dirty="0"/>
              <a:t> for women/men?</a:t>
            </a:r>
          </a:p>
          <a:p>
            <a:pPr lvl="0"/>
            <a:r>
              <a:rPr lang="en-GB" dirty="0"/>
              <a:t>What are the existing </a:t>
            </a:r>
            <a:r>
              <a:rPr lang="en-GB" b="1" dirty="0"/>
              <a:t>community structures and power dynamics,</a:t>
            </a:r>
            <a:r>
              <a:rPr lang="en-GB" dirty="0"/>
              <a:t> and how well do leaders represent all the community? </a:t>
            </a:r>
          </a:p>
          <a:p>
            <a:pPr marL="0" indent="0" algn="ctr">
              <a:buNone/>
            </a:pPr>
            <a:endParaRPr lang="en-US" dirty="0" smtClean="0"/>
          </a:p>
        </p:txBody>
      </p:sp>
    </p:spTree>
    <p:extLst>
      <p:ext uri="{BB962C8B-B14F-4D97-AF65-F5344CB8AC3E}">
        <p14:creationId xmlns:p14="http://schemas.microsoft.com/office/powerpoint/2010/main" val="3978017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6858000" cy="1143000"/>
          </a:xfrm>
        </p:spPr>
        <p:txBody>
          <a:bodyPr/>
          <a:lstStyle/>
          <a:p>
            <a:r>
              <a:rPr lang="en-GB" dirty="0" smtClean="0"/>
              <a:t>Tips for </a:t>
            </a:r>
            <a:r>
              <a:rPr lang="en-GB" dirty="0"/>
              <a:t>making assessments and programme design </a:t>
            </a:r>
            <a:r>
              <a:rPr lang="en-GB" dirty="0" smtClean="0"/>
              <a:t>gender &amp; diversity sensitive</a:t>
            </a:r>
            <a:endParaRPr lang="en-GB" dirty="0"/>
          </a:p>
        </p:txBody>
      </p:sp>
      <p:sp>
        <p:nvSpPr>
          <p:cNvPr id="3" name="Content Placeholder 2"/>
          <p:cNvSpPr>
            <a:spLocks noGrp="1"/>
          </p:cNvSpPr>
          <p:nvPr>
            <p:ph idx="1"/>
          </p:nvPr>
        </p:nvSpPr>
        <p:spPr>
          <a:xfrm>
            <a:off x="457200" y="1905000"/>
            <a:ext cx="8305800" cy="4191000"/>
          </a:xfrm>
        </p:spPr>
        <p:txBody>
          <a:bodyPr/>
          <a:lstStyle/>
          <a:p>
            <a:pPr lvl="0"/>
            <a:r>
              <a:rPr lang="en-GB" sz="2400" b="1" dirty="0"/>
              <a:t>Speak to </a:t>
            </a:r>
            <a:r>
              <a:rPr lang="en-GB" sz="2400" b="1" dirty="0" smtClean="0"/>
              <a:t>all  types of community </a:t>
            </a:r>
            <a:r>
              <a:rPr lang="en-GB" sz="2400" b="1" dirty="0"/>
              <a:t>members</a:t>
            </a:r>
            <a:r>
              <a:rPr lang="en-GB" sz="2400" dirty="0"/>
              <a:t>, including men, women, young, elderly, disabled, ethnic minorities and more vulnerable groups.</a:t>
            </a:r>
          </a:p>
          <a:p>
            <a:pPr lvl="0"/>
            <a:r>
              <a:rPr lang="en-GB" sz="2400" dirty="0"/>
              <a:t>Consult with men &amp;</a:t>
            </a:r>
            <a:r>
              <a:rPr lang="en-GB" sz="2400" dirty="0" smtClean="0"/>
              <a:t> women or specific groups </a:t>
            </a:r>
            <a:r>
              <a:rPr lang="en-GB" sz="2400" b="1" dirty="0" smtClean="0"/>
              <a:t>separately</a:t>
            </a:r>
            <a:endParaRPr lang="en-GB" sz="2400" dirty="0"/>
          </a:p>
          <a:p>
            <a:pPr lvl="0"/>
            <a:r>
              <a:rPr lang="en-GB" sz="2400" dirty="0" smtClean="0"/>
              <a:t>Report assessment </a:t>
            </a:r>
            <a:r>
              <a:rPr lang="en-GB" sz="2400" dirty="0"/>
              <a:t>findings and recommendations </a:t>
            </a:r>
            <a:r>
              <a:rPr lang="en-GB" sz="2400" dirty="0" smtClean="0"/>
              <a:t>by </a:t>
            </a:r>
            <a:r>
              <a:rPr lang="en-GB" sz="2400" dirty="0"/>
              <a:t>sex, age-group, &amp; vulnerable </a:t>
            </a:r>
            <a:r>
              <a:rPr lang="en-GB" sz="2400" dirty="0" smtClean="0"/>
              <a:t>groups – </a:t>
            </a:r>
            <a:r>
              <a:rPr lang="en-GB" sz="2400" b="1" dirty="0" smtClean="0"/>
              <a:t>disaggregated </a:t>
            </a:r>
            <a:endParaRPr lang="en-GB" sz="2400" b="1" dirty="0"/>
          </a:p>
          <a:p>
            <a:pPr lvl="0"/>
            <a:r>
              <a:rPr lang="en-GB" sz="2400" dirty="0"/>
              <a:t>Try to ensure where possible </a:t>
            </a:r>
            <a:r>
              <a:rPr lang="en-GB" sz="2400" dirty="0" smtClean="0"/>
              <a:t>that Red Cross </a:t>
            </a:r>
            <a:r>
              <a:rPr lang="en-GB" sz="2400" dirty="0"/>
              <a:t>teams (staff and volunteers) and committees reflect gender balance and </a:t>
            </a:r>
            <a:r>
              <a:rPr lang="en-GB" sz="2400" dirty="0" smtClean="0"/>
              <a:t>diversity </a:t>
            </a:r>
            <a:r>
              <a:rPr lang="en-GB" sz="2400" dirty="0"/>
              <a:t>of the community.</a:t>
            </a:r>
          </a:p>
          <a:p>
            <a:pPr marL="0" indent="0">
              <a:buNone/>
            </a:pPr>
            <a:endParaRPr lang="en-US" dirty="0"/>
          </a:p>
        </p:txBody>
      </p:sp>
    </p:spTree>
    <p:extLst>
      <p:ext uri="{BB962C8B-B14F-4D97-AF65-F5344CB8AC3E}">
        <p14:creationId xmlns:p14="http://schemas.microsoft.com/office/powerpoint/2010/main" val="143062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Programme</a:t>
            </a:r>
            <a:r>
              <a:rPr lang="en-US" dirty="0" smtClean="0"/>
              <a:t> delivery</a:t>
            </a:r>
            <a:endParaRPr lang="en-GB" dirty="0"/>
          </a:p>
        </p:txBody>
      </p:sp>
      <p:sp>
        <p:nvSpPr>
          <p:cNvPr id="3" name="Content Placeholder 2"/>
          <p:cNvSpPr>
            <a:spLocks noGrp="1"/>
          </p:cNvSpPr>
          <p:nvPr>
            <p:ph idx="1"/>
          </p:nvPr>
        </p:nvSpPr>
        <p:spPr>
          <a:xfrm>
            <a:off x="457200" y="1676400"/>
            <a:ext cx="8229600" cy="4191000"/>
          </a:xfrm>
        </p:spPr>
        <p:txBody>
          <a:bodyPr/>
          <a:lstStyle/>
          <a:p>
            <a:pPr lvl="0"/>
            <a:r>
              <a:rPr lang="en-GB" sz="2500" b="1" dirty="0" smtClean="0"/>
              <a:t>Information </a:t>
            </a:r>
            <a:r>
              <a:rPr lang="en-GB" sz="2500" b="1" dirty="0"/>
              <a:t>on gender dynamics &amp; communications preferences </a:t>
            </a:r>
            <a:r>
              <a:rPr lang="en-GB" sz="2500" dirty="0"/>
              <a:t>gathered in assessment should inform </a:t>
            </a:r>
            <a:r>
              <a:rPr lang="en-GB" sz="2500" dirty="0" smtClean="0"/>
              <a:t>implementation of activities</a:t>
            </a:r>
            <a:endParaRPr lang="en-GB" sz="2500" dirty="0"/>
          </a:p>
          <a:p>
            <a:pPr lvl="0"/>
            <a:r>
              <a:rPr lang="en-GB" sz="2500" b="1" dirty="0"/>
              <a:t>Use multiple communication channels </a:t>
            </a:r>
            <a:r>
              <a:rPr lang="en-GB" sz="2500" dirty="0" smtClean="0"/>
              <a:t>based </a:t>
            </a:r>
            <a:r>
              <a:rPr lang="en-GB" sz="2500" dirty="0"/>
              <a:t>on the assessment (written/oral).  E.g. community meetings, posters/leaflets, noticeboards, SMS messages, radio etc.</a:t>
            </a:r>
          </a:p>
          <a:p>
            <a:pPr lvl="0"/>
            <a:r>
              <a:rPr lang="en-GB" sz="2500" dirty="0"/>
              <a:t>Set up </a:t>
            </a:r>
            <a:r>
              <a:rPr lang="en-GB" sz="2500" b="1" dirty="0"/>
              <a:t>feedback mechanism(s) </a:t>
            </a:r>
            <a:r>
              <a:rPr lang="en-GB" sz="2500" dirty="0"/>
              <a:t>that allow all beneficiary groups to speak to MRCS – </a:t>
            </a:r>
            <a:r>
              <a:rPr lang="en-GB" sz="2500" dirty="0" smtClean="0"/>
              <a:t>ideally more </a:t>
            </a:r>
            <a:r>
              <a:rPr lang="en-GB" sz="2500" dirty="0"/>
              <a:t>than one channel.</a:t>
            </a:r>
          </a:p>
          <a:p>
            <a:pPr marL="0" indent="0">
              <a:buNone/>
            </a:pPr>
            <a:r>
              <a:rPr lang="en-US" dirty="0" smtClean="0"/>
              <a:t/>
            </a:r>
            <a:br>
              <a:rPr lang="en-US" dirty="0" smtClean="0"/>
            </a:br>
            <a:endParaRPr lang="en-US" dirty="0" smtClean="0"/>
          </a:p>
          <a:p>
            <a:pPr lvl="1"/>
            <a:endParaRPr lang="en-GB" dirty="0"/>
          </a:p>
        </p:txBody>
      </p:sp>
    </p:spTree>
    <p:extLst>
      <p:ext uri="{BB962C8B-B14F-4D97-AF65-F5344CB8AC3E}">
        <p14:creationId xmlns:p14="http://schemas.microsoft.com/office/powerpoint/2010/main" val="2524117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development and delivery</a:t>
            </a:r>
            <a:endParaRPr lang="en-GB" dirty="0"/>
          </a:p>
        </p:txBody>
      </p:sp>
      <p:sp>
        <p:nvSpPr>
          <p:cNvPr id="3" name="Content Placeholder 2"/>
          <p:cNvSpPr>
            <a:spLocks noGrp="1"/>
          </p:cNvSpPr>
          <p:nvPr>
            <p:ph idx="1"/>
          </p:nvPr>
        </p:nvSpPr>
        <p:spPr>
          <a:xfrm>
            <a:off x="304800" y="1676400"/>
            <a:ext cx="4191000" cy="2616101"/>
          </a:xfrm>
        </p:spPr>
        <p:txBody>
          <a:bodyPr wrap="square">
            <a:spAutoFit/>
          </a:bodyPr>
          <a:lstStyle/>
          <a:p>
            <a:pPr lvl="0"/>
            <a:r>
              <a:rPr lang="en-GB" sz="2000" dirty="0" smtClean="0"/>
              <a:t>Message development should consider the </a:t>
            </a:r>
            <a:r>
              <a:rPr lang="en-GB" sz="2000" b="1" dirty="0"/>
              <a:t>different needs </a:t>
            </a:r>
            <a:r>
              <a:rPr lang="en-GB" sz="2000" dirty="0"/>
              <a:t>of different groups of </a:t>
            </a:r>
            <a:r>
              <a:rPr lang="en-GB" sz="2000" dirty="0" smtClean="0"/>
              <a:t>people</a:t>
            </a:r>
            <a:endParaRPr lang="en-GB" sz="2000" dirty="0"/>
          </a:p>
          <a:p>
            <a:pPr lvl="0"/>
            <a:r>
              <a:rPr lang="en-GB" sz="2000" b="1" dirty="0"/>
              <a:t>Pre-test and re-test </a:t>
            </a:r>
            <a:r>
              <a:rPr lang="en-GB" sz="2000" dirty="0"/>
              <a:t>messages, concepts, and </a:t>
            </a:r>
            <a:r>
              <a:rPr lang="en-GB" sz="2000" dirty="0" smtClean="0"/>
              <a:t>formats </a:t>
            </a:r>
            <a:r>
              <a:rPr lang="en-GB" sz="2000" dirty="0"/>
              <a:t>with </a:t>
            </a:r>
            <a:r>
              <a:rPr lang="en-GB" sz="2000" dirty="0" smtClean="0"/>
              <a:t>women, </a:t>
            </a:r>
            <a:r>
              <a:rPr lang="en-GB" sz="2000" dirty="0"/>
              <a:t>men </a:t>
            </a:r>
            <a:r>
              <a:rPr lang="en-GB" sz="2000" dirty="0" smtClean="0"/>
              <a:t>&amp; other groups separately </a:t>
            </a:r>
            <a:r>
              <a:rPr lang="en-GB" sz="2000" dirty="0"/>
              <a:t>to </a:t>
            </a:r>
            <a:r>
              <a:rPr lang="en-GB" sz="2000" dirty="0" smtClean="0"/>
              <a:t>see </a:t>
            </a:r>
            <a:r>
              <a:rPr lang="en-GB" sz="2000" dirty="0"/>
              <a:t>what works well </a:t>
            </a:r>
            <a:r>
              <a:rPr lang="en-GB" sz="2000" dirty="0" smtClean="0"/>
              <a:t>each</a:t>
            </a: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742180" y="1615439"/>
            <a:ext cx="3639820" cy="242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4343400"/>
            <a:ext cx="8534400" cy="2185214"/>
          </a:xfrm>
          <a:prstGeom prst="rect">
            <a:avLst/>
          </a:prstGeom>
          <a:noFill/>
        </p:spPr>
        <p:txBody>
          <a:bodyPr wrap="square" rtlCol="0">
            <a:spAutoFit/>
          </a:bodyPr>
          <a:lstStyle/>
          <a:p>
            <a:pPr marL="285750" indent="-285750">
              <a:buFont typeface="Wingdings" panose="05000000000000000000" pitchFamily="2" charset="2"/>
              <a:buChar char="§"/>
            </a:pPr>
            <a:r>
              <a:rPr lang="en-GB" sz="2000" b="1" i="1" dirty="0"/>
              <a:t>Emergencies and disaster preparedness</a:t>
            </a:r>
            <a:r>
              <a:rPr lang="en-GB" sz="2000" i="1" dirty="0"/>
              <a:t>: </a:t>
            </a:r>
            <a:r>
              <a:rPr lang="en-GB" sz="2000" dirty="0"/>
              <a:t>Different groups of people have different needs therefore messages should reflect this</a:t>
            </a:r>
            <a:r>
              <a:rPr lang="en-GB" sz="2000" dirty="0" smtClean="0"/>
              <a:t>.</a:t>
            </a:r>
          </a:p>
          <a:p>
            <a:endParaRPr lang="en-GB" sz="2000" b="1" dirty="0"/>
          </a:p>
          <a:p>
            <a:pPr marL="285750" indent="-285750">
              <a:buFont typeface="Wingdings" panose="05000000000000000000" pitchFamily="2" charset="2"/>
              <a:buChar char="§"/>
            </a:pPr>
            <a:r>
              <a:rPr lang="en-GB" sz="2000" b="1" i="1" dirty="0"/>
              <a:t>Behaviour change</a:t>
            </a:r>
            <a:r>
              <a:rPr lang="en-GB" sz="2000" b="1" dirty="0"/>
              <a:t>: </a:t>
            </a:r>
            <a:r>
              <a:rPr lang="en-GB" sz="2000" dirty="0"/>
              <a:t>different messages will motivate different groups of people to change their behaviours</a:t>
            </a:r>
            <a:r>
              <a:rPr lang="en-GB" dirty="0"/>
              <a:t>. </a:t>
            </a:r>
          </a:p>
          <a:p>
            <a:pPr lvl="0"/>
            <a:endParaRPr lang="en-GB" dirty="0"/>
          </a:p>
          <a:p>
            <a:endParaRPr lang="en-GB" dirty="0"/>
          </a:p>
        </p:txBody>
      </p:sp>
    </p:spTree>
    <p:extLst>
      <p:ext uri="{BB962C8B-B14F-4D97-AF65-F5344CB8AC3E}">
        <p14:creationId xmlns:p14="http://schemas.microsoft.com/office/powerpoint/2010/main" val="3929316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 for gender sensitive message design and delivery</a:t>
            </a:r>
            <a:endParaRPr lang="en-GB" dirty="0"/>
          </a:p>
        </p:txBody>
      </p:sp>
      <p:sp>
        <p:nvSpPr>
          <p:cNvPr id="3" name="Content Placeholder 2"/>
          <p:cNvSpPr>
            <a:spLocks noGrp="1"/>
          </p:cNvSpPr>
          <p:nvPr>
            <p:ph idx="1"/>
          </p:nvPr>
        </p:nvSpPr>
        <p:spPr>
          <a:xfrm>
            <a:off x="609600" y="1676400"/>
            <a:ext cx="8077200" cy="4191000"/>
          </a:xfrm>
        </p:spPr>
        <p:txBody>
          <a:bodyPr/>
          <a:lstStyle/>
          <a:p>
            <a:pPr marL="0" indent="0">
              <a:buNone/>
            </a:pPr>
            <a:r>
              <a:rPr lang="en-US" sz="2800" dirty="0" smtClean="0"/>
              <a:t/>
            </a:r>
            <a:br>
              <a:rPr lang="en-US" sz="2800" dirty="0" smtClean="0"/>
            </a:br>
            <a:endParaRPr lang="en-US" sz="2800" dirty="0" smtClean="0"/>
          </a:p>
        </p:txBody>
      </p:sp>
      <p:sp>
        <p:nvSpPr>
          <p:cNvPr id="4" name="Rectangle 3"/>
          <p:cNvSpPr/>
          <p:nvPr/>
        </p:nvSpPr>
        <p:spPr>
          <a:xfrm>
            <a:off x="304800" y="1676400"/>
            <a:ext cx="8686800" cy="3893374"/>
          </a:xfrm>
          <a:prstGeom prst="rect">
            <a:avLst/>
          </a:prstGeom>
        </p:spPr>
        <p:txBody>
          <a:bodyPr wrap="square">
            <a:spAutoFit/>
          </a:bodyPr>
          <a:lstStyle/>
          <a:p>
            <a:pPr marL="285750" lvl="0" indent="-285750">
              <a:lnSpc>
                <a:spcPct val="150000"/>
              </a:lnSpc>
              <a:buClr>
                <a:srgbClr val="FF0000"/>
              </a:buClr>
              <a:buFont typeface="Wingdings" panose="05000000000000000000" pitchFamily="2" charset="2"/>
              <a:buChar char="§"/>
            </a:pPr>
            <a:r>
              <a:rPr lang="en-GB" sz="1900" dirty="0"/>
              <a:t>How will women/men perceive messages?</a:t>
            </a:r>
          </a:p>
          <a:p>
            <a:pPr marL="285750" lvl="0" indent="-285750">
              <a:lnSpc>
                <a:spcPct val="150000"/>
              </a:lnSpc>
              <a:buClr>
                <a:srgbClr val="FF0000"/>
              </a:buClr>
              <a:buFont typeface="Wingdings" panose="05000000000000000000" pitchFamily="2" charset="2"/>
              <a:buChar char="§"/>
            </a:pPr>
            <a:r>
              <a:rPr lang="en-GB" sz="1900" dirty="0"/>
              <a:t>Are messages appropriate for the needs and circumstances of women/men?</a:t>
            </a:r>
          </a:p>
          <a:p>
            <a:pPr marL="285750" lvl="0" indent="-285750">
              <a:lnSpc>
                <a:spcPct val="150000"/>
              </a:lnSpc>
              <a:buClr>
                <a:srgbClr val="FF0000"/>
              </a:buClr>
              <a:buFont typeface="Wingdings" panose="05000000000000000000" pitchFamily="2" charset="2"/>
              <a:buChar char="§"/>
            </a:pPr>
            <a:r>
              <a:rPr lang="en-GB" sz="1900" dirty="0"/>
              <a:t>What gender roles do the messages convey?</a:t>
            </a:r>
          </a:p>
          <a:p>
            <a:pPr marL="285750" lvl="0" indent="-285750">
              <a:lnSpc>
                <a:spcPct val="150000"/>
              </a:lnSpc>
              <a:buClr>
                <a:srgbClr val="FF0000"/>
              </a:buClr>
              <a:buFont typeface="Wingdings" panose="05000000000000000000" pitchFamily="2" charset="2"/>
              <a:buChar char="§"/>
            </a:pPr>
            <a:r>
              <a:rPr lang="en-GB" sz="1900" dirty="0" smtClean="0"/>
              <a:t>Do </a:t>
            </a:r>
            <a:r>
              <a:rPr lang="en-GB" sz="1900" dirty="0"/>
              <a:t>messages and materials include positive female and male role models? </a:t>
            </a:r>
          </a:p>
          <a:p>
            <a:pPr marL="285750" lvl="0" indent="-285750">
              <a:lnSpc>
                <a:spcPct val="150000"/>
              </a:lnSpc>
              <a:buClr>
                <a:srgbClr val="FF0000"/>
              </a:buClr>
              <a:buFont typeface="Wingdings" panose="05000000000000000000" pitchFamily="2" charset="2"/>
              <a:buChar char="§"/>
            </a:pPr>
            <a:r>
              <a:rPr lang="en-GB" sz="1900" dirty="0" smtClean="0"/>
              <a:t>What </a:t>
            </a:r>
            <a:r>
              <a:rPr lang="en-GB" sz="1900" dirty="0"/>
              <a:t>are the </a:t>
            </a:r>
            <a:r>
              <a:rPr lang="en-GB" sz="1900" dirty="0" smtClean="0"/>
              <a:t>barriers </a:t>
            </a:r>
            <a:r>
              <a:rPr lang="en-GB" sz="1900" dirty="0"/>
              <a:t>for women/men to accessing </a:t>
            </a:r>
            <a:r>
              <a:rPr lang="en-GB" sz="1900" dirty="0" smtClean="0"/>
              <a:t>messages, activities</a:t>
            </a:r>
            <a:r>
              <a:rPr lang="en-GB" sz="1900" dirty="0"/>
              <a:t> </a:t>
            </a:r>
            <a:r>
              <a:rPr lang="en-GB" sz="1900" dirty="0" smtClean="0"/>
              <a:t>or services?</a:t>
            </a:r>
            <a:endParaRPr lang="en-GB" sz="1900" dirty="0"/>
          </a:p>
          <a:p>
            <a:pPr marL="285750" lvl="0" indent="-285750">
              <a:lnSpc>
                <a:spcPct val="150000"/>
              </a:lnSpc>
              <a:buClr>
                <a:srgbClr val="FF0000"/>
              </a:buClr>
              <a:buFont typeface="Wingdings" panose="05000000000000000000" pitchFamily="2" charset="2"/>
              <a:buChar char="§"/>
            </a:pPr>
            <a:r>
              <a:rPr lang="en-GB" sz="1900" dirty="0"/>
              <a:t>Do messages, concepts, activities, and products consider workload, access to information and services, and mobility of women/men?</a:t>
            </a:r>
          </a:p>
          <a:p>
            <a:pPr marL="285750" lvl="0" indent="-285750">
              <a:buClr>
                <a:srgbClr val="FF0000"/>
              </a:buClr>
              <a:buFont typeface="Wingdings" panose="05000000000000000000" pitchFamily="2" charset="2"/>
              <a:buChar char="§"/>
            </a:pPr>
            <a:r>
              <a:rPr lang="en-GB" sz="1900" dirty="0"/>
              <a:t>How do women/men interpret each message and material?</a:t>
            </a:r>
          </a:p>
        </p:txBody>
      </p:sp>
    </p:spTree>
    <p:extLst>
      <p:ext uri="{BB962C8B-B14F-4D97-AF65-F5344CB8AC3E}">
        <p14:creationId xmlns:p14="http://schemas.microsoft.com/office/powerpoint/2010/main" val="254539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Defining the issue</a:t>
            </a:r>
            <a:endParaRPr lang="en-US" sz="3000" dirty="0"/>
          </a:p>
        </p:txBody>
      </p:sp>
      <p:sp>
        <p:nvSpPr>
          <p:cNvPr id="3" name="TextBox 2"/>
          <p:cNvSpPr txBox="1"/>
          <p:nvPr/>
        </p:nvSpPr>
        <p:spPr>
          <a:xfrm>
            <a:off x="838200" y="2307771"/>
            <a:ext cx="7543800" cy="1569660"/>
          </a:xfrm>
          <a:prstGeom prst="rect">
            <a:avLst/>
          </a:prstGeom>
          <a:noFill/>
        </p:spPr>
        <p:txBody>
          <a:bodyPr wrap="square" rtlCol="0">
            <a:spAutoFit/>
          </a:bodyPr>
          <a:lstStyle/>
          <a:p>
            <a:r>
              <a:rPr lang="en-US" sz="3200" dirty="0"/>
              <a:t>What do </a:t>
            </a:r>
            <a:r>
              <a:rPr lang="en-US" sz="3200" dirty="0" smtClean="0"/>
              <a:t>‘Accountability to beneficiaries’ (</a:t>
            </a:r>
            <a:r>
              <a:rPr lang="en-US" sz="3200" dirty="0" err="1" smtClean="0"/>
              <a:t>AtB</a:t>
            </a:r>
            <a:r>
              <a:rPr lang="en-US" sz="3200" dirty="0" smtClean="0"/>
              <a:t>) and ‘beneficiary communications’ (BC) mean</a:t>
            </a:r>
            <a:r>
              <a:rPr lang="en-US" sz="3200" dirty="0"/>
              <a:t>?</a:t>
            </a:r>
            <a:endParaRPr lang="en-GB" sz="3200" dirty="0"/>
          </a:p>
        </p:txBody>
      </p:sp>
    </p:spTree>
    <p:extLst>
      <p:ext uri="{BB962C8B-B14F-4D97-AF65-F5344CB8AC3E}">
        <p14:creationId xmlns:p14="http://schemas.microsoft.com/office/powerpoint/2010/main" val="412233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and M&amp;E</a:t>
            </a:r>
            <a:endParaRPr lang="en-GB" dirty="0"/>
          </a:p>
        </p:txBody>
      </p:sp>
      <p:sp>
        <p:nvSpPr>
          <p:cNvPr id="3" name="Content Placeholder 2"/>
          <p:cNvSpPr>
            <a:spLocks noGrp="1"/>
          </p:cNvSpPr>
          <p:nvPr>
            <p:ph idx="1"/>
          </p:nvPr>
        </p:nvSpPr>
        <p:spPr>
          <a:xfrm>
            <a:off x="609600" y="1676400"/>
            <a:ext cx="8077200" cy="4191000"/>
          </a:xfrm>
        </p:spPr>
        <p:txBody>
          <a:bodyPr/>
          <a:lstStyle/>
          <a:p>
            <a:r>
              <a:rPr lang="en-GB" sz="2300" dirty="0" smtClean="0"/>
              <a:t>If </a:t>
            </a:r>
            <a:r>
              <a:rPr lang="en-GB" sz="2300" dirty="0"/>
              <a:t>we have considered the communications preferences and needs of all groups of </a:t>
            </a:r>
            <a:r>
              <a:rPr lang="en-GB" sz="2300" dirty="0" smtClean="0"/>
              <a:t>people </a:t>
            </a:r>
            <a:r>
              <a:rPr lang="en-GB" sz="2300" dirty="0"/>
              <a:t>in the programme assessment and design phases, then we can use the most useful beneficiary communications techniques and tools to both implement and monitor our programme to see if it is reaching and having an impact on men, women and different groups. </a:t>
            </a:r>
          </a:p>
          <a:p>
            <a:pPr lvl="0"/>
            <a:r>
              <a:rPr lang="en-GB" sz="2300" b="1" dirty="0"/>
              <a:t>Involve </a:t>
            </a:r>
            <a:r>
              <a:rPr lang="en-GB" sz="2300" b="1" dirty="0" smtClean="0"/>
              <a:t>all groups in </a:t>
            </a:r>
            <a:r>
              <a:rPr lang="en-GB" sz="2300" b="1" dirty="0"/>
              <a:t>reviewing programme progress and quality: </a:t>
            </a:r>
            <a:r>
              <a:rPr lang="en-GB" sz="2300" dirty="0"/>
              <a:t>e.g. how is the new </a:t>
            </a:r>
            <a:r>
              <a:rPr lang="en-GB" sz="2300" dirty="0" smtClean="0"/>
              <a:t>hardware </a:t>
            </a:r>
            <a:r>
              <a:rPr lang="en-GB" sz="2300" dirty="0"/>
              <a:t>working? Is the health of communities better? How can we tell?</a:t>
            </a:r>
          </a:p>
        </p:txBody>
      </p:sp>
    </p:spTree>
    <p:extLst>
      <p:ext uri="{BB962C8B-B14F-4D97-AF65-F5344CB8AC3E}">
        <p14:creationId xmlns:p14="http://schemas.microsoft.com/office/powerpoint/2010/main" val="1476412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0" dirty="0" smtClean="0"/>
              <a:t>And finally….</a:t>
            </a:r>
            <a:endParaRPr lang="en-US" dirty="0"/>
          </a:p>
        </p:txBody>
      </p:sp>
      <p:sp>
        <p:nvSpPr>
          <p:cNvPr id="3" name="Content Placeholder 2"/>
          <p:cNvSpPr>
            <a:spLocks noGrp="1"/>
          </p:cNvSpPr>
          <p:nvPr>
            <p:ph idx="1"/>
          </p:nvPr>
        </p:nvSpPr>
        <p:spPr>
          <a:xfrm>
            <a:off x="533400" y="1676400"/>
            <a:ext cx="8382000" cy="4191000"/>
          </a:xfrm>
        </p:spPr>
        <p:txBody>
          <a:bodyPr/>
          <a:lstStyle/>
          <a:p>
            <a:pPr lvl="0"/>
            <a:r>
              <a:rPr lang="en-GB" sz="2000" dirty="0" smtClean="0"/>
              <a:t>Accountable programming that considers </a:t>
            </a:r>
            <a:r>
              <a:rPr lang="en-GB" sz="2000" dirty="0"/>
              <a:t>needs and preferences of ALL groups of </a:t>
            </a:r>
            <a:r>
              <a:rPr lang="en-GB" sz="2000" dirty="0" smtClean="0"/>
              <a:t>people </a:t>
            </a:r>
            <a:r>
              <a:rPr lang="en-GB" sz="2000" dirty="0"/>
              <a:t>will automatically be gender and diversity </a:t>
            </a:r>
            <a:r>
              <a:rPr lang="en-GB" sz="2000" dirty="0" smtClean="0"/>
              <a:t>sensitive</a:t>
            </a:r>
            <a:endParaRPr lang="en-GB" sz="2000" dirty="0"/>
          </a:p>
          <a:p>
            <a:pPr lvl="0"/>
            <a:r>
              <a:rPr lang="en-GB" sz="2000" dirty="0"/>
              <a:t>Gender and diversity-sensitive </a:t>
            </a:r>
            <a:r>
              <a:rPr lang="en-GB" sz="2000" dirty="0" smtClean="0"/>
              <a:t>ben </a:t>
            </a:r>
            <a:r>
              <a:rPr lang="en-GB" sz="2000" dirty="0" err="1" smtClean="0"/>
              <a:t>comms</a:t>
            </a:r>
            <a:r>
              <a:rPr lang="en-GB" sz="2000" dirty="0" smtClean="0"/>
              <a:t> strengthens </a:t>
            </a:r>
            <a:r>
              <a:rPr lang="en-GB" sz="2000" dirty="0"/>
              <a:t>accountability to beneficiaries and therefore the quality of </a:t>
            </a:r>
            <a:r>
              <a:rPr lang="en-GB" sz="2000" dirty="0" smtClean="0"/>
              <a:t>programming</a:t>
            </a:r>
            <a:r>
              <a:rPr lang="en-GB" sz="2000" dirty="0"/>
              <a:t>, </a:t>
            </a:r>
            <a:r>
              <a:rPr lang="en-GB" sz="2000" dirty="0" smtClean="0"/>
              <a:t>saving </a:t>
            </a:r>
            <a:r>
              <a:rPr lang="en-GB" sz="2000" dirty="0"/>
              <a:t>more lives &amp;</a:t>
            </a:r>
            <a:r>
              <a:rPr lang="en-GB" sz="2000" dirty="0" smtClean="0"/>
              <a:t> building </a:t>
            </a:r>
            <a:r>
              <a:rPr lang="en-GB" sz="2000" dirty="0"/>
              <a:t>more resilient </a:t>
            </a:r>
            <a:r>
              <a:rPr lang="en-GB" sz="2000" dirty="0" smtClean="0"/>
              <a:t>communities</a:t>
            </a:r>
            <a:endParaRPr lang="en-GB" sz="2000" dirty="0"/>
          </a:p>
          <a:p>
            <a:pPr lvl="0"/>
            <a:r>
              <a:rPr lang="en-GB" sz="2000" dirty="0"/>
              <a:t>Beneficiary communications allows us to better understand the needs of affected people and address their vulnerabilities and gives affected communities a voice and decision making </a:t>
            </a:r>
            <a:r>
              <a:rPr lang="en-GB" sz="2000" dirty="0" smtClean="0"/>
              <a:t>power</a:t>
            </a:r>
            <a:endParaRPr lang="en-GB" sz="2000" dirty="0"/>
          </a:p>
          <a:p>
            <a:pPr lvl="0"/>
            <a:r>
              <a:rPr lang="en-GB" sz="2000" dirty="0"/>
              <a:t>It </a:t>
            </a:r>
            <a:r>
              <a:rPr lang="en-GB" sz="2000" dirty="0" smtClean="0"/>
              <a:t>does not have to be difficult or expensive</a:t>
            </a:r>
            <a:endParaRPr lang="en-GB" sz="2000" dirty="0"/>
          </a:p>
          <a:p>
            <a:pPr lvl="0"/>
            <a:r>
              <a:rPr lang="en-GB" sz="2000" dirty="0"/>
              <a:t>IFRC beneficiary communications and accountability technical </a:t>
            </a:r>
            <a:r>
              <a:rPr lang="en-GB" sz="2000" dirty="0" smtClean="0"/>
              <a:t>support/training is available</a:t>
            </a:r>
            <a:endParaRPr lang="en-GB" sz="2000" dirty="0"/>
          </a:p>
        </p:txBody>
      </p:sp>
    </p:spTree>
    <p:extLst>
      <p:ext uri="{BB962C8B-B14F-4D97-AF65-F5344CB8AC3E}">
        <p14:creationId xmlns:p14="http://schemas.microsoft.com/office/powerpoint/2010/main" val="95380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92696"/>
            <a:ext cx="6858000" cy="801142"/>
          </a:xfrm>
        </p:spPr>
        <p:txBody>
          <a:bodyPr/>
          <a:lstStyle/>
          <a:p>
            <a:r>
              <a:rPr lang="en-GB" i="0" dirty="0" smtClean="0"/>
              <a:t>Questions?</a:t>
            </a:r>
            <a:r>
              <a:rPr lang="en-GB" dirty="0" smtClean="0"/>
              <a:t/>
            </a:r>
            <a:br>
              <a:rPr lang="en-GB" dirty="0" smtClean="0"/>
            </a:br>
            <a:endParaRPr lang="en-GB"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3462" y="457200"/>
            <a:ext cx="350519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2133600"/>
            <a:ext cx="4114800" cy="3046988"/>
          </a:xfrm>
          <a:prstGeom prst="rect">
            <a:avLst/>
          </a:prstGeom>
          <a:noFill/>
        </p:spPr>
        <p:txBody>
          <a:bodyPr wrap="square" rtlCol="0">
            <a:spAutoFit/>
          </a:bodyPr>
          <a:lstStyle/>
          <a:p>
            <a:r>
              <a:rPr lang="en-US" sz="2000" b="1" dirty="0" smtClean="0"/>
              <a:t>For further information:</a:t>
            </a:r>
          </a:p>
          <a:p>
            <a:endParaRPr lang="en-US" sz="2000" dirty="0"/>
          </a:p>
          <a:p>
            <a:r>
              <a:rPr lang="en-US" sz="2000" dirty="0" smtClean="0"/>
              <a:t>Mandy George, IFRC beneficiary Communications Adviser</a:t>
            </a:r>
          </a:p>
          <a:p>
            <a:endParaRPr lang="en-US" sz="2000" dirty="0" smtClean="0"/>
          </a:p>
          <a:p>
            <a:r>
              <a:rPr lang="en-US" sz="2000" dirty="0" smtClean="0">
                <a:hlinkClick r:id="rId4"/>
              </a:rPr>
              <a:t>amanda.george@ifrc.org</a:t>
            </a:r>
            <a:endParaRPr lang="en-US" sz="2000" dirty="0" smtClean="0"/>
          </a:p>
          <a:p>
            <a:endParaRPr lang="en-US" sz="2000" dirty="0"/>
          </a:p>
          <a:p>
            <a:endParaRPr lang="en-US" sz="2000" dirty="0" smtClean="0"/>
          </a:p>
          <a:p>
            <a:r>
              <a:rPr lang="en-US" sz="3200" b="1" dirty="0" smtClean="0"/>
              <a:t>THANK YOU!</a:t>
            </a:r>
            <a:endParaRPr lang="en-GB" sz="3200" b="1" dirty="0"/>
          </a:p>
        </p:txBody>
      </p:sp>
    </p:spTree>
    <p:extLst>
      <p:ext uri="{BB962C8B-B14F-4D97-AF65-F5344CB8AC3E}">
        <p14:creationId xmlns:p14="http://schemas.microsoft.com/office/powerpoint/2010/main" val="411416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mean by Accountability to Beneficiaries?</a:t>
            </a:r>
            <a:endParaRPr lang="en-GB" dirty="0"/>
          </a:p>
        </p:txBody>
      </p:sp>
      <p:sp>
        <p:nvSpPr>
          <p:cNvPr id="3" name="Content Placeholder 2"/>
          <p:cNvSpPr>
            <a:spLocks noGrp="1"/>
          </p:cNvSpPr>
          <p:nvPr>
            <p:ph idx="1"/>
          </p:nvPr>
        </p:nvSpPr>
        <p:spPr>
          <a:xfrm>
            <a:off x="533400" y="1676400"/>
            <a:ext cx="8153400" cy="4191000"/>
          </a:xfrm>
        </p:spPr>
        <p:txBody>
          <a:bodyPr/>
          <a:lstStyle/>
          <a:p>
            <a:pPr>
              <a:lnSpc>
                <a:spcPts val="3600"/>
              </a:lnSpc>
              <a:spcBef>
                <a:spcPct val="50000"/>
              </a:spcBef>
              <a:spcAft>
                <a:spcPct val="20000"/>
              </a:spcAft>
            </a:pPr>
            <a:r>
              <a:rPr lang="en-US" altLang="en-US" sz="2400" dirty="0" smtClean="0"/>
              <a:t>The </a:t>
            </a:r>
            <a:r>
              <a:rPr lang="en-US" altLang="en-US" sz="2400" dirty="0"/>
              <a:t>means by which</a:t>
            </a:r>
            <a:r>
              <a:rPr lang="en-US" altLang="en-US" sz="2400" b="1" dirty="0"/>
              <a:t> power is used responsibly </a:t>
            </a:r>
            <a:r>
              <a:rPr lang="en-US" altLang="en-US" sz="2400" dirty="0"/>
              <a:t>(HAP)</a:t>
            </a:r>
          </a:p>
          <a:p>
            <a:pPr>
              <a:lnSpc>
                <a:spcPts val="3600"/>
              </a:lnSpc>
              <a:spcBef>
                <a:spcPct val="50000"/>
              </a:spcBef>
              <a:spcAft>
                <a:spcPct val="20000"/>
              </a:spcAft>
            </a:pPr>
            <a:r>
              <a:rPr lang="en-US" altLang="en-US" sz="2400" dirty="0" smtClean="0"/>
              <a:t>It </a:t>
            </a:r>
            <a:r>
              <a:rPr lang="en-US" altLang="en-US" sz="2400" dirty="0"/>
              <a:t>is about making a deliberate effort to </a:t>
            </a:r>
            <a:r>
              <a:rPr lang="en-US" altLang="en-US" sz="2400" b="1" dirty="0"/>
              <a:t>involve</a:t>
            </a:r>
            <a:r>
              <a:rPr lang="en-US" altLang="en-US" sz="2400" dirty="0"/>
              <a:t>, </a:t>
            </a:r>
            <a:r>
              <a:rPr lang="en-US" altLang="en-US" sz="2400" b="1" dirty="0"/>
              <a:t>communicate</a:t>
            </a:r>
            <a:r>
              <a:rPr lang="en-US" altLang="en-US" sz="2400" dirty="0"/>
              <a:t> with, </a:t>
            </a:r>
            <a:r>
              <a:rPr lang="en-US" altLang="en-US" sz="2400" b="1" dirty="0"/>
              <a:t>listen to</a:t>
            </a:r>
            <a:r>
              <a:rPr lang="en-US" altLang="en-US" sz="2400" dirty="0"/>
              <a:t> and </a:t>
            </a:r>
            <a:r>
              <a:rPr lang="en-US" altLang="en-US" sz="2400" b="1" dirty="0"/>
              <a:t>respond</a:t>
            </a:r>
            <a:r>
              <a:rPr lang="en-US" altLang="en-US" sz="2400" dirty="0"/>
              <a:t> </a:t>
            </a:r>
            <a:r>
              <a:rPr lang="en-US" altLang="en-US" sz="2400" b="1" dirty="0"/>
              <a:t>to</a:t>
            </a:r>
            <a:r>
              <a:rPr lang="en-US" altLang="en-US" sz="2400" dirty="0"/>
              <a:t> communities’ concerns.</a:t>
            </a:r>
          </a:p>
          <a:p>
            <a:pPr>
              <a:lnSpc>
                <a:spcPts val="3600"/>
              </a:lnSpc>
              <a:spcBef>
                <a:spcPct val="50000"/>
              </a:spcBef>
              <a:spcAft>
                <a:spcPct val="20000"/>
              </a:spcAft>
            </a:pPr>
            <a:r>
              <a:rPr lang="en-US" altLang="en-US" sz="2400" dirty="0" smtClean="0"/>
              <a:t>It </a:t>
            </a:r>
            <a:r>
              <a:rPr lang="en-US" altLang="en-US" sz="2400" dirty="0"/>
              <a:t>is all about the </a:t>
            </a:r>
            <a:r>
              <a:rPr lang="en-US" altLang="en-US" sz="2400" b="1" dirty="0"/>
              <a:t>relationship</a:t>
            </a:r>
            <a:r>
              <a:rPr lang="en-US" altLang="en-US" sz="2400" dirty="0"/>
              <a:t> between the </a:t>
            </a:r>
            <a:r>
              <a:rPr lang="en-US" altLang="en-US" sz="2400" dirty="0" err="1"/>
              <a:t>organisation</a:t>
            </a:r>
            <a:r>
              <a:rPr lang="en-US" altLang="en-US" sz="2400" dirty="0"/>
              <a:t> and the community.</a:t>
            </a:r>
          </a:p>
          <a:p>
            <a:pPr>
              <a:lnSpc>
                <a:spcPts val="3600"/>
              </a:lnSpc>
              <a:spcBef>
                <a:spcPct val="50000"/>
              </a:spcBef>
              <a:spcAft>
                <a:spcPct val="20000"/>
              </a:spcAft>
            </a:pPr>
            <a:r>
              <a:rPr lang="en-US" altLang="en-US" sz="2400" dirty="0" smtClean="0"/>
              <a:t>Simply put - it is </a:t>
            </a:r>
            <a:r>
              <a:rPr lang="en-US" altLang="en-US" sz="2400" b="1" dirty="0"/>
              <a:t>good </a:t>
            </a:r>
            <a:r>
              <a:rPr lang="en-US" altLang="en-US" sz="2400" b="1" dirty="0" smtClean="0"/>
              <a:t>quality programming</a:t>
            </a:r>
            <a:r>
              <a:rPr lang="en-US" altLang="en-US" sz="2400" dirty="0" smtClean="0"/>
              <a:t>.</a:t>
            </a:r>
            <a:r>
              <a:rPr lang="en-US" sz="2800" dirty="0" smtClean="0"/>
              <a:t/>
            </a:r>
            <a:br>
              <a:rPr lang="en-US" sz="2800" dirty="0" smtClean="0"/>
            </a:br>
            <a:endParaRPr lang="en-US" sz="2800" dirty="0" smtClean="0"/>
          </a:p>
        </p:txBody>
      </p:sp>
    </p:spTree>
    <p:extLst>
      <p:ext uri="{BB962C8B-B14F-4D97-AF65-F5344CB8AC3E}">
        <p14:creationId xmlns:p14="http://schemas.microsoft.com/office/powerpoint/2010/main" val="3622215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74" y="0"/>
            <a:ext cx="9169174" cy="611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195"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6"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7"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8" name="Line 6"/>
          <p:cNvSpPr>
            <a:spLocks noChangeShapeType="1"/>
          </p:cNvSpPr>
          <p:nvPr/>
        </p:nvSpPr>
        <p:spPr bwMode="auto">
          <a:xfrm flipH="1">
            <a:off x="12700" y="423863"/>
            <a:ext cx="8128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8199" name="Rectangle 7"/>
          <p:cNvSpPr>
            <a:spLocks noChangeArrowheads="1"/>
          </p:cNvSpPr>
          <p:nvPr/>
        </p:nvSpPr>
        <p:spPr bwMode="auto">
          <a:xfrm>
            <a:off x="827088" y="153082"/>
            <a:ext cx="792162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defTabSz="762000">
              <a:defRPr/>
            </a:pPr>
            <a:r>
              <a:rPr lang="en-US" b="1" baseline="0" dirty="0">
                <a:solidFill>
                  <a:schemeClr val="bg1"/>
                </a:solidFill>
                <a:latin typeface="Arial" charset="0"/>
                <a:ea typeface="ＭＳ Ｐゴシック" charset="0"/>
              </a:rPr>
              <a:t>The four components of </a:t>
            </a:r>
            <a:r>
              <a:rPr lang="en-US" b="1" baseline="0" dirty="0" err="1" smtClean="0">
                <a:solidFill>
                  <a:schemeClr val="bg1"/>
                </a:solidFill>
                <a:latin typeface="Arial" charset="0"/>
                <a:ea typeface="ＭＳ Ｐゴシック" charset="0"/>
              </a:rPr>
              <a:t>programme</a:t>
            </a:r>
            <a:r>
              <a:rPr lang="en-US" b="1" baseline="0" dirty="0" smtClean="0">
                <a:solidFill>
                  <a:schemeClr val="bg1"/>
                </a:solidFill>
                <a:latin typeface="Arial" charset="0"/>
                <a:ea typeface="ＭＳ Ｐゴシック" charset="0"/>
              </a:rPr>
              <a:t> accountability</a:t>
            </a:r>
            <a:endParaRPr lang="en-US" b="1" baseline="0" dirty="0">
              <a:solidFill>
                <a:srgbClr val="CC140C"/>
              </a:solidFill>
              <a:latin typeface="Arial" charset="0"/>
              <a:ea typeface="ＭＳ Ｐゴシック" charset="0"/>
            </a:endParaRPr>
          </a:p>
        </p:txBody>
      </p:sp>
      <p:sp>
        <p:nvSpPr>
          <p:cNvPr id="18439" name="Oval 2"/>
          <p:cNvSpPr>
            <a:spLocks noChangeArrowheads="1"/>
          </p:cNvSpPr>
          <p:nvPr/>
        </p:nvSpPr>
        <p:spPr bwMode="auto">
          <a:xfrm>
            <a:off x="4859338" y="1989138"/>
            <a:ext cx="2233612" cy="2160587"/>
          </a:xfrm>
          <a:prstGeom prst="ellipse">
            <a:avLst/>
          </a:prstGeom>
          <a:solidFill>
            <a:srgbClr val="8AF28C">
              <a:alpha val="58823"/>
            </a:srgbClr>
          </a:solidFill>
          <a:ln w="3175">
            <a:solidFill>
              <a:schemeClr val="tx1"/>
            </a:solidFill>
            <a:round/>
            <a:headEnd/>
            <a:tailEnd/>
          </a:ln>
        </p:spPr>
        <p:txBody>
          <a:bodyPr wrap="none" anchor="ct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just"/>
            <a:r>
              <a:rPr lang="en-US" altLang="en-US" sz="1800"/>
              <a:t>      </a:t>
            </a:r>
            <a:r>
              <a:rPr lang="en-US" altLang="en-US" sz="1800" b="1"/>
              <a:t> </a:t>
            </a:r>
            <a:r>
              <a:rPr lang="en-US" altLang="en-US" sz="2800" b="1">
                <a:latin typeface="Arial" pitchFamily="34" charset="0"/>
                <a:cs typeface="Arial" pitchFamily="34" charset="0"/>
              </a:rPr>
              <a:t>Participation</a:t>
            </a:r>
          </a:p>
        </p:txBody>
      </p:sp>
      <p:sp>
        <p:nvSpPr>
          <p:cNvPr id="18440" name="Oval 3"/>
          <p:cNvSpPr>
            <a:spLocks noChangeArrowheads="1"/>
          </p:cNvSpPr>
          <p:nvPr/>
        </p:nvSpPr>
        <p:spPr bwMode="auto">
          <a:xfrm>
            <a:off x="3635375" y="981075"/>
            <a:ext cx="2232025" cy="2160588"/>
          </a:xfrm>
          <a:prstGeom prst="ellipse">
            <a:avLst/>
          </a:prstGeom>
          <a:solidFill>
            <a:srgbClr val="8AF28C">
              <a:alpha val="58823"/>
            </a:srgbClr>
          </a:solidFill>
          <a:ln w="3175">
            <a:solidFill>
              <a:schemeClr val="tx1"/>
            </a:solidFill>
            <a:round/>
            <a:headEnd/>
            <a:tailEnd/>
          </a:ln>
        </p:spPr>
        <p:txBody>
          <a:bodyPr wrap="none"/>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ctr"/>
            <a:endParaRPr lang="en-US" altLang="en-US" sz="2800" b="1" dirty="0" smtClean="0">
              <a:latin typeface="Arial" pitchFamily="34" charset="0"/>
              <a:cs typeface="Arial" pitchFamily="34" charset="0"/>
            </a:endParaRPr>
          </a:p>
          <a:p>
            <a:pPr algn="ctr"/>
            <a:r>
              <a:rPr lang="en-US" altLang="en-US" sz="2800" b="1" dirty="0" smtClean="0">
                <a:latin typeface="Arial" pitchFamily="34" charset="0"/>
                <a:cs typeface="Arial" pitchFamily="34" charset="0"/>
              </a:rPr>
              <a:t>Transparency</a:t>
            </a:r>
            <a:endParaRPr lang="en-US" altLang="en-US" sz="2800" b="1" dirty="0">
              <a:latin typeface="Arial" pitchFamily="34" charset="0"/>
              <a:cs typeface="Arial" pitchFamily="34" charset="0"/>
            </a:endParaRPr>
          </a:p>
        </p:txBody>
      </p:sp>
      <p:sp>
        <p:nvSpPr>
          <p:cNvPr id="18441" name="Oval 4"/>
          <p:cNvSpPr>
            <a:spLocks noChangeArrowheads="1"/>
          </p:cNvSpPr>
          <p:nvPr/>
        </p:nvSpPr>
        <p:spPr bwMode="auto">
          <a:xfrm>
            <a:off x="2411413" y="2060575"/>
            <a:ext cx="2236787" cy="2168525"/>
          </a:xfrm>
          <a:prstGeom prst="ellipse">
            <a:avLst/>
          </a:prstGeom>
          <a:solidFill>
            <a:srgbClr val="8AF28C">
              <a:alpha val="58823"/>
            </a:srgbClr>
          </a:solidFill>
          <a:ln w="3175">
            <a:solidFill>
              <a:schemeClr val="tx1"/>
            </a:solidFill>
            <a:round/>
            <a:headEnd/>
            <a:tailEnd/>
          </a:ln>
        </p:spPr>
        <p:txBody>
          <a:bodyPr wrap="none" lIns="0" anchor="ct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r>
              <a:rPr lang="en-US" altLang="en-US" sz="2800" b="1" dirty="0" smtClean="0">
                <a:latin typeface="Arial" pitchFamily="34" charset="0"/>
                <a:cs typeface="Arial" pitchFamily="34" charset="0"/>
              </a:rPr>
              <a:t>Feedback,</a:t>
            </a:r>
            <a:r>
              <a:rPr lang="en-US" altLang="en-US" sz="2800" b="1" baseline="0" dirty="0" smtClean="0">
                <a:latin typeface="Arial" pitchFamily="34" charset="0"/>
                <a:cs typeface="Arial" pitchFamily="34" charset="0"/>
              </a:rPr>
              <a:t> </a:t>
            </a:r>
          </a:p>
          <a:p>
            <a:r>
              <a:rPr lang="en-US" altLang="en-US" sz="2800" b="1" dirty="0" smtClean="0">
                <a:latin typeface="Arial" pitchFamily="34" charset="0"/>
                <a:cs typeface="Arial" pitchFamily="34" charset="0"/>
              </a:rPr>
              <a:t>complaints </a:t>
            </a:r>
            <a:endParaRPr lang="en-US" altLang="en-US" sz="2800" b="1" dirty="0">
              <a:latin typeface="Arial" pitchFamily="34" charset="0"/>
              <a:cs typeface="Arial" pitchFamily="34" charset="0"/>
            </a:endParaRPr>
          </a:p>
          <a:p>
            <a:r>
              <a:rPr lang="en-US" altLang="en-US" sz="2800" b="1" dirty="0">
                <a:latin typeface="Arial" pitchFamily="34" charset="0"/>
                <a:cs typeface="Arial" pitchFamily="34" charset="0"/>
              </a:rPr>
              <a:t>and </a:t>
            </a:r>
          </a:p>
          <a:p>
            <a:r>
              <a:rPr lang="en-US" altLang="en-US" sz="2800" b="1" dirty="0">
                <a:latin typeface="Arial" pitchFamily="34" charset="0"/>
                <a:cs typeface="Arial" pitchFamily="34" charset="0"/>
              </a:rPr>
              <a:t>response</a:t>
            </a:r>
          </a:p>
        </p:txBody>
      </p:sp>
      <p:sp>
        <p:nvSpPr>
          <p:cNvPr id="18442" name="Oval 5"/>
          <p:cNvSpPr>
            <a:spLocks noChangeArrowheads="1"/>
          </p:cNvSpPr>
          <p:nvPr/>
        </p:nvSpPr>
        <p:spPr bwMode="auto">
          <a:xfrm>
            <a:off x="3708400" y="2924175"/>
            <a:ext cx="2168525" cy="2160588"/>
          </a:xfrm>
          <a:prstGeom prst="ellipse">
            <a:avLst/>
          </a:prstGeom>
          <a:solidFill>
            <a:srgbClr val="8AF28C">
              <a:alpha val="58823"/>
            </a:srgbClr>
          </a:solidFill>
          <a:ln w="3175">
            <a:solidFill>
              <a:schemeClr val="tx1"/>
            </a:solidFill>
            <a:round/>
            <a:headEnd/>
            <a:tailEnd/>
          </a:ln>
        </p:spPr>
        <p:txBody>
          <a:bodyPr wrap="none" anchor="b"/>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ctr"/>
            <a:r>
              <a:rPr lang="en-US" altLang="en-US" sz="2800" b="1" dirty="0">
                <a:latin typeface="Arial" pitchFamily="34" charset="0"/>
                <a:cs typeface="Arial" pitchFamily="34" charset="0"/>
              </a:rPr>
              <a:t>Project </a:t>
            </a:r>
            <a:endParaRPr lang="en-US" altLang="en-US" sz="2800" b="1" dirty="0" smtClean="0">
              <a:latin typeface="Arial" pitchFamily="34" charset="0"/>
              <a:cs typeface="Arial" pitchFamily="34" charset="0"/>
            </a:endParaRPr>
          </a:p>
          <a:p>
            <a:pPr algn="ctr"/>
            <a:r>
              <a:rPr lang="en-US" altLang="en-US" sz="2800" b="1" dirty="0" smtClean="0">
                <a:latin typeface="Arial" pitchFamily="34" charset="0"/>
                <a:cs typeface="Arial" pitchFamily="34" charset="0"/>
              </a:rPr>
              <a:t>M&amp;E</a:t>
            </a:r>
            <a:endParaRPr lang="en-US" altLang="en-US" sz="2800" b="1" dirty="0">
              <a:latin typeface="Arial" pitchFamily="34" charset="0"/>
              <a:cs typeface="Arial" pitchFamily="34" charset="0"/>
            </a:endParaRPr>
          </a:p>
        </p:txBody>
      </p:sp>
      <p:sp>
        <p:nvSpPr>
          <p:cNvPr id="18443" name="TextBox 2"/>
          <p:cNvSpPr txBox="1">
            <a:spLocks noChangeArrowheads="1"/>
          </p:cNvSpPr>
          <p:nvPr/>
        </p:nvSpPr>
        <p:spPr bwMode="auto">
          <a:xfrm>
            <a:off x="6804025" y="836613"/>
            <a:ext cx="2089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r"/>
            <a:r>
              <a:rPr lang="en-US" altLang="en-US" b="1" i="1">
                <a:latin typeface="Arial" pitchFamily="34" charset="0"/>
                <a:cs typeface="Arial" pitchFamily="34" charset="0"/>
              </a:rPr>
              <a:t>Clear and relevant information is presented appropriately to the community</a:t>
            </a:r>
          </a:p>
          <a:p>
            <a:endParaRPr lang="en-US" altLang="en-US"/>
          </a:p>
        </p:txBody>
      </p:sp>
      <p:sp>
        <p:nvSpPr>
          <p:cNvPr id="18444" name="TextBox 3"/>
          <p:cNvSpPr txBox="1">
            <a:spLocks noChangeArrowheads="1"/>
          </p:cNvSpPr>
          <p:nvPr/>
        </p:nvSpPr>
        <p:spPr bwMode="auto">
          <a:xfrm>
            <a:off x="6609896" y="4023746"/>
            <a:ext cx="23764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lgn="r"/>
            <a:r>
              <a:rPr lang="en-US" altLang="en-US" sz="1600" b="1" i="1" baseline="0" dirty="0">
                <a:latin typeface="Arial" pitchFamily="34" charset="0"/>
              </a:rPr>
              <a:t>Enabling beneficiaries to play an active role in the decision making processes and activities that affect them</a:t>
            </a:r>
          </a:p>
          <a:p>
            <a:endParaRPr lang="en-US" altLang="en-US" sz="1600" b="1" dirty="0"/>
          </a:p>
        </p:txBody>
      </p:sp>
      <p:sp>
        <p:nvSpPr>
          <p:cNvPr id="18445" name="TextBox 4"/>
          <p:cNvSpPr txBox="1">
            <a:spLocks noChangeArrowheads="1"/>
          </p:cNvSpPr>
          <p:nvPr/>
        </p:nvSpPr>
        <p:spPr bwMode="auto">
          <a:xfrm>
            <a:off x="179388" y="4221163"/>
            <a:ext cx="32400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r>
              <a:rPr lang="en-GB" altLang="en-US" b="1" i="1">
                <a:latin typeface="Arial" pitchFamily="34" charset="0"/>
                <a:cs typeface="Arial" pitchFamily="34" charset="0"/>
              </a:rPr>
              <a:t>Monitor and review progress against goals and targets with the input from beneficiaries, as well as to integrate learning from this into future decision making </a:t>
            </a:r>
            <a:endParaRPr lang="en-US" altLang="en-US" b="1" i="1">
              <a:latin typeface="Arial" pitchFamily="34" charset="0"/>
              <a:cs typeface="Arial" pitchFamily="34" charset="0"/>
            </a:endParaRPr>
          </a:p>
        </p:txBody>
      </p:sp>
      <p:sp>
        <p:nvSpPr>
          <p:cNvPr id="18446" name="TextBox 5"/>
          <p:cNvSpPr txBox="1">
            <a:spLocks noChangeArrowheads="1"/>
          </p:cNvSpPr>
          <p:nvPr/>
        </p:nvSpPr>
        <p:spPr bwMode="auto">
          <a:xfrm>
            <a:off x="179388" y="836613"/>
            <a:ext cx="25209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a:spcBef>
                <a:spcPct val="50000"/>
              </a:spcBef>
              <a:spcAft>
                <a:spcPct val="20000"/>
              </a:spcAft>
            </a:pPr>
            <a:r>
              <a:rPr lang="en-US" altLang="en-US" sz="1600" b="1" i="1" baseline="0">
                <a:latin typeface="Arial" pitchFamily="34" charset="0"/>
              </a:rPr>
              <a:t>Mechanisms through which beneficiaries can make complaints and through which these are reviewed and acted on</a:t>
            </a:r>
          </a:p>
        </p:txBody>
      </p:sp>
    </p:spTree>
    <p:extLst>
      <p:ext uri="{BB962C8B-B14F-4D97-AF65-F5344CB8AC3E}">
        <p14:creationId xmlns:p14="http://schemas.microsoft.com/office/powerpoint/2010/main" val="96746456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4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 name="Rectangle 1"/>
          <p:cNvSpPr/>
          <p:nvPr/>
        </p:nvSpPr>
        <p:spPr>
          <a:xfrm>
            <a:off x="323850" y="1719943"/>
            <a:ext cx="8667750" cy="4893647"/>
          </a:xfrm>
          <a:prstGeom prst="rect">
            <a:avLst/>
          </a:prstGeom>
        </p:spPr>
        <p:txBody>
          <a:bodyPr wrap="square">
            <a:spAutoFit/>
          </a:bodyPr>
          <a:lstStyle/>
          <a:p>
            <a:pPr marL="342900" indent="-342900">
              <a:spcBef>
                <a:spcPct val="50000"/>
              </a:spcBef>
              <a:spcAft>
                <a:spcPct val="20000"/>
              </a:spcAft>
              <a:buClr>
                <a:srgbClr val="CF1C21"/>
              </a:buClr>
              <a:buFont typeface="Arial" panose="020B0604020202020204" pitchFamily="34" charset="0"/>
              <a:buChar char="•"/>
            </a:pPr>
            <a:r>
              <a:rPr lang="en-US" altLang="en-US" sz="2100" dirty="0" smtClean="0">
                <a:latin typeface="Arial" pitchFamily="34" charset="0"/>
              </a:rPr>
              <a:t>People </a:t>
            </a:r>
            <a:r>
              <a:rPr lang="en-US" altLang="en-US" sz="2100" dirty="0">
                <a:latin typeface="Arial" pitchFamily="34" charset="0"/>
              </a:rPr>
              <a:t>have </a:t>
            </a:r>
            <a:r>
              <a:rPr lang="en-US" altLang="en-US" sz="2100" b="1" dirty="0">
                <a:latin typeface="Arial" pitchFamily="34" charset="0"/>
              </a:rPr>
              <a:t>a right to know about &amp; have a voice in </a:t>
            </a:r>
            <a:r>
              <a:rPr lang="en-US" altLang="en-US" sz="2100" dirty="0">
                <a:latin typeface="Arial" pitchFamily="34" charset="0"/>
              </a:rPr>
              <a:t>actions that affect </a:t>
            </a:r>
            <a:r>
              <a:rPr lang="en-US" altLang="en-US" sz="2100" dirty="0" smtClean="0">
                <a:latin typeface="Arial" pitchFamily="34" charset="0"/>
              </a:rPr>
              <a:t>them</a:t>
            </a:r>
          </a:p>
          <a:p>
            <a:pPr marL="285750" indent="-285750">
              <a:spcBef>
                <a:spcPct val="50000"/>
              </a:spcBef>
              <a:spcAft>
                <a:spcPct val="20000"/>
              </a:spcAft>
              <a:buClr>
                <a:srgbClr val="CF1C21"/>
              </a:buClr>
              <a:buFont typeface="Arial" panose="020B0604020202020204" pitchFamily="34" charset="0"/>
              <a:buChar char="•"/>
            </a:pPr>
            <a:r>
              <a:rPr lang="en-US" altLang="en-US" sz="2100" b="1" dirty="0" smtClean="0">
                <a:latin typeface="Arial" pitchFamily="34" charset="0"/>
              </a:rPr>
              <a:t>We </a:t>
            </a:r>
            <a:r>
              <a:rPr lang="en-US" altLang="en-US" sz="2100" b="1" dirty="0">
                <a:latin typeface="Arial" pitchFamily="34" charset="0"/>
              </a:rPr>
              <a:t>all benefit: </a:t>
            </a:r>
            <a:r>
              <a:rPr lang="en-US" altLang="en-US" sz="2100" dirty="0">
                <a:latin typeface="Arial" pitchFamily="34" charset="0"/>
              </a:rPr>
              <a:t>we provide a better service to communities and our </a:t>
            </a:r>
            <a:r>
              <a:rPr lang="en-US" altLang="en-US" sz="2100" dirty="0" smtClean="0">
                <a:latin typeface="Arial" pitchFamily="34" charset="0"/>
              </a:rPr>
              <a:t>programs </a:t>
            </a:r>
            <a:r>
              <a:rPr lang="en-US" altLang="en-US" sz="2100" dirty="0">
                <a:latin typeface="Arial" pitchFamily="34" charset="0"/>
              </a:rPr>
              <a:t>are more </a:t>
            </a:r>
            <a:r>
              <a:rPr lang="en-US" altLang="en-US" sz="2100" dirty="0" smtClean="0">
                <a:latin typeface="Arial" pitchFamily="34" charset="0"/>
              </a:rPr>
              <a:t>successful</a:t>
            </a:r>
            <a:endParaRPr lang="en-US" altLang="en-US" sz="2100" dirty="0">
              <a:latin typeface="Arial" pitchFamily="34" charset="0"/>
            </a:endParaRPr>
          </a:p>
          <a:p>
            <a:pPr marL="285750" indent="-285750">
              <a:spcBef>
                <a:spcPct val="50000"/>
              </a:spcBef>
              <a:spcAft>
                <a:spcPct val="20000"/>
              </a:spcAft>
              <a:buClr>
                <a:srgbClr val="CF1C21"/>
              </a:buClr>
              <a:buFont typeface="Wingdings" panose="05000000000000000000" pitchFamily="2" charset="2"/>
              <a:buChar char="§"/>
            </a:pPr>
            <a:r>
              <a:rPr lang="en-US" altLang="en-US" sz="2100" dirty="0" smtClean="0">
                <a:latin typeface="Arial" pitchFamily="34" charset="0"/>
              </a:rPr>
              <a:t>You  </a:t>
            </a:r>
            <a:r>
              <a:rPr lang="en-US" altLang="en-US" sz="2100" dirty="0">
                <a:latin typeface="Arial" pitchFamily="34" charset="0"/>
              </a:rPr>
              <a:t>deliver </a:t>
            </a:r>
            <a:r>
              <a:rPr lang="en-US" altLang="en-US" sz="2100" b="1" dirty="0">
                <a:latin typeface="Arial" pitchFamily="34" charset="0"/>
              </a:rPr>
              <a:t>what people really need </a:t>
            </a:r>
            <a:r>
              <a:rPr lang="en-US" altLang="en-US" sz="2100" dirty="0">
                <a:latin typeface="Arial" pitchFamily="34" charset="0"/>
              </a:rPr>
              <a:t>if they are involved, reducing mistakes &amp; wastage and increasing acceptance, security and </a:t>
            </a:r>
            <a:r>
              <a:rPr lang="en-US" altLang="en-US" sz="2100" dirty="0" smtClean="0">
                <a:latin typeface="Arial" pitchFamily="34" charset="0"/>
              </a:rPr>
              <a:t>sustainability</a:t>
            </a:r>
          </a:p>
          <a:p>
            <a:pPr marL="285750" indent="-285750">
              <a:spcBef>
                <a:spcPct val="50000"/>
              </a:spcBef>
              <a:spcAft>
                <a:spcPct val="20000"/>
              </a:spcAft>
              <a:buClr>
                <a:srgbClr val="CF1C21"/>
              </a:buClr>
              <a:buFont typeface="Wingdings" panose="05000000000000000000" pitchFamily="2" charset="2"/>
              <a:buChar char="§"/>
            </a:pPr>
            <a:r>
              <a:rPr lang="en-US" altLang="en-US" sz="2100" b="1" dirty="0">
                <a:latin typeface="Arial" pitchFamily="34" charset="0"/>
              </a:rPr>
              <a:t>It is our duty </a:t>
            </a:r>
            <a:r>
              <a:rPr lang="en-US" altLang="en-US" sz="2100" dirty="0">
                <a:latin typeface="Arial" pitchFamily="34" charset="0"/>
              </a:rPr>
              <a:t>to be accountable to communities that we are working with </a:t>
            </a:r>
            <a:endParaRPr lang="en-US" altLang="en-US" sz="2100" dirty="0" smtClean="0">
              <a:latin typeface="Arial" pitchFamily="34" charset="0"/>
            </a:endParaRPr>
          </a:p>
          <a:p>
            <a:pPr marL="285750" indent="-285750">
              <a:spcBef>
                <a:spcPct val="50000"/>
              </a:spcBef>
              <a:spcAft>
                <a:spcPct val="20000"/>
              </a:spcAft>
              <a:buClr>
                <a:srgbClr val="CF1C21"/>
              </a:buClr>
              <a:buFont typeface="Wingdings" panose="05000000000000000000" pitchFamily="2" charset="2"/>
              <a:buChar char="§"/>
            </a:pPr>
            <a:r>
              <a:rPr lang="en-US" altLang="en-US" sz="2100" dirty="0" smtClean="0">
                <a:latin typeface="Arial" pitchFamily="34" charset="0"/>
              </a:rPr>
              <a:t>Accountability increases program </a:t>
            </a:r>
            <a:r>
              <a:rPr lang="en-US" altLang="en-US" sz="2100" b="1" dirty="0" smtClean="0">
                <a:latin typeface="Arial" pitchFamily="34" charset="0"/>
              </a:rPr>
              <a:t>quality and impact</a:t>
            </a:r>
            <a:endParaRPr lang="en-US" altLang="en-US" sz="2100" b="1" dirty="0">
              <a:latin typeface="Arial" pitchFamily="34" charset="0"/>
            </a:endParaRPr>
          </a:p>
          <a:p>
            <a:pPr marL="285750" indent="-285750">
              <a:lnSpc>
                <a:spcPts val="3600"/>
              </a:lnSpc>
              <a:spcBef>
                <a:spcPct val="50000"/>
              </a:spcBef>
              <a:spcAft>
                <a:spcPct val="20000"/>
              </a:spcAft>
              <a:buClr>
                <a:srgbClr val="CF1C21"/>
              </a:buClr>
              <a:buFont typeface="Wingdings" panose="05000000000000000000" pitchFamily="2" charset="2"/>
              <a:buChar char="§"/>
            </a:pPr>
            <a:endParaRPr lang="en-US" altLang="en-US" dirty="0">
              <a:latin typeface="Arial" pitchFamily="34" charset="0"/>
            </a:endParaRPr>
          </a:p>
        </p:txBody>
      </p:sp>
      <p:sp>
        <p:nvSpPr>
          <p:cNvPr id="12" name="Title 1"/>
          <p:cNvSpPr txBox="1">
            <a:spLocks/>
          </p:cNvSpPr>
          <p:nvPr/>
        </p:nvSpPr>
        <p:spPr>
          <a:xfrm>
            <a:off x="1752600" y="729230"/>
            <a:ext cx="6858000" cy="729116"/>
          </a:xfrm>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dirty="0" smtClean="0"/>
              <a:t>Why is accountability important?</a:t>
            </a:r>
            <a:endParaRPr lang="en-GB" dirty="0"/>
          </a:p>
        </p:txBody>
      </p:sp>
    </p:spTree>
    <p:extLst>
      <p:ext uri="{BB962C8B-B14F-4D97-AF65-F5344CB8AC3E}">
        <p14:creationId xmlns:p14="http://schemas.microsoft.com/office/powerpoint/2010/main" val="323377276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4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615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2" name="Rectangle 1"/>
          <p:cNvSpPr/>
          <p:nvPr/>
        </p:nvSpPr>
        <p:spPr>
          <a:xfrm>
            <a:off x="323850" y="1719943"/>
            <a:ext cx="8667750" cy="3785652"/>
          </a:xfrm>
          <a:prstGeom prst="rect">
            <a:avLst/>
          </a:prstGeom>
        </p:spPr>
        <p:txBody>
          <a:bodyPr wrap="square">
            <a:spAutoFit/>
          </a:bodyPr>
          <a:lstStyle/>
          <a:p>
            <a:pPr marL="342900" indent="-342900">
              <a:buFont typeface="Wingdings" panose="05000000000000000000" pitchFamily="2" charset="2"/>
              <a:buChar char="§"/>
            </a:pPr>
            <a:r>
              <a:rPr lang="en-US" altLang="en-US" sz="2400" b="1" dirty="0"/>
              <a:t>Red Cross Code of Conduct</a:t>
            </a:r>
            <a:r>
              <a:rPr lang="en-US" altLang="en-US" sz="2400" dirty="0"/>
              <a:t>: “We hold ourselves accountable to both those we seek to assist and those from whom we accept resources.” </a:t>
            </a:r>
          </a:p>
          <a:p>
            <a:pPr marL="342900" lvl="0" indent="-342900">
              <a:buFont typeface="Wingdings" panose="05000000000000000000" pitchFamily="2" charset="2"/>
              <a:buChar char="§"/>
            </a:pPr>
            <a:endParaRPr lang="en-GB" sz="2400" dirty="0" smtClean="0"/>
          </a:p>
          <a:p>
            <a:pPr marL="342900" lvl="0" indent="-342900">
              <a:buFont typeface="Wingdings" panose="05000000000000000000" pitchFamily="2" charset="2"/>
              <a:buChar char="§"/>
            </a:pPr>
            <a:r>
              <a:rPr lang="en-GB" sz="2400" b="1" dirty="0" smtClean="0"/>
              <a:t>MRCS </a:t>
            </a:r>
            <a:r>
              <a:rPr lang="en-GB" sz="2400" b="1" dirty="0"/>
              <a:t>Strategy 2015 </a:t>
            </a:r>
            <a:r>
              <a:rPr lang="en-GB" sz="2400" dirty="0"/>
              <a:t>recognises accountability to beneficiaries as </a:t>
            </a:r>
            <a:r>
              <a:rPr lang="en-GB" sz="2400" dirty="0" smtClean="0"/>
              <a:t>a cross </a:t>
            </a:r>
            <a:r>
              <a:rPr lang="en-GB" sz="2400" dirty="0"/>
              <a:t>cutting issue and enabling action for all programmes: “To introduce methods for ensuring a more </a:t>
            </a:r>
            <a:r>
              <a:rPr lang="en-GB" sz="2400" dirty="0" smtClean="0"/>
              <a:t>beneficiary-oriented </a:t>
            </a:r>
            <a:r>
              <a:rPr lang="en-GB" sz="2400" dirty="0"/>
              <a:t>approach and more accountability towards beneficiaries to be able to measure the impact and effectiveness in all MRCS programmes.” </a:t>
            </a:r>
          </a:p>
        </p:txBody>
      </p:sp>
      <p:sp>
        <p:nvSpPr>
          <p:cNvPr id="12" name="Title 1"/>
          <p:cNvSpPr txBox="1">
            <a:spLocks/>
          </p:cNvSpPr>
          <p:nvPr/>
        </p:nvSpPr>
        <p:spPr>
          <a:xfrm>
            <a:off x="1752600" y="729230"/>
            <a:ext cx="6858000" cy="729116"/>
          </a:xfrm>
          <a:prstGeom prst="rect">
            <a:avLst/>
          </a:prstGeom>
        </p:spPr>
        <p:txBody>
          <a:bodyPr/>
          <a:lst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r>
              <a:rPr lang="en-US" dirty="0" smtClean="0"/>
              <a:t>Why is accountability important?</a:t>
            </a:r>
            <a:endParaRPr lang="en-GB" dirty="0"/>
          </a:p>
        </p:txBody>
      </p:sp>
    </p:spTree>
    <p:extLst>
      <p:ext uri="{BB962C8B-B14F-4D97-AF65-F5344CB8AC3E}">
        <p14:creationId xmlns:p14="http://schemas.microsoft.com/office/powerpoint/2010/main" val="49841550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4099"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4100" name="Rectangle 6"/>
          <p:cNvSpPr>
            <a:spLocks noChangeArrowheads="1"/>
          </p:cNvSpPr>
          <p:nvPr/>
        </p:nvSpPr>
        <p:spPr bwMode="auto">
          <a:xfrm>
            <a:off x="372513" y="1566863"/>
            <a:ext cx="8496300" cy="424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nSpc>
                <a:spcPts val="3600"/>
              </a:lnSpc>
              <a:spcBef>
                <a:spcPct val="50000"/>
              </a:spcBef>
              <a:spcAft>
                <a:spcPct val="20000"/>
              </a:spcAft>
              <a:defRPr/>
            </a:pPr>
            <a:r>
              <a:rPr lang="en-US" sz="2400" b="1" dirty="0" smtClean="0">
                <a:latin typeface="Arial" pitchFamily="34" charset="0"/>
                <a:ea typeface="ＭＳ Ｐゴシック"/>
                <a:cs typeface="ＭＳ Ｐゴシック"/>
              </a:rPr>
              <a:t>Beneficiary c</a:t>
            </a:r>
            <a:r>
              <a:rPr lang="en-US" sz="2400" b="1" baseline="0" dirty="0" smtClean="0">
                <a:latin typeface="Arial" pitchFamily="34" charset="0"/>
                <a:ea typeface="ＭＳ Ｐゴシック"/>
                <a:cs typeface="ＭＳ Ｐゴシック"/>
              </a:rPr>
              <a:t>ommunication is the HOW or the METHOD of most accountability</a:t>
            </a:r>
            <a:r>
              <a:rPr lang="en-US" sz="2400" b="1" dirty="0" smtClean="0">
                <a:latin typeface="Arial" pitchFamily="34" charset="0"/>
                <a:ea typeface="ＭＳ Ｐゴシック"/>
                <a:cs typeface="ＭＳ Ｐゴシック"/>
              </a:rPr>
              <a:t> initiatives. </a:t>
            </a:r>
          </a:p>
          <a:p>
            <a:pPr>
              <a:lnSpc>
                <a:spcPts val="3600"/>
              </a:lnSpc>
              <a:spcBef>
                <a:spcPct val="50000"/>
              </a:spcBef>
              <a:spcAft>
                <a:spcPct val="20000"/>
              </a:spcAft>
              <a:defRPr/>
            </a:pPr>
            <a:r>
              <a:rPr lang="en-US" sz="2400" dirty="0" smtClean="0">
                <a:latin typeface="Arial" pitchFamily="34" charset="0"/>
                <a:ea typeface="ＭＳ Ｐゴシック"/>
                <a:cs typeface="ＭＳ Ｐゴシック"/>
              </a:rPr>
              <a:t>You have to communicate to:</a:t>
            </a:r>
          </a:p>
          <a:p>
            <a:pPr marL="342900" indent="-342900">
              <a:spcBef>
                <a:spcPct val="50000"/>
              </a:spcBef>
              <a:spcAft>
                <a:spcPct val="20000"/>
              </a:spcAft>
              <a:buFont typeface="Wingdings" panose="05000000000000000000" pitchFamily="2" charset="2"/>
              <a:buChar char="§"/>
              <a:defRPr/>
            </a:pPr>
            <a:r>
              <a:rPr lang="en-US" sz="2400" dirty="0" smtClean="0">
                <a:latin typeface="Arial" pitchFamily="34" charset="0"/>
                <a:ea typeface="ＭＳ Ｐゴシック"/>
                <a:cs typeface="ＭＳ Ｐゴシック"/>
              </a:rPr>
              <a:t>Be transparent </a:t>
            </a:r>
          </a:p>
          <a:p>
            <a:pPr marL="342900" indent="-342900">
              <a:spcBef>
                <a:spcPct val="50000"/>
              </a:spcBef>
              <a:spcAft>
                <a:spcPct val="20000"/>
              </a:spcAft>
              <a:buFont typeface="Wingdings" panose="05000000000000000000" pitchFamily="2" charset="2"/>
              <a:buChar char="§"/>
              <a:defRPr/>
            </a:pPr>
            <a:r>
              <a:rPr lang="en-US" sz="2400" dirty="0" smtClean="0">
                <a:latin typeface="Arial" pitchFamily="34" charset="0"/>
                <a:ea typeface="ＭＳ Ｐゴシック"/>
                <a:cs typeface="ＭＳ Ｐゴシック"/>
              </a:rPr>
              <a:t>Be participatory </a:t>
            </a:r>
          </a:p>
          <a:p>
            <a:pPr marL="342900" indent="-342900">
              <a:spcBef>
                <a:spcPct val="50000"/>
              </a:spcBef>
              <a:spcAft>
                <a:spcPct val="20000"/>
              </a:spcAft>
              <a:buFont typeface="Wingdings" panose="05000000000000000000" pitchFamily="2" charset="2"/>
              <a:buChar char="§"/>
              <a:defRPr/>
            </a:pPr>
            <a:r>
              <a:rPr lang="en-US" sz="2400" dirty="0">
                <a:latin typeface="Arial" pitchFamily="34" charset="0"/>
                <a:ea typeface="ＭＳ Ｐゴシック"/>
                <a:cs typeface="ＭＳ Ｐゴシック"/>
              </a:rPr>
              <a:t>H</a:t>
            </a:r>
            <a:r>
              <a:rPr lang="en-US" sz="2400" baseline="0" dirty="0" smtClean="0">
                <a:latin typeface="Arial" pitchFamily="34" charset="0"/>
                <a:ea typeface="ＭＳ Ｐゴシック"/>
                <a:cs typeface="ＭＳ Ｐゴシック"/>
              </a:rPr>
              <a:t>ave</a:t>
            </a:r>
            <a:r>
              <a:rPr lang="en-US" sz="2400" dirty="0" smtClean="0">
                <a:latin typeface="Arial" pitchFamily="34" charset="0"/>
                <a:ea typeface="ＭＳ Ｐゴシック"/>
                <a:cs typeface="ＭＳ Ｐゴシック"/>
              </a:rPr>
              <a:t> dialogue with beneficiaries </a:t>
            </a:r>
          </a:p>
          <a:p>
            <a:pPr marL="342900" indent="-342900">
              <a:spcBef>
                <a:spcPct val="50000"/>
              </a:spcBef>
              <a:spcAft>
                <a:spcPct val="20000"/>
              </a:spcAft>
              <a:buFont typeface="Wingdings" panose="05000000000000000000" pitchFamily="2" charset="2"/>
              <a:buChar char="§"/>
              <a:defRPr/>
            </a:pPr>
            <a:r>
              <a:rPr lang="en-US" sz="2400" dirty="0">
                <a:latin typeface="Arial" pitchFamily="34" charset="0"/>
                <a:ea typeface="ＭＳ Ｐゴシック"/>
                <a:cs typeface="ＭＳ Ｐゴシック"/>
              </a:rPr>
              <a:t>I</a:t>
            </a:r>
            <a:r>
              <a:rPr lang="en-US" sz="2400" dirty="0" smtClean="0">
                <a:latin typeface="Arial" pitchFamily="34" charset="0"/>
                <a:ea typeface="ＭＳ Ｐゴシック"/>
                <a:cs typeface="ＭＳ Ｐゴシック"/>
              </a:rPr>
              <a:t>nvolve beneficiaries in M&amp;E</a:t>
            </a:r>
            <a:endParaRPr lang="en-US" sz="2400" baseline="0" dirty="0">
              <a:latin typeface="Arial" pitchFamily="34" charset="0"/>
              <a:ea typeface="ＭＳ Ｐゴシック"/>
              <a:cs typeface="ＭＳ Ｐゴシック"/>
            </a:endParaRPr>
          </a:p>
        </p:txBody>
      </p:sp>
      <p:sp>
        <p:nvSpPr>
          <p:cNvPr id="4101" name="Line 7"/>
          <p:cNvSpPr>
            <a:spLocks noChangeShapeType="1"/>
          </p:cNvSpPr>
          <p:nvPr/>
        </p:nvSpPr>
        <p:spPr bwMode="auto">
          <a:xfrm flipH="1">
            <a:off x="12700" y="422275"/>
            <a:ext cx="812800" cy="0"/>
          </a:xfrm>
          <a:prstGeom prst="line">
            <a:avLst/>
          </a:prstGeom>
          <a:noFill/>
          <a:ln w="12700">
            <a:solidFill>
              <a:srgbClr val="B0A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cs typeface="ＭＳ Ｐゴシック" charset="0"/>
            </a:endParaRPr>
          </a:p>
        </p:txBody>
      </p:sp>
      <p:sp>
        <p:nvSpPr>
          <p:cNvPr id="11270" name="Picture 12" descr="MAC HD:Users:studio:Desktop:DESKTOP FOLDERS:WORK FOLDER:POWERPOINT template:PPOINT:Updated PPT_JLY05:footer red1.jpg"/>
          <p:cNvSpPr>
            <a:spLocks noChangeAspect="1" noChangeArrowheads="1"/>
          </p:cNvSpPr>
          <p:nvPr/>
        </p:nvSpPr>
        <p:spPr bwMode="auto">
          <a:xfrm>
            <a:off x="47869" y="6248400"/>
            <a:ext cx="9145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endParaRPr lang="en-US" altLang="en-US"/>
          </a:p>
        </p:txBody>
      </p:sp>
      <p:sp>
        <p:nvSpPr>
          <p:cNvPr id="9" name="Title 1"/>
          <p:cNvSpPr txBox="1">
            <a:spLocks/>
          </p:cNvSpPr>
          <p:nvPr/>
        </p:nvSpPr>
        <p:spPr>
          <a:xfrm>
            <a:off x="1746738" y="423863"/>
            <a:ext cx="6858000" cy="1143000"/>
          </a:xfrm>
          <a:prstGeom prst="rect">
            <a:avLst/>
          </a:prstGeom>
        </p:spPr>
        <p:txBody>
          <a:bodyPr/>
          <a:lstStyle>
            <a:lvl1pPr algn="l" rtl="0" eaLnBrk="0" fontAlgn="base" hangingPunct="0">
              <a:spcBef>
                <a:spcPct val="0"/>
              </a:spcBef>
              <a:spcAft>
                <a:spcPct val="0"/>
              </a:spcAft>
              <a:defRPr sz="26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a:lstStyle>
          <a:p>
            <a:r>
              <a:rPr lang="en-US" sz="2800" dirty="0" smtClean="0"/>
              <a:t>What are the links between </a:t>
            </a:r>
            <a:r>
              <a:rPr lang="en-US" sz="2800" dirty="0" err="1" smtClean="0"/>
              <a:t>AtB</a:t>
            </a:r>
            <a:r>
              <a:rPr lang="en-US" sz="2800" dirty="0" smtClean="0"/>
              <a:t> and Ben </a:t>
            </a:r>
            <a:r>
              <a:rPr lang="en-US" sz="2800" dirty="0" err="1" smtClean="0"/>
              <a:t>Comms</a:t>
            </a:r>
            <a:r>
              <a:rPr lang="en-US" sz="2800" dirty="0" smtClean="0"/>
              <a:t>?</a:t>
            </a:r>
            <a:endParaRPr lang="en-GB"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200" y="2174680"/>
            <a:ext cx="2315613" cy="3473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82735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smtClean="0"/>
              <a:t>What is beneficiary communication?</a:t>
            </a:r>
            <a:endParaRPr lang="en-GB" dirty="0" smtClean="0"/>
          </a:p>
        </p:txBody>
      </p:sp>
      <p:sp>
        <p:nvSpPr>
          <p:cNvPr id="11267" name="Content Placeholder 2"/>
          <p:cNvSpPr>
            <a:spLocks noGrp="1"/>
          </p:cNvSpPr>
          <p:nvPr>
            <p:ph idx="1"/>
          </p:nvPr>
        </p:nvSpPr>
        <p:spPr>
          <a:xfrm>
            <a:off x="4343400" y="2636912"/>
            <a:ext cx="4572000" cy="3518520"/>
          </a:xfrm>
        </p:spPr>
        <p:txBody>
          <a:bodyPr/>
          <a:lstStyle/>
          <a:p>
            <a:pPr marL="522288" indent="-522288">
              <a:spcAft>
                <a:spcPts val="425"/>
              </a:spcAft>
              <a:buFontTx/>
              <a:buAutoNum type="arabicPeriod"/>
            </a:pPr>
            <a:r>
              <a:rPr lang="en-GB" sz="2400" dirty="0" smtClean="0"/>
              <a:t>Being accountable to our beneficiaries</a:t>
            </a:r>
          </a:p>
          <a:p>
            <a:pPr marL="522288" indent="-522288">
              <a:spcAft>
                <a:spcPts val="425"/>
              </a:spcAft>
              <a:buFontTx/>
              <a:buAutoNum type="arabicPeriod"/>
            </a:pPr>
            <a:r>
              <a:rPr lang="en-GB" sz="2400" dirty="0" smtClean="0"/>
              <a:t>Gives all affected people a voice &amp; decision making power</a:t>
            </a:r>
          </a:p>
          <a:p>
            <a:pPr marL="522288" indent="-522288">
              <a:spcAft>
                <a:spcPts val="425"/>
              </a:spcAft>
              <a:buFontTx/>
              <a:buAutoNum type="arabicPeriod"/>
            </a:pPr>
            <a:r>
              <a:rPr lang="en-GB" sz="2400" dirty="0" smtClean="0"/>
              <a:t>More effective and efficient programmes</a:t>
            </a:r>
          </a:p>
          <a:p>
            <a:pPr marL="522288" indent="-522288">
              <a:spcAft>
                <a:spcPts val="425"/>
              </a:spcAft>
              <a:buFontTx/>
              <a:buAutoNum type="arabicPeriod"/>
            </a:pPr>
            <a:r>
              <a:rPr lang="en-GB" sz="2400" dirty="0" smtClean="0"/>
              <a:t>It saves lives</a:t>
            </a:r>
          </a:p>
          <a:p>
            <a:pPr eaLnBrk="1" hangingPunct="1"/>
            <a:endParaRPr lang="en-GB" dirty="0" smtClean="0"/>
          </a:p>
        </p:txBody>
      </p:sp>
      <p:graphicFrame>
        <p:nvGraphicFramePr>
          <p:cNvPr id="4" name="Diagram 3"/>
          <p:cNvGraphicFramePr/>
          <p:nvPr>
            <p:extLst>
              <p:ext uri="{D42A27DB-BD31-4B8C-83A1-F6EECF244321}">
                <p14:modId xmlns:p14="http://schemas.microsoft.com/office/powerpoint/2010/main" val="1784013625"/>
              </p:ext>
            </p:extLst>
          </p:nvPr>
        </p:nvGraphicFramePr>
        <p:xfrm>
          <a:off x="-432556" y="2852936"/>
          <a:ext cx="5040560"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467544" y="1700808"/>
            <a:ext cx="828092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425"/>
              </a:spcAft>
            </a:pPr>
            <a:r>
              <a:rPr lang="en-GB" sz="2400" dirty="0" smtClean="0"/>
              <a:t>Not new – BC is about better dissemination of information &amp; improved 2-way communication with people</a:t>
            </a:r>
          </a:p>
          <a:p>
            <a:pPr marL="0" indent="0">
              <a:spcAft>
                <a:spcPts val="425"/>
              </a:spcAft>
              <a:buNone/>
            </a:pPr>
            <a:endParaRPr lang="en-GB" sz="2400" dirty="0" smtClean="0"/>
          </a:p>
          <a:p>
            <a:endParaRPr lang="en-GB" dirty="0" smtClean="0"/>
          </a:p>
        </p:txBody>
      </p:sp>
    </p:spTree>
    <p:extLst>
      <p:ext uri="{BB962C8B-B14F-4D97-AF65-F5344CB8AC3E}">
        <p14:creationId xmlns:p14="http://schemas.microsoft.com/office/powerpoint/2010/main" val="3583072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7"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8"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ea typeface="ＭＳ Ｐゴシック" charset="0"/>
            </a:endParaRPr>
          </a:p>
        </p:txBody>
      </p:sp>
      <p:sp>
        <p:nvSpPr>
          <p:cNvPr id="6149" name="Line 6"/>
          <p:cNvSpPr>
            <a:spLocks noChangeShapeType="1"/>
          </p:cNvSpPr>
          <p:nvPr/>
        </p:nvSpPr>
        <p:spPr bwMode="auto">
          <a:xfrm flipH="1">
            <a:off x="12700" y="423863"/>
            <a:ext cx="8128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ea typeface="ＭＳ Ｐゴシック" charset="0"/>
            </a:endParaRPr>
          </a:p>
        </p:txBody>
      </p:sp>
      <p:sp>
        <p:nvSpPr>
          <p:cNvPr id="6150" name="Rectangle 7"/>
          <p:cNvSpPr>
            <a:spLocks noChangeArrowheads="1"/>
          </p:cNvSpPr>
          <p:nvPr/>
        </p:nvSpPr>
        <p:spPr bwMode="auto">
          <a:xfrm>
            <a:off x="1828800" y="630298"/>
            <a:ext cx="784383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defTabSz="762000">
              <a:defRPr/>
            </a:pPr>
            <a:r>
              <a:rPr lang="en-US" sz="2800" b="1" i="1" baseline="0" dirty="0">
                <a:latin typeface="Arial" charset="0"/>
                <a:ea typeface="ＭＳ Ｐゴシック" charset="0"/>
              </a:rPr>
              <a:t>Beneficiary communication </a:t>
            </a:r>
            <a:r>
              <a:rPr lang="en-US" sz="2800" b="1" i="1" baseline="0" dirty="0" smtClean="0">
                <a:latin typeface="Arial" charset="0"/>
                <a:ea typeface="ＭＳ Ｐゴシック" charset="0"/>
              </a:rPr>
              <a:t>aims</a:t>
            </a:r>
            <a:endParaRPr lang="en-US" sz="2800" b="1" baseline="0" dirty="0">
              <a:solidFill>
                <a:srgbClr val="C00000"/>
              </a:solidFill>
              <a:latin typeface="Arial" charset="0"/>
              <a:ea typeface="ＭＳ Ｐゴシック" charset="0"/>
            </a:endParaRPr>
          </a:p>
        </p:txBody>
      </p:sp>
      <p:sp>
        <p:nvSpPr>
          <p:cNvPr id="19462" name="Picture 10" descr="MAC HD:Users:studio:Desktop:DESKTOP FOLDERS:WORK FOLDER:POWERPOINT template:PPOINT:Updated PPT_JLY05:footer red1.jpg"/>
          <p:cNvSpPr>
            <a:spLocks noChangeAspect="1" noChangeArrowheads="1"/>
          </p:cNvSpPr>
          <p:nvPr/>
        </p:nvSpPr>
        <p:spPr bwMode="auto">
          <a:xfrm>
            <a:off x="0" y="6248400"/>
            <a:ext cx="9145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endParaRPr lang="en-US" altLang="en-US"/>
          </a:p>
        </p:txBody>
      </p:sp>
      <p:sp>
        <p:nvSpPr>
          <p:cNvPr id="19463" name="Rectangle 2"/>
          <p:cNvSpPr>
            <a:spLocks noChangeArrowheads="1"/>
          </p:cNvSpPr>
          <p:nvPr/>
        </p:nvSpPr>
        <p:spPr bwMode="auto">
          <a:xfrm>
            <a:off x="506412" y="1614488"/>
            <a:ext cx="84851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Geneva" charset="0"/>
                <a:ea typeface="MS PGothic" pitchFamily="34" charset="-128"/>
              </a:defRPr>
            </a:lvl1pPr>
            <a:lvl2pPr marL="742950" indent="-285750">
              <a:defRPr sz="2400" baseline="-25000">
                <a:solidFill>
                  <a:schemeClr val="tx1"/>
                </a:solidFill>
                <a:latin typeface="Geneva" charset="0"/>
                <a:ea typeface="MS PGothic" pitchFamily="34" charset="-128"/>
              </a:defRPr>
            </a:lvl2pPr>
            <a:lvl3pPr marL="1143000" indent="-228600">
              <a:defRPr sz="2400" baseline="-25000">
                <a:solidFill>
                  <a:schemeClr val="tx1"/>
                </a:solidFill>
                <a:latin typeface="Geneva" charset="0"/>
                <a:ea typeface="MS PGothic" pitchFamily="34" charset="-128"/>
              </a:defRPr>
            </a:lvl3pPr>
            <a:lvl4pPr marL="1600200" indent="-228600">
              <a:defRPr sz="2400" baseline="-25000">
                <a:solidFill>
                  <a:schemeClr val="tx1"/>
                </a:solidFill>
                <a:latin typeface="Geneva" charset="0"/>
                <a:ea typeface="MS PGothic" pitchFamily="34" charset="-128"/>
              </a:defRPr>
            </a:lvl4pPr>
            <a:lvl5pPr marL="2057400" indent="-228600">
              <a:defRPr sz="2400" baseline="-25000">
                <a:solidFill>
                  <a:schemeClr val="tx1"/>
                </a:solidFill>
                <a:latin typeface="Geneva" charset="0"/>
                <a:ea typeface="MS PGothic" pitchFamily="34" charset="-128"/>
              </a:defRPr>
            </a:lvl5pPr>
            <a:lvl6pPr marL="2514600" indent="-228600" eaLnBrk="0" fontAlgn="base" hangingPunct="0">
              <a:spcBef>
                <a:spcPct val="0"/>
              </a:spcBef>
              <a:spcAft>
                <a:spcPct val="0"/>
              </a:spcAft>
              <a:defRPr sz="2400" baseline="-25000">
                <a:solidFill>
                  <a:schemeClr val="tx1"/>
                </a:solidFill>
                <a:latin typeface="Geneva" charset="0"/>
                <a:ea typeface="MS PGothic" pitchFamily="34" charset="-128"/>
              </a:defRPr>
            </a:lvl6pPr>
            <a:lvl7pPr marL="2971800" indent="-228600" eaLnBrk="0" fontAlgn="base" hangingPunct="0">
              <a:spcBef>
                <a:spcPct val="0"/>
              </a:spcBef>
              <a:spcAft>
                <a:spcPct val="0"/>
              </a:spcAft>
              <a:defRPr sz="2400" baseline="-25000">
                <a:solidFill>
                  <a:schemeClr val="tx1"/>
                </a:solidFill>
                <a:latin typeface="Geneva" charset="0"/>
                <a:ea typeface="MS PGothic" pitchFamily="34" charset="-128"/>
              </a:defRPr>
            </a:lvl7pPr>
            <a:lvl8pPr marL="3429000" indent="-228600" eaLnBrk="0" fontAlgn="base" hangingPunct="0">
              <a:spcBef>
                <a:spcPct val="0"/>
              </a:spcBef>
              <a:spcAft>
                <a:spcPct val="0"/>
              </a:spcAft>
              <a:defRPr sz="2400" baseline="-25000">
                <a:solidFill>
                  <a:schemeClr val="tx1"/>
                </a:solidFill>
                <a:latin typeface="Geneva" charset="0"/>
                <a:ea typeface="MS PGothic" pitchFamily="34" charset="-128"/>
              </a:defRPr>
            </a:lvl8pPr>
            <a:lvl9pPr marL="3886200" indent="-228600" eaLnBrk="0" fontAlgn="base" hangingPunct="0">
              <a:spcBef>
                <a:spcPct val="0"/>
              </a:spcBef>
              <a:spcAft>
                <a:spcPct val="0"/>
              </a:spcAft>
              <a:defRPr sz="2400" baseline="-25000">
                <a:solidFill>
                  <a:schemeClr val="tx1"/>
                </a:solidFill>
                <a:latin typeface="Geneva" charset="0"/>
                <a:ea typeface="MS PGothic" pitchFamily="34" charset="-128"/>
              </a:defRPr>
            </a:lvl9pPr>
          </a:lstStyle>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provide </a:t>
            </a:r>
            <a:r>
              <a:rPr lang="en-US" altLang="en-US" sz="2300" b="1" baseline="0" dirty="0">
                <a:latin typeface="Arial" pitchFamily="34" charset="0"/>
              </a:rPr>
              <a:t>timely</a:t>
            </a:r>
            <a:r>
              <a:rPr lang="en-US" altLang="en-US" sz="2300" baseline="0" dirty="0">
                <a:latin typeface="Arial" pitchFamily="34" charset="0"/>
              </a:rPr>
              <a:t>, </a:t>
            </a:r>
            <a:r>
              <a:rPr lang="en-US" altLang="en-US" sz="2300" b="1" baseline="0" dirty="0">
                <a:latin typeface="Arial" pitchFamily="34" charset="0"/>
              </a:rPr>
              <a:t>relevant</a:t>
            </a:r>
            <a:r>
              <a:rPr lang="en-US" altLang="en-US" sz="2300" baseline="0" dirty="0">
                <a:latin typeface="Arial" pitchFamily="34" charset="0"/>
              </a:rPr>
              <a:t> and </a:t>
            </a:r>
            <a:r>
              <a:rPr lang="en-US" altLang="en-US" sz="2300" b="1" baseline="0" dirty="0">
                <a:latin typeface="Arial" pitchFamily="34" charset="0"/>
              </a:rPr>
              <a:t>accurate information </a:t>
            </a:r>
            <a:r>
              <a:rPr lang="en-US" altLang="en-US" sz="2300" baseline="0" dirty="0">
                <a:latin typeface="Arial" pitchFamily="34" charset="0"/>
              </a:rPr>
              <a:t>to </a:t>
            </a:r>
            <a:r>
              <a:rPr lang="en-US" altLang="en-US" sz="2300" baseline="0" dirty="0" smtClean="0">
                <a:latin typeface="Arial" pitchFamily="34" charset="0"/>
              </a:rPr>
              <a:t>effectively </a:t>
            </a:r>
            <a:r>
              <a:rPr lang="en-US" altLang="en-US" sz="2300" baseline="0" dirty="0">
                <a:latin typeface="Arial" pitchFamily="34" charset="0"/>
              </a:rPr>
              <a:t>communicate with targeted communities.</a:t>
            </a: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a:t>
            </a:r>
            <a:r>
              <a:rPr lang="en-US" altLang="en-US" sz="2300" b="1" baseline="0" dirty="0" smtClean="0">
                <a:latin typeface="Arial" pitchFamily="34" charset="0"/>
              </a:rPr>
              <a:t> </a:t>
            </a:r>
            <a:r>
              <a:rPr lang="en-US" altLang="en-US" sz="2300" b="1" baseline="0" dirty="0">
                <a:latin typeface="Arial" pitchFamily="34" charset="0"/>
              </a:rPr>
              <a:t>listen </a:t>
            </a:r>
            <a:r>
              <a:rPr lang="en-US" altLang="en-US" sz="2300" baseline="0" dirty="0">
                <a:latin typeface="Arial" pitchFamily="34" charset="0"/>
              </a:rPr>
              <a:t>to affected communities and use </a:t>
            </a:r>
            <a:r>
              <a:rPr lang="en-US" altLang="en-US" sz="2300" b="1" baseline="0" dirty="0">
                <a:latin typeface="Arial" pitchFamily="34" charset="0"/>
              </a:rPr>
              <a:t>dialogue to improve </a:t>
            </a:r>
            <a:r>
              <a:rPr lang="en-US" altLang="en-US" sz="2300" baseline="0" dirty="0" err="1">
                <a:latin typeface="Arial" pitchFamily="34" charset="0"/>
              </a:rPr>
              <a:t>programme</a:t>
            </a:r>
            <a:r>
              <a:rPr lang="en-US" altLang="en-US" sz="2300" baseline="0" dirty="0">
                <a:latin typeface="Arial" pitchFamily="34" charset="0"/>
              </a:rPr>
              <a:t> delivery</a:t>
            </a: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aseline="0" dirty="0">
                <a:latin typeface="Arial" pitchFamily="34" charset="0"/>
              </a:rPr>
              <a:t>raise </a:t>
            </a:r>
            <a:r>
              <a:rPr lang="en-US" altLang="en-US" sz="2300" b="1" baseline="0" dirty="0">
                <a:latin typeface="Arial" pitchFamily="34" charset="0"/>
              </a:rPr>
              <a:t>awareness</a:t>
            </a:r>
            <a:r>
              <a:rPr lang="en-US" altLang="en-US" sz="2300" baseline="0" dirty="0">
                <a:latin typeface="Arial" pitchFamily="34" charset="0"/>
              </a:rPr>
              <a:t>, imparting </a:t>
            </a:r>
            <a:r>
              <a:rPr lang="en-US" altLang="en-US" sz="2300" b="1" baseline="0" dirty="0">
                <a:latin typeface="Arial" pitchFamily="34" charset="0"/>
              </a:rPr>
              <a:t>knowledge and skills </a:t>
            </a:r>
            <a:endParaRPr lang="en-US" altLang="en-US" sz="2300" baseline="0" dirty="0">
              <a:latin typeface="Arial" pitchFamily="34" charset="0"/>
            </a:endParaRP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1" baseline="0" dirty="0">
                <a:latin typeface="Arial" pitchFamily="34" charset="0"/>
              </a:rPr>
              <a:t>enable communities to understand their risks </a:t>
            </a:r>
            <a:r>
              <a:rPr lang="en-US" altLang="en-US" sz="2300" baseline="0" dirty="0">
                <a:latin typeface="Arial" pitchFamily="34" charset="0"/>
              </a:rPr>
              <a:t>and </a:t>
            </a:r>
            <a:r>
              <a:rPr lang="en-US" altLang="en-US" sz="2300" baseline="0" dirty="0" smtClean="0">
                <a:latin typeface="Arial" pitchFamily="34" charset="0"/>
              </a:rPr>
              <a:t>have </a:t>
            </a:r>
            <a:r>
              <a:rPr lang="en-US" altLang="en-US" sz="2300" b="1" baseline="0" dirty="0">
                <a:latin typeface="Arial" pitchFamily="34" charset="0"/>
              </a:rPr>
              <a:t>knowledge to protect </a:t>
            </a:r>
            <a:r>
              <a:rPr lang="en-US" altLang="en-US" sz="2300" b="1" baseline="0" dirty="0" smtClean="0">
                <a:latin typeface="Arial" pitchFamily="34" charset="0"/>
              </a:rPr>
              <a:t>themselves</a:t>
            </a:r>
            <a:endParaRPr lang="en-US" altLang="en-US" sz="2300" baseline="0" dirty="0">
              <a:latin typeface="Arial" pitchFamily="34" charset="0"/>
            </a:endParaRPr>
          </a:p>
          <a:p>
            <a:pPr marL="342900" indent="-342900">
              <a:spcBef>
                <a:spcPct val="50000"/>
              </a:spcBef>
              <a:spcAft>
                <a:spcPct val="20000"/>
              </a:spcAft>
              <a:buClr>
                <a:srgbClr val="FF0000"/>
              </a:buClr>
              <a:buFont typeface="Wingdings" panose="05000000000000000000" pitchFamily="2" charset="2"/>
              <a:buChar char="§"/>
            </a:pPr>
            <a:r>
              <a:rPr lang="en-US" altLang="en-US" sz="2300" baseline="0" dirty="0" smtClean="0">
                <a:latin typeface="Arial" pitchFamily="34" charset="0"/>
              </a:rPr>
              <a:t>To </a:t>
            </a:r>
            <a:r>
              <a:rPr lang="en-US" altLang="en-US" sz="2300" b="1" baseline="0" dirty="0" smtClean="0">
                <a:latin typeface="Arial" pitchFamily="34" charset="0"/>
              </a:rPr>
              <a:t>increase understanding </a:t>
            </a:r>
            <a:r>
              <a:rPr lang="en-US" altLang="en-US" sz="2300" baseline="0" dirty="0" smtClean="0">
                <a:latin typeface="Arial" pitchFamily="34" charset="0"/>
              </a:rPr>
              <a:t>about the Red Cross, humanitarian values, Fundamental Principals etc. </a:t>
            </a:r>
          </a:p>
          <a:p>
            <a:pPr>
              <a:lnSpc>
                <a:spcPts val="3600"/>
              </a:lnSpc>
              <a:spcBef>
                <a:spcPct val="50000"/>
              </a:spcBef>
              <a:spcAft>
                <a:spcPct val="20000"/>
              </a:spcAft>
              <a:buFont typeface="Wingdings" pitchFamily="2" charset="2"/>
              <a:buChar char="Ø"/>
            </a:pPr>
            <a:endParaRPr lang="en-US" altLang="en-US" sz="2000" baseline="0" dirty="0" smtClean="0">
              <a:latin typeface="Arial" pitchFamily="34" charset="0"/>
            </a:endParaRPr>
          </a:p>
          <a:p>
            <a:pPr>
              <a:lnSpc>
                <a:spcPts val="3600"/>
              </a:lnSpc>
              <a:spcBef>
                <a:spcPct val="50000"/>
              </a:spcBef>
              <a:spcAft>
                <a:spcPct val="20000"/>
              </a:spcAft>
            </a:pPr>
            <a:endParaRPr lang="en-US" altLang="en-US" sz="2000" baseline="0" dirty="0">
              <a:latin typeface="Arial" pitchFamily="34" charset="0"/>
            </a:endParaRPr>
          </a:p>
        </p:txBody>
      </p:sp>
    </p:spTree>
    <p:extLst>
      <p:ext uri="{BB962C8B-B14F-4D97-AF65-F5344CB8AC3E}">
        <p14:creationId xmlns:p14="http://schemas.microsoft.com/office/powerpoint/2010/main" val="360261092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1 presentation-EN">
  <a:themeElements>
    <a:clrScheme name="Custom 2">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29347</TotalTime>
  <Words>2116</Words>
  <Application>Microsoft Office PowerPoint</Application>
  <PresentationFormat>On-screen Show (4:3)</PresentationFormat>
  <Paragraphs>201</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IFRC_2011 presentation-EN</vt:lpstr>
      <vt:lpstr>Accountability to beneficiaries and beneficiary communications</vt:lpstr>
      <vt:lpstr>Defining the issue</vt:lpstr>
      <vt:lpstr>What do we mean by Accountability to Beneficiaries?</vt:lpstr>
      <vt:lpstr>PowerPoint Presentation</vt:lpstr>
      <vt:lpstr>PowerPoint Presentation</vt:lpstr>
      <vt:lpstr>PowerPoint Presentation</vt:lpstr>
      <vt:lpstr>PowerPoint Presentation</vt:lpstr>
      <vt:lpstr>What is beneficiary communication?</vt:lpstr>
      <vt:lpstr>PowerPoint Presentation</vt:lpstr>
      <vt:lpstr>Beneficiary Communication in MRCS policy</vt:lpstr>
      <vt:lpstr>What are the links between gender and diversity and BC&amp;A? </vt:lpstr>
      <vt:lpstr>Why should beneficiary communications be gender and diversity sensitive? </vt:lpstr>
      <vt:lpstr>Operationalising gender and diversity sensitive BCA</vt:lpstr>
      <vt:lpstr>Programme assessment and design</vt:lpstr>
      <vt:lpstr> Questions to consider in assessments </vt:lpstr>
      <vt:lpstr>Tips for making assessments and programme design gender &amp; diversity sensitive</vt:lpstr>
      <vt:lpstr>Programme delivery</vt:lpstr>
      <vt:lpstr>Message development and delivery</vt:lpstr>
      <vt:lpstr>Questions to consider for gender sensitive message design and delivery</vt:lpstr>
      <vt:lpstr>Implementation and M&amp;E</vt:lpstr>
      <vt:lpstr>And finally….</vt:lpstr>
      <vt:lpstr>Questions? </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goli.ameri</dc:creator>
  <cp:lastModifiedBy>Angeline Tandiono</cp:lastModifiedBy>
  <cp:revision>239</cp:revision>
  <cp:lastPrinted>2014-10-01T09:37:13Z</cp:lastPrinted>
  <dcterms:created xsi:type="dcterms:W3CDTF">2010-10-08T14:12:22Z</dcterms:created>
  <dcterms:modified xsi:type="dcterms:W3CDTF">2016-08-23T04:39:20Z</dcterms:modified>
</cp:coreProperties>
</file>