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7" r:id="rId2"/>
    <p:sldId id="27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0" d="100"/>
          <a:sy n="40" d="100"/>
        </p:scale>
        <p:origin x="-9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E2A86-6175-1C45-A298-A29F6B9A4A1A}" type="datetimeFigureOut">
              <a:rPr lang="en-US" smtClean="0"/>
              <a:t>4/23/16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9546F2-C392-E44B-89D3-8C4955B8A21E}" type="slidenum">
              <a:rPr lang="en-US" smtClean="0"/>
              <a:t>‹#›</a:t>
            </a:fld>
            <a:endParaRPr lang="en-US"/>
          </a:p>
        </p:txBody>
      </p:sp>
    </p:spTree>
    <p:extLst>
      <p:ext uri="{BB962C8B-B14F-4D97-AF65-F5344CB8AC3E}">
        <p14:creationId xmlns:p14="http://schemas.microsoft.com/office/powerpoint/2010/main" val="24237963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maindb.unfccc.int/library/view_pdf.pl?url=http://unfccc.int/resource/docs/2011/sbi/eng/l16.pdf"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maindb.unfccc.int/library/view_pdf.pl?url=http://unfccc.int/resource/docs/2011/sbi/eng/l16.pdf"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zh-TW" alt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ヒラギノ角ゴ Pro W3" charset="0"/>
                <a:cs typeface="ヒラギノ角ゴ Pro W3" charset="0"/>
              </a:defRPr>
            </a:lvl1pPr>
            <a:lvl2pPr marL="742950" indent="-285750">
              <a:defRPr sz="1200">
                <a:solidFill>
                  <a:schemeClr val="tx1"/>
                </a:solidFill>
                <a:latin typeface="Calibri" charset="0"/>
                <a:ea typeface="ヒラギノ角ゴ Pro W3" charset="0"/>
                <a:cs typeface="ヒラギノ角ゴ Pro W3" charset="0"/>
              </a:defRPr>
            </a:lvl2pPr>
            <a:lvl3pPr marL="1143000" indent="-228600">
              <a:defRPr sz="1200">
                <a:solidFill>
                  <a:schemeClr val="tx1"/>
                </a:solidFill>
                <a:latin typeface="Calibri" charset="0"/>
                <a:ea typeface="ヒラギノ角ゴ Pro W3" charset="0"/>
                <a:cs typeface="ヒラギノ角ゴ Pro W3" charset="0"/>
              </a:defRPr>
            </a:lvl3pPr>
            <a:lvl4pPr marL="1600200" indent="-228600">
              <a:defRPr sz="1200">
                <a:solidFill>
                  <a:schemeClr val="tx1"/>
                </a:solidFill>
                <a:latin typeface="Calibri" charset="0"/>
                <a:ea typeface="ヒラギノ角ゴ Pro W3" charset="0"/>
                <a:cs typeface="ヒラギノ角ゴ Pro W3" charset="0"/>
              </a:defRPr>
            </a:lvl4pPr>
            <a:lvl5pPr marL="2057400" indent="-228600">
              <a:defRPr sz="1200">
                <a:solidFill>
                  <a:schemeClr val="tx1"/>
                </a:solidFill>
                <a:latin typeface="Calibri" charset="0"/>
                <a:ea typeface="ヒラギノ角ゴ Pro W3" charset="0"/>
                <a:cs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9pPr>
          </a:lstStyle>
          <a:p>
            <a:pPr algn="r" defTabSz="914400"/>
            <a:fld id="{CBAD14E2-191B-6642-9B2C-658E8E2A9A6E}" type="slidenum">
              <a:rPr lang="da-DK">
                <a:latin typeface="Arial" charset="0"/>
                <a:ea typeface="MS PGothic" charset="0"/>
                <a:cs typeface="MS PGothic" charset="0"/>
              </a:rPr>
              <a:pPr algn="r" defTabSz="914400"/>
              <a:t>12</a:t>
            </a:fld>
            <a:endParaRPr lang="da-DK">
              <a:latin typeface="Arial" charset="0"/>
              <a:ea typeface="MS PGothic" charset="0"/>
              <a:cs typeface="MS PGothic" charset="0"/>
            </a:endParaRPr>
          </a:p>
        </p:txBody>
      </p:sp>
      <p:sp>
        <p:nvSpPr>
          <p:cNvPr id="36867" name="Rectangle 2"/>
          <p:cNvSpPr>
            <a:spLocks noGrp="1" noRot="1" noChangeAspect="1" noChangeArrowheads="1" noTextEdit="1"/>
          </p:cNvSpPr>
          <p:nvPr>
            <p:ph type="sldImg"/>
          </p:nvPr>
        </p:nvSpPr>
        <p:spPr bwMode="auto">
          <a:xfrm>
            <a:off x="1141413" y="685800"/>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atin typeface="Times New Roman" charset="0"/>
              </a:rPr>
              <a:t>Policy dialogue – advocacy or humanitarian diplomacy – is necessary as we believe many international commitments made by governments are not yet implemented nationally or locally, or in a way that builds the resilience of the most vulnerable people.</a:t>
            </a:r>
            <a:br>
              <a:rPr lang="en-GB">
                <a:latin typeface="Times New Roman" charset="0"/>
              </a:rPr>
            </a:br>
            <a:r>
              <a:rPr lang="en-GB">
                <a:latin typeface="Times New Roman" charset="0"/>
              </a:rPr>
              <a:t> </a:t>
            </a:r>
            <a:br>
              <a:rPr lang="en-GB">
                <a:latin typeface="Times New Roman" charset="0"/>
              </a:rPr>
            </a:br>
            <a:r>
              <a:rPr lang="en-GB">
                <a:latin typeface="Times New Roman" charset="0"/>
              </a:rPr>
              <a:t>Ultimately, the Red Cross Red Crescent assisting in the implementation of, and accessing funding from, upcoming adaptation funds through national policy dialogues could be an outcome of advocacy efforts. We will therefore explain what is happening globally and how adaptation funds are being made available to governments. </a:t>
            </a:r>
          </a:p>
          <a:p>
            <a:pPr eaLnBrk="1" hangingPunct="1">
              <a:spcBef>
                <a:spcPct val="0"/>
              </a:spcBef>
            </a:pPr>
            <a:endParaRPr lang="en-GB">
              <a:latin typeface="Times New Roman" charset="0"/>
            </a:endParaRPr>
          </a:p>
          <a:p>
            <a:pPr eaLnBrk="1" hangingPunct="1">
              <a:spcBef>
                <a:spcPct val="0"/>
              </a:spcBef>
            </a:pPr>
            <a:endParaRPr lang="en-GB">
              <a:latin typeface="Times New Roman" charset="0"/>
            </a:endParaRPr>
          </a:p>
          <a:p>
            <a:pPr eaLnBrk="1" hangingPunct="1">
              <a:spcBef>
                <a:spcPct val="0"/>
              </a:spcBef>
            </a:pPr>
            <a:endParaRPr lang="en-GB">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ヒラギノ角ゴ Pro W3" charset="0"/>
                <a:cs typeface="ヒラギノ角ゴ Pro W3" charset="0"/>
              </a:defRPr>
            </a:lvl1pPr>
            <a:lvl2pPr marL="742950" indent="-285750">
              <a:defRPr sz="1200">
                <a:solidFill>
                  <a:schemeClr val="tx1"/>
                </a:solidFill>
                <a:latin typeface="Calibri" charset="0"/>
                <a:ea typeface="ヒラギノ角ゴ Pro W3" charset="0"/>
                <a:cs typeface="ヒラギノ角ゴ Pro W3" charset="0"/>
              </a:defRPr>
            </a:lvl2pPr>
            <a:lvl3pPr marL="1143000" indent="-228600">
              <a:defRPr sz="1200">
                <a:solidFill>
                  <a:schemeClr val="tx1"/>
                </a:solidFill>
                <a:latin typeface="Calibri" charset="0"/>
                <a:ea typeface="ヒラギノ角ゴ Pro W3" charset="0"/>
                <a:cs typeface="ヒラギノ角ゴ Pro W3" charset="0"/>
              </a:defRPr>
            </a:lvl3pPr>
            <a:lvl4pPr marL="1600200" indent="-228600">
              <a:defRPr sz="1200">
                <a:solidFill>
                  <a:schemeClr val="tx1"/>
                </a:solidFill>
                <a:latin typeface="Calibri" charset="0"/>
                <a:ea typeface="ヒラギノ角ゴ Pro W3" charset="0"/>
                <a:cs typeface="ヒラギノ角ゴ Pro W3" charset="0"/>
              </a:defRPr>
            </a:lvl4pPr>
            <a:lvl5pPr marL="2057400" indent="-228600">
              <a:defRPr sz="1200">
                <a:solidFill>
                  <a:schemeClr val="tx1"/>
                </a:solidFill>
                <a:latin typeface="Calibri" charset="0"/>
                <a:ea typeface="ヒラギノ角ゴ Pro W3" charset="0"/>
                <a:cs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9pPr>
          </a:lstStyle>
          <a:p>
            <a:pPr algn="r"/>
            <a:fld id="{005A6907-0670-C246-AA3F-9774396AC39B}" type="slidenum">
              <a:rPr lang="da-DK">
                <a:latin typeface="Arial" charset="0"/>
                <a:ea typeface="MS PGothic" charset="0"/>
                <a:cs typeface="Arial" charset="0"/>
              </a:rPr>
              <a:pPr algn="r"/>
              <a:t>13</a:t>
            </a:fld>
            <a:endParaRPr lang="da-DK">
              <a:latin typeface="Arial" charset="0"/>
              <a:ea typeface="MS PGothic" charset="0"/>
              <a:cs typeface="Arial" charset="0"/>
            </a:endParaRPr>
          </a:p>
        </p:txBody>
      </p:sp>
      <p:sp>
        <p:nvSpPr>
          <p:cNvPr id="3789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a:tabLst>
                <a:tab pos="0" algn="l"/>
                <a:tab pos="785813" algn="l"/>
                <a:tab pos="1574800" algn="l"/>
                <a:tab pos="2365375" algn="l"/>
                <a:tab pos="3152775" algn="l"/>
                <a:tab pos="3940175" algn="l"/>
                <a:tab pos="4729163" algn="l"/>
                <a:tab pos="5519738" algn="l"/>
                <a:tab pos="6307138" algn="l"/>
                <a:tab pos="7094538" algn="l"/>
                <a:tab pos="7883525" algn="l"/>
                <a:tab pos="8674100" algn="l"/>
              </a:tabLst>
              <a:defRPr sz="1200">
                <a:solidFill>
                  <a:schemeClr val="tx1"/>
                </a:solidFill>
                <a:latin typeface="Calibri" charset="0"/>
                <a:ea typeface="ヒラギノ角ゴ Pro W3" charset="0"/>
                <a:cs typeface="ヒラギノ角ゴ Pro W3" charset="0"/>
              </a:defRPr>
            </a:lvl1pPr>
            <a:lvl2pPr marL="742950" indent="-285750">
              <a:tabLst>
                <a:tab pos="0" algn="l"/>
                <a:tab pos="785813" algn="l"/>
                <a:tab pos="1574800" algn="l"/>
                <a:tab pos="2365375" algn="l"/>
                <a:tab pos="3152775" algn="l"/>
                <a:tab pos="3940175" algn="l"/>
                <a:tab pos="4729163" algn="l"/>
                <a:tab pos="5519738" algn="l"/>
                <a:tab pos="6307138" algn="l"/>
                <a:tab pos="7094538" algn="l"/>
                <a:tab pos="7883525" algn="l"/>
                <a:tab pos="8674100" algn="l"/>
              </a:tabLst>
              <a:defRPr sz="1200">
                <a:solidFill>
                  <a:schemeClr val="tx1"/>
                </a:solidFill>
                <a:latin typeface="Calibri" charset="0"/>
                <a:ea typeface="ヒラギノ角ゴ Pro W3" charset="0"/>
                <a:cs typeface="ヒラギノ角ゴ Pro W3" charset="0"/>
              </a:defRPr>
            </a:lvl2pPr>
            <a:lvl3pPr marL="1143000" indent="-228600">
              <a:tabLst>
                <a:tab pos="0" algn="l"/>
                <a:tab pos="785813" algn="l"/>
                <a:tab pos="1574800" algn="l"/>
                <a:tab pos="2365375" algn="l"/>
                <a:tab pos="3152775" algn="l"/>
                <a:tab pos="3940175" algn="l"/>
                <a:tab pos="4729163" algn="l"/>
                <a:tab pos="5519738" algn="l"/>
                <a:tab pos="6307138" algn="l"/>
                <a:tab pos="7094538" algn="l"/>
                <a:tab pos="7883525" algn="l"/>
                <a:tab pos="8674100" algn="l"/>
              </a:tabLst>
              <a:defRPr sz="1200">
                <a:solidFill>
                  <a:schemeClr val="tx1"/>
                </a:solidFill>
                <a:latin typeface="Calibri" charset="0"/>
                <a:ea typeface="ヒラギノ角ゴ Pro W3" charset="0"/>
                <a:cs typeface="ヒラギノ角ゴ Pro W3" charset="0"/>
              </a:defRPr>
            </a:lvl3pPr>
            <a:lvl4pPr marL="1600200" indent="-228600">
              <a:tabLst>
                <a:tab pos="0" algn="l"/>
                <a:tab pos="785813" algn="l"/>
                <a:tab pos="1574800" algn="l"/>
                <a:tab pos="2365375" algn="l"/>
                <a:tab pos="3152775" algn="l"/>
                <a:tab pos="3940175" algn="l"/>
                <a:tab pos="4729163" algn="l"/>
                <a:tab pos="5519738" algn="l"/>
                <a:tab pos="6307138" algn="l"/>
                <a:tab pos="7094538" algn="l"/>
                <a:tab pos="7883525" algn="l"/>
                <a:tab pos="8674100" algn="l"/>
              </a:tabLst>
              <a:defRPr sz="1200">
                <a:solidFill>
                  <a:schemeClr val="tx1"/>
                </a:solidFill>
                <a:latin typeface="Calibri" charset="0"/>
                <a:ea typeface="ヒラギノ角ゴ Pro W3" charset="0"/>
                <a:cs typeface="ヒラギノ角ゴ Pro W3" charset="0"/>
              </a:defRPr>
            </a:lvl4pPr>
            <a:lvl5pPr marL="2057400" indent="-228600">
              <a:tabLst>
                <a:tab pos="0" algn="l"/>
                <a:tab pos="785813" algn="l"/>
                <a:tab pos="1574800" algn="l"/>
                <a:tab pos="2365375" algn="l"/>
                <a:tab pos="3152775" algn="l"/>
                <a:tab pos="3940175" algn="l"/>
                <a:tab pos="4729163" algn="l"/>
                <a:tab pos="5519738" algn="l"/>
                <a:tab pos="6307138" algn="l"/>
                <a:tab pos="7094538" algn="l"/>
                <a:tab pos="7883525" algn="l"/>
                <a:tab pos="8674100" algn="l"/>
              </a:tabLst>
              <a:defRPr sz="1200">
                <a:solidFill>
                  <a:schemeClr val="tx1"/>
                </a:solidFill>
                <a:latin typeface="Calibri" charset="0"/>
                <a:ea typeface="ヒラギノ角ゴ Pro W3" charset="0"/>
                <a:cs typeface="ヒラギノ角ゴ Pro W3" charset="0"/>
              </a:defRPr>
            </a:lvl5pPr>
            <a:lvl6pPr marL="2514600" indent="-228600" eaLnBrk="0" fontAlgn="base" hangingPunct="0">
              <a:spcBef>
                <a:spcPct val="30000"/>
              </a:spcBef>
              <a:spcAft>
                <a:spcPct val="0"/>
              </a:spcAft>
              <a:tabLst>
                <a:tab pos="0" algn="l"/>
                <a:tab pos="785813" algn="l"/>
                <a:tab pos="1574800" algn="l"/>
                <a:tab pos="2365375" algn="l"/>
                <a:tab pos="3152775" algn="l"/>
                <a:tab pos="3940175" algn="l"/>
                <a:tab pos="4729163" algn="l"/>
                <a:tab pos="5519738" algn="l"/>
                <a:tab pos="6307138" algn="l"/>
                <a:tab pos="7094538" algn="l"/>
                <a:tab pos="7883525" algn="l"/>
                <a:tab pos="8674100" algn="l"/>
              </a:tabLst>
              <a:defRPr sz="1200">
                <a:solidFill>
                  <a:schemeClr val="tx1"/>
                </a:solidFill>
                <a:latin typeface="Calibri" charset="0"/>
                <a:ea typeface="ヒラギノ角ゴ Pro W3" charset="0"/>
                <a:cs typeface="ヒラギノ角ゴ Pro W3" charset="0"/>
              </a:defRPr>
            </a:lvl6pPr>
            <a:lvl7pPr marL="2971800" indent="-228600" eaLnBrk="0" fontAlgn="base" hangingPunct="0">
              <a:spcBef>
                <a:spcPct val="30000"/>
              </a:spcBef>
              <a:spcAft>
                <a:spcPct val="0"/>
              </a:spcAft>
              <a:tabLst>
                <a:tab pos="0" algn="l"/>
                <a:tab pos="785813" algn="l"/>
                <a:tab pos="1574800" algn="l"/>
                <a:tab pos="2365375" algn="l"/>
                <a:tab pos="3152775" algn="l"/>
                <a:tab pos="3940175" algn="l"/>
                <a:tab pos="4729163" algn="l"/>
                <a:tab pos="5519738" algn="l"/>
                <a:tab pos="6307138" algn="l"/>
                <a:tab pos="7094538" algn="l"/>
                <a:tab pos="7883525" algn="l"/>
                <a:tab pos="8674100" algn="l"/>
              </a:tabLst>
              <a:defRPr sz="1200">
                <a:solidFill>
                  <a:schemeClr val="tx1"/>
                </a:solidFill>
                <a:latin typeface="Calibri" charset="0"/>
                <a:ea typeface="ヒラギノ角ゴ Pro W3" charset="0"/>
                <a:cs typeface="ヒラギノ角ゴ Pro W3" charset="0"/>
              </a:defRPr>
            </a:lvl7pPr>
            <a:lvl8pPr marL="3429000" indent="-228600" eaLnBrk="0" fontAlgn="base" hangingPunct="0">
              <a:spcBef>
                <a:spcPct val="30000"/>
              </a:spcBef>
              <a:spcAft>
                <a:spcPct val="0"/>
              </a:spcAft>
              <a:tabLst>
                <a:tab pos="0" algn="l"/>
                <a:tab pos="785813" algn="l"/>
                <a:tab pos="1574800" algn="l"/>
                <a:tab pos="2365375" algn="l"/>
                <a:tab pos="3152775" algn="l"/>
                <a:tab pos="3940175" algn="l"/>
                <a:tab pos="4729163" algn="l"/>
                <a:tab pos="5519738" algn="l"/>
                <a:tab pos="6307138" algn="l"/>
                <a:tab pos="7094538" algn="l"/>
                <a:tab pos="7883525" algn="l"/>
                <a:tab pos="8674100" algn="l"/>
              </a:tabLst>
              <a:defRPr sz="1200">
                <a:solidFill>
                  <a:schemeClr val="tx1"/>
                </a:solidFill>
                <a:latin typeface="Calibri" charset="0"/>
                <a:ea typeface="ヒラギノ角ゴ Pro W3" charset="0"/>
                <a:cs typeface="ヒラギノ角ゴ Pro W3" charset="0"/>
              </a:defRPr>
            </a:lvl8pPr>
            <a:lvl9pPr marL="3886200" indent="-228600" eaLnBrk="0" fontAlgn="base" hangingPunct="0">
              <a:spcBef>
                <a:spcPct val="30000"/>
              </a:spcBef>
              <a:spcAft>
                <a:spcPct val="0"/>
              </a:spcAft>
              <a:tabLst>
                <a:tab pos="0" algn="l"/>
                <a:tab pos="785813" algn="l"/>
                <a:tab pos="1574800" algn="l"/>
                <a:tab pos="2365375" algn="l"/>
                <a:tab pos="3152775" algn="l"/>
                <a:tab pos="3940175" algn="l"/>
                <a:tab pos="4729163" algn="l"/>
                <a:tab pos="5519738" algn="l"/>
                <a:tab pos="6307138" algn="l"/>
                <a:tab pos="7094538" algn="l"/>
                <a:tab pos="7883525" algn="l"/>
                <a:tab pos="8674100" algn="l"/>
              </a:tabLst>
              <a:defRPr sz="1200">
                <a:solidFill>
                  <a:schemeClr val="tx1"/>
                </a:solidFill>
                <a:latin typeface="Calibri" charset="0"/>
                <a:ea typeface="ヒラギノ角ゴ Pro W3" charset="0"/>
                <a:cs typeface="ヒラギノ角ゴ Pro W3" charset="0"/>
              </a:defRPr>
            </a:lvl9pPr>
          </a:lstStyle>
          <a:p>
            <a:pPr algn="r"/>
            <a:fld id="{9B2278C8-D735-7B43-95E9-9B91FB81FBE1}" type="slidenum">
              <a:rPr lang="en-GB" sz="1100">
                <a:solidFill>
                  <a:srgbClr val="000000"/>
                </a:solidFill>
                <a:latin typeface="Arial" charset="0"/>
                <a:ea typeface="MS PGothic" charset="0"/>
                <a:cs typeface="Arial" charset="0"/>
              </a:rPr>
              <a:pPr algn="r"/>
              <a:t>13</a:t>
            </a:fld>
            <a:endParaRPr lang="en-GB" sz="1100">
              <a:solidFill>
                <a:srgbClr val="000000"/>
              </a:solidFill>
              <a:latin typeface="Arial" charset="0"/>
              <a:ea typeface="MS PGothic" charset="0"/>
              <a:cs typeface="Arial" charset="0"/>
            </a:endParaRPr>
          </a:p>
        </p:txBody>
      </p:sp>
      <p:sp>
        <p:nvSpPr>
          <p:cNvPr id="37892" name="Rectangle 1"/>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3" name="Text Box 2"/>
          <p:cNvSpPr>
            <a:spLocks noGrp="1" noChangeArrowheads="1"/>
          </p:cNvSpPr>
          <p:nvPr>
            <p:ph type="body" idx="1"/>
          </p:nvPr>
        </p:nvSpPr>
        <p:spPr bwMode="auto">
          <a:xfrm>
            <a:off x="915988" y="4344988"/>
            <a:ext cx="5024437"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numCol="1" anchor="t" anchorCtr="0" compatLnSpc="1">
            <a:prstTxWarp prst="textNoShape">
              <a:avLst/>
            </a:prstTxWarp>
          </a:bodyPr>
          <a:lstStyle/>
          <a:p>
            <a:pPr defTabSz="787400" eaLnBrk="1" hangingPunct="1">
              <a:spcBef>
                <a:spcPts val="338"/>
              </a:spcBef>
              <a:tabLst>
                <a:tab pos="0" algn="l"/>
                <a:tab pos="677863" algn="l"/>
                <a:tab pos="1358900" algn="l"/>
                <a:tab pos="2038350" algn="l"/>
                <a:tab pos="2717800" algn="l"/>
                <a:tab pos="3398838" algn="l"/>
                <a:tab pos="4078288" algn="l"/>
                <a:tab pos="4759325" algn="l"/>
                <a:tab pos="5438775" algn="l"/>
                <a:tab pos="6118225" algn="l"/>
                <a:tab pos="6799263" algn="l"/>
                <a:tab pos="7480300" algn="l"/>
              </a:tabLst>
            </a:pPr>
            <a:r>
              <a:rPr lang="da-DK">
                <a:latin typeface="Times New Roman" charset="0"/>
              </a:rPr>
              <a:t>This document spells these steps out in more detail: </a:t>
            </a:r>
            <a:br>
              <a:rPr lang="da-DK">
                <a:latin typeface="Times New Roman" charset="0"/>
              </a:rPr>
            </a:br>
            <a:endParaRPr lang="da-DK">
              <a:latin typeface="Times New Roman" charset="0"/>
            </a:endParaRPr>
          </a:p>
          <a:p>
            <a:pPr defTabSz="787400" eaLnBrk="1" hangingPunct="1">
              <a:spcBef>
                <a:spcPts val="338"/>
              </a:spcBef>
              <a:tabLst>
                <a:tab pos="0" algn="l"/>
                <a:tab pos="677863" algn="l"/>
                <a:tab pos="1358900" algn="l"/>
                <a:tab pos="2038350" algn="l"/>
                <a:tab pos="2717800" algn="l"/>
                <a:tab pos="3398838" algn="l"/>
                <a:tab pos="4078288" algn="l"/>
                <a:tab pos="4759325" algn="l"/>
                <a:tab pos="5438775" algn="l"/>
                <a:tab pos="6118225" algn="l"/>
                <a:tab pos="6799263" algn="l"/>
                <a:tab pos="7480300" algn="l"/>
              </a:tabLst>
            </a:pPr>
            <a:r>
              <a:rPr lang="da-DK">
                <a:latin typeface="Times New Roman" charset="0"/>
              </a:rPr>
              <a:t>www.climatecentre.org/downloads/File/advocacy/National%20CCA%20policy%20dialogue%20_version%20february%202011.pdf</a:t>
            </a:r>
          </a:p>
          <a:p>
            <a:pPr defTabSz="787400" eaLnBrk="1" hangingPunct="1">
              <a:spcBef>
                <a:spcPts val="338"/>
              </a:spcBef>
              <a:tabLst>
                <a:tab pos="0" algn="l"/>
                <a:tab pos="677863" algn="l"/>
                <a:tab pos="1358900" algn="l"/>
                <a:tab pos="2038350" algn="l"/>
                <a:tab pos="2717800" algn="l"/>
                <a:tab pos="3398838" algn="l"/>
                <a:tab pos="4078288" algn="l"/>
                <a:tab pos="4759325" algn="l"/>
                <a:tab pos="5438775" algn="l"/>
                <a:tab pos="6118225" algn="l"/>
                <a:tab pos="6799263" algn="l"/>
                <a:tab pos="7480300" algn="l"/>
              </a:tabLst>
            </a:pPr>
            <a:endParaRPr lang="da-DK">
              <a:latin typeface="Times New Roman" charset="0"/>
            </a:endParaRPr>
          </a:p>
          <a:p>
            <a:pPr defTabSz="787400" eaLnBrk="1" hangingPunct="1">
              <a:spcBef>
                <a:spcPts val="338"/>
              </a:spcBef>
              <a:tabLst>
                <a:tab pos="0" algn="l"/>
                <a:tab pos="677863" algn="l"/>
                <a:tab pos="1358900" algn="l"/>
                <a:tab pos="2038350" algn="l"/>
                <a:tab pos="2717800" algn="l"/>
                <a:tab pos="3398838" algn="l"/>
                <a:tab pos="4078288" algn="l"/>
                <a:tab pos="4759325" algn="l"/>
                <a:tab pos="5438775" algn="l"/>
                <a:tab pos="6118225" algn="l"/>
                <a:tab pos="6799263" algn="l"/>
                <a:tab pos="7480300" algn="l"/>
              </a:tabLst>
            </a:pPr>
            <a:endParaRPr lang="da-DK">
              <a:latin typeface="Times New Roman" charset="0"/>
            </a:endParaRPr>
          </a:p>
          <a:p>
            <a:pPr defTabSz="787400" eaLnBrk="1" hangingPunct="1">
              <a:spcBef>
                <a:spcPts val="338"/>
              </a:spcBef>
              <a:tabLst>
                <a:tab pos="0" algn="l"/>
                <a:tab pos="677863" algn="l"/>
                <a:tab pos="1358900" algn="l"/>
                <a:tab pos="2038350" algn="l"/>
                <a:tab pos="2717800" algn="l"/>
                <a:tab pos="3398838" algn="l"/>
                <a:tab pos="4078288" algn="l"/>
                <a:tab pos="4759325" algn="l"/>
                <a:tab pos="5438775" algn="l"/>
                <a:tab pos="6118225" algn="l"/>
                <a:tab pos="6799263" algn="l"/>
                <a:tab pos="7480300" algn="l"/>
              </a:tabLst>
            </a:pPr>
            <a:endParaRPr lang="da-DK">
              <a:latin typeface="Times New Roman" charset="0"/>
            </a:endParaRPr>
          </a:p>
          <a:p>
            <a:pPr defTabSz="787400" eaLnBrk="1" hangingPunct="1">
              <a:spcBef>
                <a:spcPts val="338"/>
              </a:spcBef>
              <a:tabLst>
                <a:tab pos="0" algn="l"/>
                <a:tab pos="677863" algn="l"/>
                <a:tab pos="1358900" algn="l"/>
                <a:tab pos="2038350" algn="l"/>
                <a:tab pos="2717800" algn="l"/>
                <a:tab pos="3398838" algn="l"/>
                <a:tab pos="4078288" algn="l"/>
                <a:tab pos="4759325" algn="l"/>
                <a:tab pos="5438775" algn="l"/>
                <a:tab pos="6118225" algn="l"/>
                <a:tab pos="6799263" algn="l"/>
                <a:tab pos="7480300" algn="l"/>
              </a:tabLst>
            </a:pPr>
            <a:endParaRPr lang="da-DK">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ヒラギノ角ゴ Pro W3" charset="0"/>
                <a:cs typeface="ヒラギノ角ゴ Pro W3" charset="0"/>
              </a:defRPr>
            </a:lvl1pPr>
            <a:lvl2pPr marL="742950" indent="-285750">
              <a:defRPr sz="1200">
                <a:solidFill>
                  <a:schemeClr val="tx1"/>
                </a:solidFill>
                <a:latin typeface="Calibri" charset="0"/>
                <a:ea typeface="ヒラギノ角ゴ Pro W3" charset="0"/>
                <a:cs typeface="ヒラギノ角ゴ Pro W3" charset="0"/>
              </a:defRPr>
            </a:lvl2pPr>
            <a:lvl3pPr marL="1143000" indent="-228600">
              <a:defRPr sz="1200">
                <a:solidFill>
                  <a:schemeClr val="tx1"/>
                </a:solidFill>
                <a:latin typeface="Calibri" charset="0"/>
                <a:ea typeface="ヒラギノ角ゴ Pro W3" charset="0"/>
                <a:cs typeface="ヒラギノ角ゴ Pro W3" charset="0"/>
              </a:defRPr>
            </a:lvl3pPr>
            <a:lvl4pPr marL="1600200" indent="-228600">
              <a:defRPr sz="1200">
                <a:solidFill>
                  <a:schemeClr val="tx1"/>
                </a:solidFill>
                <a:latin typeface="Calibri" charset="0"/>
                <a:ea typeface="ヒラギノ角ゴ Pro W3" charset="0"/>
                <a:cs typeface="ヒラギノ角ゴ Pro W3" charset="0"/>
              </a:defRPr>
            </a:lvl4pPr>
            <a:lvl5pPr marL="2057400" indent="-228600">
              <a:defRPr sz="1200">
                <a:solidFill>
                  <a:schemeClr val="tx1"/>
                </a:solidFill>
                <a:latin typeface="Calibri" charset="0"/>
                <a:ea typeface="ヒラギノ角ゴ Pro W3" charset="0"/>
                <a:cs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9pPr>
          </a:lstStyle>
          <a:p>
            <a:pPr algn="r"/>
            <a:fld id="{8A6D40D1-02F6-AF48-9860-D066AE3CF87E}" type="slidenum">
              <a:rPr lang="da-DK">
                <a:latin typeface="Arial" charset="0"/>
                <a:ea typeface="MS PGothic" charset="0"/>
                <a:cs typeface="Arial" charset="0"/>
              </a:rPr>
              <a:pPr algn="r"/>
              <a:t>14</a:t>
            </a:fld>
            <a:endParaRPr lang="da-DK">
              <a:latin typeface="Arial" charset="0"/>
              <a:ea typeface="MS PGothic" charset="0"/>
              <a:cs typeface="Arial" charset="0"/>
            </a:endParaRPr>
          </a:p>
        </p:txBody>
      </p:sp>
      <p:sp>
        <p:nvSpPr>
          <p:cNvPr id="38915" name="Rectangle 2"/>
          <p:cNvSpPr>
            <a:spLocks noGrp="1" noRot="1" noChangeAspect="1" noChangeArrowheads="1" noTextEdit="1"/>
          </p:cNvSpPr>
          <p:nvPr>
            <p:ph type="sldImg"/>
          </p:nvPr>
        </p:nvSpPr>
        <p:spPr bwMode="auto">
          <a:xfrm>
            <a:off x="1141413" y="685800"/>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atin typeface="Times New Roman" charset="0"/>
              </a:rPr>
              <a:t>Steps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ヒラギノ角ゴ Pro W3" charset="0"/>
                <a:cs typeface="ヒラギノ角ゴ Pro W3" charset="0"/>
              </a:defRPr>
            </a:lvl1pPr>
            <a:lvl2pPr marL="742950" indent="-285750">
              <a:defRPr sz="1200">
                <a:solidFill>
                  <a:schemeClr val="tx1"/>
                </a:solidFill>
                <a:latin typeface="Calibri" charset="0"/>
                <a:ea typeface="ヒラギノ角ゴ Pro W3" charset="0"/>
                <a:cs typeface="ヒラギノ角ゴ Pro W3" charset="0"/>
              </a:defRPr>
            </a:lvl2pPr>
            <a:lvl3pPr marL="1143000" indent="-228600">
              <a:defRPr sz="1200">
                <a:solidFill>
                  <a:schemeClr val="tx1"/>
                </a:solidFill>
                <a:latin typeface="Calibri" charset="0"/>
                <a:ea typeface="ヒラギノ角ゴ Pro W3" charset="0"/>
                <a:cs typeface="ヒラギノ角ゴ Pro W3" charset="0"/>
              </a:defRPr>
            </a:lvl3pPr>
            <a:lvl4pPr marL="1600200" indent="-228600">
              <a:defRPr sz="1200">
                <a:solidFill>
                  <a:schemeClr val="tx1"/>
                </a:solidFill>
                <a:latin typeface="Calibri" charset="0"/>
                <a:ea typeface="ヒラギノ角ゴ Pro W3" charset="0"/>
                <a:cs typeface="ヒラギノ角ゴ Pro W3" charset="0"/>
              </a:defRPr>
            </a:lvl4pPr>
            <a:lvl5pPr marL="2057400" indent="-228600">
              <a:defRPr sz="1200">
                <a:solidFill>
                  <a:schemeClr val="tx1"/>
                </a:solidFill>
                <a:latin typeface="Calibri" charset="0"/>
                <a:ea typeface="ヒラギノ角ゴ Pro W3" charset="0"/>
                <a:cs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9pPr>
          </a:lstStyle>
          <a:p>
            <a:pPr algn="r"/>
            <a:fld id="{295B6B0E-0B59-9544-A7DB-CD8D03F66878}" type="slidenum">
              <a:rPr lang="da-DK">
                <a:latin typeface="Arial" charset="0"/>
                <a:ea typeface="MS PGothic" charset="0"/>
                <a:cs typeface="Arial" charset="0"/>
              </a:rPr>
              <a:pPr algn="r"/>
              <a:t>15</a:t>
            </a:fld>
            <a:endParaRPr lang="da-DK">
              <a:latin typeface="Arial" charset="0"/>
              <a:ea typeface="MS PGothic" charset="0"/>
              <a:cs typeface="Arial" charset="0"/>
            </a:endParaRPr>
          </a:p>
        </p:txBody>
      </p:sp>
      <p:sp>
        <p:nvSpPr>
          <p:cNvPr id="399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defRPr sz="1200">
                <a:solidFill>
                  <a:schemeClr val="tx1"/>
                </a:solidFill>
                <a:latin typeface="Calibri" charset="0"/>
                <a:ea typeface="ヒラギノ角ゴ Pro W3" charset="0"/>
                <a:cs typeface="ヒラギノ角ゴ Pro W3" charset="0"/>
              </a:defRPr>
            </a:lvl1pPr>
            <a:lvl2pPr marL="742950" indent="-285750">
              <a:defRPr sz="1200">
                <a:solidFill>
                  <a:schemeClr val="tx1"/>
                </a:solidFill>
                <a:latin typeface="Calibri" charset="0"/>
                <a:ea typeface="ヒラギノ角ゴ Pro W3" charset="0"/>
                <a:cs typeface="ヒラギノ角ゴ Pro W3" charset="0"/>
              </a:defRPr>
            </a:lvl2pPr>
            <a:lvl3pPr marL="1143000" indent="-228600">
              <a:defRPr sz="1200">
                <a:solidFill>
                  <a:schemeClr val="tx1"/>
                </a:solidFill>
                <a:latin typeface="Calibri" charset="0"/>
                <a:ea typeface="ヒラギノ角ゴ Pro W3" charset="0"/>
                <a:cs typeface="ヒラギノ角ゴ Pro W3" charset="0"/>
              </a:defRPr>
            </a:lvl3pPr>
            <a:lvl4pPr marL="1600200" indent="-228600">
              <a:defRPr sz="1200">
                <a:solidFill>
                  <a:schemeClr val="tx1"/>
                </a:solidFill>
                <a:latin typeface="Calibri" charset="0"/>
                <a:ea typeface="ヒラギノ角ゴ Pro W3" charset="0"/>
                <a:cs typeface="ヒラギノ角ゴ Pro W3" charset="0"/>
              </a:defRPr>
            </a:lvl4pPr>
            <a:lvl5pPr marL="2057400" indent="-228600">
              <a:defRPr sz="1200">
                <a:solidFill>
                  <a:schemeClr val="tx1"/>
                </a:solidFill>
                <a:latin typeface="Calibri" charset="0"/>
                <a:ea typeface="ヒラギノ角ゴ Pro W3" charset="0"/>
                <a:cs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9pPr>
          </a:lstStyle>
          <a:p>
            <a:pPr algn="r"/>
            <a:fld id="{604145ED-A969-9549-957A-35C5CA98E5E3}" type="slidenum">
              <a:rPr lang="en-GB">
                <a:latin typeface="Times New Roman" charset="0"/>
                <a:ea typeface="MS PGothic" charset="0"/>
                <a:cs typeface="Arial" charset="0"/>
              </a:rPr>
              <a:pPr algn="r"/>
              <a:t>15</a:t>
            </a:fld>
            <a:endParaRPr lang="en-GB">
              <a:latin typeface="Times New Roman" charset="0"/>
              <a:ea typeface="MS PGothic" charset="0"/>
              <a:cs typeface="Arial" charset="0"/>
            </a:endParaRPr>
          </a:p>
        </p:txBody>
      </p:sp>
      <p:sp>
        <p:nvSpPr>
          <p:cNvPr id="39940" name="Text Box 1"/>
          <p:cNvSpPr txBox="1">
            <a:spLocks noChangeArrowheads="1"/>
          </p:cNvSpPr>
          <p:nvPr/>
        </p:nvSpPr>
        <p:spPr bwMode="auto">
          <a:xfrm>
            <a:off x="3884613" y="8688388"/>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861" tIns="43775" rIns="87861" bIns="43775" anchor="b"/>
          <a:lstStyle>
            <a:lvl1pPr>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1200">
                <a:solidFill>
                  <a:schemeClr val="tx1"/>
                </a:solidFill>
                <a:latin typeface="Calibri" charset="0"/>
                <a:ea typeface="ヒラギノ角ゴ Pro W3" charset="0"/>
                <a:cs typeface="ヒラギノ角ゴ Pro W3" charset="0"/>
              </a:defRPr>
            </a:lvl1pPr>
            <a:lvl2pPr marL="742950" indent="-285750">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1200">
                <a:solidFill>
                  <a:schemeClr val="tx1"/>
                </a:solidFill>
                <a:latin typeface="Calibri" charset="0"/>
                <a:ea typeface="ヒラギノ角ゴ Pro W3" charset="0"/>
                <a:cs typeface="ヒラギノ角ゴ Pro W3" charset="0"/>
              </a:defRPr>
            </a:lvl2pPr>
            <a:lvl3pPr marL="1143000" indent="-228600">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1200">
                <a:solidFill>
                  <a:schemeClr val="tx1"/>
                </a:solidFill>
                <a:latin typeface="Calibri" charset="0"/>
                <a:ea typeface="ヒラギノ角ゴ Pro W3" charset="0"/>
                <a:cs typeface="ヒラギノ角ゴ Pro W3" charset="0"/>
              </a:defRPr>
            </a:lvl3pPr>
            <a:lvl4pPr marL="1600200" indent="-228600">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1200">
                <a:solidFill>
                  <a:schemeClr val="tx1"/>
                </a:solidFill>
                <a:latin typeface="Calibri" charset="0"/>
                <a:ea typeface="ヒラギノ角ゴ Pro W3" charset="0"/>
                <a:cs typeface="ヒラギノ角ゴ Pro W3" charset="0"/>
              </a:defRPr>
            </a:lvl4pPr>
            <a:lvl5pPr marL="2057400" indent="-228600">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1200">
                <a:solidFill>
                  <a:schemeClr val="tx1"/>
                </a:solidFill>
                <a:latin typeface="Calibri" charset="0"/>
                <a:ea typeface="ヒラギノ角ゴ Pro W3" charset="0"/>
                <a:cs typeface="ヒラギノ角ゴ Pro W3" charset="0"/>
              </a:defRPr>
            </a:lvl5pPr>
            <a:lvl6pPr marL="2514600" indent="-228600" eaLnBrk="0" fontAlgn="base" hangingPunct="0">
              <a:spcBef>
                <a:spcPct val="30000"/>
              </a:spcBef>
              <a:spcAft>
                <a:spcPct val="0"/>
              </a:spcAft>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1200">
                <a:solidFill>
                  <a:schemeClr val="tx1"/>
                </a:solidFill>
                <a:latin typeface="Calibri" charset="0"/>
                <a:ea typeface="ヒラギノ角ゴ Pro W3" charset="0"/>
                <a:cs typeface="ヒラギノ角ゴ Pro W3" charset="0"/>
              </a:defRPr>
            </a:lvl6pPr>
            <a:lvl7pPr marL="2971800" indent="-228600" eaLnBrk="0" fontAlgn="base" hangingPunct="0">
              <a:spcBef>
                <a:spcPct val="30000"/>
              </a:spcBef>
              <a:spcAft>
                <a:spcPct val="0"/>
              </a:spcAft>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1200">
                <a:solidFill>
                  <a:schemeClr val="tx1"/>
                </a:solidFill>
                <a:latin typeface="Calibri" charset="0"/>
                <a:ea typeface="ヒラギノ角ゴ Pro W3" charset="0"/>
                <a:cs typeface="ヒラギノ角ゴ Pro W3" charset="0"/>
              </a:defRPr>
            </a:lvl7pPr>
            <a:lvl8pPr marL="3429000" indent="-228600" eaLnBrk="0" fontAlgn="base" hangingPunct="0">
              <a:spcBef>
                <a:spcPct val="30000"/>
              </a:spcBef>
              <a:spcAft>
                <a:spcPct val="0"/>
              </a:spcAft>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1200">
                <a:solidFill>
                  <a:schemeClr val="tx1"/>
                </a:solidFill>
                <a:latin typeface="Calibri" charset="0"/>
                <a:ea typeface="ヒラギノ角ゴ Pro W3" charset="0"/>
                <a:cs typeface="ヒラギノ角ゴ Pro W3" charset="0"/>
              </a:defRPr>
            </a:lvl8pPr>
            <a:lvl9pPr marL="3886200" indent="-228600" eaLnBrk="0" fontAlgn="base" hangingPunct="0">
              <a:spcBef>
                <a:spcPct val="30000"/>
              </a:spcBef>
              <a:spcAft>
                <a:spcPct val="0"/>
              </a:spcAft>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1200">
                <a:solidFill>
                  <a:schemeClr val="tx1"/>
                </a:solidFill>
                <a:latin typeface="Calibri" charset="0"/>
                <a:ea typeface="ヒラギノ角ゴ Pro W3" charset="0"/>
                <a:cs typeface="ヒラギノ角ゴ Pro W3" charset="0"/>
              </a:defRPr>
            </a:lvl9pPr>
          </a:lstStyle>
          <a:p>
            <a:pPr algn="r"/>
            <a:fld id="{18CA95B2-8318-274C-A0C3-1F22ECD1E632}" type="slidenum">
              <a:rPr lang="en-GB" sz="1100">
                <a:solidFill>
                  <a:srgbClr val="000000"/>
                </a:solidFill>
                <a:latin typeface="Arial" charset="0"/>
                <a:ea typeface="MS PGothic" charset="0"/>
                <a:cs typeface="Arial" charset="0"/>
              </a:rPr>
              <a:pPr algn="r"/>
              <a:t>15</a:t>
            </a:fld>
            <a:endParaRPr lang="en-GB" sz="1100">
              <a:solidFill>
                <a:srgbClr val="000000"/>
              </a:solidFill>
              <a:latin typeface="Arial" charset="0"/>
              <a:ea typeface="MS PGothic" charset="0"/>
              <a:cs typeface="Arial" charset="0"/>
            </a:endParaRPr>
          </a:p>
        </p:txBody>
      </p:sp>
      <p:sp>
        <p:nvSpPr>
          <p:cNvPr id="39941" name="Rectangle 2"/>
          <p:cNvSpPr>
            <a:spLocks noGrp="1" noRot="1" noChangeAspect="1" noChangeArrowheads="1" noTextEdit="1"/>
          </p:cNvSpPr>
          <p:nvPr>
            <p:ph type="sldImg"/>
          </p:nvPr>
        </p:nvSpPr>
        <p:spPr bwMode="auto">
          <a:xfrm>
            <a:off x="1141413" y="685800"/>
            <a:ext cx="4575175"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42" name="Text Box 3"/>
          <p:cNvSpPr>
            <a:spLocks noGrp="1" noChangeArrowheads="1"/>
          </p:cNvSpPr>
          <p:nvPr>
            <p:ph type="body" idx="1"/>
          </p:nvPr>
        </p:nvSpPr>
        <p:spPr bwMode="auto">
          <a:xfrm>
            <a:off x="915988" y="4344988"/>
            <a:ext cx="5024437"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Times New Roman" charset="0"/>
              </a:rPr>
              <a:t>Find out what has been published in terms of strategies and policies by your government. Within the UNFCCC framework, most of the least developed countries have written a National Adaptation Programmes of Action (NAPA) a few years ago. This was the first generation of national adaptation plans. Since the COP decisions in December 2011, a second generation of plans will be developed and implemented by governments.  </a:t>
            </a:r>
            <a:br>
              <a:rPr lang="en-US">
                <a:latin typeface="Times New Roman" charset="0"/>
              </a:rPr>
            </a:br>
            <a:r>
              <a:rPr lang="en-US">
                <a:latin typeface="Times New Roman" charset="0"/>
              </a:rPr>
              <a:t/>
            </a:r>
            <a:br>
              <a:rPr lang="en-US">
                <a:latin typeface="Times New Roman" charset="0"/>
              </a:rPr>
            </a:br>
            <a:r>
              <a:rPr lang="en-US">
                <a:latin typeface="Times New Roman" charset="0"/>
              </a:rPr>
              <a:t>Most countries submit National Communications on climate change to the UNFCCC. Even though the main parts of these reports are about greenhouse-gas emissions (of less relevance for the Red Cross Red Crescent), they also describe the vulnerability of your country to climate change impacts in the coming decades. See also:</a:t>
            </a:r>
            <a:br>
              <a:rPr lang="en-US">
                <a:latin typeface="Times New Roman" charset="0"/>
              </a:rPr>
            </a:br>
            <a:endParaRPr lang="en-US">
              <a:latin typeface="Times New Roman" charset="0"/>
            </a:endParaRPr>
          </a:p>
          <a:p>
            <a:pPr eaLnBrk="1" hangingPunct="1">
              <a:spcBef>
                <a:spcPct val="0"/>
              </a:spcBef>
            </a:pPr>
            <a:r>
              <a:rPr lang="en-US">
                <a:latin typeface="Times New Roman" charset="0"/>
                <a:hlinkClick r:id="rId3"/>
              </a:rPr>
              <a:t>http://maindb.unfccc.int/library/view_pdf.pl?url=http://unfccc.int/resource/docs/2011/sbi/eng/l16.pdf</a:t>
            </a:r>
            <a:endParaRPr lang="en-US">
              <a:latin typeface="Times New Roman" charset="0"/>
            </a:endParaRPr>
          </a:p>
          <a:p>
            <a:pPr eaLnBrk="1" hangingPunct="1">
              <a:spcBef>
                <a:spcPct val="0"/>
              </a:spcBef>
            </a:pPr>
            <a:endParaRPr lang="en-US">
              <a:latin typeface="Times New Roman" charset="0"/>
            </a:endParaRPr>
          </a:p>
          <a:p>
            <a:pPr eaLnBrk="1" hangingPunct="1">
              <a:spcBef>
                <a:spcPct val="0"/>
              </a:spcBef>
            </a:pPr>
            <a:r>
              <a:rPr lang="en-US">
                <a:latin typeface="Times New Roman" charset="0"/>
              </a:rPr>
              <a:t>On the UNFCCC website you can find the contact information for national </a:t>
            </a:r>
            <a:r>
              <a:rPr lang="en-US" i="1">
                <a:latin typeface="Times New Roman" charset="0"/>
              </a:rPr>
              <a:t>focal points – </a:t>
            </a:r>
            <a:r>
              <a:rPr lang="en-US">
                <a:latin typeface="Times New Roman" charset="0"/>
              </a:rPr>
              <a:t>the ministry where you can find out about the adaptation policy of your government.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ヒラギノ角ゴ Pro W3" charset="0"/>
                <a:cs typeface="ヒラギノ角ゴ Pro W3" charset="0"/>
              </a:defRPr>
            </a:lvl1pPr>
            <a:lvl2pPr marL="742950" indent="-285750">
              <a:defRPr sz="1200">
                <a:solidFill>
                  <a:schemeClr val="tx1"/>
                </a:solidFill>
                <a:latin typeface="Calibri" charset="0"/>
                <a:ea typeface="ヒラギノ角ゴ Pro W3" charset="0"/>
                <a:cs typeface="ヒラギノ角ゴ Pro W3" charset="0"/>
              </a:defRPr>
            </a:lvl2pPr>
            <a:lvl3pPr marL="1143000" indent="-228600">
              <a:defRPr sz="1200">
                <a:solidFill>
                  <a:schemeClr val="tx1"/>
                </a:solidFill>
                <a:latin typeface="Calibri" charset="0"/>
                <a:ea typeface="ヒラギノ角ゴ Pro W3" charset="0"/>
                <a:cs typeface="ヒラギノ角ゴ Pro W3" charset="0"/>
              </a:defRPr>
            </a:lvl3pPr>
            <a:lvl4pPr marL="1600200" indent="-228600">
              <a:defRPr sz="1200">
                <a:solidFill>
                  <a:schemeClr val="tx1"/>
                </a:solidFill>
                <a:latin typeface="Calibri" charset="0"/>
                <a:ea typeface="ヒラギノ角ゴ Pro W3" charset="0"/>
                <a:cs typeface="ヒラギノ角ゴ Pro W3" charset="0"/>
              </a:defRPr>
            </a:lvl4pPr>
            <a:lvl5pPr marL="2057400" indent="-228600">
              <a:defRPr sz="1200">
                <a:solidFill>
                  <a:schemeClr val="tx1"/>
                </a:solidFill>
                <a:latin typeface="Calibri" charset="0"/>
                <a:ea typeface="ヒラギノ角ゴ Pro W3" charset="0"/>
                <a:cs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9pPr>
          </a:lstStyle>
          <a:p>
            <a:fld id="{D60A355C-A47F-594E-BE6D-99C2FB93BDDF}" type="slidenum">
              <a:rPr lang="da-DK">
                <a:latin typeface="Arial" charset="0"/>
                <a:ea typeface="MS PGothic" charset="0"/>
                <a:cs typeface="Arial" charset="0"/>
              </a:rPr>
              <a:pPr/>
              <a:t>16</a:t>
            </a:fld>
            <a:endParaRPr lang="da-DK">
              <a:latin typeface="Arial" charset="0"/>
              <a:ea typeface="MS PGothic" charset="0"/>
              <a:cs typeface="Arial" charset="0"/>
            </a:endParaRPr>
          </a:p>
        </p:txBody>
      </p:sp>
      <p:sp>
        <p:nvSpPr>
          <p:cNvPr id="409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defRPr sz="1200">
                <a:solidFill>
                  <a:schemeClr val="tx1"/>
                </a:solidFill>
                <a:latin typeface="Calibri" charset="0"/>
                <a:ea typeface="ヒラギノ角ゴ Pro W3" charset="0"/>
                <a:cs typeface="ヒラギノ角ゴ Pro W3" charset="0"/>
              </a:defRPr>
            </a:lvl1pPr>
            <a:lvl2pPr marL="742950" indent="-285750">
              <a:defRPr sz="1200">
                <a:solidFill>
                  <a:schemeClr val="tx1"/>
                </a:solidFill>
                <a:latin typeface="Calibri" charset="0"/>
                <a:ea typeface="ヒラギノ角ゴ Pro W3" charset="0"/>
                <a:cs typeface="ヒラギノ角ゴ Pro W3" charset="0"/>
              </a:defRPr>
            </a:lvl2pPr>
            <a:lvl3pPr marL="1143000" indent="-228600">
              <a:defRPr sz="1200">
                <a:solidFill>
                  <a:schemeClr val="tx1"/>
                </a:solidFill>
                <a:latin typeface="Calibri" charset="0"/>
                <a:ea typeface="ヒラギノ角ゴ Pro W3" charset="0"/>
                <a:cs typeface="ヒラギノ角ゴ Pro W3" charset="0"/>
              </a:defRPr>
            </a:lvl3pPr>
            <a:lvl4pPr marL="1600200" indent="-228600">
              <a:defRPr sz="1200">
                <a:solidFill>
                  <a:schemeClr val="tx1"/>
                </a:solidFill>
                <a:latin typeface="Calibri" charset="0"/>
                <a:ea typeface="ヒラギノ角ゴ Pro W3" charset="0"/>
                <a:cs typeface="ヒラギノ角ゴ Pro W3" charset="0"/>
              </a:defRPr>
            </a:lvl4pPr>
            <a:lvl5pPr marL="2057400" indent="-228600">
              <a:defRPr sz="1200">
                <a:solidFill>
                  <a:schemeClr val="tx1"/>
                </a:solidFill>
                <a:latin typeface="Calibri" charset="0"/>
                <a:ea typeface="ヒラギノ角ゴ Pro W3" charset="0"/>
                <a:cs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9pPr>
          </a:lstStyle>
          <a:p>
            <a:pPr algn="r"/>
            <a:fld id="{0BC753AF-9532-E44B-873F-C2A46D3EE100}" type="slidenum">
              <a:rPr lang="en-GB">
                <a:latin typeface="Times New Roman" charset="0"/>
                <a:ea typeface="MS PGothic" charset="0"/>
                <a:cs typeface="Arial" charset="0"/>
              </a:rPr>
              <a:pPr algn="r"/>
              <a:t>16</a:t>
            </a:fld>
            <a:endParaRPr lang="en-GB">
              <a:latin typeface="Times New Roman" charset="0"/>
              <a:ea typeface="MS PGothic" charset="0"/>
              <a:cs typeface="Arial" charset="0"/>
            </a:endParaRPr>
          </a:p>
        </p:txBody>
      </p:sp>
      <p:sp>
        <p:nvSpPr>
          <p:cNvPr id="40964" name="Text Box 1"/>
          <p:cNvSpPr txBox="1">
            <a:spLocks noChangeArrowheads="1"/>
          </p:cNvSpPr>
          <p:nvPr/>
        </p:nvSpPr>
        <p:spPr bwMode="auto">
          <a:xfrm>
            <a:off x="3884613" y="8688388"/>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861" tIns="43775" rIns="87861" bIns="43775" anchor="b"/>
          <a:lstStyle>
            <a:lvl1pPr>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1200">
                <a:solidFill>
                  <a:schemeClr val="tx1"/>
                </a:solidFill>
                <a:latin typeface="Calibri" charset="0"/>
                <a:ea typeface="ヒラギノ角ゴ Pro W3" charset="0"/>
                <a:cs typeface="ヒラギノ角ゴ Pro W3" charset="0"/>
              </a:defRPr>
            </a:lvl1pPr>
            <a:lvl2pPr marL="742950" indent="-285750">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1200">
                <a:solidFill>
                  <a:schemeClr val="tx1"/>
                </a:solidFill>
                <a:latin typeface="Calibri" charset="0"/>
                <a:ea typeface="ヒラギノ角ゴ Pro W3" charset="0"/>
                <a:cs typeface="ヒラギノ角ゴ Pro W3" charset="0"/>
              </a:defRPr>
            </a:lvl2pPr>
            <a:lvl3pPr marL="1143000" indent="-228600">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1200">
                <a:solidFill>
                  <a:schemeClr val="tx1"/>
                </a:solidFill>
                <a:latin typeface="Calibri" charset="0"/>
                <a:ea typeface="ヒラギノ角ゴ Pro W3" charset="0"/>
                <a:cs typeface="ヒラギノ角ゴ Pro W3" charset="0"/>
              </a:defRPr>
            </a:lvl3pPr>
            <a:lvl4pPr marL="1600200" indent="-228600">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1200">
                <a:solidFill>
                  <a:schemeClr val="tx1"/>
                </a:solidFill>
                <a:latin typeface="Calibri" charset="0"/>
                <a:ea typeface="ヒラギノ角ゴ Pro W3" charset="0"/>
                <a:cs typeface="ヒラギノ角ゴ Pro W3" charset="0"/>
              </a:defRPr>
            </a:lvl4pPr>
            <a:lvl5pPr marL="2057400" indent="-228600">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1200">
                <a:solidFill>
                  <a:schemeClr val="tx1"/>
                </a:solidFill>
                <a:latin typeface="Calibri" charset="0"/>
                <a:ea typeface="ヒラギノ角ゴ Pro W3" charset="0"/>
                <a:cs typeface="ヒラギノ角ゴ Pro W3" charset="0"/>
              </a:defRPr>
            </a:lvl5pPr>
            <a:lvl6pPr marL="2514600" indent="-228600" eaLnBrk="0" fontAlgn="base" hangingPunct="0">
              <a:spcBef>
                <a:spcPct val="30000"/>
              </a:spcBef>
              <a:spcAft>
                <a:spcPct val="0"/>
              </a:spcAft>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1200">
                <a:solidFill>
                  <a:schemeClr val="tx1"/>
                </a:solidFill>
                <a:latin typeface="Calibri" charset="0"/>
                <a:ea typeface="ヒラギノ角ゴ Pro W3" charset="0"/>
                <a:cs typeface="ヒラギノ角ゴ Pro W3" charset="0"/>
              </a:defRPr>
            </a:lvl6pPr>
            <a:lvl7pPr marL="2971800" indent="-228600" eaLnBrk="0" fontAlgn="base" hangingPunct="0">
              <a:spcBef>
                <a:spcPct val="30000"/>
              </a:spcBef>
              <a:spcAft>
                <a:spcPct val="0"/>
              </a:spcAft>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1200">
                <a:solidFill>
                  <a:schemeClr val="tx1"/>
                </a:solidFill>
                <a:latin typeface="Calibri" charset="0"/>
                <a:ea typeface="ヒラギノ角ゴ Pro W3" charset="0"/>
                <a:cs typeface="ヒラギノ角ゴ Pro W3" charset="0"/>
              </a:defRPr>
            </a:lvl7pPr>
            <a:lvl8pPr marL="3429000" indent="-228600" eaLnBrk="0" fontAlgn="base" hangingPunct="0">
              <a:spcBef>
                <a:spcPct val="30000"/>
              </a:spcBef>
              <a:spcAft>
                <a:spcPct val="0"/>
              </a:spcAft>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1200">
                <a:solidFill>
                  <a:schemeClr val="tx1"/>
                </a:solidFill>
                <a:latin typeface="Calibri" charset="0"/>
                <a:ea typeface="ヒラギノ角ゴ Pro W3" charset="0"/>
                <a:cs typeface="ヒラギノ角ゴ Pro W3" charset="0"/>
              </a:defRPr>
            </a:lvl8pPr>
            <a:lvl9pPr marL="3886200" indent="-228600" eaLnBrk="0" fontAlgn="base" hangingPunct="0">
              <a:spcBef>
                <a:spcPct val="30000"/>
              </a:spcBef>
              <a:spcAft>
                <a:spcPct val="0"/>
              </a:spcAft>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1200">
                <a:solidFill>
                  <a:schemeClr val="tx1"/>
                </a:solidFill>
                <a:latin typeface="Calibri" charset="0"/>
                <a:ea typeface="ヒラギノ角ゴ Pro W3" charset="0"/>
                <a:cs typeface="ヒラギノ角ゴ Pro W3" charset="0"/>
              </a:defRPr>
            </a:lvl9pPr>
          </a:lstStyle>
          <a:p>
            <a:pPr algn="r"/>
            <a:fld id="{8E548009-82BD-2F45-B9C5-838809D151D6}" type="slidenum">
              <a:rPr lang="en-GB" sz="1100">
                <a:solidFill>
                  <a:srgbClr val="000000"/>
                </a:solidFill>
                <a:latin typeface="Arial" charset="0"/>
                <a:ea typeface="MS PGothic" charset="0"/>
                <a:cs typeface="Arial" charset="0"/>
              </a:rPr>
              <a:pPr algn="r"/>
              <a:t>16</a:t>
            </a:fld>
            <a:endParaRPr lang="en-GB" sz="1100">
              <a:solidFill>
                <a:srgbClr val="000000"/>
              </a:solidFill>
              <a:latin typeface="Arial" charset="0"/>
              <a:ea typeface="MS PGothic" charset="0"/>
              <a:cs typeface="Arial" charset="0"/>
            </a:endParaRPr>
          </a:p>
        </p:txBody>
      </p:sp>
      <p:sp>
        <p:nvSpPr>
          <p:cNvPr id="40965" name="Rectangle 2"/>
          <p:cNvSpPr>
            <a:spLocks noGrp="1" noRot="1" noChangeAspect="1" noChangeArrowheads="1" noTextEdit="1"/>
          </p:cNvSpPr>
          <p:nvPr>
            <p:ph type="sldImg"/>
          </p:nvPr>
        </p:nvSpPr>
        <p:spPr bwMode="auto">
          <a:xfrm>
            <a:off x="1141413" y="685800"/>
            <a:ext cx="4575175"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6" name="Text Box 3"/>
          <p:cNvSpPr>
            <a:spLocks noGrp="1" noChangeArrowheads="1"/>
          </p:cNvSpPr>
          <p:nvPr>
            <p:ph type="body" idx="1"/>
          </p:nvPr>
        </p:nvSpPr>
        <p:spPr bwMode="auto">
          <a:xfrm>
            <a:off x="915988" y="4344988"/>
            <a:ext cx="5024437"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Times New Roman" charset="0"/>
              </a:rPr>
              <a:t>Find out what has been published in terms of strategies and policies by your government. Within the UNFCCC framework, most of the least developed countries have written a National Adaptation Programmes of Action (NAPA) a few years ago. This was the first generation of national adaptation plans. Since the COP decisions in December 2011, a second generation of plans will be developed and implemented by governments.  </a:t>
            </a:r>
            <a:br>
              <a:rPr lang="en-US">
                <a:latin typeface="Times New Roman" charset="0"/>
              </a:rPr>
            </a:br>
            <a:r>
              <a:rPr lang="en-US">
                <a:latin typeface="Times New Roman" charset="0"/>
              </a:rPr>
              <a:t/>
            </a:r>
            <a:br>
              <a:rPr lang="en-US">
                <a:latin typeface="Times New Roman" charset="0"/>
              </a:rPr>
            </a:br>
            <a:r>
              <a:rPr lang="en-US">
                <a:latin typeface="Times New Roman" charset="0"/>
              </a:rPr>
              <a:t>Most countries submit National Communications on climate change to the UNFCCC. Even though the main parts of these reports are about greenhouse-gas emissions (of less relevance for the Red Cross Red Crescent), they also describe the vulnerability of your country to climate change impacts in the coming decades. See also:</a:t>
            </a:r>
            <a:br>
              <a:rPr lang="en-US">
                <a:latin typeface="Times New Roman" charset="0"/>
              </a:rPr>
            </a:br>
            <a:endParaRPr lang="en-US">
              <a:latin typeface="Times New Roman" charset="0"/>
            </a:endParaRPr>
          </a:p>
          <a:p>
            <a:pPr eaLnBrk="1" hangingPunct="1">
              <a:spcBef>
                <a:spcPct val="0"/>
              </a:spcBef>
            </a:pPr>
            <a:r>
              <a:rPr lang="en-US">
                <a:latin typeface="Times New Roman" charset="0"/>
                <a:hlinkClick r:id="rId3"/>
              </a:rPr>
              <a:t>http://maindb.unfccc.int/library/view_pdf.pl?url=http://unfccc.int/resource/docs/2011/sbi/eng/l16.pdf</a:t>
            </a:r>
            <a:endParaRPr lang="en-US">
              <a:latin typeface="Times New Roman" charset="0"/>
            </a:endParaRPr>
          </a:p>
          <a:p>
            <a:pPr eaLnBrk="1" hangingPunct="1">
              <a:spcBef>
                <a:spcPct val="0"/>
              </a:spcBef>
            </a:pPr>
            <a:endParaRPr lang="en-US">
              <a:latin typeface="Times New Roman" charset="0"/>
            </a:endParaRPr>
          </a:p>
          <a:p>
            <a:pPr eaLnBrk="1" hangingPunct="1">
              <a:spcBef>
                <a:spcPct val="0"/>
              </a:spcBef>
            </a:pPr>
            <a:r>
              <a:rPr lang="en-US">
                <a:latin typeface="Times New Roman" charset="0"/>
              </a:rPr>
              <a:t>On the UNFCCC website you can find the contact information for national </a:t>
            </a:r>
            <a:r>
              <a:rPr lang="en-US" i="1">
                <a:latin typeface="Times New Roman" charset="0"/>
              </a:rPr>
              <a:t>focal points – </a:t>
            </a:r>
            <a:r>
              <a:rPr lang="en-US">
                <a:latin typeface="Times New Roman" charset="0"/>
              </a:rPr>
              <a:t>the ministry where you can find out about the adaptation policy of your government.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9546F2-C392-E44B-89D3-8C4955B8A21E}" type="slidenum">
              <a:rPr lang="en-US" smtClean="0"/>
              <a:t>17</a:t>
            </a:fld>
            <a:endParaRPr lang="en-US"/>
          </a:p>
        </p:txBody>
      </p:sp>
    </p:spTree>
    <p:extLst>
      <p:ext uri="{BB962C8B-B14F-4D97-AF65-F5344CB8AC3E}">
        <p14:creationId xmlns:p14="http://schemas.microsoft.com/office/powerpoint/2010/main" val="3419899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a:t>
            </a:fld>
            <a:endParaRPr lang="en-GB"/>
          </a:p>
        </p:txBody>
      </p:sp>
    </p:spTree>
    <p:extLst>
      <p:ext uri="{BB962C8B-B14F-4D97-AF65-F5344CB8AC3E}">
        <p14:creationId xmlns:p14="http://schemas.microsoft.com/office/powerpoint/2010/main" val="92205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Many Red Cross Red Crescent National Societies have written a climate risk assessment. Examples are available from the Climate Centre. </a:t>
            </a:r>
          </a:p>
        </p:txBody>
      </p:sp>
      <p:sp>
        <p:nvSpPr>
          <p:cNvPr id="2970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ヒラギノ角ゴ Pro W3" charset="0"/>
                <a:cs typeface="ヒラギノ角ゴ Pro W3" charset="0"/>
              </a:defRPr>
            </a:lvl1pPr>
            <a:lvl2pPr marL="742950" indent="-285750">
              <a:defRPr sz="1200">
                <a:solidFill>
                  <a:schemeClr val="tx1"/>
                </a:solidFill>
                <a:latin typeface="Calibri" charset="0"/>
                <a:ea typeface="ヒラギノ角ゴ Pro W3" charset="0"/>
                <a:cs typeface="ヒラギノ角ゴ Pro W3" charset="0"/>
              </a:defRPr>
            </a:lvl2pPr>
            <a:lvl3pPr marL="1143000" indent="-228600">
              <a:defRPr sz="1200">
                <a:solidFill>
                  <a:schemeClr val="tx1"/>
                </a:solidFill>
                <a:latin typeface="Calibri" charset="0"/>
                <a:ea typeface="ヒラギノ角ゴ Pro W3" charset="0"/>
                <a:cs typeface="ヒラギノ角ゴ Pro W3" charset="0"/>
              </a:defRPr>
            </a:lvl3pPr>
            <a:lvl4pPr marL="1600200" indent="-228600">
              <a:defRPr sz="1200">
                <a:solidFill>
                  <a:schemeClr val="tx1"/>
                </a:solidFill>
                <a:latin typeface="Calibri" charset="0"/>
                <a:ea typeface="ヒラギノ角ゴ Pro W3" charset="0"/>
                <a:cs typeface="ヒラギノ角ゴ Pro W3" charset="0"/>
              </a:defRPr>
            </a:lvl4pPr>
            <a:lvl5pPr marL="2057400" indent="-228600">
              <a:defRPr sz="1200">
                <a:solidFill>
                  <a:schemeClr val="tx1"/>
                </a:solidFill>
                <a:latin typeface="Calibri" charset="0"/>
                <a:ea typeface="ヒラギノ角ゴ Pro W3" charset="0"/>
                <a:cs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9pPr>
          </a:lstStyle>
          <a:p>
            <a:fld id="{21772C13-AD59-2442-A890-BE3C1F0F0263}" type="slidenum">
              <a:rPr lang="en-US">
                <a:latin typeface="Arial" charset="0"/>
                <a:ea typeface="MS PGothic" charset="0"/>
                <a:cs typeface="MS PGothic" charset="0"/>
              </a:rPr>
              <a:pPr/>
              <a:t>3</a:t>
            </a:fld>
            <a:endParaRPr lang="en-US">
              <a:latin typeface="Arial" charset="0"/>
              <a:ea typeface="MS PGothic" charset="0"/>
              <a:cs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national climate risk assessment is helpful to get a good understanding of the humanitarian consequences of climate change. The next step is to find out whether the existing national government policies address these concerns: are the needs of the most vulnerable being met in climate change policy? When this is not the case, the national risk assessment is a helpful tool to strengthen the policy dialogue between the National Society and relevant government institutions, for example in the context of the development of the national adaptation plan.</a:t>
            </a:r>
          </a:p>
          <a:p>
            <a:pPr eaLnBrk="1" hangingPunct="1">
              <a:spcBef>
                <a:spcPct val="0"/>
              </a:spcBef>
            </a:pPr>
            <a:endParaRPr lang="en-US">
              <a:latin typeface="Calibri" charset="0"/>
            </a:endParaRPr>
          </a:p>
        </p:txBody>
      </p:sp>
      <p:sp>
        <p:nvSpPr>
          <p:cNvPr id="30724" name="Tijdelijke aanduiding voor voettekst 3"/>
          <p:cNvSpPr txBox="1">
            <a:spLocks noGrp="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ヒラギノ角ゴ Pro W3" charset="0"/>
                <a:cs typeface="ヒラギノ角ゴ Pro W3" charset="0"/>
              </a:defRPr>
            </a:lvl1pPr>
            <a:lvl2pPr marL="742950" indent="-285750">
              <a:defRPr sz="1200">
                <a:solidFill>
                  <a:schemeClr val="tx1"/>
                </a:solidFill>
                <a:latin typeface="Calibri" charset="0"/>
                <a:ea typeface="ヒラギノ角ゴ Pro W3" charset="0"/>
                <a:cs typeface="ヒラギノ角ゴ Pro W3" charset="0"/>
              </a:defRPr>
            </a:lvl2pPr>
            <a:lvl3pPr marL="1143000" indent="-228600">
              <a:defRPr sz="1200">
                <a:solidFill>
                  <a:schemeClr val="tx1"/>
                </a:solidFill>
                <a:latin typeface="Calibri" charset="0"/>
                <a:ea typeface="ヒラギノ角ゴ Pro W3" charset="0"/>
                <a:cs typeface="ヒラギノ角ゴ Pro W3" charset="0"/>
              </a:defRPr>
            </a:lvl3pPr>
            <a:lvl4pPr marL="1600200" indent="-228600">
              <a:defRPr sz="1200">
                <a:solidFill>
                  <a:schemeClr val="tx1"/>
                </a:solidFill>
                <a:latin typeface="Calibri" charset="0"/>
                <a:ea typeface="ヒラギノ角ゴ Pro W3" charset="0"/>
                <a:cs typeface="ヒラギノ角ゴ Pro W3" charset="0"/>
              </a:defRPr>
            </a:lvl4pPr>
            <a:lvl5pPr marL="2057400" indent="-228600">
              <a:defRPr sz="1200">
                <a:solidFill>
                  <a:schemeClr val="tx1"/>
                </a:solidFill>
                <a:latin typeface="Calibri" charset="0"/>
                <a:ea typeface="ヒラギノ角ゴ Pro W3" charset="0"/>
                <a:cs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9pPr>
          </a:lstStyle>
          <a:p>
            <a:r>
              <a:rPr lang="de-DE">
                <a:latin typeface="Arial" charset="0"/>
                <a:ea typeface="MS PGothic" charset="0"/>
                <a:cs typeface="MS PGothic" charset="0"/>
              </a:rPr>
              <a:t>Titel der Präsentation</a:t>
            </a:r>
          </a:p>
        </p:txBody>
      </p:sp>
      <p:sp>
        <p:nvSpPr>
          <p:cNvPr id="30725" name="Tijdelijke aanduiding voor dianummer 4"/>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ヒラギノ角ゴ Pro W3" charset="0"/>
                <a:cs typeface="ヒラギノ角ゴ Pro W3" charset="0"/>
              </a:defRPr>
            </a:lvl1pPr>
            <a:lvl2pPr marL="742950" indent="-285750">
              <a:defRPr sz="1200">
                <a:solidFill>
                  <a:schemeClr val="tx1"/>
                </a:solidFill>
                <a:latin typeface="Calibri" charset="0"/>
                <a:ea typeface="ヒラギノ角ゴ Pro W3" charset="0"/>
                <a:cs typeface="ヒラギノ角ゴ Pro W3" charset="0"/>
              </a:defRPr>
            </a:lvl2pPr>
            <a:lvl3pPr marL="1143000" indent="-228600">
              <a:defRPr sz="1200">
                <a:solidFill>
                  <a:schemeClr val="tx1"/>
                </a:solidFill>
                <a:latin typeface="Calibri" charset="0"/>
                <a:ea typeface="ヒラギノ角ゴ Pro W3" charset="0"/>
                <a:cs typeface="ヒラギノ角ゴ Pro W3" charset="0"/>
              </a:defRPr>
            </a:lvl3pPr>
            <a:lvl4pPr marL="1600200" indent="-228600">
              <a:defRPr sz="1200">
                <a:solidFill>
                  <a:schemeClr val="tx1"/>
                </a:solidFill>
                <a:latin typeface="Calibri" charset="0"/>
                <a:ea typeface="ヒラギノ角ゴ Pro W3" charset="0"/>
                <a:cs typeface="ヒラギノ角ゴ Pro W3" charset="0"/>
              </a:defRPr>
            </a:lvl4pPr>
            <a:lvl5pPr marL="2057400" indent="-228600">
              <a:defRPr sz="1200">
                <a:solidFill>
                  <a:schemeClr val="tx1"/>
                </a:solidFill>
                <a:latin typeface="Calibri" charset="0"/>
                <a:ea typeface="ヒラギノ角ゴ Pro W3" charset="0"/>
                <a:cs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9pPr>
          </a:lstStyle>
          <a:p>
            <a:pPr algn="r"/>
            <a:fld id="{3EB8D087-237A-D641-BDD1-C3A79B0CDDA6}" type="slidenum">
              <a:rPr lang="de-DE">
                <a:latin typeface="Arial" charset="0"/>
                <a:ea typeface="MS PGothic" charset="0"/>
                <a:cs typeface="MS PGothic" charset="0"/>
              </a:rPr>
              <a:pPr algn="r"/>
              <a:t>4</a:t>
            </a:fld>
            <a:endParaRPr lang="de-DE">
              <a:latin typeface="Arial" charset="0"/>
              <a:ea typeface="MS PGothic" charset="0"/>
              <a:cs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ヒラギノ角ゴ Pro W3" charset="0"/>
                <a:cs typeface="ヒラギノ角ゴ Pro W3" charset="0"/>
              </a:defRPr>
            </a:lvl1pPr>
            <a:lvl2pPr marL="742950" indent="-285750">
              <a:defRPr sz="1200">
                <a:solidFill>
                  <a:schemeClr val="tx1"/>
                </a:solidFill>
                <a:latin typeface="Calibri" charset="0"/>
                <a:ea typeface="ヒラギノ角ゴ Pro W3" charset="0"/>
                <a:cs typeface="ヒラギノ角ゴ Pro W3" charset="0"/>
              </a:defRPr>
            </a:lvl2pPr>
            <a:lvl3pPr marL="1143000" indent="-228600">
              <a:defRPr sz="1200">
                <a:solidFill>
                  <a:schemeClr val="tx1"/>
                </a:solidFill>
                <a:latin typeface="Calibri" charset="0"/>
                <a:ea typeface="ヒラギノ角ゴ Pro W3" charset="0"/>
                <a:cs typeface="ヒラギノ角ゴ Pro W3" charset="0"/>
              </a:defRPr>
            </a:lvl3pPr>
            <a:lvl4pPr marL="1600200" indent="-228600">
              <a:defRPr sz="1200">
                <a:solidFill>
                  <a:schemeClr val="tx1"/>
                </a:solidFill>
                <a:latin typeface="Calibri" charset="0"/>
                <a:ea typeface="ヒラギノ角ゴ Pro W3" charset="0"/>
                <a:cs typeface="ヒラギノ角ゴ Pro W3" charset="0"/>
              </a:defRPr>
            </a:lvl4pPr>
            <a:lvl5pPr marL="2057400" indent="-228600">
              <a:defRPr sz="1200">
                <a:solidFill>
                  <a:schemeClr val="tx1"/>
                </a:solidFill>
                <a:latin typeface="Calibri" charset="0"/>
                <a:ea typeface="ヒラギノ角ゴ Pro W3" charset="0"/>
                <a:cs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9pPr>
          </a:lstStyle>
          <a:p>
            <a:fld id="{E7B9D446-6B19-304E-AF5E-5EB93FBA9CC3}" type="slidenum">
              <a:rPr lang="en-GB">
                <a:latin typeface="Times New Roman" charset="0"/>
                <a:ea typeface="MS PGothic" charset="0"/>
                <a:cs typeface="MS PGothic" charset="0"/>
              </a:rPr>
              <a:pPr/>
              <a:t>5</a:t>
            </a:fld>
            <a:endParaRPr lang="en-GB">
              <a:latin typeface="Times New Roman" charset="0"/>
              <a:ea typeface="MS PGothic" charset="0"/>
              <a:cs typeface="MS PGothic"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atin typeface="Times New Roman" charset="0"/>
                <a:ea typeface="MS PGothic" charset="0"/>
                <a:cs typeface="MS PGothic" charset="0"/>
              </a:rPr>
              <a:t>A national climate risk assessment could consist of:</a:t>
            </a:r>
            <a:br>
              <a:rPr lang="en-GB">
                <a:latin typeface="Times New Roman" charset="0"/>
                <a:ea typeface="MS PGothic" charset="0"/>
                <a:cs typeface="MS PGothic" charset="0"/>
              </a:rPr>
            </a:br>
            <a:endParaRPr lang="en-GB">
              <a:latin typeface="Times New Roman" charset="0"/>
              <a:ea typeface="MS PGothic" charset="0"/>
              <a:cs typeface="MS PGothic" charset="0"/>
            </a:endParaRPr>
          </a:p>
          <a:p>
            <a:pPr eaLnBrk="1" hangingPunct="1">
              <a:spcBef>
                <a:spcPct val="0"/>
              </a:spcBef>
              <a:buFontTx/>
              <a:buAutoNum type="arabicPeriod"/>
            </a:pPr>
            <a:r>
              <a:rPr lang="en-US">
                <a:latin typeface="Calibri" charset="0"/>
              </a:rPr>
              <a:t>Describe the current climate situation, as well as existing geography and vulnerabilities.</a:t>
            </a:r>
          </a:p>
          <a:p>
            <a:pPr eaLnBrk="1" hangingPunct="1">
              <a:spcBef>
                <a:spcPct val="0"/>
              </a:spcBef>
              <a:buFontTx/>
              <a:buAutoNum type="arabicPeriod"/>
            </a:pPr>
            <a:r>
              <a:rPr lang="en-US">
                <a:latin typeface="Calibri" charset="0"/>
              </a:rPr>
              <a:t>Gather available climate change information (projections).</a:t>
            </a:r>
          </a:p>
          <a:p>
            <a:pPr eaLnBrk="1" hangingPunct="1">
              <a:spcBef>
                <a:spcPct val="0"/>
              </a:spcBef>
              <a:buFontTx/>
              <a:buAutoNum type="arabicPeriod"/>
            </a:pPr>
            <a:r>
              <a:rPr lang="en-US">
                <a:latin typeface="Calibri" charset="0"/>
              </a:rPr>
              <a:t>How does this impact the lives of the most vulnerable?</a:t>
            </a:r>
          </a:p>
          <a:p>
            <a:pPr eaLnBrk="1" hangingPunct="1">
              <a:spcBef>
                <a:spcPct val="0"/>
              </a:spcBef>
              <a:buFontTx/>
              <a:buAutoNum type="arabicPeriod"/>
            </a:pPr>
            <a:r>
              <a:rPr lang="en-US">
                <a:latin typeface="Calibri" charset="0"/>
              </a:rPr>
              <a:t>Reflect on how these impacts will affect your work and mandate.</a:t>
            </a:r>
          </a:p>
          <a:p>
            <a:pPr eaLnBrk="1" hangingPunct="1">
              <a:spcBef>
                <a:spcPct val="0"/>
              </a:spcBef>
              <a:buFontTx/>
              <a:buAutoNum type="arabicPeriod"/>
            </a:pPr>
            <a:r>
              <a:rPr lang="nl-NL">
                <a:latin typeface="Calibri" charset="0"/>
              </a:rPr>
              <a:t>Include an action plan with next steps.</a:t>
            </a:r>
          </a:p>
          <a:p>
            <a:pPr eaLnBrk="1" hangingPunct="1">
              <a:spcBef>
                <a:spcPct val="0"/>
              </a:spcBef>
              <a:buFontTx/>
              <a:buAutoNum type="arabicPeriod"/>
            </a:pPr>
            <a:endParaRPr lang="nl-NL">
              <a:latin typeface="Calibri" charset="0"/>
            </a:endParaRPr>
          </a:p>
          <a:p>
            <a:pPr eaLnBrk="1" hangingPunct="1">
              <a:spcBef>
                <a:spcPct val="0"/>
              </a:spcBef>
            </a:pPr>
            <a:r>
              <a:rPr lang="nl-NL">
                <a:latin typeface="Calibri" charset="0"/>
              </a:rPr>
              <a:t>In the relevant reading section of this module, you will find  more steps and guidance on how to write a national climate risk assessment.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GB" sz="1000">
                <a:latin typeface="Calibri" charset="0"/>
              </a:rPr>
              <a:t>Reducing risks experienced by the most vulnerable people is key for the Red Cross Red Crescent Movement. The work reflected in the climate risk assessment needs to address the most pressing issues for vulnerable people. It will also be key to assess not only the climate change projections for your country, but also to link these to current climate risks your country already experiences. </a:t>
            </a:r>
          </a:p>
          <a:p>
            <a:pPr eaLnBrk="1" hangingPunct="1">
              <a:lnSpc>
                <a:spcPct val="90000"/>
              </a:lnSpc>
              <a:spcBef>
                <a:spcPct val="0"/>
              </a:spcBef>
            </a:pPr>
            <a:endParaRPr lang="en-GB" sz="1000">
              <a:latin typeface="Calibri" charset="0"/>
            </a:endParaRPr>
          </a:p>
          <a:p>
            <a:pPr eaLnBrk="1" hangingPunct="1">
              <a:lnSpc>
                <a:spcPct val="90000"/>
              </a:lnSpc>
              <a:spcBef>
                <a:spcPct val="0"/>
              </a:spcBef>
            </a:pPr>
            <a:r>
              <a:rPr lang="en-GB" sz="1000">
                <a:latin typeface="Calibri" charset="0"/>
              </a:rPr>
              <a:t>You can strengthen these findings by adding </a:t>
            </a:r>
            <a:r>
              <a:rPr lang="en-GB" sz="1000" b="1">
                <a:latin typeface="Times" charset="0"/>
              </a:rPr>
              <a:t>community perceptions</a:t>
            </a:r>
            <a:r>
              <a:rPr lang="en-GB" sz="1000">
                <a:latin typeface="Times" charset="0"/>
              </a:rPr>
              <a:t> of changing climate investigated using participatory tools such as in Vulnerability and Capacity Assessments. Are their perceptions documented/shared? (Remember that there are many causes of change in communities, such as environmental degradation, make sure to investigate some of the causes of change – you can check against measured trends in rainfall and temperature where they exist)</a:t>
            </a:r>
          </a:p>
          <a:p>
            <a:pPr eaLnBrk="1" hangingPunct="1">
              <a:lnSpc>
                <a:spcPct val="90000"/>
              </a:lnSpc>
              <a:spcBef>
                <a:spcPct val="0"/>
              </a:spcBef>
            </a:pPr>
            <a:endParaRPr lang="en-GB" sz="1000">
              <a:latin typeface="Calibri" charset="0"/>
            </a:endParaRPr>
          </a:p>
          <a:p>
            <a:pPr eaLnBrk="1" hangingPunct="1">
              <a:lnSpc>
                <a:spcPct val="90000"/>
              </a:lnSpc>
              <a:spcBef>
                <a:spcPct val="0"/>
              </a:spcBef>
            </a:pPr>
            <a:r>
              <a:rPr lang="en-GB" sz="1000">
                <a:latin typeface="Calibri" charset="0"/>
              </a:rPr>
              <a:t>Invite stakeholders at local level to comment/ contribute to your assessment: local government representatives, community members, etc.</a:t>
            </a:r>
          </a:p>
          <a:p>
            <a:pPr eaLnBrk="1" hangingPunct="1">
              <a:lnSpc>
                <a:spcPct val="90000"/>
              </a:lnSpc>
              <a:spcBef>
                <a:spcPct val="0"/>
              </a:spcBef>
            </a:pPr>
            <a:r>
              <a:rPr lang="en-GB" sz="1000">
                <a:latin typeface="Calibri" charset="0"/>
              </a:rPr>
              <a:t>You can think of quoting them or having them answer the following questions:</a:t>
            </a:r>
          </a:p>
          <a:p>
            <a:pPr eaLnBrk="1" hangingPunct="1">
              <a:lnSpc>
                <a:spcPct val="90000"/>
              </a:lnSpc>
              <a:spcBef>
                <a:spcPct val="0"/>
              </a:spcBef>
            </a:pPr>
            <a:r>
              <a:rPr lang="en-GB" sz="1000">
                <a:latin typeface="Calibri" charset="0"/>
              </a:rPr>
              <a:t>• What are the regular climate risks that face the province/area/community: weather shocks such as floods, typhoons and slow-onset climate risks such as drought.</a:t>
            </a:r>
          </a:p>
          <a:p>
            <a:pPr eaLnBrk="1" hangingPunct="1">
              <a:lnSpc>
                <a:spcPct val="90000"/>
              </a:lnSpc>
              <a:spcBef>
                <a:spcPct val="0"/>
              </a:spcBef>
            </a:pPr>
            <a:r>
              <a:rPr lang="en-GB" sz="1000">
                <a:latin typeface="Calibri" charset="0"/>
              </a:rPr>
              <a:t>• Have the intensity or frequency of these been changing at all?</a:t>
            </a:r>
          </a:p>
          <a:p>
            <a:pPr eaLnBrk="1" hangingPunct="1">
              <a:lnSpc>
                <a:spcPct val="90000"/>
              </a:lnSpc>
              <a:spcBef>
                <a:spcPct val="0"/>
              </a:spcBef>
            </a:pPr>
            <a:r>
              <a:rPr lang="en-GB" sz="1000">
                <a:latin typeface="Calibri" charset="0"/>
              </a:rPr>
              <a:t>• Have temperatures, rainfall or seasons been changing? If so, what implications might this have into the future (could be positive or negative)?. Consider health, disasters, agriculture, water, ecosystems.</a:t>
            </a:r>
          </a:p>
          <a:p>
            <a:pPr eaLnBrk="1" hangingPunct="1">
              <a:lnSpc>
                <a:spcPct val="90000"/>
              </a:lnSpc>
              <a:spcBef>
                <a:spcPct val="0"/>
              </a:spcBef>
            </a:pPr>
            <a:endParaRPr lang="en-GB" sz="1000">
              <a:latin typeface="Calibri" charset="0"/>
            </a:endParaRPr>
          </a:p>
        </p:txBody>
      </p:sp>
      <p:sp>
        <p:nvSpPr>
          <p:cNvPr id="32772" name="Tijdelijke aanduiding voor voettekst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charset="0"/>
                <a:ea typeface="ヒラギノ角ゴ Pro W3" charset="0"/>
                <a:cs typeface="ヒラギノ角ゴ Pro W3" charset="0"/>
              </a:defRPr>
            </a:lvl1pPr>
            <a:lvl2pPr marL="742950" indent="-285750">
              <a:defRPr sz="1200">
                <a:solidFill>
                  <a:schemeClr val="tx1"/>
                </a:solidFill>
                <a:latin typeface="Calibri" charset="0"/>
                <a:ea typeface="ヒラギノ角ゴ Pro W3" charset="0"/>
                <a:cs typeface="ヒラギノ角ゴ Pro W3" charset="0"/>
              </a:defRPr>
            </a:lvl2pPr>
            <a:lvl3pPr marL="1143000" indent="-228600">
              <a:defRPr sz="1200">
                <a:solidFill>
                  <a:schemeClr val="tx1"/>
                </a:solidFill>
                <a:latin typeface="Calibri" charset="0"/>
                <a:ea typeface="ヒラギノ角ゴ Pro W3" charset="0"/>
                <a:cs typeface="ヒラギノ角ゴ Pro W3" charset="0"/>
              </a:defRPr>
            </a:lvl3pPr>
            <a:lvl4pPr marL="1600200" indent="-228600">
              <a:defRPr sz="1200">
                <a:solidFill>
                  <a:schemeClr val="tx1"/>
                </a:solidFill>
                <a:latin typeface="Calibri" charset="0"/>
                <a:ea typeface="ヒラギノ角ゴ Pro W3" charset="0"/>
                <a:cs typeface="ヒラギノ角ゴ Pro W3" charset="0"/>
              </a:defRPr>
            </a:lvl4pPr>
            <a:lvl5pPr marL="2057400" indent="-228600">
              <a:defRPr sz="1200">
                <a:solidFill>
                  <a:schemeClr val="tx1"/>
                </a:solidFill>
                <a:latin typeface="Calibri" charset="0"/>
                <a:ea typeface="ヒラギノ角ゴ Pro W3" charset="0"/>
                <a:cs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9pPr>
          </a:lstStyle>
          <a:p>
            <a:r>
              <a:rPr lang="de-DE">
                <a:latin typeface="Arial" charset="0"/>
                <a:ea typeface="MS PGothic" charset="0"/>
                <a:cs typeface="MS PGothic" charset="0"/>
              </a:rPr>
              <a:t>Titel der Präsentation</a:t>
            </a:r>
          </a:p>
        </p:txBody>
      </p:sp>
      <p:sp>
        <p:nvSpPr>
          <p:cNvPr id="32773" name="Tijdelijke aanduiding voor dianumm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ヒラギノ角ゴ Pro W3" charset="0"/>
                <a:cs typeface="ヒラギノ角ゴ Pro W3" charset="0"/>
              </a:defRPr>
            </a:lvl1pPr>
            <a:lvl2pPr marL="742950" indent="-285750">
              <a:defRPr sz="1200">
                <a:solidFill>
                  <a:schemeClr val="tx1"/>
                </a:solidFill>
                <a:latin typeface="Calibri" charset="0"/>
                <a:ea typeface="ヒラギノ角ゴ Pro W3" charset="0"/>
                <a:cs typeface="ヒラギノ角ゴ Pro W3" charset="0"/>
              </a:defRPr>
            </a:lvl2pPr>
            <a:lvl3pPr marL="1143000" indent="-228600">
              <a:defRPr sz="1200">
                <a:solidFill>
                  <a:schemeClr val="tx1"/>
                </a:solidFill>
                <a:latin typeface="Calibri" charset="0"/>
                <a:ea typeface="ヒラギノ角ゴ Pro W3" charset="0"/>
                <a:cs typeface="ヒラギノ角ゴ Pro W3" charset="0"/>
              </a:defRPr>
            </a:lvl3pPr>
            <a:lvl4pPr marL="1600200" indent="-228600">
              <a:defRPr sz="1200">
                <a:solidFill>
                  <a:schemeClr val="tx1"/>
                </a:solidFill>
                <a:latin typeface="Calibri" charset="0"/>
                <a:ea typeface="ヒラギノ角ゴ Pro W3" charset="0"/>
                <a:cs typeface="ヒラギノ角ゴ Pro W3" charset="0"/>
              </a:defRPr>
            </a:lvl4pPr>
            <a:lvl5pPr marL="2057400" indent="-228600">
              <a:defRPr sz="1200">
                <a:solidFill>
                  <a:schemeClr val="tx1"/>
                </a:solidFill>
                <a:latin typeface="Calibri" charset="0"/>
                <a:ea typeface="ヒラギノ角ゴ Pro W3" charset="0"/>
                <a:cs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9pPr>
          </a:lstStyle>
          <a:p>
            <a:fld id="{BDF77D13-E385-914B-A13D-60D90F54B640}" type="slidenum">
              <a:rPr lang="de-DE">
                <a:latin typeface="Arial" charset="0"/>
                <a:ea typeface="MS PGothic" charset="0"/>
                <a:cs typeface="MS PGothic" charset="0"/>
              </a:rPr>
              <a:pPr/>
              <a:t>6</a:t>
            </a:fld>
            <a:endParaRPr lang="de-DE">
              <a:latin typeface="Arial" charset="0"/>
              <a:ea typeface="MS PGothic" charset="0"/>
              <a:cs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ヒラギノ角ゴ Pro W3" charset="0"/>
                <a:cs typeface="ヒラギノ角ゴ Pro W3" charset="0"/>
              </a:defRPr>
            </a:lvl1pPr>
            <a:lvl2pPr marL="742950" indent="-285750">
              <a:defRPr sz="1200">
                <a:solidFill>
                  <a:schemeClr val="tx1"/>
                </a:solidFill>
                <a:latin typeface="Calibri" charset="0"/>
                <a:ea typeface="ヒラギノ角ゴ Pro W3" charset="0"/>
                <a:cs typeface="ヒラギノ角ゴ Pro W3" charset="0"/>
              </a:defRPr>
            </a:lvl2pPr>
            <a:lvl3pPr marL="1143000" indent="-228600">
              <a:defRPr sz="1200">
                <a:solidFill>
                  <a:schemeClr val="tx1"/>
                </a:solidFill>
                <a:latin typeface="Calibri" charset="0"/>
                <a:ea typeface="ヒラギノ角ゴ Pro W3" charset="0"/>
                <a:cs typeface="ヒラギノ角ゴ Pro W3" charset="0"/>
              </a:defRPr>
            </a:lvl3pPr>
            <a:lvl4pPr marL="1600200" indent="-228600">
              <a:defRPr sz="1200">
                <a:solidFill>
                  <a:schemeClr val="tx1"/>
                </a:solidFill>
                <a:latin typeface="Calibri" charset="0"/>
                <a:ea typeface="ヒラギノ角ゴ Pro W3" charset="0"/>
                <a:cs typeface="ヒラギノ角ゴ Pro W3" charset="0"/>
              </a:defRPr>
            </a:lvl4pPr>
            <a:lvl5pPr marL="2057400" indent="-228600">
              <a:defRPr sz="1200">
                <a:solidFill>
                  <a:schemeClr val="tx1"/>
                </a:solidFill>
                <a:latin typeface="Calibri" charset="0"/>
                <a:ea typeface="ヒラギノ角ゴ Pro W3" charset="0"/>
                <a:cs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9pPr>
          </a:lstStyle>
          <a:p>
            <a:fld id="{CC80F42D-67B6-654E-9BD3-FD9F76E52422}" type="slidenum">
              <a:rPr lang="en-GB">
                <a:latin typeface="Times New Roman" charset="0"/>
                <a:ea typeface="MS PGothic" charset="0"/>
                <a:cs typeface="MS PGothic" charset="0"/>
              </a:rPr>
              <a:pPr/>
              <a:t>7</a:t>
            </a:fld>
            <a:endParaRPr lang="en-GB">
              <a:latin typeface="Times New Roman" charset="0"/>
              <a:ea typeface="MS PGothic" charset="0"/>
              <a:cs typeface="MS PGothic"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atin typeface="Times New Roman" charset="0"/>
                <a:ea typeface="MS PGothic" charset="0"/>
                <a:cs typeface="MS PGothic" charset="0"/>
              </a:rPr>
              <a:t>This part will need to highlight the reason for writing the report. You are concerned about the impacts on the most vulnerable from a humanitarian perspective and therefore you need to frame the impacts in relation to your mandate: disasters, health, emergencies and vulnerability. You can have a look at the Red Cross Red Crescent </a:t>
            </a:r>
            <a:r>
              <a:rPr lang="en-GB" i="1">
                <a:latin typeface="Times New Roman" charset="0"/>
                <a:ea typeface="MS PGothic" charset="0"/>
                <a:cs typeface="MS PGothic" charset="0"/>
              </a:rPr>
              <a:t>Climate Guide </a:t>
            </a:r>
            <a:r>
              <a:rPr lang="en-GB">
                <a:latin typeface="Times New Roman" charset="0"/>
                <a:ea typeface="MS PGothic" charset="0"/>
                <a:cs typeface="MS PGothic" charset="0"/>
              </a:rPr>
              <a:t>to see how climate change impacts are framed in the context of the Movement. </a:t>
            </a:r>
          </a:p>
          <a:p>
            <a:pPr eaLnBrk="1" hangingPunct="1">
              <a:spcBef>
                <a:spcPct val="0"/>
              </a:spcBef>
            </a:pPr>
            <a:endParaRPr lang="en-GB">
              <a:latin typeface="Times New Roman" charset="0"/>
              <a:ea typeface="MS PGothic" charset="0"/>
              <a:cs typeface="MS PGothic" charset="0"/>
            </a:endParaRPr>
          </a:p>
          <a:p>
            <a:pPr eaLnBrk="1" hangingPunct="1">
              <a:spcBef>
                <a:spcPct val="0"/>
              </a:spcBef>
            </a:pPr>
            <a:r>
              <a:rPr lang="en-GB">
                <a:latin typeface="Times New Roman" charset="0"/>
                <a:ea typeface="MS PGothic" charset="0"/>
                <a:cs typeface="MS PGothic" charset="0"/>
              </a:rPr>
              <a:t>Though climate change is now affecting the weather, including the risk of more extreme events, it is impossible to link any single weather event only to climate change. In a normal climate, there have always been extreme-weather events, and these will continue as well. This is the reason why we speak about addressing climate </a:t>
            </a:r>
            <a:r>
              <a:rPr lang="en-GB" i="1">
                <a:latin typeface="Times New Roman" charset="0"/>
                <a:ea typeface="MS PGothic" charset="0"/>
                <a:cs typeface="MS PGothic" charset="0"/>
              </a:rPr>
              <a:t>variability </a:t>
            </a:r>
            <a:r>
              <a:rPr lang="en-GB">
                <a:latin typeface="Times New Roman" charset="0"/>
                <a:ea typeface="MS PGothic" charset="0"/>
                <a:cs typeface="MS PGothic" charset="0"/>
              </a:rPr>
              <a:t>as well as climate change.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ヒラギノ角ゴ Pro W3" charset="0"/>
                <a:cs typeface="ヒラギノ角ゴ Pro W3" charset="0"/>
              </a:defRPr>
            </a:lvl1pPr>
            <a:lvl2pPr marL="742950" indent="-285750">
              <a:defRPr sz="1200">
                <a:solidFill>
                  <a:schemeClr val="tx1"/>
                </a:solidFill>
                <a:latin typeface="Calibri" charset="0"/>
                <a:ea typeface="ヒラギノ角ゴ Pro W3" charset="0"/>
                <a:cs typeface="ヒラギノ角ゴ Pro W3" charset="0"/>
              </a:defRPr>
            </a:lvl2pPr>
            <a:lvl3pPr marL="1143000" indent="-228600">
              <a:defRPr sz="1200">
                <a:solidFill>
                  <a:schemeClr val="tx1"/>
                </a:solidFill>
                <a:latin typeface="Calibri" charset="0"/>
                <a:ea typeface="ヒラギノ角ゴ Pro W3" charset="0"/>
                <a:cs typeface="ヒラギノ角ゴ Pro W3" charset="0"/>
              </a:defRPr>
            </a:lvl3pPr>
            <a:lvl4pPr marL="1600200" indent="-228600">
              <a:defRPr sz="1200">
                <a:solidFill>
                  <a:schemeClr val="tx1"/>
                </a:solidFill>
                <a:latin typeface="Calibri" charset="0"/>
                <a:ea typeface="ヒラギノ角ゴ Pro W3" charset="0"/>
                <a:cs typeface="ヒラギノ角ゴ Pro W3" charset="0"/>
              </a:defRPr>
            </a:lvl4pPr>
            <a:lvl5pPr marL="2057400" indent="-228600">
              <a:defRPr sz="1200">
                <a:solidFill>
                  <a:schemeClr val="tx1"/>
                </a:solidFill>
                <a:latin typeface="Calibri" charset="0"/>
                <a:ea typeface="ヒラギノ角ゴ Pro W3" charset="0"/>
                <a:cs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9pPr>
          </a:lstStyle>
          <a:p>
            <a:fld id="{AE98348F-9884-D54E-9D0F-AA01EE754F6A}" type="slidenum">
              <a:rPr lang="en-GB">
                <a:latin typeface="Times New Roman" charset="0"/>
                <a:ea typeface="MS PGothic" charset="0"/>
                <a:cs typeface="MS PGothic" charset="0"/>
              </a:rPr>
              <a:pPr/>
              <a:t>8</a:t>
            </a:fld>
            <a:endParaRPr lang="en-GB">
              <a:latin typeface="Times New Roman" charset="0"/>
              <a:ea typeface="MS PGothic" charset="0"/>
              <a:cs typeface="MS PGothic"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atin typeface="Times New Roman" charset="0"/>
                <a:ea typeface="MS PGothic" charset="0"/>
                <a:cs typeface="MS PGothic" charset="0"/>
              </a:rPr>
              <a:t>There will be plenty of relevant data and it is good to decide which sources are credible enough. A number of international sources are worthwhile checking. We have listed some important ones on this slide.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ヒラギノ角ゴ Pro W3" charset="0"/>
                <a:cs typeface="ヒラギノ角ゴ Pro W3" charset="0"/>
              </a:defRPr>
            </a:lvl1pPr>
            <a:lvl2pPr marL="742950" indent="-285750">
              <a:defRPr sz="1200">
                <a:solidFill>
                  <a:schemeClr val="tx1"/>
                </a:solidFill>
                <a:latin typeface="Calibri" charset="0"/>
                <a:ea typeface="ヒラギノ角ゴ Pro W3" charset="0"/>
                <a:cs typeface="ヒラギノ角ゴ Pro W3" charset="0"/>
              </a:defRPr>
            </a:lvl2pPr>
            <a:lvl3pPr marL="1143000" indent="-228600">
              <a:defRPr sz="1200">
                <a:solidFill>
                  <a:schemeClr val="tx1"/>
                </a:solidFill>
                <a:latin typeface="Calibri" charset="0"/>
                <a:ea typeface="ヒラギノ角ゴ Pro W3" charset="0"/>
                <a:cs typeface="ヒラギノ角ゴ Pro W3" charset="0"/>
              </a:defRPr>
            </a:lvl3pPr>
            <a:lvl4pPr marL="1600200" indent="-228600">
              <a:defRPr sz="1200">
                <a:solidFill>
                  <a:schemeClr val="tx1"/>
                </a:solidFill>
                <a:latin typeface="Calibri" charset="0"/>
                <a:ea typeface="ヒラギノ角ゴ Pro W3" charset="0"/>
                <a:cs typeface="ヒラギノ角ゴ Pro W3" charset="0"/>
              </a:defRPr>
            </a:lvl4pPr>
            <a:lvl5pPr marL="2057400" indent="-228600">
              <a:defRPr sz="1200">
                <a:solidFill>
                  <a:schemeClr val="tx1"/>
                </a:solidFill>
                <a:latin typeface="Calibri" charset="0"/>
                <a:ea typeface="ヒラギノ角ゴ Pro W3" charset="0"/>
                <a:cs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9pPr>
          </a:lstStyle>
          <a:p>
            <a:pPr algn="r"/>
            <a:fld id="{C2794AE1-B0CF-B742-AD6F-764A3EF14986}" type="slidenum">
              <a:rPr lang="da-DK">
                <a:latin typeface="Arial" charset="0"/>
                <a:ea typeface="MS PGothic" charset="0"/>
                <a:cs typeface="Arial" charset="0"/>
              </a:rPr>
              <a:pPr algn="r"/>
              <a:t>10</a:t>
            </a:fld>
            <a:endParaRPr lang="da-DK">
              <a:latin typeface="Arial" charset="0"/>
              <a:ea typeface="MS PGothic" charset="0"/>
              <a:cs typeface="Arial" charset="0"/>
            </a:endParaRPr>
          </a:p>
        </p:txBody>
      </p:sp>
      <p:sp>
        <p:nvSpPr>
          <p:cNvPr id="3584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4" name="Notes Placeholder 2"/>
          <p:cNvSpPr>
            <a:spLocks noGrp="1"/>
          </p:cNvSpPr>
          <p:nvPr>
            <p:ph type="body" idx="1"/>
          </p:nvPr>
        </p:nvSpPr>
        <p:spPr bwMode="auto">
          <a:xfrm>
            <a:off x="914400" y="4343400"/>
            <a:ext cx="5105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numCol="1" anchor="t" anchorCtr="0" compatLnSpc="1">
            <a:prstTxWarp prst="textNoShape">
              <a:avLst/>
            </a:prstTxWarp>
          </a:bodyPr>
          <a:lstStyle/>
          <a:p>
            <a:pPr defTabSz="787400" eaLnBrk="1" hangingPunct="1">
              <a:spcBef>
                <a:spcPct val="0"/>
              </a:spcBef>
            </a:pPr>
            <a:r>
              <a:rPr lang="nl-NL">
                <a:latin typeface="Times New Roman" charset="0"/>
              </a:rPr>
              <a:t>Use Red Cross Red Crescent </a:t>
            </a:r>
            <a:r>
              <a:rPr lang="nl-NL" i="1">
                <a:latin typeface="Times New Roman" charset="0"/>
              </a:rPr>
              <a:t>influence</a:t>
            </a:r>
            <a:r>
              <a:rPr lang="nl-NL">
                <a:latin typeface="Times New Roman" charset="0"/>
              </a:rPr>
              <a:t> to advocate for adaptation funds, not only to cover the protection of infrastructure (too easy a default opportunity for political and administrative actors), but to make sure funding finds its way to vulnerable people and communities to help them adapt to new circumstances.</a:t>
            </a:r>
          </a:p>
        </p:txBody>
      </p:sp>
      <p:sp>
        <p:nvSpPr>
          <p:cNvPr id="35845"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a:defRPr sz="1200">
                <a:solidFill>
                  <a:schemeClr val="tx1"/>
                </a:solidFill>
                <a:latin typeface="Calibri" charset="0"/>
                <a:ea typeface="ヒラギノ角ゴ Pro W3" charset="0"/>
                <a:cs typeface="ヒラギノ角ゴ Pro W3" charset="0"/>
              </a:defRPr>
            </a:lvl1pPr>
            <a:lvl2pPr marL="742950" indent="-285750">
              <a:defRPr sz="1200">
                <a:solidFill>
                  <a:schemeClr val="tx1"/>
                </a:solidFill>
                <a:latin typeface="Calibri" charset="0"/>
                <a:ea typeface="ヒラギノ角ゴ Pro W3" charset="0"/>
                <a:cs typeface="ヒラギノ角ゴ Pro W3" charset="0"/>
              </a:defRPr>
            </a:lvl2pPr>
            <a:lvl3pPr marL="1143000" indent="-228600">
              <a:defRPr sz="1200">
                <a:solidFill>
                  <a:schemeClr val="tx1"/>
                </a:solidFill>
                <a:latin typeface="Calibri" charset="0"/>
                <a:ea typeface="ヒラギノ角ゴ Pro W3" charset="0"/>
                <a:cs typeface="ヒラギノ角ゴ Pro W3" charset="0"/>
              </a:defRPr>
            </a:lvl3pPr>
            <a:lvl4pPr marL="1600200" indent="-228600">
              <a:defRPr sz="1200">
                <a:solidFill>
                  <a:schemeClr val="tx1"/>
                </a:solidFill>
                <a:latin typeface="Calibri" charset="0"/>
                <a:ea typeface="ヒラギノ角ゴ Pro W3" charset="0"/>
                <a:cs typeface="ヒラギノ角ゴ Pro W3" charset="0"/>
              </a:defRPr>
            </a:lvl4pPr>
            <a:lvl5pPr marL="2057400" indent="-228600">
              <a:defRPr sz="1200">
                <a:solidFill>
                  <a:schemeClr val="tx1"/>
                </a:solidFill>
                <a:latin typeface="Calibri" charset="0"/>
                <a:ea typeface="ヒラギノ角ゴ Pro W3" charset="0"/>
                <a:cs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cs typeface="ヒラギノ角ゴ Pro W3" charset="0"/>
              </a:defRPr>
            </a:lvl9pPr>
          </a:lstStyle>
          <a:p>
            <a:pPr algn="r"/>
            <a:fld id="{D70B182E-4F42-3B42-BA31-379C602A4EF8}" type="slidenum">
              <a:rPr lang="da-DK">
                <a:latin typeface="Arial" charset="0"/>
                <a:ea typeface="MS PGothic" charset="0"/>
                <a:cs typeface="Arial" charset="0"/>
              </a:rPr>
              <a:pPr algn="r"/>
              <a:t>10</a:t>
            </a:fld>
            <a:endParaRPr lang="da-DK">
              <a:latin typeface="Arial" charset="0"/>
              <a:ea typeface="MS PGothic"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Oval 7"/>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a:solidFill>
                  <a:schemeClr val="bg1"/>
                </a:solidFill>
              </a:rPr>
              <a:t>SEA Climate Change </a:t>
            </a:r>
            <a:r>
              <a:rPr lang="en-US" sz="1200" b="1" dirty="0" smtClean="0">
                <a:solidFill>
                  <a:schemeClr val="bg1"/>
                </a:solidFill>
              </a:rPr>
              <a:t>Training</a:t>
            </a:r>
            <a:endParaRPr lang="en-US" sz="1200" b="1" dirty="0">
              <a:solidFill>
                <a:schemeClr val="bg1"/>
              </a:solidFill>
            </a:endParaRPr>
          </a:p>
        </p:txBody>
      </p:sp>
    </p:spTree>
    <p:extLst>
      <p:ext uri="{BB962C8B-B14F-4D97-AF65-F5344CB8AC3E}">
        <p14:creationId xmlns:p14="http://schemas.microsoft.com/office/powerpoint/2010/main" val="147377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7311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364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smtClean="0"/>
              <a:t>Drag picture to placeholder or click icon to add</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242167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6915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7185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3589338"/>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FOR FURTHER INFORMATION ON XXXXXXXXX XXXXXXXX XXXXXXXXX XXXX, PLEASE CONTACT:</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IFRC XXXXXXXXXXXXX DEPARTMENT</a:t>
              </a:r>
            </a:p>
            <a:p>
              <a:pPr fontAlgn="auto">
                <a:spcBef>
                  <a:spcPts val="0"/>
                </a:spcBef>
                <a:spcAft>
                  <a:spcPts val="0"/>
                </a:spcAft>
                <a:defRPr/>
              </a:pPr>
              <a:r>
                <a:rPr lang="en-US" sz="2000" baseline="30000" dirty="0">
                  <a:solidFill>
                    <a:schemeClr val="bg1"/>
                  </a:solidFill>
                  <a:latin typeface="Arial" pitchFamily="34" charset="0"/>
                  <a:ea typeface="+mn-ea"/>
                  <a:cs typeface="Arial" pitchFamily="34" charset="0"/>
                </a:rPr>
                <a:t>NAME SURNAME, TITLE</a:t>
              </a:r>
              <a:br>
                <a:rPr lang="en-US" sz="2000"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TEL. : +41 022 730 XXXX</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EMAIL: name.surname@ifrc.org</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INTERNATIONAL FEDERATION OF </a:t>
              </a:r>
              <a:br>
                <a:rPr lang="en-US" sz="2000" b="1"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FAX.: +41 22 733 03 95</a:t>
              </a:r>
              <a:endParaRPr lang="en-US" sz="2000" dirty="0">
                <a:solidFill>
                  <a:schemeClr val="bg1"/>
                </a:solidFill>
                <a:latin typeface="Arial" pitchFamily="34" charset="0"/>
                <a:ea typeface="+mn-ea"/>
                <a:cs typeface="Arial" pitchFamily="34" charset="0"/>
              </a:endParaRPr>
            </a:p>
          </p:txBody>
        </p:sp>
        <p:pic>
          <p:nvPicPr>
            <p:cNvPr id="6" name="Picture 15" descr="SLCM-icons logo-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86400"/>
              <a:ext cx="1905000" cy="98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IFRC_logo_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096000"/>
              <a:ext cx="3157728" cy="29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86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014159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299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ea typeface="+mn-ea"/>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828800" y="350838"/>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a:p>
        </p:txBody>
      </p:sp>
      <p:sp>
        <p:nvSpPr>
          <p:cNvPr id="1028" name="Text Placeholder 2"/>
          <p:cNvSpPr>
            <a:spLocks noGrp="1"/>
          </p:cNvSpPr>
          <p:nvPr>
            <p:ph type="body" idx="1"/>
          </p:nvPr>
        </p:nvSpPr>
        <p:spPr bwMode="auto">
          <a:xfrm>
            <a:off x="1828800" y="1676400"/>
            <a:ext cx="685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pSp>
        <p:nvGrpSpPr>
          <p:cNvPr id="1029" name="Group 16"/>
          <p:cNvGrpSpPr>
            <a:grpSpLocks/>
          </p:cNvGrpSpPr>
          <p:nvPr/>
        </p:nvGrpSpPr>
        <p:grpSpPr bwMode="auto">
          <a:xfrm>
            <a:off x="339725" y="339725"/>
            <a:ext cx="1260475" cy="1260475"/>
            <a:chOff x="228600" y="228600"/>
            <a:chExt cx="1260000" cy="1260000"/>
          </a:xfrm>
        </p:grpSpPr>
        <p:sp>
          <p:nvSpPr>
            <p:cNvPr id="18" name="Oval 1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Rounded Rectangle 1"/>
          <p:cNvSpPr/>
          <p:nvPr/>
        </p:nvSpPr>
        <p:spPr>
          <a:xfrm>
            <a:off x="395536" y="692696"/>
            <a:ext cx="1080120" cy="504056"/>
          </a:xfrm>
          <a:prstGeom prst="round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a:solidFill>
                  <a:schemeClr val="bg1"/>
                </a:solidFill>
              </a:rPr>
              <a:t>SEA Climate Change </a:t>
            </a:r>
            <a:r>
              <a:rPr lang="en-US" sz="1200" b="1" dirty="0" smtClean="0">
                <a:solidFill>
                  <a:schemeClr val="bg1"/>
                </a:solidFill>
              </a:rPr>
              <a:t>Training</a:t>
            </a:r>
            <a:endParaRPr lang="en-US" sz="12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spcBef>
          <a:spcPct val="0"/>
        </a:spcBef>
        <a:spcAft>
          <a:spcPct val="0"/>
        </a:spcAft>
        <a:defRPr sz="2600" b="1" i="1" kern="1200">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charset="0"/>
        <a:buChar char="§"/>
        <a:defRPr sz="2200" kern="1200">
          <a:solidFill>
            <a:schemeClr val="tx1"/>
          </a:solidFill>
          <a:latin typeface="Arial" pitchFamily="34" charset="0"/>
          <a:ea typeface="ＭＳ Ｐゴシック" charset="0"/>
          <a:cs typeface="Arial" pitchFamily="34" charset="0"/>
        </a:defRPr>
      </a:lvl1pPr>
      <a:lvl2pPr marL="450850" indent="-177800"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2pPr>
      <a:lvl3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3pPr>
      <a:lvl4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4pPr>
      <a:lvl5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2.png"/><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ctrTitle"/>
          </p:nvPr>
        </p:nvSpPr>
        <p:spPr>
          <a:xfrm>
            <a:off x="284163" y="2420938"/>
            <a:ext cx="8578483" cy="1728787"/>
          </a:xfrm>
        </p:spPr>
        <p:txBody>
          <a:bodyPr/>
          <a:lstStyle/>
          <a:p>
            <a:pPr eaLnBrk="1" hangingPunct="1"/>
            <a:r>
              <a:rPr lang="en-GB" sz="3200" dirty="0">
                <a:latin typeface="Arial" charset="0"/>
                <a:cs typeface="Arial" charset="0"/>
              </a:rPr>
              <a:t>National climate risk assessments &amp; National adaptation plans (NAPs) </a:t>
            </a:r>
          </a:p>
        </p:txBody>
      </p:sp>
    </p:spTree>
    <p:extLst>
      <p:ext uri="{BB962C8B-B14F-4D97-AF65-F5344CB8AC3E}">
        <p14:creationId xmlns:p14="http://schemas.microsoft.com/office/powerpoint/2010/main" val="530066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8746"/>
            <a:ext cx="9144000" cy="438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11"/>
          <p:cNvSpPr txBox="1">
            <a:spLocks noChangeArrowheads="1"/>
          </p:cNvSpPr>
          <p:nvPr/>
        </p:nvSpPr>
        <p:spPr bwMode="auto">
          <a:xfrm>
            <a:off x="1673915" y="472403"/>
            <a:ext cx="7045886" cy="107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1" tIns="46036" rIns="92071" bIns="46036">
            <a:spAutoFit/>
          </a:bodyPr>
          <a:lstStyle>
            <a:lvl1pPr defTabSz="457200">
              <a:defRPr sz="2200">
                <a:solidFill>
                  <a:schemeClr val="tx1"/>
                </a:solidFill>
                <a:latin typeface="Arial" charset="0"/>
                <a:ea typeface="ＭＳ Ｐゴシック" charset="0"/>
                <a:cs typeface="Arial" charset="0"/>
              </a:defRPr>
            </a:lvl1pPr>
            <a:lvl2pPr marL="742950" indent="-285750" defTabSz="457200">
              <a:defRPr sz="2000">
                <a:solidFill>
                  <a:schemeClr val="tx1"/>
                </a:solidFill>
                <a:latin typeface="Arial" charset="0"/>
                <a:ea typeface="Arial" charset="0"/>
                <a:cs typeface="Arial" charset="0"/>
              </a:defRPr>
            </a:lvl2pPr>
            <a:lvl3pPr marL="1143000" indent="-228600" defTabSz="457200">
              <a:defRPr sz="2000">
                <a:solidFill>
                  <a:schemeClr val="tx1"/>
                </a:solidFill>
                <a:latin typeface="Arial" charset="0"/>
                <a:ea typeface="Arial" charset="0"/>
                <a:cs typeface="Arial" charset="0"/>
              </a:defRPr>
            </a:lvl3pPr>
            <a:lvl4pPr marL="1600200" indent="-228600" defTabSz="457200">
              <a:defRPr sz="2000">
                <a:solidFill>
                  <a:schemeClr val="tx1"/>
                </a:solidFill>
                <a:latin typeface="Arial" charset="0"/>
                <a:ea typeface="Arial" charset="0"/>
                <a:cs typeface="Arial" charset="0"/>
              </a:defRPr>
            </a:lvl4pPr>
            <a:lvl5pPr marL="2057400" indent="-228600" defTabSz="457200">
              <a:defRPr sz="2000">
                <a:solidFill>
                  <a:schemeClr val="tx1"/>
                </a:solidFill>
                <a:latin typeface="Arial" charset="0"/>
                <a:ea typeface="Arial" charset="0"/>
                <a:cs typeface="Arial" charset="0"/>
              </a:defRPr>
            </a:lvl5pPr>
            <a:lvl6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6pPr>
            <a:lvl7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7pPr>
            <a:lvl8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8pPr>
            <a:lvl9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9pPr>
          </a:lstStyle>
          <a:p>
            <a:pPr>
              <a:spcBef>
                <a:spcPct val="50000"/>
              </a:spcBef>
            </a:pPr>
            <a:r>
              <a:rPr lang="da-DK" sz="3200" b="1" i="1" dirty="0" err="1">
                <a:ea typeface="MS PGothic" charset="0"/>
                <a:cs typeface="MS PGothic" charset="0"/>
              </a:rPr>
              <a:t>Influence</a:t>
            </a:r>
            <a:r>
              <a:rPr lang="da-DK" sz="3200" b="1" i="1" dirty="0">
                <a:ea typeface="MS PGothic" charset="0"/>
                <a:cs typeface="MS PGothic" charset="0"/>
              </a:rPr>
              <a:t> </a:t>
            </a:r>
            <a:r>
              <a:rPr lang="da-DK" sz="3200" b="1" i="1" dirty="0" smtClean="0">
                <a:ea typeface="MS PGothic" charset="0"/>
                <a:cs typeface="MS PGothic" charset="0"/>
              </a:rPr>
              <a:t>policy </a:t>
            </a:r>
            <a:r>
              <a:rPr lang="da-DK" sz="3200" b="1" i="1" dirty="0">
                <a:ea typeface="MS PGothic" charset="0"/>
                <a:cs typeface="MS PGothic" charset="0"/>
              </a:rPr>
              <a:t>and </a:t>
            </a:r>
            <a:r>
              <a:rPr lang="da-DK" sz="3200" b="1" i="1" dirty="0" err="1">
                <a:ea typeface="MS PGothic" charset="0"/>
                <a:cs typeface="MS PGothic" charset="0"/>
              </a:rPr>
              <a:t>resource</a:t>
            </a:r>
            <a:r>
              <a:rPr lang="da-DK" sz="3200" b="1" i="1" dirty="0">
                <a:ea typeface="MS PGothic" charset="0"/>
                <a:cs typeface="MS PGothic" charset="0"/>
              </a:rPr>
              <a:t> </a:t>
            </a:r>
            <a:r>
              <a:rPr lang="da-DK" sz="3200" b="1" i="1" dirty="0" err="1">
                <a:ea typeface="MS PGothic" charset="0"/>
                <a:cs typeface="MS PGothic" charset="0"/>
              </a:rPr>
              <a:t>allocation</a:t>
            </a:r>
            <a:endParaRPr lang="en-GB" sz="3200" i="1" dirty="0">
              <a:ea typeface="MS PGothic" charset="0"/>
              <a:cs typeface="MS PGothic" charset="0"/>
            </a:endParaRPr>
          </a:p>
        </p:txBody>
      </p:sp>
      <p:pic>
        <p:nvPicPr>
          <p:cNvPr id="34714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3300" y="2456188"/>
            <a:ext cx="4102100" cy="3240088"/>
          </a:xfrm>
          <a:prstGeom prst="rect">
            <a:avLst/>
          </a:prstGeom>
          <a:noFill/>
          <a:ln w="222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0727"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517349"/>
            <a:ext cx="4102100" cy="3167062"/>
          </a:xfrm>
          <a:prstGeom prst="rect">
            <a:avLst/>
          </a:prstGeom>
          <a:noFill/>
          <a:ln w="222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0486" name="Text Box 8"/>
          <p:cNvSpPr txBox="1">
            <a:spLocks noChangeArrowheads="1"/>
          </p:cNvSpPr>
          <p:nvPr/>
        </p:nvSpPr>
        <p:spPr bwMode="auto">
          <a:xfrm>
            <a:off x="8279004" y="5529848"/>
            <a:ext cx="76041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858" tIns="39429" rIns="78858" bIns="39429">
            <a:spAutoFit/>
          </a:bodyPr>
          <a:lstStyle>
            <a:lvl1pPr defTabSz="457200">
              <a:defRPr sz="2200">
                <a:solidFill>
                  <a:schemeClr val="tx1"/>
                </a:solidFill>
                <a:latin typeface="Arial" charset="0"/>
                <a:ea typeface="ＭＳ Ｐゴシック" charset="0"/>
                <a:cs typeface="Arial" charset="0"/>
              </a:defRPr>
            </a:lvl1pPr>
            <a:lvl2pPr marL="742950" indent="-285750" defTabSz="457200">
              <a:defRPr sz="2000">
                <a:solidFill>
                  <a:schemeClr val="tx1"/>
                </a:solidFill>
                <a:latin typeface="Arial" charset="0"/>
                <a:ea typeface="Arial" charset="0"/>
                <a:cs typeface="Arial" charset="0"/>
              </a:defRPr>
            </a:lvl2pPr>
            <a:lvl3pPr marL="1143000" indent="-228600" defTabSz="457200">
              <a:defRPr sz="2000">
                <a:solidFill>
                  <a:schemeClr val="tx1"/>
                </a:solidFill>
                <a:latin typeface="Arial" charset="0"/>
                <a:ea typeface="Arial" charset="0"/>
                <a:cs typeface="Arial" charset="0"/>
              </a:defRPr>
            </a:lvl3pPr>
            <a:lvl4pPr marL="1600200" indent="-228600" defTabSz="457200">
              <a:defRPr sz="2000">
                <a:solidFill>
                  <a:schemeClr val="tx1"/>
                </a:solidFill>
                <a:latin typeface="Arial" charset="0"/>
                <a:ea typeface="Arial" charset="0"/>
                <a:cs typeface="Arial" charset="0"/>
              </a:defRPr>
            </a:lvl4pPr>
            <a:lvl5pPr marL="2057400" indent="-228600" defTabSz="457200">
              <a:defRPr sz="2000">
                <a:solidFill>
                  <a:schemeClr val="tx1"/>
                </a:solidFill>
                <a:latin typeface="Arial" charset="0"/>
                <a:ea typeface="Arial" charset="0"/>
                <a:cs typeface="Arial" charset="0"/>
              </a:defRPr>
            </a:lvl5pPr>
            <a:lvl6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6pPr>
            <a:lvl7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7pPr>
            <a:lvl8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8pPr>
            <a:lvl9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9pPr>
          </a:lstStyle>
          <a:p>
            <a:r>
              <a:rPr lang="da-DK" sz="400" dirty="0">
                <a:solidFill>
                  <a:schemeClr val="bg1"/>
                </a:solidFill>
                <a:ea typeface="MS PGothic" charset="0"/>
                <a:cs typeface="MS PGothic" charset="0"/>
              </a:rPr>
              <a:t>Photos: Danish Red Cross</a:t>
            </a:r>
          </a:p>
        </p:txBody>
      </p:sp>
      <p:sp>
        <p:nvSpPr>
          <p:cNvPr id="31754" name="Text Box 11"/>
          <p:cNvSpPr txBox="1">
            <a:spLocks noChangeArrowheads="1"/>
          </p:cNvSpPr>
          <p:nvPr/>
        </p:nvSpPr>
        <p:spPr bwMode="auto">
          <a:xfrm>
            <a:off x="1102152" y="1550259"/>
            <a:ext cx="7813248" cy="83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1" tIns="46036" rIns="92071" bIns="46036">
            <a:spAutoFit/>
          </a:bodyPr>
          <a:lstStyle>
            <a:lvl1pPr defTabSz="457200">
              <a:defRPr sz="2200">
                <a:solidFill>
                  <a:schemeClr val="tx1"/>
                </a:solidFill>
                <a:latin typeface="Arial" charset="0"/>
                <a:ea typeface="ＭＳ Ｐゴシック" charset="0"/>
                <a:cs typeface="Arial" charset="0"/>
              </a:defRPr>
            </a:lvl1pPr>
            <a:lvl2pPr marL="742950" indent="-285750" defTabSz="457200">
              <a:defRPr sz="2000">
                <a:solidFill>
                  <a:schemeClr val="tx1"/>
                </a:solidFill>
                <a:latin typeface="Arial" charset="0"/>
                <a:ea typeface="Arial" charset="0"/>
                <a:cs typeface="Arial" charset="0"/>
              </a:defRPr>
            </a:lvl2pPr>
            <a:lvl3pPr marL="1143000" indent="-228600" defTabSz="457200">
              <a:defRPr sz="2000">
                <a:solidFill>
                  <a:schemeClr val="tx1"/>
                </a:solidFill>
                <a:latin typeface="Arial" charset="0"/>
                <a:ea typeface="Arial" charset="0"/>
                <a:cs typeface="Arial" charset="0"/>
              </a:defRPr>
            </a:lvl3pPr>
            <a:lvl4pPr marL="1600200" indent="-228600" defTabSz="457200">
              <a:defRPr sz="2000">
                <a:solidFill>
                  <a:schemeClr val="tx1"/>
                </a:solidFill>
                <a:latin typeface="Arial" charset="0"/>
                <a:ea typeface="Arial" charset="0"/>
                <a:cs typeface="Arial" charset="0"/>
              </a:defRPr>
            </a:lvl4pPr>
            <a:lvl5pPr marL="2057400" indent="-228600" defTabSz="457200">
              <a:defRPr sz="2000">
                <a:solidFill>
                  <a:schemeClr val="tx1"/>
                </a:solidFill>
                <a:latin typeface="Arial" charset="0"/>
                <a:ea typeface="Arial" charset="0"/>
                <a:cs typeface="Arial" charset="0"/>
              </a:defRPr>
            </a:lvl5pPr>
            <a:lvl6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6pPr>
            <a:lvl7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7pPr>
            <a:lvl8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8pPr>
            <a:lvl9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9pPr>
          </a:lstStyle>
          <a:p>
            <a:pPr>
              <a:spcBef>
                <a:spcPct val="50000"/>
              </a:spcBef>
            </a:pPr>
            <a:r>
              <a:rPr lang="da-DK" sz="2400" dirty="0">
                <a:ea typeface="MS PGothic" charset="0"/>
                <a:cs typeface="MS PGothic" charset="0"/>
              </a:rPr>
              <a:t>...</a:t>
            </a:r>
            <a:r>
              <a:rPr lang="da-DK" sz="2400" dirty="0" err="1">
                <a:ea typeface="MS PGothic" charset="0"/>
                <a:cs typeface="MS PGothic" charset="0"/>
              </a:rPr>
              <a:t>otherwise</a:t>
            </a:r>
            <a:r>
              <a:rPr lang="da-DK" sz="2400" dirty="0">
                <a:ea typeface="MS PGothic" charset="0"/>
                <a:cs typeface="MS PGothic" charset="0"/>
              </a:rPr>
              <a:t> </a:t>
            </a:r>
            <a:r>
              <a:rPr lang="da-DK" sz="2400" dirty="0" err="1">
                <a:ea typeface="MS PGothic" charset="0"/>
                <a:cs typeface="MS PGothic" charset="0"/>
              </a:rPr>
              <a:t>risk</a:t>
            </a:r>
            <a:r>
              <a:rPr lang="da-DK" sz="2400" dirty="0">
                <a:ea typeface="MS PGothic" charset="0"/>
                <a:cs typeface="MS PGothic" charset="0"/>
              </a:rPr>
              <a:t> </a:t>
            </a:r>
            <a:r>
              <a:rPr lang="da-DK" sz="2400" dirty="0" err="1">
                <a:ea typeface="MS PGothic" charset="0"/>
                <a:cs typeface="MS PGothic" charset="0"/>
              </a:rPr>
              <a:t>funding</a:t>
            </a:r>
            <a:r>
              <a:rPr lang="da-DK" sz="2400" dirty="0">
                <a:ea typeface="MS PGothic" charset="0"/>
                <a:cs typeface="MS PGothic" charset="0"/>
              </a:rPr>
              <a:t> </a:t>
            </a:r>
            <a:r>
              <a:rPr lang="da-DK" sz="2400" dirty="0" err="1">
                <a:ea typeface="MS PGothic" charset="0"/>
                <a:cs typeface="MS PGothic" charset="0"/>
              </a:rPr>
              <a:t>may</a:t>
            </a:r>
            <a:r>
              <a:rPr lang="da-DK" sz="2400" dirty="0">
                <a:ea typeface="MS PGothic" charset="0"/>
                <a:cs typeface="MS PGothic" charset="0"/>
              </a:rPr>
              <a:t> go to </a:t>
            </a:r>
            <a:r>
              <a:rPr lang="da-DK" sz="2400" dirty="0" err="1">
                <a:ea typeface="MS PGothic" charset="0"/>
                <a:cs typeface="MS PGothic" charset="0"/>
              </a:rPr>
              <a:t>protect</a:t>
            </a:r>
            <a:r>
              <a:rPr lang="da-DK" sz="2400" dirty="0">
                <a:ea typeface="MS PGothic" charset="0"/>
                <a:cs typeface="MS PGothic" charset="0"/>
              </a:rPr>
              <a:t> </a:t>
            </a:r>
            <a:r>
              <a:rPr lang="da-DK" sz="2400" dirty="0" err="1">
                <a:ea typeface="MS PGothic" charset="0"/>
                <a:cs typeface="MS PGothic" charset="0"/>
              </a:rPr>
              <a:t>infrastructure</a:t>
            </a:r>
            <a:r>
              <a:rPr lang="da-DK" sz="2400" dirty="0">
                <a:ea typeface="MS PGothic" charset="0"/>
                <a:cs typeface="MS PGothic" charset="0"/>
              </a:rPr>
              <a:t> and not </a:t>
            </a:r>
            <a:r>
              <a:rPr lang="da-DK" sz="2400" dirty="0" err="1">
                <a:ea typeface="MS PGothic" charset="0"/>
                <a:cs typeface="MS PGothic" charset="0"/>
              </a:rPr>
              <a:t>reach</a:t>
            </a:r>
            <a:r>
              <a:rPr lang="da-DK" sz="2400" dirty="0">
                <a:ea typeface="MS PGothic" charset="0"/>
                <a:cs typeface="MS PGothic" charset="0"/>
              </a:rPr>
              <a:t> vulnerable </a:t>
            </a:r>
            <a:r>
              <a:rPr lang="da-DK" sz="2400" dirty="0" err="1">
                <a:ea typeface="MS PGothic" charset="0"/>
                <a:cs typeface="MS PGothic" charset="0"/>
              </a:rPr>
              <a:t>communities</a:t>
            </a:r>
            <a:endParaRPr lang="en-GB" sz="2400" dirty="0">
              <a:ea typeface="MS PGothic" charset="0"/>
              <a:cs typeface="MS PGothic" charset="0"/>
            </a:endParaRPr>
          </a:p>
        </p:txBody>
      </p:sp>
    </p:spTree>
    <p:extLst>
      <p:ext uri="{BB962C8B-B14F-4D97-AF65-F5344CB8AC3E}">
        <p14:creationId xmlns:p14="http://schemas.microsoft.com/office/powerpoint/2010/main" val="251520109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1754"/>
                                        </p:tgtEl>
                                        <p:attrNameLst>
                                          <p:attrName>style.visibility</p:attrName>
                                        </p:attrNameLst>
                                      </p:cBhvr>
                                      <p:to>
                                        <p:strVal val="visible"/>
                                      </p:to>
                                    </p:set>
                                    <p:animEffect transition="in" filter="fade">
                                      <p:cBhvr>
                                        <p:cTn id="7" dur="500"/>
                                        <p:tgtEl>
                                          <p:spTgt spid="31754"/>
                                        </p:tgtEl>
                                      </p:cBhvr>
                                    </p:animEffect>
                                  </p:childTnLst>
                                </p:cTn>
                              </p:par>
                            </p:childTnLst>
                          </p:cTn>
                        </p:par>
                        <p:par>
                          <p:cTn id="8" fill="hold" nodeType="afterGroup">
                            <p:stCondLst>
                              <p:cond delay="2500"/>
                            </p:stCondLst>
                            <p:childTnLst>
                              <p:par>
                                <p:cTn id="9" presetID="10" presetClass="entr" presetSubtype="0" fill="hold" nodeType="afterEffect">
                                  <p:stCondLst>
                                    <p:cond delay="2500"/>
                                  </p:stCondLst>
                                  <p:childTnLst>
                                    <p:set>
                                      <p:cBhvr>
                                        <p:cTn id="10" dur="1" fill="hold">
                                          <p:stCondLst>
                                            <p:cond delay="0"/>
                                          </p:stCondLst>
                                        </p:cTn>
                                        <p:tgtEl>
                                          <p:spTgt spid="30727"/>
                                        </p:tgtEl>
                                        <p:attrNameLst>
                                          <p:attrName>style.visibility</p:attrName>
                                        </p:attrNameLst>
                                      </p:cBhvr>
                                      <p:to>
                                        <p:strVal val="visible"/>
                                      </p:to>
                                    </p:set>
                                    <p:animEffect transition="in" filter="fade">
                                      <p:cBhvr>
                                        <p:cTn id="11" dur="500"/>
                                        <p:tgtEl>
                                          <p:spTgt spid="30727"/>
                                        </p:tgtEl>
                                      </p:cBhvr>
                                    </p:animEffect>
                                  </p:childTnLst>
                                </p:cTn>
                              </p:par>
                            </p:childTnLst>
                          </p:cTn>
                        </p:par>
                        <p:par>
                          <p:cTn id="12" fill="hold" nodeType="afterGroup">
                            <p:stCondLst>
                              <p:cond delay="5500"/>
                            </p:stCondLst>
                            <p:childTnLst>
                              <p:par>
                                <p:cTn id="13" presetID="10" presetClass="entr" presetSubtype="0" fill="hold" nodeType="afterEffect">
                                  <p:stCondLst>
                                    <p:cond delay="1000"/>
                                  </p:stCondLst>
                                  <p:childTnLst>
                                    <p:set>
                                      <p:cBhvr>
                                        <p:cTn id="14" dur="1" fill="hold">
                                          <p:stCondLst>
                                            <p:cond delay="0"/>
                                          </p:stCondLst>
                                        </p:cTn>
                                        <p:tgtEl>
                                          <p:spTgt spid="347145"/>
                                        </p:tgtEl>
                                        <p:attrNameLst>
                                          <p:attrName>style.visibility</p:attrName>
                                        </p:attrNameLst>
                                      </p:cBhvr>
                                      <p:to>
                                        <p:strVal val="visible"/>
                                      </p:to>
                                    </p:set>
                                    <p:animEffect transition="in" filter="fade">
                                      <p:cBhvr>
                                        <p:cTn id="15" dur="500"/>
                                        <p:tgtEl>
                                          <p:spTgt spid="347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sz="3200" dirty="0">
                <a:latin typeface="Arial" charset="0"/>
                <a:cs typeface="Arial" charset="0"/>
              </a:rPr>
              <a:t>Nepal Red Cross Society – NAPA/LAPA</a:t>
            </a:r>
            <a:endParaRPr lang="fi-FI" sz="3200" dirty="0">
              <a:latin typeface="Arial" charset="0"/>
              <a:cs typeface="Arial" charset="0"/>
            </a:endParaRPr>
          </a:p>
        </p:txBody>
      </p:sp>
      <p:sp>
        <p:nvSpPr>
          <p:cNvPr id="21507" name="Content Placeholder 2"/>
          <p:cNvSpPr>
            <a:spLocks noGrp="1"/>
          </p:cNvSpPr>
          <p:nvPr>
            <p:ph idx="1"/>
          </p:nvPr>
        </p:nvSpPr>
        <p:spPr>
          <a:xfrm>
            <a:off x="1828800" y="1904740"/>
            <a:ext cx="6858000" cy="3962659"/>
          </a:xfrm>
        </p:spPr>
        <p:txBody>
          <a:bodyPr/>
          <a:lstStyle/>
          <a:p>
            <a:pPr eaLnBrk="1" hangingPunct="1">
              <a:buFont typeface="Wingdings" pitchFamily="2" charset="2"/>
              <a:buChar char="§"/>
              <a:defRPr/>
            </a:pPr>
            <a:r>
              <a:rPr lang="en-GB" altLang="fi-FI" sz="2400" dirty="0" smtClean="0">
                <a:ea typeface="+mn-ea"/>
              </a:rPr>
              <a:t>Introduction to NRCS engagement in National Adaptation Programme of Action (NAPA) process</a:t>
            </a:r>
          </a:p>
          <a:p>
            <a:pPr eaLnBrk="1" hangingPunct="1">
              <a:buFont typeface="Wingdings" pitchFamily="2" charset="2"/>
              <a:buChar char="§"/>
              <a:defRPr/>
            </a:pPr>
            <a:r>
              <a:rPr lang="en-GB" altLang="fi-FI" sz="2400" dirty="0" smtClean="0">
                <a:ea typeface="+mn-ea"/>
              </a:rPr>
              <a:t>Introduction to Local Adaptation Plan of Action (LAPA) in Nepal </a:t>
            </a:r>
          </a:p>
          <a:p>
            <a:pPr eaLnBrk="1" hangingPunct="1">
              <a:buFont typeface="Wingdings" pitchFamily="2" charset="2"/>
              <a:buChar char="§"/>
              <a:defRPr/>
            </a:pPr>
            <a:endParaRPr lang="en-GB" altLang="fi-FI" sz="2400" dirty="0">
              <a:ea typeface="+mn-ea"/>
            </a:endParaRPr>
          </a:p>
          <a:p>
            <a:pPr eaLnBrk="1" hangingPunct="1">
              <a:buFont typeface="Wingdings" pitchFamily="2" charset="2"/>
              <a:buChar char="§"/>
              <a:defRPr/>
            </a:pPr>
            <a:endParaRPr lang="en-GB" altLang="fi-FI" sz="2400" dirty="0" smtClean="0">
              <a:ea typeface="+mn-ea"/>
            </a:endParaRPr>
          </a:p>
          <a:p>
            <a:pPr marL="0" indent="0" eaLnBrk="1" hangingPunct="1">
              <a:buFont typeface="Wingdings" pitchFamily="2" charset="2"/>
              <a:buNone/>
              <a:defRPr/>
            </a:pPr>
            <a:endParaRPr lang="fi-FI" altLang="fi-FI" sz="2400" dirty="0" smtClean="0">
              <a:ea typeface="+mn-ea"/>
            </a:endParaRPr>
          </a:p>
        </p:txBody>
      </p:sp>
    </p:spTree>
    <p:extLst>
      <p:ext uri="{BB962C8B-B14F-4D97-AF65-F5344CB8AC3E}">
        <p14:creationId xmlns:p14="http://schemas.microsoft.com/office/powerpoint/2010/main" val="1922043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2252">
            <a:off x="4859338" y="850900"/>
            <a:ext cx="3419475" cy="4725988"/>
          </a:xfrm>
          <a:prstGeom prst="rect">
            <a:avLst/>
          </a:prstGeom>
          <a:noFill/>
          <a:ln w="25400">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93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635125"/>
            <a:ext cx="6553200" cy="433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2532" name="Titel 1"/>
          <p:cNvSpPr>
            <a:spLocks/>
          </p:cNvSpPr>
          <p:nvPr/>
        </p:nvSpPr>
        <p:spPr bwMode="auto">
          <a:xfrm>
            <a:off x="1755507" y="677466"/>
            <a:ext cx="619283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3200" b="1" i="1" dirty="0">
                <a:latin typeface="Arial"/>
                <a:cs typeface="Arial"/>
              </a:rPr>
              <a:t>Engage in NAP</a:t>
            </a:r>
          </a:p>
        </p:txBody>
      </p:sp>
    </p:spTree>
    <p:extLst>
      <p:ext uri="{BB962C8B-B14F-4D97-AF65-F5344CB8AC3E}">
        <p14:creationId xmlns:p14="http://schemas.microsoft.com/office/powerpoint/2010/main" val="361432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fade">
                                      <p:cBhvr>
                                        <p:cTn id="7" dur="500"/>
                                        <p:tgtEl>
                                          <p:spTgt spid="5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p:cNvSpPr>
          <p:nvPr/>
        </p:nvSpPr>
        <p:spPr bwMode="auto">
          <a:xfrm>
            <a:off x="1675278" y="637924"/>
            <a:ext cx="74549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defTabSz="457200">
              <a:defRPr sz="2200">
                <a:solidFill>
                  <a:schemeClr val="tx1"/>
                </a:solidFill>
                <a:latin typeface="Arial" charset="0"/>
                <a:ea typeface="ＭＳ Ｐゴシック" charset="0"/>
                <a:cs typeface="Arial" charset="0"/>
              </a:defRPr>
            </a:lvl1pPr>
            <a:lvl2pPr marL="742950" indent="-285750" defTabSz="457200">
              <a:defRPr sz="2000">
                <a:solidFill>
                  <a:schemeClr val="tx1"/>
                </a:solidFill>
                <a:latin typeface="Arial" charset="0"/>
                <a:ea typeface="Arial" charset="0"/>
                <a:cs typeface="Arial" charset="0"/>
              </a:defRPr>
            </a:lvl2pPr>
            <a:lvl3pPr marL="1143000" indent="-228600" defTabSz="457200">
              <a:defRPr sz="2000">
                <a:solidFill>
                  <a:schemeClr val="tx1"/>
                </a:solidFill>
                <a:latin typeface="Arial" charset="0"/>
                <a:ea typeface="Arial" charset="0"/>
                <a:cs typeface="Arial" charset="0"/>
              </a:defRPr>
            </a:lvl3pPr>
            <a:lvl4pPr marL="1600200" indent="-228600" defTabSz="457200">
              <a:defRPr sz="2000">
                <a:solidFill>
                  <a:schemeClr val="tx1"/>
                </a:solidFill>
                <a:latin typeface="Arial" charset="0"/>
                <a:ea typeface="Arial" charset="0"/>
                <a:cs typeface="Arial" charset="0"/>
              </a:defRPr>
            </a:lvl4pPr>
            <a:lvl5pPr marL="2057400" indent="-228600" defTabSz="457200">
              <a:defRPr sz="2000">
                <a:solidFill>
                  <a:schemeClr val="tx1"/>
                </a:solidFill>
                <a:latin typeface="Arial" charset="0"/>
                <a:ea typeface="Arial" charset="0"/>
                <a:cs typeface="Arial" charset="0"/>
              </a:defRPr>
            </a:lvl5pPr>
            <a:lvl6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6pPr>
            <a:lvl7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7pPr>
            <a:lvl8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8pPr>
            <a:lvl9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9pPr>
          </a:lstStyle>
          <a:p>
            <a:pPr eaLnBrk="0" hangingPunct="0"/>
            <a:r>
              <a:rPr lang="en-US" sz="3200" b="1" i="1" dirty="0">
                <a:ea typeface="MS PGothic" charset="0"/>
                <a:cs typeface="MS PGothic" charset="0"/>
              </a:rPr>
              <a:t>Summary document…</a:t>
            </a:r>
            <a:endParaRPr lang="sv-FI" sz="3200" b="1" i="1" dirty="0">
              <a:ea typeface="MS PGothic" charset="0"/>
              <a:cs typeface="MS PGothic" charset="0"/>
            </a:endParaRP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2714">
            <a:off x="252413" y="1316038"/>
            <a:ext cx="8640762" cy="391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83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12252">
            <a:off x="5426075" y="1628775"/>
            <a:ext cx="3178175"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7716078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fade">
                                      <p:cBhvr>
                                        <p:cTn id="7" dur="20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15888"/>
            <a:ext cx="6265863" cy="581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26960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503238" y="2693988"/>
            <a:ext cx="75406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7616" tIns="40360" rIns="77616" bIns="40360"/>
          <a:lstStyle/>
          <a:p>
            <a:pPr marL="836613" indent="-835025">
              <a:tabLst>
                <a:tab pos="836613" algn="l"/>
                <a:tab pos="1625600" algn="l"/>
                <a:tab pos="2414588" algn="l"/>
                <a:tab pos="3203575" algn="l"/>
                <a:tab pos="3990975" algn="l"/>
                <a:tab pos="4779963" algn="l"/>
                <a:tab pos="5568950" algn="l"/>
                <a:tab pos="6356350" algn="l"/>
                <a:tab pos="7145338" algn="l"/>
                <a:tab pos="7934325" algn="l"/>
                <a:tab pos="8723313" algn="l"/>
                <a:tab pos="9510713" algn="l"/>
              </a:tabLst>
            </a:pPr>
            <a:r>
              <a:rPr lang="en-GB" sz="2100">
                <a:solidFill>
                  <a:srgbClr val="000000"/>
                </a:solidFill>
              </a:rPr>
              <a:t/>
            </a:r>
            <a:br>
              <a:rPr lang="en-GB" sz="2100">
                <a:solidFill>
                  <a:srgbClr val="000000"/>
                </a:solidFill>
              </a:rPr>
            </a:br>
            <a:endParaRPr lang="en-GB" sz="2100">
              <a:solidFill>
                <a:srgbClr val="000000"/>
              </a:solidFill>
            </a:endParaRPr>
          </a:p>
        </p:txBody>
      </p:sp>
      <p:sp>
        <p:nvSpPr>
          <p:cNvPr id="25603" name="Text Box 2"/>
          <p:cNvSpPr txBox="1">
            <a:spLocks noChangeArrowheads="1"/>
          </p:cNvSpPr>
          <p:nvPr/>
        </p:nvSpPr>
        <p:spPr bwMode="auto">
          <a:xfrm>
            <a:off x="496888" y="1628775"/>
            <a:ext cx="8143875"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616" tIns="40360" rIns="77616" bIns="40360">
            <a:spAutoFit/>
          </a:bodyPr>
          <a:lstStyle>
            <a:lvl1pPr marL="393700" indent="-393700" defTabSz="457200">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200">
                <a:solidFill>
                  <a:schemeClr val="tx1"/>
                </a:solidFill>
                <a:latin typeface="Arial" charset="0"/>
                <a:ea typeface="ＭＳ Ｐゴシック" charset="0"/>
                <a:cs typeface="Arial" charset="0"/>
              </a:defRPr>
            </a:lvl1pPr>
            <a:lvl2pPr marL="800100" indent="-342900" defTabSz="457200">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2pPr>
            <a:lvl3pPr marL="1257300" indent="-342900" defTabSz="457200">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3pPr>
            <a:lvl4pPr marL="1714500" indent="-342900" defTabSz="457200">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4pPr>
            <a:lvl5pPr marL="2171700" indent="-342900" defTabSz="457200">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5pPr>
            <a:lvl6pPr marL="2628900" indent="-342900" defTabSz="457200" eaLnBrk="0" fontAlgn="base" hangingPunct="0">
              <a:spcAft>
                <a:spcPct val="0"/>
              </a:spcAft>
              <a:buClr>
                <a:srgbClr val="CF1C21"/>
              </a:buClr>
              <a:buSzPct val="80000"/>
              <a:buFont typeface="Wingdings" charset="0"/>
              <a:buChar char="§"/>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6pPr>
            <a:lvl7pPr marL="3086100" indent="-342900" defTabSz="457200" eaLnBrk="0" fontAlgn="base" hangingPunct="0">
              <a:spcAft>
                <a:spcPct val="0"/>
              </a:spcAft>
              <a:buClr>
                <a:srgbClr val="CF1C21"/>
              </a:buClr>
              <a:buSzPct val="80000"/>
              <a:buFont typeface="Wingdings" charset="0"/>
              <a:buChar char="§"/>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7pPr>
            <a:lvl8pPr marL="3543300" indent="-342900" defTabSz="457200" eaLnBrk="0" fontAlgn="base" hangingPunct="0">
              <a:spcAft>
                <a:spcPct val="0"/>
              </a:spcAft>
              <a:buClr>
                <a:srgbClr val="CF1C21"/>
              </a:buClr>
              <a:buSzPct val="80000"/>
              <a:buFont typeface="Wingdings" charset="0"/>
              <a:buChar char="§"/>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8pPr>
            <a:lvl9pPr marL="4000500" indent="-342900" defTabSz="457200" eaLnBrk="0" fontAlgn="base" hangingPunct="0">
              <a:spcAft>
                <a:spcPct val="0"/>
              </a:spcAft>
              <a:buClr>
                <a:srgbClr val="CF1C21"/>
              </a:buClr>
              <a:buSzPct val="80000"/>
              <a:buFont typeface="Wingdings" charset="0"/>
              <a:buChar char="§"/>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9pPr>
          </a:lstStyle>
          <a:p>
            <a:pPr>
              <a:spcAft>
                <a:spcPts val="1038"/>
              </a:spcAft>
              <a:buFont typeface="Arial" charset="0"/>
              <a:buAutoNum type="arabicPeriod"/>
            </a:pPr>
            <a:r>
              <a:rPr lang="en-US" sz="2000" dirty="0">
                <a:ea typeface="MS PGothic" charset="0"/>
                <a:cs typeface="MS PGothic" charset="0"/>
              </a:rPr>
              <a:t>You have checked the draft national “climate change adaptation policy”, which you think does not adequately address humanitarian challenges of climate change</a:t>
            </a:r>
          </a:p>
          <a:p>
            <a:pPr>
              <a:spcAft>
                <a:spcPts val="1038"/>
              </a:spcAft>
              <a:buFont typeface="Arial" charset="0"/>
              <a:buAutoNum type="arabicPeriod"/>
            </a:pPr>
            <a:r>
              <a:rPr lang="en-US" sz="2000" dirty="0">
                <a:ea typeface="MS PGothic" charset="0"/>
                <a:cs typeface="MS PGothic" charset="0"/>
              </a:rPr>
              <a:t>You are now working with your Secretary General and the heads of the disaster management and health departments to prepare for a meeting with the government officials responsible for adaptation policy and planning. Your interests of the meeting are:</a:t>
            </a:r>
          </a:p>
          <a:p>
            <a:pPr>
              <a:spcAft>
                <a:spcPts val="1038"/>
              </a:spcAft>
              <a:buFont typeface="Arial" charset="0"/>
              <a:buChar char="•"/>
            </a:pPr>
            <a:r>
              <a:rPr lang="en-US" sz="2000" i="1" dirty="0">
                <a:ea typeface="MS PGothic" charset="0"/>
                <a:cs typeface="MS PGothic" charset="0"/>
              </a:rPr>
              <a:t>How can humanitarian concerns be better included in a revised draft of the national climate change policy?</a:t>
            </a:r>
          </a:p>
          <a:p>
            <a:pPr>
              <a:spcAft>
                <a:spcPts val="1038"/>
              </a:spcAft>
              <a:buFont typeface="Arial" charset="0"/>
              <a:buChar char="•"/>
            </a:pPr>
            <a:r>
              <a:rPr lang="en-US" sz="2000" i="1" dirty="0">
                <a:ea typeface="MS PGothic" charset="0"/>
                <a:cs typeface="MS PGothic" charset="0"/>
              </a:rPr>
              <a:t>What role could your National Society could play in implementing a policy more focused on adaptation for vulnerable people?</a:t>
            </a:r>
          </a:p>
        </p:txBody>
      </p:sp>
      <p:sp>
        <p:nvSpPr>
          <p:cNvPr id="25604" name="Text Box 4"/>
          <p:cNvSpPr txBox="1">
            <a:spLocks noChangeArrowheads="1"/>
          </p:cNvSpPr>
          <p:nvPr/>
        </p:nvSpPr>
        <p:spPr bwMode="auto">
          <a:xfrm>
            <a:off x="1835150" y="652128"/>
            <a:ext cx="65166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7616" tIns="40360" rIns="77616" bIns="40360"/>
          <a:lstStyle>
            <a:lvl1pPr defTabSz="457200">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2200">
                <a:solidFill>
                  <a:schemeClr val="tx1"/>
                </a:solidFill>
                <a:latin typeface="Arial" charset="0"/>
                <a:ea typeface="ＭＳ Ｐゴシック" charset="0"/>
                <a:cs typeface="Arial" charset="0"/>
              </a:defRPr>
            </a:lvl1pPr>
            <a:lvl2pPr marL="742950" indent="-285750" defTabSz="457200">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2000">
                <a:solidFill>
                  <a:schemeClr val="tx1"/>
                </a:solidFill>
                <a:latin typeface="Arial" charset="0"/>
                <a:ea typeface="Arial" charset="0"/>
                <a:cs typeface="Arial" charset="0"/>
              </a:defRPr>
            </a:lvl2pPr>
            <a:lvl3pPr marL="1143000" indent="-228600" defTabSz="457200">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2000">
                <a:solidFill>
                  <a:schemeClr val="tx1"/>
                </a:solidFill>
                <a:latin typeface="Arial" charset="0"/>
                <a:ea typeface="Arial" charset="0"/>
                <a:cs typeface="Arial" charset="0"/>
              </a:defRPr>
            </a:lvl3pPr>
            <a:lvl4pPr marL="1600200" indent="-228600" defTabSz="457200">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2000">
                <a:solidFill>
                  <a:schemeClr val="tx1"/>
                </a:solidFill>
                <a:latin typeface="Arial" charset="0"/>
                <a:ea typeface="Arial" charset="0"/>
                <a:cs typeface="Arial" charset="0"/>
              </a:defRPr>
            </a:lvl4pPr>
            <a:lvl5pPr marL="2057400" indent="-228600" defTabSz="457200">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2000">
                <a:solidFill>
                  <a:schemeClr val="tx1"/>
                </a:solidFill>
                <a:latin typeface="Arial" charset="0"/>
                <a:ea typeface="Arial" charset="0"/>
                <a:cs typeface="Arial" charset="0"/>
              </a:defRPr>
            </a:lvl5pPr>
            <a:lvl6pPr defTabSz="457200" eaLnBrk="0" fontAlgn="base" hangingPunct="0">
              <a:spcAft>
                <a:spcPct val="0"/>
              </a:spcAft>
              <a:buClr>
                <a:srgbClr val="CF1C21"/>
              </a:buClr>
              <a:buSzPct val="80000"/>
              <a:buFont typeface="Wingdings" charset="0"/>
              <a:buChar char="§"/>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2000">
                <a:solidFill>
                  <a:schemeClr val="tx1"/>
                </a:solidFill>
                <a:latin typeface="Arial" charset="0"/>
                <a:ea typeface="Arial" charset="0"/>
                <a:cs typeface="Arial" charset="0"/>
              </a:defRPr>
            </a:lvl6pPr>
            <a:lvl7pPr defTabSz="457200" eaLnBrk="0" fontAlgn="base" hangingPunct="0">
              <a:spcAft>
                <a:spcPct val="0"/>
              </a:spcAft>
              <a:buClr>
                <a:srgbClr val="CF1C21"/>
              </a:buClr>
              <a:buSzPct val="80000"/>
              <a:buFont typeface="Wingdings" charset="0"/>
              <a:buChar char="§"/>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2000">
                <a:solidFill>
                  <a:schemeClr val="tx1"/>
                </a:solidFill>
                <a:latin typeface="Arial" charset="0"/>
                <a:ea typeface="Arial" charset="0"/>
                <a:cs typeface="Arial" charset="0"/>
              </a:defRPr>
            </a:lvl7pPr>
            <a:lvl8pPr defTabSz="457200" eaLnBrk="0" fontAlgn="base" hangingPunct="0">
              <a:spcAft>
                <a:spcPct val="0"/>
              </a:spcAft>
              <a:buClr>
                <a:srgbClr val="CF1C21"/>
              </a:buClr>
              <a:buSzPct val="80000"/>
              <a:buFont typeface="Wingdings" charset="0"/>
              <a:buChar char="§"/>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2000">
                <a:solidFill>
                  <a:schemeClr val="tx1"/>
                </a:solidFill>
                <a:latin typeface="Arial" charset="0"/>
                <a:ea typeface="Arial" charset="0"/>
                <a:cs typeface="Arial" charset="0"/>
              </a:defRPr>
            </a:lvl8pPr>
            <a:lvl9pPr defTabSz="457200" eaLnBrk="0" fontAlgn="base" hangingPunct="0">
              <a:spcAft>
                <a:spcPct val="0"/>
              </a:spcAft>
              <a:buClr>
                <a:srgbClr val="CF1C21"/>
              </a:buClr>
              <a:buSzPct val="80000"/>
              <a:buFont typeface="Wingdings" charset="0"/>
              <a:buChar char="§"/>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2000">
                <a:solidFill>
                  <a:schemeClr val="tx1"/>
                </a:solidFill>
                <a:latin typeface="Arial" charset="0"/>
                <a:ea typeface="Arial" charset="0"/>
                <a:cs typeface="Arial" charset="0"/>
              </a:defRPr>
            </a:lvl9pPr>
          </a:lstStyle>
          <a:p>
            <a:r>
              <a:rPr lang="en-US" sz="3200" b="1" i="1" dirty="0" smtClean="0">
                <a:solidFill>
                  <a:srgbClr val="000000"/>
                </a:solidFill>
                <a:ea typeface="MS PGothic" charset="0"/>
                <a:cs typeface="MS PGothic" charset="0"/>
              </a:rPr>
              <a:t>Exercise… </a:t>
            </a:r>
            <a:r>
              <a:rPr lang="en-US" sz="3200" b="1" i="1" dirty="0">
                <a:solidFill>
                  <a:srgbClr val="000000"/>
                </a:solidFill>
                <a:ea typeface="MS PGothic" charset="0"/>
                <a:cs typeface="MS PGothic" charset="0"/>
              </a:rPr>
              <a:t>the situation</a:t>
            </a:r>
          </a:p>
        </p:txBody>
      </p:sp>
    </p:spTree>
    <p:extLst>
      <p:ext uri="{BB962C8B-B14F-4D97-AF65-F5344CB8AC3E}">
        <p14:creationId xmlns:p14="http://schemas.microsoft.com/office/powerpoint/2010/main" val="355720150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503238" y="2693988"/>
            <a:ext cx="75406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7616" tIns="40360" rIns="77616" bIns="40360"/>
          <a:lstStyle/>
          <a:p>
            <a:pPr marL="836613" indent="-835025">
              <a:tabLst>
                <a:tab pos="836613" algn="l"/>
                <a:tab pos="1625600" algn="l"/>
                <a:tab pos="2414588" algn="l"/>
                <a:tab pos="3203575" algn="l"/>
                <a:tab pos="3990975" algn="l"/>
                <a:tab pos="4779963" algn="l"/>
                <a:tab pos="5568950" algn="l"/>
                <a:tab pos="6356350" algn="l"/>
                <a:tab pos="7145338" algn="l"/>
                <a:tab pos="7934325" algn="l"/>
                <a:tab pos="8723313" algn="l"/>
                <a:tab pos="9510713" algn="l"/>
              </a:tabLst>
            </a:pPr>
            <a:r>
              <a:rPr lang="en-GB" sz="2100">
                <a:solidFill>
                  <a:srgbClr val="000000"/>
                </a:solidFill>
              </a:rPr>
              <a:t/>
            </a:r>
            <a:br>
              <a:rPr lang="en-GB" sz="2100">
                <a:solidFill>
                  <a:srgbClr val="000000"/>
                </a:solidFill>
              </a:rPr>
            </a:br>
            <a:endParaRPr lang="en-GB" sz="2100">
              <a:solidFill>
                <a:srgbClr val="000000"/>
              </a:solidFill>
            </a:endParaRPr>
          </a:p>
        </p:txBody>
      </p:sp>
      <p:sp>
        <p:nvSpPr>
          <p:cNvPr id="26627" name="Text Box 2"/>
          <p:cNvSpPr txBox="1">
            <a:spLocks noChangeArrowheads="1"/>
          </p:cNvSpPr>
          <p:nvPr/>
        </p:nvSpPr>
        <p:spPr bwMode="auto">
          <a:xfrm>
            <a:off x="3906267" y="1344870"/>
            <a:ext cx="5100638"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616" tIns="40360" rIns="77616" bIns="40360">
            <a:spAutoFit/>
          </a:bodyPr>
          <a:lstStyle>
            <a:lvl1pPr marL="393700" indent="-393700" defTabSz="457200">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200">
                <a:solidFill>
                  <a:schemeClr val="tx1"/>
                </a:solidFill>
                <a:latin typeface="Arial" charset="0"/>
                <a:ea typeface="ＭＳ Ｐゴシック" charset="0"/>
                <a:cs typeface="Arial" charset="0"/>
              </a:defRPr>
            </a:lvl1pPr>
            <a:lvl2pPr marL="800100" indent="-342900" defTabSz="457200">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2pPr>
            <a:lvl3pPr marL="1257300" indent="-342900" defTabSz="457200">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3pPr>
            <a:lvl4pPr marL="1714500" indent="-342900" defTabSz="457200">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4pPr>
            <a:lvl5pPr marL="2171700" indent="-342900" defTabSz="457200">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5pPr>
            <a:lvl6pPr marL="2628900" indent="-342900" defTabSz="457200" eaLnBrk="0" fontAlgn="base" hangingPunct="0">
              <a:spcAft>
                <a:spcPct val="0"/>
              </a:spcAft>
              <a:buClr>
                <a:srgbClr val="CF1C21"/>
              </a:buClr>
              <a:buSzPct val="80000"/>
              <a:buFont typeface="Wingdings" charset="0"/>
              <a:buChar char="§"/>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6pPr>
            <a:lvl7pPr marL="3086100" indent="-342900" defTabSz="457200" eaLnBrk="0" fontAlgn="base" hangingPunct="0">
              <a:spcAft>
                <a:spcPct val="0"/>
              </a:spcAft>
              <a:buClr>
                <a:srgbClr val="CF1C21"/>
              </a:buClr>
              <a:buSzPct val="80000"/>
              <a:buFont typeface="Wingdings" charset="0"/>
              <a:buChar char="§"/>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7pPr>
            <a:lvl8pPr marL="3543300" indent="-342900" defTabSz="457200" eaLnBrk="0" fontAlgn="base" hangingPunct="0">
              <a:spcAft>
                <a:spcPct val="0"/>
              </a:spcAft>
              <a:buClr>
                <a:srgbClr val="CF1C21"/>
              </a:buClr>
              <a:buSzPct val="80000"/>
              <a:buFont typeface="Wingdings" charset="0"/>
              <a:buChar char="§"/>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8pPr>
            <a:lvl9pPr marL="4000500" indent="-342900" defTabSz="457200" eaLnBrk="0" fontAlgn="base" hangingPunct="0">
              <a:spcAft>
                <a:spcPct val="0"/>
              </a:spcAft>
              <a:buClr>
                <a:srgbClr val="CF1C21"/>
              </a:buClr>
              <a:buSzPct val="80000"/>
              <a:buFont typeface="Wingdings" charset="0"/>
              <a:buChar char="§"/>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9pPr>
          </a:lstStyle>
          <a:p>
            <a:pPr>
              <a:spcAft>
                <a:spcPts val="1038"/>
              </a:spcAft>
              <a:buFont typeface="Arial" charset="0"/>
              <a:buNone/>
            </a:pPr>
            <a:r>
              <a:rPr lang="en-US" sz="2000" dirty="0">
                <a:solidFill>
                  <a:srgbClr val="FF0000"/>
                </a:solidFill>
                <a:ea typeface="MS PGothic" charset="0"/>
                <a:cs typeface="MS PGothic" charset="0"/>
              </a:rPr>
              <a:t>Form teams</a:t>
            </a:r>
            <a:r>
              <a:rPr lang="en-US" sz="2000" dirty="0">
                <a:solidFill>
                  <a:srgbClr val="0000CC"/>
                </a:solidFill>
                <a:ea typeface="MS PGothic" charset="0"/>
                <a:cs typeface="MS PGothic" charset="0"/>
              </a:rPr>
              <a:t/>
            </a:r>
            <a:br>
              <a:rPr lang="en-US" sz="2000" dirty="0">
                <a:solidFill>
                  <a:srgbClr val="0000CC"/>
                </a:solidFill>
                <a:ea typeface="MS PGothic" charset="0"/>
                <a:cs typeface="MS PGothic" charset="0"/>
              </a:rPr>
            </a:br>
            <a:r>
              <a:rPr lang="en-US" sz="2000" dirty="0">
                <a:solidFill>
                  <a:srgbClr val="0000CC"/>
                </a:solidFill>
                <a:ea typeface="MS PGothic" charset="0"/>
                <a:cs typeface="MS PGothic" charset="0"/>
              </a:rPr>
              <a:t>approx. 60% will be NS reps</a:t>
            </a:r>
            <a:br>
              <a:rPr lang="en-US" sz="2000" dirty="0">
                <a:solidFill>
                  <a:srgbClr val="0000CC"/>
                </a:solidFill>
                <a:ea typeface="MS PGothic" charset="0"/>
                <a:cs typeface="MS PGothic" charset="0"/>
              </a:rPr>
            </a:br>
            <a:r>
              <a:rPr lang="en-US" sz="2000" dirty="0">
                <a:solidFill>
                  <a:srgbClr val="0000CC"/>
                </a:solidFill>
                <a:ea typeface="MS PGothic" charset="0"/>
                <a:cs typeface="MS PGothic" charset="0"/>
              </a:rPr>
              <a:t>approx. 40% will be government reps </a:t>
            </a:r>
          </a:p>
        </p:txBody>
      </p:sp>
      <p:sp>
        <p:nvSpPr>
          <p:cNvPr id="26628" name="Text Box 4"/>
          <p:cNvSpPr txBox="1">
            <a:spLocks noChangeArrowheads="1"/>
          </p:cNvSpPr>
          <p:nvPr/>
        </p:nvSpPr>
        <p:spPr bwMode="auto">
          <a:xfrm>
            <a:off x="1619250" y="364149"/>
            <a:ext cx="75247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7616" tIns="40360" rIns="77616" bIns="40360"/>
          <a:lstStyle>
            <a:lvl1pPr defTabSz="457200">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2200">
                <a:solidFill>
                  <a:schemeClr val="tx1"/>
                </a:solidFill>
                <a:latin typeface="Arial" charset="0"/>
                <a:ea typeface="ＭＳ Ｐゴシック" charset="0"/>
                <a:cs typeface="Arial" charset="0"/>
              </a:defRPr>
            </a:lvl1pPr>
            <a:lvl2pPr marL="742950" indent="-285750" defTabSz="457200">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2000">
                <a:solidFill>
                  <a:schemeClr val="tx1"/>
                </a:solidFill>
                <a:latin typeface="Arial" charset="0"/>
                <a:ea typeface="Arial" charset="0"/>
                <a:cs typeface="Arial" charset="0"/>
              </a:defRPr>
            </a:lvl2pPr>
            <a:lvl3pPr marL="1143000" indent="-228600" defTabSz="457200">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2000">
                <a:solidFill>
                  <a:schemeClr val="tx1"/>
                </a:solidFill>
                <a:latin typeface="Arial" charset="0"/>
                <a:ea typeface="Arial" charset="0"/>
                <a:cs typeface="Arial" charset="0"/>
              </a:defRPr>
            </a:lvl3pPr>
            <a:lvl4pPr marL="1600200" indent="-228600" defTabSz="457200">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2000">
                <a:solidFill>
                  <a:schemeClr val="tx1"/>
                </a:solidFill>
                <a:latin typeface="Arial" charset="0"/>
                <a:ea typeface="Arial" charset="0"/>
                <a:cs typeface="Arial" charset="0"/>
              </a:defRPr>
            </a:lvl4pPr>
            <a:lvl5pPr marL="2057400" indent="-228600" defTabSz="457200">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2000">
                <a:solidFill>
                  <a:schemeClr val="tx1"/>
                </a:solidFill>
                <a:latin typeface="Arial" charset="0"/>
                <a:ea typeface="Arial" charset="0"/>
                <a:cs typeface="Arial" charset="0"/>
              </a:defRPr>
            </a:lvl5pPr>
            <a:lvl6pPr defTabSz="457200" eaLnBrk="0" fontAlgn="base" hangingPunct="0">
              <a:spcAft>
                <a:spcPct val="0"/>
              </a:spcAft>
              <a:buClr>
                <a:srgbClr val="CF1C21"/>
              </a:buClr>
              <a:buSzPct val="80000"/>
              <a:buFont typeface="Wingdings" charset="0"/>
              <a:buChar char="§"/>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2000">
                <a:solidFill>
                  <a:schemeClr val="tx1"/>
                </a:solidFill>
                <a:latin typeface="Arial" charset="0"/>
                <a:ea typeface="Arial" charset="0"/>
                <a:cs typeface="Arial" charset="0"/>
              </a:defRPr>
            </a:lvl6pPr>
            <a:lvl7pPr defTabSz="457200" eaLnBrk="0" fontAlgn="base" hangingPunct="0">
              <a:spcAft>
                <a:spcPct val="0"/>
              </a:spcAft>
              <a:buClr>
                <a:srgbClr val="CF1C21"/>
              </a:buClr>
              <a:buSzPct val="80000"/>
              <a:buFont typeface="Wingdings" charset="0"/>
              <a:buChar char="§"/>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2000">
                <a:solidFill>
                  <a:schemeClr val="tx1"/>
                </a:solidFill>
                <a:latin typeface="Arial" charset="0"/>
                <a:ea typeface="Arial" charset="0"/>
                <a:cs typeface="Arial" charset="0"/>
              </a:defRPr>
            </a:lvl7pPr>
            <a:lvl8pPr defTabSz="457200" eaLnBrk="0" fontAlgn="base" hangingPunct="0">
              <a:spcAft>
                <a:spcPct val="0"/>
              </a:spcAft>
              <a:buClr>
                <a:srgbClr val="CF1C21"/>
              </a:buClr>
              <a:buSzPct val="80000"/>
              <a:buFont typeface="Wingdings" charset="0"/>
              <a:buChar char="§"/>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2000">
                <a:solidFill>
                  <a:schemeClr val="tx1"/>
                </a:solidFill>
                <a:latin typeface="Arial" charset="0"/>
                <a:ea typeface="Arial" charset="0"/>
                <a:cs typeface="Arial" charset="0"/>
              </a:defRPr>
            </a:lvl8pPr>
            <a:lvl9pPr defTabSz="457200" eaLnBrk="0" fontAlgn="base" hangingPunct="0">
              <a:spcAft>
                <a:spcPct val="0"/>
              </a:spcAft>
              <a:buClr>
                <a:srgbClr val="CF1C21"/>
              </a:buClr>
              <a:buSzPct val="80000"/>
              <a:buFont typeface="Wingdings" charset="0"/>
              <a:buChar char="§"/>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2000">
                <a:solidFill>
                  <a:schemeClr val="tx1"/>
                </a:solidFill>
                <a:latin typeface="Arial" charset="0"/>
                <a:ea typeface="Arial" charset="0"/>
                <a:cs typeface="Arial" charset="0"/>
              </a:defRPr>
            </a:lvl9pPr>
          </a:lstStyle>
          <a:p>
            <a:r>
              <a:rPr lang="en-US" sz="3200" b="1" i="1" dirty="0" smtClean="0">
                <a:solidFill>
                  <a:srgbClr val="000000"/>
                </a:solidFill>
                <a:ea typeface="MS PGothic" charset="0"/>
                <a:cs typeface="MS PGothic" charset="0"/>
              </a:rPr>
              <a:t>Exercise… </a:t>
            </a:r>
            <a:r>
              <a:rPr lang="en-US" sz="3200" b="1" i="1" dirty="0">
                <a:solidFill>
                  <a:srgbClr val="000000"/>
                </a:solidFill>
                <a:ea typeface="MS PGothic" charset="0"/>
                <a:cs typeface="MS PGothic" charset="0"/>
              </a:rPr>
              <a:t>Role play: </a:t>
            </a:r>
            <a:endParaRPr lang="en-US" sz="3200" b="1" i="1" dirty="0" smtClean="0">
              <a:solidFill>
                <a:srgbClr val="000000"/>
              </a:solidFill>
              <a:ea typeface="MS PGothic" charset="0"/>
              <a:cs typeface="MS PGothic" charset="0"/>
            </a:endParaRPr>
          </a:p>
          <a:p>
            <a:r>
              <a:rPr lang="en-US" sz="3200" b="1" i="1" dirty="0" smtClean="0">
                <a:solidFill>
                  <a:srgbClr val="000000"/>
                </a:solidFill>
                <a:ea typeface="MS PGothic" charset="0"/>
                <a:cs typeface="MS PGothic" charset="0"/>
              </a:rPr>
              <a:t>Convince </a:t>
            </a:r>
            <a:r>
              <a:rPr lang="en-US" sz="3200" b="1" i="1" dirty="0">
                <a:solidFill>
                  <a:srgbClr val="000000"/>
                </a:solidFill>
                <a:ea typeface="MS PGothic" charset="0"/>
                <a:cs typeface="MS PGothic" charset="0"/>
              </a:rPr>
              <a:t>your </a:t>
            </a:r>
            <a:r>
              <a:rPr lang="en-US" sz="3200" b="1" i="1" dirty="0" smtClean="0">
                <a:solidFill>
                  <a:srgbClr val="000000"/>
                </a:solidFill>
                <a:ea typeface="MS PGothic" charset="0"/>
                <a:cs typeface="MS PGothic" charset="0"/>
              </a:rPr>
              <a:t>government</a:t>
            </a:r>
            <a:endParaRPr lang="en-US" sz="3200" b="1" i="1" dirty="0">
              <a:solidFill>
                <a:srgbClr val="000000"/>
              </a:solidFill>
              <a:ea typeface="MS PGothic" charset="0"/>
              <a:cs typeface="MS PGothic" charset="0"/>
            </a:endParaRPr>
          </a:p>
        </p:txBody>
      </p:sp>
      <p:sp>
        <p:nvSpPr>
          <p:cNvPr id="26629" name="Text Box 2"/>
          <p:cNvSpPr txBox="1">
            <a:spLocks noChangeArrowheads="1"/>
          </p:cNvSpPr>
          <p:nvPr/>
        </p:nvSpPr>
        <p:spPr bwMode="auto">
          <a:xfrm>
            <a:off x="5075238" y="2276475"/>
            <a:ext cx="3744912"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616" tIns="40360" rIns="77616" bIns="40360">
            <a:spAutoFit/>
          </a:bodyPr>
          <a:lstStyle>
            <a:lvl1pPr marL="393700" indent="-393700" defTabSz="457200">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200">
                <a:solidFill>
                  <a:schemeClr val="tx1"/>
                </a:solidFill>
                <a:latin typeface="Arial" charset="0"/>
                <a:ea typeface="ＭＳ Ｐゴシック" charset="0"/>
                <a:cs typeface="Arial" charset="0"/>
              </a:defRPr>
            </a:lvl1pPr>
            <a:lvl2pPr marL="800100" indent="-342900" defTabSz="457200">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2pPr>
            <a:lvl3pPr marL="1257300" indent="-342900" defTabSz="457200">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3pPr>
            <a:lvl4pPr marL="1714500" indent="-342900" defTabSz="457200">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4pPr>
            <a:lvl5pPr marL="2171700" indent="-342900" defTabSz="457200">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5pPr>
            <a:lvl6pPr marL="2628900" indent="-342900" defTabSz="457200" eaLnBrk="0" fontAlgn="base" hangingPunct="0">
              <a:spcAft>
                <a:spcPct val="0"/>
              </a:spcAft>
              <a:buClr>
                <a:srgbClr val="CF1C21"/>
              </a:buClr>
              <a:buSzPct val="80000"/>
              <a:buFont typeface="Wingdings" charset="0"/>
              <a:buChar char="§"/>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6pPr>
            <a:lvl7pPr marL="3086100" indent="-342900" defTabSz="457200" eaLnBrk="0" fontAlgn="base" hangingPunct="0">
              <a:spcAft>
                <a:spcPct val="0"/>
              </a:spcAft>
              <a:buClr>
                <a:srgbClr val="CF1C21"/>
              </a:buClr>
              <a:buSzPct val="80000"/>
              <a:buFont typeface="Wingdings" charset="0"/>
              <a:buChar char="§"/>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7pPr>
            <a:lvl8pPr marL="3543300" indent="-342900" defTabSz="457200" eaLnBrk="0" fontAlgn="base" hangingPunct="0">
              <a:spcAft>
                <a:spcPct val="0"/>
              </a:spcAft>
              <a:buClr>
                <a:srgbClr val="CF1C21"/>
              </a:buClr>
              <a:buSzPct val="80000"/>
              <a:buFont typeface="Wingdings" charset="0"/>
              <a:buChar char="§"/>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8pPr>
            <a:lvl9pPr marL="4000500" indent="-342900" defTabSz="457200" eaLnBrk="0" fontAlgn="base" hangingPunct="0">
              <a:spcAft>
                <a:spcPct val="0"/>
              </a:spcAft>
              <a:buClr>
                <a:srgbClr val="CF1C21"/>
              </a:buClr>
              <a:buSzPct val="80000"/>
              <a:buFont typeface="Wingdings" charset="0"/>
              <a:buChar char="§"/>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9pPr>
          </a:lstStyle>
          <a:p>
            <a:pPr>
              <a:spcAft>
                <a:spcPts val="1038"/>
              </a:spcAft>
              <a:buFont typeface="Arial" charset="0"/>
              <a:buNone/>
            </a:pPr>
            <a:r>
              <a:rPr lang="en-US" sz="2000" dirty="0">
                <a:solidFill>
                  <a:srgbClr val="FF0000"/>
                </a:solidFill>
                <a:ea typeface="MS PGothic" charset="0"/>
                <a:cs typeface="MS PGothic" charset="0"/>
              </a:rPr>
              <a:t>Government teams</a:t>
            </a:r>
            <a:r>
              <a:rPr lang="en-US" sz="2000" dirty="0">
                <a:solidFill>
                  <a:srgbClr val="0000CC"/>
                </a:solidFill>
                <a:ea typeface="MS PGothic" charset="0"/>
                <a:cs typeface="MS PGothic" charset="0"/>
              </a:rPr>
              <a:t>:</a:t>
            </a:r>
          </a:p>
          <a:p>
            <a:pPr>
              <a:spcAft>
                <a:spcPts val="1038"/>
              </a:spcAft>
              <a:buFont typeface="Arial" charset="0"/>
              <a:buChar char="•"/>
            </a:pPr>
            <a:r>
              <a:rPr lang="en-US" sz="2000" dirty="0">
                <a:solidFill>
                  <a:srgbClr val="0000CC"/>
                </a:solidFill>
                <a:ea typeface="MS PGothic" charset="0"/>
                <a:cs typeface="MS PGothic" charset="0"/>
              </a:rPr>
              <a:t>Prepare yourself to meet RCRC as officials from:</a:t>
            </a:r>
          </a:p>
          <a:p>
            <a:pPr>
              <a:spcAft>
                <a:spcPts val="1038"/>
              </a:spcAft>
              <a:buFont typeface="Arial" charset="0"/>
              <a:buChar char="•"/>
            </a:pPr>
            <a:r>
              <a:rPr lang="en-US" sz="2000" dirty="0">
                <a:solidFill>
                  <a:srgbClr val="0000CC"/>
                </a:solidFill>
                <a:ea typeface="MS PGothic" charset="0"/>
                <a:cs typeface="MS PGothic" charset="0"/>
              </a:rPr>
              <a:t>Ministry “responsible for DM”</a:t>
            </a:r>
          </a:p>
          <a:p>
            <a:pPr>
              <a:spcAft>
                <a:spcPts val="1038"/>
              </a:spcAft>
              <a:buFont typeface="Arial" charset="0"/>
              <a:buChar char="•"/>
            </a:pPr>
            <a:r>
              <a:rPr lang="en-US" sz="2000" dirty="0">
                <a:solidFill>
                  <a:srgbClr val="0000CC"/>
                </a:solidFill>
                <a:ea typeface="MS PGothic" charset="0"/>
                <a:cs typeface="MS PGothic" charset="0"/>
              </a:rPr>
              <a:t>Min of Environment (CC)</a:t>
            </a:r>
          </a:p>
          <a:p>
            <a:pPr>
              <a:spcAft>
                <a:spcPts val="1038"/>
              </a:spcAft>
              <a:buFont typeface="Arial" charset="0"/>
              <a:buChar char="•"/>
            </a:pPr>
            <a:r>
              <a:rPr lang="en-US" sz="2000" dirty="0">
                <a:solidFill>
                  <a:srgbClr val="0000CC"/>
                </a:solidFill>
                <a:ea typeface="MS PGothic" charset="0"/>
                <a:cs typeface="MS PGothic" charset="0"/>
              </a:rPr>
              <a:t>Min of planning</a:t>
            </a:r>
          </a:p>
          <a:p>
            <a:pPr>
              <a:spcAft>
                <a:spcPts val="1038"/>
              </a:spcAft>
              <a:buFont typeface="Arial" charset="0"/>
              <a:buChar char="•"/>
            </a:pPr>
            <a:r>
              <a:rPr lang="en-US" sz="2000" dirty="0">
                <a:solidFill>
                  <a:srgbClr val="0000CC"/>
                </a:solidFill>
                <a:ea typeface="MS PGothic" charset="0"/>
                <a:cs typeface="MS PGothic" charset="0"/>
              </a:rPr>
              <a:t>Min Health</a:t>
            </a:r>
          </a:p>
          <a:p>
            <a:pPr>
              <a:spcAft>
                <a:spcPts val="1038"/>
              </a:spcAft>
              <a:buFont typeface="Arial" charset="0"/>
              <a:buChar char="•"/>
            </a:pPr>
            <a:r>
              <a:rPr lang="en-US" sz="2000" dirty="0">
                <a:solidFill>
                  <a:srgbClr val="0000CC"/>
                </a:solidFill>
                <a:ea typeface="MS PGothic" charset="0"/>
                <a:cs typeface="MS PGothic" charset="0"/>
              </a:rPr>
              <a:t>Etc.</a:t>
            </a:r>
          </a:p>
        </p:txBody>
      </p:sp>
      <p:sp>
        <p:nvSpPr>
          <p:cNvPr id="26630" name="Text Box 2"/>
          <p:cNvSpPr txBox="1">
            <a:spLocks noChangeArrowheads="1"/>
          </p:cNvSpPr>
          <p:nvPr/>
        </p:nvSpPr>
        <p:spPr bwMode="auto">
          <a:xfrm>
            <a:off x="250825" y="2270125"/>
            <a:ext cx="44640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616" tIns="40360" rIns="77616" bIns="40360">
            <a:spAutoFit/>
          </a:bodyPr>
          <a:lstStyle>
            <a:lvl1pPr marL="393700" indent="-393700" defTabSz="457200">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200">
                <a:solidFill>
                  <a:schemeClr val="tx1"/>
                </a:solidFill>
                <a:latin typeface="Arial" charset="0"/>
                <a:ea typeface="ＭＳ Ｐゴシック" charset="0"/>
                <a:cs typeface="Arial" charset="0"/>
              </a:defRPr>
            </a:lvl1pPr>
            <a:lvl2pPr marL="800100" indent="-342900" defTabSz="457200">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2pPr>
            <a:lvl3pPr marL="1257300" indent="-342900" defTabSz="457200">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3pPr>
            <a:lvl4pPr marL="1714500" indent="-342900" defTabSz="457200">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4pPr>
            <a:lvl5pPr marL="2171700" indent="-342900" defTabSz="457200">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5pPr>
            <a:lvl6pPr marL="2628900" indent="-342900" defTabSz="457200" eaLnBrk="0" fontAlgn="base" hangingPunct="0">
              <a:spcAft>
                <a:spcPct val="0"/>
              </a:spcAft>
              <a:buClr>
                <a:srgbClr val="CF1C21"/>
              </a:buClr>
              <a:buSzPct val="80000"/>
              <a:buFont typeface="Wingdings" charset="0"/>
              <a:buChar char="§"/>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6pPr>
            <a:lvl7pPr marL="3086100" indent="-342900" defTabSz="457200" eaLnBrk="0" fontAlgn="base" hangingPunct="0">
              <a:spcAft>
                <a:spcPct val="0"/>
              </a:spcAft>
              <a:buClr>
                <a:srgbClr val="CF1C21"/>
              </a:buClr>
              <a:buSzPct val="80000"/>
              <a:buFont typeface="Wingdings" charset="0"/>
              <a:buChar char="§"/>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7pPr>
            <a:lvl8pPr marL="3543300" indent="-342900" defTabSz="457200" eaLnBrk="0" fontAlgn="base" hangingPunct="0">
              <a:spcAft>
                <a:spcPct val="0"/>
              </a:spcAft>
              <a:buClr>
                <a:srgbClr val="CF1C21"/>
              </a:buClr>
              <a:buSzPct val="80000"/>
              <a:buFont typeface="Wingdings" charset="0"/>
              <a:buChar char="§"/>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8pPr>
            <a:lvl9pPr marL="4000500" indent="-342900" defTabSz="457200" eaLnBrk="0" fontAlgn="base" hangingPunct="0">
              <a:spcAft>
                <a:spcPct val="0"/>
              </a:spcAft>
              <a:buClr>
                <a:srgbClr val="CF1C21"/>
              </a:buClr>
              <a:buSzPct val="80000"/>
              <a:buFont typeface="Wingdings" charset="0"/>
              <a:buChar char="§"/>
              <a:tabLst>
                <a:tab pos="228600" algn="l"/>
                <a:tab pos="1017588" algn="l"/>
                <a:tab pos="1806575" algn="l"/>
                <a:tab pos="2595563" algn="l"/>
                <a:tab pos="3382963" algn="l"/>
                <a:tab pos="4171950" algn="l"/>
                <a:tab pos="4960938" algn="l"/>
                <a:tab pos="5749925" algn="l"/>
                <a:tab pos="6537325" algn="l"/>
                <a:tab pos="7326313" algn="l"/>
                <a:tab pos="8115300" algn="l"/>
                <a:tab pos="8904288" algn="l"/>
              </a:tabLst>
              <a:defRPr sz="2000">
                <a:solidFill>
                  <a:schemeClr val="tx1"/>
                </a:solidFill>
                <a:latin typeface="Arial" charset="0"/>
                <a:ea typeface="Arial" charset="0"/>
                <a:cs typeface="Arial" charset="0"/>
              </a:defRPr>
            </a:lvl9pPr>
          </a:lstStyle>
          <a:p>
            <a:pPr>
              <a:spcAft>
                <a:spcPts val="1038"/>
              </a:spcAft>
              <a:buFont typeface="Arial" charset="0"/>
              <a:buNone/>
            </a:pPr>
            <a:r>
              <a:rPr lang="en-US" sz="2000" dirty="0">
                <a:solidFill>
                  <a:srgbClr val="FF0000"/>
                </a:solidFill>
                <a:ea typeface="MS PGothic" charset="0"/>
                <a:cs typeface="MS PGothic" charset="0"/>
              </a:rPr>
              <a:t>RCRC teams</a:t>
            </a:r>
            <a:r>
              <a:rPr lang="en-US" sz="2000" dirty="0">
                <a:solidFill>
                  <a:srgbClr val="0000CC"/>
                </a:solidFill>
                <a:ea typeface="MS PGothic" charset="0"/>
                <a:cs typeface="MS PGothic" charset="0"/>
              </a:rPr>
              <a:t>:</a:t>
            </a:r>
          </a:p>
          <a:p>
            <a:pPr>
              <a:spcAft>
                <a:spcPts val="1038"/>
              </a:spcAft>
              <a:buFont typeface="Arial" charset="0"/>
              <a:buChar char="•"/>
            </a:pPr>
            <a:r>
              <a:rPr lang="en-US" sz="2000" dirty="0">
                <a:solidFill>
                  <a:srgbClr val="0000CC"/>
                </a:solidFill>
                <a:ea typeface="MS PGothic" charset="0"/>
                <a:cs typeface="MS PGothic" charset="0"/>
              </a:rPr>
              <a:t>List key questions you and your superiors would raise with the government officials</a:t>
            </a:r>
          </a:p>
          <a:p>
            <a:pPr>
              <a:spcAft>
                <a:spcPts val="1038"/>
              </a:spcAft>
              <a:buFont typeface="Arial" charset="0"/>
              <a:buChar char="•"/>
            </a:pPr>
            <a:r>
              <a:rPr lang="en-US" sz="2000" dirty="0">
                <a:solidFill>
                  <a:srgbClr val="0000CC"/>
                </a:solidFill>
                <a:ea typeface="MS PGothic" charset="0"/>
                <a:cs typeface="MS PGothic" charset="0"/>
              </a:rPr>
              <a:t>List five specific things your National Society could </a:t>
            </a:r>
            <a:r>
              <a:rPr lang="en-US" sz="2000" i="1" dirty="0">
                <a:solidFill>
                  <a:srgbClr val="0000CC"/>
                </a:solidFill>
                <a:ea typeface="MS PGothic" charset="0"/>
                <a:cs typeface="MS PGothic" charset="0"/>
              </a:rPr>
              <a:t>offer to help the government</a:t>
            </a:r>
            <a:r>
              <a:rPr lang="en-US" sz="2000" dirty="0">
                <a:solidFill>
                  <a:srgbClr val="0000CC"/>
                </a:solidFill>
                <a:ea typeface="MS PGothic" charset="0"/>
                <a:cs typeface="MS PGothic" charset="0"/>
              </a:rPr>
              <a:t>: practical ideas on climate change adaptation that would fit into a climate change adaptation policy</a:t>
            </a:r>
          </a:p>
        </p:txBody>
      </p:sp>
    </p:spTree>
    <p:extLst>
      <p:ext uri="{BB962C8B-B14F-4D97-AF65-F5344CB8AC3E}">
        <p14:creationId xmlns:p14="http://schemas.microsoft.com/office/powerpoint/2010/main" val="243368911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Wrap up and Key Messages</a:t>
            </a:r>
            <a:endParaRPr lang="en-US" dirty="0"/>
          </a:p>
        </p:txBody>
      </p:sp>
      <p:sp>
        <p:nvSpPr>
          <p:cNvPr id="3" name="Content Placeholder 2"/>
          <p:cNvSpPr>
            <a:spLocks noGrp="1"/>
          </p:cNvSpPr>
          <p:nvPr>
            <p:ph idx="1"/>
          </p:nvPr>
        </p:nvSpPr>
        <p:spPr>
          <a:xfrm>
            <a:off x="683568" y="1700808"/>
            <a:ext cx="8003232" cy="4166592"/>
          </a:xfrm>
        </p:spPr>
        <p:txBody>
          <a:bodyPr/>
          <a:lstStyle/>
          <a:p>
            <a:pPr marL="0" indent="0">
              <a:buNone/>
            </a:pPr>
            <a:endParaRPr lang="en-US" sz="2400" dirty="0"/>
          </a:p>
          <a:p>
            <a:r>
              <a:rPr lang="en-US" sz="2400" dirty="0" smtClean="0"/>
              <a:t>It is important for the RCRC to engage in the NAP process as it impacts on our work</a:t>
            </a:r>
          </a:p>
          <a:p>
            <a:r>
              <a:rPr lang="en-US" sz="2400" dirty="0" smtClean="0"/>
              <a:t>Engaging in the NAP process provides opportunities (e.g. information sources, partnerships, knowing where other stakeholders are operating, etc.)</a:t>
            </a:r>
          </a:p>
          <a:p>
            <a:r>
              <a:rPr lang="en-US" sz="2400" dirty="0" smtClean="0"/>
              <a:t>Opportunity to mobilize resource for the National Society and for communities we work with</a:t>
            </a:r>
          </a:p>
          <a:p>
            <a:pPr marL="0" indent="0">
              <a:buNone/>
            </a:pPr>
            <a:endParaRPr lang="en-US" sz="2400" dirty="0"/>
          </a:p>
          <a:p>
            <a:endParaRPr lang="en-US" sz="2400" dirty="0"/>
          </a:p>
          <a:p>
            <a:pPr marL="0" indent="0">
              <a:buNone/>
            </a:pPr>
            <a:r>
              <a:rPr lang="en-US" sz="2400" dirty="0"/>
              <a:t/>
            </a:r>
            <a:br>
              <a:rPr lang="en-US" sz="2400" dirty="0"/>
            </a:br>
            <a:endParaRPr lang="en-US" sz="2400" dirty="0"/>
          </a:p>
          <a:p>
            <a:endParaRPr lang="en-US" dirty="0"/>
          </a:p>
        </p:txBody>
      </p:sp>
    </p:spTree>
    <p:extLst>
      <p:ext uri="{BB962C8B-B14F-4D97-AF65-F5344CB8AC3E}">
        <p14:creationId xmlns:p14="http://schemas.microsoft.com/office/powerpoint/2010/main" val="29254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Key objectives of this session </a:t>
            </a:r>
          </a:p>
        </p:txBody>
      </p:sp>
      <p:sp>
        <p:nvSpPr>
          <p:cNvPr id="3" name="Content Placeholder 2"/>
          <p:cNvSpPr>
            <a:spLocks noGrp="1"/>
          </p:cNvSpPr>
          <p:nvPr>
            <p:ph sz="half" idx="1"/>
          </p:nvPr>
        </p:nvSpPr>
        <p:spPr>
          <a:xfrm>
            <a:off x="457200" y="1676400"/>
            <a:ext cx="8229600" cy="4191000"/>
          </a:xfrm>
        </p:spPr>
        <p:txBody>
          <a:bodyPr/>
          <a:lstStyle/>
          <a:p>
            <a:pPr marL="0" indent="0">
              <a:buNone/>
            </a:pPr>
            <a:r>
              <a:rPr lang="en-US" sz="3200" dirty="0"/>
              <a:t>At the end of this activity, the participants are able to</a:t>
            </a:r>
            <a:r>
              <a:rPr lang="en-US" sz="3200" dirty="0" smtClean="0"/>
              <a:t>:</a:t>
            </a:r>
          </a:p>
          <a:p>
            <a:endParaRPr lang="en-US" sz="3200" dirty="0"/>
          </a:p>
          <a:p>
            <a:pPr lvl="0"/>
            <a:r>
              <a:rPr lang="en-GB" sz="2800" dirty="0"/>
              <a:t>Understand the usefulness of assessing the national climate risk information and have a good understanding about the needs and potential roles and benefits of engagement in the NAP process with relevant stakeholders</a:t>
            </a:r>
            <a:r>
              <a:rPr lang="en-GB" sz="3200" dirty="0"/>
              <a:t>.</a:t>
            </a:r>
            <a:endParaRPr lang="en-US" sz="3200" dirty="0"/>
          </a:p>
          <a:p>
            <a:endParaRPr lang="en-US" sz="3200" dirty="0"/>
          </a:p>
        </p:txBody>
      </p:sp>
    </p:spTree>
    <p:extLst>
      <p:ext uri="{BB962C8B-B14F-4D97-AF65-F5344CB8AC3E}">
        <p14:creationId xmlns:p14="http://schemas.microsoft.com/office/powerpoint/2010/main" val="1708523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ndertitel 2"/>
          <p:cNvSpPr>
            <a:spLocks noGrp="1"/>
          </p:cNvSpPr>
          <p:nvPr>
            <p:ph type="subTitle" idx="4294967295"/>
          </p:nvPr>
        </p:nvSpPr>
        <p:spPr>
          <a:xfrm>
            <a:off x="1616193" y="389397"/>
            <a:ext cx="7022981" cy="1186883"/>
          </a:xfrm>
        </p:spPr>
        <p:txBody>
          <a:bodyPr/>
          <a:lstStyle/>
          <a:p>
            <a:pPr marL="0" indent="0" eaLnBrk="1" hangingPunct="1">
              <a:buFont typeface="Wingdings" pitchFamily="2" charset="2"/>
              <a:buNone/>
              <a:defRPr/>
            </a:pPr>
            <a:r>
              <a:rPr lang="en-US" altLang="en-US" sz="3200" b="1" i="1" dirty="0" smtClean="0">
                <a:latin typeface="Arial"/>
                <a:ea typeface="+mn-ea"/>
                <a:cs typeface="Arial"/>
              </a:rPr>
              <a:t>National climate risk assessments: </a:t>
            </a:r>
          </a:p>
          <a:p>
            <a:pPr marL="0" indent="0" eaLnBrk="1" hangingPunct="1">
              <a:buFont typeface="Wingdings" pitchFamily="2" charset="2"/>
              <a:buNone/>
              <a:defRPr/>
            </a:pPr>
            <a:r>
              <a:rPr lang="en-US" altLang="en-US" sz="3200" b="1" i="1" dirty="0" smtClean="0">
                <a:latin typeface="Arial"/>
                <a:ea typeface="+mn-ea"/>
                <a:cs typeface="Arial"/>
              </a:rPr>
              <a:t>a key first step! </a:t>
            </a:r>
          </a:p>
          <a:p>
            <a:pPr marL="0" indent="0" eaLnBrk="1" hangingPunct="1">
              <a:buFont typeface="Wingdings" pitchFamily="2" charset="2"/>
              <a:buNone/>
              <a:defRPr/>
            </a:pPr>
            <a:endParaRPr lang="en-US" altLang="en-US" sz="3200" dirty="0" smtClean="0">
              <a:latin typeface="Arial"/>
              <a:ea typeface="+mn-ea"/>
              <a:cs typeface="Arial"/>
            </a:endParaRPr>
          </a:p>
        </p:txBody>
      </p:sp>
      <p:pic>
        <p:nvPicPr>
          <p:cNvPr id="15362" name="Afbeelding 5" descr="DSC_0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837719">
            <a:off x="452438" y="3348038"/>
            <a:ext cx="3078162" cy="2041525"/>
          </a:xfrm>
          <a:prstGeom prst="rect">
            <a:avLst/>
          </a:prstGeom>
          <a:noFill/>
          <a:ln w="28575">
            <a:solidFill>
              <a:srgbClr val="969696"/>
            </a:solidFill>
            <a:miter lim="800000"/>
            <a:headEnd/>
            <a:tailEnd/>
          </a:ln>
          <a:extLst>
            <a:ext uri="{909E8E84-426E-40dd-AFC4-6F175D3DCCD1}">
              <a14:hiddenFill xmlns:a14="http://schemas.microsoft.com/office/drawing/2010/main">
                <a:solidFill>
                  <a:srgbClr val="FFFFFF"/>
                </a:solidFill>
              </a14:hiddenFill>
            </a:ext>
          </a:extLst>
        </p:spPr>
      </p:pic>
      <p:pic>
        <p:nvPicPr>
          <p:cNvPr id="1536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80421">
            <a:off x="2684463" y="2922588"/>
            <a:ext cx="1836737" cy="2632075"/>
          </a:xfrm>
          <a:prstGeom prst="rect">
            <a:avLst/>
          </a:prstGeom>
          <a:noFill/>
          <a:ln w="28575">
            <a:solidFill>
              <a:srgbClr val="969696"/>
            </a:solidFill>
            <a:miter lim="800000"/>
            <a:headEnd/>
            <a:tailEnd/>
          </a:ln>
          <a:extLst>
            <a:ext uri="{909E8E84-426E-40dd-AFC4-6F175D3DCCD1}">
              <a14:hiddenFill xmlns:a14="http://schemas.microsoft.com/office/drawing/2010/main">
                <a:solidFill>
                  <a:srgbClr val="FFFFFF"/>
                </a:solidFill>
              </a14:hiddenFill>
            </a:ext>
          </a:extLst>
        </p:spPr>
      </p:pic>
      <p:pic>
        <p:nvPicPr>
          <p:cNvPr id="15369"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57495">
            <a:off x="4473575" y="2714625"/>
            <a:ext cx="2057400" cy="2617788"/>
          </a:xfrm>
          <a:prstGeom prst="rect">
            <a:avLst/>
          </a:prstGeom>
          <a:noFill/>
          <a:ln w="28575">
            <a:solidFill>
              <a:srgbClr val="96969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7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42845">
            <a:off x="6397625" y="2774950"/>
            <a:ext cx="2000250" cy="2466975"/>
          </a:xfrm>
          <a:prstGeom prst="rect">
            <a:avLst/>
          </a:prstGeom>
          <a:noFill/>
          <a:ln w="28575">
            <a:solidFill>
              <a:srgbClr val="96969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Rectangle 1"/>
          <p:cNvSpPr/>
          <p:nvPr/>
        </p:nvSpPr>
        <p:spPr>
          <a:xfrm>
            <a:off x="689046" y="1875100"/>
            <a:ext cx="7372682" cy="830997"/>
          </a:xfrm>
          <a:prstGeom prst="rect">
            <a:avLst/>
          </a:prstGeom>
        </p:spPr>
        <p:txBody>
          <a:bodyPr wrap="square">
            <a:spAutoFit/>
          </a:bodyPr>
          <a:lstStyle/>
          <a:p>
            <a:pPr marL="342900" indent="-342900">
              <a:spcBef>
                <a:spcPct val="0"/>
              </a:spcBef>
              <a:buFont typeface="Arial"/>
              <a:buChar char="•"/>
              <a:defRPr/>
            </a:pPr>
            <a:r>
              <a:rPr lang="en-US" altLang="en-US" sz="2400" dirty="0">
                <a:latin typeface="Arial"/>
                <a:cs typeface="Arial"/>
              </a:rPr>
              <a:t>Over 60 Red Cross Red Crescent assessments have been written </a:t>
            </a:r>
          </a:p>
        </p:txBody>
      </p:sp>
    </p:spTree>
    <p:extLst>
      <p:ext uri="{BB962C8B-B14F-4D97-AF65-F5344CB8AC3E}">
        <p14:creationId xmlns:p14="http://schemas.microsoft.com/office/powerpoint/2010/main" val="1800748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par>
                          <p:cTn id="8" fill="hold" nodeType="afterGroup">
                            <p:stCondLst>
                              <p:cond delay="500"/>
                            </p:stCondLst>
                            <p:childTnLst>
                              <p:par>
                                <p:cTn id="9" presetID="10" presetClass="entr" presetSubtype="0" fill="hold" nodeType="afterEffect">
                                  <p:stCondLst>
                                    <p:cond delay="500"/>
                                  </p:stCondLst>
                                  <p:childTnLst>
                                    <p:set>
                                      <p:cBhvr>
                                        <p:cTn id="10" dur="1" fill="hold">
                                          <p:stCondLst>
                                            <p:cond delay="0"/>
                                          </p:stCondLst>
                                        </p:cTn>
                                        <p:tgtEl>
                                          <p:spTgt spid="15368"/>
                                        </p:tgtEl>
                                        <p:attrNameLst>
                                          <p:attrName>style.visibility</p:attrName>
                                        </p:attrNameLst>
                                      </p:cBhvr>
                                      <p:to>
                                        <p:strVal val="visible"/>
                                      </p:to>
                                    </p:set>
                                    <p:animEffect transition="in" filter="fade">
                                      <p:cBhvr>
                                        <p:cTn id="11" dur="500"/>
                                        <p:tgtEl>
                                          <p:spTgt spid="15368"/>
                                        </p:tgtEl>
                                      </p:cBhvr>
                                    </p:animEffect>
                                  </p:childTnLst>
                                </p:cTn>
                              </p:par>
                            </p:childTnLst>
                          </p:cTn>
                        </p:par>
                        <p:par>
                          <p:cTn id="12" fill="hold" nodeType="afterGroup">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5369"/>
                                        </p:tgtEl>
                                        <p:attrNameLst>
                                          <p:attrName>style.visibility</p:attrName>
                                        </p:attrNameLst>
                                      </p:cBhvr>
                                      <p:to>
                                        <p:strVal val="visible"/>
                                      </p:to>
                                    </p:set>
                                    <p:animEffect transition="in" filter="fade">
                                      <p:cBhvr>
                                        <p:cTn id="15" dur="500"/>
                                        <p:tgtEl>
                                          <p:spTgt spid="15369"/>
                                        </p:tgtEl>
                                      </p:cBhvr>
                                    </p:animEffect>
                                  </p:childTnLst>
                                </p:cTn>
                              </p:par>
                            </p:childTnLst>
                          </p:cTn>
                        </p:par>
                        <p:par>
                          <p:cTn id="16" fill="hold" nodeType="afterGroup">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15370"/>
                                        </p:tgtEl>
                                        <p:attrNameLst>
                                          <p:attrName>style.visibility</p:attrName>
                                        </p:attrNameLst>
                                      </p:cBhvr>
                                      <p:to>
                                        <p:strVal val="visible"/>
                                      </p:to>
                                    </p:set>
                                    <p:animEffect transition="in" filter="fade">
                                      <p:cBhvr>
                                        <p:cTn id="19"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vak 3"/>
          <p:cNvSpPr txBox="1">
            <a:spLocks noChangeArrowheads="1"/>
          </p:cNvSpPr>
          <p:nvPr/>
        </p:nvSpPr>
        <p:spPr bwMode="auto">
          <a:xfrm>
            <a:off x="792163" y="1614488"/>
            <a:ext cx="32400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200">
                <a:solidFill>
                  <a:schemeClr val="tx1"/>
                </a:solidFill>
                <a:latin typeface="Arial" charset="0"/>
                <a:ea typeface="ＭＳ Ｐゴシック" charset="0"/>
                <a:cs typeface="Arial" charset="0"/>
              </a:defRPr>
            </a:lvl1pPr>
            <a:lvl2pPr marL="742950" indent="-285750" defTabSz="457200">
              <a:defRPr sz="2000">
                <a:solidFill>
                  <a:schemeClr val="tx1"/>
                </a:solidFill>
                <a:latin typeface="Arial" charset="0"/>
                <a:ea typeface="Arial" charset="0"/>
                <a:cs typeface="Arial" charset="0"/>
              </a:defRPr>
            </a:lvl2pPr>
            <a:lvl3pPr marL="1143000" indent="-228600" defTabSz="457200">
              <a:defRPr sz="2000">
                <a:solidFill>
                  <a:schemeClr val="tx1"/>
                </a:solidFill>
                <a:latin typeface="Arial" charset="0"/>
                <a:ea typeface="Arial" charset="0"/>
                <a:cs typeface="Arial" charset="0"/>
              </a:defRPr>
            </a:lvl3pPr>
            <a:lvl4pPr marL="1600200" indent="-228600" defTabSz="457200">
              <a:defRPr sz="2000">
                <a:solidFill>
                  <a:schemeClr val="tx1"/>
                </a:solidFill>
                <a:latin typeface="Arial" charset="0"/>
                <a:ea typeface="Arial" charset="0"/>
                <a:cs typeface="Arial" charset="0"/>
              </a:defRPr>
            </a:lvl4pPr>
            <a:lvl5pPr marL="2057400" indent="-228600" defTabSz="457200">
              <a:defRPr sz="2000">
                <a:solidFill>
                  <a:schemeClr val="tx1"/>
                </a:solidFill>
                <a:latin typeface="Arial" charset="0"/>
                <a:ea typeface="Arial" charset="0"/>
                <a:cs typeface="Arial" charset="0"/>
              </a:defRPr>
            </a:lvl5pPr>
            <a:lvl6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6pPr>
            <a:lvl7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7pPr>
            <a:lvl8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8pPr>
            <a:lvl9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9pPr>
          </a:lstStyle>
          <a:p>
            <a:r>
              <a:rPr lang="en-US" sz="3200" b="1" dirty="0">
                <a:latin typeface="Arial"/>
                <a:ea typeface="MS PGothic" charset="0"/>
                <a:cs typeface="Arial"/>
              </a:rPr>
              <a:t>Policy dialogue</a:t>
            </a:r>
          </a:p>
        </p:txBody>
      </p:sp>
      <p:sp>
        <p:nvSpPr>
          <p:cNvPr id="14339" name="Tekstvak 6"/>
          <p:cNvSpPr txBox="1">
            <a:spLocks noChangeArrowheads="1"/>
          </p:cNvSpPr>
          <p:nvPr/>
        </p:nvSpPr>
        <p:spPr bwMode="auto">
          <a:xfrm>
            <a:off x="323850" y="2332038"/>
            <a:ext cx="41767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defRPr sz="2200">
                <a:solidFill>
                  <a:schemeClr val="tx1"/>
                </a:solidFill>
                <a:latin typeface="Arial" charset="0"/>
                <a:ea typeface="ＭＳ Ｐゴシック" charset="0"/>
                <a:cs typeface="Arial" charset="0"/>
              </a:defRPr>
            </a:lvl1pPr>
            <a:lvl2pPr marL="742950" indent="-285750" defTabSz="457200">
              <a:defRPr sz="2000">
                <a:solidFill>
                  <a:schemeClr val="tx1"/>
                </a:solidFill>
                <a:latin typeface="Arial" charset="0"/>
                <a:ea typeface="Arial" charset="0"/>
                <a:cs typeface="Arial" charset="0"/>
              </a:defRPr>
            </a:lvl2pPr>
            <a:lvl3pPr marL="1143000" indent="-228600" defTabSz="457200">
              <a:defRPr sz="2000">
                <a:solidFill>
                  <a:schemeClr val="tx1"/>
                </a:solidFill>
                <a:latin typeface="Arial" charset="0"/>
                <a:ea typeface="Arial" charset="0"/>
                <a:cs typeface="Arial" charset="0"/>
              </a:defRPr>
            </a:lvl3pPr>
            <a:lvl4pPr marL="1600200" indent="-228600" defTabSz="457200">
              <a:defRPr sz="2000">
                <a:solidFill>
                  <a:schemeClr val="tx1"/>
                </a:solidFill>
                <a:latin typeface="Arial" charset="0"/>
                <a:ea typeface="Arial" charset="0"/>
                <a:cs typeface="Arial" charset="0"/>
              </a:defRPr>
            </a:lvl4pPr>
            <a:lvl5pPr marL="2057400" indent="-228600" defTabSz="457200">
              <a:defRPr sz="2000">
                <a:solidFill>
                  <a:schemeClr val="tx1"/>
                </a:solidFill>
                <a:latin typeface="Arial" charset="0"/>
                <a:ea typeface="Arial" charset="0"/>
                <a:cs typeface="Arial" charset="0"/>
              </a:defRPr>
            </a:lvl5pPr>
            <a:lvl6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6pPr>
            <a:lvl7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7pPr>
            <a:lvl8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8pPr>
            <a:lvl9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9pPr>
          </a:lstStyle>
          <a:p>
            <a:pPr>
              <a:buFont typeface="Arial" charset="0"/>
              <a:buChar char="•"/>
            </a:pPr>
            <a:r>
              <a:rPr lang="en-US" sz="2400" dirty="0">
                <a:latin typeface="Arial"/>
                <a:ea typeface="MS PGothic" charset="0"/>
                <a:cs typeface="Arial"/>
              </a:rPr>
              <a:t>Highlight humanitarian consequences of CC</a:t>
            </a:r>
          </a:p>
          <a:p>
            <a:pPr>
              <a:buFont typeface="Arial" charset="0"/>
              <a:buChar char="•"/>
            </a:pPr>
            <a:r>
              <a:rPr lang="en-US" sz="2400" dirty="0">
                <a:latin typeface="Arial"/>
                <a:ea typeface="MS PGothic" charset="0"/>
                <a:cs typeface="Arial"/>
              </a:rPr>
              <a:t>Engage with relevant sectors</a:t>
            </a:r>
          </a:p>
          <a:p>
            <a:pPr>
              <a:buFont typeface="Arial" charset="0"/>
              <a:buChar char="•"/>
            </a:pPr>
            <a:r>
              <a:rPr lang="en-US" sz="2400" dirty="0">
                <a:latin typeface="Arial"/>
                <a:ea typeface="MS PGothic" charset="0"/>
                <a:cs typeface="Arial"/>
              </a:rPr>
              <a:t>Ensuring the needs of the most vulnerable are addressed in national and </a:t>
            </a:r>
            <a:r>
              <a:rPr lang="en-US" sz="2400" dirty="0" err="1">
                <a:latin typeface="Arial"/>
                <a:ea typeface="MS PGothic" charset="0"/>
                <a:cs typeface="Arial"/>
              </a:rPr>
              <a:t>sectoral</a:t>
            </a:r>
            <a:r>
              <a:rPr lang="en-US" sz="2400" dirty="0">
                <a:latin typeface="Arial"/>
                <a:ea typeface="MS PGothic" charset="0"/>
                <a:cs typeface="Arial"/>
              </a:rPr>
              <a:t> climate change policies</a:t>
            </a:r>
            <a:endParaRPr lang="nl-NL" sz="2400" dirty="0">
              <a:latin typeface="Arial"/>
              <a:ea typeface="MS PGothic" charset="0"/>
              <a:cs typeface="Arial"/>
            </a:endParaRPr>
          </a:p>
        </p:txBody>
      </p:sp>
      <p:sp>
        <p:nvSpPr>
          <p:cNvPr id="62469" name="Tekstvak 7"/>
          <p:cNvSpPr txBox="1">
            <a:spLocks noChangeArrowheads="1"/>
          </p:cNvSpPr>
          <p:nvPr/>
        </p:nvSpPr>
        <p:spPr bwMode="auto">
          <a:xfrm>
            <a:off x="7959725" y="5748338"/>
            <a:ext cx="812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200">
                <a:solidFill>
                  <a:schemeClr val="tx1"/>
                </a:solidFill>
                <a:latin typeface="Arial" charset="0"/>
                <a:ea typeface="ＭＳ Ｐゴシック" charset="0"/>
                <a:cs typeface="Arial" charset="0"/>
              </a:defRPr>
            </a:lvl1pPr>
            <a:lvl2pPr marL="742950" indent="-285750" defTabSz="457200">
              <a:defRPr sz="2000">
                <a:solidFill>
                  <a:schemeClr val="tx1"/>
                </a:solidFill>
                <a:latin typeface="Arial" charset="0"/>
                <a:ea typeface="Arial" charset="0"/>
                <a:cs typeface="Arial" charset="0"/>
              </a:defRPr>
            </a:lvl2pPr>
            <a:lvl3pPr marL="1143000" indent="-228600" defTabSz="457200">
              <a:defRPr sz="2000">
                <a:solidFill>
                  <a:schemeClr val="tx1"/>
                </a:solidFill>
                <a:latin typeface="Arial" charset="0"/>
                <a:ea typeface="Arial" charset="0"/>
                <a:cs typeface="Arial" charset="0"/>
              </a:defRPr>
            </a:lvl3pPr>
            <a:lvl4pPr marL="1600200" indent="-228600" defTabSz="457200">
              <a:defRPr sz="2000">
                <a:solidFill>
                  <a:schemeClr val="tx1"/>
                </a:solidFill>
                <a:latin typeface="Arial" charset="0"/>
                <a:ea typeface="Arial" charset="0"/>
                <a:cs typeface="Arial" charset="0"/>
              </a:defRPr>
            </a:lvl4pPr>
            <a:lvl5pPr marL="2057400" indent="-228600" defTabSz="457200">
              <a:defRPr sz="2000">
                <a:solidFill>
                  <a:schemeClr val="tx1"/>
                </a:solidFill>
                <a:latin typeface="Arial" charset="0"/>
                <a:ea typeface="Arial" charset="0"/>
                <a:cs typeface="Arial" charset="0"/>
              </a:defRPr>
            </a:lvl5pPr>
            <a:lvl6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6pPr>
            <a:lvl7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7pPr>
            <a:lvl8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8pPr>
            <a:lvl9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9pPr>
          </a:lstStyle>
          <a:p>
            <a:r>
              <a:rPr lang="en-GB" sz="800">
                <a:solidFill>
                  <a:schemeClr val="bg1"/>
                </a:solidFill>
                <a:latin typeface="Arial"/>
                <a:ea typeface="MS PGothic" charset="0"/>
                <a:cs typeface="Arial"/>
              </a:rPr>
              <a:t>Photo: IFRC</a:t>
            </a:r>
          </a:p>
        </p:txBody>
      </p:sp>
      <p:sp>
        <p:nvSpPr>
          <p:cNvPr id="62470" name="Tekstvak 3"/>
          <p:cNvSpPr txBox="1">
            <a:spLocks noChangeArrowheads="1"/>
          </p:cNvSpPr>
          <p:nvPr/>
        </p:nvSpPr>
        <p:spPr bwMode="auto">
          <a:xfrm>
            <a:off x="5184775" y="1628775"/>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200">
                <a:solidFill>
                  <a:schemeClr val="tx1"/>
                </a:solidFill>
                <a:latin typeface="Arial" charset="0"/>
                <a:ea typeface="ＭＳ Ｐゴシック" charset="0"/>
                <a:cs typeface="Arial" charset="0"/>
              </a:defRPr>
            </a:lvl1pPr>
            <a:lvl2pPr marL="742950" indent="-285750" defTabSz="457200">
              <a:defRPr sz="2000">
                <a:solidFill>
                  <a:schemeClr val="tx1"/>
                </a:solidFill>
                <a:latin typeface="Arial" charset="0"/>
                <a:ea typeface="Arial" charset="0"/>
                <a:cs typeface="Arial" charset="0"/>
              </a:defRPr>
            </a:lvl2pPr>
            <a:lvl3pPr marL="1143000" indent="-228600" defTabSz="457200">
              <a:defRPr sz="2000">
                <a:solidFill>
                  <a:schemeClr val="tx1"/>
                </a:solidFill>
                <a:latin typeface="Arial" charset="0"/>
                <a:ea typeface="Arial" charset="0"/>
                <a:cs typeface="Arial" charset="0"/>
              </a:defRPr>
            </a:lvl3pPr>
            <a:lvl4pPr marL="1600200" indent="-228600" defTabSz="457200">
              <a:defRPr sz="2000">
                <a:solidFill>
                  <a:schemeClr val="tx1"/>
                </a:solidFill>
                <a:latin typeface="Arial" charset="0"/>
                <a:ea typeface="Arial" charset="0"/>
                <a:cs typeface="Arial" charset="0"/>
              </a:defRPr>
            </a:lvl4pPr>
            <a:lvl5pPr marL="2057400" indent="-228600" defTabSz="457200">
              <a:defRPr sz="2000">
                <a:solidFill>
                  <a:schemeClr val="tx1"/>
                </a:solidFill>
                <a:latin typeface="Arial" charset="0"/>
                <a:ea typeface="Arial" charset="0"/>
                <a:cs typeface="Arial" charset="0"/>
              </a:defRPr>
            </a:lvl5pPr>
            <a:lvl6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6pPr>
            <a:lvl7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7pPr>
            <a:lvl8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8pPr>
            <a:lvl9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9pPr>
          </a:lstStyle>
          <a:p>
            <a:r>
              <a:rPr lang="en-US" sz="3200" b="1">
                <a:latin typeface="Arial"/>
                <a:ea typeface="MS PGothic" charset="0"/>
                <a:cs typeface="Arial"/>
              </a:rPr>
              <a:t>Adjust NS work</a:t>
            </a:r>
          </a:p>
        </p:txBody>
      </p:sp>
      <p:sp>
        <p:nvSpPr>
          <p:cNvPr id="62471" name="Tekstvak 6"/>
          <p:cNvSpPr txBox="1">
            <a:spLocks noChangeArrowheads="1"/>
          </p:cNvSpPr>
          <p:nvPr/>
        </p:nvSpPr>
        <p:spPr bwMode="auto">
          <a:xfrm>
            <a:off x="4716463" y="2446338"/>
            <a:ext cx="417671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defRPr sz="2200">
                <a:solidFill>
                  <a:schemeClr val="tx1"/>
                </a:solidFill>
                <a:latin typeface="Arial" charset="0"/>
                <a:ea typeface="ＭＳ Ｐゴシック" charset="0"/>
                <a:cs typeface="Arial" charset="0"/>
              </a:defRPr>
            </a:lvl1pPr>
            <a:lvl2pPr marL="742950" indent="-285750" defTabSz="457200">
              <a:defRPr sz="2000">
                <a:solidFill>
                  <a:schemeClr val="tx1"/>
                </a:solidFill>
                <a:latin typeface="Arial" charset="0"/>
                <a:ea typeface="Arial" charset="0"/>
                <a:cs typeface="Arial" charset="0"/>
              </a:defRPr>
            </a:lvl2pPr>
            <a:lvl3pPr marL="1143000" indent="-228600" defTabSz="457200">
              <a:defRPr sz="2000">
                <a:solidFill>
                  <a:schemeClr val="tx1"/>
                </a:solidFill>
                <a:latin typeface="Arial" charset="0"/>
                <a:ea typeface="Arial" charset="0"/>
                <a:cs typeface="Arial" charset="0"/>
              </a:defRPr>
            </a:lvl3pPr>
            <a:lvl4pPr marL="1600200" indent="-228600" defTabSz="457200">
              <a:defRPr sz="2000">
                <a:solidFill>
                  <a:schemeClr val="tx1"/>
                </a:solidFill>
                <a:latin typeface="Arial" charset="0"/>
                <a:ea typeface="Arial" charset="0"/>
                <a:cs typeface="Arial" charset="0"/>
              </a:defRPr>
            </a:lvl4pPr>
            <a:lvl5pPr marL="2057400" indent="-228600" defTabSz="457200">
              <a:defRPr sz="2000">
                <a:solidFill>
                  <a:schemeClr val="tx1"/>
                </a:solidFill>
                <a:latin typeface="Arial" charset="0"/>
                <a:ea typeface="Arial" charset="0"/>
                <a:cs typeface="Arial" charset="0"/>
              </a:defRPr>
            </a:lvl5pPr>
            <a:lvl6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6pPr>
            <a:lvl7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7pPr>
            <a:lvl8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8pPr>
            <a:lvl9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9pPr>
          </a:lstStyle>
          <a:p>
            <a:pPr>
              <a:buFont typeface="Arial" charset="0"/>
              <a:buChar char="•"/>
            </a:pPr>
            <a:r>
              <a:rPr lang="en-US" sz="2400" dirty="0">
                <a:latin typeface="Arial"/>
                <a:ea typeface="MS PGothic" charset="0"/>
                <a:cs typeface="Arial"/>
              </a:rPr>
              <a:t>How could changing risk patterns affect vulnerability</a:t>
            </a:r>
          </a:p>
          <a:p>
            <a:pPr>
              <a:buFont typeface="Arial" charset="0"/>
              <a:buChar char="•"/>
            </a:pPr>
            <a:r>
              <a:rPr lang="en-US" sz="2400" dirty="0">
                <a:latin typeface="Arial"/>
                <a:ea typeface="MS PGothic" charset="0"/>
                <a:cs typeface="Arial"/>
              </a:rPr>
              <a:t>Assess how the NS should adjust existing </a:t>
            </a:r>
            <a:r>
              <a:rPr lang="en-US" sz="2400" dirty="0" err="1">
                <a:latin typeface="Arial"/>
                <a:ea typeface="MS PGothic" charset="0"/>
                <a:cs typeface="Arial"/>
              </a:rPr>
              <a:t>programmes</a:t>
            </a:r>
            <a:r>
              <a:rPr lang="en-US" sz="2400" dirty="0">
                <a:latin typeface="Arial"/>
                <a:ea typeface="MS PGothic" charset="0"/>
                <a:cs typeface="Arial"/>
              </a:rPr>
              <a:t>/projects</a:t>
            </a:r>
          </a:p>
          <a:p>
            <a:pPr>
              <a:buFont typeface="Arial" charset="0"/>
              <a:buChar char="•"/>
            </a:pPr>
            <a:r>
              <a:rPr lang="en-US" sz="2400" dirty="0">
                <a:latin typeface="Arial"/>
                <a:ea typeface="MS PGothic" charset="0"/>
                <a:cs typeface="Arial"/>
              </a:rPr>
              <a:t>Draft an action plan</a:t>
            </a:r>
          </a:p>
          <a:p>
            <a:pPr>
              <a:buFont typeface="Arial" charset="0"/>
              <a:buChar char="•"/>
            </a:pPr>
            <a:r>
              <a:rPr lang="en-US" sz="2400" dirty="0">
                <a:latin typeface="Arial"/>
                <a:ea typeface="MS PGothic" charset="0"/>
                <a:cs typeface="Arial"/>
              </a:rPr>
              <a:t>Assess funding opportunities /funding mechanisms</a:t>
            </a:r>
            <a:endParaRPr lang="nl-NL" sz="2400" dirty="0">
              <a:latin typeface="Arial"/>
              <a:ea typeface="MS PGothic" charset="0"/>
              <a:cs typeface="Arial"/>
            </a:endParaRPr>
          </a:p>
        </p:txBody>
      </p:sp>
      <p:sp>
        <p:nvSpPr>
          <p:cNvPr id="14343" name="TextBox 6"/>
          <p:cNvSpPr txBox="1">
            <a:spLocks noChangeArrowheads="1"/>
          </p:cNvSpPr>
          <p:nvPr/>
        </p:nvSpPr>
        <p:spPr bwMode="auto">
          <a:xfrm>
            <a:off x="1755498" y="442913"/>
            <a:ext cx="728055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200">
                <a:solidFill>
                  <a:schemeClr val="tx1"/>
                </a:solidFill>
                <a:latin typeface="Arial" charset="0"/>
                <a:ea typeface="ＭＳ Ｐゴシック" charset="0"/>
                <a:cs typeface="Arial" charset="0"/>
              </a:defRPr>
            </a:lvl1pPr>
            <a:lvl2pPr marL="742950" indent="-285750" defTabSz="457200">
              <a:defRPr sz="2000">
                <a:solidFill>
                  <a:schemeClr val="tx1"/>
                </a:solidFill>
                <a:latin typeface="Arial" charset="0"/>
                <a:ea typeface="Arial" charset="0"/>
                <a:cs typeface="Arial" charset="0"/>
              </a:defRPr>
            </a:lvl2pPr>
            <a:lvl3pPr marL="1143000" indent="-228600" defTabSz="457200">
              <a:defRPr sz="2000">
                <a:solidFill>
                  <a:schemeClr val="tx1"/>
                </a:solidFill>
                <a:latin typeface="Arial" charset="0"/>
                <a:ea typeface="Arial" charset="0"/>
                <a:cs typeface="Arial" charset="0"/>
              </a:defRPr>
            </a:lvl3pPr>
            <a:lvl4pPr marL="1600200" indent="-228600" defTabSz="457200">
              <a:defRPr sz="2000">
                <a:solidFill>
                  <a:schemeClr val="tx1"/>
                </a:solidFill>
                <a:latin typeface="Arial" charset="0"/>
                <a:ea typeface="Arial" charset="0"/>
                <a:cs typeface="Arial" charset="0"/>
              </a:defRPr>
            </a:lvl4pPr>
            <a:lvl5pPr marL="2057400" indent="-228600" defTabSz="457200">
              <a:defRPr sz="2000">
                <a:solidFill>
                  <a:schemeClr val="tx1"/>
                </a:solidFill>
                <a:latin typeface="Arial" charset="0"/>
                <a:ea typeface="Arial" charset="0"/>
                <a:cs typeface="Arial" charset="0"/>
              </a:defRPr>
            </a:lvl5pPr>
            <a:lvl6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6pPr>
            <a:lvl7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7pPr>
            <a:lvl8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8pPr>
            <a:lvl9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9pPr>
          </a:lstStyle>
          <a:p>
            <a:r>
              <a:rPr lang="en-GB" sz="3200" b="1" i="1" dirty="0">
                <a:latin typeface="Arial"/>
                <a:ea typeface="MS PGothic" charset="0"/>
                <a:cs typeface="Arial"/>
              </a:rPr>
              <a:t>Assess climate risks and impacts relevant to the NS context</a:t>
            </a:r>
            <a:endParaRPr lang="fi-FI" sz="3200" b="1" i="1" dirty="0">
              <a:latin typeface="Arial"/>
              <a:ea typeface="MS PGothic" charset="0"/>
              <a:cs typeface="Arial"/>
            </a:endParaRPr>
          </a:p>
        </p:txBody>
      </p:sp>
    </p:spTree>
    <p:extLst>
      <p:ext uri="{BB962C8B-B14F-4D97-AF65-F5344CB8AC3E}">
        <p14:creationId xmlns:p14="http://schemas.microsoft.com/office/powerpoint/2010/main" val="1346465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fade">
                                      <p:cBhvr>
                                        <p:cTn id="7" dur="500"/>
                                        <p:tgtEl>
                                          <p:spTgt spid="624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470"/>
                                        </p:tgtEl>
                                        <p:attrNameLst>
                                          <p:attrName>style.visibility</p:attrName>
                                        </p:attrNameLst>
                                      </p:cBhvr>
                                      <p:to>
                                        <p:strVal val="visible"/>
                                      </p:to>
                                    </p:set>
                                    <p:animEffect transition="in" filter="fade">
                                      <p:cBhvr>
                                        <p:cTn id="10" dur="500"/>
                                        <p:tgtEl>
                                          <p:spTgt spid="624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471"/>
                                        </p:tgtEl>
                                        <p:attrNameLst>
                                          <p:attrName>style.visibility</p:attrName>
                                        </p:attrNameLst>
                                      </p:cBhvr>
                                      <p:to>
                                        <p:strVal val="visible"/>
                                      </p:to>
                                    </p:set>
                                    <p:animEffect transition="in" filter="fade">
                                      <p:cBhvr>
                                        <p:cTn id="13" dur="500"/>
                                        <p:tgtEl>
                                          <p:spTgt spid="62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p:bldP spid="62470" grpId="0"/>
      <p:bldP spid="624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kstvak 2"/>
          <p:cNvSpPr txBox="1">
            <a:spLocks noChangeArrowheads="1"/>
          </p:cNvSpPr>
          <p:nvPr/>
        </p:nvSpPr>
        <p:spPr bwMode="auto">
          <a:xfrm>
            <a:off x="1835150" y="587495"/>
            <a:ext cx="7021513" cy="106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858" tIns="39429" rIns="78858" bIns="39429">
            <a:spAutoFit/>
          </a:bodyPr>
          <a:lstStyle>
            <a:lvl1pPr defTabSz="457200">
              <a:defRPr sz="2200">
                <a:solidFill>
                  <a:schemeClr val="tx1"/>
                </a:solidFill>
                <a:latin typeface="Arial" charset="0"/>
                <a:ea typeface="ＭＳ Ｐゴシック" charset="0"/>
                <a:cs typeface="Arial" charset="0"/>
              </a:defRPr>
            </a:lvl1pPr>
            <a:lvl2pPr marL="742950" indent="-285750" defTabSz="457200">
              <a:defRPr sz="2000">
                <a:solidFill>
                  <a:schemeClr val="tx1"/>
                </a:solidFill>
                <a:latin typeface="Arial" charset="0"/>
                <a:ea typeface="Arial" charset="0"/>
                <a:cs typeface="Arial" charset="0"/>
              </a:defRPr>
            </a:lvl2pPr>
            <a:lvl3pPr marL="1143000" indent="-228600" defTabSz="457200">
              <a:defRPr sz="2000">
                <a:solidFill>
                  <a:schemeClr val="tx1"/>
                </a:solidFill>
                <a:latin typeface="Arial" charset="0"/>
                <a:ea typeface="Arial" charset="0"/>
                <a:cs typeface="Arial" charset="0"/>
              </a:defRPr>
            </a:lvl3pPr>
            <a:lvl4pPr marL="1600200" indent="-228600" defTabSz="457200">
              <a:defRPr sz="2000">
                <a:solidFill>
                  <a:schemeClr val="tx1"/>
                </a:solidFill>
                <a:latin typeface="Arial" charset="0"/>
                <a:ea typeface="Arial" charset="0"/>
                <a:cs typeface="Arial" charset="0"/>
              </a:defRPr>
            </a:lvl4pPr>
            <a:lvl5pPr marL="2057400" indent="-228600" defTabSz="457200">
              <a:defRPr sz="2000">
                <a:solidFill>
                  <a:schemeClr val="tx1"/>
                </a:solidFill>
                <a:latin typeface="Arial" charset="0"/>
                <a:ea typeface="Arial" charset="0"/>
                <a:cs typeface="Arial" charset="0"/>
              </a:defRPr>
            </a:lvl5pPr>
            <a:lvl6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6pPr>
            <a:lvl7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7pPr>
            <a:lvl8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8pPr>
            <a:lvl9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9pPr>
          </a:lstStyle>
          <a:p>
            <a:r>
              <a:rPr lang="en-US" sz="3200" b="1" i="1" dirty="0">
                <a:latin typeface="Arial"/>
                <a:ea typeface="MS PGothic" charset="0"/>
                <a:cs typeface="Arial"/>
              </a:rPr>
              <a:t>Main focus of national climate risk assessments</a:t>
            </a:r>
            <a:endParaRPr lang="en-US" sz="3200" i="1" dirty="0">
              <a:latin typeface="Arial"/>
              <a:ea typeface="MS PGothic" charset="0"/>
              <a:cs typeface="Arial"/>
            </a:endParaRPr>
          </a:p>
        </p:txBody>
      </p:sp>
      <p:sp>
        <p:nvSpPr>
          <p:cNvPr id="19461" name="Tekstvak 2"/>
          <p:cNvSpPr txBox="1">
            <a:spLocks noChangeArrowheads="1"/>
          </p:cNvSpPr>
          <p:nvPr/>
        </p:nvSpPr>
        <p:spPr bwMode="auto">
          <a:xfrm>
            <a:off x="557972" y="2816542"/>
            <a:ext cx="8298691" cy="1853550"/>
          </a:xfrm>
          <a:prstGeom prst="rect">
            <a:avLst/>
          </a:prstGeom>
          <a:solidFill>
            <a:schemeClr val="bg2">
              <a:alpha val="5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8858" tIns="39429" rIns="78858" bIns="39429"/>
          <a:lstStyle>
            <a:lvl1pPr marL="457200" indent="-457200" defTabSz="457200">
              <a:defRPr sz="2200">
                <a:solidFill>
                  <a:schemeClr val="tx1"/>
                </a:solidFill>
                <a:latin typeface="Arial" charset="0"/>
                <a:ea typeface="ＭＳ Ｐゴシック" charset="0"/>
                <a:cs typeface="Arial" charset="0"/>
              </a:defRPr>
            </a:lvl1pPr>
            <a:lvl2pPr marL="742950" indent="-285750" defTabSz="457200">
              <a:defRPr sz="2000">
                <a:solidFill>
                  <a:schemeClr val="tx1"/>
                </a:solidFill>
                <a:latin typeface="Arial" charset="0"/>
                <a:ea typeface="Arial" charset="0"/>
                <a:cs typeface="Arial" charset="0"/>
              </a:defRPr>
            </a:lvl2pPr>
            <a:lvl3pPr marL="1143000" indent="-228600" defTabSz="457200">
              <a:defRPr sz="2000">
                <a:solidFill>
                  <a:schemeClr val="tx1"/>
                </a:solidFill>
                <a:latin typeface="Arial" charset="0"/>
                <a:ea typeface="Arial" charset="0"/>
                <a:cs typeface="Arial" charset="0"/>
              </a:defRPr>
            </a:lvl3pPr>
            <a:lvl4pPr marL="1600200" indent="-228600" defTabSz="457200">
              <a:defRPr sz="2000">
                <a:solidFill>
                  <a:schemeClr val="tx1"/>
                </a:solidFill>
                <a:latin typeface="Arial" charset="0"/>
                <a:ea typeface="Arial" charset="0"/>
                <a:cs typeface="Arial" charset="0"/>
              </a:defRPr>
            </a:lvl4pPr>
            <a:lvl5pPr marL="2057400" indent="-228600" defTabSz="457200">
              <a:defRPr sz="2000">
                <a:solidFill>
                  <a:schemeClr val="tx1"/>
                </a:solidFill>
                <a:latin typeface="Arial" charset="0"/>
                <a:ea typeface="Arial" charset="0"/>
                <a:cs typeface="Arial" charset="0"/>
              </a:defRPr>
            </a:lvl5pPr>
            <a:lvl6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6pPr>
            <a:lvl7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7pPr>
            <a:lvl8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8pPr>
            <a:lvl9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9pPr>
          </a:lstStyle>
          <a:p>
            <a:pPr>
              <a:buFontTx/>
              <a:buAutoNum type="arabicPeriod"/>
            </a:pPr>
            <a:r>
              <a:rPr lang="en-US" sz="2400" dirty="0">
                <a:latin typeface="Arial"/>
                <a:ea typeface="MS PGothic" charset="0"/>
                <a:cs typeface="Arial"/>
              </a:rPr>
              <a:t>Describe </a:t>
            </a:r>
            <a:r>
              <a:rPr lang="en-US" sz="2400" i="1" dirty="0">
                <a:latin typeface="Arial"/>
                <a:ea typeface="MS PGothic" charset="0"/>
                <a:cs typeface="Arial"/>
              </a:rPr>
              <a:t>current </a:t>
            </a:r>
            <a:r>
              <a:rPr lang="en-US" sz="2400" dirty="0">
                <a:latin typeface="Arial"/>
                <a:ea typeface="MS PGothic" charset="0"/>
                <a:cs typeface="Arial"/>
              </a:rPr>
              <a:t>weather-related risks</a:t>
            </a:r>
          </a:p>
          <a:p>
            <a:pPr>
              <a:buFontTx/>
              <a:buAutoNum type="arabicPeriod"/>
            </a:pPr>
            <a:r>
              <a:rPr lang="en-US" sz="2400" dirty="0">
                <a:latin typeface="Arial"/>
                <a:ea typeface="MS PGothic" charset="0"/>
                <a:cs typeface="Arial"/>
              </a:rPr>
              <a:t>Describe climate </a:t>
            </a:r>
            <a:r>
              <a:rPr lang="en-US" sz="2400" i="1" dirty="0">
                <a:latin typeface="Arial"/>
                <a:ea typeface="MS PGothic" charset="0"/>
                <a:cs typeface="Arial"/>
              </a:rPr>
              <a:t>trends</a:t>
            </a:r>
            <a:r>
              <a:rPr lang="en-US" sz="2400" dirty="0">
                <a:latin typeface="Arial"/>
                <a:ea typeface="MS PGothic" charset="0"/>
                <a:cs typeface="Arial"/>
              </a:rPr>
              <a:t> (past) and </a:t>
            </a:r>
            <a:r>
              <a:rPr lang="en-US" sz="2400" i="1" dirty="0">
                <a:latin typeface="Arial"/>
                <a:ea typeface="MS PGothic" charset="0"/>
                <a:cs typeface="Arial"/>
              </a:rPr>
              <a:t>projections</a:t>
            </a:r>
            <a:r>
              <a:rPr lang="en-US" sz="2400" dirty="0">
                <a:latin typeface="Arial"/>
                <a:ea typeface="MS PGothic" charset="0"/>
                <a:cs typeface="Arial"/>
              </a:rPr>
              <a:t> (future)</a:t>
            </a:r>
            <a:endParaRPr lang="en-US" sz="2400" i="1" dirty="0">
              <a:latin typeface="Arial"/>
              <a:ea typeface="MS PGothic" charset="0"/>
              <a:cs typeface="Arial"/>
            </a:endParaRPr>
          </a:p>
          <a:p>
            <a:pPr>
              <a:buFontTx/>
              <a:buAutoNum type="arabicPeriod"/>
            </a:pPr>
            <a:r>
              <a:rPr lang="en-US" sz="2400" dirty="0">
                <a:latin typeface="Arial"/>
                <a:ea typeface="MS PGothic" charset="0"/>
                <a:cs typeface="Arial"/>
              </a:rPr>
              <a:t>Impacts and vulnerability (also per relevant sectors)</a:t>
            </a:r>
          </a:p>
          <a:p>
            <a:pPr>
              <a:buFontTx/>
              <a:buAutoNum type="arabicPeriod"/>
            </a:pPr>
            <a:r>
              <a:rPr lang="en-US" sz="2400" dirty="0">
                <a:latin typeface="Arial"/>
                <a:ea typeface="MS PGothic" charset="0"/>
                <a:cs typeface="Arial"/>
              </a:rPr>
              <a:t>Reflect how these impacts affect </a:t>
            </a:r>
            <a:r>
              <a:rPr lang="en-US" sz="2400" i="1" dirty="0">
                <a:latin typeface="Arial"/>
                <a:ea typeface="MS PGothic" charset="0"/>
                <a:cs typeface="Arial"/>
              </a:rPr>
              <a:t>your work</a:t>
            </a:r>
            <a:r>
              <a:rPr lang="en-US" sz="2400" dirty="0">
                <a:latin typeface="Arial"/>
                <a:ea typeface="MS PGothic" charset="0"/>
                <a:cs typeface="Arial"/>
              </a:rPr>
              <a:t> </a:t>
            </a:r>
          </a:p>
          <a:p>
            <a:pPr>
              <a:buFontTx/>
              <a:buAutoNum type="arabicPeriod"/>
            </a:pPr>
            <a:r>
              <a:rPr lang="en-US" sz="2400" dirty="0">
                <a:latin typeface="Arial"/>
                <a:ea typeface="MS PGothic" charset="0"/>
                <a:cs typeface="Arial"/>
              </a:rPr>
              <a:t>Action Plan</a:t>
            </a:r>
          </a:p>
        </p:txBody>
      </p:sp>
    </p:spTree>
    <p:extLst>
      <p:ext uri="{BB962C8B-B14F-4D97-AF65-F5344CB8AC3E}">
        <p14:creationId xmlns:p14="http://schemas.microsoft.com/office/powerpoint/2010/main" val="6272297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fade">
                                      <p:cBhvr>
                                        <p:cTn id="12"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ctrTitle" idx="4294967295"/>
          </p:nvPr>
        </p:nvSpPr>
        <p:spPr>
          <a:xfrm>
            <a:off x="1835150" y="646656"/>
            <a:ext cx="6192838" cy="841375"/>
          </a:xfrm>
        </p:spPr>
        <p:txBody>
          <a:bodyPr anchor="t"/>
          <a:lstStyle/>
          <a:p>
            <a:pPr eaLnBrk="1" hangingPunct="1"/>
            <a:r>
              <a:rPr lang="en-GB" sz="3200" dirty="0">
                <a:latin typeface="Arial"/>
                <a:cs typeface="Arial"/>
              </a:rPr>
              <a:t>Evidence of local impacts</a:t>
            </a:r>
          </a:p>
        </p:txBody>
      </p:sp>
      <p:sp>
        <p:nvSpPr>
          <p:cNvPr id="16387" name="Ondertitel 2"/>
          <p:cNvSpPr>
            <a:spLocks noGrp="1"/>
          </p:cNvSpPr>
          <p:nvPr>
            <p:ph type="subTitle" idx="4294967295"/>
          </p:nvPr>
        </p:nvSpPr>
        <p:spPr>
          <a:xfrm>
            <a:off x="395288" y="2840082"/>
            <a:ext cx="8326437" cy="1495425"/>
          </a:xfrm>
          <a:solidFill>
            <a:srgbClr val="969696">
              <a:alpha val="69019"/>
            </a:srgbClr>
          </a:solidFill>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858" tIns="39429" rIns="78858" bIns="39429"/>
          <a:lstStyle/>
          <a:p>
            <a:pPr eaLnBrk="1" hangingPunct="1">
              <a:lnSpc>
                <a:spcPct val="130000"/>
              </a:lnSpc>
              <a:spcBef>
                <a:spcPct val="0"/>
              </a:spcBef>
              <a:buFont typeface="Arial" charset="0"/>
              <a:buAutoNum type="arabicPeriod"/>
            </a:pPr>
            <a:r>
              <a:rPr lang="en-GB" dirty="0">
                <a:latin typeface="Arial"/>
                <a:cs typeface="Arial"/>
              </a:rPr>
              <a:t>Use available regional and country data</a:t>
            </a:r>
          </a:p>
          <a:p>
            <a:pPr eaLnBrk="1" hangingPunct="1">
              <a:lnSpc>
                <a:spcPct val="130000"/>
              </a:lnSpc>
              <a:spcBef>
                <a:spcPct val="0"/>
              </a:spcBef>
              <a:buFont typeface="Arial" charset="0"/>
              <a:buAutoNum type="arabicPeriod"/>
            </a:pPr>
            <a:r>
              <a:rPr lang="en-GB" dirty="0">
                <a:latin typeface="Arial"/>
                <a:cs typeface="Arial"/>
              </a:rPr>
              <a:t>Involve communities – use VCA information</a:t>
            </a:r>
          </a:p>
          <a:p>
            <a:pPr eaLnBrk="1" hangingPunct="1">
              <a:lnSpc>
                <a:spcPct val="130000"/>
              </a:lnSpc>
              <a:spcBef>
                <a:spcPct val="0"/>
              </a:spcBef>
              <a:buFont typeface="Arial" charset="0"/>
              <a:buAutoNum type="arabicPeriod"/>
            </a:pPr>
            <a:r>
              <a:rPr lang="en-GB" dirty="0">
                <a:latin typeface="Arial"/>
                <a:cs typeface="Arial"/>
              </a:rPr>
              <a:t>Involve other stakeholders, including your meteorological office</a:t>
            </a:r>
          </a:p>
        </p:txBody>
      </p:sp>
    </p:spTree>
    <p:extLst>
      <p:ext uri="{BB962C8B-B14F-4D97-AF65-F5344CB8AC3E}">
        <p14:creationId xmlns:p14="http://schemas.microsoft.com/office/powerpoint/2010/main" val="3435424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kstvak 3"/>
          <p:cNvSpPr txBox="1">
            <a:spLocks noChangeArrowheads="1"/>
          </p:cNvSpPr>
          <p:nvPr/>
        </p:nvSpPr>
        <p:spPr bwMode="auto">
          <a:xfrm>
            <a:off x="250825" y="4116388"/>
            <a:ext cx="4635500" cy="155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858" tIns="39429" rIns="78858" bIns="39429">
            <a:spAutoFit/>
          </a:bodyPr>
          <a:lstStyle>
            <a:lvl1pPr marL="177800" indent="-177800" defTabSz="457200">
              <a:defRPr sz="2200">
                <a:solidFill>
                  <a:schemeClr val="tx1"/>
                </a:solidFill>
                <a:latin typeface="Arial" charset="0"/>
                <a:ea typeface="ＭＳ Ｐゴシック" charset="0"/>
                <a:cs typeface="Arial" charset="0"/>
              </a:defRPr>
            </a:lvl1pPr>
            <a:lvl2pPr marL="742950" indent="-285750" defTabSz="457200">
              <a:defRPr sz="2000">
                <a:solidFill>
                  <a:schemeClr val="tx1"/>
                </a:solidFill>
                <a:latin typeface="Arial" charset="0"/>
                <a:ea typeface="Arial" charset="0"/>
                <a:cs typeface="Arial" charset="0"/>
              </a:defRPr>
            </a:lvl2pPr>
            <a:lvl3pPr marL="1143000" indent="-228600" defTabSz="457200">
              <a:defRPr sz="2000">
                <a:solidFill>
                  <a:schemeClr val="tx1"/>
                </a:solidFill>
                <a:latin typeface="Arial" charset="0"/>
                <a:ea typeface="Arial" charset="0"/>
                <a:cs typeface="Arial" charset="0"/>
              </a:defRPr>
            </a:lvl3pPr>
            <a:lvl4pPr marL="1600200" indent="-228600" defTabSz="457200">
              <a:defRPr sz="2000">
                <a:solidFill>
                  <a:schemeClr val="tx1"/>
                </a:solidFill>
                <a:latin typeface="Arial" charset="0"/>
                <a:ea typeface="Arial" charset="0"/>
                <a:cs typeface="Arial" charset="0"/>
              </a:defRPr>
            </a:lvl4pPr>
            <a:lvl5pPr marL="2057400" indent="-228600" defTabSz="457200">
              <a:defRPr sz="2000">
                <a:solidFill>
                  <a:schemeClr val="tx1"/>
                </a:solidFill>
                <a:latin typeface="Arial" charset="0"/>
                <a:ea typeface="Arial" charset="0"/>
                <a:cs typeface="Arial" charset="0"/>
              </a:defRPr>
            </a:lvl5pPr>
            <a:lvl6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6pPr>
            <a:lvl7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7pPr>
            <a:lvl8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8pPr>
            <a:lvl9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9pPr>
          </a:lstStyle>
          <a:p>
            <a:r>
              <a:rPr lang="en-US" sz="2400" b="1">
                <a:latin typeface="Arial"/>
                <a:ea typeface="MS PGothic" charset="0"/>
                <a:cs typeface="Arial"/>
              </a:rPr>
              <a:t>Keep it simple</a:t>
            </a:r>
            <a:r>
              <a:rPr lang="en-US" sz="2400">
                <a:latin typeface="Arial"/>
                <a:ea typeface="MS PGothic" charset="0"/>
                <a:cs typeface="Arial"/>
              </a:rPr>
              <a:t> :</a:t>
            </a:r>
          </a:p>
          <a:p>
            <a:pPr>
              <a:buFontTx/>
              <a:buChar char="•"/>
            </a:pPr>
            <a:r>
              <a:rPr lang="en-US" sz="2400">
                <a:latin typeface="Arial"/>
                <a:ea typeface="MS PGothic" charset="0"/>
                <a:cs typeface="Arial"/>
              </a:rPr>
              <a:t>Don’t confuse yourself and readers with too much complex data</a:t>
            </a:r>
            <a:endParaRPr lang="nl-NL" sz="2400">
              <a:latin typeface="Arial"/>
              <a:ea typeface="MS PGothic" charset="0"/>
              <a:cs typeface="Arial"/>
            </a:endParaRPr>
          </a:p>
        </p:txBody>
      </p:sp>
      <p:sp>
        <p:nvSpPr>
          <p:cNvPr id="17411" name="Text Box 20"/>
          <p:cNvSpPr txBox="1">
            <a:spLocks noChangeArrowheads="1"/>
          </p:cNvSpPr>
          <p:nvPr/>
        </p:nvSpPr>
        <p:spPr bwMode="auto">
          <a:xfrm>
            <a:off x="1816474" y="628335"/>
            <a:ext cx="6740525" cy="74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858" tIns="39429" rIns="78858" bIns="39429">
            <a:spAutoFit/>
          </a:bodyPr>
          <a:lstStyle>
            <a:lvl1pPr defTabSz="457200">
              <a:defRPr sz="2200">
                <a:solidFill>
                  <a:schemeClr val="tx1"/>
                </a:solidFill>
                <a:latin typeface="Arial" charset="0"/>
                <a:ea typeface="ＭＳ Ｐゴシック" charset="0"/>
                <a:cs typeface="Arial" charset="0"/>
              </a:defRPr>
            </a:lvl1pPr>
            <a:lvl2pPr marL="742950" indent="-285750" defTabSz="457200">
              <a:defRPr sz="2000">
                <a:solidFill>
                  <a:schemeClr val="tx1"/>
                </a:solidFill>
                <a:latin typeface="Arial" charset="0"/>
                <a:ea typeface="Arial" charset="0"/>
                <a:cs typeface="Arial" charset="0"/>
              </a:defRPr>
            </a:lvl2pPr>
            <a:lvl3pPr marL="1143000" indent="-228600" defTabSz="457200">
              <a:defRPr sz="2000">
                <a:solidFill>
                  <a:schemeClr val="tx1"/>
                </a:solidFill>
                <a:latin typeface="Arial" charset="0"/>
                <a:ea typeface="Arial" charset="0"/>
                <a:cs typeface="Arial" charset="0"/>
              </a:defRPr>
            </a:lvl3pPr>
            <a:lvl4pPr marL="1600200" indent="-228600" defTabSz="457200">
              <a:defRPr sz="2000">
                <a:solidFill>
                  <a:schemeClr val="tx1"/>
                </a:solidFill>
                <a:latin typeface="Arial" charset="0"/>
                <a:ea typeface="Arial" charset="0"/>
                <a:cs typeface="Arial" charset="0"/>
              </a:defRPr>
            </a:lvl4pPr>
            <a:lvl5pPr marL="2057400" indent="-228600" defTabSz="457200">
              <a:defRPr sz="2000">
                <a:solidFill>
                  <a:schemeClr val="tx1"/>
                </a:solidFill>
                <a:latin typeface="Arial" charset="0"/>
                <a:ea typeface="Arial" charset="0"/>
                <a:cs typeface="Arial" charset="0"/>
              </a:defRPr>
            </a:lvl5pPr>
            <a:lvl6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6pPr>
            <a:lvl7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7pPr>
            <a:lvl8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8pPr>
            <a:lvl9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9pPr>
          </a:lstStyle>
          <a:p>
            <a:pPr>
              <a:lnSpc>
                <a:spcPct val="135000"/>
              </a:lnSpc>
            </a:pPr>
            <a:r>
              <a:rPr lang="en-US" sz="3200" b="1" i="1" dirty="0">
                <a:latin typeface="Arial"/>
                <a:ea typeface="MS PGothic" charset="0"/>
                <a:cs typeface="Arial"/>
              </a:rPr>
              <a:t>National climate risk assessment </a:t>
            </a:r>
            <a:endParaRPr lang="nl-NL" sz="3200" i="1" dirty="0">
              <a:latin typeface="Arial"/>
              <a:ea typeface="MS PGothic" charset="0"/>
              <a:cs typeface="Arial"/>
            </a:endParaRPr>
          </a:p>
        </p:txBody>
      </p:sp>
      <p:sp>
        <p:nvSpPr>
          <p:cNvPr id="17412" name="Tekstvak 3"/>
          <p:cNvSpPr txBox="1">
            <a:spLocks noChangeArrowheads="1"/>
          </p:cNvSpPr>
          <p:nvPr/>
        </p:nvSpPr>
        <p:spPr bwMode="auto">
          <a:xfrm>
            <a:off x="179388" y="1844675"/>
            <a:ext cx="4824412" cy="192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858" tIns="39429" rIns="78858" bIns="39429">
            <a:spAutoFit/>
          </a:bodyPr>
          <a:lstStyle>
            <a:lvl1pPr marL="266700" indent="-266700" defTabSz="457200">
              <a:defRPr sz="2200">
                <a:solidFill>
                  <a:schemeClr val="tx1"/>
                </a:solidFill>
                <a:latin typeface="Arial" charset="0"/>
                <a:ea typeface="ＭＳ Ｐゴシック" charset="0"/>
                <a:cs typeface="Arial" charset="0"/>
              </a:defRPr>
            </a:lvl1pPr>
            <a:lvl2pPr marL="742950" indent="-285750" defTabSz="457200">
              <a:defRPr sz="2000">
                <a:solidFill>
                  <a:schemeClr val="tx1"/>
                </a:solidFill>
                <a:latin typeface="Arial" charset="0"/>
                <a:ea typeface="Arial" charset="0"/>
                <a:cs typeface="Arial" charset="0"/>
              </a:defRPr>
            </a:lvl2pPr>
            <a:lvl3pPr marL="1143000" indent="-228600" defTabSz="457200">
              <a:defRPr sz="2000">
                <a:solidFill>
                  <a:schemeClr val="tx1"/>
                </a:solidFill>
                <a:latin typeface="Arial" charset="0"/>
                <a:ea typeface="Arial" charset="0"/>
                <a:cs typeface="Arial" charset="0"/>
              </a:defRPr>
            </a:lvl3pPr>
            <a:lvl4pPr marL="1600200" indent="-228600" defTabSz="457200">
              <a:defRPr sz="2000">
                <a:solidFill>
                  <a:schemeClr val="tx1"/>
                </a:solidFill>
                <a:latin typeface="Arial" charset="0"/>
                <a:ea typeface="Arial" charset="0"/>
                <a:cs typeface="Arial" charset="0"/>
              </a:defRPr>
            </a:lvl4pPr>
            <a:lvl5pPr marL="2057400" indent="-228600" defTabSz="457200">
              <a:defRPr sz="2000">
                <a:solidFill>
                  <a:schemeClr val="tx1"/>
                </a:solidFill>
                <a:latin typeface="Arial" charset="0"/>
                <a:ea typeface="Arial" charset="0"/>
                <a:cs typeface="Arial" charset="0"/>
              </a:defRPr>
            </a:lvl5pPr>
            <a:lvl6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6pPr>
            <a:lvl7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7pPr>
            <a:lvl8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8pPr>
            <a:lvl9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9pPr>
          </a:lstStyle>
          <a:p>
            <a:r>
              <a:rPr lang="en-US" sz="2400" b="1" dirty="0">
                <a:latin typeface="Arial"/>
                <a:ea typeface="MS PGothic" charset="0"/>
                <a:cs typeface="Arial"/>
              </a:rPr>
              <a:t>Keep it real and relevant</a:t>
            </a:r>
            <a:r>
              <a:rPr lang="en-US" sz="2400" dirty="0">
                <a:latin typeface="Arial"/>
                <a:ea typeface="MS PGothic" charset="0"/>
                <a:cs typeface="Arial"/>
              </a:rPr>
              <a:t>: </a:t>
            </a:r>
          </a:p>
          <a:p>
            <a:pPr>
              <a:buFontTx/>
              <a:buChar char="•"/>
            </a:pPr>
            <a:r>
              <a:rPr lang="en-US" sz="2400" dirty="0">
                <a:latin typeface="Arial"/>
                <a:ea typeface="MS PGothic" charset="0"/>
                <a:cs typeface="Arial"/>
              </a:rPr>
              <a:t>Don’t include things that you can’t explain</a:t>
            </a:r>
          </a:p>
          <a:p>
            <a:pPr>
              <a:buFontTx/>
              <a:buChar char="•"/>
            </a:pPr>
            <a:r>
              <a:rPr lang="en-US" sz="2400" dirty="0">
                <a:latin typeface="Arial"/>
                <a:ea typeface="MS PGothic" charset="0"/>
                <a:cs typeface="Arial"/>
              </a:rPr>
              <a:t>… and which are not relevant to the work of the RCRC</a:t>
            </a:r>
          </a:p>
        </p:txBody>
      </p:sp>
      <p:pic>
        <p:nvPicPr>
          <p:cNvPr id="17413" name="Picture 9" descr="Nepal-WatSan-2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113" y="1760679"/>
            <a:ext cx="3484562"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0642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kstvak 4"/>
          <p:cNvSpPr txBox="1">
            <a:spLocks noChangeArrowheads="1"/>
          </p:cNvSpPr>
          <p:nvPr/>
        </p:nvSpPr>
        <p:spPr bwMode="auto">
          <a:xfrm>
            <a:off x="501650" y="1628775"/>
            <a:ext cx="8102600" cy="416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858" tIns="39429" rIns="78858" bIns="39429">
            <a:spAutoFit/>
          </a:bodyPr>
          <a:lstStyle>
            <a:lvl1pPr marL="196850" indent="-196850" defTabSz="457200">
              <a:defRPr sz="2200">
                <a:solidFill>
                  <a:schemeClr val="tx1"/>
                </a:solidFill>
                <a:latin typeface="Arial" charset="0"/>
                <a:ea typeface="ＭＳ Ｐゴシック" charset="0"/>
                <a:cs typeface="Arial" charset="0"/>
              </a:defRPr>
            </a:lvl1pPr>
            <a:lvl2pPr marL="742950" indent="-285750" defTabSz="457200">
              <a:defRPr sz="2000">
                <a:solidFill>
                  <a:schemeClr val="tx1"/>
                </a:solidFill>
                <a:latin typeface="Arial" charset="0"/>
                <a:ea typeface="Arial" charset="0"/>
                <a:cs typeface="Arial" charset="0"/>
              </a:defRPr>
            </a:lvl2pPr>
            <a:lvl3pPr marL="1143000" indent="-228600" defTabSz="457200">
              <a:defRPr sz="2000">
                <a:solidFill>
                  <a:schemeClr val="tx1"/>
                </a:solidFill>
                <a:latin typeface="Arial" charset="0"/>
                <a:ea typeface="Arial" charset="0"/>
                <a:cs typeface="Arial" charset="0"/>
              </a:defRPr>
            </a:lvl3pPr>
            <a:lvl4pPr marL="1600200" indent="-228600" defTabSz="457200">
              <a:defRPr sz="2000">
                <a:solidFill>
                  <a:schemeClr val="tx1"/>
                </a:solidFill>
                <a:latin typeface="Arial" charset="0"/>
                <a:ea typeface="Arial" charset="0"/>
                <a:cs typeface="Arial" charset="0"/>
              </a:defRPr>
            </a:lvl4pPr>
            <a:lvl5pPr marL="2057400" indent="-228600" defTabSz="457200">
              <a:defRPr sz="2000">
                <a:solidFill>
                  <a:schemeClr val="tx1"/>
                </a:solidFill>
                <a:latin typeface="Arial" charset="0"/>
                <a:ea typeface="Arial" charset="0"/>
                <a:cs typeface="Arial" charset="0"/>
              </a:defRPr>
            </a:lvl5pPr>
            <a:lvl6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6pPr>
            <a:lvl7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7pPr>
            <a:lvl8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8pPr>
            <a:lvl9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9pPr>
          </a:lstStyle>
          <a:p>
            <a:r>
              <a:rPr lang="en-GB" sz="2400" dirty="0">
                <a:latin typeface="Arial"/>
                <a:ea typeface="MS PGothic" charset="0"/>
                <a:cs typeface="Arial"/>
              </a:rPr>
              <a:t>Climate trend and projections information can be found at sources such as:</a:t>
            </a:r>
          </a:p>
          <a:p>
            <a:pPr>
              <a:lnSpc>
                <a:spcPct val="130000"/>
              </a:lnSpc>
            </a:pPr>
            <a:endParaRPr lang="en-GB" sz="2400" dirty="0">
              <a:latin typeface="Arial"/>
              <a:ea typeface="MS PGothic" charset="0"/>
              <a:cs typeface="Arial"/>
            </a:endParaRPr>
          </a:p>
          <a:p>
            <a:pPr>
              <a:lnSpc>
                <a:spcPct val="130000"/>
              </a:lnSpc>
            </a:pPr>
            <a:r>
              <a:rPr lang="en-GB" sz="2400" dirty="0">
                <a:latin typeface="Arial"/>
                <a:ea typeface="MS PGothic" charset="0"/>
                <a:cs typeface="Arial"/>
              </a:rPr>
              <a:t>- Your ministry of environment, meteorological office, etc.</a:t>
            </a:r>
          </a:p>
          <a:p>
            <a:pPr>
              <a:lnSpc>
                <a:spcPct val="130000"/>
              </a:lnSpc>
              <a:buFontTx/>
              <a:buChar char="-"/>
            </a:pPr>
            <a:r>
              <a:rPr lang="en-GB" sz="2400" dirty="0">
                <a:latin typeface="Arial"/>
                <a:ea typeface="MS PGothic" charset="0"/>
                <a:cs typeface="Arial"/>
              </a:rPr>
              <a:t>UNDP country profiles</a:t>
            </a:r>
          </a:p>
          <a:p>
            <a:pPr>
              <a:lnSpc>
                <a:spcPct val="130000"/>
              </a:lnSpc>
              <a:buFontTx/>
              <a:buChar char="-"/>
            </a:pPr>
            <a:r>
              <a:rPr lang="en-GB" sz="2400" dirty="0">
                <a:latin typeface="Arial"/>
                <a:ea typeface="MS PGothic" charset="0"/>
                <a:cs typeface="Arial"/>
              </a:rPr>
              <a:t>IPCC regional summaries</a:t>
            </a:r>
          </a:p>
          <a:p>
            <a:pPr>
              <a:lnSpc>
                <a:spcPct val="130000"/>
              </a:lnSpc>
              <a:buFontTx/>
              <a:buChar char="-"/>
            </a:pPr>
            <a:r>
              <a:rPr lang="en-GB" sz="2400" dirty="0">
                <a:latin typeface="Arial"/>
                <a:ea typeface="MS PGothic" charset="0"/>
                <a:cs typeface="Arial"/>
              </a:rPr>
              <a:t>WB country profiles</a:t>
            </a:r>
          </a:p>
          <a:p>
            <a:pPr>
              <a:lnSpc>
                <a:spcPct val="130000"/>
              </a:lnSpc>
              <a:buFontTx/>
              <a:buChar char="-"/>
            </a:pPr>
            <a:r>
              <a:rPr lang="en-GB" sz="2400" dirty="0">
                <a:latin typeface="Arial"/>
                <a:ea typeface="MS PGothic" charset="0"/>
                <a:cs typeface="Arial"/>
              </a:rPr>
              <a:t>National adaptation strategies/NAPAs</a:t>
            </a:r>
          </a:p>
          <a:p>
            <a:pPr>
              <a:lnSpc>
                <a:spcPct val="130000"/>
              </a:lnSpc>
              <a:buFontTx/>
              <a:buChar char="-"/>
            </a:pPr>
            <a:r>
              <a:rPr lang="en-GB" sz="2400" dirty="0">
                <a:latin typeface="Arial"/>
                <a:ea typeface="MS PGothic" charset="0"/>
                <a:cs typeface="Arial"/>
              </a:rPr>
              <a:t>UNFCCC communications</a:t>
            </a:r>
          </a:p>
        </p:txBody>
      </p:sp>
      <p:sp>
        <p:nvSpPr>
          <p:cNvPr id="18435" name="Text Box 20"/>
          <p:cNvSpPr txBox="1">
            <a:spLocks noChangeArrowheads="1"/>
          </p:cNvSpPr>
          <p:nvPr/>
        </p:nvSpPr>
        <p:spPr bwMode="auto">
          <a:xfrm>
            <a:off x="1763713" y="666249"/>
            <a:ext cx="6840537" cy="6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858" tIns="39429" rIns="78858" bIns="39429">
            <a:spAutoFit/>
          </a:bodyPr>
          <a:lstStyle>
            <a:lvl1pPr defTabSz="457200">
              <a:defRPr sz="2200">
                <a:solidFill>
                  <a:schemeClr val="tx1"/>
                </a:solidFill>
                <a:latin typeface="Arial" charset="0"/>
                <a:ea typeface="ＭＳ Ｐゴシック" charset="0"/>
                <a:cs typeface="Arial" charset="0"/>
              </a:defRPr>
            </a:lvl1pPr>
            <a:lvl2pPr marL="742950" indent="-285750" defTabSz="457200">
              <a:defRPr sz="2000">
                <a:solidFill>
                  <a:schemeClr val="tx1"/>
                </a:solidFill>
                <a:latin typeface="Arial" charset="0"/>
                <a:ea typeface="Arial" charset="0"/>
                <a:cs typeface="Arial" charset="0"/>
              </a:defRPr>
            </a:lvl2pPr>
            <a:lvl3pPr marL="1143000" indent="-228600" defTabSz="457200">
              <a:defRPr sz="2000">
                <a:solidFill>
                  <a:schemeClr val="tx1"/>
                </a:solidFill>
                <a:latin typeface="Arial" charset="0"/>
                <a:ea typeface="Arial" charset="0"/>
                <a:cs typeface="Arial" charset="0"/>
              </a:defRPr>
            </a:lvl3pPr>
            <a:lvl4pPr marL="1600200" indent="-228600" defTabSz="457200">
              <a:defRPr sz="2000">
                <a:solidFill>
                  <a:schemeClr val="tx1"/>
                </a:solidFill>
                <a:latin typeface="Arial" charset="0"/>
                <a:ea typeface="Arial" charset="0"/>
                <a:cs typeface="Arial" charset="0"/>
              </a:defRPr>
            </a:lvl4pPr>
            <a:lvl5pPr marL="2057400" indent="-228600" defTabSz="457200">
              <a:defRPr sz="2000">
                <a:solidFill>
                  <a:schemeClr val="tx1"/>
                </a:solidFill>
                <a:latin typeface="Arial" charset="0"/>
                <a:ea typeface="Arial" charset="0"/>
                <a:cs typeface="Arial" charset="0"/>
              </a:defRPr>
            </a:lvl5pPr>
            <a:lvl6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6pPr>
            <a:lvl7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7pPr>
            <a:lvl8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8pPr>
            <a:lvl9pPr defTabSz="457200" eaLnBrk="0" fontAlgn="base" hangingPunct="0">
              <a:spcAft>
                <a:spcPct val="0"/>
              </a:spcAft>
              <a:buClr>
                <a:srgbClr val="CF1C21"/>
              </a:buClr>
              <a:buSzPct val="80000"/>
              <a:buFont typeface="Wingdings" charset="0"/>
              <a:buChar char="§"/>
              <a:defRPr sz="2000">
                <a:solidFill>
                  <a:schemeClr val="tx1"/>
                </a:solidFill>
                <a:latin typeface="Arial" charset="0"/>
                <a:ea typeface="Arial" charset="0"/>
                <a:cs typeface="Arial" charset="0"/>
              </a:defRPr>
            </a:lvl9pPr>
          </a:lstStyle>
          <a:p>
            <a:pPr>
              <a:lnSpc>
                <a:spcPct val="135000"/>
              </a:lnSpc>
            </a:pPr>
            <a:r>
              <a:rPr lang="en-US" sz="3200" b="1" i="1" dirty="0">
                <a:latin typeface="Arial"/>
                <a:ea typeface="MS PGothic" charset="0"/>
                <a:cs typeface="Arial"/>
              </a:rPr>
              <a:t>National climate risk assessment </a:t>
            </a:r>
            <a:endParaRPr lang="nl-NL" sz="3200" i="1" dirty="0">
              <a:latin typeface="Arial"/>
              <a:ea typeface="MS PGothic" charset="0"/>
              <a:cs typeface="Arial"/>
            </a:endParaRPr>
          </a:p>
        </p:txBody>
      </p:sp>
    </p:spTree>
    <p:extLst>
      <p:ext uri="{BB962C8B-B14F-4D97-AF65-F5344CB8AC3E}">
        <p14:creationId xmlns:p14="http://schemas.microsoft.com/office/powerpoint/2010/main" val="4832636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sz="3200" dirty="0">
                <a:latin typeface="Arial" charset="0"/>
                <a:cs typeface="Arial" charset="0"/>
              </a:rPr>
              <a:t>PMI – National Climate Risk Assessment</a:t>
            </a:r>
            <a:endParaRPr lang="fi-FI" sz="3200" dirty="0">
              <a:latin typeface="Arial" charset="0"/>
              <a:cs typeface="Arial" charset="0"/>
            </a:endParaRPr>
          </a:p>
        </p:txBody>
      </p:sp>
      <p:sp>
        <p:nvSpPr>
          <p:cNvPr id="19459" name="Content Placeholder 2"/>
          <p:cNvSpPr>
            <a:spLocks noGrp="1"/>
          </p:cNvSpPr>
          <p:nvPr>
            <p:ph idx="1"/>
          </p:nvPr>
        </p:nvSpPr>
        <p:spPr>
          <a:xfrm>
            <a:off x="1828800" y="2311444"/>
            <a:ext cx="6858000" cy="1306385"/>
          </a:xfrm>
        </p:spPr>
        <p:txBody>
          <a:bodyPr/>
          <a:lstStyle/>
          <a:p>
            <a:pPr eaLnBrk="1" hangingPunct="1">
              <a:buFont typeface="Wingdings" pitchFamily="2" charset="2"/>
              <a:buChar char="§"/>
              <a:defRPr/>
            </a:pPr>
            <a:r>
              <a:rPr lang="en-GB" altLang="fi-FI" sz="2400" dirty="0" smtClean="0">
                <a:ea typeface="+mn-ea"/>
              </a:rPr>
              <a:t>Introduction to National Climate Risk Assessment</a:t>
            </a:r>
          </a:p>
          <a:p>
            <a:pPr marL="0" indent="0" eaLnBrk="1" hangingPunct="1">
              <a:buFont typeface="Wingdings" pitchFamily="2" charset="2"/>
              <a:buNone/>
              <a:defRPr/>
            </a:pPr>
            <a:endParaRPr lang="fi-FI" altLang="fi-FI" sz="2400" dirty="0" smtClean="0">
              <a:ea typeface="+mn-ea"/>
            </a:endParaRPr>
          </a:p>
        </p:txBody>
      </p:sp>
    </p:spTree>
    <p:extLst>
      <p:ext uri="{BB962C8B-B14F-4D97-AF65-F5344CB8AC3E}">
        <p14:creationId xmlns:p14="http://schemas.microsoft.com/office/powerpoint/2010/main" val="3423114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heme IFRC SEA Climate Change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 IFRC SEA Climate Change Training.thmx</Template>
  <TotalTime>500</TotalTime>
  <Words>1492</Words>
  <Application>Microsoft Macintosh PowerPoint</Application>
  <PresentationFormat>On-screen Show (4:3)</PresentationFormat>
  <Paragraphs>144</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Theme IFRC SEA Climate Change Training</vt:lpstr>
      <vt:lpstr>National climate risk assessments &amp; National adaptation plans (NAPs) </vt:lpstr>
      <vt:lpstr>Key objectives of this session </vt:lpstr>
      <vt:lpstr>PowerPoint Presentation</vt:lpstr>
      <vt:lpstr>PowerPoint Presentation</vt:lpstr>
      <vt:lpstr>PowerPoint Presentation</vt:lpstr>
      <vt:lpstr>Evidence of local impacts</vt:lpstr>
      <vt:lpstr>PowerPoint Presentation</vt:lpstr>
      <vt:lpstr>PowerPoint Presentation</vt:lpstr>
      <vt:lpstr>PMI – National Climate Risk Assessment</vt:lpstr>
      <vt:lpstr>PowerPoint Presentation</vt:lpstr>
      <vt:lpstr>Nepal Red Cross Society – NAPA/LAPA</vt:lpstr>
      <vt:lpstr>PowerPoint Presentation</vt:lpstr>
      <vt:lpstr>PowerPoint Presentation</vt:lpstr>
      <vt:lpstr>PowerPoint Presentation</vt:lpstr>
      <vt:lpstr>PowerPoint Presentation</vt:lpstr>
      <vt:lpstr>PowerPoint Presentation</vt:lpstr>
      <vt:lpstr>Wrap up and Key Messages</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climate risk assessments &amp; National adaptation plans (NAPs) </dc:title>
  <dc:creator>User</dc:creator>
  <cp:lastModifiedBy>Noel Puno</cp:lastModifiedBy>
  <cp:revision>7</cp:revision>
  <dcterms:created xsi:type="dcterms:W3CDTF">2014-10-24T04:36:12Z</dcterms:created>
  <dcterms:modified xsi:type="dcterms:W3CDTF">2016-04-23T14:16:14Z</dcterms:modified>
</cp:coreProperties>
</file>