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Lst>
  <p:notesMasterIdLst>
    <p:notesMasterId r:id="rId23"/>
  </p:notesMasterIdLst>
  <p:sldIdLst>
    <p:sldId id="310" r:id="rId3"/>
    <p:sldId id="387" r:id="rId4"/>
    <p:sldId id="349" r:id="rId5"/>
    <p:sldId id="352" r:id="rId6"/>
    <p:sldId id="344" r:id="rId7"/>
    <p:sldId id="372" r:id="rId8"/>
    <p:sldId id="373" r:id="rId9"/>
    <p:sldId id="376" r:id="rId10"/>
    <p:sldId id="377" r:id="rId11"/>
    <p:sldId id="378" r:id="rId12"/>
    <p:sldId id="379" r:id="rId13"/>
    <p:sldId id="380" r:id="rId14"/>
    <p:sldId id="381" r:id="rId15"/>
    <p:sldId id="382" r:id="rId16"/>
    <p:sldId id="383" r:id="rId17"/>
    <p:sldId id="384" r:id="rId18"/>
    <p:sldId id="385" r:id="rId19"/>
    <p:sldId id="386" r:id="rId20"/>
    <p:sldId id="370" r:id="rId21"/>
    <p:sldId id="37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1C21"/>
    <a:srgbClr val="E8C7B0"/>
    <a:srgbClr val="541818"/>
    <a:srgbClr val="8B4907"/>
    <a:srgbClr val="5C4F46"/>
    <a:srgbClr val="66584E"/>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5" autoAdjust="0"/>
    <p:restoredTop sz="94139" autoAdjust="0"/>
  </p:normalViewPr>
  <p:slideViewPr>
    <p:cSldViewPr>
      <p:cViewPr>
        <p:scale>
          <a:sx n="98" d="100"/>
          <a:sy n="98" d="100"/>
        </p:scale>
        <p:origin x="-612" y="546"/>
      </p:cViewPr>
      <p:guideLst>
        <p:guide orient="horz" pos="408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eg"/><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C91509-EADF-493F-8711-C390B8B4AE7F}" type="doc">
      <dgm:prSet loTypeId="urn:microsoft.com/office/officeart/2005/8/layout/pictureOrgChart+Icon" loCatId="hierarchy" qsTypeId="urn:microsoft.com/office/officeart/2005/8/quickstyle/simple1" qsCatId="simple" csTypeId="urn:microsoft.com/office/officeart/2005/8/colors/accent1_2" csCatId="accent1" phldr="1"/>
      <dgm:spPr/>
      <dgm:t>
        <a:bodyPr/>
        <a:lstStyle/>
        <a:p>
          <a:endParaRPr lang="en-GB"/>
        </a:p>
      </dgm:t>
    </dgm:pt>
    <dgm:pt modelId="{EC9DE37E-B915-4040-9041-B3A057FC6F2D}">
      <dgm:prSet phldrT="[Text]"/>
      <dgm:spPr/>
      <dgm:t>
        <a:bodyPr/>
        <a:lstStyle/>
        <a:p>
          <a:r>
            <a:rPr lang="en-US" dirty="0" smtClean="0"/>
            <a:t>NSDU Coordinator </a:t>
          </a:r>
          <a:endParaRPr lang="en-GB" dirty="0"/>
        </a:p>
      </dgm:t>
    </dgm:pt>
    <dgm:pt modelId="{E09281D3-6C1A-4B5D-B490-81B7DB5298B0}" type="parTrans" cxnId="{BEA3BF63-549D-449F-81F9-94BCF152FB84}">
      <dgm:prSet/>
      <dgm:spPr/>
      <dgm:t>
        <a:bodyPr/>
        <a:lstStyle/>
        <a:p>
          <a:endParaRPr lang="en-GB"/>
        </a:p>
      </dgm:t>
    </dgm:pt>
    <dgm:pt modelId="{BD2A00E5-4212-4667-A78A-1025588C16FD}" type="sibTrans" cxnId="{BEA3BF63-549D-449F-81F9-94BCF152FB84}">
      <dgm:prSet/>
      <dgm:spPr/>
      <dgm:t>
        <a:bodyPr/>
        <a:lstStyle/>
        <a:p>
          <a:endParaRPr lang="en-GB"/>
        </a:p>
      </dgm:t>
    </dgm:pt>
    <dgm:pt modelId="{6B04E286-B386-4E2D-8DCD-9FA7B71AFB8B}">
      <dgm:prSet phldrT="[Text]"/>
      <dgm:spPr/>
      <dgm:t>
        <a:bodyPr/>
        <a:lstStyle/>
        <a:p>
          <a:r>
            <a:rPr lang="en-US" dirty="0" smtClean="0"/>
            <a:t>FD adviser</a:t>
          </a:r>
          <a:endParaRPr lang="en-GB" dirty="0"/>
        </a:p>
      </dgm:t>
    </dgm:pt>
    <dgm:pt modelId="{6CC4EB86-7821-4A6F-AF70-C4AB1F2ACC3E}" type="parTrans" cxnId="{D7CEEA27-BC4D-486B-8477-7FDE2AABF66A}">
      <dgm:prSet/>
      <dgm:spPr/>
      <dgm:t>
        <a:bodyPr/>
        <a:lstStyle/>
        <a:p>
          <a:endParaRPr lang="en-GB"/>
        </a:p>
      </dgm:t>
    </dgm:pt>
    <dgm:pt modelId="{5FB2AA0A-6FD3-465E-B436-6508A7C4559E}" type="sibTrans" cxnId="{D7CEEA27-BC4D-486B-8477-7FDE2AABF66A}">
      <dgm:prSet/>
      <dgm:spPr/>
      <dgm:t>
        <a:bodyPr/>
        <a:lstStyle/>
        <a:p>
          <a:endParaRPr lang="en-GB"/>
        </a:p>
      </dgm:t>
    </dgm:pt>
    <dgm:pt modelId="{142A7744-97B9-4FD3-9095-BFADF7C96DE2}">
      <dgm:prSet phldrT="[Text]"/>
      <dgm:spPr/>
      <dgm:t>
        <a:bodyPr/>
        <a:lstStyle/>
        <a:p>
          <a:r>
            <a:rPr lang="en-US" dirty="0" smtClean="0"/>
            <a:t>Youth focal</a:t>
          </a:r>
          <a:endParaRPr lang="en-GB" dirty="0"/>
        </a:p>
      </dgm:t>
    </dgm:pt>
    <dgm:pt modelId="{14107E12-60C5-4B0B-BB57-ACE967744B2C}" type="parTrans" cxnId="{DB4EE8E7-4683-40F1-B137-D8BA32FD91E1}">
      <dgm:prSet/>
      <dgm:spPr/>
      <dgm:t>
        <a:bodyPr/>
        <a:lstStyle/>
        <a:p>
          <a:endParaRPr lang="en-GB"/>
        </a:p>
      </dgm:t>
    </dgm:pt>
    <dgm:pt modelId="{2C1533B1-A6B6-41AA-B7A1-6302325759CC}" type="sibTrans" cxnId="{DB4EE8E7-4683-40F1-B137-D8BA32FD91E1}">
      <dgm:prSet/>
      <dgm:spPr/>
      <dgm:t>
        <a:bodyPr/>
        <a:lstStyle/>
        <a:p>
          <a:endParaRPr lang="en-GB"/>
        </a:p>
      </dgm:t>
    </dgm:pt>
    <dgm:pt modelId="{122D3451-D8FD-4AE7-96B0-BF89104D7A78}">
      <dgm:prSet phldrT="[Text]"/>
      <dgm:spPr/>
      <dgm:t>
        <a:bodyPr/>
        <a:lstStyle/>
        <a:p>
          <a:r>
            <a:rPr lang="en-US" dirty="0" smtClean="0"/>
            <a:t>Gender focal</a:t>
          </a:r>
          <a:endParaRPr lang="en-GB" dirty="0"/>
        </a:p>
      </dgm:t>
    </dgm:pt>
    <dgm:pt modelId="{85318FFF-103D-4587-8D2E-0D3789EE4076}" type="parTrans" cxnId="{479789DA-5055-4F8B-93FC-145C473E6623}">
      <dgm:prSet/>
      <dgm:spPr/>
      <dgm:t>
        <a:bodyPr/>
        <a:lstStyle/>
        <a:p>
          <a:endParaRPr lang="en-GB"/>
        </a:p>
      </dgm:t>
    </dgm:pt>
    <dgm:pt modelId="{C8CD29D3-A529-4406-8519-0B22D9BA3A5E}" type="sibTrans" cxnId="{479789DA-5055-4F8B-93FC-145C473E6623}">
      <dgm:prSet/>
      <dgm:spPr/>
      <dgm:t>
        <a:bodyPr/>
        <a:lstStyle/>
        <a:p>
          <a:endParaRPr lang="en-GB"/>
        </a:p>
      </dgm:t>
    </dgm:pt>
    <dgm:pt modelId="{0162D571-BE45-4E62-9802-0416D77FE00C}" type="pres">
      <dgm:prSet presAssocID="{D0C91509-EADF-493F-8711-C390B8B4AE7F}" presName="hierChild1" presStyleCnt="0">
        <dgm:presLayoutVars>
          <dgm:orgChart val="1"/>
          <dgm:chPref val="1"/>
          <dgm:dir/>
          <dgm:animOne val="branch"/>
          <dgm:animLvl val="lvl"/>
          <dgm:resizeHandles/>
        </dgm:presLayoutVars>
      </dgm:prSet>
      <dgm:spPr/>
      <dgm:t>
        <a:bodyPr/>
        <a:lstStyle/>
        <a:p>
          <a:endParaRPr lang="en-US"/>
        </a:p>
      </dgm:t>
    </dgm:pt>
    <dgm:pt modelId="{14A70B0C-0D14-483B-9456-5271E37F6BD6}" type="pres">
      <dgm:prSet presAssocID="{EC9DE37E-B915-4040-9041-B3A057FC6F2D}" presName="hierRoot1" presStyleCnt="0">
        <dgm:presLayoutVars>
          <dgm:hierBranch val="init"/>
        </dgm:presLayoutVars>
      </dgm:prSet>
      <dgm:spPr/>
    </dgm:pt>
    <dgm:pt modelId="{5AE92D49-20A9-4C70-96AB-56F01B9842B8}" type="pres">
      <dgm:prSet presAssocID="{EC9DE37E-B915-4040-9041-B3A057FC6F2D}" presName="rootComposite1" presStyleCnt="0"/>
      <dgm:spPr/>
    </dgm:pt>
    <dgm:pt modelId="{28F5DCCB-47CE-4F9A-BFDA-C16FFC5FC1DA}" type="pres">
      <dgm:prSet presAssocID="{EC9DE37E-B915-4040-9041-B3A057FC6F2D}" presName="rootText1" presStyleLbl="node0" presStyleIdx="0" presStyleCnt="1" custScaleX="150500">
        <dgm:presLayoutVars>
          <dgm:chPref val="3"/>
        </dgm:presLayoutVars>
      </dgm:prSet>
      <dgm:spPr/>
      <dgm:t>
        <a:bodyPr/>
        <a:lstStyle/>
        <a:p>
          <a:endParaRPr lang="en-GB"/>
        </a:p>
      </dgm:t>
    </dgm:pt>
    <dgm:pt modelId="{C06A7FEA-CE7B-44B0-8BBA-FB8DDB3B2730}" type="pres">
      <dgm:prSet presAssocID="{EC9DE37E-B915-4040-9041-B3A057FC6F2D}" presName="rootPict1" presStyleLbl="alignImgPlace1" presStyleIdx="0" presStyleCnt="4" custScaleX="114230" custLinFactX="-834" custLinFactNeighborX="-100000" custLinFactNeighborY="895"/>
      <dgm:spPr>
        <a:blipFill rotWithShape="1">
          <a:blip xmlns:r="http://schemas.openxmlformats.org/officeDocument/2006/relationships" r:embed="rId1"/>
          <a:stretch>
            <a:fillRect/>
          </a:stretch>
        </a:blipFill>
      </dgm:spPr>
    </dgm:pt>
    <dgm:pt modelId="{68AF61D2-0443-4E5E-B18B-47478DCDBE3F}" type="pres">
      <dgm:prSet presAssocID="{EC9DE37E-B915-4040-9041-B3A057FC6F2D}" presName="rootConnector1" presStyleLbl="node1" presStyleIdx="0" presStyleCnt="0"/>
      <dgm:spPr/>
      <dgm:t>
        <a:bodyPr/>
        <a:lstStyle/>
        <a:p>
          <a:endParaRPr lang="en-US"/>
        </a:p>
      </dgm:t>
    </dgm:pt>
    <dgm:pt modelId="{842ED569-1F62-4C81-8F38-6BE93D28E0D4}" type="pres">
      <dgm:prSet presAssocID="{EC9DE37E-B915-4040-9041-B3A057FC6F2D}" presName="hierChild2" presStyleCnt="0"/>
      <dgm:spPr/>
    </dgm:pt>
    <dgm:pt modelId="{51FB34A7-49AA-4DB4-984B-FA60E3802A28}" type="pres">
      <dgm:prSet presAssocID="{6CC4EB86-7821-4A6F-AF70-C4AB1F2ACC3E}" presName="Name37" presStyleLbl="parChTrans1D2" presStyleIdx="0" presStyleCnt="3"/>
      <dgm:spPr/>
      <dgm:t>
        <a:bodyPr/>
        <a:lstStyle/>
        <a:p>
          <a:endParaRPr lang="en-US"/>
        </a:p>
      </dgm:t>
    </dgm:pt>
    <dgm:pt modelId="{3A4F9E3A-E8AA-4604-A054-C60B23CC37D5}" type="pres">
      <dgm:prSet presAssocID="{6B04E286-B386-4E2D-8DCD-9FA7B71AFB8B}" presName="hierRoot2" presStyleCnt="0">
        <dgm:presLayoutVars>
          <dgm:hierBranch val="init"/>
        </dgm:presLayoutVars>
      </dgm:prSet>
      <dgm:spPr/>
    </dgm:pt>
    <dgm:pt modelId="{F407F4A7-7080-4FA4-97CD-912F285F2038}" type="pres">
      <dgm:prSet presAssocID="{6B04E286-B386-4E2D-8DCD-9FA7B71AFB8B}" presName="rootComposite" presStyleCnt="0"/>
      <dgm:spPr/>
    </dgm:pt>
    <dgm:pt modelId="{3DF3BB40-ACBF-4423-92E1-3BF260AA70DD}" type="pres">
      <dgm:prSet presAssocID="{6B04E286-B386-4E2D-8DCD-9FA7B71AFB8B}" presName="rootText" presStyleLbl="node2" presStyleIdx="0" presStyleCnt="3">
        <dgm:presLayoutVars>
          <dgm:chPref val="3"/>
        </dgm:presLayoutVars>
      </dgm:prSet>
      <dgm:spPr/>
      <dgm:t>
        <a:bodyPr/>
        <a:lstStyle/>
        <a:p>
          <a:endParaRPr lang="en-GB"/>
        </a:p>
      </dgm:t>
    </dgm:pt>
    <dgm:pt modelId="{0DBCB68D-6A1E-4E69-B749-135A4F18F3EA}" type="pres">
      <dgm:prSet presAssocID="{6B04E286-B386-4E2D-8DCD-9FA7B71AFB8B}" presName="rootPict" presStyleLbl="alignImgPlace1" presStyleIdx="1" presStyleCnt="4"/>
      <dgm:spPr/>
    </dgm:pt>
    <dgm:pt modelId="{6F246DD2-8D73-4841-851C-9842E2182752}" type="pres">
      <dgm:prSet presAssocID="{6B04E286-B386-4E2D-8DCD-9FA7B71AFB8B}" presName="rootConnector" presStyleLbl="node2" presStyleIdx="0" presStyleCnt="3"/>
      <dgm:spPr/>
      <dgm:t>
        <a:bodyPr/>
        <a:lstStyle/>
        <a:p>
          <a:endParaRPr lang="en-US"/>
        </a:p>
      </dgm:t>
    </dgm:pt>
    <dgm:pt modelId="{E2D10495-0C2F-438C-B464-68642C658C7B}" type="pres">
      <dgm:prSet presAssocID="{6B04E286-B386-4E2D-8DCD-9FA7B71AFB8B}" presName="hierChild4" presStyleCnt="0"/>
      <dgm:spPr/>
    </dgm:pt>
    <dgm:pt modelId="{134BFC74-A690-458D-B0F5-F5E9EDD4EC0C}" type="pres">
      <dgm:prSet presAssocID="{6B04E286-B386-4E2D-8DCD-9FA7B71AFB8B}" presName="hierChild5" presStyleCnt="0"/>
      <dgm:spPr/>
    </dgm:pt>
    <dgm:pt modelId="{E46F5B61-1AFC-4F8C-A0D2-9E8EE6BC05A3}" type="pres">
      <dgm:prSet presAssocID="{14107E12-60C5-4B0B-BB57-ACE967744B2C}" presName="Name37" presStyleLbl="parChTrans1D2" presStyleIdx="1" presStyleCnt="3"/>
      <dgm:spPr/>
      <dgm:t>
        <a:bodyPr/>
        <a:lstStyle/>
        <a:p>
          <a:endParaRPr lang="en-US"/>
        </a:p>
      </dgm:t>
    </dgm:pt>
    <dgm:pt modelId="{81366D1A-3913-4A13-8B6E-4A3760A7479E}" type="pres">
      <dgm:prSet presAssocID="{142A7744-97B9-4FD3-9095-BFADF7C96DE2}" presName="hierRoot2" presStyleCnt="0">
        <dgm:presLayoutVars>
          <dgm:hierBranch val="init"/>
        </dgm:presLayoutVars>
      </dgm:prSet>
      <dgm:spPr/>
    </dgm:pt>
    <dgm:pt modelId="{819FF228-1ADB-4B10-BC73-72FA9505C605}" type="pres">
      <dgm:prSet presAssocID="{142A7744-97B9-4FD3-9095-BFADF7C96DE2}" presName="rootComposite" presStyleCnt="0"/>
      <dgm:spPr/>
    </dgm:pt>
    <dgm:pt modelId="{DC7973AC-EB10-4EEA-AA51-C14A649B78AC}" type="pres">
      <dgm:prSet presAssocID="{142A7744-97B9-4FD3-9095-BFADF7C96DE2}" presName="rootText" presStyleLbl="node2" presStyleIdx="1" presStyleCnt="3">
        <dgm:presLayoutVars>
          <dgm:chPref val="3"/>
        </dgm:presLayoutVars>
      </dgm:prSet>
      <dgm:spPr/>
      <dgm:t>
        <a:bodyPr/>
        <a:lstStyle/>
        <a:p>
          <a:endParaRPr lang="en-US"/>
        </a:p>
      </dgm:t>
    </dgm:pt>
    <dgm:pt modelId="{033C17DC-1351-42FE-B890-9B6FC040CB30}" type="pres">
      <dgm:prSet presAssocID="{142A7744-97B9-4FD3-9095-BFADF7C96DE2}" presName="rootPict" presStyleLbl="alignImgPlace1" presStyleIdx="2" presStyleCnt="4" custScaleX="151627" custScaleY="117642"/>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28000" r="-28000"/>
          </a:stretch>
        </a:blipFill>
      </dgm:spPr>
    </dgm:pt>
    <dgm:pt modelId="{25EB248D-8B0B-4E0B-8C5A-8B995A1D9E6A}" type="pres">
      <dgm:prSet presAssocID="{142A7744-97B9-4FD3-9095-BFADF7C96DE2}" presName="rootConnector" presStyleLbl="node2" presStyleIdx="1" presStyleCnt="3"/>
      <dgm:spPr/>
      <dgm:t>
        <a:bodyPr/>
        <a:lstStyle/>
        <a:p>
          <a:endParaRPr lang="en-US"/>
        </a:p>
      </dgm:t>
    </dgm:pt>
    <dgm:pt modelId="{606B1252-3161-4EF6-81BE-3DC704E8C88E}" type="pres">
      <dgm:prSet presAssocID="{142A7744-97B9-4FD3-9095-BFADF7C96DE2}" presName="hierChild4" presStyleCnt="0"/>
      <dgm:spPr/>
    </dgm:pt>
    <dgm:pt modelId="{14236F7E-BF36-4C7D-B5FB-4D8724B6107E}" type="pres">
      <dgm:prSet presAssocID="{142A7744-97B9-4FD3-9095-BFADF7C96DE2}" presName="hierChild5" presStyleCnt="0"/>
      <dgm:spPr/>
    </dgm:pt>
    <dgm:pt modelId="{E245F43C-B996-4AA4-B908-EEB7B18B4241}" type="pres">
      <dgm:prSet presAssocID="{85318FFF-103D-4587-8D2E-0D3789EE4076}" presName="Name37" presStyleLbl="parChTrans1D2" presStyleIdx="2" presStyleCnt="3"/>
      <dgm:spPr/>
      <dgm:t>
        <a:bodyPr/>
        <a:lstStyle/>
        <a:p>
          <a:endParaRPr lang="en-US"/>
        </a:p>
      </dgm:t>
    </dgm:pt>
    <dgm:pt modelId="{6C214D32-6828-44AB-854D-F63CFDC08B56}" type="pres">
      <dgm:prSet presAssocID="{122D3451-D8FD-4AE7-96B0-BF89104D7A78}" presName="hierRoot2" presStyleCnt="0">
        <dgm:presLayoutVars>
          <dgm:hierBranch val="init"/>
        </dgm:presLayoutVars>
      </dgm:prSet>
      <dgm:spPr/>
    </dgm:pt>
    <dgm:pt modelId="{03562BDA-E15B-41FE-B53E-04865F61CD72}" type="pres">
      <dgm:prSet presAssocID="{122D3451-D8FD-4AE7-96B0-BF89104D7A78}" presName="rootComposite" presStyleCnt="0"/>
      <dgm:spPr/>
    </dgm:pt>
    <dgm:pt modelId="{23F55E3D-9AC2-435D-AD12-A4E1AB1B12E2}" type="pres">
      <dgm:prSet presAssocID="{122D3451-D8FD-4AE7-96B0-BF89104D7A78}" presName="rootText" presStyleLbl="node2" presStyleIdx="2" presStyleCnt="3">
        <dgm:presLayoutVars>
          <dgm:chPref val="3"/>
        </dgm:presLayoutVars>
      </dgm:prSet>
      <dgm:spPr/>
      <dgm:t>
        <a:bodyPr/>
        <a:lstStyle/>
        <a:p>
          <a:endParaRPr lang="en-GB"/>
        </a:p>
      </dgm:t>
    </dgm:pt>
    <dgm:pt modelId="{86767FCD-0652-4261-9D3C-B8112A3D498A}" type="pres">
      <dgm:prSet presAssocID="{122D3451-D8FD-4AE7-96B0-BF89104D7A78}" presName="rootPict" presStyleLbl="alignImgPlace1" presStyleIdx="3"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7000" b="-7000"/>
          </a:stretch>
        </a:blipFill>
      </dgm:spPr>
    </dgm:pt>
    <dgm:pt modelId="{D8A5982B-2EA9-4C9D-A00E-B3A223E320E5}" type="pres">
      <dgm:prSet presAssocID="{122D3451-D8FD-4AE7-96B0-BF89104D7A78}" presName="rootConnector" presStyleLbl="node2" presStyleIdx="2" presStyleCnt="3"/>
      <dgm:spPr/>
      <dgm:t>
        <a:bodyPr/>
        <a:lstStyle/>
        <a:p>
          <a:endParaRPr lang="en-US"/>
        </a:p>
      </dgm:t>
    </dgm:pt>
    <dgm:pt modelId="{14478634-B172-467E-A1C6-CFC19F421DCC}" type="pres">
      <dgm:prSet presAssocID="{122D3451-D8FD-4AE7-96B0-BF89104D7A78}" presName="hierChild4" presStyleCnt="0"/>
      <dgm:spPr/>
    </dgm:pt>
    <dgm:pt modelId="{6099D95B-DBC7-4B18-BF4F-F590A7A34CE0}" type="pres">
      <dgm:prSet presAssocID="{122D3451-D8FD-4AE7-96B0-BF89104D7A78}" presName="hierChild5" presStyleCnt="0"/>
      <dgm:spPr/>
    </dgm:pt>
    <dgm:pt modelId="{E0A0CAD4-E04D-4351-AD45-4BF1C1F8A99C}" type="pres">
      <dgm:prSet presAssocID="{EC9DE37E-B915-4040-9041-B3A057FC6F2D}" presName="hierChild3" presStyleCnt="0"/>
      <dgm:spPr/>
    </dgm:pt>
  </dgm:ptLst>
  <dgm:cxnLst>
    <dgm:cxn modelId="{D7CEEA27-BC4D-486B-8477-7FDE2AABF66A}" srcId="{EC9DE37E-B915-4040-9041-B3A057FC6F2D}" destId="{6B04E286-B386-4E2D-8DCD-9FA7B71AFB8B}" srcOrd="0" destOrd="0" parTransId="{6CC4EB86-7821-4A6F-AF70-C4AB1F2ACC3E}" sibTransId="{5FB2AA0A-6FD3-465E-B436-6508A7C4559E}"/>
    <dgm:cxn modelId="{B78E37BF-EAF3-450E-AE74-8E8EB6983CBF}" type="presOf" srcId="{6B04E286-B386-4E2D-8DCD-9FA7B71AFB8B}" destId="{6F246DD2-8D73-4841-851C-9842E2182752}" srcOrd="1" destOrd="0" presId="urn:microsoft.com/office/officeart/2005/8/layout/pictureOrgChart+Icon"/>
    <dgm:cxn modelId="{479789DA-5055-4F8B-93FC-145C473E6623}" srcId="{EC9DE37E-B915-4040-9041-B3A057FC6F2D}" destId="{122D3451-D8FD-4AE7-96B0-BF89104D7A78}" srcOrd="2" destOrd="0" parTransId="{85318FFF-103D-4587-8D2E-0D3789EE4076}" sibTransId="{C8CD29D3-A529-4406-8519-0B22D9BA3A5E}"/>
    <dgm:cxn modelId="{8A5677EC-B374-49F6-BC1B-8243AAECB4B1}" type="presOf" srcId="{142A7744-97B9-4FD3-9095-BFADF7C96DE2}" destId="{DC7973AC-EB10-4EEA-AA51-C14A649B78AC}" srcOrd="0" destOrd="0" presId="urn:microsoft.com/office/officeart/2005/8/layout/pictureOrgChart+Icon"/>
    <dgm:cxn modelId="{DB756644-ADC1-4540-9F4E-56F76A08B0D2}" type="presOf" srcId="{14107E12-60C5-4B0B-BB57-ACE967744B2C}" destId="{E46F5B61-1AFC-4F8C-A0D2-9E8EE6BC05A3}" srcOrd="0" destOrd="0" presId="urn:microsoft.com/office/officeart/2005/8/layout/pictureOrgChart+Icon"/>
    <dgm:cxn modelId="{DB4EE8E7-4683-40F1-B137-D8BA32FD91E1}" srcId="{EC9DE37E-B915-4040-9041-B3A057FC6F2D}" destId="{142A7744-97B9-4FD3-9095-BFADF7C96DE2}" srcOrd="1" destOrd="0" parTransId="{14107E12-60C5-4B0B-BB57-ACE967744B2C}" sibTransId="{2C1533B1-A6B6-41AA-B7A1-6302325759CC}"/>
    <dgm:cxn modelId="{4A07C105-D422-4DA9-96C8-4096BE723505}" type="presOf" srcId="{D0C91509-EADF-493F-8711-C390B8B4AE7F}" destId="{0162D571-BE45-4E62-9802-0416D77FE00C}" srcOrd="0" destOrd="0" presId="urn:microsoft.com/office/officeart/2005/8/layout/pictureOrgChart+Icon"/>
    <dgm:cxn modelId="{BEA3BF63-549D-449F-81F9-94BCF152FB84}" srcId="{D0C91509-EADF-493F-8711-C390B8B4AE7F}" destId="{EC9DE37E-B915-4040-9041-B3A057FC6F2D}" srcOrd="0" destOrd="0" parTransId="{E09281D3-6C1A-4B5D-B490-81B7DB5298B0}" sibTransId="{BD2A00E5-4212-4667-A78A-1025588C16FD}"/>
    <dgm:cxn modelId="{1F5D6AC4-4924-46FF-AD9F-23DDC6B5B287}" type="presOf" srcId="{6B04E286-B386-4E2D-8DCD-9FA7B71AFB8B}" destId="{3DF3BB40-ACBF-4423-92E1-3BF260AA70DD}" srcOrd="0" destOrd="0" presId="urn:microsoft.com/office/officeart/2005/8/layout/pictureOrgChart+Icon"/>
    <dgm:cxn modelId="{CA348B10-AE7B-46F9-8497-CD8F536F5920}" type="presOf" srcId="{EC9DE37E-B915-4040-9041-B3A057FC6F2D}" destId="{28F5DCCB-47CE-4F9A-BFDA-C16FFC5FC1DA}" srcOrd="0" destOrd="0" presId="urn:microsoft.com/office/officeart/2005/8/layout/pictureOrgChart+Icon"/>
    <dgm:cxn modelId="{F2D375F0-2A68-44F8-9FBE-131CB6C9916E}" type="presOf" srcId="{EC9DE37E-B915-4040-9041-B3A057FC6F2D}" destId="{68AF61D2-0443-4E5E-B18B-47478DCDBE3F}" srcOrd="1" destOrd="0" presId="urn:microsoft.com/office/officeart/2005/8/layout/pictureOrgChart+Icon"/>
    <dgm:cxn modelId="{C377A7F6-3082-42EA-B995-18E7A4CA19E4}" type="presOf" srcId="{142A7744-97B9-4FD3-9095-BFADF7C96DE2}" destId="{25EB248D-8B0B-4E0B-8C5A-8B995A1D9E6A}" srcOrd="1" destOrd="0" presId="urn:microsoft.com/office/officeart/2005/8/layout/pictureOrgChart+Icon"/>
    <dgm:cxn modelId="{3DF9A597-312C-48EE-86E0-10A0DE5288D2}" type="presOf" srcId="{6CC4EB86-7821-4A6F-AF70-C4AB1F2ACC3E}" destId="{51FB34A7-49AA-4DB4-984B-FA60E3802A28}" srcOrd="0" destOrd="0" presId="urn:microsoft.com/office/officeart/2005/8/layout/pictureOrgChart+Icon"/>
    <dgm:cxn modelId="{DF1155F2-9D9F-4DBE-857C-BB6236011971}" type="presOf" srcId="{85318FFF-103D-4587-8D2E-0D3789EE4076}" destId="{E245F43C-B996-4AA4-B908-EEB7B18B4241}" srcOrd="0" destOrd="0" presId="urn:microsoft.com/office/officeart/2005/8/layout/pictureOrgChart+Icon"/>
    <dgm:cxn modelId="{61E72D27-E43D-42EF-8C5E-E49BE4C09E54}" type="presOf" srcId="{122D3451-D8FD-4AE7-96B0-BF89104D7A78}" destId="{23F55E3D-9AC2-435D-AD12-A4E1AB1B12E2}" srcOrd="0" destOrd="0" presId="urn:microsoft.com/office/officeart/2005/8/layout/pictureOrgChart+Icon"/>
    <dgm:cxn modelId="{922C1CEB-7DCF-44CD-A738-9C1690941DD1}" type="presOf" srcId="{122D3451-D8FD-4AE7-96B0-BF89104D7A78}" destId="{D8A5982B-2EA9-4C9D-A00E-B3A223E320E5}" srcOrd="1" destOrd="0" presId="urn:microsoft.com/office/officeart/2005/8/layout/pictureOrgChart+Icon"/>
    <dgm:cxn modelId="{FFB96040-F3C3-497A-88DB-99399A31039B}" type="presParOf" srcId="{0162D571-BE45-4E62-9802-0416D77FE00C}" destId="{14A70B0C-0D14-483B-9456-5271E37F6BD6}" srcOrd="0" destOrd="0" presId="urn:microsoft.com/office/officeart/2005/8/layout/pictureOrgChart+Icon"/>
    <dgm:cxn modelId="{ACC67975-2ABC-484B-ACDD-2958243697C0}" type="presParOf" srcId="{14A70B0C-0D14-483B-9456-5271E37F6BD6}" destId="{5AE92D49-20A9-4C70-96AB-56F01B9842B8}" srcOrd="0" destOrd="0" presId="urn:microsoft.com/office/officeart/2005/8/layout/pictureOrgChart+Icon"/>
    <dgm:cxn modelId="{8C6C6FF0-8CD5-4AAE-9C32-ED7629CF7540}" type="presParOf" srcId="{5AE92D49-20A9-4C70-96AB-56F01B9842B8}" destId="{28F5DCCB-47CE-4F9A-BFDA-C16FFC5FC1DA}" srcOrd="0" destOrd="0" presId="urn:microsoft.com/office/officeart/2005/8/layout/pictureOrgChart+Icon"/>
    <dgm:cxn modelId="{F11F95A5-9203-479F-B8D8-C267DDE92751}" type="presParOf" srcId="{5AE92D49-20A9-4C70-96AB-56F01B9842B8}" destId="{C06A7FEA-CE7B-44B0-8BBA-FB8DDB3B2730}" srcOrd="1" destOrd="0" presId="urn:microsoft.com/office/officeart/2005/8/layout/pictureOrgChart+Icon"/>
    <dgm:cxn modelId="{5B97E6A2-B90E-431F-BE9E-161886FECAB9}" type="presParOf" srcId="{5AE92D49-20A9-4C70-96AB-56F01B9842B8}" destId="{68AF61D2-0443-4E5E-B18B-47478DCDBE3F}" srcOrd="2" destOrd="0" presId="urn:microsoft.com/office/officeart/2005/8/layout/pictureOrgChart+Icon"/>
    <dgm:cxn modelId="{9FD4A341-33C1-4D49-B0DC-F81F0E7DA729}" type="presParOf" srcId="{14A70B0C-0D14-483B-9456-5271E37F6BD6}" destId="{842ED569-1F62-4C81-8F38-6BE93D28E0D4}" srcOrd="1" destOrd="0" presId="urn:microsoft.com/office/officeart/2005/8/layout/pictureOrgChart+Icon"/>
    <dgm:cxn modelId="{94AC6511-2139-4F32-AD10-081A6DCE331C}" type="presParOf" srcId="{842ED569-1F62-4C81-8F38-6BE93D28E0D4}" destId="{51FB34A7-49AA-4DB4-984B-FA60E3802A28}" srcOrd="0" destOrd="0" presId="urn:microsoft.com/office/officeart/2005/8/layout/pictureOrgChart+Icon"/>
    <dgm:cxn modelId="{27F6D709-2D55-4335-BE1D-8D21FAF0E4D5}" type="presParOf" srcId="{842ED569-1F62-4C81-8F38-6BE93D28E0D4}" destId="{3A4F9E3A-E8AA-4604-A054-C60B23CC37D5}" srcOrd="1" destOrd="0" presId="urn:microsoft.com/office/officeart/2005/8/layout/pictureOrgChart+Icon"/>
    <dgm:cxn modelId="{078E1441-EEF3-4E10-91F8-6418C94BF451}" type="presParOf" srcId="{3A4F9E3A-E8AA-4604-A054-C60B23CC37D5}" destId="{F407F4A7-7080-4FA4-97CD-912F285F2038}" srcOrd="0" destOrd="0" presId="urn:microsoft.com/office/officeart/2005/8/layout/pictureOrgChart+Icon"/>
    <dgm:cxn modelId="{FA8E4B70-18C7-4638-ACB0-FD60CB0A075B}" type="presParOf" srcId="{F407F4A7-7080-4FA4-97CD-912F285F2038}" destId="{3DF3BB40-ACBF-4423-92E1-3BF260AA70DD}" srcOrd="0" destOrd="0" presId="urn:microsoft.com/office/officeart/2005/8/layout/pictureOrgChart+Icon"/>
    <dgm:cxn modelId="{1EF0201E-373E-4030-88AF-BB2700B32C7B}" type="presParOf" srcId="{F407F4A7-7080-4FA4-97CD-912F285F2038}" destId="{0DBCB68D-6A1E-4E69-B749-135A4F18F3EA}" srcOrd="1" destOrd="0" presId="urn:microsoft.com/office/officeart/2005/8/layout/pictureOrgChart+Icon"/>
    <dgm:cxn modelId="{7DA39E84-83BA-4C10-AB53-8ED13555FDFF}" type="presParOf" srcId="{F407F4A7-7080-4FA4-97CD-912F285F2038}" destId="{6F246DD2-8D73-4841-851C-9842E2182752}" srcOrd="2" destOrd="0" presId="urn:microsoft.com/office/officeart/2005/8/layout/pictureOrgChart+Icon"/>
    <dgm:cxn modelId="{1F6E3226-552E-4D96-8A44-5D67E493EE14}" type="presParOf" srcId="{3A4F9E3A-E8AA-4604-A054-C60B23CC37D5}" destId="{E2D10495-0C2F-438C-B464-68642C658C7B}" srcOrd="1" destOrd="0" presId="urn:microsoft.com/office/officeart/2005/8/layout/pictureOrgChart+Icon"/>
    <dgm:cxn modelId="{224F2429-3465-43DB-B305-53F12A63E3EA}" type="presParOf" srcId="{3A4F9E3A-E8AA-4604-A054-C60B23CC37D5}" destId="{134BFC74-A690-458D-B0F5-F5E9EDD4EC0C}" srcOrd="2" destOrd="0" presId="urn:microsoft.com/office/officeart/2005/8/layout/pictureOrgChart+Icon"/>
    <dgm:cxn modelId="{4950FB98-A6F6-4507-9CA7-9D0CE3CE43D2}" type="presParOf" srcId="{842ED569-1F62-4C81-8F38-6BE93D28E0D4}" destId="{E46F5B61-1AFC-4F8C-A0D2-9E8EE6BC05A3}" srcOrd="2" destOrd="0" presId="urn:microsoft.com/office/officeart/2005/8/layout/pictureOrgChart+Icon"/>
    <dgm:cxn modelId="{A2018463-6C44-4E70-898E-B02877E71351}" type="presParOf" srcId="{842ED569-1F62-4C81-8F38-6BE93D28E0D4}" destId="{81366D1A-3913-4A13-8B6E-4A3760A7479E}" srcOrd="3" destOrd="0" presId="urn:microsoft.com/office/officeart/2005/8/layout/pictureOrgChart+Icon"/>
    <dgm:cxn modelId="{487734DE-1A13-41F4-8356-78756B544A61}" type="presParOf" srcId="{81366D1A-3913-4A13-8B6E-4A3760A7479E}" destId="{819FF228-1ADB-4B10-BC73-72FA9505C605}" srcOrd="0" destOrd="0" presId="urn:microsoft.com/office/officeart/2005/8/layout/pictureOrgChart+Icon"/>
    <dgm:cxn modelId="{7670D5A5-3C17-4662-8812-A229E27C5A6D}" type="presParOf" srcId="{819FF228-1ADB-4B10-BC73-72FA9505C605}" destId="{DC7973AC-EB10-4EEA-AA51-C14A649B78AC}" srcOrd="0" destOrd="0" presId="urn:microsoft.com/office/officeart/2005/8/layout/pictureOrgChart+Icon"/>
    <dgm:cxn modelId="{92925BBF-25E9-4C52-AE8B-FC2D1387BD6C}" type="presParOf" srcId="{819FF228-1ADB-4B10-BC73-72FA9505C605}" destId="{033C17DC-1351-42FE-B890-9B6FC040CB30}" srcOrd="1" destOrd="0" presId="urn:microsoft.com/office/officeart/2005/8/layout/pictureOrgChart+Icon"/>
    <dgm:cxn modelId="{CF896257-A793-4BDB-81E4-A0810CA56415}" type="presParOf" srcId="{819FF228-1ADB-4B10-BC73-72FA9505C605}" destId="{25EB248D-8B0B-4E0B-8C5A-8B995A1D9E6A}" srcOrd="2" destOrd="0" presId="urn:microsoft.com/office/officeart/2005/8/layout/pictureOrgChart+Icon"/>
    <dgm:cxn modelId="{ED468439-9962-410F-B102-653BE2A6A937}" type="presParOf" srcId="{81366D1A-3913-4A13-8B6E-4A3760A7479E}" destId="{606B1252-3161-4EF6-81BE-3DC704E8C88E}" srcOrd="1" destOrd="0" presId="urn:microsoft.com/office/officeart/2005/8/layout/pictureOrgChart+Icon"/>
    <dgm:cxn modelId="{D367F15F-CE82-4F20-9DCF-2D249A661B59}" type="presParOf" srcId="{81366D1A-3913-4A13-8B6E-4A3760A7479E}" destId="{14236F7E-BF36-4C7D-B5FB-4D8724B6107E}" srcOrd="2" destOrd="0" presId="urn:microsoft.com/office/officeart/2005/8/layout/pictureOrgChart+Icon"/>
    <dgm:cxn modelId="{40BEFE48-16F4-421C-B9BA-AA9A3860E0DD}" type="presParOf" srcId="{842ED569-1F62-4C81-8F38-6BE93D28E0D4}" destId="{E245F43C-B996-4AA4-B908-EEB7B18B4241}" srcOrd="4" destOrd="0" presId="urn:microsoft.com/office/officeart/2005/8/layout/pictureOrgChart+Icon"/>
    <dgm:cxn modelId="{FE91E416-C8F5-44B2-8DF9-A27008CC5E03}" type="presParOf" srcId="{842ED569-1F62-4C81-8F38-6BE93D28E0D4}" destId="{6C214D32-6828-44AB-854D-F63CFDC08B56}" srcOrd="5" destOrd="0" presId="urn:microsoft.com/office/officeart/2005/8/layout/pictureOrgChart+Icon"/>
    <dgm:cxn modelId="{2CB0CD7A-BB00-4D06-94C1-7B8AE70C3DEF}" type="presParOf" srcId="{6C214D32-6828-44AB-854D-F63CFDC08B56}" destId="{03562BDA-E15B-41FE-B53E-04865F61CD72}" srcOrd="0" destOrd="0" presId="urn:microsoft.com/office/officeart/2005/8/layout/pictureOrgChart+Icon"/>
    <dgm:cxn modelId="{AF35783B-C601-4D15-BC0D-83EF6BE43520}" type="presParOf" srcId="{03562BDA-E15B-41FE-B53E-04865F61CD72}" destId="{23F55E3D-9AC2-435D-AD12-A4E1AB1B12E2}" srcOrd="0" destOrd="0" presId="urn:microsoft.com/office/officeart/2005/8/layout/pictureOrgChart+Icon"/>
    <dgm:cxn modelId="{3DABE434-3A82-40EF-AEAC-368DE0F82452}" type="presParOf" srcId="{03562BDA-E15B-41FE-B53E-04865F61CD72}" destId="{86767FCD-0652-4261-9D3C-B8112A3D498A}" srcOrd="1" destOrd="0" presId="urn:microsoft.com/office/officeart/2005/8/layout/pictureOrgChart+Icon"/>
    <dgm:cxn modelId="{84B931E5-5040-42F3-88AE-98D8CC34E01E}" type="presParOf" srcId="{03562BDA-E15B-41FE-B53E-04865F61CD72}" destId="{D8A5982B-2EA9-4C9D-A00E-B3A223E320E5}" srcOrd="2" destOrd="0" presId="urn:microsoft.com/office/officeart/2005/8/layout/pictureOrgChart+Icon"/>
    <dgm:cxn modelId="{812F78CF-60CF-4D90-AF8D-2ED398494189}" type="presParOf" srcId="{6C214D32-6828-44AB-854D-F63CFDC08B56}" destId="{14478634-B172-467E-A1C6-CFC19F421DCC}" srcOrd="1" destOrd="0" presId="urn:microsoft.com/office/officeart/2005/8/layout/pictureOrgChart+Icon"/>
    <dgm:cxn modelId="{6A06611D-3965-46ED-9CF7-6215F276BB62}" type="presParOf" srcId="{6C214D32-6828-44AB-854D-F63CFDC08B56}" destId="{6099D95B-DBC7-4B18-BF4F-F590A7A34CE0}" srcOrd="2" destOrd="0" presId="urn:microsoft.com/office/officeart/2005/8/layout/pictureOrgChart+Icon"/>
    <dgm:cxn modelId="{E0AE1B3E-77F8-41BF-AE9F-3F8C2A28A4ED}" type="presParOf" srcId="{14A70B0C-0D14-483B-9456-5271E37F6BD6}" destId="{E0A0CAD4-E04D-4351-AD45-4BF1C1F8A99C}" srcOrd="2" destOrd="0" presId="urn:microsoft.com/office/officeart/2005/8/layout/pictureOrgChar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5F43C-B996-4AA4-B908-EEB7B18B4241}">
      <dsp:nvSpPr>
        <dsp:cNvPr id="0" name=""/>
        <dsp:cNvSpPr/>
      </dsp:nvSpPr>
      <dsp:spPr>
        <a:xfrm>
          <a:off x="3962400" y="2044758"/>
          <a:ext cx="2811539" cy="482482"/>
        </a:xfrm>
        <a:custGeom>
          <a:avLst/>
          <a:gdLst/>
          <a:ahLst/>
          <a:cxnLst/>
          <a:rect l="0" t="0" r="0" b="0"/>
          <a:pathLst>
            <a:path>
              <a:moveTo>
                <a:pt x="0" y="0"/>
              </a:moveTo>
              <a:lnTo>
                <a:pt x="0" y="241241"/>
              </a:lnTo>
              <a:lnTo>
                <a:pt x="2811539" y="241241"/>
              </a:lnTo>
              <a:lnTo>
                <a:pt x="2811539" y="4824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6F5B61-1AFC-4F8C-A0D2-9E8EE6BC05A3}">
      <dsp:nvSpPr>
        <dsp:cNvPr id="0" name=""/>
        <dsp:cNvSpPr/>
      </dsp:nvSpPr>
      <dsp:spPr>
        <a:xfrm>
          <a:off x="3916680" y="2044758"/>
          <a:ext cx="91440" cy="482482"/>
        </a:xfrm>
        <a:custGeom>
          <a:avLst/>
          <a:gdLst/>
          <a:ahLst/>
          <a:cxnLst/>
          <a:rect l="0" t="0" r="0" b="0"/>
          <a:pathLst>
            <a:path>
              <a:moveTo>
                <a:pt x="45720" y="0"/>
              </a:moveTo>
              <a:lnTo>
                <a:pt x="45720" y="241241"/>
              </a:lnTo>
              <a:lnTo>
                <a:pt x="77242" y="241241"/>
              </a:lnTo>
              <a:lnTo>
                <a:pt x="77242" y="4824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FB34A7-49AA-4DB4-984B-FA60E3802A28}">
      <dsp:nvSpPr>
        <dsp:cNvPr id="0" name=""/>
        <dsp:cNvSpPr/>
      </dsp:nvSpPr>
      <dsp:spPr>
        <a:xfrm>
          <a:off x="1150860" y="2044758"/>
          <a:ext cx="2811539" cy="482482"/>
        </a:xfrm>
        <a:custGeom>
          <a:avLst/>
          <a:gdLst/>
          <a:ahLst/>
          <a:cxnLst/>
          <a:rect l="0" t="0" r="0" b="0"/>
          <a:pathLst>
            <a:path>
              <a:moveTo>
                <a:pt x="2811539" y="0"/>
              </a:moveTo>
              <a:lnTo>
                <a:pt x="2811539" y="241241"/>
              </a:lnTo>
              <a:lnTo>
                <a:pt x="0" y="241241"/>
              </a:lnTo>
              <a:lnTo>
                <a:pt x="0" y="4824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F5DCCB-47CE-4F9A-BFDA-C16FFC5FC1DA}">
      <dsp:nvSpPr>
        <dsp:cNvPr id="0" name=""/>
        <dsp:cNvSpPr/>
      </dsp:nvSpPr>
      <dsp:spPr>
        <a:xfrm>
          <a:off x="2233505" y="895991"/>
          <a:ext cx="3457788" cy="11487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104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NSDU Coordinator </a:t>
          </a:r>
          <a:endParaRPr lang="en-GB" sz="3700" kern="1200" dirty="0"/>
        </a:p>
      </dsp:txBody>
      <dsp:txXfrm>
        <a:off x="2233505" y="895991"/>
        <a:ext cx="3457788" cy="1148767"/>
      </dsp:txXfrm>
    </dsp:sp>
    <dsp:sp modelId="{C06A7FEA-CE7B-44B0-8BBA-FB8DDB3B2730}">
      <dsp:nvSpPr>
        <dsp:cNvPr id="0" name=""/>
        <dsp:cNvSpPr/>
      </dsp:nvSpPr>
      <dsp:spPr>
        <a:xfrm>
          <a:off x="2184460" y="1019093"/>
          <a:ext cx="787341" cy="919013"/>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F3BB40-ACBF-4423-92E1-3BF260AA70DD}">
      <dsp:nvSpPr>
        <dsp:cNvPr id="0" name=""/>
        <dsp:cNvSpPr/>
      </dsp:nvSpPr>
      <dsp:spPr>
        <a:xfrm>
          <a:off x="2093" y="2527241"/>
          <a:ext cx="2297534" cy="11487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104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FD adviser</a:t>
          </a:r>
          <a:endParaRPr lang="en-GB" sz="3700" kern="1200" dirty="0"/>
        </a:p>
      </dsp:txBody>
      <dsp:txXfrm>
        <a:off x="2093" y="2527241"/>
        <a:ext cx="2297534" cy="1148767"/>
      </dsp:txXfrm>
    </dsp:sp>
    <dsp:sp modelId="{0DBCB68D-6A1E-4E69-B749-135A4F18F3EA}">
      <dsp:nvSpPr>
        <dsp:cNvPr id="0" name=""/>
        <dsp:cNvSpPr/>
      </dsp:nvSpPr>
      <dsp:spPr>
        <a:xfrm>
          <a:off x="116970" y="2642117"/>
          <a:ext cx="689260" cy="919013"/>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7973AC-EB10-4EEA-AA51-C14A649B78AC}">
      <dsp:nvSpPr>
        <dsp:cNvPr id="0" name=""/>
        <dsp:cNvSpPr/>
      </dsp:nvSpPr>
      <dsp:spPr>
        <a:xfrm>
          <a:off x="2845155" y="2527241"/>
          <a:ext cx="2297534" cy="11487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104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Youth focal</a:t>
          </a:r>
          <a:endParaRPr lang="en-GB" sz="3700" kern="1200" dirty="0"/>
        </a:p>
      </dsp:txBody>
      <dsp:txXfrm>
        <a:off x="2845155" y="2527241"/>
        <a:ext cx="2297534" cy="1148767"/>
      </dsp:txXfrm>
    </dsp:sp>
    <dsp:sp modelId="{033C17DC-1351-42FE-B890-9B6FC040CB30}">
      <dsp:nvSpPr>
        <dsp:cNvPr id="0" name=""/>
        <dsp:cNvSpPr/>
      </dsp:nvSpPr>
      <dsp:spPr>
        <a:xfrm>
          <a:off x="2782110" y="2561051"/>
          <a:ext cx="1045104" cy="1081146"/>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8000" r="-2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F55E3D-9AC2-435D-AD12-A4E1AB1B12E2}">
      <dsp:nvSpPr>
        <dsp:cNvPr id="0" name=""/>
        <dsp:cNvSpPr/>
      </dsp:nvSpPr>
      <dsp:spPr>
        <a:xfrm>
          <a:off x="5625172" y="2527241"/>
          <a:ext cx="2297534" cy="11487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1045" tIns="23495" rIns="23495" bIns="23495" numCol="1" spcCol="1270" anchor="ctr" anchorCtr="0">
          <a:noAutofit/>
        </a:bodyPr>
        <a:lstStyle/>
        <a:p>
          <a:pPr lvl="0" algn="ctr" defTabSz="1644650">
            <a:lnSpc>
              <a:spcPct val="90000"/>
            </a:lnSpc>
            <a:spcBef>
              <a:spcPct val="0"/>
            </a:spcBef>
            <a:spcAft>
              <a:spcPct val="35000"/>
            </a:spcAft>
          </a:pPr>
          <a:r>
            <a:rPr lang="en-US" sz="3700" kern="1200" dirty="0" smtClean="0"/>
            <a:t>Gender focal</a:t>
          </a:r>
          <a:endParaRPr lang="en-GB" sz="3700" kern="1200" dirty="0"/>
        </a:p>
      </dsp:txBody>
      <dsp:txXfrm>
        <a:off x="5625172" y="2527241"/>
        <a:ext cx="2297534" cy="1148767"/>
      </dsp:txXfrm>
    </dsp:sp>
    <dsp:sp modelId="{86767FCD-0652-4261-9D3C-B8112A3D498A}">
      <dsp:nvSpPr>
        <dsp:cNvPr id="0" name=""/>
        <dsp:cNvSpPr/>
      </dsp:nvSpPr>
      <dsp:spPr>
        <a:xfrm>
          <a:off x="5740048" y="2642117"/>
          <a:ext cx="689260" cy="919013"/>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7000" b="-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ictureOrgChart+Icon">
  <dgm:title val="Picture Organization Chart"/>
  <dgm:desc val="Use to show hierarchical information or reporting relationships in an organization, with corresponding pictures. The assistant shape and the Org Chart hanging layouts are available with this layout."/>
  <dgm:catLst>
    <dgm:cat type="hierarchy" pri="1050"/>
    <dgm:cat type="officeonline" pri="1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lMarg" for="ch" forName="rootText1" refType="w" fact="1.05"/>
                  <dgm:constr type="l" for="ch" forName="rootPict1" refType="w" refFor="ch" refForName="rootText1" op="equ" fact="0.05"/>
                  <dgm:constr type="t" for="ch" forName="rootPict1" refType="h" refFor="ch" refForName="rootText1" op="equ" fact="0.1"/>
                  <dgm:constr type="w" for="ch" forName="rootPict1" refType="w" refFor="ch" refForName="rootText1" op="equ" fact="0.3"/>
                  <dgm:constr type="h" for="ch" forName="rootPict1" refType="h" refFor="ch" refForName="rootText1" op="equ" fact="0.8"/>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1" styleLbl="alignImgPlace1">
              <dgm:alg type="sp"/>
              <dgm:shape xmlns:r="http://schemas.openxmlformats.org/officeDocument/2006/relationships" type="rect" r:blip="" blipPhldr="1">
                <dgm:adjLst/>
              </dgm:shape>
              <dgm:presOf/>
              <dgm:constrLst/>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lMarg" for="ch" forName="rootText" refType="w" fact="1.05"/>
                        <dgm:constr type="l" for="ch" forName="rootPict" refType="w" fact="0.05"/>
                        <dgm:constr type="t" for="ch" forName="rootPict" refType="h" refFor="ch" refForName="rootText" fact="0.1"/>
                        <dgm:constr type="w" for="ch" forName="rootPict" refType="w" fact="0.3"/>
                        <dgm:constr type="h" for="ch" forName="rootPict" refType="h" refFor="ch" refForName="rootText" fact="0.8"/>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 styleLbl="alignImgPlace1">
                    <dgm:alg type="sp"/>
                    <dgm:shape xmlns:r="http://schemas.openxmlformats.org/officeDocument/2006/relationships" type="rect" r:blip="" blipPhldr="1">
                      <dgm:adjLst/>
                    </dgm:shape>
                    <dgm:presOf/>
                    <dgm:constrLst/>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lMarg" for="ch" forName="rootText3" refType="w" fact="1.05"/>
                        <dgm:constr type="l" for="ch" forName="rootPict3" refType="w" fact="0.05"/>
                        <dgm:constr type="t" for="ch" forName="rootPict3" refType="h" refFor="ch" refForName="rootText3" fact="0.1"/>
                        <dgm:constr type="w" for="ch" forName="rootPict3" refType="w" fact="0.3"/>
                        <dgm:constr type="h" for="ch" forName="rootPict3" refType="h" refFor="ch" refForName="rootText3" fact="0.8"/>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Pict3" styleLbl="alignImgPlace1">
                    <dgm:alg type="sp"/>
                    <dgm:shape xmlns:r="http://schemas.openxmlformats.org/officeDocument/2006/relationships" type="rect" r:blip="" blipPhldr="1">
                      <dgm:adjLst/>
                    </dgm:shape>
                    <dgm:presOf/>
                    <dgm:constrLst/>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C2E59-F9BD-4C66-93DF-AAA9AFD72F53}" type="datetimeFigureOut">
              <a:rPr lang="en-GB" smtClean="0"/>
              <a:pPr/>
              <a:t>15/09/2014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C0C94-1B17-4D38-A689-21D559C8B3BD}" type="slidenum">
              <a:rPr lang="en-GB" smtClean="0"/>
              <a:pPr/>
              <a:t>‹#›</a:t>
            </a:fld>
            <a:endParaRPr lang="en-GB"/>
          </a:p>
        </p:txBody>
      </p:sp>
    </p:spTree>
    <p:extLst>
      <p:ext uri="{BB962C8B-B14F-4D97-AF65-F5344CB8AC3E}">
        <p14:creationId xmlns:p14="http://schemas.microsoft.com/office/powerpoint/2010/main" val="1534559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0C0C94-1B17-4D38-A689-21D559C8B3BD}" type="slidenum">
              <a:rPr lang="en-GB" smtClean="0">
                <a:solidFill>
                  <a:prstClr val="black"/>
                </a:solidFill>
              </a:rPr>
              <a:pPr/>
              <a:t>2</a:t>
            </a:fld>
            <a:endParaRPr lang="en-GB">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NS Development should ultimately lead to increased </a:t>
            </a:r>
            <a:r>
              <a:rPr lang="en-GB" b="1" dirty="0" smtClean="0"/>
              <a:t>relevance, quality, reach and sustainability </a:t>
            </a:r>
            <a:r>
              <a:rPr lang="en-GB" dirty="0" smtClean="0"/>
              <a:t>of NS core services</a:t>
            </a: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To support all those affected by conflict and OSV is part of those core services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Key messages of the framework</a:t>
            </a:r>
          </a:p>
          <a:p>
            <a:r>
              <a:rPr lang="en-GB" dirty="0" smtClean="0"/>
              <a:t>A NS is primarily a </a:t>
            </a:r>
            <a:r>
              <a:rPr lang="en-GB" i="1" dirty="0" smtClean="0"/>
              <a:t>domestic</a:t>
            </a:r>
            <a:r>
              <a:rPr lang="en-GB" dirty="0" smtClean="0"/>
              <a:t> organization which must build a case for its existence within its environment</a:t>
            </a:r>
          </a:p>
          <a:p>
            <a:r>
              <a:rPr lang="en-GB" dirty="0" smtClean="0"/>
              <a:t>Each NS is responsible for its own development</a:t>
            </a:r>
          </a:p>
          <a:p>
            <a:r>
              <a:rPr lang="en-GB" dirty="0" smtClean="0"/>
              <a:t>Within the NS, senior leadership (governance and management) is responsible for the NSs health and future</a:t>
            </a:r>
          </a:p>
          <a:p>
            <a:r>
              <a:rPr lang="en-GB" dirty="0" smtClean="0">
                <a:solidFill>
                  <a:srgbClr val="FF0000"/>
                </a:solidFill>
              </a:rPr>
              <a:t>NS development is an inclusive process:  it mobilizes support from all relevant partners</a:t>
            </a:r>
          </a:p>
          <a:p>
            <a:r>
              <a:rPr lang="en-GB" dirty="0" smtClean="0"/>
              <a:t>At the core of each NS’s identity are the services that it can carry out </a:t>
            </a:r>
            <a:r>
              <a:rPr lang="en-GB" i="1" dirty="0" smtClean="0"/>
              <a:t>at scale</a:t>
            </a:r>
            <a:r>
              <a:rPr lang="en-GB" dirty="0" smtClean="0"/>
              <a:t>: these will largely determine how it is organized and led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There are many aspects of a strong voluntary organization, of course, but only the most strategic will be mentioned here.  A strong National Society:</a:t>
            </a:r>
          </a:p>
          <a:p>
            <a:pPr lvl="0"/>
            <a:r>
              <a:rPr lang="en-GB" sz="1200" kern="1200" dirty="0" smtClean="0">
                <a:solidFill>
                  <a:schemeClr val="tx1"/>
                </a:solidFill>
                <a:effectLst/>
                <a:latin typeface="+mn-lt"/>
                <a:ea typeface="+mn-ea"/>
                <a:cs typeface="+mn-cs"/>
              </a:rPr>
              <a:t>Lives up to a clear, focused, important and well-known mission. </a:t>
            </a:r>
          </a:p>
          <a:p>
            <a:pPr lvl="0"/>
            <a:r>
              <a:rPr lang="en-GB" sz="1200" kern="1200" dirty="0" smtClean="0">
                <a:solidFill>
                  <a:schemeClr val="tx1"/>
                </a:solidFill>
                <a:effectLst/>
                <a:latin typeface="+mn-lt"/>
                <a:ea typeface="+mn-ea"/>
                <a:cs typeface="+mn-cs"/>
              </a:rPr>
              <a:t>Runs at least one well-known, nation-wide service on a permanent basis. </a:t>
            </a:r>
          </a:p>
          <a:p>
            <a:pPr lvl="0"/>
            <a:r>
              <a:rPr lang="en-GB" sz="1200" kern="1200" dirty="0" smtClean="0">
                <a:solidFill>
                  <a:schemeClr val="tx1"/>
                </a:solidFill>
                <a:effectLst/>
                <a:latin typeface="+mn-lt"/>
                <a:ea typeface="+mn-ea"/>
                <a:cs typeface="+mn-cs"/>
              </a:rPr>
              <a:t>Covers the country with local branches that are strong and local enough to ensure access at all times and self-sustainability..</a:t>
            </a:r>
          </a:p>
          <a:p>
            <a:pPr lvl="0"/>
            <a:r>
              <a:rPr lang="en-GB" sz="1200" kern="1200" dirty="0" smtClean="0">
                <a:solidFill>
                  <a:schemeClr val="tx1"/>
                </a:solidFill>
                <a:effectLst/>
                <a:latin typeface="+mn-lt"/>
                <a:ea typeface="+mn-ea"/>
                <a:cs typeface="+mn-cs"/>
              </a:rPr>
              <a:t>Has credible national leadership, good internal communications, and a strong headquarters that with the regional branches as its representatives lead, guide, train and support the local work.</a:t>
            </a:r>
          </a:p>
          <a:p>
            <a:pPr lvl="0"/>
            <a:r>
              <a:rPr lang="en-GB" sz="1200" kern="1200" dirty="0" smtClean="0">
                <a:solidFill>
                  <a:schemeClr val="tx1"/>
                </a:solidFill>
                <a:effectLst/>
                <a:latin typeface="+mn-lt"/>
                <a:ea typeface="+mn-ea"/>
                <a:cs typeface="+mn-cs"/>
              </a:rPr>
              <a:t>Eventually has national and/or regional capacities that can temporarily support local branches when overwhelmed by the scale or complexity of a situation.</a:t>
            </a:r>
          </a:p>
          <a:p>
            <a:pPr lvl="0"/>
            <a:r>
              <a:rPr lang="en-GB" sz="1200" kern="1200" dirty="0" smtClean="0">
                <a:solidFill>
                  <a:schemeClr val="tx1"/>
                </a:solidFill>
                <a:effectLst/>
                <a:latin typeface="+mn-lt"/>
                <a:ea typeface="+mn-ea"/>
                <a:cs typeface="+mn-cs"/>
              </a:rPr>
              <a:t>Covers through a mix of planned incomes, the yearly costs for its whole organization and key services, and is thus self-sustainable. </a:t>
            </a:r>
          </a:p>
          <a:p>
            <a:pPr lvl="0"/>
            <a:r>
              <a:rPr lang="en-GB" sz="1200" kern="1200" dirty="0" smtClean="0">
                <a:solidFill>
                  <a:schemeClr val="tx1"/>
                </a:solidFill>
                <a:effectLst/>
                <a:latin typeface="+mn-lt"/>
                <a:ea typeface="+mn-ea"/>
                <a:cs typeface="+mn-cs"/>
              </a:rPr>
              <a:t>Mobilizes good governors, leaders, members and volunteers, and attracts and keeps competent managers and staff.</a:t>
            </a:r>
          </a:p>
          <a:p>
            <a:pPr lvl="0"/>
            <a:r>
              <a:rPr lang="en-GB" sz="1200" kern="1200" dirty="0" smtClean="0">
                <a:solidFill>
                  <a:schemeClr val="tx1"/>
                </a:solidFill>
                <a:effectLst/>
                <a:latin typeface="+mn-lt"/>
                <a:ea typeface="+mn-ea"/>
                <a:cs typeface="+mn-cs"/>
              </a:rPr>
              <a:t>Is accountable to its members, the communities it serve, and donors and partners.</a:t>
            </a:r>
          </a:p>
          <a:p>
            <a:endParaRPr lang="en-GB" dirty="0"/>
          </a:p>
        </p:txBody>
      </p:sp>
      <p:sp>
        <p:nvSpPr>
          <p:cNvPr id="4" name="Slide Number Placeholder 3"/>
          <p:cNvSpPr>
            <a:spLocks noGrp="1"/>
          </p:cNvSpPr>
          <p:nvPr>
            <p:ph type="sldNum" sz="quarter" idx="10"/>
          </p:nvPr>
        </p:nvSpPr>
        <p:spPr/>
        <p:txBody>
          <a:bodyPr/>
          <a:lstStyle/>
          <a:p>
            <a:fld id="{D2B06A97-EFF6-4B8D-9BC9-A061E02BEF47}" type="slidenum">
              <a:rPr lang="en-GB" smtClean="0">
                <a:solidFill>
                  <a:prstClr val="black"/>
                </a:solidFill>
              </a:rPr>
              <a:pPr/>
              <a:t>5</a:t>
            </a:fld>
            <a:endParaRPr lang="en-GB">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standards</a:t>
            </a:r>
          </a:p>
        </p:txBody>
      </p:sp>
      <p:sp>
        <p:nvSpPr>
          <p:cNvPr id="4" name="Slide Number Placeholder 3"/>
          <p:cNvSpPr>
            <a:spLocks noGrp="1"/>
          </p:cNvSpPr>
          <p:nvPr>
            <p:ph type="sldNum" sz="quarter" idx="5"/>
          </p:nvPr>
        </p:nvSpPr>
        <p:spPr/>
        <p:txBody>
          <a:bodyPr/>
          <a:lstStyle/>
          <a:p>
            <a:pPr>
              <a:defRPr/>
            </a:pPr>
            <a:fld id="{53904383-E035-475A-B008-AE0D01AEA649}" type="slidenum">
              <a:rPr lang="en-GB" smtClean="0"/>
              <a:pPr>
                <a:defRPr/>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OCAC - NSs to analyse their own capacities and baselines through a multi-sectoral analysis… </a:t>
            </a:r>
          </a:p>
        </p:txBody>
      </p:sp>
      <p:sp>
        <p:nvSpPr>
          <p:cNvPr id="4" name="Slide Number Placeholder 3"/>
          <p:cNvSpPr>
            <a:spLocks noGrp="1"/>
          </p:cNvSpPr>
          <p:nvPr>
            <p:ph type="sldNum" sz="quarter" idx="5"/>
          </p:nvPr>
        </p:nvSpPr>
        <p:spPr/>
        <p:txBody>
          <a:bodyPr/>
          <a:lstStyle/>
          <a:p>
            <a:pPr>
              <a:defRPr/>
            </a:pPr>
            <a:fld id="{3397A2DF-C926-4701-993E-2AFF0E6A9B6A}" type="slidenum">
              <a:rPr lang="en-GB" smtClean="0"/>
              <a:pPr>
                <a:defRPr/>
              </a:pPr>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290FA4E8-7C71-46A5-8B45-36F4E85BEDCC}" type="slidenum">
              <a:rPr lang="en-GB" altLang="en-US" smtClean="0"/>
              <a:pPr eaLnBrk="1" hangingPunct="1"/>
              <a:t>14</a:t>
            </a:fld>
            <a:endParaRPr lang="en-GB"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E27D4EE-1C2B-43B4-8115-B6E9AA16481C}" type="slidenum">
              <a:rPr lang="en-GB" altLang="en-US" smtClean="0"/>
              <a:pPr eaLnBrk="1" hangingPunct="1"/>
              <a:t>15</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1"/>
          <p:cNvGrpSpPr>
            <a:grpSpLocks/>
          </p:cNvGrpSpPr>
          <p:nvPr userDrawn="1"/>
        </p:nvGrpSpPr>
        <p:grpSpPr bwMode="auto">
          <a:xfrm>
            <a:off x="339725" y="339725"/>
            <a:ext cx="1260475" cy="1260475"/>
            <a:chOff x="228600" y="228600"/>
            <a:chExt cx="1260000" cy="1260000"/>
          </a:xfrm>
        </p:grpSpPr>
        <p:sp>
          <p:nvSpPr>
            <p:cNvPr id="6" name="Oval 5"/>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userDrawn="1"/>
          </p:nvSpPr>
          <p:spPr>
            <a:xfrm>
              <a:off x="282555" y="625325"/>
              <a:ext cx="1144157" cy="461491"/>
            </a:xfrm>
            <a:prstGeom prst="rect">
              <a:avLst/>
            </a:prstGeom>
            <a:noFill/>
          </p:spPr>
          <p:txBody>
            <a:bodyPr lIns="0" tIns="0" rIns="0" bIns="0">
              <a:spAutoFit/>
            </a:bodyPr>
            <a:lstStyle/>
            <a:p>
              <a:pPr algn="ctr" fontAlgn="auto">
                <a:spcBef>
                  <a:spcPts val="0"/>
                </a:spcBef>
                <a:spcAft>
                  <a:spcPts val="0"/>
                </a:spcAft>
                <a:defRPr/>
              </a:pPr>
              <a:r>
                <a:rPr lang="fr-CH" sz="1000" b="1" dirty="0" smtClean="0">
                  <a:solidFill>
                    <a:schemeClr val="bg1"/>
                  </a:solidFill>
                  <a:latin typeface="Arial" pitchFamily="34" charset="0"/>
                  <a:cs typeface="Arial" pitchFamily="34" charset="0"/>
                </a:rPr>
                <a:t>NRCS</a:t>
              </a:r>
              <a:r>
                <a:rPr lang="fr-CH" sz="1000" b="1" baseline="0" dirty="0" smtClean="0">
                  <a:solidFill>
                    <a:schemeClr val="bg1"/>
                  </a:solidFill>
                  <a:latin typeface="Arial" pitchFamily="34" charset="0"/>
                  <a:cs typeface="Arial" pitchFamily="34" charset="0"/>
                </a:rPr>
                <a:t> </a:t>
              </a:r>
              <a:r>
                <a:rPr lang="fr-CH" sz="1000" b="1" baseline="0" dirty="0" err="1" smtClean="0">
                  <a:solidFill>
                    <a:schemeClr val="bg1"/>
                  </a:solidFill>
                  <a:latin typeface="Arial" pitchFamily="34" charset="0"/>
                  <a:cs typeface="Arial" pitchFamily="34" charset="0"/>
                </a:rPr>
                <a:t>Annual</a:t>
              </a:r>
              <a:r>
                <a:rPr lang="fr-CH" sz="1000" b="1" baseline="0" dirty="0" smtClean="0">
                  <a:solidFill>
                    <a:schemeClr val="bg1"/>
                  </a:solidFill>
                  <a:latin typeface="Arial" pitchFamily="34" charset="0"/>
                  <a:cs typeface="Arial" pitchFamily="34" charset="0"/>
                </a:rPr>
                <a:t> </a:t>
              </a:r>
              <a:r>
                <a:rPr lang="fr-CH" sz="1000" b="1" baseline="0" dirty="0" err="1" smtClean="0">
                  <a:solidFill>
                    <a:schemeClr val="bg1"/>
                  </a:solidFill>
                  <a:latin typeface="Arial" pitchFamily="34" charset="0"/>
                  <a:cs typeface="Arial" pitchFamily="34" charset="0"/>
                </a:rPr>
                <a:t>Review</a:t>
              </a:r>
              <a:r>
                <a:rPr lang="fr-CH" sz="1000" b="1" baseline="0" dirty="0" smtClean="0">
                  <a:solidFill>
                    <a:schemeClr val="bg1"/>
                  </a:solidFill>
                  <a:latin typeface="Arial" pitchFamily="34" charset="0"/>
                  <a:cs typeface="Arial" pitchFamily="34" charset="0"/>
                </a:rPr>
                <a:t> Meeting 2013</a:t>
              </a:r>
              <a:endParaRPr lang="en-US" sz="1000" b="1" dirty="0">
                <a:solidFill>
                  <a:schemeClr val="bg1"/>
                </a:solidFill>
                <a:latin typeface="Arial" pitchFamily="34" charset="0"/>
                <a:cs typeface="Arial" pitchFamily="34" charset="0"/>
              </a:endParaRPr>
            </a:p>
          </p:txBody>
        </p:sp>
      </p:gr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5" name="Oval 4"/>
          <p:cNvSpPr/>
          <p:nvPr/>
        </p:nvSpPr>
        <p:spPr bwMode="auto">
          <a:xfrm>
            <a:off x="339725" y="188913"/>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6" name="TextBox 5"/>
          <p:cNvSpPr txBox="1">
            <a:spLocks noChangeArrowheads="1"/>
          </p:cNvSpPr>
          <p:nvPr userDrawn="1"/>
        </p:nvSpPr>
        <p:spPr bwMode="auto">
          <a:xfrm>
            <a:off x="0" y="476250"/>
            <a:ext cx="19796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900" b="1" dirty="0" smtClean="0">
                <a:solidFill>
                  <a:prstClr val="white"/>
                </a:solidFill>
              </a:rPr>
              <a:t>Asia Pacific</a:t>
            </a:r>
          </a:p>
          <a:p>
            <a:pPr algn="ctr" eaLnBrk="1" hangingPunct="1">
              <a:defRPr/>
            </a:pPr>
            <a:r>
              <a:rPr lang="en-US" sz="900" b="1" dirty="0" smtClean="0">
                <a:solidFill>
                  <a:prstClr val="white"/>
                </a:solidFill>
              </a:rPr>
              <a:t>OD Volunteering </a:t>
            </a:r>
          </a:p>
          <a:p>
            <a:pPr algn="ctr" eaLnBrk="1" hangingPunct="1">
              <a:defRPr/>
            </a:pPr>
            <a:r>
              <a:rPr lang="en-US" sz="900" b="1" dirty="0" smtClean="0">
                <a:solidFill>
                  <a:prstClr val="white"/>
                </a:solidFill>
              </a:rPr>
              <a:t>&amp; Youth ||| Briefing</a:t>
            </a:r>
          </a:p>
          <a:p>
            <a:pPr algn="ctr" eaLnBrk="1" hangingPunct="1">
              <a:defRPr/>
            </a:pPr>
            <a:r>
              <a:rPr lang="en-US" sz="900" b="1" dirty="0" smtClean="0">
                <a:solidFill>
                  <a:prstClr val="white"/>
                </a:solidFill>
              </a:rPr>
              <a:t>Canadian Red Cross</a:t>
            </a:r>
            <a:endParaRPr lang="en-GB" sz="2000" dirty="0" smtClean="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Tree>
    <p:extLst>
      <p:ext uri="{BB962C8B-B14F-4D97-AF65-F5344CB8AC3E}">
        <p14:creationId xmlns:p14="http://schemas.microsoft.com/office/powerpoint/2010/main" val="41742247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8205194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69747690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58670852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2718632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40453754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5" name="TextBox 19"/>
            <p:cNvSpPr txBox="1">
              <a:spLocks noChangeArrowheads="1"/>
            </p:cNvSpPr>
            <p:nvPr/>
          </p:nvSpPr>
          <p:spPr bwMode="auto">
            <a:xfrm>
              <a:off x="533400" y="498475"/>
              <a:ext cx="4724400" cy="358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2000" b="1" baseline="30000" smtClean="0">
                  <a:solidFill>
                    <a:srgbClr val="E8C7B0"/>
                  </a:solidFill>
                </a:rPr>
                <a:t>FOR FURTHER INFORMATION ON XXXXXXXXX XXXXXXXX XXXXXXXXX XXXX, PLEASE CONTACT:</a:t>
              </a:r>
            </a:p>
            <a:p>
              <a:pPr eaLnBrk="1" hangingPunct="1">
                <a:defRPr/>
              </a:pPr>
              <a:endParaRPr lang="en-US" sz="2000" b="1" baseline="30000" smtClean="0">
                <a:solidFill>
                  <a:prstClr val="white"/>
                </a:solidFill>
              </a:endParaRPr>
            </a:p>
            <a:p>
              <a:pPr eaLnBrk="1" hangingPunct="1">
                <a:defRPr/>
              </a:pPr>
              <a:r>
                <a:rPr lang="en-US" sz="2000" b="1" baseline="30000" smtClean="0">
                  <a:solidFill>
                    <a:srgbClr val="E8C7B0"/>
                  </a:solidFill>
                </a:rPr>
                <a:t>IFRC XXXXXXXXXXXXX DEPARTMENT</a:t>
              </a:r>
            </a:p>
            <a:p>
              <a:pPr eaLnBrk="1" hangingPunct="1">
                <a:defRPr/>
              </a:pPr>
              <a:r>
                <a:rPr lang="en-US" sz="2000" baseline="30000" smtClean="0">
                  <a:solidFill>
                    <a:prstClr val="white"/>
                  </a:solidFill>
                </a:rPr>
                <a:t>NAME SURNAME, TITLE</a:t>
              </a:r>
              <a:br>
                <a:rPr lang="en-US" sz="2000" baseline="30000" smtClean="0">
                  <a:solidFill>
                    <a:prstClr val="white"/>
                  </a:solidFill>
                </a:rPr>
              </a:br>
              <a:r>
                <a:rPr lang="en-US" sz="2000" b="1" baseline="30000" smtClean="0">
                  <a:solidFill>
                    <a:prstClr val="white"/>
                  </a:solidFill>
                </a:rPr>
                <a:t>TEL. : +41 022 730 XXXX</a:t>
              </a:r>
            </a:p>
            <a:p>
              <a:pPr eaLnBrk="1" hangingPunct="1">
                <a:defRPr/>
              </a:pPr>
              <a:r>
                <a:rPr lang="en-US" sz="2000" b="1" baseline="30000" smtClean="0">
                  <a:solidFill>
                    <a:prstClr val="white"/>
                  </a:solidFill>
                </a:rPr>
                <a:t>EMAIL: name.surname@ifrc.org</a:t>
              </a:r>
            </a:p>
            <a:p>
              <a:pPr eaLnBrk="1" hangingPunct="1">
                <a:defRPr/>
              </a:pPr>
              <a:endParaRPr lang="en-US" sz="2000" b="1" baseline="30000" smtClean="0">
                <a:solidFill>
                  <a:prstClr val="white"/>
                </a:solidFill>
              </a:endParaRPr>
            </a:p>
            <a:p>
              <a:pPr eaLnBrk="1" hangingPunct="1">
                <a:defRPr/>
              </a:pPr>
              <a:r>
                <a:rPr lang="en-US" sz="2000" b="1" baseline="30000" smtClean="0">
                  <a:solidFill>
                    <a:srgbClr val="E8C7B0"/>
                  </a:solidFill>
                </a:rPr>
                <a:t>THIS PRESENTATION IS PUBLISHED BY</a:t>
              </a:r>
            </a:p>
            <a:p>
              <a:pPr eaLnBrk="1" hangingPunct="1">
                <a:defRPr/>
              </a:pPr>
              <a:r>
                <a:rPr lang="en-US" sz="2000" b="1" baseline="30000" smtClean="0">
                  <a:solidFill>
                    <a:prstClr val="white"/>
                  </a:solidFill>
                </a:rPr>
                <a:t>INTERNATIONAL FEDERATION OF </a:t>
              </a:r>
              <a:br>
                <a:rPr lang="en-US" sz="2000" b="1" baseline="30000" smtClean="0">
                  <a:solidFill>
                    <a:prstClr val="white"/>
                  </a:solidFill>
                </a:rPr>
              </a:br>
              <a:r>
                <a:rPr lang="en-US" sz="2000" b="1" baseline="30000" smtClean="0">
                  <a:solidFill>
                    <a:prstClr val="white"/>
                  </a:solidFill>
                </a:rPr>
                <a:t>RED CROSS AND RED CRESCENT SOCIETIES</a:t>
              </a:r>
            </a:p>
            <a:p>
              <a:pPr eaLnBrk="1" hangingPunct="1">
                <a:defRPr/>
              </a:pPr>
              <a:r>
                <a:rPr lang="en-US" sz="2000" b="1" baseline="30000" smtClean="0">
                  <a:solidFill>
                    <a:prstClr val="white"/>
                  </a:solidFill>
                </a:rPr>
                <a:t>P.O. BOX 372</a:t>
              </a:r>
            </a:p>
            <a:p>
              <a:pPr eaLnBrk="1" hangingPunct="1">
                <a:defRPr/>
              </a:pPr>
              <a:r>
                <a:rPr lang="en-US" sz="2000" b="1" baseline="30000" smtClean="0">
                  <a:solidFill>
                    <a:prstClr val="white"/>
                  </a:solidFill>
                </a:rPr>
                <a:t>CH-1211 GENEVA 19</a:t>
              </a:r>
            </a:p>
            <a:p>
              <a:pPr eaLnBrk="1" hangingPunct="1">
                <a:defRPr/>
              </a:pPr>
              <a:r>
                <a:rPr lang="en-US" sz="2000" b="1" baseline="30000" smtClean="0">
                  <a:solidFill>
                    <a:prstClr val="white"/>
                  </a:solidFill>
                </a:rPr>
                <a:t>SWITZERLAND</a:t>
              </a:r>
            </a:p>
            <a:p>
              <a:pPr eaLnBrk="1" hangingPunct="1">
                <a:defRPr/>
              </a:pPr>
              <a:endParaRPr lang="en-US" sz="2000" b="1" baseline="30000" smtClean="0">
                <a:solidFill>
                  <a:prstClr val="white"/>
                </a:solidFill>
              </a:endParaRPr>
            </a:p>
            <a:p>
              <a:pPr eaLnBrk="1" hangingPunct="1">
                <a:defRPr/>
              </a:pPr>
              <a:r>
                <a:rPr lang="en-US" sz="2000" b="1" baseline="30000" smtClean="0">
                  <a:solidFill>
                    <a:prstClr val="white"/>
                  </a:solidFill>
                </a:rPr>
                <a:t>TEL.: +41 22 730 42 22</a:t>
              </a:r>
            </a:p>
            <a:p>
              <a:pPr eaLnBrk="1" hangingPunct="1">
                <a:defRPr/>
              </a:pPr>
              <a:r>
                <a:rPr lang="en-US" sz="2000" b="1" baseline="30000" smtClean="0">
                  <a:solidFill>
                    <a:prstClr val="white"/>
                  </a:solidFill>
                </a:rPr>
                <a:t>FAX.: +41 22 733 03 95</a:t>
              </a:r>
              <a:endParaRPr lang="en-US" sz="2000" smtClean="0">
                <a:solidFill>
                  <a:prstClr val="white"/>
                </a:solidFill>
              </a:endParaRPr>
            </a:p>
          </p:txBody>
        </p:sp>
        <p:pic>
          <p:nvPicPr>
            <p:cNvPr id="6" name="Picture 15" descr="SLCM-icons logo-E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486400"/>
              <a:ext cx="1905000" cy="98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6" descr="IFRC_logo_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096000"/>
              <a:ext cx="3157728" cy="295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9307214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76698843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89759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498475"/>
              <a:ext cx="7999040" cy="5334794"/>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Arial" pitchFamily="34" charset="0"/>
                  <a:cs typeface="Arial" pitchFamily="34" charset="0"/>
                </a:rPr>
                <a:t>THANK YOU, FOR </a:t>
              </a:r>
              <a:r>
                <a:rPr lang="en-US" sz="2000" b="1" baseline="30000" dirty="0">
                  <a:solidFill>
                    <a:srgbClr val="E8C7B0"/>
                  </a:solidFill>
                  <a:latin typeface="Arial" pitchFamily="34" charset="0"/>
                  <a:cs typeface="Arial" pitchFamily="34" charset="0"/>
                </a:rPr>
                <a:t>FURTHER </a:t>
              </a:r>
              <a:r>
                <a:rPr lang="en-US" sz="2000" b="1" baseline="30000" dirty="0" smtClean="0">
                  <a:solidFill>
                    <a:srgbClr val="E8C7B0"/>
                  </a:solidFill>
                  <a:latin typeface="Arial" pitchFamily="34" charset="0"/>
                  <a:cs typeface="Arial" pitchFamily="34" charset="0"/>
                </a:rPr>
                <a:t>INFORMATION</a:t>
              </a:r>
              <a:r>
                <a:rPr lang="en-US" sz="2000" b="1" baseline="0" dirty="0" smtClean="0">
                  <a:solidFill>
                    <a:srgbClr val="E8C7B0"/>
                  </a:solidFill>
                  <a:latin typeface="Arial" pitchFamily="34" charset="0"/>
                  <a:cs typeface="Arial" pitchFamily="34" charset="0"/>
                </a:rPr>
                <a:t> </a:t>
              </a:r>
              <a:r>
                <a:rPr lang="en-US" sz="2000" b="1" baseline="30000" dirty="0" smtClean="0">
                  <a:solidFill>
                    <a:srgbClr val="E8C7B0"/>
                  </a:solidFill>
                  <a:latin typeface="Arial" pitchFamily="34" charset="0"/>
                  <a:cs typeface="Arial" pitchFamily="34" charset="0"/>
                </a:rPr>
                <a:t>PLEASE </a:t>
              </a:r>
              <a:r>
                <a:rPr lang="en-US" sz="2000" b="1" baseline="30000" dirty="0">
                  <a:solidFill>
                    <a:srgbClr val="E8C7B0"/>
                  </a:solidFill>
                  <a:latin typeface="Arial" pitchFamily="34" charset="0"/>
                  <a:cs typeface="Arial" pitchFamily="34" charset="0"/>
                </a:rPr>
                <a:t>CONTACT:</a:t>
              </a:r>
            </a:p>
            <a:p>
              <a:pPr fontAlgn="auto">
                <a:spcBef>
                  <a:spcPts val="0"/>
                </a:spcBef>
                <a:spcAft>
                  <a:spcPts val="0"/>
                </a:spcAft>
                <a:defRPr/>
              </a:pPr>
              <a:endParaRPr lang="en-US" sz="2000" b="1" baseline="30000" dirty="0" smtClean="0">
                <a:solidFill>
                  <a:srgbClr val="E8C7B0"/>
                </a:solidFill>
                <a:latin typeface="Arial" pitchFamily="34" charset="0"/>
                <a:cs typeface="Arial" pitchFamily="34" charset="0"/>
              </a:endParaRPr>
            </a:p>
            <a:p>
              <a:pPr fontAlgn="auto">
                <a:spcBef>
                  <a:spcPts val="0"/>
                </a:spcBef>
                <a:spcAft>
                  <a:spcPts val="0"/>
                </a:spcAft>
                <a:defRPr/>
              </a:pPr>
              <a:r>
                <a:rPr lang="en-US" sz="2000" b="1" baseline="30000" dirty="0" smtClean="0">
                  <a:solidFill>
                    <a:srgbClr val="E8C7B0"/>
                  </a:solidFill>
                  <a:latin typeface="Arial" pitchFamily="34" charset="0"/>
                  <a:cs typeface="Arial" pitchFamily="34" charset="0"/>
                </a:rPr>
                <a:t>IFRC NEPAL COUNTRY OFFICE</a:t>
              </a:r>
            </a:p>
            <a:p>
              <a:pPr fontAlgn="auto">
                <a:spcBef>
                  <a:spcPts val="0"/>
                </a:spcBef>
                <a:spcAft>
                  <a:spcPts val="0"/>
                </a:spcAft>
                <a:defRPr/>
              </a:pPr>
              <a:r>
                <a:rPr lang="en-US" sz="2000" baseline="30000" dirty="0" smtClean="0">
                  <a:solidFill>
                    <a:schemeClr val="bg1"/>
                  </a:solidFill>
                  <a:latin typeface="Arial" pitchFamily="34" charset="0"/>
                  <a:cs typeface="Arial" pitchFamily="34" charset="0"/>
                </a:rPr>
                <a:t>RITVA LAHTI,</a:t>
              </a:r>
              <a:r>
                <a:rPr lang="en-US" sz="2000" baseline="0" dirty="0" smtClean="0">
                  <a:solidFill>
                    <a:schemeClr val="bg1"/>
                  </a:solidFill>
                  <a:latin typeface="Arial" pitchFamily="34" charset="0"/>
                  <a:cs typeface="Arial" pitchFamily="34" charset="0"/>
                </a:rPr>
                <a:t> </a:t>
              </a:r>
              <a:r>
                <a:rPr lang="en-US" sz="2000" baseline="30000" dirty="0" smtClean="0">
                  <a:solidFill>
                    <a:schemeClr val="bg1"/>
                  </a:solidFill>
                  <a:latin typeface="Arial" pitchFamily="34" charset="0"/>
                  <a:cs typeface="Arial" pitchFamily="34" charset="0"/>
                </a:rPr>
                <a:t>COUNTRY REPRESENTATIVE NEPAL</a:t>
              </a: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a:t>
              </a:r>
              <a:r>
                <a:rPr lang="en-US" sz="2000" b="1" baseline="30000" dirty="0" smtClean="0">
                  <a:solidFill>
                    <a:schemeClr val="bg1"/>
                  </a:solidFill>
                  <a:latin typeface="Arial" pitchFamily="34" charset="0"/>
                  <a:cs typeface="Arial" pitchFamily="34" charset="0"/>
                </a:rPr>
                <a:t>ritva.lahti@ifrc.org</a:t>
              </a: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fr-CH" sz="2000" b="1" baseline="30000" dirty="0" smtClean="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INTERNATIONAL FEDERATION OF </a:t>
              </a:r>
              <a:br>
                <a:rPr lang="en-US" sz="2000" b="1" baseline="30000" dirty="0">
                  <a:solidFill>
                    <a:schemeClr val="bg1"/>
                  </a:solidFill>
                  <a:latin typeface="Arial" pitchFamily="34" charset="0"/>
                  <a:cs typeface="Arial" pitchFamily="34" charset="0"/>
                </a:rPr>
              </a:br>
              <a:r>
                <a:rPr lang="en-US" sz="2000" b="1" baseline="30000" dirty="0" smtClean="0">
                  <a:solidFill>
                    <a:schemeClr val="bg1"/>
                  </a:solidFill>
                  <a:latin typeface="Arial" pitchFamily="34" charset="0"/>
                  <a:cs typeface="Arial" pitchFamily="34" charset="0"/>
                </a:rPr>
                <a:t>RED CROSS AND RED CRESCENT SOCIETIES</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2"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p:cNvSpPr txBox="1"/>
            <p:nvPr userDrawn="1"/>
          </p:nvSpPr>
          <p:spPr>
            <a:xfrm>
              <a:off x="282555" y="625325"/>
              <a:ext cx="1144157" cy="307661"/>
            </a:xfrm>
            <a:prstGeom prst="rect">
              <a:avLst/>
            </a:prstGeom>
            <a:noFill/>
          </p:spPr>
          <p:txBody>
            <a:bodyPr lIns="0" tIns="0" rIns="0" bIns="0">
              <a:spAutoFit/>
            </a:bodyPr>
            <a:lstStyle/>
            <a:p>
              <a:pPr algn="ctr" fontAlgn="auto">
                <a:spcBef>
                  <a:spcPts val="0"/>
                </a:spcBef>
                <a:spcAft>
                  <a:spcPts val="0"/>
                </a:spcAft>
                <a:defRPr/>
              </a:pPr>
              <a:r>
                <a:rPr lang="en-US" sz="1000" b="1" dirty="0" smtClean="0">
                  <a:solidFill>
                    <a:schemeClr val="bg1"/>
                  </a:solidFill>
                  <a:latin typeface="Arial" pitchFamily="34" charset="0"/>
                  <a:cs typeface="Arial" pitchFamily="34" charset="0"/>
                </a:rPr>
                <a:t>National</a:t>
              </a:r>
              <a:r>
                <a:rPr lang="en-US" sz="1000" b="1" baseline="0" dirty="0" smtClean="0">
                  <a:solidFill>
                    <a:schemeClr val="bg1"/>
                  </a:solidFill>
                  <a:latin typeface="Arial" pitchFamily="34" charset="0"/>
                  <a:cs typeface="Arial" pitchFamily="34" charset="0"/>
                </a:rPr>
                <a:t> Society Development</a:t>
              </a:r>
              <a:endParaRPr lang="en-US" sz="1000" b="1" dirty="0">
                <a:solidFill>
                  <a:schemeClr val="bg1"/>
                </a:solidFill>
                <a:latin typeface="Arial" pitchFamily="34" charset="0"/>
                <a:cs typeface="Arial" pitchFamily="34" charset="0"/>
              </a:endParaRPr>
            </a:p>
          </p:txBody>
        </p:sp>
      </p:gr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5" r:id="rId6"/>
    <p:sldLayoutId id="2147483712" r:id="rId7"/>
    <p:sldLayoutId id="2147483713" r:id="rId8"/>
    <p:sldLayoutId id="2147483714" r:id="rId9"/>
    <p:sldLayoutId id="2147483706" r:id="rId10"/>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828800" y="350838"/>
            <a:ext cx="68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1828800" y="1676400"/>
            <a:ext cx="685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grpSp>
        <p:nvGrpSpPr>
          <p:cNvPr id="1028" name="Group 16"/>
          <p:cNvGrpSpPr>
            <a:grpSpLocks/>
          </p:cNvGrpSpPr>
          <p:nvPr/>
        </p:nvGrpSpPr>
        <p:grpSpPr bwMode="auto">
          <a:xfrm>
            <a:off x="339725" y="188913"/>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sp>
          <p:nvSpPr>
            <p:cNvPr id="1035" name="TextBox 18"/>
            <p:cNvSpPr txBox="1">
              <a:spLocks noChangeArrowheads="1"/>
            </p:cNvSpPr>
            <p:nvPr/>
          </p:nvSpPr>
          <p:spPr bwMode="auto">
            <a:xfrm>
              <a:off x="282555" y="625325"/>
              <a:ext cx="1144157" cy="153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endParaRPr lang="en-US" sz="1000" b="1" smtClean="0">
                <a:solidFill>
                  <a:prstClr val="white"/>
                </a:solidFill>
              </a:endParaRPr>
            </a:p>
          </p:txBody>
        </p:sp>
      </p:grpSp>
      <p:sp>
        <p:nvSpPr>
          <p:cNvPr id="1029" name="Rectangle 12"/>
          <p:cNvSpPr>
            <a:spLocks noChangeArrowheads="1"/>
          </p:cNvSpPr>
          <p:nvPr userDrawn="1"/>
        </p:nvSpPr>
        <p:spPr bwMode="auto">
          <a:xfrm>
            <a:off x="2286000" y="3105150"/>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altLang="en-US" b="1" smtClean="0">
                <a:solidFill>
                  <a:prstClr val="white"/>
                </a:solidFill>
              </a:rPr>
              <a:t>Asia Pacific </a:t>
            </a:r>
          </a:p>
          <a:p>
            <a:pPr algn="ctr" eaLnBrk="1" hangingPunct="1">
              <a:defRPr/>
            </a:pPr>
            <a:r>
              <a:rPr lang="en-US" altLang="en-US" b="1" smtClean="0">
                <a:solidFill>
                  <a:prstClr val="white"/>
                </a:solidFill>
              </a:rPr>
              <a:t>New Leaders’ Orientation</a:t>
            </a:r>
          </a:p>
        </p:txBody>
      </p:sp>
      <p:sp>
        <p:nvSpPr>
          <p:cNvPr id="1030" name="TextBox 13"/>
          <p:cNvSpPr txBox="1">
            <a:spLocks noChangeArrowheads="1"/>
          </p:cNvSpPr>
          <p:nvPr userDrawn="1"/>
        </p:nvSpPr>
        <p:spPr bwMode="auto">
          <a:xfrm>
            <a:off x="467543" y="585788"/>
            <a:ext cx="113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sz="900" b="1" dirty="0" smtClean="0">
                <a:solidFill>
                  <a:prstClr val="white"/>
                </a:solidFill>
              </a:rPr>
              <a:t>National Society Development</a:t>
            </a:r>
            <a:endParaRPr lang="en-GB" sz="2000" dirty="0" smtClean="0">
              <a:solidFill>
                <a:prstClr val="white"/>
              </a:solidFill>
            </a:endParaRPr>
          </a:p>
        </p:txBody>
      </p:sp>
      <p:sp>
        <p:nvSpPr>
          <p:cNvPr id="2" name="Rounded Rectangle 1"/>
          <p:cNvSpPr/>
          <p:nvPr userDrawn="1"/>
        </p:nvSpPr>
        <p:spPr>
          <a:xfrm>
            <a:off x="339725" y="6092825"/>
            <a:ext cx="8624888" cy="649288"/>
          </a:xfrm>
          <a:prstGeom prst="roundRect">
            <a:avLst/>
          </a:prstGeom>
          <a:solidFill>
            <a:srgbClr val="CF1C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cs typeface="Arial" pitchFamily="34" charset="0"/>
            </a:endParaRPr>
          </a:p>
        </p:txBody>
      </p:sp>
      <p:pic>
        <p:nvPicPr>
          <p:cNvPr id="1032" name="Picture 2"/>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6156325" y="6300788"/>
            <a:ext cx="2447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11"/>
          <p:cNvSpPr>
            <a:spLocks noChangeArrowheads="1"/>
          </p:cNvSpPr>
          <p:nvPr userDrawn="1"/>
        </p:nvSpPr>
        <p:spPr bwMode="auto">
          <a:xfrm>
            <a:off x="2286000" y="2967038"/>
            <a:ext cx="4572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defRPr/>
            </a:pPr>
            <a:r>
              <a:rPr lang="en-US" altLang="en-US" b="1" smtClean="0">
                <a:solidFill>
                  <a:prstClr val="white"/>
                </a:solidFill>
              </a:rPr>
              <a:t>Asia Pacific </a:t>
            </a:r>
          </a:p>
          <a:p>
            <a:pPr algn="ctr" eaLnBrk="1" hangingPunct="1">
              <a:defRPr/>
            </a:pPr>
            <a:r>
              <a:rPr lang="en-US" altLang="en-US" b="1" smtClean="0">
                <a:solidFill>
                  <a:prstClr val="white"/>
                </a:solidFill>
              </a:rPr>
              <a:t>Update</a:t>
            </a:r>
          </a:p>
          <a:p>
            <a:pPr algn="ctr" eaLnBrk="1" hangingPunct="1">
              <a:defRPr/>
            </a:pPr>
            <a:r>
              <a:rPr lang="en-US" altLang="en-US" b="1" smtClean="0">
                <a:solidFill>
                  <a:prstClr val="white"/>
                </a:solidFill>
              </a:rPr>
              <a:t> for Joelle Tanguy</a:t>
            </a:r>
          </a:p>
        </p:txBody>
      </p:sp>
    </p:spTree>
    <p:extLst>
      <p:ext uri="{BB962C8B-B14F-4D97-AF65-F5344CB8AC3E}">
        <p14:creationId xmlns:p14="http://schemas.microsoft.com/office/powerpoint/2010/main" val="75884490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604448" cy="2123658"/>
          </a:xfrm>
          <a:prstGeom prst="rect">
            <a:avLst/>
          </a:prstGeom>
          <a:noFill/>
        </p:spPr>
        <p:txBody>
          <a:bodyPr wrap="square" rtlCol="0">
            <a:spAutoFit/>
          </a:bodyPr>
          <a:lstStyle/>
          <a:p>
            <a:pPr algn="ctr"/>
            <a:r>
              <a:rPr lang="fr-CH" sz="4400" b="1" dirty="0" smtClean="0">
                <a:ln w="1905"/>
                <a:solidFill>
                  <a:srgbClr val="CF1C21"/>
                </a:solidFill>
                <a:effectLst>
                  <a:innerShdw blurRad="69850" dist="43180" dir="5400000">
                    <a:srgbClr val="000000">
                      <a:alpha val="65000"/>
                    </a:srgbClr>
                  </a:innerShdw>
                </a:effectLst>
              </a:rPr>
              <a:t>National Society </a:t>
            </a:r>
            <a:r>
              <a:rPr lang="fr-CH" sz="4400" b="1" dirty="0" err="1" smtClean="0">
                <a:ln w="1905"/>
                <a:solidFill>
                  <a:srgbClr val="CF1C21"/>
                </a:solidFill>
                <a:effectLst>
                  <a:innerShdw blurRad="69850" dist="43180" dir="5400000">
                    <a:srgbClr val="000000">
                      <a:alpha val="65000"/>
                    </a:srgbClr>
                  </a:innerShdw>
                </a:effectLst>
              </a:rPr>
              <a:t>Development</a:t>
            </a:r>
            <a:r>
              <a:rPr lang="fr-CH" sz="4400" b="1" dirty="0" smtClean="0">
                <a:ln w="1905"/>
                <a:solidFill>
                  <a:srgbClr val="CF1C21"/>
                </a:solidFill>
                <a:effectLst>
                  <a:innerShdw blurRad="69850" dist="43180" dir="5400000">
                    <a:srgbClr val="000000">
                      <a:alpha val="65000"/>
                    </a:srgbClr>
                  </a:innerShdw>
                </a:effectLst>
              </a:rPr>
              <a:t>:  </a:t>
            </a:r>
            <a:r>
              <a:rPr lang="fr-CH" sz="4400" b="1" dirty="0" err="1" smtClean="0">
                <a:ln w="1905"/>
                <a:solidFill>
                  <a:srgbClr val="CF1C21"/>
                </a:solidFill>
                <a:effectLst>
                  <a:innerShdw blurRad="69850" dist="43180" dir="5400000">
                    <a:srgbClr val="000000">
                      <a:alpha val="65000"/>
                    </a:srgbClr>
                  </a:innerShdw>
                </a:effectLst>
              </a:rPr>
              <a:t>some</a:t>
            </a:r>
            <a:r>
              <a:rPr lang="fr-CH" sz="4400" b="1" dirty="0" smtClean="0">
                <a:ln w="1905"/>
                <a:solidFill>
                  <a:srgbClr val="CF1C21"/>
                </a:solidFill>
                <a:effectLst>
                  <a:innerShdw blurRad="69850" dist="43180" dir="5400000">
                    <a:srgbClr val="000000">
                      <a:alpha val="65000"/>
                    </a:srgbClr>
                  </a:innerShdw>
                </a:effectLst>
              </a:rPr>
              <a:t> updates</a:t>
            </a:r>
          </a:p>
          <a:p>
            <a:pPr algn="ctr"/>
            <a:endParaRPr lang="fr-CH" sz="4400" b="1" dirty="0" smtClean="0">
              <a:ln w="1905"/>
              <a:solidFill>
                <a:srgbClr val="CF1C21"/>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Development (OD)</a:t>
            </a:r>
            <a:endParaRPr lang="en-US" dirty="0"/>
          </a:p>
        </p:txBody>
      </p:sp>
      <p:sp>
        <p:nvSpPr>
          <p:cNvPr id="3" name="Content Placeholder 2"/>
          <p:cNvSpPr>
            <a:spLocks noGrp="1"/>
          </p:cNvSpPr>
          <p:nvPr>
            <p:ph idx="1"/>
          </p:nvPr>
        </p:nvSpPr>
        <p:spPr/>
        <p:txBody>
          <a:bodyPr/>
          <a:lstStyle/>
          <a:p>
            <a:r>
              <a:rPr lang="en-US" dirty="0" smtClean="0"/>
              <a:t>Support in NS Strategic Positioning</a:t>
            </a:r>
            <a:br>
              <a:rPr lang="en-US" dirty="0" smtClean="0"/>
            </a:br>
            <a:endParaRPr lang="en-US" dirty="0" smtClean="0"/>
          </a:p>
          <a:p>
            <a:r>
              <a:rPr lang="en-US" dirty="0" smtClean="0"/>
              <a:t>Support in NS Change Management Process</a:t>
            </a:r>
          </a:p>
          <a:p>
            <a:pPr marL="0" indent="0">
              <a:buNone/>
            </a:pPr>
            <a:endParaRPr lang="en-US" dirty="0" smtClean="0"/>
          </a:p>
          <a:p>
            <a:r>
              <a:rPr lang="en-US" dirty="0" smtClean="0"/>
              <a:t>Increasing access to different tools and policies</a:t>
            </a:r>
          </a:p>
          <a:p>
            <a:endParaRPr lang="en-US" dirty="0"/>
          </a:p>
          <a:p>
            <a:r>
              <a:rPr lang="en-US" dirty="0" smtClean="0"/>
              <a:t>Coordination </a:t>
            </a:r>
            <a:endParaRPr lang="en-US" dirty="0"/>
          </a:p>
        </p:txBody>
      </p:sp>
    </p:spTree>
    <p:extLst>
      <p:ext uri="{BB962C8B-B14F-4D97-AF65-F5344CB8AC3E}">
        <p14:creationId xmlns:p14="http://schemas.microsoft.com/office/powerpoint/2010/main" val="1540703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Development (OD)</a:t>
            </a:r>
            <a:endParaRPr lang="en-US" dirty="0"/>
          </a:p>
        </p:txBody>
      </p:sp>
      <p:sp>
        <p:nvSpPr>
          <p:cNvPr id="3" name="Content Placeholder 2"/>
          <p:cNvSpPr>
            <a:spLocks noGrp="1"/>
          </p:cNvSpPr>
          <p:nvPr>
            <p:ph idx="1"/>
          </p:nvPr>
        </p:nvSpPr>
        <p:spPr/>
        <p:txBody>
          <a:bodyPr/>
          <a:lstStyle/>
          <a:p>
            <a:r>
              <a:rPr lang="en-US" dirty="0" smtClean="0"/>
              <a:t>Support in NS Strategic Positioning</a:t>
            </a:r>
            <a:br>
              <a:rPr lang="en-US" dirty="0" smtClean="0"/>
            </a:br>
            <a:endParaRPr lang="en-US" dirty="0" smtClean="0"/>
          </a:p>
          <a:p>
            <a:r>
              <a:rPr lang="en-US" dirty="0" smtClean="0"/>
              <a:t>Support in NS Change Management Process</a:t>
            </a:r>
          </a:p>
          <a:p>
            <a:pPr marL="0" indent="0">
              <a:buNone/>
            </a:pPr>
            <a:endParaRPr lang="en-US" dirty="0" smtClean="0"/>
          </a:p>
          <a:p>
            <a:r>
              <a:rPr lang="en-US" dirty="0" smtClean="0"/>
              <a:t>Increasing access to different tools and policies</a:t>
            </a:r>
          </a:p>
          <a:p>
            <a:endParaRPr lang="en-US" dirty="0"/>
          </a:p>
          <a:p>
            <a:r>
              <a:rPr lang="en-US" dirty="0" smtClean="0"/>
              <a:t>Coordination </a:t>
            </a:r>
            <a:endParaRPr lang="en-US" dirty="0"/>
          </a:p>
        </p:txBody>
      </p:sp>
    </p:spTree>
    <p:extLst>
      <p:ext uri="{BB962C8B-B14F-4D97-AF65-F5344CB8AC3E}">
        <p14:creationId xmlns:p14="http://schemas.microsoft.com/office/powerpoint/2010/main" val="1377470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Building</a:t>
            </a:r>
            <a:endParaRPr lang="en-US" dirty="0"/>
          </a:p>
        </p:txBody>
      </p:sp>
      <p:sp>
        <p:nvSpPr>
          <p:cNvPr id="3" name="Content Placeholder 2"/>
          <p:cNvSpPr>
            <a:spLocks noGrp="1"/>
          </p:cNvSpPr>
          <p:nvPr>
            <p:ph idx="1"/>
          </p:nvPr>
        </p:nvSpPr>
        <p:spPr/>
        <p:txBody>
          <a:bodyPr/>
          <a:lstStyle/>
          <a:p>
            <a:r>
              <a:rPr lang="en-US" dirty="0" smtClean="0"/>
              <a:t>Strengthening capacities in programming</a:t>
            </a:r>
            <a:br>
              <a:rPr lang="en-US" dirty="0" smtClean="0"/>
            </a:br>
            <a:endParaRPr lang="en-US" dirty="0" smtClean="0"/>
          </a:p>
          <a:p>
            <a:r>
              <a:rPr lang="en-US" dirty="0" smtClean="0"/>
              <a:t>Strengthening capacities in systems and procedures</a:t>
            </a:r>
            <a:endParaRPr lang="en-US" dirty="0"/>
          </a:p>
        </p:txBody>
      </p:sp>
    </p:spTree>
    <p:extLst>
      <p:ext uri="{BB962C8B-B14F-4D97-AF65-F5344CB8AC3E}">
        <p14:creationId xmlns:p14="http://schemas.microsoft.com/office/powerpoint/2010/main" val="624077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NSDU Activities</a:t>
            </a:r>
            <a:endParaRPr lang="en-US" dirty="0"/>
          </a:p>
        </p:txBody>
      </p:sp>
      <p:sp>
        <p:nvSpPr>
          <p:cNvPr id="3" name="Content Placeholder 2"/>
          <p:cNvSpPr>
            <a:spLocks noGrp="1"/>
          </p:cNvSpPr>
          <p:nvPr>
            <p:ph idx="1"/>
          </p:nvPr>
        </p:nvSpPr>
        <p:spPr/>
        <p:txBody>
          <a:bodyPr/>
          <a:lstStyle/>
          <a:p>
            <a:r>
              <a:rPr lang="en-US" dirty="0" smtClean="0"/>
              <a:t>NSD Framework implementation</a:t>
            </a:r>
          </a:p>
          <a:p>
            <a:pPr marL="0" indent="0">
              <a:buNone/>
            </a:pPr>
            <a:endParaRPr lang="en-US" dirty="0" smtClean="0"/>
          </a:p>
          <a:p>
            <a:r>
              <a:rPr lang="en-US" dirty="0" smtClean="0"/>
              <a:t>NS Capacity Building including resource mobilization</a:t>
            </a:r>
          </a:p>
          <a:p>
            <a:endParaRPr lang="en-US" dirty="0" smtClean="0"/>
          </a:p>
          <a:p>
            <a:r>
              <a:rPr lang="en-US" dirty="0" smtClean="0"/>
              <a:t>Finance Development</a:t>
            </a:r>
            <a:endParaRPr lang="en-US" dirty="0"/>
          </a:p>
          <a:p>
            <a:endParaRPr lang="en-US" dirty="0" smtClean="0"/>
          </a:p>
          <a:p>
            <a:r>
              <a:rPr lang="en-US" dirty="0" smtClean="0"/>
              <a:t>Youth Development </a:t>
            </a:r>
            <a:br>
              <a:rPr lang="en-US" dirty="0" smtClean="0"/>
            </a:br>
            <a:endParaRPr lang="en-US" dirty="0" smtClean="0"/>
          </a:p>
          <a:p>
            <a:r>
              <a:rPr lang="en-US" dirty="0" smtClean="0"/>
              <a:t>Gender and Diversity</a:t>
            </a:r>
            <a:endParaRPr lang="en-US" dirty="0"/>
          </a:p>
        </p:txBody>
      </p:sp>
    </p:spTree>
    <p:extLst>
      <p:ext uri="{BB962C8B-B14F-4D97-AF65-F5344CB8AC3E}">
        <p14:creationId xmlns:p14="http://schemas.microsoft.com/office/powerpoint/2010/main" val="1318522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288925" y="1706041"/>
            <a:ext cx="8697913" cy="4700588"/>
          </a:xfrm>
        </p:spPr>
        <p:txBody>
          <a:bodyPr/>
          <a:lstStyle/>
          <a:p>
            <a:pPr marL="0" indent="0" eaLnBrk="1" hangingPunct="1">
              <a:buFont typeface="Arial" pitchFamily="34" charset="0"/>
              <a:buNone/>
              <a:defRPr/>
            </a:pPr>
            <a:r>
              <a:rPr lang="en-US" sz="2000" dirty="0" smtClean="0"/>
              <a:t>1) </a:t>
            </a:r>
            <a:r>
              <a:rPr lang="en-US" sz="2000" b="1" dirty="0" smtClean="0"/>
              <a:t>OCAC</a:t>
            </a:r>
          </a:p>
          <a:p>
            <a:pPr lvl="1">
              <a:defRPr/>
            </a:pPr>
            <a:r>
              <a:rPr lang="en-US" sz="1800" dirty="0" smtClean="0"/>
              <a:t>Myanmar(</a:t>
            </a:r>
            <a:r>
              <a:rPr lang="en-US" sz="1800" b="1" dirty="0" smtClean="0"/>
              <a:t>2012</a:t>
            </a:r>
            <a:r>
              <a:rPr lang="en-US" sz="1800" dirty="0" smtClean="0"/>
              <a:t>), CVTL-VNRC(</a:t>
            </a:r>
            <a:r>
              <a:rPr lang="en-US" sz="1800" b="1" dirty="0" smtClean="0"/>
              <a:t>2014</a:t>
            </a:r>
            <a:r>
              <a:rPr lang="en-US" sz="1800" dirty="0" smtClean="0"/>
              <a:t>) , CRC (BOCA) ,PRC(tbc)</a:t>
            </a:r>
          </a:p>
          <a:p>
            <a:pPr marL="0" indent="0" eaLnBrk="1" hangingPunct="1">
              <a:buFont typeface="Arial" pitchFamily="34" charset="0"/>
              <a:buNone/>
              <a:defRPr/>
            </a:pPr>
            <a:r>
              <a:rPr lang="en-US" sz="2000" dirty="0" smtClean="0"/>
              <a:t>2) </a:t>
            </a:r>
            <a:r>
              <a:rPr lang="en-US" sz="2000" b="1" dirty="0" smtClean="0"/>
              <a:t>LPKS</a:t>
            </a:r>
          </a:p>
          <a:p>
            <a:pPr lvl="1">
              <a:defRPr/>
            </a:pPr>
            <a:r>
              <a:rPr lang="en-US" sz="1800" dirty="0" smtClean="0"/>
              <a:t>PRC (</a:t>
            </a:r>
            <a:r>
              <a:rPr lang="en-US" sz="1800" b="1" dirty="0" smtClean="0"/>
              <a:t>478</a:t>
            </a:r>
            <a:r>
              <a:rPr lang="en-US" sz="1800" dirty="0" smtClean="0"/>
              <a:t>), PMI(</a:t>
            </a:r>
            <a:r>
              <a:rPr lang="en-US" sz="1800" b="1" dirty="0" smtClean="0"/>
              <a:t>225</a:t>
            </a:r>
            <a:r>
              <a:rPr lang="en-US" sz="1800" dirty="0" smtClean="0"/>
              <a:t>), </a:t>
            </a:r>
            <a:r>
              <a:rPr lang="en-US" sz="1800" dirty="0" err="1" smtClean="0"/>
              <a:t>MalRC</a:t>
            </a:r>
            <a:r>
              <a:rPr lang="en-US" sz="1800" dirty="0" smtClean="0"/>
              <a:t>(</a:t>
            </a:r>
            <a:r>
              <a:rPr lang="en-US" sz="1800" b="1" dirty="0" smtClean="0"/>
              <a:t>94</a:t>
            </a:r>
            <a:r>
              <a:rPr lang="en-US" sz="1800" dirty="0" smtClean="0"/>
              <a:t>), SRC(</a:t>
            </a:r>
            <a:r>
              <a:rPr lang="en-US" sz="1800" b="1" dirty="0" smtClean="0"/>
              <a:t>79</a:t>
            </a:r>
            <a:r>
              <a:rPr lang="en-US" sz="1800" dirty="0" smtClean="0"/>
              <a:t>), TRC(</a:t>
            </a:r>
            <a:r>
              <a:rPr lang="en-US" sz="1800" b="1" dirty="0" smtClean="0"/>
              <a:t>65</a:t>
            </a:r>
            <a:r>
              <a:rPr lang="en-US" sz="1800" dirty="0" smtClean="0"/>
              <a:t>), Myanmar (</a:t>
            </a:r>
            <a:r>
              <a:rPr lang="en-US" sz="1800" b="1" dirty="0" smtClean="0"/>
              <a:t>58</a:t>
            </a:r>
            <a:r>
              <a:rPr lang="en-US" sz="1800" dirty="0" smtClean="0"/>
              <a:t>) </a:t>
            </a:r>
          </a:p>
          <a:p>
            <a:pPr marL="0" indent="0" eaLnBrk="1" hangingPunct="1">
              <a:buFont typeface="Arial" pitchFamily="34" charset="0"/>
              <a:buNone/>
              <a:defRPr/>
            </a:pPr>
            <a:r>
              <a:rPr lang="en-US" sz="2000" dirty="0" smtClean="0"/>
              <a:t>3) </a:t>
            </a:r>
            <a:r>
              <a:rPr lang="en-US" sz="2000" b="1" dirty="0" smtClean="0"/>
              <a:t>FDRS</a:t>
            </a:r>
          </a:p>
          <a:p>
            <a:pPr lvl="1">
              <a:defRPr/>
            </a:pPr>
            <a:r>
              <a:rPr lang="en-US" sz="1800" dirty="0" smtClean="0"/>
              <a:t>CRC-CVTL- PRC-TRC- Myanmar(</a:t>
            </a:r>
            <a:r>
              <a:rPr lang="en-US" sz="1800" b="1" dirty="0" smtClean="0"/>
              <a:t>100</a:t>
            </a:r>
            <a:r>
              <a:rPr lang="en-US" sz="1800" dirty="0" smtClean="0"/>
              <a:t>%), LRC-SRC-VNRC(</a:t>
            </a:r>
            <a:r>
              <a:rPr lang="en-US" sz="1800" b="1" dirty="0" smtClean="0"/>
              <a:t>86</a:t>
            </a:r>
            <a:r>
              <a:rPr lang="en-US" sz="1800" dirty="0" smtClean="0"/>
              <a:t>%),  BRC-PMI-</a:t>
            </a:r>
            <a:r>
              <a:rPr lang="en-US" sz="1800" dirty="0" err="1" smtClean="0"/>
              <a:t>MalRC</a:t>
            </a:r>
            <a:r>
              <a:rPr lang="en-US" sz="1800" dirty="0" smtClean="0"/>
              <a:t>(</a:t>
            </a:r>
            <a:r>
              <a:rPr lang="en-US" sz="1800" b="1" dirty="0" smtClean="0"/>
              <a:t>29</a:t>
            </a:r>
            <a:r>
              <a:rPr lang="en-US" sz="1800" dirty="0" smtClean="0"/>
              <a:t>%)</a:t>
            </a:r>
          </a:p>
          <a:p>
            <a:pPr marL="0" indent="0" eaLnBrk="1" hangingPunct="1">
              <a:buFont typeface="Arial" pitchFamily="34" charset="0"/>
              <a:buNone/>
              <a:defRPr/>
            </a:pPr>
            <a:r>
              <a:rPr lang="en-US" sz="2000" dirty="0" smtClean="0"/>
              <a:t>4) </a:t>
            </a:r>
            <a:r>
              <a:rPr lang="en-US" sz="2000" b="1" dirty="0" smtClean="0"/>
              <a:t>DDI</a:t>
            </a:r>
          </a:p>
          <a:p>
            <a:pPr lvl="1">
              <a:defRPr/>
            </a:pPr>
            <a:r>
              <a:rPr lang="en-US" sz="1800" dirty="0" smtClean="0"/>
              <a:t>CRC- VNRC(done), CVTL(</a:t>
            </a:r>
            <a:r>
              <a:rPr lang="en-US" sz="1800" dirty="0" err="1" smtClean="0"/>
              <a:t>PoA</a:t>
            </a:r>
            <a:r>
              <a:rPr lang="en-US" sz="1800" dirty="0" smtClean="0"/>
              <a:t>),  </a:t>
            </a:r>
            <a:r>
              <a:rPr lang="en-US" sz="1800" dirty="0" err="1" smtClean="0"/>
              <a:t>MalRC</a:t>
            </a:r>
            <a:r>
              <a:rPr lang="en-US" sz="1800" dirty="0" smtClean="0"/>
              <a:t>(</a:t>
            </a:r>
            <a:r>
              <a:rPr lang="en-US" sz="1800" dirty="0" err="1" smtClean="0"/>
              <a:t>tbc</a:t>
            </a:r>
            <a:r>
              <a:rPr lang="en-US" sz="1800" dirty="0" smtClean="0"/>
              <a:t>)</a:t>
            </a:r>
          </a:p>
          <a:p>
            <a:pPr marL="0" indent="0" eaLnBrk="1" hangingPunct="1">
              <a:buFont typeface="Arial" pitchFamily="34" charset="0"/>
              <a:buNone/>
              <a:defRPr/>
            </a:pPr>
            <a:r>
              <a:rPr lang="en-US" sz="2000" dirty="0" smtClean="0"/>
              <a:t>5) </a:t>
            </a:r>
            <a:r>
              <a:rPr lang="en-US" sz="2000" b="1" dirty="0" smtClean="0"/>
              <a:t>RMS</a:t>
            </a:r>
          </a:p>
          <a:p>
            <a:pPr lvl="1">
              <a:defRPr/>
            </a:pPr>
            <a:r>
              <a:rPr lang="en-US" sz="1800" dirty="0" err="1" smtClean="0"/>
              <a:t>MalRC</a:t>
            </a:r>
            <a:r>
              <a:rPr lang="en-US" sz="1800" dirty="0" smtClean="0"/>
              <a:t>-PRC-CVTL(in use), Myanmar(ongoing), CRC&amp;VNRC(</a:t>
            </a:r>
            <a:r>
              <a:rPr lang="en-US" sz="1800" b="1" dirty="0" smtClean="0"/>
              <a:t>2014</a:t>
            </a:r>
            <a:r>
              <a:rPr lang="en-US" sz="1800" dirty="0" smtClean="0"/>
              <a:t>)</a:t>
            </a:r>
          </a:p>
          <a:p>
            <a:pPr marL="457200" indent="-457200" eaLnBrk="1" hangingPunct="1">
              <a:buFont typeface="+mj-lt"/>
              <a:buAutoNum type="arabicPeriod"/>
              <a:defRPr/>
            </a:pPr>
            <a:endParaRPr lang="en-US" sz="2400" dirty="0">
              <a:solidFill>
                <a:schemeClr val="accent2">
                  <a:lumMod val="75000"/>
                </a:schemeClr>
              </a:solidFill>
              <a:latin typeface="Arial" pitchFamily="34" charset="0"/>
              <a:cs typeface="Arial" pitchFamily="34" charset="0"/>
            </a:endParaRPr>
          </a:p>
          <a:p>
            <a:pPr eaLnBrk="1" hangingPunct="1">
              <a:defRPr/>
            </a:pPr>
            <a:endParaRPr lang="en-US" sz="2200" dirty="0" smtClean="0">
              <a:solidFill>
                <a:schemeClr val="accent2">
                  <a:lumMod val="75000"/>
                </a:schemeClr>
              </a:solidFill>
              <a:latin typeface="Arial" pitchFamily="34" charset="0"/>
              <a:cs typeface="Arial" pitchFamily="34" charset="0"/>
            </a:endParaRPr>
          </a:p>
          <a:p>
            <a:pPr eaLnBrk="1" hangingPunct="1">
              <a:defRPr/>
            </a:pPr>
            <a:endParaRPr lang="en-US" sz="2400" dirty="0" smtClean="0"/>
          </a:p>
        </p:txBody>
      </p:sp>
      <p:sp>
        <p:nvSpPr>
          <p:cNvPr id="2" name="Title 1"/>
          <p:cNvSpPr>
            <a:spLocks noGrp="1"/>
          </p:cNvSpPr>
          <p:nvPr>
            <p:ph type="title"/>
          </p:nvPr>
        </p:nvSpPr>
        <p:spPr>
          <a:xfrm>
            <a:off x="1828800" y="533400"/>
            <a:ext cx="6858000" cy="685800"/>
          </a:xfrm>
        </p:spPr>
        <p:txBody>
          <a:bodyPr/>
          <a:lstStyle/>
          <a:p>
            <a:r>
              <a:rPr lang="en-US" dirty="0" smtClean="0"/>
              <a:t>NSD Framework </a:t>
            </a:r>
            <a:endParaRPr lang="en-GB" dirty="0"/>
          </a:p>
        </p:txBody>
      </p:sp>
    </p:spTree>
    <p:extLst>
      <p:ext uri="{BB962C8B-B14F-4D97-AF65-F5344CB8AC3E}">
        <p14:creationId xmlns:p14="http://schemas.microsoft.com/office/powerpoint/2010/main" val="2893546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979712" y="1628800"/>
            <a:ext cx="6386015" cy="4584999"/>
          </a:xfrm>
        </p:spPr>
        <p:txBody>
          <a:bodyPr/>
          <a:lstStyle/>
          <a:p>
            <a:pPr eaLnBrk="1" hangingPunct="1">
              <a:defRPr/>
            </a:pPr>
            <a:endParaRPr lang="en-US" sz="2000" dirty="0" smtClean="0"/>
          </a:p>
          <a:p>
            <a:pPr eaLnBrk="1" hangingPunct="1">
              <a:lnSpc>
                <a:spcPct val="150000"/>
              </a:lnSpc>
              <a:defRPr/>
            </a:pPr>
            <a:r>
              <a:rPr lang="en-US" sz="2000" dirty="0" smtClean="0"/>
              <a:t>LRC, VNRC Presidents and SGs visit to Regional office and GVA for their RC orientations in 2013.</a:t>
            </a:r>
          </a:p>
          <a:p>
            <a:pPr eaLnBrk="1" hangingPunct="1">
              <a:lnSpc>
                <a:spcPct val="150000"/>
              </a:lnSpc>
              <a:defRPr/>
            </a:pPr>
            <a:r>
              <a:rPr lang="en-US" sz="2000" dirty="0" smtClean="0"/>
              <a:t>Leaders from MRCS, CVTL, Lao are participating or will participate in NLO and MIC. </a:t>
            </a:r>
          </a:p>
          <a:p>
            <a:pPr eaLnBrk="1" hangingPunct="1">
              <a:lnSpc>
                <a:spcPct val="150000"/>
              </a:lnSpc>
              <a:defRPr/>
            </a:pPr>
            <a:r>
              <a:rPr lang="en-US" sz="2000" dirty="0" smtClean="0"/>
              <a:t>Support to LRC resource mobilization</a:t>
            </a:r>
          </a:p>
          <a:p>
            <a:pPr eaLnBrk="1" hangingPunct="1">
              <a:lnSpc>
                <a:spcPct val="150000"/>
              </a:lnSpc>
              <a:defRPr/>
            </a:pPr>
            <a:r>
              <a:rPr lang="en-US" sz="2000" dirty="0" smtClean="0"/>
              <a:t>Induction to the Executive Board of Brunei </a:t>
            </a:r>
            <a:r>
              <a:rPr lang="en-US" sz="2000" dirty="0" err="1" smtClean="0"/>
              <a:t>Darussalem</a:t>
            </a:r>
            <a:r>
              <a:rPr lang="en-US" sz="2000" dirty="0" smtClean="0"/>
              <a:t> Red Crescent.</a:t>
            </a:r>
          </a:p>
          <a:p>
            <a:pPr marL="0" indent="0" eaLnBrk="1" hangingPunct="1">
              <a:lnSpc>
                <a:spcPct val="150000"/>
              </a:lnSpc>
              <a:buFont typeface="Arial" pitchFamily="34" charset="0"/>
              <a:buNone/>
              <a:defRPr/>
            </a:pPr>
            <a:endParaRPr lang="en-US" sz="2000" dirty="0" smtClean="0">
              <a:solidFill>
                <a:srgbClr val="7030A0"/>
              </a:solidFill>
            </a:endParaRPr>
          </a:p>
        </p:txBody>
      </p:sp>
      <p:sp>
        <p:nvSpPr>
          <p:cNvPr id="3" name="Rectangle 2"/>
          <p:cNvSpPr/>
          <p:nvPr/>
        </p:nvSpPr>
        <p:spPr>
          <a:xfrm>
            <a:off x="2224585" y="761999"/>
            <a:ext cx="6467475" cy="461665"/>
          </a:xfrm>
          <a:prstGeom prst="rect">
            <a:avLst/>
          </a:prstGeom>
        </p:spPr>
        <p:txBody>
          <a:bodyPr wrap="square">
            <a:spAutoFit/>
          </a:bodyPr>
          <a:lstStyle/>
          <a:p>
            <a:pPr lvl="0">
              <a:spcBef>
                <a:spcPct val="20000"/>
              </a:spcBef>
              <a:buClr>
                <a:srgbClr val="CF1C21"/>
              </a:buClr>
              <a:buSzPct val="80000"/>
              <a:defRPr/>
            </a:pPr>
            <a:r>
              <a:rPr lang="en-US" sz="2400" b="1" dirty="0" smtClean="0">
                <a:latin typeface="Arial" pitchFamily="34" charset="0"/>
                <a:cs typeface="Arial" pitchFamily="34" charset="0"/>
              </a:rPr>
              <a:t>NS Capacity </a:t>
            </a:r>
            <a:r>
              <a:rPr lang="en-US" sz="2400" b="1" dirty="0">
                <a:latin typeface="Arial" pitchFamily="34" charset="0"/>
                <a:cs typeface="Arial" pitchFamily="34" charset="0"/>
              </a:rPr>
              <a:t>Building </a:t>
            </a:r>
            <a:r>
              <a:rPr lang="en-US"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453062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Development</a:t>
            </a:r>
            <a:endParaRPr lang="en-US" dirty="0"/>
          </a:p>
        </p:txBody>
      </p:sp>
      <p:sp>
        <p:nvSpPr>
          <p:cNvPr id="3" name="Content Placeholder 2"/>
          <p:cNvSpPr>
            <a:spLocks noGrp="1"/>
          </p:cNvSpPr>
          <p:nvPr>
            <p:ph idx="1"/>
          </p:nvPr>
        </p:nvSpPr>
        <p:spPr>
          <a:xfrm>
            <a:off x="611560" y="1676400"/>
            <a:ext cx="8075240" cy="4191000"/>
          </a:xfrm>
        </p:spPr>
        <p:txBody>
          <a:bodyPr/>
          <a:lstStyle/>
          <a:p>
            <a:r>
              <a:rPr lang="en-US" sz="2000" dirty="0" smtClean="0"/>
              <a:t>Navision Software Completion in Myanmar RC</a:t>
            </a:r>
          </a:p>
          <a:p>
            <a:pPr marL="0" indent="0">
              <a:buNone/>
            </a:pPr>
            <a:endParaRPr lang="en-US" sz="2000" dirty="0" smtClean="0"/>
          </a:p>
          <a:p>
            <a:r>
              <a:rPr lang="en-US" sz="2000" dirty="0"/>
              <a:t>Independent audit of Myanmar RC financial statements has been completed in March 2013 followed by a formation of finance commission </a:t>
            </a:r>
            <a:endParaRPr lang="en-US" sz="2000" dirty="0" smtClean="0"/>
          </a:p>
          <a:p>
            <a:endParaRPr lang="en-US" sz="2000" dirty="0"/>
          </a:p>
          <a:p>
            <a:r>
              <a:rPr lang="en-US" sz="2000" dirty="0" smtClean="0"/>
              <a:t>Sun </a:t>
            </a:r>
            <a:r>
              <a:rPr lang="en-US" sz="2000" dirty="0"/>
              <a:t>system software </a:t>
            </a:r>
            <a:r>
              <a:rPr lang="en-US" sz="2000" dirty="0" smtClean="0"/>
              <a:t>upgraded in VNRC</a:t>
            </a:r>
          </a:p>
          <a:p>
            <a:pPr marL="0" indent="0">
              <a:buNone/>
            </a:pPr>
            <a:endParaRPr lang="en-US" sz="2000" dirty="0" smtClean="0"/>
          </a:p>
          <a:p>
            <a:r>
              <a:rPr lang="en-US" sz="2000" dirty="0" smtClean="0"/>
              <a:t>Independent </a:t>
            </a:r>
            <a:r>
              <a:rPr lang="en-US" sz="2000" dirty="0"/>
              <a:t>audit of 2011 financial statements </a:t>
            </a:r>
            <a:r>
              <a:rPr lang="en-US" sz="2000" dirty="0" smtClean="0"/>
              <a:t>in </a:t>
            </a:r>
            <a:r>
              <a:rPr lang="en-US" sz="2000" dirty="0"/>
              <a:t>VNRC </a:t>
            </a:r>
            <a:endParaRPr lang="en-US" sz="2000" dirty="0" smtClean="0"/>
          </a:p>
          <a:p>
            <a:pPr marL="0" indent="0">
              <a:buNone/>
            </a:pPr>
            <a:r>
              <a:rPr lang="en-US" sz="2000" dirty="0" smtClean="0"/>
              <a:t> </a:t>
            </a:r>
          </a:p>
          <a:p>
            <a:r>
              <a:rPr lang="en-US" sz="2000" dirty="0" smtClean="0"/>
              <a:t>Planning of FD to CVTL in 2014 (possible to PMI?)</a:t>
            </a:r>
            <a:endParaRPr lang="en-US" sz="2000" dirty="0"/>
          </a:p>
        </p:txBody>
      </p:sp>
    </p:spTree>
    <p:extLst>
      <p:ext uri="{BB962C8B-B14F-4D97-AF65-F5344CB8AC3E}">
        <p14:creationId xmlns:p14="http://schemas.microsoft.com/office/powerpoint/2010/main" val="934574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Development</a:t>
            </a:r>
            <a:endParaRPr lang="en-US" dirty="0"/>
          </a:p>
        </p:txBody>
      </p:sp>
      <p:sp>
        <p:nvSpPr>
          <p:cNvPr id="3" name="Content Placeholder 2"/>
          <p:cNvSpPr>
            <a:spLocks noGrp="1"/>
          </p:cNvSpPr>
          <p:nvPr>
            <p:ph idx="1"/>
          </p:nvPr>
        </p:nvSpPr>
        <p:spPr>
          <a:xfrm>
            <a:off x="395536" y="1628800"/>
            <a:ext cx="8291264" cy="4032448"/>
          </a:xfrm>
        </p:spPr>
        <p:txBody>
          <a:bodyPr/>
          <a:lstStyle/>
          <a:p>
            <a:pPr eaLnBrk="1" hangingPunct="1">
              <a:defRPr/>
            </a:pPr>
            <a:r>
              <a:rPr lang="en-US" altLang="en-US" sz="2000" dirty="0"/>
              <a:t>Establishment of </a:t>
            </a:r>
            <a:r>
              <a:rPr lang="en-US" altLang="en-US" sz="2000" dirty="0" smtClean="0"/>
              <a:t>SEA Youth </a:t>
            </a:r>
            <a:r>
              <a:rPr lang="en-US" altLang="en-US" sz="2000" dirty="0"/>
              <a:t>network, </a:t>
            </a:r>
            <a:r>
              <a:rPr lang="en-US" altLang="en-US" sz="2000" dirty="0" smtClean="0"/>
              <a:t>implementation of key  </a:t>
            </a:r>
            <a:r>
              <a:rPr lang="en-US" altLang="en-US" sz="2000" dirty="0"/>
              <a:t>action </a:t>
            </a:r>
            <a:r>
              <a:rPr lang="en-US" altLang="en-US" sz="2000" dirty="0" smtClean="0"/>
              <a:t>plans, </a:t>
            </a:r>
            <a:r>
              <a:rPr lang="en-US" altLang="en-US" sz="2000" dirty="0"/>
              <a:t>enhancement of members’ </a:t>
            </a:r>
            <a:r>
              <a:rPr lang="en-US" altLang="en-US" sz="2000" dirty="0" smtClean="0"/>
              <a:t>capacity through online meetings.</a:t>
            </a:r>
          </a:p>
          <a:p>
            <a:pPr marL="0" indent="0" eaLnBrk="1" hangingPunct="1">
              <a:buNone/>
              <a:defRPr/>
            </a:pPr>
            <a:endParaRPr lang="en-US" altLang="en-US" sz="2000" dirty="0" smtClean="0"/>
          </a:p>
          <a:p>
            <a:pPr eaLnBrk="1" hangingPunct="1">
              <a:defRPr/>
            </a:pPr>
            <a:r>
              <a:rPr lang="en-US" altLang="en-US" sz="2000" dirty="0" smtClean="0"/>
              <a:t>Leadership </a:t>
            </a:r>
            <a:r>
              <a:rPr lang="en-US" altLang="en-US" sz="2000" dirty="0"/>
              <a:t>role </a:t>
            </a:r>
            <a:r>
              <a:rPr lang="en-US" altLang="en-US" sz="2000" dirty="0" smtClean="0"/>
              <a:t>by coordination team members (CRC, PMI, </a:t>
            </a:r>
            <a:r>
              <a:rPr lang="en-US" altLang="en-US" sz="2000" dirty="0" err="1" smtClean="0"/>
              <a:t>MaRC</a:t>
            </a:r>
            <a:r>
              <a:rPr lang="en-US" altLang="en-US" sz="2000" dirty="0" smtClean="0"/>
              <a:t>)  </a:t>
            </a:r>
          </a:p>
          <a:p>
            <a:pPr marL="0" indent="0" eaLnBrk="1" hangingPunct="1">
              <a:buNone/>
              <a:defRPr/>
            </a:pPr>
            <a:endParaRPr lang="en-US" altLang="en-US" sz="2000" dirty="0"/>
          </a:p>
          <a:p>
            <a:pPr eaLnBrk="1" hangingPunct="1">
              <a:defRPr/>
            </a:pPr>
            <a:r>
              <a:rPr lang="en-US" altLang="en-US" sz="2000" dirty="0"/>
              <a:t>Development of Regional Youth Empowerment </a:t>
            </a:r>
            <a:r>
              <a:rPr lang="en-US" altLang="en-US" sz="2000" dirty="0" smtClean="0"/>
              <a:t>Project, Cambodia (2014)</a:t>
            </a:r>
          </a:p>
          <a:p>
            <a:pPr marL="0" indent="0" eaLnBrk="1" hangingPunct="1">
              <a:buNone/>
              <a:defRPr/>
            </a:pPr>
            <a:endParaRPr lang="en-US" altLang="en-US" sz="2000" dirty="0" smtClean="0"/>
          </a:p>
          <a:p>
            <a:pPr eaLnBrk="1" hangingPunct="1">
              <a:defRPr/>
            </a:pPr>
            <a:r>
              <a:rPr lang="en-US" altLang="en-US" sz="2000" dirty="0" smtClean="0"/>
              <a:t>Cross </a:t>
            </a:r>
            <a:r>
              <a:rPr lang="en-US" altLang="en-US" sz="2000" dirty="0"/>
              <a:t>regional cooperation </a:t>
            </a:r>
            <a:r>
              <a:rPr lang="en-US" altLang="en-US" sz="2000" dirty="0" smtClean="0"/>
              <a:t>between SEA NSs and EA NSs (Thai – </a:t>
            </a:r>
            <a:r>
              <a:rPr lang="en-US" altLang="en-US" sz="2000" dirty="0" err="1" smtClean="0"/>
              <a:t>RoK</a:t>
            </a:r>
            <a:r>
              <a:rPr lang="en-US" altLang="en-US" sz="2000" dirty="0" smtClean="0"/>
              <a:t> RC)</a:t>
            </a:r>
            <a:endParaRPr lang="en-GB" altLang="en-US" sz="2000" dirty="0"/>
          </a:p>
          <a:p>
            <a:endParaRPr lang="en-US" dirty="0"/>
          </a:p>
        </p:txBody>
      </p:sp>
    </p:spTree>
    <p:extLst>
      <p:ext uri="{BB962C8B-B14F-4D97-AF65-F5344CB8AC3E}">
        <p14:creationId xmlns:p14="http://schemas.microsoft.com/office/powerpoint/2010/main" val="668265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a:t>
            </a:r>
            <a:endParaRPr lang="en-US" dirty="0"/>
          </a:p>
        </p:txBody>
      </p:sp>
      <p:sp>
        <p:nvSpPr>
          <p:cNvPr id="3" name="Content Placeholder 2"/>
          <p:cNvSpPr>
            <a:spLocks noGrp="1"/>
          </p:cNvSpPr>
          <p:nvPr>
            <p:ph idx="1"/>
          </p:nvPr>
        </p:nvSpPr>
        <p:spPr>
          <a:xfrm>
            <a:off x="755576" y="1676400"/>
            <a:ext cx="7931224" cy="4191000"/>
          </a:xfrm>
        </p:spPr>
        <p:txBody>
          <a:bodyPr/>
          <a:lstStyle/>
          <a:p>
            <a:r>
              <a:rPr lang="en-US" dirty="0" smtClean="0"/>
              <a:t>Mainstreaming Gender and Diversity into all SEARD programs, tools and strategies</a:t>
            </a:r>
            <a:br>
              <a:rPr lang="en-US" dirty="0" smtClean="0"/>
            </a:br>
            <a:endParaRPr lang="en-US" dirty="0" smtClean="0"/>
          </a:p>
          <a:p>
            <a:r>
              <a:rPr lang="en-US" dirty="0" smtClean="0"/>
              <a:t>Building the capacity of SEARD and interested National Societies to strengthen existing Gender and Diversity initiatives </a:t>
            </a:r>
            <a:r>
              <a:rPr lang="en-US" sz="1600" dirty="0" smtClean="0">
                <a:solidFill>
                  <a:srgbClr val="FF0000"/>
                </a:solidFill>
              </a:rPr>
              <a:t>(Gender Audit has been completed in Cambodia, Lao, and Myanmar).</a:t>
            </a:r>
          </a:p>
          <a:p>
            <a:r>
              <a:rPr lang="en-US" dirty="0" smtClean="0"/>
              <a:t>Increased </a:t>
            </a:r>
            <a:r>
              <a:rPr lang="en-US" dirty="0"/>
              <a:t>integration of gender equality into national and regional DRR policies and </a:t>
            </a:r>
            <a:r>
              <a:rPr lang="en-US" dirty="0" smtClean="0"/>
              <a:t>programs</a:t>
            </a:r>
            <a:br>
              <a:rPr lang="en-US" dirty="0" smtClean="0"/>
            </a:br>
            <a:endParaRPr lang="en-US" dirty="0" smtClean="0"/>
          </a:p>
          <a:p>
            <a:r>
              <a:rPr lang="en-US" dirty="0" smtClean="0"/>
              <a:t>Forming a SEA Regional Forum on Gender and Diversity</a:t>
            </a:r>
            <a:r>
              <a:rPr lang="en-US" dirty="0"/>
              <a:t/>
            </a:r>
            <a:br>
              <a:rPr lang="en-US" dirty="0"/>
            </a:br>
            <a:endParaRPr lang="en-US" dirty="0"/>
          </a:p>
          <a:p>
            <a:endParaRPr lang="en-US" dirty="0"/>
          </a:p>
        </p:txBody>
      </p:sp>
    </p:spTree>
    <p:extLst>
      <p:ext uri="{BB962C8B-B14F-4D97-AF65-F5344CB8AC3E}">
        <p14:creationId xmlns:p14="http://schemas.microsoft.com/office/powerpoint/2010/main" val="100514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Few NSD Interventions.</a:t>
            </a:r>
            <a:endParaRPr lang="en-US" dirty="0"/>
          </a:p>
        </p:txBody>
      </p:sp>
      <p:graphicFrame>
        <p:nvGraphicFramePr>
          <p:cNvPr id="4" name="Content Placeholder 3"/>
          <p:cNvGraphicFramePr>
            <a:graphicFrameLocks noGrp="1"/>
          </p:cNvGraphicFramePr>
          <p:nvPr>
            <p:ph idx="1"/>
          </p:nvPr>
        </p:nvGraphicFramePr>
        <p:xfrm>
          <a:off x="2072049" y="1629000"/>
          <a:ext cx="6371501" cy="4285801"/>
        </p:xfrm>
        <a:graphic>
          <a:graphicData uri="http://schemas.openxmlformats.org/drawingml/2006/table">
            <a:tbl>
              <a:tblPr firstRow="1" firstCol="1" bandRow="1">
                <a:tableStyleId>{5C22544A-7EE6-4342-B048-85BDC9FD1C3A}</a:tableStyleId>
              </a:tblPr>
              <a:tblGrid>
                <a:gridCol w="679665"/>
                <a:gridCol w="520353"/>
                <a:gridCol w="650442"/>
                <a:gridCol w="567487"/>
                <a:gridCol w="763562"/>
                <a:gridCol w="790428"/>
                <a:gridCol w="1975363"/>
                <a:gridCol w="424201"/>
              </a:tblGrid>
              <a:tr h="390352">
                <a:tc>
                  <a:txBody>
                    <a:bodyPr/>
                    <a:lstStyle/>
                    <a:p>
                      <a:pPr marL="0" marR="0" algn="ctr">
                        <a:lnSpc>
                          <a:spcPct val="115000"/>
                        </a:lnSpc>
                        <a:spcBef>
                          <a:spcPts val="0"/>
                        </a:spcBef>
                        <a:spcAft>
                          <a:spcPts val="0"/>
                        </a:spcAft>
                      </a:pPr>
                      <a:r>
                        <a:rPr lang="en-GB" sz="700">
                          <a:effectLst/>
                        </a:rPr>
                        <a:t>Country</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OCAC</a:t>
                      </a:r>
                      <a:endParaRPr lang="en-GB" sz="800">
                        <a:effectLst/>
                        <a:latin typeface="Calibri"/>
                        <a:ea typeface="Times New Roman"/>
                        <a:cs typeface="Times New Roman"/>
                      </a:endParaRPr>
                    </a:p>
                  </a:txBody>
                  <a:tcPr marL="50915" marR="50915" marT="0" marB="0" anchor="ctr"/>
                </a:tc>
                <a:tc>
                  <a:txBody>
                    <a:bodyPr/>
                    <a:lstStyle/>
                    <a:p>
                      <a:pPr marL="0" marR="0" algn="ctr">
                        <a:lnSpc>
                          <a:spcPct val="115000"/>
                        </a:lnSpc>
                        <a:spcBef>
                          <a:spcPts val="0"/>
                        </a:spcBef>
                        <a:spcAft>
                          <a:spcPts val="0"/>
                        </a:spcAft>
                      </a:pPr>
                      <a:r>
                        <a:rPr lang="en-GB" sz="700">
                          <a:effectLst/>
                        </a:rPr>
                        <a:t>BOCA</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Finance Development</a:t>
                      </a:r>
                      <a:endParaRPr lang="en-GB" sz="800">
                        <a:effectLst/>
                        <a:latin typeface="Calibri"/>
                        <a:ea typeface="Times New Roman"/>
                        <a:cs typeface="Times New Roman"/>
                      </a:endParaRPr>
                    </a:p>
                  </a:txBody>
                  <a:tcPr marL="50915" marR="50915" marT="0" marB="0" anchor="ctr"/>
                </a:tc>
                <a:tc>
                  <a:txBody>
                    <a:bodyPr/>
                    <a:lstStyle/>
                    <a:p>
                      <a:pPr marL="0" marR="0" algn="ctr">
                        <a:lnSpc>
                          <a:spcPct val="115000"/>
                        </a:lnSpc>
                        <a:spcBef>
                          <a:spcPts val="0"/>
                        </a:spcBef>
                        <a:spcAft>
                          <a:spcPts val="0"/>
                        </a:spcAft>
                      </a:pPr>
                      <a:r>
                        <a:rPr lang="en-GB" sz="700">
                          <a:effectLst/>
                        </a:rPr>
                        <a:t>Youth Development</a:t>
                      </a:r>
                      <a:endParaRPr lang="en-GB" sz="800">
                        <a:effectLst/>
                        <a:latin typeface="Calibri"/>
                        <a:ea typeface="Times New Roman"/>
                        <a:cs typeface="Times New Roman"/>
                      </a:endParaRPr>
                    </a:p>
                  </a:txBody>
                  <a:tcPr marL="50915" marR="50915" marT="0" marB="0" anchor="ctr"/>
                </a:tc>
                <a:tc>
                  <a:txBody>
                    <a:bodyPr/>
                    <a:lstStyle/>
                    <a:p>
                      <a:pPr marL="0" marR="0" algn="ctr">
                        <a:lnSpc>
                          <a:spcPct val="115000"/>
                        </a:lnSpc>
                        <a:spcBef>
                          <a:spcPts val="0"/>
                        </a:spcBef>
                        <a:spcAft>
                          <a:spcPts val="0"/>
                        </a:spcAft>
                      </a:pPr>
                      <a:r>
                        <a:rPr lang="en-GB" sz="700">
                          <a:effectLst/>
                        </a:rPr>
                        <a:t>Gender and Diversity</a:t>
                      </a:r>
                      <a:endParaRPr lang="en-GB" sz="800">
                        <a:effectLst/>
                        <a:latin typeface="Calibri"/>
                        <a:ea typeface="Times New Roman"/>
                        <a:cs typeface="Times New Roman"/>
                      </a:endParaRPr>
                    </a:p>
                  </a:txBody>
                  <a:tcPr marL="50915" marR="50915" marT="0" marB="0" anchor="ctr"/>
                </a:tc>
                <a:tc gridSpan="2">
                  <a:txBody>
                    <a:bodyPr/>
                    <a:lstStyle/>
                    <a:p>
                      <a:pPr marL="0" marR="0" algn="ctr">
                        <a:lnSpc>
                          <a:spcPct val="115000"/>
                        </a:lnSpc>
                        <a:spcBef>
                          <a:spcPts val="0"/>
                        </a:spcBef>
                        <a:spcAft>
                          <a:spcPts val="0"/>
                        </a:spcAft>
                      </a:pPr>
                      <a:r>
                        <a:rPr lang="en-GB" sz="700">
                          <a:effectLst/>
                        </a:rPr>
                        <a:t>Strategic Planning</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711873">
                <a:tc>
                  <a:txBody>
                    <a:bodyPr/>
                    <a:lstStyle/>
                    <a:p>
                      <a:pPr marL="0" marR="0" algn="ctr">
                        <a:lnSpc>
                          <a:spcPct val="115000"/>
                        </a:lnSpc>
                        <a:spcBef>
                          <a:spcPts val="0"/>
                        </a:spcBef>
                        <a:spcAft>
                          <a:spcPts val="0"/>
                        </a:spcAft>
                      </a:pPr>
                      <a:r>
                        <a:rPr lang="en-GB" sz="700">
                          <a:effectLst/>
                        </a:rPr>
                        <a:t>Brunei</a:t>
                      </a:r>
                      <a:endParaRPr lang="en-GB" sz="800">
                        <a:effectLst/>
                        <a:latin typeface="Calibri"/>
                        <a:ea typeface="Times New Roman"/>
                        <a:cs typeface="Times New Roman"/>
                      </a:endParaRPr>
                    </a:p>
                  </a:txBody>
                  <a:tcPr marL="50915" marR="50915" marT="0" marB="0" anchor="ctr"/>
                </a:tc>
                <a:tc>
                  <a:txBody>
                    <a:bodyPr/>
                    <a:lstStyle/>
                    <a:p>
                      <a:pPr>
                        <a:lnSpc>
                          <a:spcPct val="115000"/>
                        </a:lnSpc>
                      </a:pPr>
                      <a:endParaRPr lang="en-GB" sz="800">
                        <a:effectLst/>
                        <a:latin typeface="Calibri"/>
                      </a:endParaRPr>
                    </a:p>
                  </a:txBody>
                  <a:tcPr marL="50915" marR="50915" marT="0" marB="0" anchor="ctr"/>
                </a:tc>
                <a:tc>
                  <a:txBody>
                    <a:bodyPr/>
                    <a:lstStyle/>
                    <a:p>
                      <a:pPr marL="0" marR="0">
                        <a:lnSpc>
                          <a:spcPct val="115000"/>
                        </a:lnSpc>
                        <a:spcBef>
                          <a:spcPts val="0"/>
                        </a:spcBef>
                        <a:spcAft>
                          <a:spcPts val="0"/>
                        </a:spcAft>
                      </a:pPr>
                      <a:r>
                        <a:rPr lang="en-GB" sz="700">
                          <a:effectLst/>
                        </a:rPr>
                        <a:t>n/a</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Financial Management system development planned.</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Youth Policy drafted, support plan being discussed.</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Gender and Diversity audit and related interventions being discussed.</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 Draft available.</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702633">
                <a:tc>
                  <a:txBody>
                    <a:bodyPr/>
                    <a:lstStyle/>
                    <a:p>
                      <a:pPr marL="0" marR="0" algn="ctr">
                        <a:lnSpc>
                          <a:spcPct val="115000"/>
                        </a:lnSpc>
                        <a:spcBef>
                          <a:spcPts val="0"/>
                        </a:spcBef>
                        <a:spcAft>
                          <a:spcPts val="0"/>
                        </a:spcAft>
                      </a:pPr>
                      <a:r>
                        <a:rPr lang="en-GB" sz="700">
                          <a:effectLst/>
                        </a:rPr>
                        <a:t>Cambodia</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endParaRPr>
                    </a:p>
                    <a:p>
                      <a:pPr marL="0" marR="0">
                        <a:lnSpc>
                          <a:spcPct val="115000"/>
                        </a:lnSpc>
                        <a:spcBef>
                          <a:spcPts val="0"/>
                        </a:spcBef>
                        <a:spcAft>
                          <a:spcPts val="0"/>
                        </a:spcAft>
                      </a:pPr>
                      <a:r>
                        <a:rPr lang="en-GB" sz="700">
                          <a:effectLst/>
                        </a:rPr>
                        <a:t>BOCA piloted in 2 Branches</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CRC youth policy updated,  </a:t>
                      </a:r>
                      <a:endParaRPr lang="en-GB" sz="800">
                        <a:effectLst/>
                      </a:endParaRPr>
                    </a:p>
                    <a:p>
                      <a:pPr marL="0" marR="0">
                        <a:lnSpc>
                          <a:spcPct val="115000"/>
                        </a:lnSpc>
                        <a:spcBef>
                          <a:spcPts val="0"/>
                        </a:spcBef>
                        <a:spcAft>
                          <a:spcPts val="0"/>
                        </a:spcAft>
                      </a:pPr>
                      <a:r>
                        <a:rPr lang="en-GB" sz="700">
                          <a:effectLst/>
                        </a:rPr>
                        <a:t>YEP started with YABC training in September/ event in November</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Audit planned in September </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Strategy 2011-2020. A 4 year Development Plan (2011-2015) in place.  </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295592">
                <a:tc>
                  <a:txBody>
                    <a:bodyPr/>
                    <a:lstStyle/>
                    <a:p>
                      <a:pPr marL="0" marR="0" algn="ctr">
                        <a:lnSpc>
                          <a:spcPct val="115000"/>
                        </a:lnSpc>
                        <a:spcBef>
                          <a:spcPts val="0"/>
                        </a:spcBef>
                        <a:spcAft>
                          <a:spcPts val="0"/>
                        </a:spcAft>
                      </a:pPr>
                      <a:r>
                        <a:rPr lang="en-GB" sz="700">
                          <a:effectLst/>
                        </a:rPr>
                        <a:t>Indonesia</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a:lnSpc>
                          <a:spcPct val="115000"/>
                        </a:lnSpc>
                      </a:pPr>
                      <a:endParaRPr lang="en-GB" sz="800">
                        <a:effectLst/>
                        <a:latin typeface="Calibri"/>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SEAYN Chair</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Audit planned in October</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 Preparing draft SP (2014-2019). To be discussed in GA in December.</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281921">
                <a:tc>
                  <a:txBody>
                    <a:bodyPr/>
                    <a:lstStyle/>
                    <a:p>
                      <a:pPr marL="0" marR="0" algn="ctr">
                        <a:lnSpc>
                          <a:spcPct val="115000"/>
                        </a:lnSpc>
                        <a:spcBef>
                          <a:spcPts val="0"/>
                        </a:spcBef>
                        <a:spcAft>
                          <a:spcPts val="0"/>
                        </a:spcAft>
                      </a:pPr>
                      <a:r>
                        <a:rPr lang="en-GB" sz="700">
                          <a:effectLst/>
                        </a:rPr>
                        <a:t>Laos</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SEAYN deputy Chair</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Audit planned in September</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 2011-2015 SP in place.</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468422">
                <a:tc>
                  <a:txBody>
                    <a:bodyPr/>
                    <a:lstStyle/>
                    <a:p>
                      <a:pPr marL="0" marR="0" algn="ctr">
                        <a:lnSpc>
                          <a:spcPct val="115000"/>
                        </a:lnSpc>
                        <a:spcBef>
                          <a:spcPts val="0"/>
                        </a:spcBef>
                        <a:spcAft>
                          <a:spcPts val="0"/>
                        </a:spcAft>
                      </a:pPr>
                      <a:r>
                        <a:rPr lang="en-GB" sz="700">
                          <a:effectLst/>
                        </a:rPr>
                        <a:t>Malaysia</a:t>
                      </a:r>
                      <a:endParaRPr lang="en-GB" sz="800">
                        <a:effectLst/>
                        <a:latin typeface="Calibri"/>
                        <a:ea typeface="Times New Roman"/>
                        <a:cs typeface="Times New Roman"/>
                      </a:endParaRPr>
                    </a:p>
                  </a:txBody>
                  <a:tcPr marL="50915" marR="50915" marT="0" marB="0" anchor="ctr"/>
                </a:tc>
                <a:tc>
                  <a:txBody>
                    <a:bodyPr/>
                    <a:lstStyle/>
                    <a:p>
                      <a:pPr>
                        <a:lnSpc>
                          <a:spcPct val="115000"/>
                        </a:lnSpc>
                      </a:pPr>
                      <a:endParaRPr lang="en-GB" sz="800">
                        <a:effectLst/>
                        <a:latin typeface="Calibri"/>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OD and Youth steering committee Chair, SEAYN  member</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 2011-2015 Strategic Plan in place.</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819738">
                <a:tc>
                  <a:txBody>
                    <a:bodyPr/>
                    <a:lstStyle/>
                    <a:p>
                      <a:pPr marL="0" marR="0" algn="ctr">
                        <a:lnSpc>
                          <a:spcPct val="115000"/>
                        </a:lnSpc>
                        <a:spcBef>
                          <a:spcPts val="0"/>
                        </a:spcBef>
                        <a:spcAft>
                          <a:spcPts val="0"/>
                        </a:spcAft>
                      </a:pPr>
                      <a:r>
                        <a:rPr lang="en-GB" sz="700">
                          <a:effectLst/>
                        </a:rPr>
                        <a:t>Myanmar</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endParaRPr>
                    </a:p>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Navision refresher training planned in September</a:t>
                      </a:r>
                      <a:endParaRPr lang="en-GB" sz="800">
                        <a:effectLst/>
                        <a:latin typeface="Calibri"/>
                        <a:ea typeface="Times New Roman"/>
                        <a:cs typeface="Times New Roman"/>
                      </a:endParaRPr>
                    </a:p>
                  </a:txBody>
                  <a:tcPr marL="50915" marR="50915" marT="0" marB="0" anchor="ctr"/>
                </a:tc>
                <a:tc>
                  <a:txBody>
                    <a:bodyPr/>
                    <a:lstStyle/>
                    <a:p>
                      <a:pPr>
                        <a:lnSpc>
                          <a:spcPct val="115000"/>
                        </a:lnSpc>
                      </a:pPr>
                      <a:endParaRPr lang="en-GB" sz="800">
                        <a:effectLst/>
                        <a:latin typeface="Calibri"/>
                      </a:endParaRPr>
                    </a:p>
                  </a:txBody>
                  <a:tcPr marL="50915" marR="50915" marT="0" marB="0" anchor="ctr"/>
                </a:tc>
                <a:tc>
                  <a:txBody>
                    <a:bodyPr/>
                    <a:lstStyle/>
                    <a:p>
                      <a:pPr marL="0" marR="0">
                        <a:lnSpc>
                          <a:spcPct val="115000"/>
                        </a:lnSpc>
                        <a:spcBef>
                          <a:spcPts val="0"/>
                        </a:spcBef>
                        <a:spcAft>
                          <a:spcPts val="0"/>
                        </a:spcAft>
                      </a:pPr>
                      <a:r>
                        <a:rPr lang="en-GB" sz="700">
                          <a:effectLst/>
                        </a:rPr>
                        <a:t> Gender and Diversity Sensitization and Strategic planning workshop scheduled for September</a:t>
                      </a:r>
                      <a:endParaRPr lang="en-GB" sz="800">
                        <a:effectLst/>
                        <a:latin typeface="Calibri"/>
                        <a:ea typeface="Times New Roman"/>
                        <a:cs typeface="Times New Roman"/>
                      </a:endParaRPr>
                    </a:p>
                  </a:txBody>
                  <a:tcPr marL="50915" marR="50915" marT="0" marB="0" anchor="ctr"/>
                </a:tc>
                <a:tc gridSpan="2">
                  <a:txBody>
                    <a:bodyPr/>
                    <a:lstStyle/>
                    <a:p>
                      <a:pPr marL="0" marR="0">
                        <a:lnSpc>
                          <a:spcPct val="115000"/>
                        </a:lnSpc>
                        <a:spcBef>
                          <a:spcPts val="0"/>
                        </a:spcBef>
                        <a:spcAft>
                          <a:spcPts val="0"/>
                        </a:spcAft>
                      </a:pPr>
                      <a:r>
                        <a:rPr lang="en-GB" sz="700">
                          <a:effectLst/>
                        </a:rPr>
                        <a:t> SP 2011-15 reviewed and revised in July 2013.</a:t>
                      </a:r>
                      <a:endParaRPr lang="en-GB" sz="800">
                        <a:effectLst/>
                        <a:latin typeface="Calibri"/>
                        <a:ea typeface="Times New Roman"/>
                        <a:cs typeface="Times New Roman"/>
                      </a:endParaRPr>
                    </a:p>
                  </a:txBody>
                  <a:tcPr marL="50915" marR="50915" marT="0" marB="0" anchor="ctr"/>
                </a:tc>
                <a:tc hMerge="1">
                  <a:txBody>
                    <a:bodyPr/>
                    <a:lstStyle/>
                    <a:p>
                      <a:endParaRPr lang="en-US"/>
                    </a:p>
                  </a:txBody>
                  <a:tcPr/>
                </a:tc>
              </a:tr>
              <a:tr h="520469">
                <a:tc>
                  <a:txBody>
                    <a:bodyPr/>
                    <a:lstStyle/>
                    <a:p>
                      <a:pPr marL="0" marR="0" algn="ctr">
                        <a:lnSpc>
                          <a:spcPct val="115000"/>
                        </a:lnSpc>
                        <a:spcBef>
                          <a:spcPts val="0"/>
                        </a:spcBef>
                        <a:spcAft>
                          <a:spcPts val="0"/>
                        </a:spcAft>
                      </a:pPr>
                      <a:r>
                        <a:rPr lang="en-GB" sz="700">
                          <a:effectLst/>
                        </a:rPr>
                        <a:t>Philippines</a:t>
                      </a:r>
                      <a:endParaRPr lang="en-GB" sz="800">
                        <a:effectLst/>
                        <a:latin typeface="Calibri"/>
                        <a:ea typeface="Times New Roman"/>
                        <a:cs typeface="Times New Roman"/>
                      </a:endParaRPr>
                    </a:p>
                  </a:txBody>
                  <a:tcPr marL="50915" marR="50915" marT="0" marB="0" anchor="ctr"/>
                </a:tc>
                <a:tc>
                  <a:txBody>
                    <a:bodyPr/>
                    <a:lstStyle/>
                    <a:p>
                      <a:pPr>
                        <a:lnSpc>
                          <a:spcPct val="115000"/>
                        </a:lnSpc>
                      </a:pPr>
                      <a:endParaRPr lang="en-GB" sz="800">
                        <a:effectLst/>
                        <a:latin typeface="Calibri"/>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SEAYN Officer,</a:t>
                      </a:r>
                      <a:endParaRPr lang="en-GB" sz="800">
                        <a:effectLst/>
                      </a:endParaRPr>
                    </a:p>
                    <a:p>
                      <a:pPr marL="0" marR="0">
                        <a:lnSpc>
                          <a:spcPct val="115000"/>
                        </a:lnSpc>
                        <a:spcBef>
                          <a:spcPts val="0"/>
                        </a:spcBef>
                        <a:spcAft>
                          <a:spcPts val="0"/>
                        </a:spcAft>
                      </a:pPr>
                      <a:r>
                        <a:rPr lang="en-GB" sz="700">
                          <a:effectLst/>
                        </a:rPr>
                        <a:t>YABC involvement in Sept and Nov</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0"/>
                        </a:spcAft>
                      </a:pPr>
                      <a:r>
                        <a:rPr lang="en-GB" sz="700">
                          <a:effectLst/>
                        </a:rPr>
                        <a:t> SP approved and distributed to chapters and PNSs.</a:t>
                      </a:r>
                      <a:endParaRPr lang="en-GB" sz="800">
                        <a:effectLst/>
                        <a:latin typeface="Calibri"/>
                        <a:ea typeface="Times New Roman"/>
                        <a:cs typeface="Times New Roman"/>
                      </a:endParaRPr>
                    </a:p>
                  </a:txBody>
                  <a:tcPr marL="50915" marR="50915" marT="0" marB="0" anchor="ctr"/>
                </a:tc>
                <a:tc>
                  <a:txBody>
                    <a:bodyPr/>
                    <a:lstStyle/>
                    <a:p>
                      <a:pPr marL="0" marR="0">
                        <a:lnSpc>
                          <a:spcPct val="115000"/>
                        </a:lnSpc>
                        <a:spcBef>
                          <a:spcPts val="0"/>
                        </a:spcBef>
                        <a:spcAft>
                          <a:spcPts val="1000"/>
                        </a:spcAft>
                      </a:pPr>
                      <a:r>
                        <a:rPr lang="en-GB" sz="800" dirty="0">
                          <a:effectLst/>
                        </a:rPr>
                        <a:t> </a:t>
                      </a:r>
                      <a:endParaRPr lang="en-GB" sz="800" dirty="0">
                        <a:effectLst/>
                        <a:latin typeface="Calibri"/>
                        <a:ea typeface="Times New Roman"/>
                        <a:cs typeface="Times New Roman"/>
                      </a:endParaRPr>
                    </a:p>
                  </a:txBody>
                  <a:tcPr marL="0" marR="0" marT="0" marB="0" anchor="ctr"/>
                </a:tc>
              </a:tr>
            </a:tbl>
          </a:graphicData>
        </a:graphic>
      </p:graphicFrame>
    </p:spTree>
    <p:extLst>
      <p:ext uri="{BB962C8B-B14F-4D97-AF65-F5344CB8AC3E}">
        <p14:creationId xmlns:p14="http://schemas.microsoft.com/office/powerpoint/2010/main" val="624266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 </a:t>
            </a:r>
            <a:r>
              <a:rPr lang="fr-CH" dirty="0" smtClean="0"/>
              <a:t>                  </a:t>
            </a:r>
            <a:r>
              <a:rPr lang="fr-CH" dirty="0" err="1"/>
              <a:t>Strategy</a:t>
            </a:r>
            <a:r>
              <a:rPr lang="fr-CH" dirty="0"/>
              <a:t> 2020</a:t>
            </a:r>
            <a:endParaRPr lang="en-US" dirty="0"/>
          </a:p>
        </p:txBody>
      </p:sp>
      <p:sp>
        <p:nvSpPr>
          <p:cNvPr id="4" name="Content Placeholder 3"/>
          <p:cNvSpPr>
            <a:spLocks noGrp="1"/>
          </p:cNvSpPr>
          <p:nvPr>
            <p:ph sz="half" idx="1"/>
          </p:nvPr>
        </p:nvSpPr>
        <p:spPr>
          <a:xfrm>
            <a:off x="4643438" y="1500174"/>
            <a:ext cx="4038600" cy="4191000"/>
          </a:xfrm>
        </p:spPr>
        <p:txBody>
          <a:bodyPr/>
          <a:lstStyle/>
          <a:p>
            <a:pPr>
              <a:buNone/>
            </a:pPr>
            <a:endParaRPr lang="fr-CH" b="1" dirty="0" smtClean="0">
              <a:solidFill>
                <a:srgbClr val="FF0000"/>
              </a:solidFill>
            </a:endParaRPr>
          </a:p>
          <a:p>
            <a:pPr>
              <a:buNone/>
            </a:pPr>
            <a:endParaRPr lang="fr-CH" sz="1200" dirty="0" smtClean="0"/>
          </a:p>
        </p:txBody>
      </p:sp>
      <p:grpSp>
        <p:nvGrpSpPr>
          <p:cNvPr id="5" name="Content Placeholder 4"/>
          <p:cNvGrpSpPr>
            <a:grpSpLocks noGrp="1"/>
          </p:cNvGrpSpPr>
          <p:nvPr/>
        </p:nvGrpSpPr>
        <p:grpSpPr>
          <a:xfrm>
            <a:off x="1043608" y="1607078"/>
            <a:ext cx="6912768" cy="3933530"/>
            <a:chOff x="838200" y="357166"/>
            <a:chExt cx="8305800" cy="4369678"/>
          </a:xfrm>
        </p:grpSpPr>
        <p:sp>
          <p:nvSpPr>
            <p:cNvPr id="6" name="Isosceles Triangle 5"/>
            <p:cNvSpPr/>
            <p:nvPr/>
          </p:nvSpPr>
          <p:spPr>
            <a:xfrm>
              <a:off x="1500187" y="357166"/>
              <a:ext cx="7643813" cy="914400"/>
            </a:xfrm>
            <a:prstGeom prst="triangle">
              <a:avLst/>
            </a:prstGeom>
            <a:solidFill>
              <a:schemeClr val="bg1"/>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b="1" i="1" dirty="0">
                  <a:solidFill>
                    <a:srgbClr val="FF0000"/>
                  </a:solidFill>
                  <a:cs typeface="Calibri"/>
                </a:rPr>
                <a:t>Vision 2020</a:t>
              </a:r>
              <a:endParaRPr lang="en-GB" sz="2800" i="1" dirty="0">
                <a:solidFill>
                  <a:srgbClr val="FF0000"/>
                </a:solidFill>
                <a:cs typeface="Calibri"/>
              </a:endParaRPr>
            </a:p>
          </p:txBody>
        </p:sp>
        <p:sp>
          <p:nvSpPr>
            <p:cNvPr id="7" name="TextBox 7"/>
            <p:cNvSpPr txBox="1">
              <a:spLocks noChangeArrowheads="1"/>
            </p:cNvSpPr>
            <p:nvPr/>
          </p:nvSpPr>
          <p:spPr bwMode="auto">
            <a:xfrm>
              <a:off x="1857356" y="1285860"/>
              <a:ext cx="2205039" cy="2795055"/>
            </a:xfrm>
            <a:prstGeom prst="rect">
              <a:avLst/>
            </a:prstGeom>
            <a:solidFill>
              <a:schemeClr val="bg1"/>
            </a:solidFill>
            <a:ln w="63500">
              <a:solidFill>
                <a:schemeClr val="tx1"/>
              </a:solidFill>
              <a:miter lim="800000"/>
              <a:headEnd/>
              <a:tailEnd/>
            </a:ln>
          </p:spPr>
          <p:txBody>
            <a:bodyPr>
              <a:spAutoFit/>
            </a:bodyPr>
            <a:lstStyle/>
            <a:p>
              <a:pPr algn="ctr"/>
              <a:endParaRPr lang="en-GB" sz="2000" b="1" dirty="0">
                <a:solidFill>
                  <a:srgbClr val="000000"/>
                </a:solidFill>
                <a:latin typeface="Calibri" pitchFamily="34" charset="0"/>
              </a:endParaRPr>
            </a:p>
            <a:p>
              <a:pPr algn="ctr"/>
              <a:r>
                <a:rPr lang="en-GB" sz="1200" b="1" dirty="0">
                  <a:solidFill>
                    <a:srgbClr val="000000"/>
                  </a:solidFill>
                  <a:latin typeface="Calibri" pitchFamily="34" charset="0"/>
                </a:rPr>
                <a:t>Strategic Aim 1</a:t>
              </a:r>
            </a:p>
            <a:p>
              <a:pPr algn="ctr"/>
              <a:endParaRPr lang="en-GB" sz="1050" b="1" dirty="0">
                <a:solidFill>
                  <a:srgbClr val="000000"/>
                </a:solidFill>
                <a:latin typeface="Calibri" pitchFamily="34" charset="0"/>
              </a:endParaRPr>
            </a:p>
            <a:p>
              <a:pPr algn="ctr"/>
              <a:r>
                <a:rPr lang="en-GB" sz="1100" dirty="0">
                  <a:solidFill>
                    <a:srgbClr val="000000"/>
                  </a:solidFill>
                  <a:latin typeface="Calibri" pitchFamily="34" charset="0"/>
                </a:rPr>
                <a:t>Save lives, protect livelihoods, and strengthen recovery from </a:t>
              </a:r>
              <a:r>
                <a:rPr lang="en-GB" sz="1200" dirty="0">
                  <a:solidFill>
                    <a:srgbClr val="000000"/>
                  </a:solidFill>
                  <a:latin typeface="Calibri" pitchFamily="34" charset="0"/>
                </a:rPr>
                <a:t>disasters and crises</a:t>
              </a:r>
              <a:endParaRPr lang="en-GB" sz="1600" dirty="0">
                <a:solidFill>
                  <a:srgbClr val="000000"/>
                </a:solidFill>
                <a:latin typeface="Calibri" pitchFamily="34" charset="0"/>
              </a:endParaRPr>
            </a:p>
            <a:p>
              <a:pPr algn="ctr"/>
              <a:endParaRPr lang="en-GB" sz="1600" b="1" dirty="0">
                <a:solidFill>
                  <a:srgbClr val="000000"/>
                </a:solidFill>
                <a:latin typeface="Calibri" pitchFamily="34" charset="0"/>
              </a:endParaRPr>
            </a:p>
            <a:p>
              <a:pPr algn="ctr"/>
              <a:endParaRPr lang="en-GB" sz="1600" b="1" dirty="0">
                <a:solidFill>
                  <a:srgbClr val="000000"/>
                </a:solidFill>
                <a:latin typeface="Calibri" pitchFamily="34" charset="0"/>
              </a:endParaRPr>
            </a:p>
          </p:txBody>
        </p:sp>
        <p:sp>
          <p:nvSpPr>
            <p:cNvPr id="8" name="TextBox 8"/>
            <p:cNvSpPr txBox="1">
              <a:spLocks noChangeArrowheads="1"/>
            </p:cNvSpPr>
            <p:nvPr/>
          </p:nvSpPr>
          <p:spPr bwMode="auto">
            <a:xfrm>
              <a:off x="4071934" y="1285860"/>
              <a:ext cx="2438400" cy="2564270"/>
            </a:xfrm>
            <a:prstGeom prst="rect">
              <a:avLst/>
            </a:prstGeom>
            <a:solidFill>
              <a:schemeClr val="bg1"/>
            </a:solidFill>
            <a:ln w="63500">
              <a:solidFill>
                <a:schemeClr val="tx1"/>
              </a:solidFill>
              <a:miter lim="800000"/>
              <a:headEnd/>
              <a:tailEnd/>
            </a:ln>
          </p:spPr>
          <p:txBody>
            <a:bodyPr>
              <a:spAutoFit/>
            </a:bodyPr>
            <a:lstStyle/>
            <a:p>
              <a:pPr algn="ctr"/>
              <a:endParaRPr lang="en-GB" sz="2400" b="1" dirty="0">
                <a:solidFill>
                  <a:srgbClr val="000000"/>
                </a:solidFill>
                <a:latin typeface="Calibri" pitchFamily="34" charset="0"/>
              </a:endParaRPr>
            </a:p>
            <a:p>
              <a:pPr algn="ctr"/>
              <a:r>
                <a:rPr lang="en-GB" sz="1200" b="1" dirty="0">
                  <a:solidFill>
                    <a:srgbClr val="000000"/>
                  </a:solidFill>
                  <a:latin typeface="Calibri" pitchFamily="34" charset="0"/>
                </a:rPr>
                <a:t>Strategic Aim 2</a:t>
              </a:r>
            </a:p>
            <a:p>
              <a:pPr algn="ctr"/>
              <a:endParaRPr lang="en-GB" sz="1400" b="1" dirty="0">
                <a:solidFill>
                  <a:srgbClr val="000000"/>
                </a:solidFill>
                <a:latin typeface="Calibri" pitchFamily="34" charset="0"/>
              </a:endParaRPr>
            </a:p>
            <a:p>
              <a:pPr algn="ctr"/>
              <a:endParaRPr lang="en-GB" sz="1100" b="1" dirty="0">
                <a:solidFill>
                  <a:srgbClr val="000000"/>
                </a:solidFill>
                <a:latin typeface="Calibri" pitchFamily="34" charset="0"/>
              </a:endParaRPr>
            </a:p>
            <a:p>
              <a:pPr algn="ctr"/>
              <a:r>
                <a:rPr lang="en-GB" sz="1100" dirty="0">
                  <a:solidFill>
                    <a:srgbClr val="000000"/>
                  </a:solidFill>
                  <a:latin typeface="Calibri" pitchFamily="34" charset="0"/>
                </a:rPr>
                <a:t>Enable healthy </a:t>
              </a:r>
              <a:br>
                <a:rPr lang="en-GB" sz="1100" dirty="0">
                  <a:solidFill>
                    <a:srgbClr val="000000"/>
                  </a:solidFill>
                  <a:latin typeface="Calibri" pitchFamily="34" charset="0"/>
                </a:rPr>
              </a:br>
              <a:r>
                <a:rPr lang="en-GB" sz="1100" dirty="0">
                  <a:solidFill>
                    <a:srgbClr val="000000"/>
                  </a:solidFill>
                  <a:latin typeface="Calibri" pitchFamily="34" charset="0"/>
                </a:rPr>
                <a:t>and safe</a:t>
              </a:r>
              <a:r>
                <a:rPr lang="en-GB" sz="900" dirty="0">
                  <a:solidFill>
                    <a:srgbClr val="000000"/>
                  </a:solidFill>
                  <a:latin typeface="Calibri" pitchFamily="34" charset="0"/>
                </a:rPr>
                <a:t> </a:t>
              </a:r>
              <a:r>
                <a:rPr lang="en-GB" sz="1100" dirty="0">
                  <a:solidFill>
                    <a:srgbClr val="000000"/>
                  </a:solidFill>
                  <a:latin typeface="Calibri" pitchFamily="34" charset="0"/>
                </a:rPr>
                <a:t>living</a:t>
              </a:r>
              <a:endParaRPr lang="en-GB" sz="1600" dirty="0">
                <a:solidFill>
                  <a:srgbClr val="000000"/>
                </a:solidFill>
                <a:latin typeface="Calibri" pitchFamily="34" charset="0"/>
              </a:endParaRPr>
            </a:p>
            <a:p>
              <a:pPr algn="ctr"/>
              <a:endParaRPr lang="fr-CH" sz="2000" b="1" dirty="0">
                <a:solidFill>
                  <a:srgbClr val="000000"/>
                </a:solidFill>
                <a:latin typeface="Calibri" pitchFamily="34" charset="0"/>
              </a:endParaRPr>
            </a:p>
            <a:p>
              <a:pPr algn="ctr"/>
              <a:endParaRPr lang="fr-CH" sz="2000" b="1" dirty="0">
                <a:solidFill>
                  <a:srgbClr val="000000"/>
                </a:solidFill>
                <a:latin typeface="Calibri" pitchFamily="34" charset="0"/>
              </a:endParaRPr>
            </a:p>
            <a:p>
              <a:pPr algn="ctr"/>
              <a:endParaRPr lang="en-GB" sz="2000" b="1" dirty="0">
                <a:solidFill>
                  <a:srgbClr val="000000"/>
                </a:solidFill>
                <a:latin typeface="Calibri" pitchFamily="34" charset="0"/>
              </a:endParaRPr>
            </a:p>
          </p:txBody>
        </p:sp>
        <p:sp>
          <p:nvSpPr>
            <p:cNvPr id="9" name="TextBox 9"/>
            <p:cNvSpPr txBox="1">
              <a:spLocks noChangeArrowheads="1"/>
            </p:cNvSpPr>
            <p:nvPr/>
          </p:nvSpPr>
          <p:spPr bwMode="auto">
            <a:xfrm>
              <a:off x="6500826" y="1285859"/>
              <a:ext cx="2133599" cy="2273653"/>
            </a:xfrm>
            <a:prstGeom prst="rect">
              <a:avLst/>
            </a:prstGeom>
            <a:solidFill>
              <a:schemeClr val="bg1"/>
            </a:solidFill>
            <a:ln w="63500">
              <a:solidFill>
                <a:schemeClr val="tx1"/>
              </a:solidFill>
              <a:miter lim="800000"/>
              <a:headEnd/>
              <a:tailEnd/>
            </a:ln>
          </p:spPr>
          <p:txBody>
            <a:bodyPr wrap="square">
              <a:spAutoFit/>
            </a:bodyPr>
            <a:lstStyle/>
            <a:p>
              <a:pPr algn="ctr"/>
              <a:endParaRPr lang="en-GB" sz="2400" b="1" dirty="0">
                <a:solidFill>
                  <a:srgbClr val="000000"/>
                </a:solidFill>
                <a:latin typeface="Calibri" pitchFamily="34" charset="0"/>
              </a:endParaRPr>
            </a:p>
            <a:p>
              <a:pPr algn="ctr"/>
              <a:r>
                <a:rPr lang="en-GB" sz="1200" b="1" dirty="0">
                  <a:solidFill>
                    <a:srgbClr val="000000"/>
                  </a:solidFill>
                  <a:latin typeface="Calibri" pitchFamily="34" charset="0"/>
                </a:rPr>
                <a:t>Strategic Aim 3</a:t>
              </a:r>
            </a:p>
            <a:p>
              <a:pPr algn="ctr"/>
              <a:endParaRPr lang="en-GB" sz="1100" b="1" dirty="0">
                <a:solidFill>
                  <a:srgbClr val="000000"/>
                </a:solidFill>
                <a:latin typeface="Calibri" pitchFamily="34" charset="0"/>
              </a:endParaRPr>
            </a:p>
            <a:p>
              <a:pPr algn="ctr"/>
              <a:r>
                <a:rPr lang="en-GB" sz="1100" dirty="0">
                  <a:solidFill>
                    <a:srgbClr val="000000"/>
                  </a:solidFill>
                  <a:latin typeface="Calibri" pitchFamily="34" charset="0"/>
                </a:rPr>
                <a:t>Promote social inclusion and a culture of non-violence and peace</a:t>
              </a:r>
            </a:p>
            <a:p>
              <a:pPr algn="ctr"/>
              <a:endParaRPr lang="en-GB" sz="1100" b="1" dirty="0">
                <a:solidFill>
                  <a:srgbClr val="000000"/>
                </a:solidFill>
                <a:latin typeface="Calibri" pitchFamily="34" charset="0"/>
              </a:endParaRPr>
            </a:p>
            <a:p>
              <a:pPr algn="ctr"/>
              <a:endParaRPr lang="en-GB" sz="1400" b="1" dirty="0">
                <a:solidFill>
                  <a:srgbClr val="000000"/>
                </a:solidFill>
                <a:latin typeface="Calibri" pitchFamily="34" charset="0"/>
              </a:endParaRPr>
            </a:p>
          </p:txBody>
        </p:sp>
        <p:sp>
          <p:nvSpPr>
            <p:cNvPr id="10" name="Rectangle 15"/>
            <p:cNvSpPr>
              <a:spLocks noChangeArrowheads="1"/>
            </p:cNvSpPr>
            <p:nvPr/>
          </p:nvSpPr>
          <p:spPr bwMode="auto">
            <a:xfrm>
              <a:off x="1366056" y="3531527"/>
              <a:ext cx="3657600" cy="788799"/>
            </a:xfrm>
            <a:prstGeom prst="rect">
              <a:avLst/>
            </a:prstGeom>
            <a:solidFill>
              <a:schemeClr val="bg1"/>
            </a:solidFill>
            <a:ln w="66675">
              <a:solidFill>
                <a:srgbClr val="FF0000"/>
              </a:solidFill>
              <a:round/>
              <a:headEnd/>
              <a:tailEnd/>
            </a:ln>
          </p:spPr>
          <p:txBody>
            <a:bodyPr lIns="90000" tIns="46800" rIns="90000" bIns="46800">
              <a:spAutoFit/>
            </a:bodyPr>
            <a:lstStyle/>
            <a:p>
              <a:pPr algn="ctr"/>
              <a:r>
                <a:rPr lang="en-GB" sz="1000" b="1" dirty="0">
                  <a:solidFill>
                    <a:prstClr val="black"/>
                  </a:solidFill>
                  <a:latin typeface="Calibri" pitchFamily="34" charset="0"/>
                </a:rPr>
                <a:t>Enabling Action 2      </a:t>
              </a:r>
            </a:p>
            <a:p>
              <a:pPr algn="ctr"/>
              <a:r>
                <a:rPr lang="en-GB" sz="1000" dirty="0">
                  <a:solidFill>
                    <a:prstClr val="black"/>
                  </a:solidFill>
                  <a:latin typeface="Calibri" pitchFamily="34" charset="0"/>
                </a:rPr>
                <a:t>Pursue humanitarian diplomacy to prevent and reduce vulnerability in a globalized world</a:t>
              </a:r>
            </a:p>
          </p:txBody>
        </p:sp>
        <p:sp>
          <p:nvSpPr>
            <p:cNvPr id="11" name="Rectangle 16"/>
            <p:cNvSpPr>
              <a:spLocks noChangeArrowheads="1"/>
            </p:cNvSpPr>
            <p:nvPr/>
          </p:nvSpPr>
          <p:spPr bwMode="auto">
            <a:xfrm>
              <a:off x="5061459" y="3531527"/>
              <a:ext cx="3733801" cy="720419"/>
            </a:xfrm>
            <a:prstGeom prst="rect">
              <a:avLst/>
            </a:prstGeom>
            <a:solidFill>
              <a:schemeClr val="bg1"/>
            </a:solidFill>
            <a:ln w="63500">
              <a:solidFill>
                <a:srgbClr val="FF0000"/>
              </a:solidFill>
              <a:round/>
              <a:headEnd/>
              <a:tailEnd/>
            </a:ln>
          </p:spPr>
          <p:txBody>
            <a:bodyPr lIns="90000" tIns="46800" rIns="90000" bIns="46800">
              <a:spAutoFit/>
            </a:bodyPr>
            <a:lstStyle/>
            <a:p>
              <a:pPr algn="ctr"/>
              <a:r>
                <a:rPr lang="en-GB" sz="1050" b="1" dirty="0">
                  <a:solidFill>
                    <a:prstClr val="black"/>
                  </a:solidFill>
                  <a:latin typeface="Calibri" pitchFamily="34" charset="0"/>
                </a:rPr>
                <a:t>Enabling Action 3     </a:t>
              </a:r>
            </a:p>
            <a:p>
              <a:pPr algn="ctr"/>
              <a:r>
                <a:rPr lang="en-GB" sz="1050" dirty="0">
                  <a:solidFill>
                    <a:prstClr val="black"/>
                  </a:solidFill>
                  <a:latin typeface="Calibri" pitchFamily="34" charset="0"/>
                </a:rPr>
                <a:t>Function effectively as the IFRC</a:t>
              </a:r>
            </a:p>
            <a:p>
              <a:pPr algn="ctr"/>
              <a:endParaRPr lang="en-GB" sz="1400" dirty="0">
                <a:solidFill>
                  <a:prstClr val="black"/>
                </a:solidFill>
                <a:latin typeface="Calibri" pitchFamily="34" charset="0"/>
              </a:endParaRPr>
            </a:p>
          </p:txBody>
        </p:sp>
        <p:sp>
          <p:nvSpPr>
            <p:cNvPr id="12" name="Rectangle 18"/>
            <p:cNvSpPr>
              <a:spLocks noChangeArrowheads="1"/>
            </p:cNvSpPr>
            <p:nvPr/>
          </p:nvSpPr>
          <p:spPr bwMode="auto">
            <a:xfrm>
              <a:off x="838200" y="4245758"/>
              <a:ext cx="8305800" cy="481086"/>
            </a:xfrm>
            <a:prstGeom prst="rect">
              <a:avLst/>
            </a:prstGeom>
            <a:solidFill>
              <a:schemeClr val="bg1"/>
            </a:solidFill>
            <a:ln w="63500">
              <a:solidFill>
                <a:srgbClr val="FF0000"/>
              </a:solidFill>
              <a:round/>
              <a:headEnd/>
              <a:tailEnd/>
            </a:ln>
          </p:spPr>
          <p:txBody>
            <a:bodyPr lIns="90000" tIns="46800" rIns="90000" bIns="46800">
              <a:spAutoFit/>
            </a:bodyPr>
            <a:lstStyle/>
            <a:p>
              <a:pPr algn="ctr"/>
              <a:r>
                <a:rPr lang="en-GB" sz="1100" b="1" dirty="0">
                  <a:solidFill>
                    <a:prstClr val="black"/>
                  </a:solidFill>
                  <a:latin typeface="Calibri" pitchFamily="34" charset="0"/>
                </a:rPr>
                <a:t>Enabling Action 1 </a:t>
              </a:r>
              <a:endParaRPr lang="en-US" sz="1400" dirty="0">
                <a:solidFill>
                  <a:prstClr val="black"/>
                </a:solidFill>
              </a:endParaRPr>
            </a:p>
            <a:p>
              <a:pPr algn="ctr"/>
              <a:r>
                <a:rPr lang="en-GB" sz="1100" dirty="0">
                  <a:solidFill>
                    <a:prstClr val="black"/>
                  </a:solidFill>
                  <a:latin typeface="Calibri" pitchFamily="34" charset="0"/>
                </a:rPr>
                <a:t>Build strong National Red Cross and Red Crescent Societies</a:t>
              </a:r>
            </a:p>
          </p:txBody>
        </p:sp>
      </p:grpSp>
    </p:spTree>
    <p:extLst>
      <p:ext uri="{BB962C8B-B14F-4D97-AF65-F5344CB8AC3E}">
        <p14:creationId xmlns:p14="http://schemas.microsoft.com/office/powerpoint/2010/main" val="3451153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Few NSD Interventions (contd..) </a:t>
            </a:r>
            <a:endParaRPr lang="en-US" dirty="0"/>
          </a:p>
        </p:txBody>
      </p:sp>
      <p:graphicFrame>
        <p:nvGraphicFramePr>
          <p:cNvPr id="4" name="Content Placeholder 3"/>
          <p:cNvGraphicFramePr>
            <a:graphicFrameLocks noGrp="1"/>
          </p:cNvGraphicFramePr>
          <p:nvPr>
            <p:ph idx="1"/>
          </p:nvPr>
        </p:nvGraphicFramePr>
        <p:xfrm>
          <a:off x="1828800" y="1724595"/>
          <a:ext cx="6858000" cy="4094610"/>
        </p:xfrm>
        <a:graphic>
          <a:graphicData uri="http://schemas.openxmlformats.org/drawingml/2006/table">
            <a:tbl>
              <a:tblPr firstRow="1" firstCol="1" bandRow="1">
                <a:tableStyleId>{5C22544A-7EE6-4342-B048-85BDC9FD1C3A}</a:tableStyleId>
              </a:tblPr>
              <a:tblGrid>
                <a:gridCol w="783740"/>
                <a:gridCol w="600034"/>
                <a:gridCol w="750043"/>
                <a:gridCol w="654385"/>
                <a:gridCol w="880485"/>
                <a:gridCol w="911465"/>
                <a:gridCol w="2277848"/>
              </a:tblGrid>
              <a:tr h="840314">
                <a:tc>
                  <a:txBody>
                    <a:bodyPr/>
                    <a:lstStyle/>
                    <a:p>
                      <a:pPr marL="0" marR="0" algn="ctr">
                        <a:lnSpc>
                          <a:spcPct val="115000"/>
                        </a:lnSpc>
                        <a:spcBef>
                          <a:spcPts val="0"/>
                        </a:spcBef>
                        <a:spcAft>
                          <a:spcPts val="0"/>
                        </a:spcAft>
                      </a:pPr>
                      <a:r>
                        <a:rPr lang="en-GB" sz="800">
                          <a:effectLst/>
                        </a:rPr>
                        <a:t>Singapore</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CLARE project planning in Dec</a:t>
                      </a:r>
                      <a:endParaRPr lang="en-GB" sz="900">
                        <a:effectLst/>
                      </a:endParaRPr>
                    </a:p>
                    <a:p>
                      <a:pPr marL="0" marR="0">
                        <a:lnSpc>
                          <a:spcPct val="115000"/>
                        </a:lnSpc>
                        <a:spcBef>
                          <a:spcPts val="0"/>
                        </a:spcBef>
                        <a:spcAft>
                          <a:spcPts val="0"/>
                        </a:spcAft>
                      </a:pPr>
                      <a:r>
                        <a:rPr lang="en-GB" sz="800">
                          <a:effectLst/>
                        </a:rPr>
                        <a:t>YEP initiative in November, </a:t>
                      </a:r>
                      <a:endParaRPr lang="en-GB" sz="900">
                        <a:effectLst/>
                      </a:endParaRPr>
                    </a:p>
                    <a:p>
                      <a:pPr marL="0" marR="0">
                        <a:lnSpc>
                          <a:spcPct val="115000"/>
                        </a:lnSpc>
                        <a:spcBef>
                          <a:spcPts val="0"/>
                        </a:spcBef>
                        <a:spcAft>
                          <a:spcPts val="0"/>
                        </a:spcAft>
                      </a:pPr>
                      <a:r>
                        <a:rPr lang="en-GB" sz="800">
                          <a:effectLst/>
                        </a:rPr>
                        <a:t>Youth symposium in Dec</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2010-2015 SP in place.</a:t>
                      </a:r>
                      <a:endParaRPr lang="en-GB" sz="900">
                        <a:effectLst/>
                        <a:latin typeface="Calibri"/>
                        <a:ea typeface="Times New Roman"/>
                        <a:cs typeface="Times New Roman"/>
                      </a:endParaRPr>
                    </a:p>
                  </a:txBody>
                  <a:tcPr marL="54803" marR="54803" marT="0" marB="0" anchor="ctr"/>
                </a:tc>
              </a:tr>
              <a:tr h="840314">
                <a:tc>
                  <a:txBody>
                    <a:bodyPr/>
                    <a:lstStyle/>
                    <a:p>
                      <a:pPr marL="0" marR="0" algn="ctr">
                        <a:lnSpc>
                          <a:spcPct val="115000"/>
                        </a:lnSpc>
                        <a:spcBef>
                          <a:spcPts val="0"/>
                        </a:spcBef>
                        <a:spcAft>
                          <a:spcPts val="0"/>
                        </a:spcAft>
                      </a:pPr>
                      <a:r>
                        <a:rPr lang="en-GB" sz="800">
                          <a:effectLst/>
                        </a:rPr>
                        <a:t>Thailand</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Done self- assessment based on OCAC.</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KRC visit,</a:t>
                      </a:r>
                      <a:endParaRPr lang="en-GB" sz="900">
                        <a:effectLst/>
                      </a:endParaRPr>
                    </a:p>
                    <a:p>
                      <a:pPr marL="0" marR="0">
                        <a:lnSpc>
                          <a:spcPct val="115000"/>
                        </a:lnSpc>
                        <a:spcBef>
                          <a:spcPts val="0"/>
                        </a:spcBef>
                        <a:spcAft>
                          <a:spcPts val="0"/>
                        </a:spcAft>
                      </a:pPr>
                      <a:r>
                        <a:rPr lang="en-GB" sz="800">
                          <a:effectLst/>
                        </a:rPr>
                        <a:t>AMCDRR Participation</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Initial Gender Scoping conducted with Director of Community Resilience and Health.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2011-2015</a:t>
                      </a:r>
                      <a:endParaRPr lang="en-GB" sz="900">
                        <a:effectLst/>
                        <a:latin typeface="Calibri"/>
                        <a:ea typeface="Times New Roman"/>
                        <a:cs typeface="Times New Roman"/>
                      </a:endParaRPr>
                    </a:p>
                  </a:txBody>
                  <a:tcPr marL="54803" marR="54803" marT="0" marB="0" anchor="ctr"/>
                </a:tc>
              </a:tr>
              <a:tr h="700262">
                <a:tc>
                  <a:txBody>
                    <a:bodyPr/>
                    <a:lstStyle/>
                    <a:p>
                      <a:pPr marL="0" marR="0" algn="ctr">
                        <a:lnSpc>
                          <a:spcPct val="115000"/>
                        </a:lnSpc>
                        <a:spcBef>
                          <a:spcPts val="0"/>
                        </a:spcBef>
                        <a:spcAft>
                          <a:spcPts val="0"/>
                        </a:spcAft>
                      </a:pPr>
                      <a:r>
                        <a:rPr lang="en-GB" sz="800">
                          <a:effectLst/>
                        </a:rPr>
                        <a:t>Timor-Leste</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OCAC completed in 2014.</a:t>
                      </a:r>
                      <a:endParaRPr lang="en-GB" sz="900">
                        <a:effectLst/>
                        <a:latin typeface="Calibri"/>
                        <a:ea typeface="Times New Roman"/>
                        <a:cs typeface="Times New Roman"/>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marL="0" marR="0">
                        <a:lnSpc>
                          <a:spcPct val="115000"/>
                        </a:lnSpc>
                        <a:spcBef>
                          <a:spcPts val="0"/>
                        </a:spcBef>
                        <a:spcAft>
                          <a:spcPts val="0"/>
                        </a:spcAft>
                      </a:pPr>
                      <a:r>
                        <a:rPr lang="en-GB" sz="800">
                          <a:effectLst/>
                        </a:rPr>
                        <a:t>Training for the branch coordinators in October (TBC)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School RC youth programme, YEP next year </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Gender audit and support to review of strategic plan scheduled for November</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Strategy 2010-2014 in place. Review planned in 2014.</a:t>
                      </a:r>
                      <a:endParaRPr lang="en-GB" sz="900">
                        <a:effectLst/>
                        <a:latin typeface="Calibri"/>
                        <a:ea typeface="Times New Roman"/>
                        <a:cs typeface="Times New Roman"/>
                      </a:endParaRPr>
                    </a:p>
                  </a:txBody>
                  <a:tcPr marL="54803" marR="54803" marT="0" marB="0" anchor="ctr"/>
                </a:tc>
              </a:tr>
              <a:tr h="855537">
                <a:tc>
                  <a:txBody>
                    <a:bodyPr/>
                    <a:lstStyle/>
                    <a:p>
                      <a:pPr marL="0" marR="0" algn="ctr">
                        <a:lnSpc>
                          <a:spcPct val="115000"/>
                        </a:lnSpc>
                        <a:spcBef>
                          <a:spcPts val="0"/>
                        </a:spcBef>
                        <a:spcAft>
                          <a:spcPts val="0"/>
                        </a:spcAft>
                      </a:pPr>
                      <a:r>
                        <a:rPr lang="en-GB" sz="800">
                          <a:effectLst/>
                        </a:rPr>
                        <a:t>Viet Nam</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OCAC completed in 2014.</a:t>
                      </a:r>
                      <a:endParaRPr lang="en-GB" sz="900">
                        <a:effectLst/>
                        <a:latin typeface="Calibri"/>
                        <a:ea typeface="Times New Roman"/>
                        <a:cs typeface="Times New Roman"/>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marL="0" marR="0">
                        <a:lnSpc>
                          <a:spcPct val="115000"/>
                        </a:lnSpc>
                        <a:spcBef>
                          <a:spcPts val="0"/>
                        </a:spcBef>
                        <a:spcAft>
                          <a:spcPts val="0"/>
                        </a:spcAft>
                      </a:pPr>
                      <a:r>
                        <a:rPr lang="en-GB" sz="800">
                          <a:effectLst/>
                        </a:rPr>
                        <a:t> </a:t>
                      </a:r>
                      <a:endParaRPr lang="en-GB" sz="900">
                        <a:effectLst/>
                        <a:latin typeface="Calibri"/>
                        <a:ea typeface="Times New Roman"/>
                        <a:cs typeface="Times New Roman"/>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marL="0" marR="0">
                        <a:lnSpc>
                          <a:spcPct val="115000"/>
                        </a:lnSpc>
                        <a:spcBef>
                          <a:spcPts val="0"/>
                        </a:spcBef>
                        <a:spcAft>
                          <a:spcPts val="0"/>
                        </a:spcAft>
                      </a:pPr>
                      <a:r>
                        <a:rPr lang="en-GB" sz="800">
                          <a:effectLst/>
                        </a:rPr>
                        <a:t> Audit and working group session with French Red Cross planned for October/November</a:t>
                      </a:r>
                      <a:endParaRPr lang="en-GB" sz="900">
                        <a:effectLst/>
                        <a:latin typeface="Calibri"/>
                        <a:ea typeface="Times New Roman"/>
                        <a:cs typeface="Times New Roman"/>
                      </a:endParaRPr>
                    </a:p>
                  </a:txBody>
                  <a:tcPr marL="54803" marR="54803" marT="0" marB="0" anchor="ctr"/>
                </a:tc>
                <a:tc>
                  <a:txBody>
                    <a:bodyPr/>
                    <a:lstStyle/>
                    <a:p>
                      <a:pPr marL="0" marR="0">
                        <a:lnSpc>
                          <a:spcPct val="115000"/>
                        </a:lnSpc>
                        <a:spcBef>
                          <a:spcPts val="0"/>
                        </a:spcBef>
                        <a:spcAft>
                          <a:spcPts val="0"/>
                        </a:spcAft>
                      </a:pPr>
                      <a:r>
                        <a:rPr lang="en-GB" sz="800">
                          <a:effectLst/>
                        </a:rPr>
                        <a:t> NS Development Strategy 2020 . SP 2011-2015.</a:t>
                      </a:r>
                      <a:endParaRPr lang="en-GB" sz="900">
                        <a:effectLst/>
                        <a:latin typeface="Calibri"/>
                        <a:ea typeface="Times New Roman"/>
                        <a:cs typeface="Times New Roman"/>
                      </a:endParaRPr>
                    </a:p>
                  </a:txBody>
                  <a:tcPr marL="54803" marR="54803" marT="0" marB="0" anchor="ctr"/>
                </a:tc>
              </a:tr>
              <a:tr h="855537">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a:effectLst/>
                        <a:latin typeface="Calibri"/>
                      </a:endParaRPr>
                    </a:p>
                  </a:txBody>
                  <a:tcPr marL="54803" marR="54803" marT="0" marB="0" anchor="ctr"/>
                </a:tc>
                <a:tc>
                  <a:txBody>
                    <a:bodyPr/>
                    <a:lstStyle/>
                    <a:p>
                      <a:pPr>
                        <a:lnSpc>
                          <a:spcPct val="115000"/>
                        </a:lnSpc>
                      </a:pPr>
                      <a:endParaRPr lang="en-GB" sz="900" dirty="0">
                        <a:effectLst/>
                        <a:latin typeface="Calibri"/>
                      </a:endParaRPr>
                    </a:p>
                  </a:txBody>
                  <a:tcPr marL="54803" marR="54803" marT="0" marB="0" anchor="ctr"/>
                </a:tc>
              </a:tr>
            </a:tbl>
          </a:graphicData>
        </a:graphic>
      </p:graphicFrame>
    </p:spTree>
    <p:extLst>
      <p:ext uri="{BB962C8B-B14F-4D97-AF65-F5344CB8AC3E}">
        <p14:creationId xmlns:p14="http://schemas.microsoft.com/office/powerpoint/2010/main" val="4179231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a:t>National Society Development Framework</a:t>
            </a:r>
            <a:endParaRPr lang="en-US" dirty="0"/>
          </a:p>
        </p:txBody>
      </p:sp>
      <p:sp>
        <p:nvSpPr>
          <p:cNvPr id="3" name="Content Placeholder 2"/>
          <p:cNvSpPr>
            <a:spLocks noGrp="1"/>
          </p:cNvSpPr>
          <p:nvPr>
            <p:ph idx="1"/>
          </p:nvPr>
        </p:nvSpPr>
        <p:spPr>
          <a:xfrm>
            <a:off x="611560" y="1643050"/>
            <a:ext cx="7532292" cy="4191000"/>
          </a:xfrm>
        </p:spPr>
        <p:txBody>
          <a:bodyPr/>
          <a:lstStyle/>
          <a:p>
            <a:pPr>
              <a:spcBef>
                <a:spcPts val="1800"/>
              </a:spcBef>
            </a:pPr>
            <a:r>
              <a:rPr lang="en-US" dirty="0"/>
              <a:t>Approved during the General Assembly in Sydney (2013).</a:t>
            </a:r>
          </a:p>
          <a:p>
            <a:pPr>
              <a:spcBef>
                <a:spcPts val="1800"/>
              </a:spcBef>
            </a:pPr>
            <a:r>
              <a:rPr lang="en-US" dirty="0"/>
              <a:t>ICRC has also endorsed this.</a:t>
            </a:r>
          </a:p>
          <a:p>
            <a:pPr marL="0" indent="0">
              <a:spcBef>
                <a:spcPts val="1800"/>
              </a:spcBef>
              <a:buNone/>
            </a:pPr>
            <a:r>
              <a:rPr lang="en-US" sz="2400" b="1" dirty="0" smtClean="0"/>
              <a:t>Key Point:</a:t>
            </a:r>
            <a:endParaRPr lang="en-US" sz="2400" b="1" dirty="0"/>
          </a:p>
          <a:p>
            <a:pPr marL="0" indent="0">
              <a:spcBef>
                <a:spcPts val="1800"/>
              </a:spcBef>
              <a:buNone/>
            </a:pPr>
            <a:r>
              <a:rPr lang="en-US" dirty="0"/>
              <a:t>National Society development is, in the first instance, the responsibility </a:t>
            </a:r>
            <a:r>
              <a:rPr lang="en-US" dirty="0" smtClean="0"/>
              <a:t>of </a:t>
            </a:r>
            <a:r>
              <a:rPr lang="en-US" dirty="0"/>
              <a:t>each sovereign National Society. </a:t>
            </a:r>
          </a:p>
          <a:p>
            <a:pPr marL="0" indent="0">
              <a:buNone/>
            </a:pPr>
            <a:endParaRPr lang="en-US" dirty="0"/>
          </a:p>
        </p:txBody>
      </p:sp>
    </p:spTree>
    <p:extLst>
      <p:ext uri="{BB962C8B-B14F-4D97-AF65-F5344CB8AC3E}">
        <p14:creationId xmlns:p14="http://schemas.microsoft.com/office/powerpoint/2010/main" val="160655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dirty="0" smtClean="0"/>
              <a:t>National Society Development Framework</a:t>
            </a:r>
            <a:endParaRPr lang="en-US" dirty="0"/>
          </a:p>
        </p:txBody>
      </p:sp>
      <p:sp>
        <p:nvSpPr>
          <p:cNvPr id="3" name="Content Placeholder 2"/>
          <p:cNvSpPr>
            <a:spLocks noGrp="1"/>
          </p:cNvSpPr>
          <p:nvPr>
            <p:ph idx="1"/>
          </p:nvPr>
        </p:nvSpPr>
        <p:spPr>
          <a:xfrm>
            <a:off x="539552" y="1643050"/>
            <a:ext cx="8352928" cy="4191000"/>
          </a:xfrm>
        </p:spPr>
        <p:txBody>
          <a:bodyPr/>
          <a:lstStyle/>
          <a:p>
            <a:pPr marL="0" indent="0">
              <a:spcBef>
                <a:spcPts val="1800"/>
              </a:spcBef>
              <a:buNone/>
            </a:pPr>
            <a:r>
              <a:rPr lang="en-US" sz="2400" i="1" dirty="0">
                <a:solidFill>
                  <a:srgbClr val="FF0000"/>
                </a:solidFill>
              </a:rPr>
              <a:t>Aim of the National Society </a:t>
            </a:r>
            <a:r>
              <a:rPr lang="en-US" sz="2400" i="1" dirty="0" smtClean="0">
                <a:solidFill>
                  <a:srgbClr val="FF0000"/>
                </a:solidFill>
              </a:rPr>
              <a:t>Development:</a:t>
            </a:r>
            <a:r>
              <a:rPr lang="en-US" sz="2600" b="1" dirty="0" smtClean="0">
                <a:solidFill>
                  <a:srgbClr val="C00000"/>
                </a:solidFill>
              </a:rPr>
              <a:t/>
            </a:r>
            <a:br>
              <a:rPr lang="en-US" sz="2600" b="1" dirty="0" smtClean="0">
                <a:solidFill>
                  <a:srgbClr val="C00000"/>
                </a:solidFill>
              </a:rPr>
            </a:br>
            <a:endParaRPr lang="en-US" sz="2600" b="1" dirty="0" smtClean="0">
              <a:solidFill>
                <a:srgbClr val="C00000"/>
              </a:solidFill>
            </a:endParaRPr>
          </a:p>
          <a:p>
            <a:pPr>
              <a:spcBef>
                <a:spcPts val="1800"/>
              </a:spcBef>
            </a:pPr>
            <a:r>
              <a:rPr lang="en-US" dirty="0" smtClean="0"/>
              <a:t>NSD </a:t>
            </a:r>
            <a:r>
              <a:rPr lang="en-US" dirty="0"/>
              <a:t>is not a goal in and itself, the primary impact of the NS can be measured through the services that it offers. It does not have end point and is a moving goal. </a:t>
            </a:r>
          </a:p>
        </p:txBody>
      </p:sp>
    </p:spTree>
    <p:extLst>
      <p:ext uri="{BB962C8B-B14F-4D97-AF65-F5344CB8AC3E}">
        <p14:creationId xmlns:p14="http://schemas.microsoft.com/office/powerpoint/2010/main" val="762874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275856" y="2688342"/>
            <a:ext cx="5616624" cy="3277820"/>
          </a:xfrm>
          <a:prstGeom prst="rect">
            <a:avLst/>
          </a:prstGeom>
          <a:solidFill>
            <a:schemeClr val="tx1"/>
          </a:solidFill>
        </p:spPr>
        <p:txBody>
          <a:bodyPr wrap="square" rtlCol="0">
            <a:spAutoFit/>
          </a:bodyPr>
          <a:lstStyle/>
          <a:p>
            <a:r>
              <a:rPr lang="en-US" b="1" dirty="0" smtClean="0">
                <a:solidFill>
                  <a:prstClr val="white">
                    <a:lumMod val="85000"/>
                  </a:prstClr>
                </a:solidFill>
                <a:latin typeface="Arial" pitchFamily="34" charset="0"/>
                <a:cs typeface="Arial" pitchFamily="34" charset="0"/>
              </a:rPr>
              <a:t>Key messages from the Framework</a:t>
            </a:r>
          </a:p>
          <a:p>
            <a:pPr marL="342900" indent="-342900">
              <a:buFont typeface="+mj-lt"/>
              <a:buAutoNum type="arabicPeriod"/>
            </a:pPr>
            <a:r>
              <a:rPr lang="en-US" sz="2100" b="1" dirty="0" smtClean="0">
                <a:solidFill>
                  <a:srgbClr val="FFFF00"/>
                </a:solidFill>
                <a:latin typeface="Arial" pitchFamily="34" charset="0"/>
                <a:cs typeface="Arial" pitchFamily="34" charset="0"/>
              </a:rPr>
              <a:t>An NS is primarily a domestic organization</a:t>
            </a:r>
          </a:p>
          <a:p>
            <a:pPr marL="342900" indent="-342900">
              <a:buFont typeface="+mj-lt"/>
              <a:buAutoNum type="arabicPeriod"/>
            </a:pPr>
            <a:r>
              <a:rPr lang="en-US" sz="2100" b="1" dirty="0" smtClean="0">
                <a:solidFill>
                  <a:srgbClr val="FFFF00"/>
                </a:solidFill>
                <a:latin typeface="Arial" pitchFamily="34" charset="0"/>
                <a:cs typeface="Arial" pitchFamily="34" charset="0"/>
              </a:rPr>
              <a:t>Each NS is responsible for its own development</a:t>
            </a:r>
          </a:p>
          <a:p>
            <a:pPr marL="342900" indent="-342900">
              <a:buFont typeface="+mj-lt"/>
              <a:buAutoNum type="arabicPeriod"/>
            </a:pPr>
            <a:r>
              <a:rPr lang="en-US" sz="2100" b="1" dirty="0" smtClean="0">
                <a:solidFill>
                  <a:srgbClr val="FFFF00"/>
                </a:solidFill>
                <a:latin typeface="Arial" pitchFamily="34" charset="0"/>
                <a:cs typeface="Arial" pitchFamily="34" charset="0"/>
              </a:rPr>
              <a:t>Within NS senior leadership is the responsibility for NSs health and future</a:t>
            </a:r>
          </a:p>
          <a:p>
            <a:pPr marL="342900" indent="-342900">
              <a:buFont typeface="+mj-lt"/>
              <a:buAutoNum type="arabicPeriod"/>
            </a:pPr>
            <a:r>
              <a:rPr lang="en-US" sz="2100" b="1" dirty="0" smtClean="0">
                <a:solidFill>
                  <a:srgbClr val="FFFF00"/>
                </a:solidFill>
                <a:latin typeface="Arial" pitchFamily="34" charset="0"/>
                <a:cs typeface="Arial" pitchFamily="34" charset="0"/>
              </a:rPr>
              <a:t>Mobilization of support from all relevant partners</a:t>
            </a:r>
          </a:p>
          <a:p>
            <a:pPr marL="342900" indent="-342900">
              <a:buFont typeface="+mj-lt"/>
              <a:buAutoNum type="arabicPeriod"/>
            </a:pPr>
            <a:r>
              <a:rPr lang="en-US" sz="2100" b="1" dirty="0" smtClean="0">
                <a:solidFill>
                  <a:srgbClr val="FFFF00"/>
                </a:solidFill>
                <a:latin typeface="Arial" pitchFamily="34" charset="0"/>
                <a:cs typeface="Arial" pitchFamily="34" charset="0"/>
              </a:rPr>
              <a:t>Core; services carried out at scale</a:t>
            </a:r>
            <a:endParaRPr lang="en-GB" sz="2100" b="1" dirty="0">
              <a:solidFill>
                <a:srgbClr val="FFFF00"/>
              </a:solidFill>
              <a:latin typeface="Arial" pitchFamily="34" charset="0"/>
              <a:cs typeface="Arial" pitchFamily="34" charset="0"/>
            </a:endParaRPr>
          </a:p>
        </p:txBody>
      </p:sp>
      <p:sp>
        <p:nvSpPr>
          <p:cNvPr id="3" name="Rectangle 2"/>
          <p:cNvSpPr/>
          <p:nvPr/>
        </p:nvSpPr>
        <p:spPr>
          <a:xfrm>
            <a:off x="2915816" y="49189"/>
            <a:ext cx="4968552" cy="2246769"/>
          </a:xfrm>
          <a:prstGeom prst="rect">
            <a:avLst/>
          </a:prstGeom>
          <a:solidFill>
            <a:schemeClr val="tx1"/>
          </a:solidFill>
        </p:spPr>
        <p:txBody>
          <a:bodyPr wrap="square">
            <a:spAutoFit/>
          </a:bodyPr>
          <a:lstStyle/>
          <a:p>
            <a:r>
              <a:rPr lang="en-GB" sz="2000" b="1" dirty="0" smtClean="0">
                <a:solidFill>
                  <a:prstClr val="white"/>
                </a:solidFill>
                <a:latin typeface="Arial" pitchFamily="34" charset="0"/>
                <a:cs typeface="Arial" pitchFamily="34" charset="0"/>
              </a:rPr>
              <a:t>A strong National Society is an </a:t>
            </a:r>
            <a:r>
              <a:rPr lang="en-GB" sz="2000" b="1" dirty="0">
                <a:solidFill>
                  <a:prstClr val="white"/>
                </a:solidFill>
                <a:latin typeface="Arial" pitchFamily="34" charset="0"/>
                <a:cs typeface="Arial" pitchFamily="34" charset="0"/>
              </a:rPr>
              <a:t>organisation that consistently delivers, through </a:t>
            </a:r>
            <a:r>
              <a:rPr lang="en-GB" sz="2000" b="1" dirty="0">
                <a:solidFill>
                  <a:srgbClr val="FFFF00"/>
                </a:solidFill>
                <a:latin typeface="Arial" pitchFamily="34" charset="0"/>
                <a:cs typeface="Arial" pitchFamily="34" charset="0"/>
              </a:rPr>
              <a:t>volunteers</a:t>
            </a:r>
            <a:r>
              <a:rPr lang="en-GB" sz="2000" b="1" dirty="0">
                <a:solidFill>
                  <a:prstClr val="white"/>
                </a:solidFill>
                <a:latin typeface="Arial" pitchFamily="34" charset="0"/>
                <a:cs typeface="Arial" pitchFamily="34" charset="0"/>
              </a:rPr>
              <a:t> and </a:t>
            </a:r>
            <a:r>
              <a:rPr lang="en-GB" sz="2000" b="1" dirty="0">
                <a:solidFill>
                  <a:srgbClr val="FFFF00"/>
                </a:solidFill>
                <a:latin typeface="Arial" pitchFamily="34" charset="0"/>
                <a:cs typeface="Arial" pitchFamily="34" charset="0"/>
              </a:rPr>
              <a:t>staff</a:t>
            </a:r>
            <a:r>
              <a:rPr lang="en-GB" sz="2000" b="1" dirty="0">
                <a:solidFill>
                  <a:prstClr val="white"/>
                </a:solidFill>
                <a:latin typeface="Arial" pitchFamily="34" charset="0"/>
                <a:cs typeface="Arial" pitchFamily="34" charset="0"/>
              </a:rPr>
              <a:t>, </a:t>
            </a:r>
            <a:r>
              <a:rPr lang="en-GB" sz="2000" b="1" dirty="0" smtClean="0">
                <a:solidFill>
                  <a:prstClr val="white"/>
                </a:solidFill>
                <a:latin typeface="Arial" pitchFamily="34" charset="0"/>
                <a:cs typeface="Arial" pitchFamily="34" charset="0"/>
              </a:rPr>
              <a:t>relevant </a:t>
            </a:r>
            <a:r>
              <a:rPr lang="en-GB" sz="2000" b="1" dirty="0" smtClean="0">
                <a:solidFill>
                  <a:srgbClr val="FFFF00"/>
                </a:solidFill>
                <a:latin typeface="Arial" pitchFamily="34" charset="0"/>
                <a:cs typeface="Arial" pitchFamily="34" charset="0"/>
              </a:rPr>
              <a:t>country </a:t>
            </a:r>
            <a:r>
              <a:rPr lang="en-GB" sz="2000" b="1" dirty="0">
                <a:solidFill>
                  <a:srgbClr val="FFFF00"/>
                </a:solidFill>
                <a:latin typeface="Arial" pitchFamily="34" charset="0"/>
                <a:cs typeface="Arial" pitchFamily="34" charset="0"/>
              </a:rPr>
              <a:t>wide </a:t>
            </a:r>
            <a:r>
              <a:rPr lang="en-GB" sz="2000" b="1" dirty="0" smtClean="0">
                <a:solidFill>
                  <a:srgbClr val="FFFF00"/>
                </a:solidFill>
                <a:latin typeface="Arial" pitchFamily="34" charset="0"/>
                <a:cs typeface="Arial" pitchFamily="34" charset="0"/>
              </a:rPr>
              <a:t>services</a:t>
            </a:r>
            <a:r>
              <a:rPr lang="en-GB" sz="2000" b="1" dirty="0" smtClean="0">
                <a:solidFill>
                  <a:prstClr val="white"/>
                </a:solidFill>
                <a:latin typeface="Arial" pitchFamily="34" charset="0"/>
                <a:cs typeface="Arial" pitchFamily="34" charset="0"/>
              </a:rPr>
              <a:t>  </a:t>
            </a:r>
            <a:r>
              <a:rPr lang="en-GB" sz="2000" b="1" dirty="0">
                <a:solidFill>
                  <a:prstClr val="white"/>
                </a:solidFill>
                <a:latin typeface="Arial" pitchFamily="34" charset="0"/>
                <a:cs typeface="Arial" pitchFamily="34" charset="0"/>
              </a:rPr>
              <a:t>to </a:t>
            </a:r>
            <a:r>
              <a:rPr lang="en-GB" sz="2000" b="1" dirty="0">
                <a:solidFill>
                  <a:srgbClr val="FFFF00"/>
                </a:solidFill>
                <a:latin typeface="Arial" pitchFamily="34" charset="0"/>
                <a:cs typeface="Arial" pitchFamily="34" charset="0"/>
              </a:rPr>
              <a:t>vulnerable</a:t>
            </a:r>
            <a:r>
              <a:rPr lang="en-GB" sz="2000" b="1" dirty="0">
                <a:solidFill>
                  <a:prstClr val="white"/>
                </a:solidFill>
                <a:latin typeface="Arial" pitchFamily="34" charset="0"/>
                <a:cs typeface="Arial" pitchFamily="34" charset="0"/>
              </a:rPr>
              <a:t> people </a:t>
            </a:r>
            <a:r>
              <a:rPr lang="en-GB" sz="2000" b="1" dirty="0">
                <a:solidFill>
                  <a:srgbClr val="FFFF00"/>
                </a:solidFill>
                <a:latin typeface="Arial" pitchFamily="34" charset="0"/>
                <a:cs typeface="Arial" pitchFamily="34" charset="0"/>
              </a:rPr>
              <a:t>sustained</a:t>
            </a:r>
            <a:r>
              <a:rPr lang="en-GB" sz="2000" b="1" dirty="0">
                <a:solidFill>
                  <a:prstClr val="white"/>
                </a:solidFill>
                <a:latin typeface="Arial" pitchFamily="34" charset="0"/>
                <a:cs typeface="Arial" pitchFamily="34" charset="0"/>
              </a:rPr>
              <a:t> for as long as needed </a:t>
            </a:r>
            <a:r>
              <a:rPr lang="en-GB" sz="2000" b="1" dirty="0" smtClean="0">
                <a:solidFill>
                  <a:prstClr val="white"/>
                </a:solidFill>
                <a:latin typeface="Arial" pitchFamily="34" charset="0"/>
                <a:cs typeface="Arial" pitchFamily="34" charset="0"/>
              </a:rPr>
              <a:t>and that contributes </a:t>
            </a:r>
            <a:r>
              <a:rPr lang="en-GB" sz="2000" b="1" dirty="0">
                <a:solidFill>
                  <a:prstClr val="white"/>
                </a:solidFill>
                <a:latin typeface="Arial" pitchFamily="34" charset="0"/>
                <a:cs typeface="Arial" pitchFamily="34" charset="0"/>
              </a:rPr>
              <a:t>to the strength of IFRC and the Movement.</a:t>
            </a:r>
          </a:p>
        </p:txBody>
      </p:sp>
      <p:sp>
        <p:nvSpPr>
          <p:cNvPr id="11" name="TextBox 10"/>
          <p:cNvSpPr txBox="1"/>
          <p:nvPr/>
        </p:nvSpPr>
        <p:spPr>
          <a:xfrm>
            <a:off x="93712" y="4077072"/>
            <a:ext cx="2666672" cy="1938992"/>
          </a:xfrm>
          <a:prstGeom prst="rect">
            <a:avLst/>
          </a:prstGeom>
          <a:solidFill>
            <a:schemeClr val="tx1"/>
          </a:solidFill>
        </p:spPr>
        <p:txBody>
          <a:bodyPr wrap="square" rtlCol="0">
            <a:spAutoFit/>
          </a:bodyPr>
          <a:lstStyle/>
          <a:p>
            <a:r>
              <a:rPr lang="en-US" sz="2000" b="1" dirty="0" smtClean="0">
                <a:solidFill>
                  <a:prstClr val="white">
                    <a:lumMod val="75000"/>
                  </a:prstClr>
                </a:solidFill>
                <a:latin typeface="Arial" pitchFamily="34" charset="0"/>
                <a:cs typeface="Arial" pitchFamily="34" charset="0"/>
              </a:rPr>
              <a:t>Capacities </a:t>
            </a:r>
          </a:p>
          <a:p>
            <a:r>
              <a:rPr lang="en-US" sz="2000" b="1" dirty="0" smtClean="0">
                <a:solidFill>
                  <a:srgbClr val="FFFF00"/>
                </a:solidFill>
                <a:latin typeface="Arial" pitchFamily="34" charset="0"/>
                <a:cs typeface="Arial" pitchFamily="34" charset="0"/>
              </a:rPr>
              <a:t>To exist </a:t>
            </a:r>
            <a:r>
              <a:rPr lang="en-US" sz="2000" b="1" dirty="0" smtClean="0">
                <a:solidFill>
                  <a:prstClr val="white"/>
                </a:solidFill>
                <a:latin typeface="Arial" pitchFamily="34" charset="0"/>
                <a:cs typeface="Arial" pitchFamily="34" charset="0"/>
              </a:rPr>
              <a:t>|</a:t>
            </a:r>
            <a:r>
              <a:rPr lang="en-US" sz="2000" b="1" dirty="0" smtClean="0">
                <a:solidFill>
                  <a:srgbClr val="FFFF00"/>
                </a:solidFill>
                <a:latin typeface="Arial" pitchFamily="34" charset="0"/>
                <a:cs typeface="Arial" pitchFamily="34" charset="0"/>
              </a:rPr>
              <a:t> To organize </a:t>
            </a:r>
            <a:r>
              <a:rPr lang="en-US" sz="2000" b="1" dirty="0" smtClean="0">
                <a:solidFill>
                  <a:prstClr val="white"/>
                </a:solidFill>
                <a:latin typeface="Arial" pitchFamily="34" charset="0"/>
                <a:cs typeface="Arial" pitchFamily="34" charset="0"/>
              </a:rPr>
              <a:t>| </a:t>
            </a:r>
            <a:r>
              <a:rPr lang="en-US" sz="2000" b="1" dirty="0" smtClean="0">
                <a:solidFill>
                  <a:srgbClr val="FFFF00"/>
                </a:solidFill>
                <a:latin typeface="Arial" pitchFamily="34" charset="0"/>
                <a:cs typeface="Arial" pitchFamily="34" charset="0"/>
              </a:rPr>
              <a:t>To relate and mobilize </a:t>
            </a:r>
            <a:r>
              <a:rPr lang="en-US" sz="2000" b="1" dirty="0" smtClean="0">
                <a:solidFill>
                  <a:prstClr val="white"/>
                </a:solidFill>
                <a:latin typeface="Arial" pitchFamily="34" charset="0"/>
                <a:cs typeface="Arial" pitchFamily="34" charset="0"/>
              </a:rPr>
              <a:t>| </a:t>
            </a:r>
            <a:r>
              <a:rPr lang="en-US" sz="2000" b="1" dirty="0" smtClean="0">
                <a:solidFill>
                  <a:srgbClr val="FFFF00"/>
                </a:solidFill>
                <a:latin typeface="Arial" pitchFamily="34" charset="0"/>
                <a:cs typeface="Arial" pitchFamily="34" charset="0"/>
              </a:rPr>
              <a:t>To perform </a:t>
            </a:r>
            <a:r>
              <a:rPr lang="en-US" sz="2000" b="1" dirty="0" smtClean="0">
                <a:solidFill>
                  <a:prstClr val="white"/>
                </a:solidFill>
                <a:latin typeface="Arial" pitchFamily="34" charset="0"/>
                <a:cs typeface="Arial" pitchFamily="34" charset="0"/>
              </a:rPr>
              <a:t>| </a:t>
            </a:r>
            <a:r>
              <a:rPr lang="en-US" sz="2000" b="1" dirty="0" smtClean="0">
                <a:solidFill>
                  <a:srgbClr val="FFFF00"/>
                </a:solidFill>
                <a:latin typeface="Arial" pitchFamily="34" charset="0"/>
                <a:cs typeface="Arial" pitchFamily="34" charset="0"/>
              </a:rPr>
              <a:t>To adapt and grow</a:t>
            </a:r>
            <a:endParaRPr lang="en-GB" sz="2000" b="1" dirty="0">
              <a:solidFill>
                <a:srgbClr val="FFFF00"/>
              </a:solidFill>
              <a:latin typeface="Arial" pitchFamily="34" charset="0"/>
              <a:cs typeface="Arial" pitchFamily="34" charset="0"/>
            </a:endParaRPr>
          </a:p>
        </p:txBody>
      </p:sp>
      <p:sp>
        <p:nvSpPr>
          <p:cNvPr id="6" name="Oval 5"/>
          <p:cNvSpPr/>
          <p:nvPr/>
        </p:nvSpPr>
        <p:spPr>
          <a:xfrm>
            <a:off x="93712" y="1484784"/>
            <a:ext cx="2666672" cy="2081305"/>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National Society</a:t>
            </a:r>
          </a:p>
          <a:p>
            <a:pPr algn="ctr"/>
            <a:r>
              <a:rPr lang="en-US" sz="2000" b="1" dirty="0" smtClean="0">
                <a:solidFill>
                  <a:prstClr val="white"/>
                </a:solidFill>
              </a:rPr>
              <a:t>Development Framework</a:t>
            </a:r>
            <a:endParaRPr lang="en-GB" sz="2400" b="1" dirty="0">
              <a:solidFill>
                <a:prstClr val="white"/>
              </a:solidFill>
            </a:endParaRPr>
          </a:p>
        </p:txBody>
      </p:sp>
      <p:cxnSp>
        <p:nvCxnSpPr>
          <p:cNvPr id="8" name="Straight Arrow Connector 7"/>
          <p:cNvCxnSpPr>
            <a:stCxn id="6" idx="0"/>
            <a:endCxn id="3" idx="1"/>
          </p:cNvCxnSpPr>
          <p:nvPr/>
        </p:nvCxnSpPr>
        <p:spPr>
          <a:xfrm flipV="1">
            <a:off x="1427048" y="1172574"/>
            <a:ext cx="1488768" cy="31221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4"/>
            <a:endCxn id="11" idx="0"/>
          </p:cNvCxnSpPr>
          <p:nvPr/>
        </p:nvCxnSpPr>
        <p:spPr>
          <a:xfrm>
            <a:off x="1427048" y="3566089"/>
            <a:ext cx="0" cy="510983"/>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6"/>
            <a:endCxn id="16" idx="1"/>
          </p:cNvCxnSpPr>
          <p:nvPr/>
        </p:nvCxnSpPr>
        <p:spPr>
          <a:xfrm>
            <a:off x="2760384" y="2525437"/>
            <a:ext cx="515472" cy="1801815"/>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2949410"/>
      </p:ext>
    </p:extLst>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835696" y="274638"/>
            <a:ext cx="7200354" cy="1143000"/>
          </a:xfrm>
        </p:spPr>
        <p:txBody>
          <a:bodyPr/>
          <a:lstStyle/>
          <a:p>
            <a:r>
              <a:rPr lang="en-GB" altLang="en-US" sz="2800" b="1" i="1" dirty="0" smtClean="0">
                <a:latin typeface="Arial" charset="0"/>
                <a:cs typeface="Arial" charset="0"/>
              </a:rPr>
              <a:t>National Society Development (</a:t>
            </a:r>
            <a:r>
              <a:rPr lang="en-GB" altLang="en-US" sz="2800" b="1" dirty="0" smtClean="0">
                <a:latin typeface="Arial" charset="0"/>
                <a:cs typeface="Arial" charset="0"/>
              </a:rPr>
              <a:t>NSD)</a:t>
            </a:r>
          </a:p>
        </p:txBody>
      </p:sp>
      <p:sp>
        <p:nvSpPr>
          <p:cNvPr id="3" name="Content Placeholder 2"/>
          <p:cNvSpPr>
            <a:spLocks noGrp="1"/>
          </p:cNvSpPr>
          <p:nvPr>
            <p:ph idx="1"/>
          </p:nvPr>
        </p:nvSpPr>
        <p:spPr>
          <a:xfrm>
            <a:off x="251521" y="1772816"/>
            <a:ext cx="8568952" cy="3960440"/>
          </a:xfrm>
        </p:spPr>
        <p:txBody>
          <a:bodyPr/>
          <a:lstStyle/>
          <a:p>
            <a:pPr marL="0" indent="0" algn="just">
              <a:buFont typeface="Arial" charset="0"/>
              <a:buNone/>
              <a:defRPr/>
            </a:pPr>
            <a:r>
              <a:rPr lang="en-US" sz="2400" i="1" dirty="0" smtClean="0">
                <a:solidFill>
                  <a:srgbClr val="FF0000"/>
                </a:solidFill>
              </a:rPr>
              <a:t>Aim of NS Development team : </a:t>
            </a:r>
          </a:p>
          <a:p>
            <a:pPr algn="just">
              <a:defRPr/>
            </a:pPr>
            <a:r>
              <a:rPr lang="en-US" sz="2400" dirty="0" smtClean="0">
                <a:latin typeface="Arial" panose="020B0604020202020204" pitchFamily="34" charset="0"/>
                <a:cs typeface="Arial" panose="020B0604020202020204" pitchFamily="34" charset="0"/>
              </a:rPr>
              <a:t>Coherent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consistent approaches </a:t>
            </a:r>
            <a:r>
              <a:rPr lang="en-US" sz="2400" dirty="0">
                <a:latin typeface="Arial" panose="020B0604020202020204" pitchFamily="34" charset="0"/>
                <a:cs typeface="Arial" panose="020B0604020202020204" pitchFamily="34" charset="0"/>
              </a:rPr>
              <a:t>across </a:t>
            </a:r>
            <a:r>
              <a:rPr lang="en-US" sz="2400" dirty="0" smtClean="0">
                <a:latin typeface="Arial" panose="020B0604020202020204" pitchFamily="34" charset="0"/>
                <a:cs typeface="Arial" panose="020B0604020202020204" pitchFamily="34" charset="0"/>
              </a:rPr>
              <a:t>zone, </a:t>
            </a:r>
            <a:r>
              <a:rPr lang="en-US" sz="2400" dirty="0">
                <a:latin typeface="Arial" panose="020B0604020202020204" pitchFamily="34" charset="0"/>
                <a:cs typeface="Arial" panose="020B0604020202020204" pitchFamily="34" charset="0"/>
              </a:rPr>
              <a:t>to support </a:t>
            </a:r>
            <a:r>
              <a:rPr lang="en-US" sz="2400" dirty="0" smtClean="0">
                <a:latin typeface="Arial" panose="020B0604020202020204" pitchFamily="34" charset="0"/>
                <a:cs typeface="Arial" panose="020B0604020202020204" pitchFamily="34" charset="0"/>
              </a:rPr>
              <a:t>NSs </a:t>
            </a:r>
            <a:r>
              <a:rPr lang="en-US" sz="2400" dirty="0">
                <a:latin typeface="Arial" panose="020B0604020202020204" pitchFamily="34" charset="0"/>
                <a:cs typeface="Arial" panose="020B0604020202020204" pitchFamily="34" charset="0"/>
              </a:rPr>
              <a:t>to scale up leadership and institutional capacities that extend their reach and quality of services and become more relevant to meet humanitarian needs by increasing the magnitude, quality and impact of their work</a:t>
            </a:r>
            <a:r>
              <a:rPr lang="en-US" sz="2400" dirty="0" smtClean="0">
                <a:latin typeface="Arial" panose="020B0604020202020204" pitchFamily="34" charset="0"/>
                <a:cs typeface="Arial" panose="020B0604020202020204" pitchFamily="34" charset="0"/>
              </a:rPr>
              <a:t>.</a:t>
            </a:r>
          </a:p>
          <a:p>
            <a:pPr marL="0" indent="0" algn="just">
              <a:buFont typeface="Arial" charset="0"/>
              <a:buNone/>
              <a:defRPr/>
            </a:pPr>
            <a:endParaRPr lang="en-US" sz="2400" dirty="0" smtClean="0">
              <a:latin typeface="Arial" panose="020B0604020202020204" pitchFamily="34" charset="0"/>
              <a:cs typeface="Arial" panose="020B0604020202020204" pitchFamily="34" charset="0"/>
            </a:endParaRPr>
          </a:p>
          <a:p>
            <a:pPr algn="just">
              <a:defRPr/>
            </a:pPr>
            <a:r>
              <a:rPr lang="en-US" sz="2400" dirty="0">
                <a:latin typeface="Arial" panose="020B0604020202020204" pitchFamily="34" charset="0"/>
                <a:cs typeface="Arial" panose="020B0604020202020204" pitchFamily="34" charset="0"/>
              </a:rPr>
              <a:t>Coherent organizational development planning and quality standards at country, </a:t>
            </a:r>
            <a:r>
              <a:rPr lang="en-US" sz="2400" dirty="0" smtClean="0">
                <a:latin typeface="Arial" panose="020B0604020202020204" pitchFamily="34" charset="0"/>
                <a:cs typeface="Arial" panose="020B0604020202020204" pitchFamily="34" charset="0"/>
              </a:rPr>
              <a:t>regions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zone.</a:t>
            </a:r>
          </a:p>
          <a:p>
            <a:pPr algn="just">
              <a:defRPr/>
            </a:pPr>
            <a:r>
              <a:rPr lang="en-US" sz="2400" dirty="0" smtClean="0">
                <a:latin typeface="Arial" panose="020B0604020202020204" pitchFamily="34" charset="0"/>
                <a:cs typeface="Arial" panose="020B0604020202020204" pitchFamily="34" charset="0"/>
              </a:rPr>
              <a:t>Facilitation </a:t>
            </a:r>
            <a:r>
              <a:rPr lang="en-US" sz="2400" dirty="0">
                <a:latin typeface="Arial" panose="020B0604020202020204" pitchFamily="34" charset="0"/>
                <a:cs typeface="Arial" panose="020B0604020202020204" pitchFamily="34" charset="0"/>
              </a:rPr>
              <a:t>of an integrated approach to </a:t>
            </a:r>
            <a:r>
              <a:rPr lang="en-US" sz="2400" dirty="0" smtClean="0">
                <a:latin typeface="Arial" panose="020B0604020202020204" pitchFamily="34" charset="0"/>
                <a:cs typeface="Arial" panose="020B0604020202020204" pitchFamily="34" charset="0"/>
              </a:rPr>
              <a:t>OD.</a:t>
            </a:r>
            <a:endParaRPr lang="en-GB" sz="2400" dirty="0">
              <a:latin typeface="Arial" panose="020B0604020202020204" pitchFamily="34" charset="0"/>
              <a:cs typeface="Arial" panose="020B0604020202020204" pitchFamily="34" charset="0"/>
            </a:endParaRPr>
          </a:p>
          <a:p>
            <a:pPr marL="0" indent="0" algn="just">
              <a:buFont typeface="Arial" charset="0"/>
              <a:buNone/>
              <a:defRPr/>
            </a:pPr>
            <a:endParaRPr lang="en-GB" sz="2800" b="1" dirty="0"/>
          </a:p>
          <a:p>
            <a:pPr marL="0" indent="0">
              <a:buFont typeface="Arial" charset="0"/>
              <a:buNone/>
              <a:defRPr/>
            </a:pPr>
            <a:r>
              <a:rPr lang="en-GB" dirty="0"/>
              <a:t> </a:t>
            </a:r>
          </a:p>
          <a:p>
            <a:pPr marL="0" indent="0">
              <a:buFont typeface="Arial" charset="0"/>
              <a:buNone/>
              <a:defRPr/>
            </a:pPr>
            <a:endParaRPr lang="en-GB" dirty="0"/>
          </a:p>
        </p:txBody>
      </p:sp>
    </p:spTree>
    <p:extLst>
      <p:ext uri="{BB962C8B-B14F-4D97-AF65-F5344CB8AC3E}">
        <p14:creationId xmlns:p14="http://schemas.microsoft.com/office/powerpoint/2010/main" val="3202780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16295" y="3440681"/>
            <a:ext cx="3717802" cy="5238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defRPr/>
            </a:pPr>
            <a:r>
              <a:rPr lang="en-US" sz="2800" b="1" dirty="0">
                <a:solidFill>
                  <a:srgbClr val="FF0000"/>
                </a:solidFill>
                <a:effectLst>
                  <a:outerShdw blurRad="38100" dist="38100" dir="2700000" algn="tl">
                    <a:srgbClr val="000000">
                      <a:alpha val="43137"/>
                    </a:srgbClr>
                  </a:outerShdw>
                </a:effectLst>
                <a:latin typeface="Arial" pitchFamily="34" charset="0"/>
                <a:cs typeface="Arial" pitchFamily="34" charset="0"/>
              </a:rPr>
              <a:t>National Society</a:t>
            </a:r>
            <a:endParaRPr lang="en-GB" sz="2800" b="1" dirty="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Oval 3"/>
          <p:cNvSpPr/>
          <p:nvPr/>
        </p:nvSpPr>
        <p:spPr>
          <a:xfrm>
            <a:off x="3059832" y="1150200"/>
            <a:ext cx="2121768" cy="1364399"/>
          </a:xfrm>
          <a:prstGeom prst="ellipse">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latin typeface="Arial" pitchFamily="34" charset="0"/>
                <a:cs typeface="Arial" pitchFamily="34" charset="0"/>
              </a:rPr>
              <a:t>OCAC</a:t>
            </a:r>
          </a:p>
        </p:txBody>
      </p:sp>
      <p:sp>
        <p:nvSpPr>
          <p:cNvPr id="11" name="TextBox 10"/>
          <p:cNvSpPr txBox="1"/>
          <p:nvPr/>
        </p:nvSpPr>
        <p:spPr>
          <a:xfrm>
            <a:off x="1729507" y="196114"/>
            <a:ext cx="2660650" cy="954087"/>
          </a:xfrm>
          <a:prstGeom prst="rect">
            <a:avLst/>
          </a:prstGeom>
          <a:noFill/>
        </p:spPr>
        <p:txBody>
          <a:bodyPr>
            <a:spAutoFit/>
          </a:bodyPr>
          <a:lstStyle/>
          <a:p>
            <a:pPr marL="285750" indent="-285750">
              <a:buFont typeface="Arial" panose="020B0604020202020204" pitchFamily="34" charset="0"/>
              <a:buChar char="•"/>
              <a:defRPr/>
            </a:pPr>
            <a:r>
              <a:rPr lang="en-US" sz="1400" b="1" dirty="0">
                <a:hlinkClick r:id="rId3" action="ppaction://hlinksldjump"/>
              </a:rPr>
              <a:t>SELF   ASSESSMENT</a:t>
            </a:r>
            <a:endParaRPr lang="en-US" sz="1400" b="1" dirty="0"/>
          </a:p>
          <a:p>
            <a:pPr marL="228600" indent="-228600">
              <a:buFont typeface="Arial" pitchFamily="34" charset="0"/>
              <a:buChar char="•"/>
              <a:defRPr/>
            </a:pPr>
            <a:r>
              <a:rPr lang="en-US" sz="1400" dirty="0"/>
              <a:t>Capacity enhancement plan</a:t>
            </a:r>
          </a:p>
          <a:p>
            <a:pPr marL="228600" indent="-228600">
              <a:buFont typeface="Arial" pitchFamily="34" charset="0"/>
              <a:buChar char="•"/>
              <a:defRPr/>
            </a:pPr>
            <a:r>
              <a:rPr lang="en-US" sz="1400" dirty="0"/>
              <a:t>Peer Review</a:t>
            </a:r>
          </a:p>
          <a:p>
            <a:pPr marL="228600" indent="-228600">
              <a:buFont typeface="Arial" pitchFamily="34" charset="0"/>
              <a:buChar char="•"/>
              <a:defRPr/>
            </a:pPr>
            <a:r>
              <a:rPr lang="en-US" sz="1400" dirty="0"/>
              <a:t>Certification</a:t>
            </a:r>
            <a:endParaRPr lang="en-GB" sz="1400" dirty="0"/>
          </a:p>
        </p:txBody>
      </p:sp>
      <p:cxnSp>
        <p:nvCxnSpPr>
          <p:cNvPr id="16" name="Shape 15"/>
          <p:cNvCxnSpPr>
            <a:stCxn id="4" idx="6"/>
          </p:cNvCxnSpPr>
          <p:nvPr/>
        </p:nvCxnSpPr>
        <p:spPr>
          <a:xfrm>
            <a:off x="5181600" y="1832400"/>
            <a:ext cx="152400" cy="910800"/>
          </a:xfrm>
          <a:prstGeom prst="bentConnector2">
            <a:avLst/>
          </a:prstGeom>
          <a:ln w="76200">
            <a:solidFill>
              <a:srgbClr val="00FF00"/>
            </a:solidFill>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a:off x="9448800" y="-4572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grpSp>
        <p:nvGrpSpPr>
          <p:cNvPr id="16391" name="Group 33"/>
          <p:cNvGrpSpPr>
            <a:grpSpLocks/>
          </p:cNvGrpSpPr>
          <p:nvPr/>
        </p:nvGrpSpPr>
        <p:grpSpPr bwMode="auto">
          <a:xfrm>
            <a:off x="5410200" y="457200"/>
            <a:ext cx="3733800" cy="5368925"/>
            <a:chOff x="5410200" y="115669"/>
            <a:chExt cx="3733801" cy="5007353"/>
          </a:xfrm>
        </p:grpSpPr>
        <p:cxnSp>
          <p:nvCxnSpPr>
            <p:cNvPr id="20" name="Elbow Connector 19"/>
            <p:cNvCxnSpPr>
              <a:stCxn id="7" idx="1"/>
            </p:cNvCxnSpPr>
            <p:nvPr/>
          </p:nvCxnSpPr>
          <p:spPr>
            <a:xfrm rot="16200000" flipH="1" flipV="1">
              <a:off x="5940275" y="2001763"/>
              <a:ext cx="1049637" cy="738188"/>
            </a:xfrm>
            <a:prstGeom prst="bentConnector3">
              <a:avLst>
                <a:gd name="adj1" fmla="val 1640"/>
              </a:avLst>
            </a:prstGeom>
            <a:ln w="76200">
              <a:solidFill>
                <a:srgbClr val="FFFF00"/>
              </a:solidFill>
              <a:tailEnd type="arrow"/>
            </a:ln>
          </p:spPr>
          <p:style>
            <a:lnRef idx="1">
              <a:schemeClr val="accent1"/>
            </a:lnRef>
            <a:fillRef idx="0">
              <a:schemeClr val="accent1"/>
            </a:fillRef>
            <a:effectRef idx="0">
              <a:schemeClr val="accent1"/>
            </a:effectRef>
            <a:fontRef idx="minor">
              <a:schemeClr val="tx1"/>
            </a:fontRef>
          </p:style>
        </p:cxnSp>
        <p:grpSp>
          <p:nvGrpSpPr>
            <p:cNvPr id="16404" name="Group 30"/>
            <p:cNvGrpSpPr>
              <a:grpSpLocks/>
            </p:cNvGrpSpPr>
            <p:nvPr/>
          </p:nvGrpSpPr>
          <p:grpSpPr bwMode="auto">
            <a:xfrm>
              <a:off x="5410200" y="115669"/>
              <a:ext cx="3733801" cy="5007353"/>
              <a:chOff x="5410200" y="115669"/>
              <a:chExt cx="3733801" cy="5007353"/>
            </a:xfrm>
          </p:grpSpPr>
          <p:grpSp>
            <p:nvGrpSpPr>
              <p:cNvPr id="9" name="Group 8"/>
              <p:cNvGrpSpPr/>
              <p:nvPr/>
            </p:nvGrpSpPr>
            <p:grpSpPr>
              <a:xfrm>
                <a:off x="5410200" y="762000"/>
                <a:ext cx="3505200" cy="2514600"/>
                <a:chOff x="5638800" y="1752600"/>
                <a:chExt cx="3505200" cy="2514600"/>
              </a:xfrm>
              <a:solidFill>
                <a:srgbClr val="FFFF00"/>
              </a:solidFill>
            </p:grpSpPr>
            <p:sp>
              <p:nvSpPr>
                <p:cNvPr id="3" name="Oval 2"/>
                <p:cNvSpPr/>
                <p:nvPr/>
              </p:nvSpPr>
              <p:spPr>
                <a:xfrm>
                  <a:off x="7162800" y="1752600"/>
                  <a:ext cx="1676400" cy="10668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latin typeface="Arial" pitchFamily="34" charset="0"/>
                      <a:cs typeface="Arial" pitchFamily="34" charset="0"/>
                    </a:rPr>
                    <a:t>Strategic Plan</a:t>
                  </a:r>
                  <a:endParaRPr lang="en-GB" sz="1600" b="1" dirty="0">
                    <a:solidFill>
                      <a:schemeClr val="tx1"/>
                    </a:solidFill>
                    <a:latin typeface="Arial" pitchFamily="34" charset="0"/>
                    <a:cs typeface="Arial" pitchFamily="34" charset="0"/>
                  </a:endParaRPr>
                </a:p>
              </p:txBody>
            </p:sp>
            <p:sp>
              <p:nvSpPr>
                <p:cNvPr id="7" name="Oval 6"/>
                <p:cNvSpPr/>
                <p:nvPr/>
              </p:nvSpPr>
              <p:spPr>
                <a:xfrm>
                  <a:off x="6705600" y="2590800"/>
                  <a:ext cx="2438400" cy="1676400"/>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latin typeface="Arial" pitchFamily="34" charset="0"/>
                      <a:cs typeface="Arial" pitchFamily="34" charset="0"/>
                    </a:rPr>
                    <a:t>FWRS and Databank</a:t>
                  </a:r>
                </a:p>
              </p:txBody>
            </p:sp>
            <p:sp>
              <p:nvSpPr>
                <p:cNvPr id="8" name="Oval 7"/>
                <p:cNvSpPr/>
                <p:nvPr/>
              </p:nvSpPr>
              <p:spPr>
                <a:xfrm>
                  <a:off x="5638800" y="1905001"/>
                  <a:ext cx="1905000" cy="931302"/>
                </a:xfrm>
                <a:prstGeom prst="ellipse">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tx1"/>
                      </a:solidFill>
                      <a:latin typeface="Arial" pitchFamily="34" charset="0"/>
                      <a:cs typeface="Arial" pitchFamily="34" charset="0"/>
                    </a:rPr>
                    <a:t>Leadership</a:t>
                  </a:r>
                  <a:endParaRPr lang="en-GB" sz="1600" b="1" dirty="0">
                    <a:solidFill>
                      <a:schemeClr val="tx1"/>
                    </a:solidFill>
                    <a:latin typeface="Arial" pitchFamily="34" charset="0"/>
                    <a:cs typeface="Arial" pitchFamily="34" charset="0"/>
                  </a:endParaRPr>
                </a:p>
              </p:txBody>
            </p:sp>
          </p:grpSp>
          <p:sp>
            <p:nvSpPr>
              <p:cNvPr id="16406" name="TextBox 9"/>
              <p:cNvSpPr txBox="1">
                <a:spLocks noChangeArrowheads="1"/>
              </p:cNvSpPr>
              <p:nvPr/>
            </p:nvSpPr>
            <p:spPr bwMode="auto">
              <a:xfrm>
                <a:off x="6834097" y="3301186"/>
                <a:ext cx="2309904" cy="1821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b="1" dirty="0">
                    <a:latin typeface="Arial" charset="0"/>
                  </a:rPr>
                  <a:t>DATABANK</a:t>
                </a:r>
              </a:p>
              <a:p>
                <a:pPr eaLnBrk="1" hangingPunct="1">
                  <a:spcBef>
                    <a:spcPct val="0"/>
                  </a:spcBef>
                </a:pPr>
                <a:r>
                  <a:rPr lang="en-US" altLang="en-US" sz="1100" dirty="0">
                    <a:latin typeface="Arial" charset="0"/>
                  </a:rPr>
                  <a:t>Who we are</a:t>
                </a:r>
              </a:p>
              <a:p>
                <a:pPr eaLnBrk="1" hangingPunct="1">
                  <a:spcBef>
                    <a:spcPct val="0"/>
                  </a:spcBef>
                </a:pPr>
                <a:r>
                  <a:rPr lang="en-US" altLang="en-US" sz="1100" dirty="0">
                    <a:latin typeface="Arial" charset="0"/>
                  </a:rPr>
                  <a:t>How to get in touch with us</a:t>
                </a:r>
              </a:p>
              <a:p>
                <a:pPr eaLnBrk="1" hangingPunct="1">
                  <a:spcBef>
                    <a:spcPct val="0"/>
                  </a:spcBef>
                </a:pPr>
                <a:r>
                  <a:rPr lang="en-US" altLang="en-US" sz="1100" dirty="0">
                    <a:latin typeface="Arial" charset="0"/>
                  </a:rPr>
                  <a:t>What we do</a:t>
                </a:r>
              </a:p>
              <a:p>
                <a:pPr eaLnBrk="1" hangingPunct="1">
                  <a:spcBef>
                    <a:spcPct val="0"/>
                  </a:spcBef>
                </a:pPr>
                <a:r>
                  <a:rPr lang="en-US" altLang="en-US" sz="1100" dirty="0">
                    <a:latin typeface="Arial" charset="0"/>
                  </a:rPr>
                  <a:t>Who are our partners</a:t>
                </a:r>
              </a:p>
              <a:p>
                <a:pPr eaLnBrk="1" hangingPunct="1">
                  <a:spcBef>
                    <a:spcPct val="0"/>
                  </a:spcBef>
                </a:pPr>
                <a:r>
                  <a:rPr lang="en-US" altLang="en-US" sz="1100" dirty="0">
                    <a:latin typeface="Arial" charset="0"/>
                  </a:rPr>
                  <a:t>How we can help others</a:t>
                </a:r>
              </a:p>
              <a:p>
                <a:pPr eaLnBrk="1" hangingPunct="1">
                  <a:spcBef>
                    <a:spcPct val="0"/>
                  </a:spcBef>
                </a:pPr>
                <a:r>
                  <a:rPr lang="en-US" altLang="en-US" sz="1100" dirty="0">
                    <a:latin typeface="Arial" charset="0"/>
                  </a:rPr>
                  <a:t>Where others can help us</a:t>
                </a:r>
              </a:p>
              <a:p>
                <a:pPr eaLnBrk="1" hangingPunct="1">
                  <a:spcBef>
                    <a:spcPct val="0"/>
                  </a:spcBef>
                </a:pPr>
                <a:r>
                  <a:rPr lang="en-US" altLang="en-US" sz="1100" dirty="0">
                    <a:latin typeface="Arial" charset="0"/>
                  </a:rPr>
                  <a:t>What are our financial resources</a:t>
                </a:r>
              </a:p>
              <a:p>
                <a:pPr eaLnBrk="1" hangingPunct="1">
                  <a:spcBef>
                    <a:spcPct val="0"/>
                  </a:spcBef>
                </a:pPr>
                <a:r>
                  <a:rPr lang="en-US" altLang="en-US" sz="1100" dirty="0">
                    <a:latin typeface="Arial" charset="0"/>
                  </a:rPr>
                  <a:t>What are our key documents</a:t>
                </a:r>
              </a:p>
              <a:p>
                <a:pPr eaLnBrk="1" hangingPunct="1">
                  <a:spcBef>
                    <a:spcPct val="0"/>
                  </a:spcBef>
                </a:pPr>
                <a:r>
                  <a:rPr lang="en-US" altLang="en-US" sz="1100" dirty="0">
                    <a:latin typeface="Arial" charset="0"/>
                  </a:rPr>
                  <a:t>How we learn and share knowledge</a:t>
                </a:r>
              </a:p>
            </p:txBody>
          </p:sp>
          <p:sp>
            <p:nvSpPr>
              <p:cNvPr id="16407" name="TextBox 23"/>
              <p:cNvSpPr txBox="1">
                <a:spLocks noChangeArrowheads="1"/>
              </p:cNvSpPr>
              <p:nvPr/>
            </p:nvSpPr>
            <p:spPr bwMode="auto">
              <a:xfrm>
                <a:off x="5803707" y="115669"/>
                <a:ext cx="186884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FF0000"/>
                    </a:solidFill>
                    <a:latin typeface="Arial" charset="0"/>
                  </a:rPr>
                  <a:t>WHO WE ARE?</a:t>
                </a:r>
              </a:p>
              <a:p>
                <a:pPr eaLnBrk="1" hangingPunct="1">
                  <a:spcBef>
                    <a:spcPct val="0"/>
                  </a:spcBef>
                  <a:buFontTx/>
                  <a:buNone/>
                </a:pPr>
                <a:r>
                  <a:rPr lang="en-US" altLang="en-US" sz="1800" b="1">
                    <a:solidFill>
                      <a:srgbClr val="FF0000"/>
                    </a:solidFill>
                    <a:latin typeface="Arial" charset="0"/>
                  </a:rPr>
                  <a:t>WHAT WE DO</a:t>
                </a:r>
                <a:endParaRPr lang="en-GB" altLang="en-US" sz="1800" b="1">
                  <a:solidFill>
                    <a:srgbClr val="FF0000"/>
                  </a:solidFill>
                  <a:latin typeface="Arial" charset="0"/>
                </a:endParaRPr>
              </a:p>
            </p:txBody>
          </p:sp>
        </p:grpSp>
      </p:grpSp>
      <p:sp>
        <p:nvSpPr>
          <p:cNvPr id="27" name="TextBox 26"/>
          <p:cNvSpPr txBox="1">
            <a:spLocks noChangeArrowheads="1"/>
          </p:cNvSpPr>
          <p:nvPr/>
        </p:nvSpPr>
        <p:spPr bwMode="auto">
          <a:xfrm rot="1999968">
            <a:off x="1614488" y="2055813"/>
            <a:ext cx="2617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a:solidFill>
                  <a:srgbClr val="FF0000"/>
                </a:solidFill>
                <a:latin typeface="Arial" charset="0"/>
              </a:rPr>
              <a:t>How well do we do?</a:t>
            </a:r>
            <a:endParaRPr lang="en-GB" altLang="en-US" sz="2000" b="1">
              <a:solidFill>
                <a:srgbClr val="FF0000"/>
              </a:solidFill>
              <a:latin typeface="Arial" charset="0"/>
            </a:endParaRPr>
          </a:p>
        </p:txBody>
      </p:sp>
      <p:grpSp>
        <p:nvGrpSpPr>
          <p:cNvPr id="16393" name="Group 34"/>
          <p:cNvGrpSpPr>
            <a:grpSpLocks/>
          </p:cNvGrpSpPr>
          <p:nvPr/>
        </p:nvGrpSpPr>
        <p:grpSpPr bwMode="auto">
          <a:xfrm>
            <a:off x="449019" y="3451191"/>
            <a:ext cx="2819400" cy="1695624"/>
            <a:chOff x="-211246" y="2957112"/>
            <a:chExt cx="3945046" cy="1767289"/>
          </a:xfrm>
        </p:grpSpPr>
        <p:cxnSp>
          <p:nvCxnSpPr>
            <p:cNvPr id="23" name="Shape 22"/>
            <p:cNvCxnSpPr/>
            <p:nvPr/>
          </p:nvCxnSpPr>
          <p:spPr>
            <a:xfrm flipV="1">
              <a:off x="3124183" y="3581141"/>
              <a:ext cx="609617" cy="609738"/>
            </a:xfrm>
            <a:prstGeom prst="bentConnector2">
              <a:avLst/>
            </a:prstGeom>
            <a:ln w="7620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nvGrpSpPr>
            <p:cNvPr id="16400" name="Group 32"/>
            <p:cNvGrpSpPr>
              <a:grpSpLocks/>
            </p:cNvGrpSpPr>
            <p:nvPr/>
          </p:nvGrpSpPr>
          <p:grpSpPr bwMode="auto">
            <a:xfrm>
              <a:off x="-211246" y="2957112"/>
              <a:ext cx="3411632" cy="1767289"/>
              <a:chOff x="-211246" y="2957112"/>
              <a:chExt cx="3411632" cy="1767289"/>
            </a:xfrm>
          </p:grpSpPr>
          <p:sp>
            <p:nvSpPr>
              <p:cNvPr id="5" name="Oval 4"/>
              <p:cNvSpPr/>
              <p:nvPr/>
            </p:nvSpPr>
            <p:spPr>
              <a:xfrm>
                <a:off x="914323" y="3047621"/>
                <a:ext cx="2286063" cy="1676780"/>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60" b="1" dirty="0">
                    <a:solidFill>
                      <a:schemeClr val="bg1"/>
                    </a:solidFill>
                    <a:latin typeface="Arial" pitchFamily="34" charset="0"/>
                    <a:cs typeface="Arial" pitchFamily="34" charset="0"/>
                  </a:rPr>
                  <a:t>Learning and Knowledge Sharing Network</a:t>
                </a:r>
              </a:p>
              <a:p>
                <a:pPr algn="ctr">
                  <a:defRPr/>
                </a:pPr>
                <a:r>
                  <a:rPr lang="en-US" sz="1260" b="1" dirty="0">
                    <a:solidFill>
                      <a:schemeClr val="bg1"/>
                    </a:solidFill>
                    <a:latin typeface="Arial" pitchFamily="34" charset="0"/>
                    <a:cs typeface="Arial" pitchFamily="34" charset="0"/>
                  </a:rPr>
                  <a:t>+ external institutions</a:t>
                </a:r>
                <a:endParaRPr lang="en-GB" sz="1260" b="1" dirty="0">
                  <a:solidFill>
                    <a:schemeClr val="bg1"/>
                  </a:solidFill>
                  <a:latin typeface="Arial" pitchFamily="34" charset="0"/>
                  <a:cs typeface="Arial" pitchFamily="34" charset="0"/>
                </a:endParaRPr>
              </a:p>
            </p:txBody>
          </p:sp>
          <p:sp>
            <p:nvSpPr>
              <p:cNvPr id="16402" name="TextBox 27"/>
              <p:cNvSpPr txBox="1">
                <a:spLocks noChangeArrowheads="1"/>
              </p:cNvSpPr>
              <p:nvPr/>
            </p:nvSpPr>
            <p:spPr bwMode="auto">
              <a:xfrm rot="-2466812">
                <a:off x="-211246" y="2957112"/>
                <a:ext cx="26981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FF0000"/>
                    </a:solidFill>
                    <a:latin typeface="Arial" charset="0"/>
                  </a:rPr>
                  <a:t>How can we do better?</a:t>
                </a:r>
                <a:endParaRPr lang="en-GB" altLang="en-US" sz="1800" b="1" dirty="0">
                  <a:solidFill>
                    <a:srgbClr val="FF0000"/>
                  </a:solidFill>
                  <a:latin typeface="Arial" charset="0"/>
                </a:endParaRPr>
              </a:p>
            </p:txBody>
          </p:sp>
        </p:grpSp>
      </p:grpSp>
      <p:grpSp>
        <p:nvGrpSpPr>
          <p:cNvPr id="16394" name="Group 31"/>
          <p:cNvGrpSpPr>
            <a:grpSpLocks/>
          </p:cNvGrpSpPr>
          <p:nvPr/>
        </p:nvGrpSpPr>
        <p:grpSpPr bwMode="auto">
          <a:xfrm>
            <a:off x="1369063" y="4010735"/>
            <a:ext cx="5248430" cy="1556420"/>
            <a:chOff x="1371600" y="4568013"/>
            <a:chExt cx="5248430" cy="1332901"/>
          </a:xfrm>
        </p:grpSpPr>
        <p:sp>
          <p:nvSpPr>
            <p:cNvPr id="6" name="Oval 5"/>
            <p:cNvSpPr/>
            <p:nvPr/>
          </p:nvSpPr>
          <p:spPr>
            <a:xfrm>
              <a:off x="4579398" y="4720279"/>
              <a:ext cx="1888232" cy="113196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bg1"/>
                  </a:solidFill>
                  <a:latin typeface="Arial" pitchFamily="34" charset="0"/>
                  <a:cs typeface="Arial" pitchFamily="34" charset="0"/>
                </a:rPr>
                <a:t>Bridging the digital divide </a:t>
              </a:r>
              <a:endParaRPr lang="en-US" sz="1000" dirty="0">
                <a:solidFill>
                  <a:schemeClr val="bg1">
                    <a:lumMod val="85000"/>
                  </a:schemeClr>
                </a:solidFill>
                <a:latin typeface="Arial" pitchFamily="34" charset="0"/>
                <a:cs typeface="Arial" pitchFamily="34" charset="0"/>
              </a:endParaRPr>
            </a:p>
          </p:txBody>
        </p:sp>
        <p:sp>
          <p:nvSpPr>
            <p:cNvPr id="16396" name="Rectangle 12"/>
            <p:cNvSpPr>
              <a:spLocks noChangeArrowheads="1"/>
            </p:cNvSpPr>
            <p:nvPr/>
          </p:nvSpPr>
          <p:spPr bwMode="auto">
            <a:xfrm>
              <a:off x="1371600" y="5528846"/>
              <a:ext cx="4953000" cy="237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GB" altLang="en-US" sz="1200" dirty="0">
                <a:latin typeface="Arial" charset="0"/>
              </a:endParaRPr>
            </a:p>
          </p:txBody>
        </p:sp>
        <p:cxnSp>
          <p:nvCxnSpPr>
            <p:cNvPr id="25" name="Shape 24"/>
            <p:cNvCxnSpPr>
              <a:stCxn id="6" idx="6"/>
            </p:cNvCxnSpPr>
            <p:nvPr/>
          </p:nvCxnSpPr>
          <p:spPr>
            <a:xfrm flipV="1">
              <a:off x="6467630" y="4568013"/>
              <a:ext cx="152400" cy="718250"/>
            </a:xfrm>
            <a:prstGeom prst="bentConnector2">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398" name="TextBox 28"/>
            <p:cNvSpPr txBox="1">
              <a:spLocks noChangeArrowheads="1"/>
            </p:cNvSpPr>
            <p:nvPr/>
          </p:nvSpPr>
          <p:spPr bwMode="auto">
            <a:xfrm>
              <a:off x="1719897" y="5531582"/>
              <a:ext cx="313419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FF0000"/>
                  </a:solidFill>
                  <a:latin typeface="Arial" charset="0"/>
                </a:rPr>
                <a:t>How can we reach further?</a:t>
              </a:r>
              <a:endParaRPr lang="en-GB" altLang="en-US" sz="1800" b="1" dirty="0">
                <a:solidFill>
                  <a:srgbClr val="FF0000"/>
                </a:solidFill>
                <a:latin typeface="Arial" charset="0"/>
              </a:endParaRPr>
            </a:p>
          </p:txBody>
        </p:sp>
      </p:grpSp>
      <p:sp>
        <p:nvSpPr>
          <p:cNvPr id="13" name="Rectangle 12"/>
          <p:cNvSpPr/>
          <p:nvPr/>
        </p:nvSpPr>
        <p:spPr>
          <a:xfrm>
            <a:off x="172065" y="5567155"/>
            <a:ext cx="7128792" cy="418576"/>
          </a:xfrm>
          <a:prstGeom prst="rect">
            <a:avLst/>
          </a:prstGeom>
        </p:spPr>
        <p:txBody>
          <a:bodyPr wrap="square">
            <a:spAutoFit/>
          </a:bodyPr>
          <a:lstStyle/>
          <a:p>
            <a:r>
              <a:rPr lang="en-GB" altLang="en-US" sz="1060" dirty="0"/>
              <a:t>Identify minimum level of connectivity and online capacity required to participate fully in the </a:t>
            </a:r>
            <a:r>
              <a:rPr lang="en-GB" altLang="en-US" sz="1060" dirty="0" smtClean="0"/>
              <a:t>Federation. </a:t>
            </a:r>
            <a:r>
              <a:rPr lang="en-GB" altLang="en-US" sz="1060" dirty="0"/>
              <a:t>Create mechanisms to enable National Societies to increase their capacity in information technology</a:t>
            </a:r>
          </a:p>
        </p:txBody>
      </p:sp>
    </p:spTree>
    <p:extLst>
      <p:ext uri="{BB962C8B-B14F-4D97-AF65-F5344CB8AC3E}">
        <p14:creationId xmlns:p14="http://schemas.microsoft.com/office/powerpoint/2010/main" val="1169113385"/>
      </p:ext>
    </p:extLst>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Users\kumjuho\AppData\Local\Microsoft\Windows\Temporary Internet Files\Content.Outlook\1FKOTLJA\SEARO Organogram 8 May 14_no photo_A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592746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792162"/>
          </a:xfrm>
        </p:spPr>
        <p:txBody>
          <a:bodyPr/>
          <a:lstStyle/>
          <a:p>
            <a:r>
              <a:rPr lang="en-US" dirty="0" smtClean="0"/>
              <a:t>NSDU Structure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7069099"/>
              </p:ext>
            </p:extLst>
          </p:nvPr>
        </p:nvGraphicFramePr>
        <p:xfrm>
          <a:off x="914400" y="1295400"/>
          <a:ext cx="79248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05981" y="3962400"/>
            <a:ext cx="719975" cy="96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8937518"/>
      </p:ext>
    </p:extLst>
  </p:cSld>
  <p:clrMapOvr>
    <a:masterClrMapping/>
  </p:clrMapOvr>
  <p:timing>
    <p:tnLst>
      <p:par>
        <p:cTn id="1" dur="indefinite" restart="never" nodeType="tmRoot"/>
      </p:par>
    </p:tnLst>
  </p:timing>
</p:sld>
</file>

<file path=ppt/theme/theme1.xml><?xml version="1.0" encoding="utf-8"?>
<a:theme xmlns:a="http://schemas.openxmlformats.org/drawingml/2006/main" name="IFRC_2010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IFRC_2010 presentation-EN</Template>
  <TotalTime>2568</TotalTime>
  <Words>1261</Words>
  <Application>Microsoft Office PowerPoint</Application>
  <PresentationFormat>On-screen Show (4:3)</PresentationFormat>
  <Paragraphs>265</Paragraphs>
  <Slides>20</Slides>
  <Notes>6</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IFRC_2010 presentation-EN</vt:lpstr>
      <vt:lpstr>IFRC_2011 presentation-EN</vt:lpstr>
      <vt:lpstr>PowerPoint Presentation</vt:lpstr>
      <vt:lpstr>                   Strategy 2020</vt:lpstr>
      <vt:lpstr>National Society Development Framework</vt:lpstr>
      <vt:lpstr>National Society Development Framework</vt:lpstr>
      <vt:lpstr>PowerPoint Presentation</vt:lpstr>
      <vt:lpstr>National Society Development (NSD)</vt:lpstr>
      <vt:lpstr>PowerPoint Presentation</vt:lpstr>
      <vt:lpstr>PowerPoint Presentation</vt:lpstr>
      <vt:lpstr>NSDU Structure</vt:lpstr>
      <vt:lpstr>Organizational Development (OD)</vt:lpstr>
      <vt:lpstr>Organizational Development (OD)</vt:lpstr>
      <vt:lpstr>Capacity Building</vt:lpstr>
      <vt:lpstr>Current NSDU Activities</vt:lpstr>
      <vt:lpstr>NSD Framework </vt:lpstr>
      <vt:lpstr>PowerPoint Presentation</vt:lpstr>
      <vt:lpstr>Finance Development</vt:lpstr>
      <vt:lpstr>Youth Development</vt:lpstr>
      <vt:lpstr>Gender and Diversity</vt:lpstr>
      <vt:lpstr>Few NSD Interventions.</vt:lpstr>
      <vt:lpstr>Few NSD Interventions (contd..) </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 Panico</dc:creator>
  <cp:lastModifiedBy>Umesh Dhakal</cp:lastModifiedBy>
  <cp:revision>173</cp:revision>
  <dcterms:created xsi:type="dcterms:W3CDTF">2011-07-24T08:56:32Z</dcterms:created>
  <dcterms:modified xsi:type="dcterms:W3CDTF">2014-09-15T08:53:28Z</dcterms:modified>
</cp:coreProperties>
</file>