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8" d="100"/>
          <a:sy n="68" d="100"/>
        </p:scale>
        <p:origin x="-2034" y="-6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CF42F9-EE60-7542-95F5-0375EE25C73D}" type="datetimeFigureOut">
              <a:rPr lang="en-US" smtClean="0"/>
              <a:t>11/21/2014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C0185C-589B-C940-A566-64A3FCD10C74}" type="slidenum">
              <a:rPr lang="en-US" smtClean="0"/>
              <a:t>‹#›</a:t>
            </a:fld>
            <a:endParaRPr lang="en-US"/>
          </a:p>
        </p:txBody>
      </p:sp>
    </p:spTree>
    <p:extLst>
      <p:ext uri="{BB962C8B-B14F-4D97-AF65-F5344CB8AC3E}">
        <p14:creationId xmlns:p14="http://schemas.microsoft.com/office/powerpoint/2010/main" val="21811088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i="1" dirty="0" smtClean="0">
                <a:latin typeface="Times New Roman" charset="0"/>
                <a:ea typeface="ＭＳ Ｐゴシック" charset="0"/>
                <a:cs typeface="ＭＳ Ｐゴシック" charset="0"/>
              </a:rPr>
              <a:t>Note: Climate Centre was established in 2002 and became and independent foundation in 2004. We are a reference centre for the whole Red Cross Red Crescent Movement.</a:t>
            </a:r>
          </a:p>
          <a:p>
            <a:pPr eaLnBrk="1" hangingPunct="1">
              <a:spcBef>
                <a:spcPct val="0"/>
              </a:spcBef>
            </a:pPr>
            <a:endParaRPr lang="en-GB" i="1" dirty="0" smtClean="0">
              <a:latin typeface="Times New Roman" charset="0"/>
              <a:ea typeface="ＭＳ Ｐゴシック" charset="0"/>
              <a:cs typeface="ＭＳ Ｐゴシック" charset="0"/>
            </a:endParaRPr>
          </a:p>
          <a:p>
            <a:pPr eaLnBrk="1" hangingPunct="1">
              <a:spcBef>
                <a:spcPct val="0"/>
              </a:spcBef>
            </a:pPr>
            <a:r>
              <a:rPr lang="en-GB" dirty="0" smtClean="0">
                <a:solidFill>
                  <a:srgbClr val="C0504D"/>
                </a:solidFill>
                <a:latin typeface="Times New Roman" charset="0"/>
                <a:ea typeface="ＭＳ Ｐゴシック" charset="0"/>
                <a:cs typeface="ＭＳ Ｐゴシック" charset="0"/>
              </a:rPr>
              <a:t>This module is part of the Climate Centre’s Climate Training Kit, and is focused on how to make our community risk assessment work </a:t>
            </a:r>
            <a:r>
              <a:rPr lang="en-GB" i="1" dirty="0" smtClean="0">
                <a:solidFill>
                  <a:srgbClr val="C0504D"/>
                </a:solidFill>
                <a:latin typeface="Times New Roman" charset="0"/>
                <a:ea typeface="ＭＳ Ｐゴシック" charset="0"/>
                <a:cs typeface="ＭＳ Ｐゴシック" charset="0"/>
              </a:rPr>
              <a:t>climate smart</a:t>
            </a:r>
            <a:r>
              <a:rPr lang="en-GB" dirty="0" smtClean="0">
                <a:solidFill>
                  <a:srgbClr val="C0504D"/>
                </a:solidFill>
                <a:latin typeface="Times New Roman" charset="0"/>
                <a:ea typeface="ＭＳ Ｐゴシック" charset="0"/>
                <a:cs typeface="ＭＳ Ｐゴシック" charset="0"/>
              </a:rPr>
              <a:t>.</a:t>
            </a:r>
          </a:p>
          <a:p>
            <a:pPr eaLnBrk="1" hangingPunct="1">
              <a:spcBef>
                <a:spcPct val="0"/>
              </a:spcBef>
            </a:pPr>
            <a:endParaRPr lang="en-US" i="1" dirty="0" smtClean="0">
              <a:latin typeface="Calibri" charset="0"/>
            </a:endParaRPr>
          </a:p>
          <a:p>
            <a:pPr eaLnBrk="1" hangingPunct="1">
              <a:spcBef>
                <a:spcPct val="0"/>
              </a:spcBef>
            </a:pPr>
            <a:r>
              <a:rPr lang="en-US" dirty="0" smtClean="0">
                <a:latin typeface="Calibri" charset="0"/>
              </a:rPr>
              <a:t>The aim of this presentation is to provide inspiration and the space for practitioners to consider climate change in their work with communities. This presentation assumes that the practitioner understands and utilizes the International Federation</a:t>
            </a:r>
            <a:r>
              <a:rPr lang="ja-JP" altLang="en-US" dirty="0" smtClean="0">
                <a:latin typeface="Calibri" charset="0"/>
              </a:rPr>
              <a:t>’</a:t>
            </a:r>
            <a:r>
              <a:rPr lang="en-US" altLang="ja-JP" dirty="0" smtClean="0">
                <a:latin typeface="Calibri" charset="0"/>
              </a:rPr>
              <a:t>s Vulnerability and Capacity Assessment (VCA) toolbox (</a:t>
            </a:r>
            <a:r>
              <a:rPr lang="en-US" altLang="ja-JP" dirty="0" err="1" smtClean="0">
                <a:latin typeface="Calibri" charset="0"/>
              </a:rPr>
              <a:t>www.ifrc.org</a:t>
            </a:r>
            <a:r>
              <a:rPr lang="en-US" altLang="ja-JP" dirty="0" smtClean="0">
                <a:latin typeface="Calibri" charset="0"/>
              </a:rPr>
              <a:t>/what/disasters/resources/</a:t>
            </a:r>
            <a:r>
              <a:rPr lang="en-US" altLang="ja-JP" dirty="0" err="1" smtClean="0">
                <a:latin typeface="Calibri" charset="0"/>
              </a:rPr>
              <a:t>publications.asp</a:t>
            </a:r>
            <a:r>
              <a:rPr lang="en-US" altLang="ja-JP" dirty="0" smtClean="0">
                <a:latin typeface="Calibri" charset="0"/>
              </a:rPr>
              <a:t>) or the Community Based Health and First Aid tool (http://</a:t>
            </a:r>
            <a:r>
              <a:rPr lang="en-US" altLang="ja-JP" dirty="0" err="1" smtClean="0">
                <a:latin typeface="Calibri" charset="0"/>
              </a:rPr>
              <a:t>www.ifrc.org</a:t>
            </a:r>
            <a:r>
              <a:rPr lang="en-US" altLang="ja-JP" dirty="0" smtClean="0">
                <a:latin typeface="Calibri" charset="0"/>
              </a:rPr>
              <a:t>/what/health/</a:t>
            </a:r>
            <a:r>
              <a:rPr lang="en-US" altLang="ja-JP" dirty="0" err="1" smtClean="0">
                <a:latin typeface="Calibri" charset="0"/>
              </a:rPr>
              <a:t>firstaid</a:t>
            </a:r>
            <a:r>
              <a:rPr lang="en-US" altLang="ja-JP" dirty="0" smtClean="0">
                <a:latin typeface="Calibri" charset="0"/>
              </a:rPr>
              <a:t>/</a:t>
            </a:r>
            <a:r>
              <a:rPr lang="en-US" altLang="ja-JP" dirty="0" err="1" smtClean="0">
                <a:latin typeface="Calibri" charset="0"/>
              </a:rPr>
              <a:t>tools.asp</a:t>
            </a:r>
            <a:r>
              <a:rPr lang="en-US" altLang="ja-JP" dirty="0" smtClean="0">
                <a:latin typeface="Calibri" charset="0"/>
              </a:rPr>
              <a:t> ).</a:t>
            </a:r>
            <a:endParaRPr lang="en-GB" altLang="ja-JP" dirty="0" smtClean="0">
              <a:latin typeface="Calibri" charset="0"/>
            </a:endParaRPr>
          </a:p>
          <a:p>
            <a:endParaRPr lang="da-DK"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8EC0185C-589B-C940-A566-64A3FCD10C74}" type="slidenum">
              <a:rPr lang="en-US" smtClean="0"/>
              <a:t>1</a:t>
            </a:fld>
            <a:endParaRPr lang="en-US"/>
          </a:p>
        </p:txBody>
      </p:sp>
    </p:spTree>
    <p:extLst>
      <p:ext uri="{BB962C8B-B14F-4D97-AF65-F5344CB8AC3E}">
        <p14:creationId xmlns:p14="http://schemas.microsoft.com/office/powerpoint/2010/main" val="17714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886201" y="8686800"/>
            <a:ext cx="2971800" cy="457200"/>
          </a:xfrm>
          <a:prstGeom prst="rect">
            <a:avLst/>
          </a:prstGeom>
          <a:noFill/>
          <a:ln w="9525">
            <a:noFill/>
            <a:miter lim="800000"/>
            <a:headEnd/>
            <a:tailEnd/>
          </a:ln>
        </p:spPr>
        <p:txBody>
          <a:bodyPr lIns="91427" tIns="45714" rIns="91427" bIns="45714" anchor="b"/>
          <a:lstStyle/>
          <a:p>
            <a:pPr algn="r" defTabSz="914310" eaLnBrk="0" hangingPunct="0"/>
            <a:fld id="{0DE205D7-EC02-4DEB-B08B-9BBE68D14EF5}" type="slidenum">
              <a:rPr lang="en-US" sz="1200"/>
              <a:pPr algn="r" defTabSz="914310" eaLnBrk="0" hangingPunct="0"/>
              <a:t>7</a:t>
            </a:fld>
            <a:endParaRPr lang="en-US" sz="1200"/>
          </a:p>
        </p:txBody>
      </p:sp>
      <p:sp>
        <p:nvSpPr>
          <p:cNvPr id="419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914401" y="4343400"/>
            <a:ext cx="5029200" cy="4114800"/>
          </a:xfrm>
          <a:solidFill>
            <a:srgbClr val="FFFFFF"/>
          </a:solidFill>
          <a:ln>
            <a:solidFill>
              <a:srgbClr val="000000"/>
            </a:solidFill>
            <a:miter lim="800000"/>
            <a:headEnd/>
            <a:tailEnd/>
          </a:ln>
        </p:spPr>
        <p:txBody>
          <a:bodyPr wrap="square" lIns="91427" tIns="45714" rIns="91427" bIns="45714" numCol="1" anchor="t" anchorCtr="0" compatLnSpc="1">
            <a:prstTxWarp prst="textNoShape">
              <a:avLst/>
            </a:prstTxWarp>
          </a:bodyPr>
          <a:lstStyle/>
          <a:p>
            <a:pPr>
              <a:spcBef>
                <a:spcPct val="0"/>
              </a:spcBef>
            </a:pPr>
            <a:endParaRPr lang="en-US" dirty="0" smtClean="0">
              <a:latin typeface="Times New Roman" pitchFamily="18" charset="0"/>
              <a:ea typeface="ＭＳ Ｐゴシック" pitchFamily="34" charset="-128"/>
            </a:endParaRPr>
          </a:p>
          <a:p>
            <a:pPr>
              <a:spcBef>
                <a:spcPct val="0"/>
              </a:spcBef>
            </a:pPr>
            <a:r>
              <a:rPr lang="en-US" b="0" dirty="0" smtClean="0">
                <a:latin typeface="Times New Roman" pitchFamily="18" charset="0"/>
                <a:ea typeface="ＭＳ Ｐゴシック" pitchFamily="34" charset="-128"/>
              </a:rPr>
              <a:t>See</a:t>
            </a:r>
            <a:r>
              <a:rPr lang="en-US" b="0" baseline="0" dirty="0" smtClean="0">
                <a:latin typeface="Times New Roman" pitchFamily="18" charset="0"/>
                <a:ea typeface="ＭＳ Ｐゴシック" pitchFamily="34" charset="-128"/>
              </a:rPr>
              <a:t> </a:t>
            </a:r>
            <a:r>
              <a:rPr lang="en-US" b="0" dirty="0" smtClean="0">
                <a:latin typeface="Times New Roman" pitchFamily="18" charset="0"/>
                <a:ea typeface="ＭＳ Ｐゴシック" pitchFamily="34" charset="-128"/>
              </a:rPr>
              <a:t>vimeo.com/8122673.</a:t>
            </a:r>
            <a:endParaRPr lang="nl-NL" b="0" dirty="0"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746">
              <a:spcBef>
                <a:spcPct val="0"/>
              </a:spcBef>
            </a:pPr>
            <a:r>
              <a:rPr lang="en-GB">
                <a:latin typeface="Calibri" charset="0"/>
              </a:rPr>
              <a:t>There are many risks that any given community may face and these risks may be different from one community to a next. They could be related to health related, land tenure, agriculture or livelihoods. In some cases, the concerns may be related to climate but not always; this is important to keep in mind.</a:t>
            </a:r>
          </a:p>
          <a:p>
            <a:pPr defTabSz="455746">
              <a:spcBef>
                <a:spcPct val="0"/>
              </a:spcBef>
            </a:pPr>
            <a:r>
              <a:rPr lang="en-GB">
                <a:latin typeface="Calibri" charset="0"/>
              </a:rPr>
              <a:t> </a:t>
            </a:r>
          </a:p>
          <a:p>
            <a:pPr defTabSz="455746">
              <a:spcBef>
                <a:spcPct val="0"/>
              </a:spcBef>
            </a:pPr>
            <a:r>
              <a:rPr lang="en-GB">
                <a:latin typeface="Calibri" charset="0"/>
              </a:rPr>
              <a:t>This session aims to provide you with some further ideas for using the tools that you already do to consider how climate change may interact with a community. And where it is an issue that needs acting upon. </a:t>
            </a:r>
          </a:p>
        </p:txBody>
      </p:sp>
      <p:sp>
        <p:nvSpPr>
          <p:cNvPr id="286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685817" indent="-263776" eaLnBrk="0" hangingPunct="0">
              <a:defRPr>
                <a:solidFill>
                  <a:schemeClr val="tx1"/>
                </a:solidFill>
                <a:latin typeface="Arial" charset="0"/>
                <a:ea typeface="ＭＳ Ｐゴシック" charset="0"/>
              </a:defRPr>
            </a:lvl2pPr>
            <a:lvl3pPr marL="1055103" indent="-211021" eaLnBrk="0" hangingPunct="0">
              <a:defRPr>
                <a:solidFill>
                  <a:schemeClr val="tx1"/>
                </a:solidFill>
                <a:latin typeface="Arial" charset="0"/>
                <a:ea typeface="ＭＳ Ｐゴシック" charset="0"/>
              </a:defRPr>
            </a:lvl3pPr>
            <a:lvl4pPr marL="1477145" indent="-211021" eaLnBrk="0" hangingPunct="0">
              <a:defRPr>
                <a:solidFill>
                  <a:schemeClr val="tx1"/>
                </a:solidFill>
                <a:latin typeface="Arial" charset="0"/>
                <a:ea typeface="ＭＳ Ｐゴシック" charset="0"/>
              </a:defRPr>
            </a:lvl4pPr>
            <a:lvl5pPr marL="1899186" indent="-211021" eaLnBrk="0" hangingPunct="0">
              <a:defRPr>
                <a:solidFill>
                  <a:schemeClr val="tx1"/>
                </a:solidFill>
                <a:latin typeface="Arial" charset="0"/>
                <a:ea typeface="ＭＳ Ｐゴシック" charset="0"/>
              </a:defRPr>
            </a:lvl5pPr>
            <a:lvl6pPr marL="2321227" indent="-211021" eaLnBrk="0" fontAlgn="base" hangingPunct="0">
              <a:spcBef>
                <a:spcPct val="0"/>
              </a:spcBef>
              <a:spcAft>
                <a:spcPct val="0"/>
              </a:spcAft>
              <a:defRPr>
                <a:solidFill>
                  <a:schemeClr val="tx1"/>
                </a:solidFill>
                <a:latin typeface="Arial" charset="0"/>
                <a:ea typeface="ＭＳ Ｐゴシック" charset="0"/>
              </a:defRPr>
            </a:lvl6pPr>
            <a:lvl7pPr marL="2743269" indent="-211021" eaLnBrk="0" fontAlgn="base" hangingPunct="0">
              <a:spcBef>
                <a:spcPct val="0"/>
              </a:spcBef>
              <a:spcAft>
                <a:spcPct val="0"/>
              </a:spcAft>
              <a:defRPr>
                <a:solidFill>
                  <a:schemeClr val="tx1"/>
                </a:solidFill>
                <a:latin typeface="Arial" charset="0"/>
                <a:ea typeface="ＭＳ Ｐゴシック" charset="0"/>
              </a:defRPr>
            </a:lvl7pPr>
            <a:lvl8pPr marL="3165310" indent="-211021" eaLnBrk="0" fontAlgn="base" hangingPunct="0">
              <a:spcBef>
                <a:spcPct val="0"/>
              </a:spcBef>
              <a:spcAft>
                <a:spcPct val="0"/>
              </a:spcAft>
              <a:defRPr>
                <a:solidFill>
                  <a:schemeClr val="tx1"/>
                </a:solidFill>
                <a:latin typeface="Arial" charset="0"/>
                <a:ea typeface="ＭＳ Ｐゴシック" charset="0"/>
              </a:defRPr>
            </a:lvl8pPr>
            <a:lvl9pPr marL="3587351" indent="-21102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42ADA1-9347-C646-A40F-E7037F06DD65}" type="slidenum">
              <a:rPr lang="en-US"/>
              <a:pPr eaLnBrk="1" hangingPunct="1"/>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Community information about climate-related trends can be useful for programmatic decision-making as well as community-based projects. Information on community anecdotes and concerns about changes (such as increased frequency of droughts) can be fed into local and national policy dialogue with government so that national plans for climate change adaptation are locally appropriate. There have been examples of National Societies sharing information from their VCA/CBHFA in the creation of National Adaptation Programmes of Action. </a:t>
            </a:r>
          </a:p>
          <a:p>
            <a:endParaRPr lang="en-GB">
              <a:latin typeface="Calibri" charset="0"/>
            </a:endParaRPr>
          </a:p>
          <a:p>
            <a:r>
              <a:rPr lang="en-US">
                <a:latin typeface="Calibri" charset="0"/>
              </a:rPr>
              <a:t>Both information from the community and scientific data are valuable to put together a picture of changes that have occurred, and think about how risks might change in the future. It is important to remember that we may not experience climate change as a linear path towards the long term climate projections – greater climate variability and extremes are more immediately felt in most cases. </a:t>
            </a:r>
          </a:p>
          <a:p>
            <a:endParaRPr lang="en-US">
              <a:latin typeface="Calibri" charset="0"/>
            </a:endParaRPr>
          </a:p>
          <a:p>
            <a:r>
              <a:rPr lang="en-US">
                <a:latin typeface="Calibri" charset="0"/>
              </a:rPr>
              <a:t>Explanations for any large discrepancies between community experience and scientific data should be sought to enhance understanding.</a:t>
            </a:r>
            <a:endParaRPr lang="da-DK">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atin typeface="Calibri" charset="0"/>
              </a:rPr>
              <a:t>An example from the Solomon Islands.</a:t>
            </a:r>
          </a:p>
        </p:txBody>
      </p:sp>
      <p:sp>
        <p:nvSpPr>
          <p:cNvPr id="37892" name="Slide Number Placeholder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F9763B3-A50D-664D-AE30-FBF575A8E2C0}" type="slidenum">
              <a:rPr lang="en-US" sz="1200"/>
              <a:pPr algn="r" eaLnBrk="1" hangingPunct="1"/>
              <a:t>13</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Once you have the big </a:t>
            </a:r>
            <a:r>
              <a:rPr lang="en-US" altLang="ja-JP">
                <a:latin typeface="Calibri" charset="0"/>
              </a:rPr>
              <a:t>picture, it could also be used when the community start to develop solutions to the problems faced. How do they currently cope with the problems? If these problems worsen over time, how is this likely to affect the community?  What could be done to stop the problem getting worse? The aim is for communities to understand that the risks are changing and that they can take action to reduce the risks they face. </a:t>
            </a:r>
          </a:p>
          <a:p>
            <a:endParaRPr lang="en-US">
              <a:latin typeface="Calibri" charset="0"/>
            </a:endParaRPr>
          </a:p>
          <a:p>
            <a:r>
              <a:rPr lang="en-US">
                <a:latin typeface="Calibri" charset="0"/>
              </a:rPr>
              <a:t>The c</a:t>
            </a:r>
            <a:r>
              <a:rPr lang="en-US" altLang="ja-JP">
                <a:latin typeface="Calibri" charset="0"/>
              </a:rPr>
              <a:t>ommunity risk-reduction plan (or equivalent) are the most important outcomes of the community-based process, and proper facilitation should ensure that the plans build not only upon past experiences and historical evidence of disasters, but also consider emerging or changing risks. </a:t>
            </a:r>
          </a:p>
          <a:p>
            <a:endParaRPr lang="da-DK">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MS PGothic" pitchFamily="34" charset="-128"/>
              </a:rPr>
              <a:t>2010 was a La Nina year. This forecast from October predicts that the blue areas are likely to have above-normal rainfall, and the brown/yellow areas are likely have below-normal rainfall over the November-January season.</a:t>
            </a:r>
          </a:p>
          <a:p>
            <a:pPr eaLnBrk="1" hangingPunct="1">
              <a:spcBef>
                <a:spcPct val="0"/>
              </a:spcBef>
            </a:pPr>
            <a:endParaRPr lang="en-US" dirty="0" smtClean="0">
              <a:latin typeface="Arial" charset="0"/>
              <a:ea typeface="MS PGothic" pitchFamily="34" charset="-128"/>
            </a:endParaRPr>
          </a:p>
          <a:p>
            <a:pPr eaLnBrk="1" hangingPunct="1">
              <a:spcBef>
                <a:spcPct val="0"/>
              </a:spcBef>
            </a:pPr>
            <a:r>
              <a:rPr lang="en-US" dirty="0" smtClean="0">
                <a:latin typeface="Arial" charset="0"/>
                <a:ea typeface="MS PGothic" pitchFamily="34" charset="-128"/>
              </a:rPr>
              <a:t>Send to IFRC every month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Some parts of the world are regularly impacted by year to year variability in rainfall due to factors such as El Niño and La Niña (for example South east Asia, Africa, Americas &amp; Pacific). </a:t>
            </a:r>
            <a:br>
              <a:rPr lang="en-GB">
                <a:latin typeface="Calibri" charset="0"/>
              </a:rPr>
            </a:br>
            <a:endParaRPr lang="en-GB">
              <a:latin typeface="Calibri" charset="0"/>
            </a:endParaRPr>
          </a:p>
          <a:p>
            <a:r>
              <a:rPr lang="en-GB">
                <a:latin typeface="Calibri" charset="0"/>
              </a:rPr>
              <a:t>If you are interested in linking seasonal forecasts to the community level we suggest you get in touch with the Climate Centre so we can work with you and the IFRC to assist you in this. The process is likely to need to involve working with the Meteorological Office and whoever is responsible for early warning creation and dissemination in your country.</a:t>
            </a:r>
            <a:br>
              <a:rPr lang="en-GB">
                <a:latin typeface="Calibri" charset="0"/>
              </a:rPr>
            </a:br>
            <a:r>
              <a:rPr lang="en-GB">
                <a:latin typeface="Calibri" charset="0"/>
              </a:rPr>
              <a:t> </a:t>
            </a:r>
          </a:p>
          <a:p>
            <a:r>
              <a:rPr lang="en-GB">
                <a:latin typeface="Calibri" charset="0"/>
              </a:rPr>
              <a:t>Regular La Niña and El Niño updates are available at the Climate Centre website and is also disseminated directly to disaster managers by email from the IFRC secretariat in Geneva.</a:t>
            </a:r>
          </a:p>
          <a:p>
            <a:endParaRPr lang="da-DK">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4" name="Rectangle 3"/>
          <p:cNvSpPr>
            <a:spLocks noGrp="1" noChangeArrowheads="1"/>
          </p:cNvSpPr>
          <p:nvPr>
            <p:ph type="body" idx="1"/>
          </p:nvPr>
        </p:nvSpPr>
        <p:spPr bwMode="auto">
          <a:xfrm>
            <a:off x="914400" y="4343400"/>
            <a:ext cx="5105400" cy="4114800"/>
          </a:xfrm>
          <a:noFill/>
          <a:ln>
            <a:solidFill>
              <a:srgbClr val="000000"/>
            </a:solidFill>
            <a:miter lim="800000"/>
            <a:headEnd/>
            <a:tailEnd/>
          </a:ln>
        </p:spPr>
        <p:txBody>
          <a:bodyPr wrap="square" lIns="91427" tIns="45714" rIns="91427" bIns="45714" numCol="1" anchor="t" anchorCtr="0" compatLnSpc="1">
            <a:prstTxWarp prst="textNoShape">
              <a:avLst/>
            </a:prstTxWarp>
          </a:bodyPr>
          <a:lstStyle/>
          <a:p>
            <a:pPr>
              <a:spcBef>
                <a:spcPct val="0"/>
              </a:spcBef>
            </a:pPr>
            <a:endParaRPr lang="da-DK" dirty="0"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ifrc@iri.columbia.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http://vimeo.com/812267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301" y="2819400"/>
            <a:ext cx="8328074" cy="647591"/>
          </a:xfrm>
        </p:spPr>
        <p:txBody>
          <a:bodyPr/>
          <a:lstStyle/>
          <a:p>
            <a:r>
              <a:rPr lang="en-US" sz="3200" dirty="0"/>
              <a:t>IRI Partnership and Seasonal </a:t>
            </a:r>
            <a:r>
              <a:rPr lang="en-US" sz="3200" dirty="0" smtClean="0"/>
              <a:t>Forecasts</a:t>
            </a:r>
            <a:endParaRPr lang="en-US" sz="3200" dirty="0"/>
          </a:p>
        </p:txBody>
      </p:sp>
    </p:spTree>
    <p:extLst>
      <p:ext uri="{BB962C8B-B14F-4D97-AF65-F5344CB8AC3E}">
        <p14:creationId xmlns:p14="http://schemas.microsoft.com/office/powerpoint/2010/main" val="2880270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Seasonal Forecasts </a:t>
            </a:r>
            <a:endParaRPr lang="en-US" sz="3200" b="1" dirty="0">
              <a:latin typeface="Arial"/>
              <a:cs typeface="Arial"/>
            </a:endParaRPr>
          </a:p>
        </p:txBody>
      </p:sp>
      <p:sp>
        <p:nvSpPr>
          <p:cNvPr id="3" name="Content Placeholder 2"/>
          <p:cNvSpPr>
            <a:spLocks noGrp="1"/>
          </p:cNvSpPr>
          <p:nvPr>
            <p:ph idx="1"/>
          </p:nvPr>
        </p:nvSpPr>
        <p:spPr>
          <a:xfrm>
            <a:off x="457200" y="1686276"/>
            <a:ext cx="8229600" cy="4708525"/>
          </a:xfrm>
        </p:spPr>
        <p:txBody>
          <a:bodyPr/>
          <a:lstStyle/>
          <a:p>
            <a:r>
              <a:rPr lang="en-US" sz="2800" dirty="0" smtClean="0">
                <a:latin typeface="Arial"/>
                <a:cs typeface="Arial"/>
              </a:rPr>
              <a:t>Only give a general sense of the character of the season by providing a forecast of seasonal rainfall totals</a:t>
            </a:r>
          </a:p>
          <a:p>
            <a:r>
              <a:rPr lang="en-US" sz="2800" dirty="0" smtClean="0">
                <a:latin typeface="Arial"/>
                <a:cs typeface="Arial"/>
              </a:rPr>
              <a:t>Are PROBABILISTIC (and leave a large amount of uncertainty)</a:t>
            </a:r>
          </a:p>
          <a:p>
            <a:pPr lvl="1"/>
            <a:r>
              <a:rPr lang="en-US" sz="2800" dirty="0" smtClean="0">
                <a:latin typeface="Arial"/>
                <a:cs typeface="Arial"/>
              </a:rPr>
              <a:t>Normal</a:t>
            </a:r>
          </a:p>
          <a:p>
            <a:pPr lvl="1"/>
            <a:r>
              <a:rPr lang="en-US" sz="2800" dirty="0" smtClean="0">
                <a:latin typeface="Arial"/>
                <a:cs typeface="Arial"/>
              </a:rPr>
              <a:t>Above-normal</a:t>
            </a:r>
          </a:p>
          <a:p>
            <a:pPr lvl="1"/>
            <a:r>
              <a:rPr lang="en-US" sz="2800" dirty="0" smtClean="0">
                <a:latin typeface="Arial"/>
                <a:cs typeface="Arial"/>
              </a:rPr>
              <a:t>Below-normal</a:t>
            </a:r>
            <a:endParaRPr lang="en-US" sz="2800" dirty="0">
              <a:latin typeface="Arial"/>
              <a:cs typeface="Arial"/>
            </a:endParaRPr>
          </a:p>
        </p:txBody>
      </p:sp>
    </p:spTree>
    <p:extLst>
      <p:ext uri="{BB962C8B-B14F-4D97-AF65-F5344CB8AC3E}">
        <p14:creationId xmlns:p14="http://schemas.microsoft.com/office/powerpoint/2010/main" val="3548543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9"/>
          <p:cNvGrpSpPr>
            <a:grpSpLocks/>
          </p:cNvGrpSpPr>
          <p:nvPr/>
        </p:nvGrpSpPr>
        <p:grpSpPr bwMode="auto">
          <a:xfrm>
            <a:off x="362492" y="1575015"/>
            <a:ext cx="8585867" cy="4305082"/>
            <a:chOff x="-17" y="136"/>
            <a:chExt cx="5777" cy="3878"/>
          </a:xfrm>
        </p:grpSpPr>
        <p:pic>
          <p:nvPicPr>
            <p:cNvPr id="717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
              <a:ext cx="5760" cy="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 name="Text Box 9"/>
            <p:cNvSpPr txBox="1">
              <a:spLocks noChangeArrowheads="1"/>
            </p:cNvSpPr>
            <p:nvPr/>
          </p:nvSpPr>
          <p:spPr bwMode="auto">
            <a:xfrm>
              <a:off x="-17" y="3792"/>
              <a:ext cx="109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r>
                <a:rPr lang="da-DK" sz="1000" dirty="0">
                  <a:solidFill>
                    <a:schemeClr val="bg1"/>
                  </a:solidFill>
                </a:rPr>
                <a:t>Photo: Danish Red Cross</a:t>
              </a:r>
            </a:p>
          </p:txBody>
        </p:sp>
      </p:grpSp>
      <p:sp>
        <p:nvSpPr>
          <p:cNvPr id="7171" name="TextBox 1"/>
          <p:cNvSpPr txBox="1">
            <a:spLocks noChangeArrowheads="1"/>
          </p:cNvSpPr>
          <p:nvPr/>
        </p:nvSpPr>
        <p:spPr bwMode="auto">
          <a:xfrm>
            <a:off x="1830201" y="609638"/>
            <a:ext cx="7097899" cy="5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defTabSz="822325" eaLnBrk="0" hangingPunct="0">
              <a:defRPr>
                <a:solidFill>
                  <a:schemeClr val="tx1"/>
                </a:solidFill>
                <a:latin typeface="Arial" charset="0"/>
                <a:ea typeface="ＭＳ Ｐゴシック" charset="0"/>
                <a:cs typeface="ＭＳ Ｐゴシック" charset="0"/>
              </a:defRPr>
            </a:lvl1pPr>
            <a:lvl2pPr marL="742950" indent="-285750" defTabSz="822325" eaLnBrk="0" hangingPunct="0">
              <a:defRPr>
                <a:solidFill>
                  <a:schemeClr val="tx1"/>
                </a:solidFill>
                <a:latin typeface="Arial" charset="0"/>
                <a:ea typeface="ＭＳ Ｐゴシック" charset="0"/>
              </a:defRPr>
            </a:lvl2pPr>
            <a:lvl3pPr marL="1143000" indent="-228600" defTabSz="822325" eaLnBrk="0" hangingPunct="0">
              <a:defRPr>
                <a:solidFill>
                  <a:schemeClr val="tx1"/>
                </a:solidFill>
                <a:latin typeface="Arial" charset="0"/>
                <a:ea typeface="ＭＳ Ｐゴシック" charset="0"/>
              </a:defRPr>
            </a:lvl3pPr>
            <a:lvl4pPr marL="1600200" indent="-228600" defTabSz="822325" eaLnBrk="0" hangingPunct="0">
              <a:defRPr>
                <a:solidFill>
                  <a:schemeClr val="tx1"/>
                </a:solidFill>
                <a:latin typeface="Arial" charset="0"/>
                <a:ea typeface="ＭＳ Ｐゴシック" charset="0"/>
              </a:defRPr>
            </a:lvl4pPr>
            <a:lvl5pPr marL="2057400" indent="-228600" defTabSz="822325" eaLnBrk="0" hangingPunct="0">
              <a:defRPr>
                <a:solidFill>
                  <a:schemeClr val="tx1"/>
                </a:solidFill>
                <a:latin typeface="Arial" charset="0"/>
                <a:ea typeface="ＭＳ Ｐゴシック" charset="0"/>
              </a:defRPr>
            </a:lvl5pPr>
            <a:lvl6pPr marL="2514600" indent="-228600" defTabSz="822325" eaLnBrk="0" fontAlgn="base" hangingPunct="0">
              <a:spcBef>
                <a:spcPct val="0"/>
              </a:spcBef>
              <a:spcAft>
                <a:spcPct val="0"/>
              </a:spcAft>
              <a:defRPr>
                <a:solidFill>
                  <a:schemeClr val="tx1"/>
                </a:solidFill>
                <a:latin typeface="Arial" charset="0"/>
                <a:ea typeface="ＭＳ Ｐゴシック" charset="0"/>
              </a:defRPr>
            </a:lvl6pPr>
            <a:lvl7pPr marL="2971800" indent="-228600" defTabSz="822325" eaLnBrk="0" fontAlgn="base" hangingPunct="0">
              <a:spcBef>
                <a:spcPct val="0"/>
              </a:spcBef>
              <a:spcAft>
                <a:spcPct val="0"/>
              </a:spcAft>
              <a:defRPr>
                <a:solidFill>
                  <a:schemeClr val="tx1"/>
                </a:solidFill>
                <a:latin typeface="Arial" charset="0"/>
                <a:ea typeface="ＭＳ Ｐゴシック" charset="0"/>
              </a:defRPr>
            </a:lvl7pPr>
            <a:lvl8pPr marL="3429000" indent="-228600" defTabSz="822325" eaLnBrk="0" fontAlgn="base" hangingPunct="0">
              <a:spcBef>
                <a:spcPct val="0"/>
              </a:spcBef>
              <a:spcAft>
                <a:spcPct val="0"/>
              </a:spcAft>
              <a:defRPr>
                <a:solidFill>
                  <a:schemeClr val="tx1"/>
                </a:solidFill>
                <a:latin typeface="Arial" charset="0"/>
                <a:ea typeface="ＭＳ Ｐゴシック" charset="0"/>
              </a:defRPr>
            </a:lvl8pPr>
            <a:lvl9pPr marL="3886200" indent="-228600" defTabSz="822325"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3200" b="1" i="1" dirty="0">
                <a:latin typeface="Arial"/>
                <a:cs typeface="Arial"/>
              </a:rPr>
              <a:t>Remember</a:t>
            </a:r>
          </a:p>
        </p:txBody>
      </p:sp>
      <p:sp>
        <p:nvSpPr>
          <p:cNvPr id="23562" name="Content Placeholder 2"/>
          <p:cNvSpPr txBox="1">
            <a:spLocks/>
          </p:cNvSpPr>
          <p:nvPr/>
        </p:nvSpPr>
        <p:spPr bwMode="auto">
          <a:xfrm>
            <a:off x="4482726" y="3560270"/>
            <a:ext cx="4464050" cy="2319111"/>
          </a:xfrm>
          <a:prstGeom prst="rect">
            <a:avLst/>
          </a:prstGeom>
          <a:solidFill>
            <a:schemeClr val="bg2">
              <a:alpha val="56078"/>
            </a:schemeClr>
          </a:solidFill>
          <a:ln w="12700">
            <a:noFill/>
            <a:miter lim="800000"/>
            <a:headEnd/>
            <a:tailEnd/>
          </a:ln>
        </p:spPr>
        <p:txBody>
          <a:bodyPr lIns="91431" tIns="45716" rIns="91431" bIns="45716"/>
          <a:lstStyle>
            <a:lvl1pPr marL="274638" indent="-274638"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Tx/>
              <a:buChar char="•"/>
            </a:pPr>
            <a:r>
              <a:rPr lang="en-GB" sz="2000" dirty="0">
                <a:latin typeface="Arial"/>
                <a:cs typeface="Arial"/>
              </a:rPr>
              <a:t>Communities face many challenges, and climate change needs to be considered </a:t>
            </a:r>
            <a:r>
              <a:rPr lang="en-GB" sz="2000" i="1" dirty="0">
                <a:latin typeface="Arial"/>
                <a:cs typeface="Arial"/>
              </a:rPr>
              <a:t>alongside </a:t>
            </a:r>
            <a:r>
              <a:rPr lang="en-GB" sz="2000" dirty="0">
                <a:latin typeface="Arial"/>
                <a:cs typeface="Arial"/>
              </a:rPr>
              <a:t>. </a:t>
            </a:r>
          </a:p>
          <a:p>
            <a:pPr eaLnBrk="1" hangingPunct="1">
              <a:spcBef>
                <a:spcPct val="20000"/>
              </a:spcBef>
              <a:buFontTx/>
              <a:buChar char="•"/>
            </a:pPr>
            <a:r>
              <a:rPr lang="en-GB" sz="2000" dirty="0">
                <a:latin typeface="Arial"/>
                <a:cs typeface="Arial"/>
              </a:rPr>
              <a:t>It is not possible to determine if any one weather-related disaster </a:t>
            </a:r>
            <a:br>
              <a:rPr lang="en-GB" sz="2000" dirty="0">
                <a:latin typeface="Arial"/>
                <a:cs typeface="Arial"/>
              </a:rPr>
            </a:br>
            <a:r>
              <a:rPr lang="en-GB" sz="2000" dirty="0">
                <a:latin typeface="Arial"/>
                <a:cs typeface="Arial"/>
              </a:rPr>
              <a:t>is caused by climate change –</a:t>
            </a:r>
            <a:br>
              <a:rPr lang="en-GB" sz="2000" dirty="0">
                <a:latin typeface="Arial"/>
                <a:cs typeface="Arial"/>
              </a:rPr>
            </a:br>
            <a:r>
              <a:rPr lang="en-GB" sz="2000" i="1" dirty="0">
                <a:latin typeface="Arial"/>
                <a:cs typeface="Arial"/>
              </a:rPr>
              <a:t>all risks </a:t>
            </a:r>
            <a:r>
              <a:rPr lang="en-GB" sz="2000" dirty="0">
                <a:latin typeface="Arial"/>
                <a:cs typeface="Arial"/>
              </a:rPr>
              <a:t>need to be considered</a:t>
            </a:r>
            <a:r>
              <a:rPr lang="en-GB" sz="2000" dirty="0" smtClean="0">
                <a:latin typeface="Arial"/>
                <a:cs typeface="Arial"/>
              </a:rPr>
              <a:t>.</a:t>
            </a:r>
            <a:endParaRPr lang="en-GB" sz="2000" dirty="0">
              <a:latin typeface="Arial"/>
              <a:cs typeface="Arial"/>
            </a:endParaRPr>
          </a:p>
        </p:txBody>
      </p:sp>
    </p:spTree>
    <p:extLst>
      <p:ext uri="{BB962C8B-B14F-4D97-AF65-F5344CB8AC3E}">
        <p14:creationId xmlns:p14="http://schemas.microsoft.com/office/powerpoint/2010/main" val="2870398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3562"/>
                                        </p:tgtEl>
                                        <p:attrNameLst>
                                          <p:attrName>style.visibility</p:attrName>
                                        </p:attrNameLst>
                                      </p:cBhvr>
                                      <p:to>
                                        <p:strVal val="visible"/>
                                      </p:to>
                                    </p:set>
                                    <p:animEffect transition="in" filter="fade">
                                      <p:cBhvr>
                                        <p:cTn id="7"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1755500" y="657935"/>
            <a:ext cx="694729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3200" b="1" i="1" dirty="0">
                <a:latin typeface="Arial"/>
                <a:cs typeface="Arial"/>
              </a:rPr>
              <a:t>Climate information flow</a:t>
            </a:r>
          </a:p>
        </p:txBody>
      </p:sp>
      <p:sp>
        <p:nvSpPr>
          <p:cNvPr id="14339" name="Text Box 5"/>
          <p:cNvSpPr txBox="1">
            <a:spLocks noChangeArrowheads="1"/>
          </p:cNvSpPr>
          <p:nvPr/>
        </p:nvSpPr>
        <p:spPr bwMode="auto">
          <a:xfrm>
            <a:off x="179388" y="1773238"/>
            <a:ext cx="2051050" cy="2971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31" tIns="91431" rIns="91431" bIns="91431"/>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2400" b="1">
                <a:latin typeface="Arial"/>
                <a:cs typeface="Arial"/>
              </a:rPr>
              <a:t>Community information</a:t>
            </a:r>
          </a:p>
          <a:p>
            <a:pPr algn="ctr" eaLnBrk="1" hangingPunct="1"/>
            <a:endParaRPr lang="en-GB" sz="2200">
              <a:latin typeface="Arial"/>
              <a:cs typeface="Arial"/>
            </a:endParaRPr>
          </a:p>
          <a:p>
            <a:pPr algn="ctr" eaLnBrk="1" hangingPunct="1"/>
            <a:r>
              <a:rPr lang="en-GB" sz="2000">
                <a:latin typeface="Arial"/>
                <a:cs typeface="Arial"/>
              </a:rPr>
              <a:t>e.g. group discussion, seasonal calendar, historical profile</a:t>
            </a:r>
            <a:r>
              <a:rPr lang="en-GB" sz="2200">
                <a:latin typeface="Arial"/>
                <a:cs typeface="Arial"/>
              </a:rPr>
              <a:t> </a:t>
            </a:r>
            <a:endParaRPr lang="en-GB" sz="2200" b="1">
              <a:solidFill>
                <a:srgbClr val="FF0000"/>
              </a:solidFill>
              <a:latin typeface="Arial"/>
              <a:cs typeface="Arial"/>
            </a:endParaRPr>
          </a:p>
        </p:txBody>
      </p:sp>
      <p:sp>
        <p:nvSpPr>
          <p:cNvPr id="14340" name="Text Box 7"/>
          <p:cNvSpPr txBox="1">
            <a:spLocks noChangeArrowheads="1"/>
          </p:cNvSpPr>
          <p:nvPr/>
        </p:nvSpPr>
        <p:spPr bwMode="auto">
          <a:xfrm>
            <a:off x="2987675" y="1828800"/>
            <a:ext cx="2725738" cy="663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31" tIns="91431" rIns="91431" bIns="91431"/>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400" b="1">
                <a:latin typeface="Arial"/>
                <a:cs typeface="Arial"/>
              </a:rPr>
              <a:t>Decision making</a:t>
            </a:r>
          </a:p>
          <a:p>
            <a:pPr eaLnBrk="1" hangingPunct="1"/>
            <a:endParaRPr lang="en-GB" sz="1200">
              <a:latin typeface="Arial"/>
              <a:cs typeface="Arial"/>
            </a:endParaRPr>
          </a:p>
        </p:txBody>
      </p:sp>
      <p:sp>
        <p:nvSpPr>
          <p:cNvPr id="14341" name="Text Box 7"/>
          <p:cNvSpPr txBox="1">
            <a:spLocks noChangeArrowheads="1"/>
          </p:cNvSpPr>
          <p:nvPr/>
        </p:nvSpPr>
        <p:spPr bwMode="auto">
          <a:xfrm>
            <a:off x="3059113" y="3294063"/>
            <a:ext cx="2538412" cy="927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31" tIns="91431" rIns="91431" bIns="91431"/>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2400" b="1">
                <a:solidFill>
                  <a:srgbClr val="FF3300"/>
                </a:solidFill>
                <a:latin typeface="Arial"/>
                <a:cs typeface="Arial"/>
              </a:rPr>
              <a:t>Community risk reduction plan</a:t>
            </a:r>
            <a:endParaRPr lang="en-GB" sz="1200">
              <a:solidFill>
                <a:srgbClr val="FF3300"/>
              </a:solidFill>
              <a:latin typeface="Arial"/>
              <a:cs typeface="Arial"/>
            </a:endParaRPr>
          </a:p>
        </p:txBody>
      </p:sp>
      <p:sp>
        <p:nvSpPr>
          <p:cNvPr id="14342" name="Text Box 8"/>
          <p:cNvSpPr txBox="1">
            <a:spLocks noChangeArrowheads="1"/>
          </p:cNvSpPr>
          <p:nvPr/>
        </p:nvSpPr>
        <p:spPr bwMode="auto">
          <a:xfrm>
            <a:off x="1366838" y="5013325"/>
            <a:ext cx="6121400" cy="94365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31" tIns="91431" rIns="91431" bIns="91431"/>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2400" b="1" dirty="0">
                <a:latin typeface="Arial"/>
                <a:cs typeface="Arial"/>
              </a:rPr>
              <a:t>Sharing information further – </a:t>
            </a:r>
            <a:r>
              <a:rPr lang="en-GB" sz="2400" b="1" dirty="0" smtClean="0">
                <a:latin typeface="Arial"/>
                <a:cs typeface="Arial"/>
              </a:rPr>
              <a:t>advocacy</a:t>
            </a:r>
            <a:endParaRPr lang="en-GB" sz="2400" b="1" dirty="0">
              <a:latin typeface="Arial"/>
              <a:cs typeface="Arial"/>
            </a:endParaRPr>
          </a:p>
          <a:p>
            <a:pPr algn="ctr" eaLnBrk="1" hangingPunct="1"/>
            <a:r>
              <a:rPr lang="en-AU" sz="2000" dirty="0">
                <a:latin typeface="Arial"/>
                <a:cs typeface="Arial"/>
              </a:rPr>
              <a:t>e.g. local government, early warning policy-makers</a:t>
            </a:r>
            <a:endParaRPr lang="en-GB" sz="2000" dirty="0">
              <a:latin typeface="Arial"/>
              <a:cs typeface="Arial"/>
            </a:endParaRPr>
          </a:p>
        </p:txBody>
      </p:sp>
      <p:sp>
        <p:nvSpPr>
          <p:cNvPr id="14343" name="Text Box 6"/>
          <p:cNvSpPr txBox="1">
            <a:spLocks noChangeArrowheads="1"/>
          </p:cNvSpPr>
          <p:nvPr/>
        </p:nvSpPr>
        <p:spPr bwMode="auto">
          <a:xfrm>
            <a:off x="6526213" y="1752600"/>
            <a:ext cx="2438400" cy="29924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31" tIns="91431" rIns="91431" bIns="91431"/>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2400" b="1">
                <a:latin typeface="Arial"/>
                <a:cs typeface="Arial"/>
              </a:rPr>
              <a:t>Outside information</a:t>
            </a:r>
          </a:p>
          <a:p>
            <a:pPr algn="ctr" eaLnBrk="1" hangingPunct="1"/>
            <a:endParaRPr lang="en-GB" sz="2200" b="1">
              <a:latin typeface="Arial"/>
              <a:cs typeface="Arial"/>
            </a:endParaRPr>
          </a:p>
          <a:p>
            <a:pPr algn="ctr" eaLnBrk="1" hangingPunct="1"/>
            <a:r>
              <a:rPr lang="en-GB" sz="2000">
                <a:latin typeface="Arial"/>
                <a:cs typeface="Arial"/>
              </a:rPr>
              <a:t>e.g. Meteorological Office, </a:t>
            </a:r>
          </a:p>
          <a:p>
            <a:pPr algn="ctr" eaLnBrk="1" hangingPunct="1"/>
            <a:r>
              <a:rPr lang="en-US" sz="2000">
                <a:latin typeface="Arial"/>
                <a:cs typeface="Arial"/>
              </a:rPr>
              <a:t>c</a:t>
            </a:r>
            <a:r>
              <a:rPr lang="en-GB" sz="2000">
                <a:latin typeface="Arial"/>
                <a:cs typeface="Arial"/>
              </a:rPr>
              <a:t>limate change focal point</a:t>
            </a:r>
          </a:p>
        </p:txBody>
      </p:sp>
      <p:sp>
        <p:nvSpPr>
          <p:cNvPr id="11" name="AutoShape 2"/>
          <p:cNvSpPr>
            <a:spLocks noChangeArrowheads="1"/>
          </p:cNvSpPr>
          <p:nvPr/>
        </p:nvSpPr>
        <p:spPr bwMode="auto">
          <a:xfrm>
            <a:off x="2339975" y="2060575"/>
            <a:ext cx="576263" cy="288925"/>
          </a:xfrm>
          <a:prstGeom prst="rightArrow">
            <a:avLst>
              <a:gd name="adj1" fmla="val 50000"/>
              <a:gd name="adj2" fmla="val 103253"/>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lIns="91431" tIns="91431" rIns="91431" bIns="91431"/>
          <a:lstStyle/>
          <a:p>
            <a:pPr>
              <a:defRPr/>
            </a:pPr>
            <a:endParaRPr lang="en-GB">
              <a:latin typeface="Arial"/>
              <a:ea typeface="+mn-ea"/>
              <a:cs typeface="Arial"/>
            </a:endParaRPr>
          </a:p>
        </p:txBody>
      </p:sp>
      <p:sp>
        <p:nvSpPr>
          <p:cNvPr id="12" name="AutoShape 3"/>
          <p:cNvSpPr>
            <a:spLocks noChangeArrowheads="1"/>
          </p:cNvSpPr>
          <p:nvPr/>
        </p:nvSpPr>
        <p:spPr bwMode="auto">
          <a:xfrm>
            <a:off x="5795963" y="2060575"/>
            <a:ext cx="576262" cy="288925"/>
          </a:xfrm>
          <a:prstGeom prst="leftArrow">
            <a:avLst>
              <a:gd name="adj1" fmla="val 50000"/>
              <a:gd name="adj2" fmla="val 77167"/>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lIns="91431" tIns="91431" rIns="91431" bIns="91431"/>
          <a:lstStyle/>
          <a:p>
            <a:pPr>
              <a:defRPr/>
            </a:pPr>
            <a:endParaRPr lang="en-GB">
              <a:latin typeface="Arial"/>
              <a:ea typeface="+mn-ea"/>
              <a:cs typeface="Arial"/>
            </a:endParaRPr>
          </a:p>
        </p:txBody>
      </p:sp>
      <p:sp>
        <p:nvSpPr>
          <p:cNvPr id="13" name="AutoShape 3"/>
          <p:cNvSpPr>
            <a:spLocks noChangeArrowheads="1"/>
          </p:cNvSpPr>
          <p:nvPr/>
        </p:nvSpPr>
        <p:spPr bwMode="auto">
          <a:xfrm rot="-5400000">
            <a:off x="4053682" y="2794794"/>
            <a:ext cx="531812" cy="215900"/>
          </a:xfrm>
          <a:prstGeom prst="leftArrow">
            <a:avLst>
              <a:gd name="adj1" fmla="val 50000"/>
              <a:gd name="adj2" fmla="val 77170"/>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lIns="91431" tIns="91431" rIns="91431" bIns="91431"/>
          <a:lstStyle/>
          <a:p>
            <a:pPr>
              <a:defRPr/>
            </a:pPr>
            <a:endParaRPr lang="en-GB">
              <a:latin typeface="Arial"/>
              <a:ea typeface="+mn-ea"/>
              <a:cs typeface="Arial"/>
            </a:endParaRPr>
          </a:p>
        </p:txBody>
      </p:sp>
      <p:sp>
        <p:nvSpPr>
          <p:cNvPr id="14" name="AutoShape 3"/>
          <p:cNvSpPr>
            <a:spLocks noChangeArrowheads="1"/>
          </p:cNvSpPr>
          <p:nvPr/>
        </p:nvSpPr>
        <p:spPr bwMode="auto">
          <a:xfrm rot="-5400000">
            <a:off x="3991769" y="4506119"/>
            <a:ext cx="655638" cy="215900"/>
          </a:xfrm>
          <a:prstGeom prst="leftArrow">
            <a:avLst>
              <a:gd name="adj1" fmla="val 50000"/>
              <a:gd name="adj2" fmla="val 77170"/>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lIns="91431" tIns="91431" rIns="91431" bIns="91431"/>
          <a:lstStyle/>
          <a:p>
            <a:pPr>
              <a:defRPr/>
            </a:pPr>
            <a:endParaRPr lang="en-GB">
              <a:latin typeface="Arial"/>
              <a:ea typeface="+mn-ea"/>
              <a:cs typeface="Arial"/>
            </a:endParaRPr>
          </a:p>
        </p:txBody>
      </p:sp>
    </p:spTree>
    <p:extLst>
      <p:ext uri="{BB962C8B-B14F-4D97-AF65-F5344CB8AC3E}">
        <p14:creationId xmlns:p14="http://schemas.microsoft.com/office/powerpoint/2010/main" val="46968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txBox="1">
            <a:spLocks/>
          </p:cNvSpPr>
          <p:nvPr/>
        </p:nvSpPr>
        <p:spPr bwMode="auto">
          <a:xfrm>
            <a:off x="1631136" y="570706"/>
            <a:ext cx="86756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pPr>
            <a:r>
              <a:rPr lang="en-GB" sz="3200" b="1" i="1" dirty="0">
                <a:latin typeface="Arial"/>
                <a:cs typeface="Arial"/>
              </a:rPr>
              <a:t>A matrix to help the analysis</a:t>
            </a:r>
          </a:p>
        </p:txBody>
      </p:sp>
      <p:graphicFrame>
        <p:nvGraphicFramePr>
          <p:cNvPr id="16417" name="Group 33"/>
          <p:cNvGraphicFramePr>
            <a:graphicFrameLocks noGrp="1"/>
          </p:cNvGraphicFramePr>
          <p:nvPr>
            <p:extLst>
              <p:ext uri="{D42A27DB-BD31-4B8C-83A1-F6EECF244321}">
                <p14:modId xmlns:p14="http://schemas.microsoft.com/office/powerpoint/2010/main" val="2243094254"/>
              </p:ext>
            </p:extLst>
          </p:nvPr>
        </p:nvGraphicFramePr>
        <p:xfrm>
          <a:off x="755650" y="1411288"/>
          <a:ext cx="7947142" cy="4807130"/>
        </p:xfrm>
        <a:graphic>
          <a:graphicData uri="http://schemas.openxmlformats.org/drawingml/2006/table">
            <a:tbl>
              <a:tblPr/>
              <a:tblGrid>
                <a:gridCol w="2060190"/>
                <a:gridCol w="2133189"/>
                <a:gridCol w="1816860"/>
                <a:gridCol w="1936903"/>
              </a:tblGrid>
              <a:tr h="397542">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a:ln>
                            <a:noFill/>
                          </a:ln>
                          <a:solidFill>
                            <a:schemeClr val="tx1"/>
                          </a:solidFill>
                          <a:effectLst/>
                          <a:latin typeface="Arial"/>
                          <a:ea typeface="ＭＳ Ｐゴシック" charset="0"/>
                          <a:cs typeface="Arial"/>
                        </a:rPr>
                        <a:t>Changes observed by the community </a:t>
                      </a:r>
                      <a:endParaRPr kumimoji="0" lang="da-DK" sz="1400" b="0" i="0" u="none" strike="noStrike" cap="none" normalizeH="0" baseline="0">
                        <a:ln>
                          <a:noFill/>
                        </a:ln>
                        <a:solidFill>
                          <a:schemeClr val="tx1"/>
                        </a:solidFill>
                        <a:effectLst/>
                        <a:latin typeface="Arial"/>
                        <a:ea typeface="ＭＳ Ｐゴシック" charset="0"/>
                        <a:cs typeface="Arial"/>
                      </a:endParaRPr>
                    </a:p>
                    <a:p>
                      <a:pPr marL="0" marR="0" lvl="0" indent="0" algn="l" defTabSz="4572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a:ln>
                          <a:noFill/>
                        </a:ln>
                        <a:solidFill>
                          <a:schemeClr val="tx1"/>
                        </a:solidFill>
                        <a:effectLst/>
                        <a:latin typeface="Arial"/>
                        <a:ea typeface="ＭＳ Ｐゴシック" charset="0"/>
                        <a:cs typeface="Arial"/>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Arial"/>
                          <a:ea typeface="ＭＳ Ｐゴシック" charset="0"/>
                          <a:cs typeface="Arial"/>
                        </a:rPr>
                        <a:t>Are the changes good or bad? Why?</a:t>
                      </a:r>
                      <a:endParaRPr kumimoji="0" lang="da-DK" sz="1400" b="0" i="0" u="none" strike="noStrike" cap="none" normalizeH="0" baseline="0" dirty="0">
                        <a:ln>
                          <a:noFill/>
                        </a:ln>
                        <a:solidFill>
                          <a:schemeClr val="tx1"/>
                        </a:solidFill>
                        <a:effectLst/>
                        <a:latin typeface="Arial"/>
                        <a:ea typeface="ＭＳ Ｐゴシック" charset="0"/>
                        <a:cs typeface="Arial"/>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a:ln>
                            <a:noFill/>
                          </a:ln>
                          <a:solidFill>
                            <a:schemeClr val="tx1"/>
                          </a:solidFill>
                          <a:effectLst/>
                          <a:latin typeface="Arial"/>
                          <a:ea typeface="ＭＳ Ｐゴシック" charset="0"/>
                          <a:cs typeface="Arial"/>
                        </a:rPr>
                        <a:t>Possible reasons for changes</a:t>
                      </a:r>
                      <a:endParaRPr kumimoji="0" lang="en-AU" sz="1400" b="0" i="0" u="none" strike="noStrike" cap="none" normalizeH="0" baseline="0">
                        <a:ln>
                          <a:noFill/>
                        </a:ln>
                        <a:solidFill>
                          <a:schemeClr val="tx1"/>
                        </a:solidFill>
                        <a:effectLst/>
                        <a:latin typeface="Arial"/>
                        <a:ea typeface="ＭＳ Ｐゴシック" charset="0"/>
                        <a:cs typeface="Arial"/>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981824">
                <a:tc vMerge="1">
                  <a:txBody>
                    <a:bodyPr/>
                    <a:lstStyle/>
                    <a:p>
                      <a:endParaRPr lang="en-US"/>
                    </a:p>
                  </a:txBody>
                  <a:tcPr/>
                </a:tc>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a:ln>
                            <a:noFill/>
                          </a:ln>
                          <a:solidFill>
                            <a:schemeClr val="tx1"/>
                          </a:solidFill>
                          <a:effectLst/>
                          <a:latin typeface="Arial"/>
                          <a:ea typeface="ＭＳ Ｐゴシック" charset="0"/>
                          <a:cs typeface="Arial"/>
                        </a:rPr>
                        <a:t>Evidence based on scientific information</a:t>
                      </a:r>
                      <a:endParaRPr kumimoji="0" lang="en-AU" sz="1400" b="0" i="0" u="none" strike="noStrike" cap="none" normalizeH="0" baseline="0">
                        <a:ln>
                          <a:noFill/>
                        </a:ln>
                        <a:solidFill>
                          <a:schemeClr val="tx1"/>
                        </a:solidFill>
                        <a:effectLst/>
                        <a:latin typeface="Arial"/>
                        <a:ea typeface="ＭＳ Ｐゴシック" charset="0"/>
                        <a:cs typeface="Arial"/>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a:ln>
                            <a:noFill/>
                          </a:ln>
                          <a:solidFill>
                            <a:schemeClr val="tx1"/>
                          </a:solidFill>
                          <a:effectLst/>
                          <a:latin typeface="Arial"/>
                          <a:ea typeface="ＭＳ Ｐゴシック" charset="0"/>
                          <a:cs typeface="Arial"/>
                        </a:rPr>
                        <a:t>Other factors that may explain changes observed by communities</a:t>
                      </a:r>
                      <a:endParaRPr kumimoji="0" lang="en-AU" sz="1400" b="0" i="0" u="none" strike="noStrike" cap="none" normalizeH="0" baseline="0">
                        <a:ln>
                          <a:noFill/>
                        </a:ln>
                        <a:solidFill>
                          <a:schemeClr val="tx1"/>
                        </a:solidFill>
                        <a:effectLst/>
                        <a:latin typeface="Arial"/>
                        <a:ea typeface="ＭＳ Ｐゴシック" charset="0"/>
                        <a:cs typeface="Arial"/>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01942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a:ln>
                            <a:noFill/>
                          </a:ln>
                          <a:solidFill>
                            <a:schemeClr val="tx1"/>
                          </a:solidFill>
                          <a:effectLst/>
                          <a:latin typeface="Arial"/>
                          <a:ea typeface="ＭＳ Ｐゴシック" charset="0"/>
                          <a:cs typeface="Arial"/>
                        </a:rPr>
                        <a:t>Example 1. </a:t>
                      </a:r>
                      <a:endParaRPr kumimoji="0" lang="da-DK" sz="1400" b="0" i="0" u="none" strike="noStrike" cap="none" normalizeH="0" baseline="0">
                        <a:ln>
                          <a:noFill/>
                        </a:ln>
                        <a:solidFill>
                          <a:schemeClr val="tx1"/>
                        </a:solidFill>
                        <a:effectLst/>
                        <a:latin typeface="Arial"/>
                        <a:ea typeface="ＭＳ Ｐゴシック" charset="0"/>
                        <a:cs typeface="Arial"/>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a:ln>
                            <a:noFill/>
                          </a:ln>
                          <a:solidFill>
                            <a:schemeClr val="tx1"/>
                          </a:solidFill>
                          <a:effectLst/>
                          <a:latin typeface="Arial"/>
                          <a:ea typeface="ＭＳ Ｐゴシック" charset="0"/>
                          <a:cs typeface="Arial"/>
                        </a:rPr>
                        <a:t>Sea eroding the coastline</a:t>
                      </a:r>
                      <a:endParaRPr kumimoji="0" lang="en-AU" sz="1400" b="0" i="0" u="none" strike="noStrike" cap="none" normalizeH="0" baseline="0">
                        <a:ln>
                          <a:noFill/>
                        </a:ln>
                        <a:solidFill>
                          <a:schemeClr val="tx1"/>
                        </a:solidFill>
                        <a:effectLst/>
                        <a:latin typeface="Arial"/>
                        <a:ea typeface="ＭＳ Ｐゴシック" charset="0"/>
                        <a:cs typeface="Arial"/>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a:ea typeface="ＭＳ Ｐゴシック" charset="0"/>
                          <a:cs typeface="Arial"/>
                        </a:rPr>
                        <a:t>Bad: affects infrastructure close to sea, inundates food gardens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a:ea typeface="ＭＳ Ｐゴシック" charset="0"/>
                          <a:cs typeface="Arial"/>
                        </a:rPr>
                        <a:t>Sea level rising 8mm per year in Solomon Islands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Arial"/>
                          <a:ea typeface="ＭＳ Ｐゴシック" charset="0"/>
                          <a:cs typeface="Arial"/>
                        </a:rPr>
                        <a:t>Some sand mining along coastline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2041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a:ln>
                            <a:noFill/>
                          </a:ln>
                          <a:solidFill>
                            <a:schemeClr val="tx1"/>
                          </a:solidFill>
                          <a:effectLst/>
                          <a:latin typeface="Arial"/>
                          <a:ea typeface="ＭＳ Ｐゴシック" charset="0"/>
                          <a:cs typeface="Arial"/>
                        </a:rPr>
                        <a:t>Example 2. </a:t>
                      </a:r>
                      <a:endParaRPr kumimoji="0" lang="da-DK" sz="1400" b="0" i="0" u="none" strike="noStrike" cap="none" normalizeH="0" baseline="0">
                        <a:ln>
                          <a:noFill/>
                        </a:ln>
                        <a:solidFill>
                          <a:schemeClr val="tx1"/>
                        </a:solidFill>
                        <a:effectLst/>
                        <a:latin typeface="Arial"/>
                        <a:ea typeface="ＭＳ Ｐゴシック" charset="0"/>
                        <a:cs typeface="Arial"/>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a:ln>
                            <a:noFill/>
                          </a:ln>
                          <a:solidFill>
                            <a:schemeClr val="tx1"/>
                          </a:solidFill>
                          <a:effectLst/>
                          <a:latin typeface="Arial"/>
                          <a:ea typeface="ＭＳ Ｐゴシック" charset="0"/>
                          <a:cs typeface="Arial"/>
                        </a:rPr>
                        <a:t>Getting hotter in the summer</a:t>
                      </a:r>
                      <a:endParaRPr kumimoji="0" lang="en-AU" sz="1400" b="0" i="0" u="none" strike="noStrike" cap="none" normalizeH="0" baseline="0">
                        <a:ln>
                          <a:noFill/>
                        </a:ln>
                        <a:solidFill>
                          <a:schemeClr val="tx1"/>
                        </a:solidFill>
                        <a:effectLst/>
                        <a:latin typeface="Arial"/>
                        <a:ea typeface="ＭＳ Ｐゴシック" charset="0"/>
                        <a:cs typeface="Arial"/>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Arial"/>
                          <a:ea typeface="ＭＳ Ｐゴシック" charset="0"/>
                          <a:cs typeface="Arial"/>
                        </a:rPr>
                        <a:t>Bad: old people can’</a:t>
                      </a:r>
                      <a:r>
                        <a:rPr kumimoji="0" lang="en-AU" altLang="ja-JP" sz="1400" b="0" i="0" u="none" strike="noStrike" cap="none" normalizeH="0" baseline="0">
                          <a:ln>
                            <a:noFill/>
                          </a:ln>
                          <a:solidFill>
                            <a:schemeClr val="tx1"/>
                          </a:solidFill>
                          <a:effectLst/>
                          <a:latin typeface="Arial"/>
                          <a:ea typeface="Cambria" charset="0"/>
                          <a:cs typeface="Arial"/>
                        </a:rPr>
                        <a:t>t cope when its very hot</a:t>
                      </a:r>
                      <a:endParaRPr kumimoji="0" lang="da-DK" altLang="ja-JP" sz="1400" b="0" i="0" u="none" strike="noStrike" cap="none" normalizeH="0" baseline="0">
                        <a:ln>
                          <a:noFill/>
                        </a:ln>
                        <a:solidFill>
                          <a:schemeClr val="tx1"/>
                        </a:solidFill>
                        <a:effectLst/>
                        <a:latin typeface="Arial"/>
                        <a:ea typeface="Cambria" charset="0"/>
                        <a:cs typeface="Arial"/>
                      </a:endParaRPr>
                    </a:p>
                    <a:p>
                      <a:pPr marL="0" marR="0" lvl="0" indent="0" algn="l" defTabSz="4572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a:ln>
                          <a:noFill/>
                        </a:ln>
                        <a:solidFill>
                          <a:schemeClr val="tx1"/>
                        </a:solidFill>
                        <a:effectLst/>
                        <a:latin typeface="Arial"/>
                        <a:ea typeface="Cambria" charset="0"/>
                        <a:cs typeface="Arial"/>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Arial"/>
                          <a:ea typeface="Cambria" charset="0"/>
                          <a:cs typeface="Arial"/>
                        </a:rPr>
                        <a:t>Good: can grow more crops in summer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Arial"/>
                          <a:ea typeface="ＭＳ Ｐゴシック" charset="0"/>
                          <a:cs typeface="Arial"/>
                        </a:rPr>
                        <a:t>Temperature rising</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endParaRPr kumimoji="0" lang="da-DK" sz="1400" b="0" i="0" u="none" strike="noStrike" cap="none" normalizeH="0" baseline="0">
                        <a:ln>
                          <a:noFill/>
                        </a:ln>
                        <a:solidFill>
                          <a:schemeClr val="tx1"/>
                        </a:solidFill>
                        <a:effectLst/>
                        <a:latin typeface="Arial"/>
                        <a:ea typeface="ＭＳ Ｐゴシック" charset="0"/>
                        <a:cs typeface="Arial"/>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2041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a:ln>
                            <a:noFill/>
                          </a:ln>
                          <a:solidFill>
                            <a:schemeClr val="tx1"/>
                          </a:solidFill>
                          <a:effectLst/>
                          <a:latin typeface="Arial"/>
                          <a:ea typeface="ＭＳ Ｐゴシック" charset="0"/>
                          <a:cs typeface="Arial"/>
                        </a:rPr>
                        <a:t>Example 3. </a:t>
                      </a:r>
                      <a:br>
                        <a:rPr kumimoji="0" lang="en-AU" sz="1400" b="1" i="0" u="none" strike="noStrike" cap="none" normalizeH="0" baseline="0">
                          <a:ln>
                            <a:noFill/>
                          </a:ln>
                          <a:solidFill>
                            <a:schemeClr val="tx1"/>
                          </a:solidFill>
                          <a:effectLst/>
                          <a:latin typeface="Arial"/>
                          <a:ea typeface="ＭＳ Ｐゴシック" charset="0"/>
                          <a:cs typeface="Arial"/>
                        </a:rPr>
                      </a:br>
                      <a:r>
                        <a:rPr kumimoji="0" lang="en-AU" sz="1400" b="1" i="0" u="none" strike="noStrike" cap="none" normalizeH="0" baseline="0">
                          <a:ln>
                            <a:noFill/>
                          </a:ln>
                          <a:solidFill>
                            <a:schemeClr val="tx1"/>
                          </a:solidFill>
                          <a:effectLst/>
                          <a:latin typeface="Arial"/>
                          <a:ea typeface="ＭＳ Ｐゴシック" charset="0"/>
                          <a:cs typeface="Arial"/>
                        </a:rPr>
                        <a:t>Flooding more often</a:t>
                      </a:r>
                      <a:endParaRPr kumimoji="0" lang="en-AU" sz="1400" b="0" i="0" u="none" strike="noStrike" cap="none" normalizeH="0" baseline="0">
                        <a:ln>
                          <a:noFill/>
                        </a:ln>
                        <a:solidFill>
                          <a:schemeClr val="tx1"/>
                        </a:solidFill>
                        <a:effectLst/>
                        <a:latin typeface="Arial"/>
                        <a:ea typeface="ＭＳ Ｐゴシック" charset="0"/>
                        <a:cs typeface="Arial"/>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Arial"/>
                          <a:ea typeface="ＭＳ Ｐゴシック" charset="0"/>
                          <a:cs typeface="Arial"/>
                        </a:rPr>
                        <a:t>Bad: River rises more quickly and more often these days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Arial"/>
                          <a:ea typeface="ＭＳ Ｐゴシック" charset="0"/>
                          <a:cs typeface="Arial"/>
                        </a:rPr>
                        <a:t>Meteorological office reports that no change in extreme rainfall events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Arial"/>
                          <a:ea typeface="ＭＳ Ｐゴシック" charset="0"/>
                          <a:cs typeface="Arial"/>
                        </a:rPr>
                        <a:t>Logging present upstream, probably affecting flow</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657982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0"/>
          <p:cNvGrpSpPr>
            <a:grpSpLocks/>
          </p:cNvGrpSpPr>
          <p:nvPr/>
        </p:nvGrpSpPr>
        <p:grpSpPr bwMode="auto">
          <a:xfrm>
            <a:off x="430213" y="1363196"/>
            <a:ext cx="8616950" cy="4681710"/>
            <a:chOff x="271" y="774"/>
            <a:chExt cx="5428" cy="3026"/>
          </a:xfrm>
        </p:grpSpPr>
        <p:pic>
          <p:nvPicPr>
            <p:cNvPr id="1741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 y="774"/>
              <a:ext cx="5370" cy="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7414" name="Text Box 9"/>
            <p:cNvSpPr txBox="1">
              <a:spLocks noChangeArrowheads="1"/>
            </p:cNvSpPr>
            <p:nvPr/>
          </p:nvSpPr>
          <p:spPr bwMode="auto">
            <a:xfrm>
              <a:off x="5220" y="3679"/>
              <a:ext cx="47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r>
                <a:rPr lang="da-DK" sz="400" dirty="0">
                  <a:solidFill>
                    <a:schemeClr val="bg1"/>
                  </a:solidFill>
                </a:rPr>
                <a:t>Photo: Danish Red Cross</a:t>
              </a:r>
            </a:p>
          </p:txBody>
        </p:sp>
      </p:grpSp>
      <p:sp>
        <p:nvSpPr>
          <p:cNvPr id="39938" name="TextBox 4"/>
          <p:cNvSpPr txBox="1">
            <a:spLocks noChangeArrowheads="1"/>
          </p:cNvSpPr>
          <p:nvPr/>
        </p:nvSpPr>
        <p:spPr bwMode="auto">
          <a:xfrm>
            <a:off x="430213" y="2070098"/>
            <a:ext cx="4608513" cy="3960813"/>
          </a:xfrm>
          <a:prstGeom prst="rect">
            <a:avLst/>
          </a:prstGeom>
          <a:solidFill>
            <a:schemeClr val="bg2">
              <a:alpha val="89803"/>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4000" tIns="10800" rIns="54000" bIns="10800"/>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cs typeface="ＭＳ Ｐゴシック" charset="0"/>
              </a:defRPr>
            </a:lvl2pPr>
            <a:lvl3pPr marL="1143000" indent="-228600" eaLnBrk="0" hangingPunct="0">
              <a:defRPr>
                <a:solidFill>
                  <a:schemeClr val="tx1"/>
                </a:solidFill>
                <a:latin typeface="Arial" charset="0"/>
                <a:ea typeface="ＭＳ Ｐゴシック" charset="0"/>
                <a:cs typeface="ＭＳ Ｐゴシック" charset="0"/>
              </a:defRPr>
            </a:lvl3pPr>
            <a:lvl4pPr marL="1600200" indent="-228600" eaLnBrk="0" hangingPunct="0">
              <a:defRPr>
                <a:solidFill>
                  <a:schemeClr val="tx1"/>
                </a:solidFill>
                <a:latin typeface="Arial" charset="0"/>
                <a:ea typeface="ＭＳ Ｐゴシック" charset="0"/>
                <a:cs typeface="ＭＳ Ｐゴシック" charset="0"/>
              </a:defRPr>
            </a:lvl4pPr>
            <a:lvl5pPr marL="2057400" indent="-228600" eaLnBrk="0" hangingPunct="0">
              <a:defRPr>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eaLnBrk="1" hangingPunct="1">
              <a:spcAft>
                <a:spcPct val="20000"/>
              </a:spcAft>
              <a:buFontTx/>
              <a:buChar char="•"/>
              <a:defRPr/>
            </a:pPr>
            <a:r>
              <a:rPr lang="en-GB" sz="2200" dirty="0" smtClean="0">
                <a:latin typeface="Helvetica" charset="0"/>
              </a:rPr>
              <a:t>How might information collected before and during the VCA/ CBHFA be best considered in  community risk-reduction plans?</a:t>
            </a:r>
          </a:p>
          <a:p>
            <a:pPr eaLnBrk="1" hangingPunct="1">
              <a:spcAft>
                <a:spcPct val="20000"/>
              </a:spcAft>
              <a:buFontTx/>
              <a:buChar char="•"/>
              <a:defRPr/>
            </a:pPr>
            <a:r>
              <a:rPr lang="en-GB" sz="2200" dirty="0" smtClean="0">
                <a:latin typeface="Helvetica" charset="0"/>
              </a:rPr>
              <a:t>What could the community itself address, and what would required external support and collaboration?</a:t>
            </a:r>
          </a:p>
          <a:p>
            <a:pPr eaLnBrk="1" hangingPunct="1">
              <a:spcAft>
                <a:spcPct val="20000"/>
              </a:spcAft>
              <a:buFontTx/>
              <a:buChar char="•"/>
              <a:defRPr/>
            </a:pPr>
            <a:r>
              <a:rPr lang="en-GB" sz="2200" dirty="0" smtClean="0">
                <a:latin typeface="Helvetica" charset="0"/>
              </a:rPr>
              <a:t>Do we invite government and civil society involvement if appropriate?</a:t>
            </a:r>
          </a:p>
        </p:txBody>
      </p:sp>
      <p:sp>
        <p:nvSpPr>
          <p:cNvPr id="17412" name="Content Placeholder 2"/>
          <p:cNvSpPr txBox="1">
            <a:spLocks/>
          </p:cNvSpPr>
          <p:nvPr/>
        </p:nvSpPr>
        <p:spPr bwMode="auto">
          <a:xfrm>
            <a:off x="1689894" y="584745"/>
            <a:ext cx="7265193" cy="481012"/>
          </a:xfrm>
          <a:prstGeom prst="rect">
            <a:avLst/>
          </a:prstGeom>
          <a:solidFill>
            <a:schemeClr val="bg2">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10800" rIns="54000" bIns="10800"/>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200" b="1" i="1" dirty="0">
                <a:solidFill>
                  <a:srgbClr val="000000"/>
                </a:solidFill>
                <a:latin typeface="Arial"/>
                <a:cs typeface="Arial"/>
              </a:rPr>
              <a:t>Developing community action plans</a:t>
            </a:r>
          </a:p>
        </p:txBody>
      </p:sp>
    </p:spTree>
    <p:extLst>
      <p:ext uri="{BB962C8B-B14F-4D97-AF65-F5344CB8AC3E}">
        <p14:creationId xmlns:p14="http://schemas.microsoft.com/office/powerpoint/2010/main" val="2546831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1856" y="384040"/>
            <a:ext cx="8042143" cy="5456201"/>
          </a:xfrm>
          <a:prstGeom prst="rect">
            <a:avLst/>
          </a:prstGeom>
        </p:spPr>
      </p:pic>
    </p:spTree>
    <p:extLst>
      <p:ext uri="{BB962C8B-B14F-4D97-AF65-F5344CB8AC3E}">
        <p14:creationId xmlns:p14="http://schemas.microsoft.com/office/powerpoint/2010/main" val="386141410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4029" y="1475241"/>
            <a:ext cx="9001000" cy="3249264"/>
          </a:xfrm>
          <a:prstGeom prst="rect">
            <a:avLst/>
          </a:prstGeom>
        </p:spPr>
      </p:pic>
    </p:spTree>
    <p:extLst>
      <p:ext uri="{BB962C8B-B14F-4D97-AF65-F5344CB8AC3E}">
        <p14:creationId xmlns:p14="http://schemas.microsoft.com/office/powerpoint/2010/main" val="1523042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941" y="1643306"/>
            <a:ext cx="8347956" cy="432093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83" name="Content Placeholder 2"/>
          <p:cNvSpPr txBox="1">
            <a:spLocks/>
          </p:cNvSpPr>
          <p:nvPr/>
        </p:nvSpPr>
        <p:spPr bwMode="auto">
          <a:xfrm>
            <a:off x="3996952" y="2761456"/>
            <a:ext cx="799187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4000" b="1" dirty="0" smtClean="0">
                <a:solidFill>
                  <a:schemeClr val="bg1"/>
                </a:solidFill>
                <a:latin typeface="Helvetica" charset="0"/>
              </a:rPr>
              <a:t>What is El Nino?</a:t>
            </a:r>
            <a:endParaRPr lang="en-US" sz="4000" b="1" dirty="0">
              <a:solidFill>
                <a:schemeClr val="bg1"/>
              </a:solidFill>
              <a:latin typeface="Helvetica" charset="0"/>
            </a:endParaRPr>
          </a:p>
        </p:txBody>
      </p:sp>
      <p:pic>
        <p:nvPicPr>
          <p:cNvPr id="204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154" y="1782763"/>
            <a:ext cx="282575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0488" name="Text Box 9"/>
          <p:cNvSpPr txBox="1">
            <a:spLocks noChangeArrowheads="1"/>
          </p:cNvSpPr>
          <p:nvPr/>
        </p:nvSpPr>
        <p:spPr bwMode="auto">
          <a:xfrm rot="-5400000">
            <a:off x="-101600" y="3289301"/>
            <a:ext cx="511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r>
              <a:rPr lang="da-DK" sz="400">
                <a:solidFill>
                  <a:schemeClr val="bg1"/>
                </a:solidFill>
              </a:rPr>
              <a:t>Source: NASA</a:t>
            </a:r>
          </a:p>
        </p:txBody>
      </p:sp>
    </p:spTree>
    <p:extLst>
      <p:ext uri="{BB962C8B-B14F-4D97-AF65-F5344CB8AC3E}">
        <p14:creationId xmlns:p14="http://schemas.microsoft.com/office/powerpoint/2010/main" val="3116651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0266" y="1605958"/>
            <a:ext cx="8583734" cy="4257655"/>
          </a:xfrm>
          <a:prstGeom prst="rect">
            <a:avLst/>
          </a:prstGeom>
        </p:spPr>
      </p:pic>
      <p:sp>
        <p:nvSpPr>
          <p:cNvPr id="2" name="TextBox 1"/>
          <p:cNvSpPr txBox="1"/>
          <p:nvPr/>
        </p:nvSpPr>
        <p:spPr>
          <a:xfrm>
            <a:off x="1792850" y="653587"/>
            <a:ext cx="4276693" cy="584776"/>
          </a:xfrm>
          <a:prstGeom prst="rect">
            <a:avLst/>
          </a:prstGeom>
          <a:noFill/>
        </p:spPr>
        <p:txBody>
          <a:bodyPr wrap="square" rtlCol="0">
            <a:spAutoFit/>
          </a:bodyPr>
          <a:lstStyle/>
          <a:p>
            <a:r>
              <a:rPr lang="en-US" sz="3200" b="1" i="1" dirty="0" smtClean="0">
                <a:latin typeface="Arial"/>
                <a:cs typeface="Arial"/>
              </a:rPr>
              <a:t>El Nino and Rainfall</a:t>
            </a:r>
            <a:endParaRPr lang="en-US" sz="3200" b="1" i="1" dirty="0">
              <a:latin typeface="Arial"/>
              <a:cs typeface="Arial"/>
            </a:endParaRPr>
          </a:p>
        </p:txBody>
      </p:sp>
    </p:spTree>
    <p:extLst>
      <p:ext uri="{BB962C8B-B14F-4D97-AF65-F5344CB8AC3E}">
        <p14:creationId xmlns:p14="http://schemas.microsoft.com/office/powerpoint/2010/main" val="1106920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El Nino</a:t>
            </a:r>
            <a:endParaRPr lang="en-US" sz="3200" b="1" dirty="0">
              <a:latin typeface="Arial"/>
              <a:cs typeface="Arial"/>
            </a:endParaRPr>
          </a:p>
        </p:txBody>
      </p:sp>
      <p:sp>
        <p:nvSpPr>
          <p:cNvPr id="3" name="Content Placeholder 2"/>
          <p:cNvSpPr>
            <a:spLocks noGrp="1"/>
          </p:cNvSpPr>
          <p:nvPr>
            <p:ph idx="1"/>
          </p:nvPr>
        </p:nvSpPr>
        <p:spPr>
          <a:xfrm>
            <a:off x="457200" y="1718001"/>
            <a:ext cx="8229600" cy="4148730"/>
          </a:xfrm>
        </p:spPr>
        <p:txBody>
          <a:bodyPr/>
          <a:lstStyle/>
          <a:p>
            <a:r>
              <a:rPr lang="en-US" sz="2400" dirty="0">
                <a:latin typeface="Arial"/>
                <a:cs typeface="Arial"/>
              </a:rPr>
              <a:t>El Niño is a natural part of climate variability, and refers to a warmer than average period in the equatorial Pacific (the opposite of cold La Niña events). </a:t>
            </a:r>
          </a:p>
          <a:p>
            <a:r>
              <a:rPr lang="en-US" sz="2400" dirty="0" smtClean="0">
                <a:latin typeface="Arial"/>
                <a:cs typeface="Arial"/>
              </a:rPr>
              <a:t>In </a:t>
            </a:r>
            <a:r>
              <a:rPr lang="en-US" sz="2400" dirty="0">
                <a:latin typeface="Arial"/>
                <a:cs typeface="Arial"/>
              </a:rPr>
              <a:t>the last 20 years, we have experienced 5 moderate to strong El Niño events (1997-1998, 2002-2003, 2004-2005, 2006-2007, 2009-2010). </a:t>
            </a:r>
          </a:p>
          <a:p>
            <a:r>
              <a:rPr lang="en-US" sz="2400" dirty="0" smtClean="0">
                <a:latin typeface="Arial"/>
                <a:cs typeface="Arial"/>
              </a:rPr>
              <a:t>While </a:t>
            </a:r>
            <a:r>
              <a:rPr lang="en-US" sz="2400" dirty="0">
                <a:latin typeface="Arial"/>
                <a:cs typeface="Arial"/>
              </a:rPr>
              <a:t>El Niño can go unnoticed or even have beneficial impacts in many parts of the world, it can also be disruptive or cause extensive problems when some areas receive too much or too little rainfall.</a:t>
            </a:r>
            <a:endParaRPr lang="en-PH" sz="2400" dirty="0">
              <a:latin typeface="Arial"/>
              <a:cs typeface="Arial"/>
            </a:endParaRPr>
          </a:p>
          <a:p>
            <a:endParaRPr lang="en-US" sz="2400" dirty="0">
              <a:latin typeface="Arial"/>
              <a:cs typeface="Arial"/>
            </a:endParaRPr>
          </a:p>
        </p:txBody>
      </p:sp>
    </p:spTree>
    <p:extLst>
      <p:ext uri="{BB962C8B-B14F-4D97-AF65-F5344CB8AC3E}">
        <p14:creationId xmlns:p14="http://schemas.microsoft.com/office/powerpoint/2010/main" val="257769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5498" y="322540"/>
            <a:ext cx="6931301" cy="1143000"/>
          </a:xfrm>
        </p:spPr>
        <p:txBody>
          <a:bodyPr/>
          <a:lstStyle/>
          <a:p>
            <a:r>
              <a:rPr lang="en-US" sz="3200" b="1" dirty="0" smtClean="0">
                <a:latin typeface="Arial"/>
                <a:cs typeface="Arial"/>
              </a:rPr>
              <a:t>RCRC and IRI</a:t>
            </a:r>
            <a:endParaRPr lang="en-US" sz="3200" b="1" dirty="0">
              <a:latin typeface="Arial"/>
              <a:cs typeface="Arial"/>
            </a:endParaRPr>
          </a:p>
        </p:txBody>
      </p:sp>
      <p:sp>
        <p:nvSpPr>
          <p:cNvPr id="5" name="Content Placeholder 4"/>
          <p:cNvSpPr>
            <a:spLocks noGrp="1"/>
          </p:cNvSpPr>
          <p:nvPr>
            <p:ph idx="1"/>
          </p:nvPr>
        </p:nvSpPr>
        <p:spPr>
          <a:xfrm>
            <a:off x="457199" y="1484784"/>
            <a:ext cx="8431865" cy="4608512"/>
          </a:xfrm>
        </p:spPr>
        <p:txBody>
          <a:bodyPr/>
          <a:lstStyle/>
          <a:p>
            <a:pPr marL="0" indent="0">
              <a:buNone/>
            </a:pPr>
            <a:endParaRPr lang="en-US" sz="1400" b="1" u="sng" dirty="0" smtClean="0">
              <a:latin typeface="Arial"/>
              <a:cs typeface="Arial"/>
            </a:endParaRPr>
          </a:p>
          <a:p>
            <a:pPr marL="0" indent="0">
              <a:buNone/>
            </a:pPr>
            <a:r>
              <a:rPr lang="en-US" sz="2400" b="1" u="sng" dirty="0" smtClean="0">
                <a:latin typeface="Arial"/>
                <a:cs typeface="Arial"/>
              </a:rPr>
              <a:t>What is IRI?  </a:t>
            </a:r>
            <a:endParaRPr lang="en-US" sz="2400" dirty="0" smtClean="0">
              <a:latin typeface="Arial"/>
              <a:cs typeface="Arial"/>
            </a:endParaRPr>
          </a:p>
          <a:p>
            <a:pPr marL="0" indent="0">
              <a:buNone/>
            </a:pPr>
            <a:r>
              <a:rPr lang="en-US" sz="2400" dirty="0" smtClean="0">
                <a:latin typeface="Arial"/>
                <a:cs typeface="Arial"/>
              </a:rPr>
              <a:t>International Research Institute for Climate and Society based at Columbia University in New York</a:t>
            </a:r>
          </a:p>
          <a:p>
            <a:pPr marL="0" indent="0">
              <a:buNone/>
            </a:pPr>
            <a:endParaRPr lang="en-US" sz="2400" b="1" u="sng" dirty="0">
              <a:latin typeface="Arial"/>
              <a:cs typeface="Arial"/>
            </a:endParaRPr>
          </a:p>
          <a:p>
            <a:pPr marL="0" indent="0">
              <a:buNone/>
            </a:pPr>
            <a:r>
              <a:rPr lang="en-US" sz="2400" dirty="0" smtClean="0">
                <a:latin typeface="Arial"/>
                <a:cs typeface="Arial"/>
              </a:rPr>
              <a:t>Combines </a:t>
            </a:r>
            <a:r>
              <a:rPr lang="en-US" sz="2400" dirty="0">
                <a:latin typeface="Arial"/>
                <a:cs typeface="Arial"/>
              </a:rPr>
              <a:t>state-of-the-art climate information with knowledge on vulnerability and sector-specific impacts</a:t>
            </a:r>
          </a:p>
          <a:p>
            <a:endParaRPr lang="en-US" sz="2400" dirty="0">
              <a:latin typeface="Arial"/>
              <a:cs typeface="Arial"/>
            </a:endParaRPr>
          </a:p>
          <a:p>
            <a:pPr marL="0" indent="0">
              <a:buNone/>
            </a:pPr>
            <a:r>
              <a:rPr lang="en-US" sz="2400" dirty="0">
                <a:latin typeface="Arial"/>
                <a:cs typeface="Arial"/>
              </a:rPr>
              <a:t>For more than 20 years, the IRI has developed a variety of tools to better understand, anticipate and respond to climate and weather events and their socioeconomic impacts </a:t>
            </a:r>
          </a:p>
          <a:p>
            <a:pPr marL="0" indent="0">
              <a:buNone/>
            </a:pPr>
            <a:endParaRPr lang="en-US" sz="2400" b="1" u="sng" dirty="0">
              <a:latin typeface="Arial"/>
              <a:cs typeface="Arial"/>
            </a:endParaRPr>
          </a:p>
          <a:p>
            <a:pPr marL="0" indent="0">
              <a:buNone/>
            </a:pPr>
            <a:endParaRPr lang="en-US" sz="2400" b="1" u="sng" dirty="0" smtClean="0">
              <a:latin typeface="Arial"/>
              <a:cs typeface="Arial"/>
            </a:endParaRPr>
          </a:p>
          <a:p>
            <a:pPr marL="0" indent="0">
              <a:buNone/>
            </a:pPr>
            <a:endParaRPr lang="en-US" sz="2400" b="1" u="sng" dirty="0" smtClean="0">
              <a:latin typeface="Arial"/>
              <a:cs typeface="Arial"/>
            </a:endParaRPr>
          </a:p>
        </p:txBody>
      </p:sp>
    </p:spTree>
    <p:extLst>
      <p:ext uri="{BB962C8B-B14F-4D97-AF65-F5344CB8AC3E}">
        <p14:creationId xmlns:p14="http://schemas.microsoft.com/office/powerpoint/2010/main" val="106026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El Nino</a:t>
            </a:r>
            <a:endParaRPr lang="en-US" sz="3200" b="1" dirty="0">
              <a:latin typeface="Arial"/>
              <a:cs typeface="Arial"/>
            </a:endParaRPr>
          </a:p>
        </p:txBody>
      </p:sp>
      <p:sp>
        <p:nvSpPr>
          <p:cNvPr id="3" name="Content Placeholder 2"/>
          <p:cNvSpPr>
            <a:spLocks noGrp="1"/>
          </p:cNvSpPr>
          <p:nvPr>
            <p:ph idx="1"/>
          </p:nvPr>
        </p:nvSpPr>
        <p:spPr>
          <a:xfrm>
            <a:off x="457199" y="1830045"/>
            <a:ext cx="8469697" cy="4036686"/>
          </a:xfrm>
        </p:spPr>
        <p:txBody>
          <a:bodyPr/>
          <a:lstStyle/>
          <a:p>
            <a:pPr lvl="0"/>
            <a:r>
              <a:rPr lang="en-US" sz="3600" b="1" dirty="0">
                <a:latin typeface="Arial"/>
                <a:cs typeface="Arial"/>
              </a:rPr>
              <a:t>Every El Niño event is a little different, so it is a good idea to check the forecast every </a:t>
            </a:r>
            <a:r>
              <a:rPr lang="en-US" sz="3600" b="1" dirty="0" smtClean="0">
                <a:latin typeface="Arial"/>
                <a:cs typeface="Arial"/>
              </a:rPr>
              <a:t>month</a:t>
            </a:r>
          </a:p>
          <a:p>
            <a:pPr lvl="0"/>
            <a:endParaRPr lang="en-PH" sz="3600" b="1" dirty="0">
              <a:latin typeface="Arial"/>
              <a:cs typeface="Arial"/>
            </a:endParaRPr>
          </a:p>
          <a:p>
            <a:pPr lvl="0"/>
            <a:r>
              <a:rPr lang="en-US" sz="3600" b="1" dirty="0">
                <a:latin typeface="Arial"/>
                <a:cs typeface="Arial"/>
              </a:rPr>
              <a:t>El Nino’s impact will also be different from one area to another </a:t>
            </a:r>
            <a:endParaRPr lang="en-PH" sz="3600" b="1" dirty="0">
              <a:latin typeface="Arial"/>
              <a:cs typeface="Arial"/>
            </a:endParaRPr>
          </a:p>
          <a:p>
            <a:endParaRPr lang="en-US" sz="3600" b="1" dirty="0">
              <a:latin typeface="Arial"/>
              <a:cs typeface="Arial"/>
            </a:endParaRPr>
          </a:p>
        </p:txBody>
      </p:sp>
    </p:spTree>
    <p:extLst>
      <p:ext uri="{BB962C8B-B14F-4D97-AF65-F5344CB8AC3E}">
        <p14:creationId xmlns:p14="http://schemas.microsoft.com/office/powerpoint/2010/main" val="1296430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What is the Current Situation?</a:t>
            </a:r>
            <a:endParaRPr lang="en-US" sz="3200" b="1" dirty="0">
              <a:latin typeface="Arial"/>
              <a:cs typeface="Arial"/>
            </a:endParaRPr>
          </a:p>
        </p:txBody>
      </p:sp>
      <p:sp>
        <p:nvSpPr>
          <p:cNvPr id="3" name="Content Placeholder 2"/>
          <p:cNvSpPr>
            <a:spLocks noGrp="1"/>
          </p:cNvSpPr>
          <p:nvPr>
            <p:ph idx="1"/>
          </p:nvPr>
        </p:nvSpPr>
        <p:spPr>
          <a:xfrm>
            <a:off x="457200" y="1639341"/>
            <a:ext cx="8229600" cy="4309939"/>
          </a:xfrm>
        </p:spPr>
        <p:txBody>
          <a:bodyPr/>
          <a:lstStyle/>
          <a:p>
            <a:pPr marL="0" indent="0">
              <a:buNone/>
            </a:pPr>
            <a:r>
              <a:rPr lang="en-US" sz="2800" dirty="0">
                <a:latin typeface="Arial"/>
                <a:cs typeface="Arial"/>
              </a:rPr>
              <a:t>That the conditions have been borderline El Nino for some time now and there is a possibility that it will tip over to El Nino in the next month or so. </a:t>
            </a:r>
            <a:endParaRPr lang="en-US" sz="2800" dirty="0" smtClean="0">
              <a:latin typeface="Arial"/>
              <a:cs typeface="Arial"/>
            </a:endParaRPr>
          </a:p>
          <a:p>
            <a:pPr marL="0" indent="0">
              <a:buNone/>
            </a:pPr>
            <a:endParaRPr lang="en-US" sz="1400" dirty="0">
              <a:latin typeface="Arial"/>
              <a:cs typeface="Arial"/>
            </a:endParaRPr>
          </a:p>
          <a:p>
            <a:pPr marL="0" indent="0">
              <a:buNone/>
            </a:pPr>
            <a:r>
              <a:rPr lang="en-US" sz="2800" dirty="0" smtClean="0">
                <a:latin typeface="Arial"/>
                <a:cs typeface="Arial"/>
              </a:rPr>
              <a:t>There </a:t>
            </a:r>
            <a:r>
              <a:rPr lang="en-US" sz="2800" dirty="0">
                <a:latin typeface="Arial"/>
                <a:cs typeface="Arial"/>
              </a:rPr>
              <a:t>is also the possibility that it won’t. </a:t>
            </a:r>
            <a:endParaRPr lang="en-US" sz="2800" dirty="0" smtClean="0">
              <a:latin typeface="Arial"/>
              <a:cs typeface="Arial"/>
            </a:endParaRPr>
          </a:p>
          <a:p>
            <a:pPr marL="0" indent="0">
              <a:buNone/>
            </a:pPr>
            <a:endParaRPr lang="en-US" sz="1400" dirty="0">
              <a:latin typeface="Arial"/>
              <a:cs typeface="Arial"/>
            </a:endParaRPr>
          </a:p>
          <a:p>
            <a:pPr marL="0" indent="0">
              <a:buNone/>
            </a:pPr>
            <a:r>
              <a:rPr lang="en-US" sz="2800" dirty="0" smtClean="0">
                <a:latin typeface="Arial"/>
                <a:cs typeface="Arial"/>
              </a:rPr>
              <a:t>Regardless</a:t>
            </a:r>
            <a:r>
              <a:rPr lang="en-US" sz="2800" dirty="0">
                <a:latin typeface="Arial"/>
                <a:cs typeface="Arial"/>
              </a:rPr>
              <a:t>, we are seeing some quite strong signals in the seasonal forecasts, for high chance of below or above average rainfall. </a:t>
            </a:r>
            <a:endParaRPr lang="en-PH" sz="2800" dirty="0">
              <a:latin typeface="Arial"/>
              <a:cs typeface="Arial"/>
            </a:endParaRPr>
          </a:p>
          <a:p>
            <a:endParaRPr lang="en-US" sz="2800" b="1" dirty="0">
              <a:latin typeface="Arial"/>
              <a:cs typeface="Arial"/>
            </a:endParaRPr>
          </a:p>
        </p:txBody>
      </p:sp>
    </p:spTree>
    <p:extLst>
      <p:ext uri="{BB962C8B-B14F-4D97-AF65-F5344CB8AC3E}">
        <p14:creationId xmlns:p14="http://schemas.microsoft.com/office/powerpoint/2010/main" val="1125201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Why does it matter to us?</a:t>
            </a:r>
            <a:endParaRPr lang="en-US" sz="3200" b="1" dirty="0">
              <a:latin typeface="Arial"/>
              <a:cs typeface="Arial"/>
            </a:endParaRPr>
          </a:p>
        </p:txBody>
      </p:sp>
      <p:sp>
        <p:nvSpPr>
          <p:cNvPr id="3" name="Content Placeholder 2"/>
          <p:cNvSpPr>
            <a:spLocks noGrp="1"/>
          </p:cNvSpPr>
          <p:nvPr>
            <p:ph idx="1"/>
          </p:nvPr>
        </p:nvSpPr>
        <p:spPr>
          <a:xfrm>
            <a:off x="224106" y="1643305"/>
            <a:ext cx="8684116" cy="4305975"/>
          </a:xfrm>
        </p:spPr>
        <p:txBody>
          <a:bodyPr/>
          <a:lstStyle/>
          <a:p>
            <a:r>
              <a:rPr lang="en-US" dirty="0">
                <a:latin typeface="Arial"/>
                <a:cs typeface="Arial"/>
              </a:rPr>
              <a:t>Once developed, El Niño events typically persist for about a year (occasionally longer), peaking during the October - January period. </a:t>
            </a:r>
          </a:p>
          <a:p>
            <a:r>
              <a:rPr lang="en-US" dirty="0" smtClean="0">
                <a:latin typeface="Arial"/>
                <a:cs typeface="Arial"/>
              </a:rPr>
              <a:t>The </a:t>
            </a:r>
            <a:r>
              <a:rPr lang="en-US" dirty="0">
                <a:latin typeface="Arial"/>
                <a:cs typeface="Arial"/>
              </a:rPr>
              <a:t>strength of a El Niño event only provides a rough indication of </a:t>
            </a:r>
            <a:r>
              <a:rPr lang="en-US" dirty="0" smtClean="0">
                <a:latin typeface="Arial"/>
                <a:cs typeface="Arial"/>
              </a:rPr>
              <a:t>how widespread </a:t>
            </a:r>
            <a:r>
              <a:rPr lang="en-US" dirty="0">
                <a:latin typeface="Arial"/>
                <a:cs typeface="Arial"/>
              </a:rPr>
              <a:t>and severe associated impacts are likely to be on a global scale. </a:t>
            </a:r>
            <a:endParaRPr lang="en-US" dirty="0" smtClean="0">
              <a:latin typeface="Arial"/>
              <a:cs typeface="Arial"/>
            </a:endParaRPr>
          </a:p>
          <a:p>
            <a:r>
              <a:rPr lang="en-US" dirty="0" smtClean="0">
                <a:latin typeface="Arial"/>
                <a:cs typeface="Arial"/>
              </a:rPr>
              <a:t>The </a:t>
            </a:r>
            <a:r>
              <a:rPr lang="en-US" dirty="0">
                <a:latin typeface="Arial"/>
                <a:cs typeface="Arial"/>
              </a:rPr>
              <a:t>strength of a El </a:t>
            </a:r>
            <a:r>
              <a:rPr lang="en-US" dirty="0" smtClean="0">
                <a:latin typeface="Arial"/>
                <a:cs typeface="Arial"/>
              </a:rPr>
              <a:t>Niño event </a:t>
            </a:r>
            <a:r>
              <a:rPr lang="en-US" dirty="0">
                <a:latin typeface="Arial"/>
                <a:cs typeface="Arial"/>
              </a:rPr>
              <a:t>does </a:t>
            </a:r>
            <a:r>
              <a:rPr lang="en-US" b="1" u="sng" dirty="0">
                <a:latin typeface="Arial"/>
                <a:cs typeface="Arial"/>
              </a:rPr>
              <a:t>not</a:t>
            </a:r>
            <a:r>
              <a:rPr lang="en-US" dirty="0">
                <a:latin typeface="Arial"/>
                <a:cs typeface="Arial"/>
              </a:rPr>
              <a:t> provide certainty regarding the severity of impacts in specific locations. </a:t>
            </a:r>
            <a:endParaRPr lang="en-US" dirty="0" smtClean="0">
              <a:latin typeface="Arial"/>
              <a:cs typeface="Arial"/>
            </a:endParaRPr>
          </a:p>
          <a:p>
            <a:r>
              <a:rPr lang="en-US" dirty="0" smtClean="0">
                <a:latin typeface="Arial"/>
                <a:cs typeface="Arial"/>
              </a:rPr>
              <a:t>The </a:t>
            </a:r>
            <a:r>
              <a:rPr lang="en-US" dirty="0">
                <a:latin typeface="Arial"/>
                <a:cs typeface="Arial"/>
              </a:rPr>
              <a:t>best way to anticipate if this El Niño event is likely to bring too much or too little rainfall to your area is to monitor seasonal forecasts, which take influential factors from this El Niño and other elements in the climate system into account.</a:t>
            </a:r>
            <a:endParaRPr lang="en-PH" dirty="0">
              <a:latin typeface="Arial"/>
              <a:cs typeface="Arial"/>
            </a:endParaRPr>
          </a:p>
          <a:p>
            <a:pPr algn="ctr"/>
            <a:endParaRPr lang="en-US" b="1" dirty="0">
              <a:latin typeface="Arial"/>
              <a:cs typeface="Arial"/>
            </a:endParaRPr>
          </a:p>
        </p:txBody>
      </p:sp>
    </p:spTree>
    <p:extLst>
      <p:ext uri="{BB962C8B-B14F-4D97-AF65-F5344CB8AC3E}">
        <p14:creationId xmlns:p14="http://schemas.microsoft.com/office/powerpoint/2010/main" val="2272691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72" y="404664"/>
            <a:ext cx="6987328" cy="1143000"/>
          </a:xfrm>
        </p:spPr>
        <p:txBody>
          <a:bodyPr/>
          <a:lstStyle/>
          <a:p>
            <a:r>
              <a:rPr lang="en-US" sz="3200" b="1" dirty="0" smtClean="0">
                <a:latin typeface="Arial"/>
                <a:cs typeface="Arial"/>
              </a:rPr>
              <a:t>Examples of No Regrets Actions</a:t>
            </a:r>
            <a:endParaRPr lang="en-US" sz="3200" b="1" dirty="0">
              <a:latin typeface="Arial"/>
              <a:cs typeface="Arial"/>
            </a:endParaRPr>
          </a:p>
        </p:txBody>
      </p:sp>
      <p:sp>
        <p:nvSpPr>
          <p:cNvPr id="3" name="Content Placeholder 2"/>
          <p:cNvSpPr>
            <a:spLocks noGrp="1"/>
          </p:cNvSpPr>
          <p:nvPr>
            <p:ph idx="1"/>
          </p:nvPr>
        </p:nvSpPr>
        <p:spPr>
          <a:xfrm>
            <a:off x="457200" y="1495325"/>
            <a:ext cx="8229600" cy="4525963"/>
          </a:xfrm>
        </p:spPr>
        <p:txBody>
          <a:bodyPr/>
          <a:lstStyle/>
          <a:p>
            <a:pPr marL="457200" indent="-457200">
              <a:buClrTx/>
              <a:buFont typeface="+mj-lt"/>
              <a:buAutoNum type="arabicPeriod"/>
            </a:pPr>
            <a:r>
              <a:rPr lang="en-US" sz="2400" dirty="0" smtClean="0">
                <a:latin typeface="Arial"/>
                <a:cs typeface="Arial"/>
              </a:rPr>
              <a:t>Continue monitoring and counterchecking seasonal and shorter term forecasts to ensure reliability</a:t>
            </a:r>
          </a:p>
          <a:p>
            <a:pPr marL="457200" indent="-457200">
              <a:buClrTx/>
              <a:buFont typeface="+mj-lt"/>
              <a:buAutoNum type="arabicPeriod"/>
            </a:pPr>
            <a:r>
              <a:rPr lang="en-US" sz="2400" dirty="0" smtClean="0">
                <a:latin typeface="Arial"/>
                <a:cs typeface="Arial"/>
              </a:rPr>
              <a:t>Conduct a research on past impacts and actions taken during El Nino in your areas</a:t>
            </a:r>
          </a:p>
          <a:p>
            <a:pPr marL="457200" indent="-457200">
              <a:buClrTx/>
              <a:buFont typeface="+mj-lt"/>
              <a:buAutoNum type="arabicPeriod"/>
            </a:pPr>
            <a:r>
              <a:rPr lang="en-US" sz="2400" dirty="0" smtClean="0">
                <a:latin typeface="Arial"/>
                <a:cs typeface="Arial"/>
              </a:rPr>
              <a:t>Meet with your DMU and local met offices</a:t>
            </a:r>
          </a:p>
          <a:p>
            <a:pPr marL="457200" indent="-457200">
              <a:buClrTx/>
              <a:buFont typeface="+mj-lt"/>
              <a:buAutoNum type="arabicPeriod"/>
            </a:pPr>
            <a:r>
              <a:rPr lang="en-US" sz="2400" dirty="0" smtClean="0">
                <a:latin typeface="Arial"/>
                <a:cs typeface="Arial"/>
              </a:rPr>
              <a:t>Identify which are the most vulnerable groups in your country/area</a:t>
            </a:r>
          </a:p>
          <a:p>
            <a:pPr marL="457200" indent="-457200">
              <a:buClrTx/>
              <a:buFont typeface="+mj-lt"/>
              <a:buAutoNum type="arabicPeriod"/>
            </a:pPr>
            <a:r>
              <a:rPr lang="en-US" sz="2400" dirty="0" smtClean="0">
                <a:latin typeface="Arial"/>
                <a:cs typeface="Arial"/>
              </a:rPr>
              <a:t>Review and update your contingency plans</a:t>
            </a:r>
          </a:p>
          <a:p>
            <a:pPr marL="457200" indent="-457200">
              <a:buClrTx/>
              <a:buFont typeface="+mj-lt"/>
              <a:buAutoNum type="arabicPeriod"/>
            </a:pPr>
            <a:r>
              <a:rPr lang="en-US" sz="2400" dirty="0" smtClean="0">
                <a:latin typeface="Arial"/>
                <a:cs typeface="Arial"/>
              </a:rPr>
              <a:t>Revisit your relief stocks</a:t>
            </a:r>
          </a:p>
          <a:p>
            <a:pPr marL="457200" indent="-457200">
              <a:buClrTx/>
              <a:buFont typeface="+mj-lt"/>
              <a:buAutoNum type="arabicPeriod"/>
            </a:pPr>
            <a:r>
              <a:rPr lang="en-US" sz="2400" dirty="0" smtClean="0">
                <a:latin typeface="Arial"/>
                <a:cs typeface="Arial"/>
              </a:rPr>
              <a:t>Information dissemination on El Nino and how it will affect the different sectors/groups </a:t>
            </a:r>
            <a:endParaRPr lang="en-US" sz="2400" dirty="0">
              <a:latin typeface="Arial"/>
              <a:cs typeface="Arial"/>
            </a:endParaRPr>
          </a:p>
        </p:txBody>
      </p:sp>
    </p:spTree>
    <p:extLst>
      <p:ext uri="{BB962C8B-B14F-4D97-AF65-F5344CB8AC3E}">
        <p14:creationId xmlns:p14="http://schemas.microsoft.com/office/powerpoint/2010/main" val="2874253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
          <p:cNvSpPr>
            <a:spLocks noChangeArrowheads="1"/>
          </p:cNvSpPr>
          <p:nvPr/>
        </p:nvSpPr>
        <p:spPr bwMode="auto">
          <a:xfrm>
            <a:off x="589144" y="1671290"/>
            <a:ext cx="8358187" cy="4234612"/>
          </a:xfrm>
          <a:prstGeom prst="rect">
            <a:avLst/>
          </a:prstGeom>
          <a:noFill/>
          <a:ln w="9525">
            <a:noFill/>
            <a:miter lim="800000"/>
            <a:headEnd/>
            <a:tailEnd/>
          </a:ln>
        </p:spPr>
        <p:txBody>
          <a:bodyPr lIns="78858" tIns="39429" rIns="78858" bIns="39429">
            <a:spAutoFit/>
          </a:bodyPr>
          <a:lstStyle/>
          <a:p>
            <a:pPr marL="271463" indent="-271463">
              <a:buFontTx/>
              <a:buChar char="•"/>
            </a:pPr>
            <a:r>
              <a:rPr lang="en-US" sz="3000" dirty="0">
                <a:solidFill>
                  <a:srgbClr val="000000"/>
                </a:solidFill>
                <a:latin typeface="Arial"/>
                <a:cs typeface="Arial"/>
              </a:rPr>
              <a:t>Decisions based on forecasts </a:t>
            </a:r>
            <a:r>
              <a:rPr lang="en-US" sz="3000" dirty="0" smtClean="0">
                <a:solidFill>
                  <a:srgbClr val="000000"/>
                </a:solidFill>
                <a:latin typeface="Arial"/>
                <a:cs typeface="Arial"/>
              </a:rPr>
              <a:t>reduce climate risk</a:t>
            </a:r>
            <a:r>
              <a:rPr lang="en-US" sz="3000" dirty="0">
                <a:solidFill>
                  <a:srgbClr val="000000"/>
                </a:solidFill>
                <a:latin typeface="Arial"/>
                <a:cs typeface="Arial"/>
              </a:rPr>
              <a:t>. </a:t>
            </a:r>
            <a:endParaRPr lang="en-US" sz="3000" dirty="0" smtClean="0">
              <a:solidFill>
                <a:srgbClr val="000000"/>
              </a:solidFill>
              <a:latin typeface="Arial"/>
              <a:cs typeface="Arial"/>
            </a:endParaRPr>
          </a:p>
          <a:p>
            <a:endParaRPr lang="en-US" sz="3000" dirty="0">
              <a:solidFill>
                <a:srgbClr val="000000"/>
              </a:solidFill>
              <a:latin typeface="Arial"/>
              <a:cs typeface="Arial"/>
            </a:endParaRPr>
          </a:p>
          <a:p>
            <a:pPr marL="271463" indent="-271463">
              <a:buFontTx/>
              <a:buChar char="•"/>
            </a:pPr>
            <a:r>
              <a:rPr lang="en-US" sz="3000" dirty="0">
                <a:solidFill>
                  <a:srgbClr val="000000"/>
                </a:solidFill>
                <a:latin typeface="Arial"/>
                <a:cs typeface="Arial"/>
              </a:rPr>
              <a:t>By considering forecasts across timescales, </a:t>
            </a:r>
            <a:r>
              <a:rPr lang="en-US" sz="3000" dirty="0" smtClean="0">
                <a:solidFill>
                  <a:srgbClr val="000000"/>
                </a:solidFill>
                <a:latin typeface="Arial"/>
                <a:cs typeface="Arial"/>
              </a:rPr>
              <a:t/>
            </a:r>
            <a:br>
              <a:rPr lang="en-US" sz="3000" dirty="0" smtClean="0">
                <a:solidFill>
                  <a:srgbClr val="000000"/>
                </a:solidFill>
                <a:latin typeface="Arial"/>
                <a:cs typeface="Arial"/>
              </a:rPr>
            </a:br>
            <a:r>
              <a:rPr lang="en-US" sz="3000" dirty="0" smtClean="0">
                <a:solidFill>
                  <a:srgbClr val="000000"/>
                </a:solidFill>
                <a:latin typeface="Arial"/>
                <a:cs typeface="Arial"/>
              </a:rPr>
              <a:t>the </a:t>
            </a:r>
            <a:r>
              <a:rPr lang="en-US" sz="3000" dirty="0">
                <a:solidFill>
                  <a:srgbClr val="000000"/>
                </a:solidFill>
                <a:latin typeface="Arial"/>
                <a:cs typeface="Arial"/>
              </a:rPr>
              <a:t>Red </a:t>
            </a:r>
            <a:r>
              <a:rPr lang="en-US" sz="3000" dirty="0" smtClean="0">
                <a:solidFill>
                  <a:srgbClr val="000000"/>
                </a:solidFill>
                <a:latin typeface="Arial"/>
                <a:cs typeface="Arial"/>
              </a:rPr>
              <a:t>Cross Red </a:t>
            </a:r>
            <a:r>
              <a:rPr lang="en-US" sz="3000" dirty="0">
                <a:solidFill>
                  <a:srgbClr val="000000"/>
                </a:solidFill>
                <a:latin typeface="Arial"/>
                <a:cs typeface="Arial"/>
              </a:rPr>
              <a:t>Crescent can</a:t>
            </a:r>
            <a:r>
              <a:rPr lang="en-US" sz="3000" dirty="0" smtClean="0">
                <a:solidFill>
                  <a:srgbClr val="000000"/>
                </a:solidFill>
                <a:latin typeface="Arial"/>
                <a:cs typeface="Arial"/>
              </a:rPr>
              <a:t>:</a:t>
            </a:r>
            <a:endParaRPr lang="en-US" sz="3000" dirty="0">
              <a:solidFill>
                <a:srgbClr val="000000"/>
              </a:solidFill>
              <a:latin typeface="Arial"/>
              <a:cs typeface="Arial"/>
            </a:endParaRPr>
          </a:p>
          <a:p>
            <a:pPr marL="711200" lvl="1" indent="-254000">
              <a:buFont typeface="Wingdings" pitchFamily="2" charset="2"/>
              <a:buChar char="ü"/>
            </a:pPr>
            <a:r>
              <a:rPr lang="en-US" sz="3000" dirty="0">
                <a:solidFill>
                  <a:srgbClr val="000000"/>
                </a:solidFill>
                <a:latin typeface="Arial"/>
                <a:cs typeface="Arial"/>
              </a:rPr>
              <a:t>Build community resilience</a:t>
            </a:r>
          </a:p>
          <a:p>
            <a:pPr marL="711200" lvl="1" indent="-254000">
              <a:buFont typeface="Wingdings" pitchFamily="2" charset="2"/>
              <a:buChar char="ü"/>
            </a:pPr>
            <a:r>
              <a:rPr lang="en-US" sz="3000" dirty="0">
                <a:solidFill>
                  <a:srgbClr val="000000"/>
                </a:solidFill>
                <a:latin typeface="Arial"/>
                <a:cs typeface="Arial"/>
              </a:rPr>
              <a:t>Create action plans for predictable hazards</a:t>
            </a:r>
          </a:p>
          <a:p>
            <a:pPr marL="711200" lvl="1" indent="-254000">
              <a:buFont typeface="Wingdings" pitchFamily="2" charset="2"/>
              <a:buChar char="ü"/>
            </a:pPr>
            <a:r>
              <a:rPr lang="en-US" sz="3000" dirty="0">
                <a:solidFill>
                  <a:srgbClr val="000000"/>
                </a:solidFill>
                <a:latin typeface="Arial"/>
                <a:cs typeface="Arial"/>
              </a:rPr>
              <a:t>Be more effective before, during and after </a:t>
            </a:r>
            <a:r>
              <a:rPr lang="en-US" sz="3000" dirty="0" smtClean="0">
                <a:solidFill>
                  <a:srgbClr val="000000"/>
                </a:solidFill>
                <a:latin typeface="Arial"/>
                <a:cs typeface="Arial"/>
              </a:rPr>
              <a:t>emergencies.</a:t>
            </a:r>
            <a:endParaRPr lang="en-US" sz="3000" dirty="0">
              <a:solidFill>
                <a:srgbClr val="000000"/>
              </a:solidFill>
              <a:latin typeface="Arial"/>
              <a:cs typeface="Arial"/>
            </a:endParaRPr>
          </a:p>
        </p:txBody>
      </p:sp>
      <p:sp>
        <p:nvSpPr>
          <p:cNvPr id="58371" name="Tekstvak 5"/>
          <p:cNvSpPr txBox="1">
            <a:spLocks noChangeArrowheads="1"/>
          </p:cNvSpPr>
          <p:nvPr/>
        </p:nvSpPr>
        <p:spPr bwMode="auto">
          <a:xfrm>
            <a:off x="1729623" y="577972"/>
            <a:ext cx="2543145" cy="584776"/>
          </a:xfrm>
          <a:prstGeom prst="rect">
            <a:avLst/>
          </a:prstGeom>
          <a:noFill/>
          <a:ln w="9525">
            <a:noFill/>
            <a:miter lim="800000"/>
            <a:headEnd/>
            <a:tailEnd/>
          </a:ln>
        </p:spPr>
        <p:txBody>
          <a:bodyPr wrap="none">
            <a:spAutoFit/>
          </a:bodyPr>
          <a:lstStyle/>
          <a:p>
            <a:r>
              <a:rPr lang="en-US" sz="3200" b="1" i="1" dirty="0" smtClean="0">
                <a:latin typeface="Arial"/>
                <a:cs typeface="Arial"/>
              </a:rPr>
              <a:t>Remember!</a:t>
            </a:r>
            <a:endParaRPr lang="nl-NL" sz="3200" b="1" i="1" dirty="0">
              <a:latin typeface="Arial"/>
              <a:cs typeface="Arial"/>
            </a:endParaRPr>
          </a:p>
        </p:txBody>
      </p:sp>
    </p:spTree>
    <p:extLst>
      <p:ext uri="{BB962C8B-B14F-4D97-AF65-F5344CB8AC3E}">
        <p14:creationId xmlns:p14="http://schemas.microsoft.com/office/powerpoint/2010/main" val="205634031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8876" y="347557"/>
            <a:ext cx="6530078" cy="1143000"/>
          </a:xfrm>
        </p:spPr>
        <p:txBody>
          <a:bodyPr/>
          <a:lstStyle/>
          <a:p>
            <a:r>
              <a:rPr lang="en-US" sz="3200" b="1" dirty="0" smtClean="0">
                <a:latin typeface="Arial"/>
                <a:cs typeface="Arial"/>
              </a:rPr>
              <a:t>RCRC and IRI</a:t>
            </a:r>
            <a:endParaRPr lang="en-US" sz="3200" b="1" dirty="0">
              <a:latin typeface="Arial"/>
              <a:cs typeface="Arial"/>
            </a:endParaRPr>
          </a:p>
        </p:txBody>
      </p:sp>
      <p:sp>
        <p:nvSpPr>
          <p:cNvPr id="5" name="Content Placeholder 4"/>
          <p:cNvSpPr>
            <a:spLocks noGrp="1"/>
          </p:cNvSpPr>
          <p:nvPr>
            <p:ph idx="1"/>
          </p:nvPr>
        </p:nvSpPr>
        <p:spPr>
          <a:xfrm>
            <a:off x="153923" y="1712696"/>
            <a:ext cx="8792863" cy="4380599"/>
          </a:xfrm>
        </p:spPr>
        <p:txBody>
          <a:bodyPr/>
          <a:lstStyle/>
          <a:p>
            <a:pPr marL="0" indent="0">
              <a:buNone/>
            </a:pPr>
            <a:r>
              <a:rPr lang="en-US" sz="2000" b="1" u="sng" dirty="0" smtClean="0">
                <a:latin typeface="Arial"/>
                <a:cs typeface="Arial"/>
              </a:rPr>
              <a:t>Why go into Partnership?</a:t>
            </a:r>
          </a:p>
          <a:p>
            <a:pPr marL="0" indent="0">
              <a:buNone/>
            </a:pPr>
            <a:endParaRPr lang="en-US" sz="1800" dirty="0" smtClean="0">
              <a:latin typeface="Arial"/>
              <a:cs typeface="Arial"/>
            </a:endParaRPr>
          </a:p>
          <a:p>
            <a:r>
              <a:rPr lang="en-US" sz="1800" dirty="0" smtClean="0">
                <a:latin typeface="Arial"/>
                <a:cs typeface="Arial"/>
              </a:rPr>
              <a:t>Improve </a:t>
            </a:r>
            <a:r>
              <a:rPr lang="en-US" sz="1800" dirty="0">
                <a:latin typeface="Arial"/>
                <a:cs typeface="Arial"/>
              </a:rPr>
              <a:t>its capabilities to both respond to and prepare for </a:t>
            </a:r>
            <a:r>
              <a:rPr lang="en-US" sz="1800" dirty="0" smtClean="0">
                <a:latin typeface="Arial"/>
                <a:cs typeface="Arial"/>
              </a:rPr>
              <a:t>disasters</a:t>
            </a:r>
          </a:p>
          <a:p>
            <a:r>
              <a:rPr lang="en-US" sz="1800" dirty="0" smtClean="0">
                <a:latin typeface="Arial"/>
                <a:cs typeface="Arial"/>
              </a:rPr>
              <a:t>Incorporate </a:t>
            </a:r>
            <a:r>
              <a:rPr lang="en-US" sz="1800" dirty="0">
                <a:latin typeface="Arial"/>
                <a:cs typeface="Arial"/>
              </a:rPr>
              <a:t>climate information into DRR and decision-making is urgent, evidenced by  the increasing frequency, intensity and humanitarian consequences of disasters around the </a:t>
            </a:r>
            <a:r>
              <a:rPr lang="en-US" sz="1800" dirty="0" smtClean="0">
                <a:latin typeface="Arial"/>
                <a:cs typeface="Arial"/>
              </a:rPr>
              <a:t>world</a:t>
            </a:r>
          </a:p>
          <a:p>
            <a:r>
              <a:rPr lang="en-US" sz="1800" dirty="0" smtClean="0">
                <a:latin typeface="Arial"/>
                <a:cs typeface="Arial"/>
              </a:rPr>
              <a:t>Help decide </a:t>
            </a:r>
            <a:r>
              <a:rPr lang="en-US" sz="1800" dirty="0">
                <a:latin typeface="Arial"/>
                <a:cs typeface="Arial"/>
              </a:rPr>
              <a:t>when and where to send </a:t>
            </a:r>
            <a:r>
              <a:rPr lang="en-US" sz="1800" dirty="0" smtClean="0">
                <a:latin typeface="Arial"/>
                <a:cs typeface="Arial"/>
              </a:rPr>
              <a:t>aid</a:t>
            </a:r>
            <a:r>
              <a:rPr lang="en-US" sz="1800" dirty="0">
                <a:latin typeface="Arial"/>
                <a:cs typeface="Arial"/>
              </a:rPr>
              <a:t> </a:t>
            </a:r>
            <a:r>
              <a:rPr lang="en-US" sz="1800" dirty="0" smtClean="0">
                <a:latin typeface="Arial"/>
                <a:cs typeface="Arial"/>
              </a:rPr>
              <a:t>since </a:t>
            </a:r>
            <a:r>
              <a:rPr lang="en-US" sz="1800" dirty="0">
                <a:latin typeface="Arial"/>
                <a:cs typeface="Arial"/>
              </a:rPr>
              <a:t>both time and resources are </a:t>
            </a:r>
            <a:r>
              <a:rPr lang="en-US" sz="1800" dirty="0" smtClean="0">
                <a:latin typeface="Arial"/>
                <a:cs typeface="Arial"/>
              </a:rPr>
              <a:t>limited --  can </a:t>
            </a:r>
            <a:r>
              <a:rPr lang="en-US" sz="1800" dirty="0">
                <a:latin typeface="Arial"/>
                <a:cs typeface="Arial"/>
              </a:rPr>
              <a:t>mean the difference between life and </a:t>
            </a:r>
            <a:r>
              <a:rPr lang="en-US" sz="1800" dirty="0" smtClean="0">
                <a:latin typeface="Arial"/>
                <a:cs typeface="Arial"/>
              </a:rPr>
              <a:t>death</a:t>
            </a:r>
          </a:p>
          <a:p>
            <a:r>
              <a:rPr lang="en-US" sz="1800" dirty="0" smtClean="0">
                <a:latin typeface="Arial"/>
                <a:cs typeface="Arial"/>
              </a:rPr>
              <a:t>Also </a:t>
            </a:r>
            <a:r>
              <a:rPr lang="en-US" sz="1800" dirty="0">
                <a:latin typeface="Arial"/>
                <a:cs typeface="Arial"/>
              </a:rPr>
              <a:t>critical is predicting the hotspots or areas that are high-risk because of their location and the vulnerability of their populations.  </a:t>
            </a:r>
          </a:p>
          <a:p>
            <a:r>
              <a:rPr lang="en-US" sz="1800" dirty="0">
                <a:latin typeface="Arial"/>
                <a:cs typeface="Arial"/>
              </a:rPr>
              <a:t>The partnership is also well positioned to use improved models for climate anomalies and extreme weather forecasts.  </a:t>
            </a:r>
          </a:p>
          <a:p>
            <a:pPr marL="0" indent="0">
              <a:buNone/>
            </a:pPr>
            <a:endParaRPr lang="en-US" sz="1800" b="1" u="sng" dirty="0" smtClean="0">
              <a:latin typeface="Arial"/>
              <a:cs typeface="Arial"/>
            </a:endParaRPr>
          </a:p>
        </p:txBody>
      </p:sp>
    </p:spTree>
    <p:extLst>
      <p:ext uri="{BB962C8B-B14F-4D97-AF65-F5344CB8AC3E}">
        <p14:creationId xmlns:p14="http://schemas.microsoft.com/office/powerpoint/2010/main" val="2696867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latin typeface="Arial"/>
                <a:cs typeface="Arial"/>
              </a:rPr>
              <a:t>RCRC and IRI</a:t>
            </a:r>
            <a:endParaRPr lang="en-US" sz="3200" b="1" dirty="0">
              <a:latin typeface="Arial"/>
              <a:cs typeface="Arial"/>
            </a:endParaRPr>
          </a:p>
        </p:txBody>
      </p:sp>
      <p:sp>
        <p:nvSpPr>
          <p:cNvPr id="5" name="Content Placeholder 4"/>
          <p:cNvSpPr>
            <a:spLocks noGrp="1"/>
          </p:cNvSpPr>
          <p:nvPr>
            <p:ph idx="1"/>
          </p:nvPr>
        </p:nvSpPr>
        <p:spPr/>
        <p:txBody>
          <a:bodyPr/>
          <a:lstStyle/>
          <a:p>
            <a:pPr marL="0" indent="0">
              <a:buNone/>
            </a:pPr>
            <a:r>
              <a:rPr lang="en-US" sz="2000" b="1" u="sng" dirty="0" smtClean="0">
                <a:latin typeface="Arial"/>
                <a:cs typeface="Arial"/>
              </a:rPr>
              <a:t>What do they develop together?</a:t>
            </a:r>
          </a:p>
          <a:p>
            <a:pPr marL="0" indent="0">
              <a:buNone/>
            </a:pPr>
            <a:endParaRPr lang="en-US" sz="2000" dirty="0" smtClean="0">
              <a:latin typeface="Arial"/>
              <a:cs typeface="Arial"/>
            </a:endParaRPr>
          </a:p>
          <a:p>
            <a:pPr marL="0" indent="0">
              <a:buNone/>
            </a:pPr>
            <a:r>
              <a:rPr lang="en-US" sz="2000" dirty="0" smtClean="0">
                <a:latin typeface="Arial"/>
                <a:cs typeface="Arial"/>
              </a:rPr>
              <a:t>Tailored forecasting </a:t>
            </a:r>
          </a:p>
          <a:p>
            <a:pPr marL="0" indent="0">
              <a:buNone/>
            </a:pPr>
            <a:endParaRPr lang="en-US" sz="2000" dirty="0" smtClean="0">
              <a:latin typeface="Arial"/>
              <a:cs typeface="Arial"/>
            </a:endParaRPr>
          </a:p>
          <a:p>
            <a:pPr marL="0" indent="0">
              <a:buNone/>
            </a:pPr>
            <a:r>
              <a:rPr lang="en-US" sz="2000" dirty="0" smtClean="0">
                <a:latin typeface="Arial"/>
                <a:cs typeface="Arial"/>
              </a:rPr>
              <a:t>Monitoring products</a:t>
            </a:r>
          </a:p>
          <a:p>
            <a:pPr marL="0" indent="0">
              <a:buNone/>
            </a:pPr>
            <a:endParaRPr lang="en-US" sz="2000" dirty="0">
              <a:latin typeface="Arial"/>
              <a:cs typeface="Arial"/>
            </a:endParaRPr>
          </a:p>
          <a:p>
            <a:pPr marL="0" indent="0">
              <a:buNone/>
            </a:pPr>
            <a:r>
              <a:rPr lang="en-US" sz="2000" dirty="0">
                <a:latin typeface="Arial"/>
                <a:cs typeface="Arial"/>
              </a:rPr>
              <a:t>The IRI provides assistance to the interpretation of observed and projected weather conditions relevant to our work.  </a:t>
            </a:r>
            <a:endParaRPr lang="en-US" sz="2000" dirty="0" smtClean="0">
              <a:latin typeface="Arial"/>
              <a:cs typeface="Arial"/>
            </a:endParaRPr>
          </a:p>
          <a:p>
            <a:pPr marL="0" indent="0">
              <a:buNone/>
            </a:pPr>
            <a:endParaRPr lang="en-US" sz="2000" dirty="0">
              <a:latin typeface="Arial"/>
              <a:cs typeface="Arial"/>
            </a:endParaRPr>
          </a:p>
          <a:p>
            <a:pPr marL="0" indent="0">
              <a:buNone/>
            </a:pPr>
            <a:r>
              <a:rPr lang="en-US" sz="2000" dirty="0" smtClean="0">
                <a:latin typeface="Arial"/>
                <a:cs typeface="Arial"/>
              </a:rPr>
              <a:t>Contact </a:t>
            </a:r>
            <a:r>
              <a:rPr lang="en-US" sz="2000" dirty="0">
                <a:latin typeface="Arial"/>
                <a:cs typeface="Arial"/>
              </a:rPr>
              <a:t>IFRC/IRI Helpdesk at </a:t>
            </a:r>
            <a:r>
              <a:rPr lang="en-US" sz="2000" dirty="0">
                <a:latin typeface="Arial"/>
                <a:cs typeface="Arial"/>
                <a:hlinkClick r:id="rId2"/>
              </a:rPr>
              <a:t>ifrc@iri.columbia.edu</a:t>
            </a:r>
            <a:r>
              <a:rPr lang="en-US" sz="2000" dirty="0">
                <a:latin typeface="Arial"/>
                <a:cs typeface="Arial"/>
              </a:rPr>
              <a:t> or visit the IFRC </a:t>
            </a:r>
            <a:r>
              <a:rPr lang="en-US" sz="2000" dirty="0" err="1">
                <a:latin typeface="Arial"/>
                <a:cs typeface="Arial"/>
              </a:rPr>
              <a:t>maproom</a:t>
            </a:r>
            <a:endParaRPr lang="en-US" sz="2000" dirty="0">
              <a:latin typeface="Arial"/>
              <a:cs typeface="Arial"/>
            </a:endParaRPr>
          </a:p>
          <a:p>
            <a:pPr marL="0" indent="0">
              <a:buNone/>
            </a:pPr>
            <a:endParaRPr lang="en-US" sz="2000" dirty="0" smtClean="0">
              <a:latin typeface="Arial"/>
              <a:cs typeface="Arial"/>
            </a:endParaRPr>
          </a:p>
          <a:p>
            <a:pPr marL="0" indent="0">
              <a:buNone/>
            </a:pPr>
            <a:endParaRPr lang="en-US" sz="2000" dirty="0">
              <a:latin typeface="Arial"/>
              <a:cs typeface="Arial"/>
            </a:endParaRPr>
          </a:p>
        </p:txBody>
      </p:sp>
    </p:spTree>
    <p:extLst>
      <p:ext uri="{BB962C8B-B14F-4D97-AF65-F5344CB8AC3E}">
        <p14:creationId xmlns:p14="http://schemas.microsoft.com/office/powerpoint/2010/main" val="3626059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latin typeface="Arial"/>
                <a:cs typeface="Arial"/>
              </a:rPr>
              <a:t>RCRC and IRI</a:t>
            </a:r>
            <a:endParaRPr lang="en-US" sz="3200" b="1" dirty="0">
              <a:latin typeface="Arial"/>
              <a:cs typeface="Arial"/>
            </a:endParaRPr>
          </a:p>
        </p:txBody>
      </p:sp>
      <p:sp>
        <p:nvSpPr>
          <p:cNvPr id="5" name="Content Placeholder 4"/>
          <p:cNvSpPr>
            <a:spLocks noGrp="1"/>
          </p:cNvSpPr>
          <p:nvPr>
            <p:ph idx="1"/>
          </p:nvPr>
        </p:nvSpPr>
        <p:spPr>
          <a:xfrm>
            <a:off x="269367" y="1676400"/>
            <a:ext cx="8715900" cy="4191000"/>
          </a:xfrm>
        </p:spPr>
        <p:txBody>
          <a:bodyPr/>
          <a:lstStyle/>
          <a:p>
            <a:pPr marL="0" indent="0">
              <a:buNone/>
            </a:pPr>
            <a:r>
              <a:rPr lang="en-US" sz="1800" b="1" dirty="0" smtClean="0">
                <a:latin typeface="Arial"/>
                <a:cs typeface="Arial"/>
              </a:rPr>
              <a:t>6</a:t>
            </a:r>
            <a:r>
              <a:rPr lang="en-US" sz="1800" b="1" dirty="0">
                <a:latin typeface="Arial"/>
                <a:cs typeface="Arial"/>
              </a:rPr>
              <a:t>-day Forecasts</a:t>
            </a:r>
            <a:r>
              <a:rPr lang="en-US" sz="1800" dirty="0">
                <a:latin typeface="Arial"/>
                <a:cs typeface="Arial"/>
              </a:rPr>
              <a:t> </a:t>
            </a:r>
            <a:r>
              <a:rPr lang="en-US" sz="1800" dirty="0">
                <a:latin typeface="Arial"/>
                <a:cs typeface="Arial"/>
                <a:sym typeface="Wingdings"/>
              </a:rPr>
              <a:t> maps show where heavy rainfall is expected in the next 6 days and how much rainfall is </a:t>
            </a:r>
            <a:r>
              <a:rPr lang="en-US" sz="1800" dirty="0" smtClean="0">
                <a:latin typeface="Arial"/>
                <a:cs typeface="Arial"/>
                <a:sym typeface="Wingdings"/>
              </a:rPr>
              <a:t>expected</a:t>
            </a:r>
          </a:p>
          <a:p>
            <a:pPr marL="0" indent="0">
              <a:buNone/>
            </a:pPr>
            <a:endParaRPr lang="en-US" sz="1000" dirty="0">
              <a:latin typeface="Arial"/>
              <a:cs typeface="Arial"/>
            </a:endParaRPr>
          </a:p>
          <a:p>
            <a:pPr marL="0" indent="0">
              <a:buNone/>
            </a:pPr>
            <a:r>
              <a:rPr lang="en-US" sz="1800" b="1" dirty="0">
                <a:latin typeface="Arial"/>
                <a:cs typeface="Arial"/>
              </a:rPr>
              <a:t>3-month </a:t>
            </a:r>
            <a:r>
              <a:rPr lang="en-US" sz="1800" dirty="0">
                <a:latin typeface="Arial"/>
                <a:cs typeface="Arial"/>
                <a:sym typeface="Wingdings"/>
              </a:rPr>
              <a:t> Maps show where large or small amounts of rainfall are expected in the next 3 months</a:t>
            </a:r>
          </a:p>
          <a:p>
            <a:pPr marL="0" indent="0">
              <a:buNone/>
            </a:pPr>
            <a:endParaRPr lang="en-US" sz="1000" dirty="0">
              <a:latin typeface="Arial"/>
              <a:cs typeface="Arial"/>
            </a:endParaRPr>
          </a:p>
          <a:p>
            <a:pPr marL="0" indent="0">
              <a:buNone/>
            </a:pPr>
            <a:r>
              <a:rPr lang="en-US" sz="1800" b="1" dirty="0">
                <a:latin typeface="Arial"/>
                <a:cs typeface="Arial"/>
              </a:rPr>
              <a:t>Past Conditions </a:t>
            </a:r>
            <a:r>
              <a:rPr lang="en-US" sz="1800" dirty="0">
                <a:latin typeface="Arial"/>
                <a:cs typeface="Arial"/>
                <a:sym typeface="Wingdings"/>
              </a:rPr>
              <a:t> Maps show rainfall patterns that can be expected for El Nino, La Nina and average years</a:t>
            </a:r>
          </a:p>
          <a:p>
            <a:pPr marL="0" indent="0">
              <a:buNone/>
            </a:pPr>
            <a:endParaRPr lang="en-US" sz="1000" dirty="0">
              <a:latin typeface="Arial"/>
              <a:cs typeface="Arial"/>
              <a:sym typeface="Wingdings"/>
            </a:endParaRPr>
          </a:p>
          <a:p>
            <a:pPr marL="0" indent="0">
              <a:buNone/>
            </a:pPr>
            <a:r>
              <a:rPr lang="en-US" sz="1800" b="1" dirty="0">
                <a:latin typeface="Arial"/>
                <a:cs typeface="Arial"/>
                <a:sym typeface="Wingdings"/>
              </a:rPr>
              <a:t>Recent Climate Trends </a:t>
            </a:r>
            <a:r>
              <a:rPr lang="en-US" sz="1800" dirty="0">
                <a:latin typeface="Arial"/>
                <a:cs typeface="Arial"/>
                <a:sym typeface="Wingdings"/>
              </a:rPr>
              <a:t>Maps show what the rainfall has been like for the last 100 years and what trends exist in your location </a:t>
            </a:r>
          </a:p>
          <a:p>
            <a:pPr marL="0" indent="0">
              <a:buNone/>
            </a:pPr>
            <a:endParaRPr lang="en-US" sz="1000" dirty="0">
              <a:latin typeface="Arial"/>
              <a:cs typeface="Arial"/>
              <a:sym typeface="Wingdings"/>
            </a:endParaRPr>
          </a:p>
          <a:p>
            <a:pPr marL="0" indent="0">
              <a:buNone/>
            </a:pPr>
            <a:r>
              <a:rPr lang="en-US" sz="1800" b="1" dirty="0">
                <a:latin typeface="Arial"/>
                <a:cs typeface="Arial"/>
                <a:sym typeface="Wingdings"/>
              </a:rPr>
              <a:t>Vulnerability Indicators </a:t>
            </a:r>
            <a:r>
              <a:rPr lang="en-US" sz="1800" dirty="0">
                <a:latin typeface="Arial"/>
                <a:cs typeface="Arial"/>
                <a:sym typeface="Wingdings"/>
              </a:rPr>
              <a:t> Maps show population density and child mortality rates to indicate areas of the world that might be most vulnerable to high or low rainfall amounts </a:t>
            </a:r>
            <a:endParaRPr lang="en-US" sz="1800" dirty="0">
              <a:latin typeface="Arial"/>
              <a:cs typeface="Arial"/>
            </a:endParaRPr>
          </a:p>
          <a:p>
            <a:pPr marL="0" indent="0">
              <a:buNone/>
            </a:pPr>
            <a:endParaRPr lang="en-US" sz="1800" dirty="0" smtClean="0">
              <a:latin typeface="Arial"/>
              <a:cs typeface="Arial"/>
            </a:endParaRPr>
          </a:p>
          <a:p>
            <a:pPr marL="0" indent="0">
              <a:buNone/>
            </a:pPr>
            <a:endParaRPr lang="en-US" sz="1800" dirty="0">
              <a:latin typeface="Arial"/>
              <a:cs typeface="Arial"/>
            </a:endParaRPr>
          </a:p>
        </p:txBody>
      </p:sp>
    </p:spTree>
    <p:extLst>
      <p:ext uri="{BB962C8B-B14F-4D97-AF65-F5344CB8AC3E}">
        <p14:creationId xmlns:p14="http://schemas.microsoft.com/office/powerpoint/2010/main" val="163058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latin typeface="Arial"/>
                <a:cs typeface="Arial"/>
              </a:rPr>
              <a:t>RCRC and IRI</a:t>
            </a:r>
            <a:endParaRPr lang="en-US" sz="3200" b="1" dirty="0">
              <a:latin typeface="Arial"/>
              <a:cs typeface="Arial"/>
            </a:endParaRPr>
          </a:p>
        </p:txBody>
      </p:sp>
      <p:sp>
        <p:nvSpPr>
          <p:cNvPr id="5" name="Content Placeholder 4"/>
          <p:cNvSpPr>
            <a:spLocks noGrp="1"/>
          </p:cNvSpPr>
          <p:nvPr>
            <p:ph idx="1"/>
          </p:nvPr>
        </p:nvSpPr>
        <p:spPr>
          <a:xfrm>
            <a:off x="404048" y="1676400"/>
            <a:ext cx="8282752" cy="4191000"/>
          </a:xfrm>
        </p:spPr>
        <p:txBody>
          <a:bodyPr/>
          <a:lstStyle/>
          <a:p>
            <a:pPr marL="0" indent="0" algn="ctr">
              <a:buNone/>
            </a:pPr>
            <a:r>
              <a:rPr lang="en-US" sz="2400" b="1" dirty="0">
                <a:latin typeface="Arial"/>
                <a:cs typeface="Arial"/>
              </a:rPr>
              <a:t>This collaboration provides an enormous opportunity for improved early warning and early action at global and local levels</a:t>
            </a:r>
          </a:p>
          <a:p>
            <a:endParaRPr lang="en-US" sz="1800" dirty="0">
              <a:latin typeface="Arial"/>
              <a:cs typeface="Arial"/>
            </a:endParaRPr>
          </a:p>
          <a:p>
            <a:pPr marL="0" indent="0" algn="ctr">
              <a:buNone/>
            </a:pPr>
            <a:r>
              <a:rPr lang="en-US" sz="2400" i="1" dirty="0">
                <a:latin typeface="Arial"/>
                <a:cs typeface="Arial"/>
              </a:rPr>
              <a:t>We are thrilled to be working with the IFRC to better anticipate and respond to extreme weather and climate events.  As a global leader in disaster response, it is an ideal partner to connect new knowledge and information with best practices throughout the world </a:t>
            </a:r>
            <a:endParaRPr lang="en-US" sz="1800" i="1" dirty="0" smtClean="0">
              <a:latin typeface="Arial"/>
              <a:cs typeface="Arial"/>
            </a:endParaRPr>
          </a:p>
          <a:p>
            <a:pPr marL="0" indent="0">
              <a:buNone/>
            </a:pPr>
            <a:r>
              <a:rPr lang="en-US" sz="1800" i="1" dirty="0">
                <a:latin typeface="Arial"/>
                <a:cs typeface="Arial"/>
              </a:rPr>
              <a:t> </a:t>
            </a:r>
            <a:r>
              <a:rPr lang="en-US" sz="1800" i="1" dirty="0" smtClean="0">
                <a:latin typeface="Arial"/>
                <a:cs typeface="Arial"/>
              </a:rPr>
              <a:t>                                                                      </a:t>
            </a:r>
            <a:r>
              <a:rPr lang="en-US" sz="1600" i="1" dirty="0" smtClean="0">
                <a:latin typeface="Arial"/>
                <a:cs typeface="Arial"/>
              </a:rPr>
              <a:t>-- Steve </a:t>
            </a:r>
            <a:r>
              <a:rPr lang="en-US" sz="1600" i="1" dirty="0" err="1">
                <a:latin typeface="Arial"/>
                <a:cs typeface="Arial"/>
              </a:rPr>
              <a:t>Zebiak</a:t>
            </a:r>
            <a:r>
              <a:rPr lang="en-US" sz="1600" i="1" dirty="0">
                <a:latin typeface="Arial"/>
                <a:cs typeface="Arial"/>
              </a:rPr>
              <a:t>, IRI Director </a:t>
            </a:r>
            <a:r>
              <a:rPr lang="en-US" sz="1600" i="1" dirty="0" smtClean="0">
                <a:latin typeface="Arial"/>
                <a:cs typeface="Arial"/>
              </a:rPr>
              <a:t>General</a:t>
            </a:r>
            <a:endParaRPr lang="en-US" sz="1600" i="1" dirty="0">
              <a:latin typeface="Arial"/>
              <a:cs typeface="Arial"/>
            </a:endParaRPr>
          </a:p>
          <a:p>
            <a:pPr marL="0" indent="0">
              <a:buNone/>
            </a:pPr>
            <a:r>
              <a:rPr lang="en-US" sz="1600" dirty="0" smtClean="0">
                <a:latin typeface="Arial"/>
                <a:cs typeface="Arial"/>
                <a:sym typeface="Wingdings"/>
              </a:rPr>
              <a:t> </a:t>
            </a:r>
            <a:endParaRPr lang="en-US" sz="1600" dirty="0">
              <a:latin typeface="Arial"/>
              <a:cs typeface="Arial"/>
            </a:endParaRPr>
          </a:p>
          <a:p>
            <a:pPr marL="0" indent="0">
              <a:buNone/>
            </a:pPr>
            <a:endParaRPr lang="en-US" sz="1800" dirty="0" smtClean="0">
              <a:latin typeface="Arial"/>
              <a:cs typeface="Arial"/>
            </a:endParaRPr>
          </a:p>
          <a:p>
            <a:pPr marL="0" indent="0">
              <a:buNone/>
            </a:pPr>
            <a:endParaRPr lang="en-US" sz="1800" dirty="0">
              <a:latin typeface="Arial"/>
              <a:cs typeface="Arial"/>
            </a:endParaRPr>
          </a:p>
        </p:txBody>
      </p:sp>
    </p:spTree>
    <p:extLst>
      <p:ext uri="{BB962C8B-B14F-4D97-AF65-F5344CB8AC3E}">
        <p14:creationId xmlns:p14="http://schemas.microsoft.com/office/powerpoint/2010/main" val="186528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3"/>
          <p:cNvSpPr txBox="1">
            <a:spLocks noChangeArrowheads="1"/>
          </p:cNvSpPr>
          <p:nvPr/>
        </p:nvSpPr>
        <p:spPr bwMode="auto">
          <a:xfrm>
            <a:off x="1654674" y="439229"/>
            <a:ext cx="6961384" cy="1039891"/>
          </a:xfrm>
          <a:prstGeom prst="rect">
            <a:avLst/>
          </a:prstGeom>
          <a:noFill/>
          <a:ln w="9525">
            <a:noFill/>
            <a:miter lim="800000"/>
            <a:headEnd/>
            <a:tailEnd/>
          </a:ln>
        </p:spPr>
        <p:txBody>
          <a:bodyPr wrap="square" lIns="78858" tIns="39429" rIns="78858" bIns="39429">
            <a:spAutoFit/>
          </a:bodyPr>
          <a:lstStyle/>
          <a:p>
            <a:pPr>
              <a:lnSpc>
                <a:spcPct val="70000"/>
              </a:lnSpc>
              <a:spcBef>
                <a:spcPts val="0"/>
              </a:spcBef>
            </a:pPr>
            <a:r>
              <a:rPr lang="en-US" sz="3200" b="1" i="1" dirty="0">
                <a:latin typeface="Arial"/>
                <a:cs typeface="Arial"/>
              </a:rPr>
              <a:t>Seasonal </a:t>
            </a:r>
            <a:r>
              <a:rPr lang="en-US" sz="3200" b="1" i="1" dirty="0" smtClean="0">
                <a:latin typeface="Arial"/>
                <a:cs typeface="Arial"/>
              </a:rPr>
              <a:t>Forecasts </a:t>
            </a:r>
            <a:r>
              <a:rPr lang="en-US" sz="3200" b="1" i="1" dirty="0">
                <a:latin typeface="Arial"/>
                <a:cs typeface="Arial"/>
              </a:rPr>
              <a:t>and their </a:t>
            </a:r>
            <a:r>
              <a:rPr lang="en-US" sz="3200" b="1" i="1" dirty="0" smtClean="0">
                <a:latin typeface="Arial"/>
                <a:cs typeface="Arial"/>
              </a:rPr>
              <a:t>use </a:t>
            </a:r>
          </a:p>
          <a:p>
            <a:pPr>
              <a:lnSpc>
                <a:spcPct val="70000"/>
              </a:lnSpc>
              <a:spcBef>
                <a:spcPct val="50000"/>
              </a:spcBef>
            </a:pPr>
            <a:r>
              <a:rPr lang="en-US" sz="3200" b="1" i="1" dirty="0" smtClean="0">
                <a:latin typeface="Arial"/>
                <a:cs typeface="Arial"/>
              </a:rPr>
              <a:t>Early </a:t>
            </a:r>
            <a:r>
              <a:rPr lang="en-US" sz="3200" b="1" i="1" dirty="0">
                <a:latin typeface="Arial"/>
                <a:cs typeface="Arial"/>
              </a:rPr>
              <a:t>Warning, Early Action </a:t>
            </a:r>
          </a:p>
        </p:txBody>
      </p:sp>
      <p:pic>
        <p:nvPicPr>
          <p:cNvPr id="40963" name="Picture 2"/>
          <p:cNvPicPr>
            <a:picLocks noChangeAspect="1" noChangeArrowheads="1"/>
          </p:cNvPicPr>
          <p:nvPr/>
        </p:nvPicPr>
        <p:blipFill>
          <a:blip r:embed="rId3"/>
          <a:srcRect/>
          <a:stretch>
            <a:fillRect/>
          </a:stretch>
        </p:blipFill>
        <p:spPr bwMode="auto">
          <a:xfrm>
            <a:off x="1833183" y="2463204"/>
            <a:ext cx="5727894" cy="3040734"/>
          </a:xfrm>
          <a:prstGeom prst="rect">
            <a:avLst/>
          </a:prstGeom>
          <a:noFill/>
          <a:ln w="9525">
            <a:noFill/>
            <a:miter lim="800000"/>
            <a:headEnd/>
            <a:tailEnd/>
          </a:ln>
        </p:spPr>
      </p:pic>
      <p:pic>
        <p:nvPicPr>
          <p:cNvPr id="40964" name="Picture 3">
            <a:hlinkClick r:id="rId4"/>
          </p:cNvPr>
          <p:cNvPicPr>
            <a:picLocks noChangeAspect="1" noChangeArrowheads="1"/>
          </p:cNvPicPr>
          <p:nvPr/>
        </p:nvPicPr>
        <p:blipFill>
          <a:blip r:embed="rId5"/>
          <a:srcRect/>
          <a:stretch>
            <a:fillRect/>
          </a:stretch>
        </p:blipFill>
        <p:spPr bwMode="auto">
          <a:xfrm>
            <a:off x="4300538" y="4138613"/>
            <a:ext cx="542925" cy="361950"/>
          </a:xfrm>
          <a:prstGeom prst="rect">
            <a:avLst/>
          </a:prstGeom>
          <a:noFill/>
          <a:ln w="9525">
            <a:noFill/>
            <a:miter lim="800000"/>
            <a:headEnd/>
            <a:tailEnd/>
          </a:ln>
        </p:spPr>
      </p:pic>
    </p:spTree>
    <p:extLst>
      <p:ext uri="{BB962C8B-B14F-4D97-AF65-F5344CB8AC3E}">
        <p14:creationId xmlns:p14="http://schemas.microsoft.com/office/powerpoint/2010/main" val="339515096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Seasonal Forecasts </a:t>
            </a:r>
            <a:endParaRPr lang="en-US" sz="3200" b="1" dirty="0">
              <a:latin typeface="Arial"/>
              <a:cs typeface="Arial"/>
            </a:endParaRPr>
          </a:p>
        </p:txBody>
      </p:sp>
      <p:sp>
        <p:nvSpPr>
          <p:cNvPr id="3" name="Content Placeholder 2"/>
          <p:cNvSpPr>
            <a:spLocks noGrp="1"/>
          </p:cNvSpPr>
          <p:nvPr>
            <p:ph idx="1"/>
          </p:nvPr>
        </p:nvSpPr>
        <p:spPr>
          <a:xfrm>
            <a:off x="457200" y="1640613"/>
            <a:ext cx="8229600" cy="4708525"/>
          </a:xfrm>
        </p:spPr>
        <p:txBody>
          <a:bodyPr/>
          <a:lstStyle/>
          <a:p>
            <a:r>
              <a:rPr lang="en-US" sz="2800" dirty="0" smtClean="0">
                <a:latin typeface="Arial"/>
                <a:cs typeface="Arial"/>
              </a:rPr>
              <a:t>Big-picture, coarse resolution </a:t>
            </a:r>
          </a:p>
          <a:p>
            <a:r>
              <a:rPr lang="en-US" sz="2800" dirty="0" smtClean="0">
                <a:latin typeface="Arial"/>
                <a:cs typeface="Arial"/>
              </a:rPr>
              <a:t>It is NOT possible to make inferences about precisely where there are risks of increased or decreased rainfall</a:t>
            </a:r>
          </a:p>
          <a:p>
            <a:r>
              <a:rPr lang="en-US" sz="2800" dirty="0" smtClean="0">
                <a:latin typeface="Arial"/>
                <a:cs typeface="Arial"/>
              </a:rPr>
              <a:t>A forecast of increased risk of above-normal rainfall over West Africa, for example, should be taken as just that, and NOT as a forecast for above normal rainfall in specific countries or parts of West Africa</a:t>
            </a:r>
            <a:endParaRPr lang="en-US" sz="2800" dirty="0">
              <a:latin typeface="Arial"/>
              <a:cs typeface="Arial"/>
            </a:endParaRPr>
          </a:p>
        </p:txBody>
      </p:sp>
    </p:spTree>
    <p:extLst>
      <p:ext uri="{BB962C8B-B14F-4D97-AF65-F5344CB8AC3E}">
        <p14:creationId xmlns:p14="http://schemas.microsoft.com/office/powerpoint/2010/main" val="2046430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Seasonal Forecasts </a:t>
            </a:r>
            <a:endParaRPr lang="en-US" sz="3200" b="1" dirty="0">
              <a:latin typeface="Arial"/>
              <a:cs typeface="Arial"/>
            </a:endParaRPr>
          </a:p>
        </p:txBody>
      </p:sp>
      <p:sp>
        <p:nvSpPr>
          <p:cNvPr id="3" name="Content Placeholder 2"/>
          <p:cNvSpPr>
            <a:spLocks noGrp="1"/>
          </p:cNvSpPr>
          <p:nvPr>
            <p:ph idx="1"/>
          </p:nvPr>
        </p:nvSpPr>
        <p:spPr>
          <a:xfrm>
            <a:off x="457200" y="1725538"/>
            <a:ext cx="8229600" cy="4708525"/>
          </a:xfrm>
        </p:spPr>
        <p:txBody>
          <a:bodyPr/>
          <a:lstStyle/>
          <a:p>
            <a:r>
              <a:rPr lang="en-US" sz="2800" dirty="0" smtClean="0">
                <a:latin typeface="Arial"/>
                <a:cs typeface="Arial"/>
              </a:rPr>
              <a:t>Benefit:  LONG LEAD TIME for early warning information </a:t>
            </a:r>
          </a:p>
          <a:p>
            <a:r>
              <a:rPr lang="en-US" sz="2800" dirty="0" smtClean="0">
                <a:latin typeface="Arial"/>
                <a:cs typeface="Arial"/>
              </a:rPr>
              <a:t>Early indication that a rainy season might be wetter or drier than normal can be a helpful guide to anticipate any potential impacts</a:t>
            </a:r>
          </a:p>
          <a:p>
            <a:r>
              <a:rPr lang="en-US" sz="2800" dirty="0" smtClean="0">
                <a:latin typeface="Arial"/>
                <a:cs typeface="Arial"/>
              </a:rPr>
              <a:t>Should be supplemented by forecasts on shorter timescales (10-day, weekly, daily) to get more certainty and detail </a:t>
            </a:r>
            <a:endParaRPr lang="en-US" sz="2800" dirty="0">
              <a:latin typeface="Arial"/>
              <a:cs typeface="Arial"/>
            </a:endParaRPr>
          </a:p>
        </p:txBody>
      </p:sp>
    </p:spTree>
    <p:extLst>
      <p:ext uri="{BB962C8B-B14F-4D97-AF65-F5344CB8AC3E}">
        <p14:creationId xmlns:p14="http://schemas.microsoft.com/office/powerpoint/2010/main" val="3709669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46</TotalTime>
  <Words>1862</Words>
  <Application>Microsoft Office PowerPoint</Application>
  <PresentationFormat>On-screen Show (4:3)</PresentationFormat>
  <Paragraphs>168</Paragraphs>
  <Slides>24</Slides>
  <Notes>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 IFRC SEA Climate Change Training</vt:lpstr>
      <vt:lpstr>IRI Partnership and Seasonal Forecasts</vt:lpstr>
      <vt:lpstr>RCRC and IRI</vt:lpstr>
      <vt:lpstr>RCRC and IRI</vt:lpstr>
      <vt:lpstr>RCRC and IRI</vt:lpstr>
      <vt:lpstr>RCRC and IRI</vt:lpstr>
      <vt:lpstr>RCRC and IRI</vt:lpstr>
      <vt:lpstr>PowerPoint Presentation</vt:lpstr>
      <vt:lpstr>Seasonal Forecasts </vt:lpstr>
      <vt:lpstr>Seasonal Forecasts </vt:lpstr>
      <vt:lpstr>Seasonal Forecasts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Nino</vt:lpstr>
      <vt:lpstr>El Nino</vt:lpstr>
      <vt:lpstr>What is the Current Situation?</vt:lpstr>
      <vt:lpstr>Why does it matter to us?</vt:lpstr>
      <vt:lpstr>Examples of No Regrets Actions</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 Partnership and Seasonal Forecasts</dc:title>
  <dc:creator>User</dc:creator>
  <cp:lastModifiedBy>Angeline Tandiono</cp:lastModifiedBy>
  <cp:revision>7</cp:revision>
  <dcterms:created xsi:type="dcterms:W3CDTF">2014-10-24T03:43:22Z</dcterms:created>
  <dcterms:modified xsi:type="dcterms:W3CDTF">2014-11-21T06:48:38Z</dcterms:modified>
</cp:coreProperties>
</file>