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83" r:id="rId2"/>
    <p:sldId id="383" r:id="rId3"/>
    <p:sldId id="291" r:id="rId4"/>
    <p:sldId id="297" r:id="rId5"/>
    <p:sldId id="334" r:id="rId6"/>
    <p:sldId id="299" r:id="rId7"/>
    <p:sldId id="302" r:id="rId8"/>
    <p:sldId id="301" r:id="rId9"/>
    <p:sldId id="303" r:id="rId10"/>
    <p:sldId id="375" r:id="rId11"/>
    <p:sldId id="305" r:id="rId12"/>
    <p:sldId id="378" r:id="rId13"/>
    <p:sldId id="379" r:id="rId14"/>
    <p:sldId id="380" r:id="rId15"/>
    <p:sldId id="381" r:id="rId16"/>
    <p:sldId id="384" r:id="rId17"/>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2B02"/>
    <a:srgbClr val="541818"/>
    <a:srgbClr val="CF1C21"/>
    <a:srgbClr val="8B4907"/>
    <a:srgbClr val="5C4F46"/>
    <a:srgbClr val="66584E"/>
    <a:srgbClr val="E8C7B0"/>
    <a:srgbClr val="F4D1B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67" autoAdjust="0"/>
    <p:restoredTop sz="96488" autoAdjust="0"/>
  </p:normalViewPr>
  <p:slideViewPr>
    <p:cSldViewPr snapToGrid="0">
      <p:cViewPr>
        <p:scale>
          <a:sx n="70" d="100"/>
          <a:sy n="70" d="100"/>
        </p:scale>
        <p:origin x="-1200" y="-60"/>
      </p:cViewPr>
      <p:guideLst>
        <p:guide orient="horz" pos="408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CA6606-DBF5-440C-923E-05516AFC8CCF}" type="doc">
      <dgm:prSet loTypeId="urn:microsoft.com/office/officeart/2005/8/layout/gear1" loCatId="cycle" qsTypeId="urn:microsoft.com/office/officeart/2005/8/quickstyle/simple1" qsCatId="simple" csTypeId="urn:microsoft.com/office/officeart/2005/8/colors/accent1_2" csCatId="accent1" phldr="1"/>
      <dgm:spPr/>
    </dgm:pt>
    <dgm:pt modelId="{AFC4A726-8A74-43CF-A48B-4900D1FE1F1C}">
      <dgm:prSet phldrT="[Text]" custT="1"/>
      <dgm:spPr>
        <a:solidFill>
          <a:schemeClr val="accent2">
            <a:lumMod val="40000"/>
            <a:lumOff val="60000"/>
          </a:schemeClr>
        </a:solidFill>
      </dgm:spPr>
      <dgm:t>
        <a:bodyPr/>
        <a:lstStyle/>
        <a:p>
          <a:r>
            <a:rPr lang="en-US" altLang="zh-TW" sz="2400" b="1" smtClean="0">
              <a:solidFill>
                <a:schemeClr val="tx1"/>
              </a:solidFill>
              <a:effectLst>
                <a:outerShdw blurRad="38100" dist="38100" dir="2700000" algn="tl">
                  <a:srgbClr val="000000">
                    <a:alpha val="43137"/>
                  </a:srgbClr>
                </a:outerShdw>
              </a:effectLst>
            </a:rPr>
            <a:t>Professional response services</a:t>
          </a:r>
          <a:endParaRPr lang="zh-TW" altLang="en-US" sz="2400" b="1">
            <a:solidFill>
              <a:schemeClr val="tx1"/>
            </a:solidFill>
            <a:effectLst>
              <a:outerShdw blurRad="38100" dist="38100" dir="2700000" algn="tl">
                <a:srgbClr val="000000">
                  <a:alpha val="43137"/>
                </a:srgbClr>
              </a:outerShdw>
            </a:effectLst>
          </a:endParaRPr>
        </a:p>
      </dgm:t>
    </dgm:pt>
    <dgm:pt modelId="{4F2AFDEA-EB27-4607-BD98-63170BF348CC}" type="parTrans" cxnId="{B921AF44-901E-4081-B341-9EC2E284898A}">
      <dgm:prSet/>
      <dgm:spPr/>
      <dgm:t>
        <a:bodyPr/>
        <a:lstStyle/>
        <a:p>
          <a:endParaRPr lang="zh-TW" altLang="en-US"/>
        </a:p>
      </dgm:t>
    </dgm:pt>
    <dgm:pt modelId="{DE3B1BA9-4C9A-4BBA-8741-B52944453539}" type="sibTrans" cxnId="{B921AF44-901E-4081-B341-9EC2E284898A}">
      <dgm:prSet/>
      <dgm:spPr/>
      <dgm:t>
        <a:bodyPr/>
        <a:lstStyle/>
        <a:p>
          <a:endParaRPr lang="zh-TW" altLang="en-US"/>
        </a:p>
      </dgm:t>
    </dgm:pt>
    <dgm:pt modelId="{89EFF7BF-F30E-47F1-AE00-09F9B51B4548}">
      <dgm:prSet phldrT="[Text]" custT="1"/>
      <dgm:spPr>
        <a:solidFill>
          <a:srgbClr val="FFC000"/>
        </a:solidFill>
      </dgm:spPr>
      <dgm:t>
        <a:bodyPr/>
        <a:lstStyle/>
        <a:p>
          <a:r>
            <a:rPr lang="en-US" altLang="zh-TW" sz="2800" b="1" smtClean="0">
              <a:solidFill>
                <a:schemeClr val="tx1"/>
              </a:solidFill>
              <a:effectLst>
                <a:outerShdw blurRad="38100" dist="38100" dir="2700000" algn="tl">
                  <a:srgbClr val="000000">
                    <a:alpha val="43137"/>
                  </a:srgbClr>
                </a:outerShdw>
              </a:effectLst>
            </a:rPr>
            <a:t>Funding tools</a:t>
          </a:r>
          <a:endParaRPr lang="zh-TW" altLang="en-US" sz="2800" b="1">
            <a:solidFill>
              <a:schemeClr val="tx1"/>
            </a:solidFill>
            <a:effectLst>
              <a:outerShdw blurRad="38100" dist="38100" dir="2700000" algn="tl">
                <a:srgbClr val="000000">
                  <a:alpha val="43137"/>
                </a:srgbClr>
              </a:outerShdw>
            </a:effectLst>
          </a:endParaRPr>
        </a:p>
      </dgm:t>
    </dgm:pt>
    <dgm:pt modelId="{AE72F7E8-C24E-48D3-80B3-3FA8DA111D65}" type="parTrans" cxnId="{92489436-1E72-4753-A7F2-5B72A784A5D7}">
      <dgm:prSet/>
      <dgm:spPr/>
      <dgm:t>
        <a:bodyPr/>
        <a:lstStyle/>
        <a:p>
          <a:endParaRPr lang="zh-TW" altLang="en-US"/>
        </a:p>
      </dgm:t>
    </dgm:pt>
    <dgm:pt modelId="{218DCB7C-DFDD-47F8-9ACE-8C9C4BC88F72}" type="sibTrans" cxnId="{92489436-1E72-4753-A7F2-5B72A784A5D7}">
      <dgm:prSet/>
      <dgm:spPr/>
      <dgm:t>
        <a:bodyPr/>
        <a:lstStyle/>
        <a:p>
          <a:endParaRPr lang="zh-TW" altLang="en-US"/>
        </a:p>
      </dgm:t>
    </dgm:pt>
    <dgm:pt modelId="{31909DDA-5081-4BAD-8D24-582047AD5AC6}">
      <dgm:prSet phldrT="[Text]" custT="1"/>
      <dgm:spPr>
        <a:solidFill>
          <a:srgbClr val="92D050"/>
        </a:solidFill>
      </dgm:spPr>
      <dgm:t>
        <a:bodyPr/>
        <a:lstStyle/>
        <a:p>
          <a:r>
            <a:rPr lang="en-US" altLang="zh-TW" sz="2000" b="1" smtClean="0">
              <a:solidFill>
                <a:schemeClr val="tx1"/>
              </a:solidFill>
              <a:effectLst>
                <a:outerShdw blurRad="38100" dist="38100" dir="2700000" algn="tl">
                  <a:srgbClr val="000000">
                    <a:alpha val="43137"/>
                  </a:srgbClr>
                </a:outerShdw>
              </a:effectLst>
            </a:rPr>
            <a:t>Assessment/ Coordination tools</a:t>
          </a:r>
          <a:endParaRPr lang="zh-TW" altLang="en-US" sz="2000" b="1">
            <a:solidFill>
              <a:schemeClr val="tx1"/>
            </a:solidFill>
            <a:effectLst>
              <a:outerShdw blurRad="38100" dist="38100" dir="2700000" algn="tl">
                <a:srgbClr val="000000">
                  <a:alpha val="43137"/>
                </a:srgbClr>
              </a:outerShdw>
            </a:effectLst>
          </a:endParaRPr>
        </a:p>
      </dgm:t>
    </dgm:pt>
    <dgm:pt modelId="{65F7CCDA-38A6-4239-99E8-F1FA65A6188D}" type="parTrans" cxnId="{CD245843-B023-4961-801C-1E579B6576B8}">
      <dgm:prSet/>
      <dgm:spPr/>
      <dgm:t>
        <a:bodyPr/>
        <a:lstStyle/>
        <a:p>
          <a:endParaRPr lang="zh-TW" altLang="en-US"/>
        </a:p>
      </dgm:t>
    </dgm:pt>
    <dgm:pt modelId="{2F4F8D7B-6777-4A13-97F9-DB89249EE1AB}" type="sibTrans" cxnId="{CD245843-B023-4961-801C-1E579B6576B8}">
      <dgm:prSet/>
      <dgm:spPr/>
      <dgm:t>
        <a:bodyPr/>
        <a:lstStyle/>
        <a:p>
          <a:endParaRPr lang="zh-TW" altLang="en-US"/>
        </a:p>
      </dgm:t>
    </dgm:pt>
    <dgm:pt modelId="{64A5C223-8914-4997-A9B4-34744D644C17}" type="pres">
      <dgm:prSet presAssocID="{04CA6606-DBF5-440C-923E-05516AFC8CCF}" presName="composite" presStyleCnt="0">
        <dgm:presLayoutVars>
          <dgm:chMax val="3"/>
          <dgm:animLvl val="lvl"/>
          <dgm:resizeHandles val="exact"/>
        </dgm:presLayoutVars>
      </dgm:prSet>
      <dgm:spPr/>
    </dgm:pt>
    <dgm:pt modelId="{66CAE66A-436C-40AD-955D-0818363CAC26}" type="pres">
      <dgm:prSet presAssocID="{AFC4A726-8A74-43CF-A48B-4900D1FE1F1C}" presName="gear1" presStyleLbl="node1" presStyleIdx="0" presStyleCnt="3" custScaleX="73044" custScaleY="74155" custLinFactNeighborX="-8322" custLinFactNeighborY="-24242">
        <dgm:presLayoutVars>
          <dgm:chMax val="1"/>
          <dgm:bulletEnabled val="1"/>
        </dgm:presLayoutVars>
      </dgm:prSet>
      <dgm:spPr/>
      <dgm:t>
        <a:bodyPr/>
        <a:lstStyle/>
        <a:p>
          <a:endParaRPr lang="zh-TW" altLang="en-US"/>
        </a:p>
      </dgm:t>
    </dgm:pt>
    <dgm:pt modelId="{C852B5B8-0338-4A1D-93CA-479BB99E5A6F}" type="pres">
      <dgm:prSet presAssocID="{AFC4A726-8A74-43CF-A48B-4900D1FE1F1C}" presName="gear1srcNode" presStyleLbl="node1" presStyleIdx="0" presStyleCnt="3"/>
      <dgm:spPr/>
      <dgm:t>
        <a:bodyPr/>
        <a:lstStyle/>
        <a:p>
          <a:endParaRPr lang="zh-TW" altLang="en-US"/>
        </a:p>
      </dgm:t>
    </dgm:pt>
    <dgm:pt modelId="{3C4E7BCF-3D88-41A3-967A-63CD0E9D06B0}" type="pres">
      <dgm:prSet presAssocID="{AFC4A726-8A74-43CF-A48B-4900D1FE1F1C}" presName="gear1dstNode" presStyleLbl="node1" presStyleIdx="0" presStyleCnt="3"/>
      <dgm:spPr/>
      <dgm:t>
        <a:bodyPr/>
        <a:lstStyle/>
        <a:p>
          <a:endParaRPr lang="zh-TW" altLang="en-US"/>
        </a:p>
      </dgm:t>
    </dgm:pt>
    <dgm:pt modelId="{5AD1897E-206C-415E-B7F0-3140CCAAD7D0}" type="pres">
      <dgm:prSet presAssocID="{89EFF7BF-F30E-47F1-AE00-09F9B51B4548}" presName="gear2" presStyleLbl="node1" presStyleIdx="1" presStyleCnt="3" custAng="0">
        <dgm:presLayoutVars>
          <dgm:chMax val="1"/>
          <dgm:bulletEnabled val="1"/>
        </dgm:presLayoutVars>
      </dgm:prSet>
      <dgm:spPr/>
      <dgm:t>
        <a:bodyPr/>
        <a:lstStyle/>
        <a:p>
          <a:endParaRPr lang="zh-TW" altLang="en-US"/>
        </a:p>
      </dgm:t>
    </dgm:pt>
    <dgm:pt modelId="{D43E4B40-59B1-46C1-A3F6-4FD800F493D1}" type="pres">
      <dgm:prSet presAssocID="{89EFF7BF-F30E-47F1-AE00-09F9B51B4548}" presName="gear2srcNode" presStyleLbl="node1" presStyleIdx="1" presStyleCnt="3"/>
      <dgm:spPr/>
      <dgm:t>
        <a:bodyPr/>
        <a:lstStyle/>
        <a:p>
          <a:endParaRPr lang="zh-TW" altLang="en-US"/>
        </a:p>
      </dgm:t>
    </dgm:pt>
    <dgm:pt modelId="{81E2C156-8490-443D-AE88-983FA8FAF020}" type="pres">
      <dgm:prSet presAssocID="{89EFF7BF-F30E-47F1-AE00-09F9B51B4548}" presName="gear2dstNode" presStyleLbl="node1" presStyleIdx="1" presStyleCnt="3"/>
      <dgm:spPr/>
      <dgm:t>
        <a:bodyPr/>
        <a:lstStyle/>
        <a:p>
          <a:endParaRPr lang="zh-TW" altLang="en-US"/>
        </a:p>
      </dgm:t>
    </dgm:pt>
    <dgm:pt modelId="{E2EAAFF3-4783-4FDC-9006-BF249BF7C3A2}" type="pres">
      <dgm:prSet presAssocID="{31909DDA-5081-4BAD-8D24-582047AD5AC6}" presName="gear3" presStyleLbl="node1" presStyleIdx="2" presStyleCnt="3" custAng="21447290" custScaleX="113665" custScaleY="108648"/>
      <dgm:spPr/>
      <dgm:t>
        <a:bodyPr/>
        <a:lstStyle/>
        <a:p>
          <a:endParaRPr lang="zh-TW" altLang="en-US"/>
        </a:p>
      </dgm:t>
    </dgm:pt>
    <dgm:pt modelId="{6A7DCB08-58C9-4FCB-BCFC-AB2626EF4EA5}" type="pres">
      <dgm:prSet presAssocID="{31909DDA-5081-4BAD-8D24-582047AD5AC6}" presName="gear3tx" presStyleLbl="node1" presStyleIdx="2" presStyleCnt="3">
        <dgm:presLayoutVars>
          <dgm:chMax val="1"/>
          <dgm:bulletEnabled val="1"/>
        </dgm:presLayoutVars>
      </dgm:prSet>
      <dgm:spPr/>
      <dgm:t>
        <a:bodyPr/>
        <a:lstStyle/>
        <a:p>
          <a:endParaRPr lang="zh-TW" altLang="en-US"/>
        </a:p>
      </dgm:t>
    </dgm:pt>
    <dgm:pt modelId="{9BCFCDAE-6C41-4FFB-AF47-8ECA41D7EBDB}" type="pres">
      <dgm:prSet presAssocID="{31909DDA-5081-4BAD-8D24-582047AD5AC6}" presName="gear3srcNode" presStyleLbl="node1" presStyleIdx="2" presStyleCnt="3"/>
      <dgm:spPr/>
      <dgm:t>
        <a:bodyPr/>
        <a:lstStyle/>
        <a:p>
          <a:endParaRPr lang="zh-TW" altLang="en-US"/>
        </a:p>
      </dgm:t>
    </dgm:pt>
    <dgm:pt modelId="{6F92BC50-1C36-49D3-AB3B-96052E21B9D1}" type="pres">
      <dgm:prSet presAssocID="{31909DDA-5081-4BAD-8D24-582047AD5AC6}" presName="gear3dstNode" presStyleLbl="node1" presStyleIdx="2" presStyleCnt="3"/>
      <dgm:spPr/>
      <dgm:t>
        <a:bodyPr/>
        <a:lstStyle/>
        <a:p>
          <a:endParaRPr lang="zh-TW" altLang="en-US"/>
        </a:p>
      </dgm:t>
    </dgm:pt>
    <dgm:pt modelId="{36D6B573-FE75-40B6-8777-B713F10B5E2D}" type="pres">
      <dgm:prSet presAssocID="{DE3B1BA9-4C9A-4BBA-8741-B52944453539}" presName="connector1" presStyleLbl="sibTrans2D1" presStyleIdx="0" presStyleCnt="3" custAng="5032092" custScaleX="60990" custScaleY="64697" custLinFactNeighborX="-13003" custLinFactNeighborY="-11025"/>
      <dgm:spPr/>
      <dgm:t>
        <a:bodyPr/>
        <a:lstStyle/>
        <a:p>
          <a:endParaRPr lang="zh-TW" altLang="en-US"/>
        </a:p>
      </dgm:t>
    </dgm:pt>
    <dgm:pt modelId="{F94079C2-0606-444D-8F29-B00A043DA46C}" type="pres">
      <dgm:prSet presAssocID="{218DCB7C-DFDD-47F8-9ACE-8C9C4BC88F72}" presName="connector2" presStyleLbl="sibTrans2D1" presStyleIdx="1" presStyleCnt="3"/>
      <dgm:spPr/>
      <dgm:t>
        <a:bodyPr/>
        <a:lstStyle/>
        <a:p>
          <a:endParaRPr lang="zh-TW" altLang="en-US"/>
        </a:p>
      </dgm:t>
    </dgm:pt>
    <dgm:pt modelId="{BCD2D52B-B07C-43FD-84C4-8FBDCD440947}" type="pres">
      <dgm:prSet presAssocID="{2F4F8D7B-6777-4A13-97F9-DB89249EE1AB}" presName="connector3" presStyleLbl="sibTrans2D1" presStyleIdx="2" presStyleCnt="3"/>
      <dgm:spPr/>
      <dgm:t>
        <a:bodyPr/>
        <a:lstStyle/>
        <a:p>
          <a:endParaRPr lang="zh-TW" altLang="en-US"/>
        </a:p>
      </dgm:t>
    </dgm:pt>
  </dgm:ptLst>
  <dgm:cxnLst>
    <dgm:cxn modelId="{92489436-1E72-4753-A7F2-5B72A784A5D7}" srcId="{04CA6606-DBF5-440C-923E-05516AFC8CCF}" destId="{89EFF7BF-F30E-47F1-AE00-09F9B51B4548}" srcOrd="1" destOrd="0" parTransId="{AE72F7E8-C24E-48D3-80B3-3FA8DA111D65}" sibTransId="{218DCB7C-DFDD-47F8-9ACE-8C9C4BC88F72}"/>
    <dgm:cxn modelId="{F7459D2A-3689-4630-8772-4F2A7A52CA2D}" type="presOf" srcId="{218DCB7C-DFDD-47F8-9ACE-8C9C4BC88F72}" destId="{F94079C2-0606-444D-8F29-B00A043DA46C}" srcOrd="0" destOrd="0" presId="urn:microsoft.com/office/officeart/2005/8/layout/gear1"/>
    <dgm:cxn modelId="{B921AF44-901E-4081-B341-9EC2E284898A}" srcId="{04CA6606-DBF5-440C-923E-05516AFC8CCF}" destId="{AFC4A726-8A74-43CF-A48B-4900D1FE1F1C}" srcOrd="0" destOrd="0" parTransId="{4F2AFDEA-EB27-4607-BD98-63170BF348CC}" sibTransId="{DE3B1BA9-4C9A-4BBA-8741-B52944453539}"/>
    <dgm:cxn modelId="{7D68DCF5-B101-42C3-AF88-1174CCB07731}" type="presOf" srcId="{31909DDA-5081-4BAD-8D24-582047AD5AC6}" destId="{6F92BC50-1C36-49D3-AB3B-96052E21B9D1}" srcOrd="3" destOrd="0" presId="urn:microsoft.com/office/officeart/2005/8/layout/gear1"/>
    <dgm:cxn modelId="{4C7612D8-2CBD-459A-8E39-C562F25F8A83}" type="presOf" srcId="{31909DDA-5081-4BAD-8D24-582047AD5AC6}" destId="{6A7DCB08-58C9-4FCB-BCFC-AB2626EF4EA5}" srcOrd="1" destOrd="0" presId="urn:microsoft.com/office/officeart/2005/8/layout/gear1"/>
    <dgm:cxn modelId="{20A2015D-1D1A-4C87-81F8-252368FAD231}" type="presOf" srcId="{2F4F8D7B-6777-4A13-97F9-DB89249EE1AB}" destId="{BCD2D52B-B07C-43FD-84C4-8FBDCD440947}" srcOrd="0" destOrd="0" presId="urn:microsoft.com/office/officeart/2005/8/layout/gear1"/>
    <dgm:cxn modelId="{B58EDE7D-A85A-499D-AFFE-571DF844B434}" type="presOf" srcId="{04CA6606-DBF5-440C-923E-05516AFC8CCF}" destId="{64A5C223-8914-4997-A9B4-34744D644C17}" srcOrd="0" destOrd="0" presId="urn:microsoft.com/office/officeart/2005/8/layout/gear1"/>
    <dgm:cxn modelId="{7823BD24-7452-4EC7-B1DB-7145766EF853}" type="presOf" srcId="{DE3B1BA9-4C9A-4BBA-8741-B52944453539}" destId="{36D6B573-FE75-40B6-8777-B713F10B5E2D}" srcOrd="0" destOrd="0" presId="urn:microsoft.com/office/officeart/2005/8/layout/gear1"/>
    <dgm:cxn modelId="{FAB716A1-F634-4053-A776-5478887AB77A}" type="presOf" srcId="{89EFF7BF-F30E-47F1-AE00-09F9B51B4548}" destId="{81E2C156-8490-443D-AE88-983FA8FAF020}" srcOrd="2" destOrd="0" presId="urn:microsoft.com/office/officeart/2005/8/layout/gear1"/>
    <dgm:cxn modelId="{6F4EC262-7201-4C83-8BEB-53DFB5F6905E}" type="presOf" srcId="{31909DDA-5081-4BAD-8D24-582047AD5AC6}" destId="{E2EAAFF3-4783-4FDC-9006-BF249BF7C3A2}" srcOrd="0" destOrd="0" presId="urn:microsoft.com/office/officeart/2005/8/layout/gear1"/>
    <dgm:cxn modelId="{DAFA2445-2912-4C38-9077-4A8644C0F0F2}" type="presOf" srcId="{AFC4A726-8A74-43CF-A48B-4900D1FE1F1C}" destId="{66CAE66A-436C-40AD-955D-0818363CAC26}" srcOrd="0" destOrd="0" presId="urn:microsoft.com/office/officeart/2005/8/layout/gear1"/>
    <dgm:cxn modelId="{E05CBA59-A645-4A9B-B828-923FDE897997}" type="presOf" srcId="{89EFF7BF-F30E-47F1-AE00-09F9B51B4548}" destId="{D43E4B40-59B1-46C1-A3F6-4FD800F493D1}" srcOrd="1" destOrd="0" presId="urn:microsoft.com/office/officeart/2005/8/layout/gear1"/>
    <dgm:cxn modelId="{DCAA9E64-BAE4-4442-A69B-DB98B5E93B41}" type="presOf" srcId="{AFC4A726-8A74-43CF-A48B-4900D1FE1F1C}" destId="{C852B5B8-0338-4A1D-93CA-479BB99E5A6F}" srcOrd="1" destOrd="0" presId="urn:microsoft.com/office/officeart/2005/8/layout/gear1"/>
    <dgm:cxn modelId="{7E64A83E-30FC-4A0F-8CAC-844C301FAAD7}" type="presOf" srcId="{AFC4A726-8A74-43CF-A48B-4900D1FE1F1C}" destId="{3C4E7BCF-3D88-41A3-967A-63CD0E9D06B0}" srcOrd="2" destOrd="0" presId="urn:microsoft.com/office/officeart/2005/8/layout/gear1"/>
    <dgm:cxn modelId="{95750ABF-D9BF-451F-8A30-7D20D3B30EDD}" type="presOf" srcId="{89EFF7BF-F30E-47F1-AE00-09F9B51B4548}" destId="{5AD1897E-206C-415E-B7F0-3140CCAAD7D0}" srcOrd="0" destOrd="0" presId="urn:microsoft.com/office/officeart/2005/8/layout/gear1"/>
    <dgm:cxn modelId="{CD245843-B023-4961-801C-1E579B6576B8}" srcId="{04CA6606-DBF5-440C-923E-05516AFC8CCF}" destId="{31909DDA-5081-4BAD-8D24-582047AD5AC6}" srcOrd="2" destOrd="0" parTransId="{65F7CCDA-38A6-4239-99E8-F1FA65A6188D}" sibTransId="{2F4F8D7B-6777-4A13-97F9-DB89249EE1AB}"/>
    <dgm:cxn modelId="{354ECA70-1BE0-48F9-B418-A6B81D752737}" type="presOf" srcId="{31909DDA-5081-4BAD-8D24-582047AD5AC6}" destId="{9BCFCDAE-6C41-4FFB-AF47-8ECA41D7EBDB}" srcOrd="2" destOrd="0" presId="urn:microsoft.com/office/officeart/2005/8/layout/gear1"/>
    <dgm:cxn modelId="{BE0308B1-3D25-464D-85F4-E8B9C6609F58}" type="presParOf" srcId="{64A5C223-8914-4997-A9B4-34744D644C17}" destId="{66CAE66A-436C-40AD-955D-0818363CAC26}" srcOrd="0" destOrd="0" presId="urn:microsoft.com/office/officeart/2005/8/layout/gear1"/>
    <dgm:cxn modelId="{49A2EF47-5D1C-4898-9FD6-1F95B3FC7726}" type="presParOf" srcId="{64A5C223-8914-4997-A9B4-34744D644C17}" destId="{C852B5B8-0338-4A1D-93CA-479BB99E5A6F}" srcOrd="1" destOrd="0" presId="urn:microsoft.com/office/officeart/2005/8/layout/gear1"/>
    <dgm:cxn modelId="{7A5A97D1-252D-4AC6-9614-3A425B541290}" type="presParOf" srcId="{64A5C223-8914-4997-A9B4-34744D644C17}" destId="{3C4E7BCF-3D88-41A3-967A-63CD0E9D06B0}" srcOrd="2" destOrd="0" presId="urn:microsoft.com/office/officeart/2005/8/layout/gear1"/>
    <dgm:cxn modelId="{245D5BE2-E566-4A66-B287-566B3B2349C0}" type="presParOf" srcId="{64A5C223-8914-4997-A9B4-34744D644C17}" destId="{5AD1897E-206C-415E-B7F0-3140CCAAD7D0}" srcOrd="3" destOrd="0" presId="urn:microsoft.com/office/officeart/2005/8/layout/gear1"/>
    <dgm:cxn modelId="{4AF159D2-2C4D-444F-B20D-81232F4DBB9A}" type="presParOf" srcId="{64A5C223-8914-4997-A9B4-34744D644C17}" destId="{D43E4B40-59B1-46C1-A3F6-4FD800F493D1}" srcOrd="4" destOrd="0" presId="urn:microsoft.com/office/officeart/2005/8/layout/gear1"/>
    <dgm:cxn modelId="{84145241-2FA8-4DEC-9F4E-E5BFE762A842}" type="presParOf" srcId="{64A5C223-8914-4997-A9B4-34744D644C17}" destId="{81E2C156-8490-443D-AE88-983FA8FAF020}" srcOrd="5" destOrd="0" presId="urn:microsoft.com/office/officeart/2005/8/layout/gear1"/>
    <dgm:cxn modelId="{46EE4FF9-964C-42C8-9E58-8B533CE765E3}" type="presParOf" srcId="{64A5C223-8914-4997-A9B4-34744D644C17}" destId="{E2EAAFF3-4783-4FDC-9006-BF249BF7C3A2}" srcOrd="6" destOrd="0" presId="urn:microsoft.com/office/officeart/2005/8/layout/gear1"/>
    <dgm:cxn modelId="{443946B1-8FE1-4DE2-97E5-6AAF9D42985B}" type="presParOf" srcId="{64A5C223-8914-4997-A9B4-34744D644C17}" destId="{6A7DCB08-58C9-4FCB-BCFC-AB2626EF4EA5}" srcOrd="7" destOrd="0" presId="urn:microsoft.com/office/officeart/2005/8/layout/gear1"/>
    <dgm:cxn modelId="{1348B585-4C74-4519-B594-5CB944DF7B59}" type="presParOf" srcId="{64A5C223-8914-4997-A9B4-34744D644C17}" destId="{9BCFCDAE-6C41-4FFB-AF47-8ECA41D7EBDB}" srcOrd="8" destOrd="0" presId="urn:microsoft.com/office/officeart/2005/8/layout/gear1"/>
    <dgm:cxn modelId="{D83E1E1A-9B23-48E1-8BD1-4B30E5B5EA8E}" type="presParOf" srcId="{64A5C223-8914-4997-A9B4-34744D644C17}" destId="{6F92BC50-1C36-49D3-AB3B-96052E21B9D1}" srcOrd="9" destOrd="0" presId="urn:microsoft.com/office/officeart/2005/8/layout/gear1"/>
    <dgm:cxn modelId="{7B879D17-1173-4930-84B3-123910C1EC2D}" type="presParOf" srcId="{64A5C223-8914-4997-A9B4-34744D644C17}" destId="{36D6B573-FE75-40B6-8777-B713F10B5E2D}" srcOrd="10" destOrd="0" presId="urn:microsoft.com/office/officeart/2005/8/layout/gear1"/>
    <dgm:cxn modelId="{D4D62AFB-0E64-415F-8333-1EF1F3AAA793}" type="presParOf" srcId="{64A5C223-8914-4997-A9B4-34744D644C17}" destId="{F94079C2-0606-444D-8F29-B00A043DA46C}" srcOrd="11" destOrd="0" presId="urn:microsoft.com/office/officeart/2005/8/layout/gear1"/>
    <dgm:cxn modelId="{F49B09D0-40A9-41A7-8709-BD0558FE8CE5}" type="presParOf" srcId="{64A5C223-8914-4997-A9B4-34744D644C17}" destId="{BCD2D52B-B07C-43FD-84C4-8FBDCD440947}" srcOrd="12" destOrd="0" presId="urn:microsoft.com/office/officeart/2005/8/layout/gear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CAE66A-436C-40AD-955D-0818363CAC26}">
      <dsp:nvSpPr>
        <dsp:cNvPr id="0" name=""/>
        <dsp:cNvSpPr/>
      </dsp:nvSpPr>
      <dsp:spPr>
        <a:xfrm>
          <a:off x="4492159" y="2883759"/>
          <a:ext cx="2755146" cy="2797052"/>
        </a:xfrm>
        <a:prstGeom prst="gear9">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altLang="zh-TW" sz="2400" b="1" kern="1200" smtClean="0">
              <a:solidFill>
                <a:schemeClr val="tx1"/>
              </a:solidFill>
              <a:effectLst>
                <a:outerShdw blurRad="38100" dist="38100" dir="2700000" algn="tl">
                  <a:srgbClr val="000000">
                    <a:alpha val="43137"/>
                  </a:srgbClr>
                </a:outerShdw>
              </a:effectLst>
            </a:rPr>
            <a:t>Professional response services</a:t>
          </a:r>
          <a:endParaRPr lang="zh-TW" altLang="en-US" sz="2400" b="1" kern="1200">
            <a:solidFill>
              <a:schemeClr val="tx1"/>
            </a:solidFill>
            <a:effectLst>
              <a:outerShdw blurRad="38100" dist="38100" dir="2700000" algn="tl">
                <a:srgbClr val="000000">
                  <a:alpha val="43137"/>
                </a:srgbClr>
              </a:outerShdw>
            </a:effectLst>
          </a:endParaRPr>
        </a:p>
      </dsp:txBody>
      <dsp:txXfrm>
        <a:off x="4492159" y="2883759"/>
        <a:ext cx="2755146" cy="2797052"/>
      </dsp:txXfrm>
    </dsp:sp>
    <dsp:sp modelId="{5AD1897E-206C-415E-B7F0-3140CCAAD7D0}">
      <dsp:nvSpPr>
        <dsp:cNvPr id="0" name=""/>
        <dsp:cNvSpPr/>
      </dsp:nvSpPr>
      <dsp:spPr>
        <a:xfrm>
          <a:off x="2103120" y="2419179"/>
          <a:ext cx="2743200" cy="2743200"/>
        </a:xfrm>
        <a:prstGeom prst="gear6">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altLang="zh-TW" sz="2800" b="1" kern="1200" smtClean="0">
              <a:solidFill>
                <a:schemeClr val="tx1"/>
              </a:solidFill>
              <a:effectLst>
                <a:outerShdw blurRad="38100" dist="38100" dir="2700000" algn="tl">
                  <a:srgbClr val="000000">
                    <a:alpha val="43137"/>
                  </a:srgbClr>
                </a:outerShdw>
              </a:effectLst>
            </a:rPr>
            <a:t>Funding tools</a:t>
          </a:r>
          <a:endParaRPr lang="zh-TW" altLang="en-US" sz="2800" b="1" kern="1200">
            <a:solidFill>
              <a:schemeClr val="tx1"/>
            </a:solidFill>
            <a:effectLst>
              <a:outerShdw blurRad="38100" dist="38100" dir="2700000" algn="tl">
                <a:srgbClr val="000000">
                  <a:alpha val="43137"/>
                </a:srgbClr>
              </a:outerShdw>
            </a:effectLst>
          </a:endParaRPr>
        </a:p>
      </dsp:txBody>
      <dsp:txXfrm>
        <a:off x="2103120" y="2419179"/>
        <a:ext cx="2743200" cy="2743200"/>
      </dsp:txXfrm>
    </dsp:sp>
    <dsp:sp modelId="{E2EAAFF3-4783-4FDC-9006-BF249BF7C3A2}">
      <dsp:nvSpPr>
        <dsp:cNvPr id="0" name=""/>
        <dsp:cNvSpPr/>
      </dsp:nvSpPr>
      <dsp:spPr>
        <a:xfrm rot="20547290">
          <a:off x="3431271" y="435110"/>
          <a:ext cx="3104417" cy="2870858"/>
        </a:xfrm>
        <a:prstGeom prst="gear6">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b="1" kern="1200" smtClean="0">
              <a:solidFill>
                <a:schemeClr val="tx1"/>
              </a:solidFill>
              <a:effectLst>
                <a:outerShdw blurRad="38100" dist="38100" dir="2700000" algn="tl">
                  <a:srgbClr val="000000">
                    <a:alpha val="43137"/>
                  </a:srgbClr>
                </a:outerShdw>
              </a:effectLst>
            </a:rPr>
            <a:t>Assessment/ Coordination tools</a:t>
          </a:r>
          <a:endParaRPr lang="zh-TW" altLang="en-US" sz="2000" b="1" kern="1200">
            <a:solidFill>
              <a:schemeClr val="tx1"/>
            </a:solidFill>
            <a:effectLst>
              <a:outerShdw blurRad="38100" dist="38100" dir="2700000" algn="tl">
                <a:srgbClr val="000000">
                  <a:alpha val="43137"/>
                </a:srgbClr>
              </a:outerShdw>
            </a:effectLst>
          </a:endParaRPr>
        </a:p>
      </dsp:txBody>
      <dsp:txXfrm rot="21447290">
        <a:off x="4126013" y="1050920"/>
        <a:ext cx="1714932" cy="1639237"/>
      </dsp:txXfrm>
    </dsp:sp>
    <dsp:sp modelId="{36D6B573-FE75-40B6-8777-B713F10B5E2D}">
      <dsp:nvSpPr>
        <dsp:cNvPr id="0" name=""/>
        <dsp:cNvSpPr/>
      </dsp:nvSpPr>
      <dsp:spPr>
        <a:xfrm rot="5032092">
          <a:off x="4351759" y="3044137"/>
          <a:ext cx="2944616" cy="3123591"/>
        </a:xfrm>
        <a:prstGeom prst="circularArrow">
          <a:avLst>
            <a:gd name="adj1" fmla="val 4687"/>
            <a:gd name="adj2" fmla="val 299029"/>
            <a:gd name="adj3" fmla="val 2556741"/>
            <a:gd name="adj4" fmla="val 15776484"/>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079C2-0606-444D-8F29-B00A043DA46C}">
      <dsp:nvSpPr>
        <dsp:cNvPr id="0" name=""/>
        <dsp:cNvSpPr/>
      </dsp:nvSpPr>
      <dsp:spPr>
        <a:xfrm>
          <a:off x="1617304" y="1800781"/>
          <a:ext cx="3507867" cy="350786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D2D52B-B07C-43FD-84C4-8FBDCD440947}">
      <dsp:nvSpPr>
        <dsp:cNvPr id="0" name=""/>
        <dsp:cNvSpPr/>
      </dsp:nvSpPr>
      <dsp:spPr>
        <a:xfrm>
          <a:off x="3017881" y="-73503"/>
          <a:ext cx="3782187" cy="378218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D7415A5-1CED-4615-9AC9-7E47C1CA1151}" type="datetimeFigureOut">
              <a:rPr lang="en-US" smtClean="0"/>
              <a:pPr/>
              <a:t>7/10/2013</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47EB9A3-AE73-4998-B97D-5B911C58E06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GB" altLang="zh-TW"/>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27DB37AF-CF3B-4D29-9AF0-CF698E96C7BB}" type="datetimeFigureOut">
              <a:rPr lang="en-US" altLang="zh-TW"/>
              <a:pPr>
                <a:defRPr/>
              </a:pPr>
              <a:t>7/10/2013</a:t>
            </a:fld>
            <a:endParaRPr lang="en-GB" altLang="zh-TW"/>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endParaRPr lang="en-GB" noProof="0" smtClean="0"/>
          </a:p>
        </p:txBody>
      </p:sp>
      <p:sp>
        <p:nvSpPr>
          <p:cNvPr id="6" name="Footer Placeholder 5"/>
          <p:cNvSpPr>
            <a:spLocks noGrp="1"/>
          </p:cNvSpPr>
          <p:nvPr>
            <p:ph type="ftr" sz="quarter" idx="4"/>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GB" altLang="zh-TW"/>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49BCBB9-25FB-4B69-9410-BE1BFD810C7F}" type="slidenum">
              <a:rPr lang="en-GB" altLang="zh-TW"/>
              <a:pPr>
                <a:defRPr/>
              </a:pPr>
              <a:t>‹#›</a:t>
            </a:fld>
            <a:endParaRPr lang="en-GB"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My name</a:t>
            </a:r>
            <a:r>
              <a:rPr lang="en-US" baseline="0" dirty="0" smtClean="0"/>
              <a:t> </a:t>
            </a:r>
            <a:endParaRPr lang="en-GB" dirty="0"/>
          </a:p>
        </p:txBody>
      </p:sp>
      <p:sp>
        <p:nvSpPr>
          <p:cNvPr id="4" name="Slide Number Placeholder 3"/>
          <p:cNvSpPr>
            <a:spLocks noGrp="1"/>
          </p:cNvSpPr>
          <p:nvPr>
            <p:ph type="sldNum" sz="quarter" idx="10"/>
          </p:nvPr>
        </p:nvSpPr>
        <p:spPr/>
        <p:txBody>
          <a:bodyPr/>
          <a:lstStyle/>
          <a:p>
            <a:pPr>
              <a:defRPr/>
            </a:pPr>
            <a:fld id="{349BCBB9-25FB-4B69-9410-BE1BFD810C7F}" type="slidenum">
              <a:rPr lang="en-GB" altLang="zh-TW" smtClean="0"/>
              <a:pPr>
                <a:defRPr/>
              </a:pPr>
              <a:t>1</a:t>
            </a:fld>
            <a:endParaRPr lang="en-GB"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noFill/>
          <a:ln>
            <a:miter lim="800000"/>
            <a:headEnd/>
            <a:tailEnd/>
          </a:ln>
        </p:spPr>
        <p:txBody>
          <a:bodyPr/>
          <a:lstStyle/>
          <a:p>
            <a:fld id="{779D8710-81D6-4DF7-8B11-FC5B34F13315}" type="slidenum">
              <a:rPr lang="en-GB" altLang="zh-TW" smtClean="0"/>
              <a:pPr/>
              <a:t>10</a:t>
            </a:fld>
            <a:endParaRPr lang="en-GB" altLang="zh-TW" smtClean="0"/>
          </a:p>
        </p:txBody>
      </p:sp>
      <p:sp>
        <p:nvSpPr>
          <p:cNvPr id="96259" name="Rectangle 2"/>
          <p:cNvSpPr>
            <a:spLocks noGrp="1" noRot="1" noChangeAspect="1" noChangeArrowheads="1" noTextEdit="1"/>
          </p:cNvSpPr>
          <p:nvPr>
            <p:ph type="sldImg"/>
          </p:nvPr>
        </p:nvSpPr>
        <p:spPr bwMode="auto">
          <a:xfrm>
            <a:off x="923925" y="744538"/>
            <a:ext cx="4959350" cy="3721100"/>
          </a:xfrm>
          <a:noFill/>
          <a:ln>
            <a:solidFill>
              <a:srgbClr val="000000"/>
            </a:solidFill>
            <a:miter lim="800000"/>
            <a:headEnd/>
            <a:tailEnd/>
          </a:ln>
        </p:spPr>
      </p:sp>
      <p:sp>
        <p:nvSpPr>
          <p:cNvPr id="96260" name="Rectangle 3"/>
          <p:cNvSpPr>
            <a:spLocks noGrp="1" noChangeArrowheads="1"/>
          </p:cNvSpPr>
          <p:nvPr>
            <p:ph type="body" idx="1"/>
          </p:nvPr>
        </p:nvSpPr>
        <p:spPr bwMode="auto">
          <a:noFill/>
        </p:spPr>
        <p:txBody>
          <a:bodyPr/>
          <a:lstStyle/>
          <a:p>
            <a:pPr eaLnBrk="1" hangingPunct="1">
              <a:spcBef>
                <a:spcPct val="0"/>
              </a:spcBef>
            </a:pPr>
            <a:r>
              <a:rPr lang="en-US" altLang="zh-TW" dirty="0" smtClean="0"/>
              <a:t>The</a:t>
            </a:r>
            <a:r>
              <a:rPr lang="en-US" altLang="zh-TW" baseline="0" dirty="0" smtClean="0"/>
              <a:t> advantages for the NS with the ERU is:</a:t>
            </a:r>
          </a:p>
          <a:p>
            <a:pPr marL="228600" indent="-228600" eaLnBrk="1" hangingPunct="1">
              <a:spcBef>
                <a:spcPct val="0"/>
              </a:spcBef>
              <a:buAutoNum type="arabicPeriod"/>
            </a:pPr>
            <a:r>
              <a:rPr lang="en-US" altLang="zh-TW" baseline="0" dirty="0" smtClean="0"/>
              <a:t>Capacity building, as NS volunteers and staff work alongside the ERU, except for the hospital ERU which is part of health ERU.</a:t>
            </a:r>
          </a:p>
          <a:p>
            <a:pPr marL="228600" indent="-228600" eaLnBrk="1" hangingPunct="1">
              <a:spcBef>
                <a:spcPct val="0"/>
              </a:spcBef>
              <a:buAutoNum type="arabicPeriod"/>
            </a:pPr>
            <a:r>
              <a:rPr lang="en-US" altLang="zh-TW" baseline="0" dirty="0" smtClean="0"/>
              <a:t>Much of the equipment is handed over to the NS, like the Hospital ERU which traditionally handover to the Ministry of Health. But where the NS lacks capacity to take over handover will be done to the Federation.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smtClean="0"/>
              <a:t>In summary the SoPs guide the IFRC Secretariat action.  </a:t>
            </a:r>
          </a:p>
          <a:p>
            <a:endParaRPr lang="en-US" smtClean="0"/>
          </a:p>
          <a:p>
            <a:r>
              <a:rPr lang="en-US" smtClean="0"/>
              <a:t>It is important to note that while National Societies should be aware of the Secretariat procedures, the SoPs are an internal procedures for IFRC Secretariat and all Secretariat staff are required to follow them.  They further set out how the IFRC Secretariat should interact with  the operating NS, partners NS, and ICRC </a:t>
            </a:r>
          </a:p>
          <a:p>
            <a:endParaRPr lang="en-US" smtClean="0"/>
          </a:p>
          <a:p>
            <a:r>
              <a:rPr lang="en-US" smtClean="0"/>
              <a:t>The SoPS do not mean that the IFRC Secretariat will be come operational or impose onto the NS.  The SoPs reinforce the FACT that </a:t>
            </a:r>
            <a:r>
              <a:rPr lang="en-GB" smtClean="0"/>
              <a:t>the majority of responses to disasters are within the capabilities of National Societies.  If a NS capacity is exceeded the SoPs guide the IFRC Secretariat how to mobilise complementary support.</a:t>
            </a:r>
            <a:endParaRPr lang="en-US" smtClean="0"/>
          </a:p>
          <a:p>
            <a:endParaRPr lang="en-US" smtClean="0"/>
          </a:p>
          <a:p>
            <a:r>
              <a:rPr lang="en-US" smtClean="0"/>
              <a:t>That while the entire IFRC Secretariat (country, region, zone, Geneva) are there to support an operating NS.  It is important that there be a single communication line between the Country Team and the AP Zone ( who represents global DM team).  The AP Zone will work with the responsible IFRC Office to mobilise the different resources. </a:t>
            </a:r>
          </a:p>
          <a:p>
            <a:endParaRPr lang="en-GB" smtClean="0"/>
          </a:p>
        </p:txBody>
      </p:sp>
      <p:sp>
        <p:nvSpPr>
          <p:cNvPr id="27652" name="Slide Number Placeholder 3"/>
          <p:cNvSpPr>
            <a:spLocks noGrp="1"/>
          </p:cNvSpPr>
          <p:nvPr>
            <p:ph type="sldNum" sz="quarter" idx="5"/>
          </p:nvPr>
        </p:nvSpPr>
        <p:spPr>
          <a:noFill/>
        </p:spPr>
        <p:txBody>
          <a:bodyPr/>
          <a:lstStyle/>
          <a:p>
            <a:pPr defTabSz="938213"/>
            <a:fld id="{7EB5A216-1715-448E-9611-6AB4C397CBF1}" type="slidenum">
              <a:rPr lang="en-GB" altLang="zh-TW" smtClean="0"/>
              <a:pPr defTabSz="938213"/>
              <a:t>13</a:t>
            </a:fld>
            <a:endParaRPr lang="en-GB" altLang="zh-TW"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smtClean="0"/>
              <a:t>With in the SoPs there are a number of key concepts.  </a:t>
            </a:r>
          </a:p>
          <a:p>
            <a:endParaRPr lang="en-US" smtClean="0"/>
          </a:p>
          <a:p>
            <a:r>
              <a:rPr lang="en-US" smtClean="0"/>
              <a:t>The first is the concept of a country team.  This concept reinforces that it is not the NS or the IFRC Secretariat who make guide operational decision making in times of international supported disaster response, but it is a process of the NS and IFRC Secretariat working together in relation to the operation.  Within this concept the NS leads implementation while the IFRC Secretariat supports the NS within the its mandated function.  </a:t>
            </a:r>
          </a:p>
        </p:txBody>
      </p:sp>
      <p:sp>
        <p:nvSpPr>
          <p:cNvPr id="31748" name="Slide Number Placeholder 3"/>
          <p:cNvSpPr>
            <a:spLocks noGrp="1"/>
          </p:cNvSpPr>
          <p:nvPr>
            <p:ph type="sldNum" sz="quarter" idx="5"/>
          </p:nvPr>
        </p:nvSpPr>
        <p:spPr>
          <a:noFill/>
        </p:spPr>
        <p:txBody>
          <a:bodyPr/>
          <a:lstStyle/>
          <a:p>
            <a:pPr defTabSz="938213"/>
            <a:fld id="{49AD407E-6226-45E4-BB1E-3B3D1FF9E6AD}" type="slidenum">
              <a:rPr lang="en-GB" altLang="zh-TW" smtClean="0"/>
              <a:pPr defTabSz="938213"/>
              <a:t>14</a:t>
            </a:fld>
            <a:endParaRPr lang="en-GB" altLang="zh-TW"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r>
              <a:rPr lang="en-US" smtClean="0"/>
              <a:t>The second is to clarify that Operations Management is conducted at the country level.  Decision making regarding the practical implementation of an operation will not take place outside of the affected country.   If additional resources i.e. HR, finance, material etc.  are required they will be provided to the country,  not the region or zone offices. </a:t>
            </a:r>
          </a:p>
          <a:p>
            <a:endParaRPr lang="en-US" smtClean="0"/>
          </a:p>
          <a:p>
            <a:r>
              <a:rPr lang="en-US" smtClean="0"/>
              <a:t>The second is that operations coordination i.e. the decision on the type of tools and their facilitation.  is undertaken at the zone office.  The zone then connect in with the various offices who manage the mobilization of the tools.  </a:t>
            </a:r>
            <a:endParaRPr lang="en-GB" smtClean="0"/>
          </a:p>
        </p:txBody>
      </p:sp>
      <p:sp>
        <p:nvSpPr>
          <p:cNvPr id="32772" name="Slide Number Placeholder 3"/>
          <p:cNvSpPr>
            <a:spLocks noGrp="1"/>
          </p:cNvSpPr>
          <p:nvPr>
            <p:ph type="sldNum" sz="quarter" idx="5"/>
          </p:nvPr>
        </p:nvSpPr>
        <p:spPr>
          <a:noFill/>
        </p:spPr>
        <p:txBody>
          <a:bodyPr/>
          <a:lstStyle/>
          <a:p>
            <a:pPr defTabSz="938213"/>
            <a:fld id="{32DE6012-F2D7-4C2F-8BCB-ED1E479F7EDF}" type="slidenum">
              <a:rPr lang="en-GB" altLang="zh-TW" smtClean="0"/>
              <a:pPr defTabSz="938213"/>
              <a:t>15</a:t>
            </a:fld>
            <a:endParaRPr lang="en-GB" altLang="zh-TW"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ln/>
        </p:spPr>
        <p:txBody>
          <a:bodyPr/>
          <a:lstStyle/>
          <a:p>
            <a:pPr>
              <a:lnSpc>
                <a:spcPct val="90000"/>
              </a:lnSpc>
              <a:defRPr/>
            </a:pPr>
            <a:r>
              <a:rPr lang="en-GB" sz="1100" b="1" dirty="0" smtClean="0">
                <a:latin typeface="Calibri" pitchFamily="34" charset="0"/>
                <a:ea typeface="ＭＳ Ｐゴシック" pitchFamily="34" charset="-128"/>
              </a:rPr>
              <a:t>Making a difference around the world</a:t>
            </a:r>
          </a:p>
          <a:p>
            <a:pPr>
              <a:lnSpc>
                <a:spcPct val="90000"/>
              </a:lnSpc>
              <a:defRPr/>
            </a:pPr>
            <a:endParaRPr lang="en-GB" sz="1100" dirty="0" smtClean="0">
              <a:latin typeface="Calibri" pitchFamily="34" charset="0"/>
              <a:ea typeface="ＭＳ Ｐゴシック" pitchFamily="34" charset="-128"/>
            </a:endParaRPr>
          </a:p>
          <a:p>
            <a:pPr>
              <a:lnSpc>
                <a:spcPct val="90000"/>
              </a:lnSpc>
              <a:defRPr/>
            </a:pPr>
            <a:r>
              <a:rPr lang="en-GB" sz="1100" dirty="0" smtClean="0">
                <a:latin typeface="Calibri" pitchFamily="34" charset="0"/>
                <a:ea typeface="ＭＳ Ｐゴシック" pitchFamily="34" charset="-128"/>
              </a:rPr>
              <a:t>Through its 186 Red Cross and Red Crescent member National Societies, IFRC is a global humanitarian organization that acts before, during and after natural and manmade disasters at the community level in non-conflict situations. </a:t>
            </a:r>
          </a:p>
          <a:p>
            <a:pPr>
              <a:lnSpc>
                <a:spcPct val="90000"/>
              </a:lnSpc>
              <a:defRPr/>
            </a:pPr>
            <a:r>
              <a:rPr lang="en-GB" sz="1100" dirty="0" smtClean="0">
                <a:latin typeface="Calibri" pitchFamily="34" charset="0"/>
                <a:ea typeface="ＭＳ Ｐゴシック" pitchFamily="34" charset="-128"/>
              </a:rPr>
              <a:t>IFRC’s relief operations are combined with development work, including disaster risk reduction programmes, health and care activities, and the promotion of humanitarian values. In particular, it supports programmes on prevention and fighting the spread of diseases, such as HIV, tuberculosis, avian influenza and malaria. IFRC also works to combat discrimination and violence, as well as assisting migrants irrespective of their legal status. </a:t>
            </a:r>
          </a:p>
          <a:p>
            <a:pPr>
              <a:lnSpc>
                <a:spcPct val="90000"/>
              </a:lnSpc>
              <a:defRPr/>
            </a:pPr>
            <a:endParaRPr lang="en-GB" sz="1100" dirty="0" smtClean="0">
              <a:latin typeface="Calibri" pitchFamily="34" charset="0"/>
              <a:ea typeface="ＭＳ Ｐゴシック" pitchFamily="34" charset="-128"/>
            </a:endParaRPr>
          </a:p>
          <a:p>
            <a:pPr eaLnBrk="1" fontAlgn="auto" hangingPunct="1">
              <a:spcBef>
                <a:spcPct val="50000"/>
              </a:spcBef>
              <a:spcAft>
                <a:spcPts val="0"/>
              </a:spcAft>
              <a:buFont typeface="Wingdings" pitchFamily="2" charset="2"/>
              <a:buNone/>
              <a:defRPr/>
            </a:pPr>
            <a:r>
              <a:rPr lang="en-GB" sz="1100" dirty="0" smtClean="0">
                <a:latin typeface="Calibri" pitchFamily="34" charset="0"/>
              </a:rPr>
              <a:t>The IFRC has a secretariat in Geneva, a permanent observer delegation at the United Nations in New York, an office in Brussels and five zone offices in: </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Europe and Central Asia: Budapest</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Asia Pacific: Kuala Lumpur</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Africa: Johannesburg</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Middle East and North Africa: Amman</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Americas: Panama</a:t>
            </a:r>
          </a:p>
          <a:p>
            <a:pPr marL="900113" indent="-457200" eaLnBrk="1" fontAlgn="auto" hangingPunct="1">
              <a:spcBef>
                <a:spcPct val="10000"/>
              </a:spcBef>
              <a:spcAft>
                <a:spcPts val="0"/>
              </a:spcAft>
              <a:buFont typeface="+mj-lt"/>
              <a:buNone/>
              <a:defRPr/>
            </a:pPr>
            <a:r>
              <a:rPr lang="en-GB" sz="1100" dirty="0" smtClean="0">
                <a:latin typeface="Calibri" pitchFamily="34" charset="0"/>
                <a:cs typeface="Arial" charset="0"/>
              </a:rPr>
              <a:t>These zones place personnel and resources closer to the vulnerable communities served by the IFRC and its members.</a:t>
            </a:r>
          </a:p>
          <a:p>
            <a:pPr>
              <a:lnSpc>
                <a:spcPct val="90000"/>
              </a:lnSpc>
              <a:defRPr/>
            </a:pPr>
            <a:endParaRPr lang="en-GB" sz="1100" dirty="0" smtClean="0">
              <a:latin typeface="Calibri" pitchFamily="34" charset="0"/>
              <a:ea typeface="ＭＳ Ｐゴシック" pitchFamily="34" charset="-128"/>
            </a:endParaRPr>
          </a:p>
        </p:txBody>
      </p:sp>
      <p:sp>
        <p:nvSpPr>
          <p:cNvPr id="30724" name="Slide Number Placeholder 3"/>
          <p:cNvSpPr>
            <a:spLocks noGrp="1"/>
          </p:cNvSpPr>
          <p:nvPr>
            <p:ph type="sldNum" sz="quarter" idx="5"/>
          </p:nvPr>
        </p:nvSpPr>
        <p:spPr>
          <a:noFill/>
        </p:spPr>
        <p:txBody>
          <a:bodyPr/>
          <a:lstStyle/>
          <a:p>
            <a:fld id="{9AA98C66-A8E5-401F-B592-CE789EAA00DB}" type="slidenum">
              <a:rPr lang="en-GB" smtClean="0">
                <a:latin typeface="Times New Roman" pitchFamily="18" charset="0"/>
                <a:ea typeface="ＭＳ Ｐゴシック" pitchFamily="34" charset="-128"/>
              </a:rPr>
              <a:pPr/>
              <a:t>16</a:t>
            </a:fld>
            <a:endParaRPr lang="en-GB" smtClean="0">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ln/>
        </p:spPr>
        <p:txBody>
          <a:bodyPr/>
          <a:lstStyle/>
          <a:p>
            <a:pPr>
              <a:lnSpc>
                <a:spcPct val="90000"/>
              </a:lnSpc>
              <a:defRPr/>
            </a:pPr>
            <a:r>
              <a:rPr lang="en-GB" sz="1100" b="1" dirty="0" smtClean="0">
                <a:latin typeface="Calibri" pitchFamily="34" charset="0"/>
                <a:ea typeface="ＭＳ Ｐゴシック" pitchFamily="34" charset="-128"/>
              </a:rPr>
              <a:t>Making a difference around the world</a:t>
            </a:r>
          </a:p>
          <a:p>
            <a:pPr>
              <a:lnSpc>
                <a:spcPct val="90000"/>
              </a:lnSpc>
              <a:defRPr/>
            </a:pPr>
            <a:endParaRPr lang="en-GB" sz="1100" dirty="0" smtClean="0">
              <a:latin typeface="Calibri" pitchFamily="34" charset="0"/>
              <a:ea typeface="ＭＳ Ｐゴシック" pitchFamily="34" charset="-128"/>
            </a:endParaRPr>
          </a:p>
          <a:p>
            <a:pPr>
              <a:lnSpc>
                <a:spcPct val="90000"/>
              </a:lnSpc>
              <a:defRPr/>
            </a:pPr>
            <a:r>
              <a:rPr lang="en-GB" sz="1100" dirty="0" smtClean="0">
                <a:latin typeface="Calibri" pitchFamily="34" charset="0"/>
                <a:ea typeface="ＭＳ Ｐゴシック" pitchFamily="34" charset="-128"/>
              </a:rPr>
              <a:t>Through its 186 Red Cross and Red Crescent member National Societies, IFRC is a global humanitarian organization that acts before, during and after natural and manmade disasters at the community level in non-conflict situations. </a:t>
            </a:r>
          </a:p>
          <a:p>
            <a:pPr>
              <a:lnSpc>
                <a:spcPct val="90000"/>
              </a:lnSpc>
              <a:defRPr/>
            </a:pPr>
            <a:r>
              <a:rPr lang="en-GB" sz="1100" dirty="0" smtClean="0">
                <a:latin typeface="Calibri" pitchFamily="34" charset="0"/>
                <a:ea typeface="ＭＳ Ｐゴシック" pitchFamily="34" charset="-128"/>
              </a:rPr>
              <a:t>IFRC’s relief operations are combined with development work, including disaster risk reduction programmes, health and care activities, and the promotion of humanitarian values. In particular, it supports programmes on prevention and fighting the spread of diseases, such as HIV, tuberculosis, avian influenza and malaria. IFRC also works to combat discrimination and violence, as well as assisting migrants irrespective of their legal status. </a:t>
            </a:r>
          </a:p>
          <a:p>
            <a:pPr>
              <a:lnSpc>
                <a:spcPct val="90000"/>
              </a:lnSpc>
              <a:defRPr/>
            </a:pPr>
            <a:endParaRPr lang="en-GB" sz="1100" dirty="0" smtClean="0">
              <a:latin typeface="Calibri" pitchFamily="34" charset="0"/>
              <a:ea typeface="ＭＳ Ｐゴシック" pitchFamily="34" charset="-128"/>
            </a:endParaRPr>
          </a:p>
          <a:p>
            <a:pPr eaLnBrk="1" fontAlgn="auto" hangingPunct="1">
              <a:spcBef>
                <a:spcPct val="50000"/>
              </a:spcBef>
              <a:spcAft>
                <a:spcPts val="0"/>
              </a:spcAft>
              <a:buFont typeface="Wingdings" pitchFamily="2" charset="2"/>
              <a:buNone/>
              <a:defRPr/>
            </a:pPr>
            <a:r>
              <a:rPr lang="en-GB" sz="1100" dirty="0" smtClean="0">
                <a:latin typeface="Calibri" pitchFamily="34" charset="0"/>
              </a:rPr>
              <a:t>The IFRC has a secretariat in Geneva, a permanent observer delegation at the United Nations in New York, an office in Brussels and five zone offices in: </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Europe and Central Asia: Budapest</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Asia Pacific: Kuala Lumpur</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Africa: Johannesburg</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Middle East and North Africa: Amman</a:t>
            </a:r>
          </a:p>
          <a:p>
            <a:pPr marL="900113" indent="-457200" eaLnBrk="1" fontAlgn="auto" hangingPunct="1">
              <a:spcBef>
                <a:spcPct val="10000"/>
              </a:spcBef>
              <a:spcAft>
                <a:spcPts val="0"/>
              </a:spcAft>
              <a:buFont typeface="+mj-lt"/>
              <a:buAutoNum type="arabicPeriod"/>
              <a:defRPr/>
            </a:pPr>
            <a:r>
              <a:rPr lang="en-GB" sz="1100" dirty="0" smtClean="0">
                <a:latin typeface="Calibri" pitchFamily="34" charset="0"/>
                <a:cs typeface="Arial" charset="0"/>
              </a:rPr>
              <a:t>Americas: Panama</a:t>
            </a:r>
          </a:p>
          <a:p>
            <a:pPr marL="900113" indent="-457200" eaLnBrk="1" fontAlgn="auto" hangingPunct="1">
              <a:spcBef>
                <a:spcPct val="10000"/>
              </a:spcBef>
              <a:spcAft>
                <a:spcPts val="0"/>
              </a:spcAft>
              <a:buFont typeface="+mj-lt"/>
              <a:buNone/>
              <a:defRPr/>
            </a:pPr>
            <a:r>
              <a:rPr lang="en-GB" sz="1100" dirty="0" smtClean="0">
                <a:latin typeface="Calibri" pitchFamily="34" charset="0"/>
                <a:cs typeface="Arial" charset="0"/>
              </a:rPr>
              <a:t>These zones place personnel and resources closer to the vulnerable communities served by the IFRC and its members.</a:t>
            </a:r>
          </a:p>
          <a:p>
            <a:pPr>
              <a:lnSpc>
                <a:spcPct val="90000"/>
              </a:lnSpc>
              <a:defRPr/>
            </a:pPr>
            <a:endParaRPr lang="en-GB" sz="1100" dirty="0" smtClean="0">
              <a:latin typeface="Calibri" pitchFamily="34" charset="0"/>
              <a:ea typeface="ＭＳ Ｐゴシック" pitchFamily="34" charset="-128"/>
            </a:endParaRPr>
          </a:p>
        </p:txBody>
      </p:sp>
      <p:sp>
        <p:nvSpPr>
          <p:cNvPr id="30724" name="Slide Number Placeholder 3"/>
          <p:cNvSpPr>
            <a:spLocks noGrp="1"/>
          </p:cNvSpPr>
          <p:nvPr>
            <p:ph type="sldNum" sz="quarter" idx="5"/>
          </p:nvPr>
        </p:nvSpPr>
        <p:spPr>
          <a:noFill/>
        </p:spPr>
        <p:txBody>
          <a:bodyPr/>
          <a:lstStyle/>
          <a:p>
            <a:fld id="{9AA98C66-A8E5-401F-B592-CE789EAA00DB}" type="slidenum">
              <a:rPr lang="en-GB" smtClean="0">
                <a:latin typeface="Times New Roman" pitchFamily="18" charset="0"/>
                <a:ea typeface="ＭＳ Ｐゴシック" pitchFamily="34" charset="-128"/>
              </a:rPr>
              <a:pPr/>
              <a:t>2</a:t>
            </a:fld>
            <a:endParaRPr lang="en-GB" smtClean="0">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ln>
            <a:miter lim="800000"/>
            <a:headEnd/>
            <a:tailEnd/>
          </a:ln>
        </p:spPr>
        <p:txBody>
          <a:bodyPr/>
          <a:lstStyle/>
          <a:p>
            <a:fld id="{7386F53F-07C7-4FD3-B413-23EB7504A410}" type="slidenum">
              <a:rPr lang="en-GB" altLang="zh-TW" smtClean="0"/>
              <a:pPr/>
              <a:t>3</a:t>
            </a:fld>
            <a:endParaRPr lang="en-GB" altLang="zh-TW" smtClean="0"/>
          </a:p>
        </p:txBody>
      </p:sp>
      <p:sp>
        <p:nvSpPr>
          <p:cNvPr id="89091" name="Rectangle 2"/>
          <p:cNvSpPr>
            <a:spLocks noGrp="1" noRot="1" noChangeAspect="1" noChangeArrowheads="1" noTextEdit="1"/>
          </p:cNvSpPr>
          <p:nvPr>
            <p:ph type="sldImg"/>
          </p:nvPr>
        </p:nvSpPr>
        <p:spPr bwMode="auto">
          <a:xfrm>
            <a:off x="923925" y="744538"/>
            <a:ext cx="4959350" cy="3721100"/>
          </a:xfrm>
          <a:noFill/>
          <a:ln>
            <a:solidFill>
              <a:srgbClr val="000000"/>
            </a:solidFill>
            <a:miter lim="800000"/>
            <a:headEnd/>
            <a:tailEnd/>
          </a:ln>
        </p:spPr>
      </p:sp>
      <p:sp>
        <p:nvSpPr>
          <p:cNvPr id="89092" name="Rectangle 3"/>
          <p:cNvSpPr>
            <a:spLocks noGrp="1" noChangeArrowheads="1"/>
          </p:cNvSpPr>
          <p:nvPr>
            <p:ph type="body" idx="1"/>
          </p:nvPr>
        </p:nvSpPr>
        <p:spPr bwMode="auto">
          <a:noFill/>
        </p:spPr>
        <p:txBody>
          <a:bodyPr/>
          <a:lstStyle/>
          <a:p>
            <a:pPr eaLnBrk="1" hangingPunct="1">
              <a:spcBef>
                <a:spcPct val="0"/>
              </a:spcBef>
            </a:pPr>
            <a:r>
              <a:rPr lang="de-DE" altLang="zh-TW" b="1" u="sng" dirty="0" smtClean="0"/>
              <a:t>Session1:	Federation Disaster Response Mandate and tools, ERUs &amp; SOP</a:t>
            </a:r>
            <a:endParaRPr lang="en-GB" altLang="zh-TW" dirty="0" smtClean="0"/>
          </a:p>
          <a:p>
            <a:pPr eaLnBrk="1" hangingPunct="1">
              <a:spcBef>
                <a:spcPct val="0"/>
              </a:spcBef>
            </a:pPr>
            <a:r>
              <a:rPr lang="de-DE" altLang="zh-TW" dirty="0" smtClean="0"/>
              <a:t> </a:t>
            </a:r>
            <a:endParaRPr lang="en-GB" altLang="zh-TW" dirty="0" smtClean="0"/>
          </a:p>
          <a:p>
            <a:pPr eaLnBrk="1" hangingPunct="1">
              <a:spcBef>
                <a:spcPct val="0"/>
              </a:spcBef>
            </a:pPr>
            <a:r>
              <a:rPr lang="de-DE" altLang="zh-TW" dirty="0" smtClean="0"/>
              <a:t>Session objective:	Understand the Federation’s disaster response mandate, tools and its system.</a:t>
            </a:r>
            <a:endParaRPr lang="en-GB" altLang="zh-TW" dirty="0" smtClean="0"/>
          </a:p>
          <a:p>
            <a:pPr eaLnBrk="1" hangingPunct="1">
              <a:spcBef>
                <a:spcPct val="0"/>
              </a:spcBef>
            </a:pPr>
            <a:r>
              <a:rPr lang="de-DE" altLang="zh-TW" dirty="0" smtClean="0"/>
              <a:t>Facilitator: 		Mr. Heikki VAATAMOINEN, Federation</a:t>
            </a:r>
            <a:endParaRPr lang="en-GB" altLang="zh-TW" dirty="0" smtClean="0"/>
          </a:p>
          <a:p>
            <a:pPr eaLnBrk="1" hangingPunct="1">
              <a:spcBef>
                <a:spcPct val="0"/>
              </a:spcBef>
            </a:pPr>
            <a:r>
              <a:rPr lang="de-DE" altLang="zh-TW" dirty="0" smtClean="0"/>
              <a:t>Pre-reading:		Emergency Response Unit 2008, ERU standard operating procedure</a:t>
            </a:r>
            <a:endParaRPr lang="en-GB" altLang="zh-TW" dirty="0" smtClean="0"/>
          </a:p>
          <a:p>
            <a:pPr eaLnBrk="1" hangingPunct="1">
              <a:spcBef>
                <a:spcPct val="0"/>
              </a:spcBef>
            </a:pPr>
            <a:endParaRPr lang="en-US" altLang="zh-TW"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ln>
            <a:miter lim="800000"/>
            <a:headEnd/>
            <a:tailEnd/>
          </a:ln>
        </p:spPr>
        <p:txBody>
          <a:bodyPr/>
          <a:lstStyle/>
          <a:p>
            <a:fld id="{96E267D1-FA7E-4A75-81AA-CE464A576F22}" type="slidenum">
              <a:rPr lang="en-GB" altLang="zh-TW" smtClean="0"/>
              <a:pPr/>
              <a:t>4</a:t>
            </a:fld>
            <a:endParaRPr lang="en-GB" altLang="zh-TW" smtClean="0"/>
          </a:p>
        </p:txBody>
      </p:sp>
      <p:sp>
        <p:nvSpPr>
          <p:cNvPr id="91139" name="Rectangle 2"/>
          <p:cNvSpPr>
            <a:spLocks noGrp="1" noRot="1" noChangeAspect="1" noChangeArrowheads="1" noTextEdit="1"/>
          </p:cNvSpPr>
          <p:nvPr>
            <p:ph type="sldImg"/>
          </p:nvPr>
        </p:nvSpPr>
        <p:spPr bwMode="auto">
          <a:xfrm>
            <a:off x="919163" y="744538"/>
            <a:ext cx="4960937" cy="3721100"/>
          </a:xfrm>
          <a:noFill/>
          <a:ln>
            <a:solidFill>
              <a:srgbClr val="000000"/>
            </a:solidFill>
            <a:miter lim="800000"/>
            <a:headEnd/>
            <a:tailEnd/>
          </a:ln>
        </p:spPr>
      </p:sp>
      <p:sp>
        <p:nvSpPr>
          <p:cNvPr id="91140" name="Rectangle 3"/>
          <p:cNvSpPr>
            <a:spLocks noGrp="1" noChangeArrowheads="1"/>
          </p:cNvSpPr>
          <p:nvPr>
            <p:ph type="body" idx="1"/>
          </p:nvPr>
        </p:nvSpPr>
        <p:spPr bwMode="auto">
          <a:xfrm>
            <a:off x="906357" y="4715153"/>
            <a:ext cx="4984962" cy="4466987"/>
          </a:xfrm>
          <a:noFill/>
        </p:spPr>
        <p:txBody>
          <a:bodyPr/>
          <a:lstStyle/>
          <a:p>
            <a:pPr eaLnBrk="1" hangingPunct="1">
              <a:spcBef>
                <a:spcPct val="0"/>
              </a:spcBef>
            </a:pPr>
            <a:r>
              <a:rPr lang="en-US" altLang="zh-TW" dirty="0" smtClean="0"/>
              <a:t>The</a:t>
            </a:r>
            <a:r>
              <a:rPr lang="en-US" altLang="zh-TW" baseline="0" dirty="0" smtClean="0"/>
              <a:t> IFRC has a number of tools at its disposal in order to work with disaster management. I would like to emphasize that even though I say IFRC tools it’s not entirely correct as this are tools that are at the disposal of the NS, as the IFRC will not launch a DREF or a FACT without the NS requesting it. So these are the tools we work with:</a:t>
            </a:r>
          </a:p>
          <a:p>
            <a:pPr eaLnBrk="1" hangingPunct="1">
              <a:spcBef>
                <a:spcPct val="0"/>
              </a:spcBef>
            </a:pPr>
            <a:endParaRPr lang="en-US" altLang="zh-TW" baseline="0" dirty="0" smtClean="0"/>
          </a:p>
          <a:p>
            <a:pPr marL="228600" indent="-228600" eaLnBrk="1" hangingPunct="1">
              <a:spcBef>
                <a:spcPct val="0"/>
              </a:spcBef>
              <a:buAutoNum type="arabicPeriod"/>
            </a:pPr>
            <a:r>
              <a:rPr lang="en-US" altLang="zh-TW" baseline="0" dirty="0" smtClean="0"/>
              <a:t>DMIS – a very important tool for regional, zone or donors as we often sit far from the field. Even though I’m new in this position I have already noticed that some NS uses DMIS more  frequently than others. Information bulletin – allows the promotion of what a NS is doing. It reaches a global public as it is </a:t>
            </a:r>
            <a:r>
              <a:rPr lang="en-US" altLang="zh-TW" baseline="0" dirty="0" err="1" smtClean="0"/>
              <a:t>publiched</a:t>
            </a:r>
            <a:r>
              <a:rPr lang="en-US" altLang="zh-TW" baseline="0" dirty="0" smtClean="0"/>
              <a:t> on the IFRC web page. </a:t>
            </a:r>
          </a:p>
          <a:p>
            <a:pPr marL="228600" indent="-228600" eaLnBrk="1" hangingPunct="1">
              <a:spcBef>
                <a:spcPct val="0"/>
              </a:spcBef>
              <a:buAutoNum type="arabicPeriod"/>
            </a:pPr>
            <a:r>
              <a:rPr lang="en-US" altLang="zh-TW" baseline="0" dirty="0" err="1" smtClean="0"/>
              <a:t>Fundingt</a:t>
            </a:r>
            <a:r>
              <a:rPr lang="en-US" altLang="zh-TW" baseline="0" dirty="0" smtClean="0"/>
              <a:t> tools: DREF and Emergency Appeals. Which I will comeback to later.</a:t>
            </a:r>
          </a:p>
          <a:p>
            <a:pPr marL="228600" indent="-228600" eaLnBrk="1" hangingPunct="1">
              <a:spcBef>
                <a:spcPct val="0"/>
              </a:spcBef>
              <a:buAutoNum type="arabicPeriod"/>
            </a:pPr>
            <a:r>
              <a:rPr lang="en-US" altLang="zh-TW" baseline="0" dirty="0" smtClean="0"/>
              <a:t>FACT and RDTR, FERST (Federation Early Recovery Surge Team)</a:t>
            </a:r>
          </a:p>
          <a:p>
            <a:pPr marL="228600" indent="-228600" eaLnBrk="1" hangingPunct="1">
              <a:spcBef>
                <a:spcPct val="0"/>
              </a:spcBef>
              <a:buAutoNum type="arabicPeriod"/>
            </a:pPr>
            <a:r>
              <a:rPr lang="en-US" altLang="zh-TW" baseline="0" dirty="0" smtClean="0"/>
              <a:t>ERUSs, </a:t>
            </a:r>
            <a:r>
              <a:rPr lang="en-US" altLang="zh-TW" baseline="0" dirty="0" err="1" smtClean="0"/>
              <a:t>HEOps</a:t>
            </a:r>
            <a:r>
              <a:rPr lang="en-US" altLang="zh-TW" baseline="0" dirty="0" smtClean="0"/>
              <a:t>, SURGE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a:t>
            </a:r>
            <a:r>
              <a:rPr lang="en-US" baseline="0" dirty="0" smtClean="0"/>
              <a:t> show that the DM tools are suppose to work in an integrated way. To the lower left you also see the different ERU units.</a:t>
            </a:r>
          </a:p>
          <a:p>
            <a:endParaRPr lang="en-GB" dirty="0"/>
          </a:p>
        </p:txBody>
      </p:sp>
      <p:sp>
        <p:nvSpPr>
          <p:cNvPr id="4" name="Slide Number Placeholder 3"/>
          <p:cNvSpPr>
            <a:spLocks noGrp="1"/>
          </p:cNvSpPr>
          <p:nvPr>
            <p:ph type="sldNum" sz="quarter" idx="10"/>
          </p:nvPr>
        </p:nvSpPr>
        <p:spPr/>
        <p:txBody>
          <a:bodyPr/>
          <a:lstStyle/>
          <a:p>
            <a:pPr>
              <a:defRPr/>
            </a:pPr>
            <a:fld id="{349BCBB9-25FB-4B69-9410-BE1BFD810C7F}" type="slidenum">
              <a:rPr lang="en-GB" altLang="zh-TW" smtClean="0"/>
              <a:pPr>
                <a:defRPr/>
              </a:pPr>
              <a:t>5</a:t>
            </a:fld>
            <a:endParaRPr lang="en-GB"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noFill/>
          <a:ln>
            <a:miter lim="800000"/>
            <a:headEnd/>
            <a:tailEnd/>
          </a:ln>
        </p:spPr>
        <p:txBody>
          <a:bodyPr/>
          <a:lstStyle/>
          <a:p>
            <a:fld id="{01C02C25-9BEC-472F-B5F6-0B7B76F56768}" type="slidenum">
              <a:rPr lang="en-GB" altLang="zh-TW" smtClean="0"/>
              <a:pPr/>
              <a:t>6</a:t>
            </a:fld>
            <a:endParaRPr lang="en-GB" altLang="zh-TW" smtClean="0"/>
          </a:p>
        </p:txBody>
      </p:sp>
      <p:sp>
        <p:nvSpPr>
          <p:cNvPr id="93187" name="Rectangle 2"/>
          <p:cNvSpPr>
            <a:spLocks noGrp="1" noRot="1" noChangeAspect="1" noChangeArrowheads="1" noTextEdit="1"/>
          </p:cNvSpPr>
          <p:nvPr>
            <p:ph type="sldImg"/>
          </p:nvPr>
        </p:nvSpPr>
        <p:spPr bwMode="auto">
          <a:xfrm>
            <a:off x="923925" y="744538"/>
            <a:ext cx="4959350" cy="3721100"/>
          </a:xfrm>
          <a:noFill/>
          <a:ln>
            <a:solidFill>
              <a:srgbClr val="000000"/>
            </a:solidFill>
            <a:miter lim="800000"/>
            <a:headEnd/>
            <a:tailEnd/>
          </a:ln>
        </p:spPr>
      </p:sp>
      <p:sp>
        <p:nvSpPr>
          <p:cNvPr id="93188" name="Rectangle 3"/>
          <p:cNvSpPr>
            <a:spLocks noGrp="1" noChangeArrowheads="1"/>
          </p:cNvSpPr>
          <p:nvPr>
            <p:ph type="body" idx="1"/>
          </p:nvPr>
        </p:nvSpPr>
        <p:spPr bwMode="auto">
          <a:noFill/>
        </p:spPr>
        <p:txBody>
          <a:bodyPr/>
          <a:lstStyle/>
          <a:p>
            <a:pPr eaLnBrk="1" hangingPunct="1">
              <a:spcBef>
                <a:spcPct val="0"/>
              </a:spcBef>
            </a:pPr>
            <a:r>
              <a:rPr lang="en-GB" altLang="zh-TW" b="1" dirty="0" smtClean="0"/>
              <a:t>Disaster Relief Emergency Fund</a:t>
            </a:r>
            <a:r>
              <a:rPr lang="en-GB" altLang="zh-TW" dirty="0" smtClean="0"/>
              <a:t> (DREF) is a revolving fund to allo</a:t>
            </a:r>
            <a:r>
              <a:rPr lang="en-GB" altLang="zh-TW" baseline="0" dirty="0" smtClean="0"/>
              <a:t>w start</a:t>
            </a:r>
            <a:r>
              <a:rPr lang="en-GB" altLang="zh-TW" dirty="0" smtClean="0"/>
              <a:t> up</a:t>
            </a:r>
            <a:r>
              <a:rPr lang="en-GB" altLang="zh-TW" baseline="0" dirty="0" smtClean="0"/>
              <a:t> of emergency response to</a:t>
            </a:r>
            <a:r>
              <a:rPr lang="en-GB" altLang="zh-TW" dirty="0" smtClean="0"/>
              <a:t> disasters quickly. </a:t>
            </a:r>
          </a:p>
          <a:p>
            <a:pPr eaLnBrk="1" hangingPunct="1">
              <a:spcBef>
                <a:spcPct val="0"/>
              </a:spcBef>
            </a:pPr>
            <a:endParaRPr lang="en-GB" altLang="zh-TW" dirty="0" smtClean="0"/>
          </a:p>
          <a:p>
            <a:pPr eaLnBrk="1" hangingPunct="1">
              <a:spcBef>
                <a:spcPct val="0"/>
              </a:spcBef>
            </a:pPr>
            <a:r>
              <a:rPr lang="en-GB" altLang="zh-TW" dirty="0" smtClean="0"/>
              <a:t>In operations, which are not supported by an appeal (minor), the DREF allocation is often the only external source of funding for the Operating National Society. </a:t>
            </a:r>
          </a:p>
          <a:p>
            <a:pPr eaLnBrk="1" hangingPunct="1">
              <a:spcBef>
                <a:spcPct val="0"/>
              </a:spcBef>
            </a:pPr>
            <a:endParaRPr lang="en-GB" altLang="zh-TW" dirty="0" smtClean="0"/>
          </a:p>
          <a:p>
            <a:pPr eaLnBrk="1" hangingPunct="1">
              <a:spcBef>
                <a:spcPct val="0"/>
              </a:spcBef>
            </a:pPr>
            <a:r>
              <a:rPr lang="en-GB" altLang="zh-TW" dirty="0" smtClean="0"/>
              <a:t>In appeal based operations (major), immediate release of DREF funds allows immediate response. When other funding comes available for the operation, DREF allocation can be replenished and the funds re-utilised for </a:t>
            </a:r>
            <a:r>
              <a:rPr lang="en-US" altLang="zh-TW" dirty="0" smtClean="0"/>
              <a:t>the </a:t>
            </a:r>
            <a:r>
              <a:rPr lang="en-GB" altLang="zh-TW" dirty="0" smtClean="0"/>
              <a:t>next operation. </a:t>
            </a:r>
          </a:p>
          <a:p>
            <a:pPr eaLnBrk="1" hangingPunct="1">
              <a:spcBef>
                <a:spcPct val="0"/>
              </a:spcBef>
            </a:pPr>
            <a:endParaRPr lang="en-GB" sz="1200" kern="1200" dirty="0" smtClean="0">
              <a:solidFill>
                <a:schemeClr val="tx1"/>
              </a:solidFill>
              <a:latin typeface="+mn-lt"/>
              <a:ea typeface="+mn-ea"/>
              <a:cs typeface="+mn-cs"/>
            </a:endParaRPr>
          </a:p>
          <a:p>
            <a:pPr eaLnBrk="1" hangingPunct="1">
              <a:spcBef>
                <a:spcPct val="0"/>
              </a:spcBef>
            </a:pPr>
            <a:r>
              <a:rPr lang="en-GB" sz="1200" kern="1200" dirty="0" smtClean="0">
                <a:solidFill>
                  <a:schemeClr val="tx1"/>
                </a:solidFill>
                <a:latin typeface="+mn-lt"/>
                <a:ea typeface="+mn-ea"/>
                <a:cs typeface="+mn-cs"/>
              </a:rPr>
              <a:t>Allocations may be made as start-up loans in the case of large-scale disasters, grants to</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respond to small-scale disasters, or for making preparations in the case of imminent disaster. </a:t>
            </a:r>
          </a:p>
          <a:p>
            <a:pPr eaLnBrk="1" hangingPunct="1">
              <a:spcBef>
                <a:spcPct val="0"/>
              </a:spcBef>
            </a:pPr>
            <a:endParaRPr lang="en-GB" sz="1200" kern="1200" dirty="0" smtClean="0">
              <a:solidFill>
                <a:schemeClr val="tx1"/>
              </a:solidFill>
              <a:latin typeface="+mn-lt"/>
              <a:ea typeface="+mn-ea"/>
              <a:cs typeface="+mn-cs"/>
            </a:endParaRPr>
          </a:p>
          <a:p>
            <a:pPr eaLnBrk="1" hangingPunct="1">
              <a:spcBef>
                <a:spcPct val="0"/>
              </a:spcBef>
            </a:pPr>
            <a:r>
              <a:rPr lang="en-GB" sz="1200" kern="1200" dirty="0" smtClean="0">
                <a:solidFill>
                  <a:schemeClr val="tx1"/>
                </a:solidFill>
                <a:latin typeface="+mn-lt"/>
                <a:ea typeface="+mn-ea"/>
                <a:cs typeface="+mn-cs"/>
              </a:rPr>
              <a:t>All requests for DREF allocations are reviewed on a case-by-case basis. Money can be authorized and released within 24 hours.</a:t>
            </a:r>
          </a:p>
          <a:p>
            <a:pPr eaLnBrk="1" hangingPunct="1">
              <a:spcBef>
                <a:spcPct val="0"/>
              </a:spcBef>
            </a:pPr>
            <a:endParaRPr lang="en-GB" altLang="zh-TW" dirty="0" smtClean="0"/>
          </a:p>
          <a:p>
            <a:pPr eaLnBrk="1" hangingPunct="1">
              <a:spcBef>
                <a:spcPct val="0"/>
              </a:spcBef>
            </a:pPr>
            <a:r>
              <a:rPr lang="en-US" altLang="zh-TW" baseline="0" dirty="0" smtClean="0"/>
              <a:t>Since the DREF is not dependent on donors in the same way as EA’s it is therefore useful for non-visible and forgotten disasters.</a:t>
            </a:r>
          </a:p>
          <a:p>
            <a:pPr eaLnBrk="1" hangingPunct="1">
              <a:spcBef>
                <a:spcPct val="0"/>
              </a:spcBef>
            </a:pPr>
            <a:endParaRPr lang="en-US" altLang="zh-TW" baseline="0" dirty="0" smtClean="0"/>
          </a:p>
          <a:p>
            <a:pPr eaLnBrk="1" hangingPunct="1">
              <a:spcBef>
                <a:spcPct val="0"/>
              </a:spcBef>
            </a:pPr>
            <a:r>
              <a:rPr lang="en-US" altLang="zh-TW" baseline="0" dirty="0" smtClean="0"/>
              <a:t>It’s important to bear in mind that costs should be generated by the emergency operation. Expenditures for recovery or rehabilitation are not eligible.</a:t>
            </a:r>
            <a:endParaRPr lang="en-US" altLang="zh-TW" dirty="0" smtClean="0"/>
          </a:p>
          <a:p>
            <a:pPr eaLnBrk="1" hangingPunct="1">
              <a:spcBef>
                <a:spcPct val="0"/>
              </a:spcBef>
            </a:pPr>
            <a:endParaRPr lang="en-US" altLang="zh-TW" dirty="0" smtClean="0"/>
          </a:p>
          <a:p>
            <a:pPr eaLnBrk="1" hangingPunct="1">
              <a:spcBef>
                <a:spcPct val="0"/>
              </a:spcBef>
            </a:pPr>
            <a:endParaRPr lang="en-US" altLang="zh-TW" sz="1200" kern="1200" dirty="0" smtClean="0">
              <a:solidFill>
                <a:schemeClr val="tx1"/>
              </a:solidFill>
              <a:latin typeface="+mn-lt"/>
              <a:ea typeface="+mn-ea"/>
              <a:cs typeface="+mn-cs"/>
            </a:endParaRPr>
          </a:p>
          <a:p>
            <a:pPr eaLnBrk="1" hangingPunct="1">
              <a:spcBef>
                <a:spcPct val="0"/>
              </a:spcBef>
            </a:pPr>
            <a:endParaRPr lang="en-US" altLang="zh-TW" sz="1200" kern="1200" dirty="0" smtClean="0">
              <a:solidFill>
                <a:schemeClr val="tx1"/>
              </a:solidFill>
              <a:latin typeface="+mn-lt"/>
              <a:ea typeface="+mn-ea"/>
              <a:cs typeface="+mn-cs"/>
            </a:endParaRPr>
          </a:p>
          <a:p>
            <a:pPr eaLnBrk="1" hangingPunct="1">
              <a:spcBef>
                <a:spcPct val="0"/>
              </a:spcBef>
            </a:pPr>
            <a:r>
              <a:rPr lang="en-US" altLang="zh-TW" sz="1200" kern="1200" dirty="0" smtClean="0">
                <a:solidFill>
                  <a:schemeClr val="tx1"/>
                </a:solidFill>
                <a:latin typeface="+mn-lt"/>
                <a:ea typeface="+mn-ea"/>
                <a:cs typeface="+mn-cs"/>
              </a:rPr>
              <a:t>Time is a very important factor</a:t>
            </a:r>
            <a:r>
              <a:rPr lang="en-US" altLang="zh-TW" sz="1200" kern="1200" baseline="0" dirty="0" smtClean="0">
                <a:solidFill>
                  <a:schemeClr val="tx1"/>
                </a:solidFill>
                <a:latin typeface="+mn-lt"/>
                <a:ea typeface="+mn-ea"/>
                <a:cs typeface="+mn-cs"/>
              </a:rPr>
              <a:t> for DREF.  </a:t>
            </a:r>
            <a:r>
              <a:rPr lang="en-US" altLang="zh-TW" sz="1200" kern="1200" baseline="0" dirty="0" err="1" smtClean="0">
                <a:solidFill>
                  <a:schemeClr val="tx1"/>
                </a:solidFill>
                <a:latin typeface="+mn-lt"/>
                <a:ea typeface="+mn-ea"/>
                <a:cs typeface="+mn-cs"/>
              </a:rPr>
              <a:t>Infact</a:t>
            </a:r>
            <a:r>
              <a:rPr lang="en-US" altLang="zh-TW" sz="1200" kern="1200" baseline="0" dirty="0" smtClean="0">
                <a:solidFill>
                  <a:schemeClr val="tx1"/>
                </a:solidFill>
                <a:latin typeface="+mn-lt"/>
                <a:ea typeface="+mn-ea"/>
                <a:cs typeface="+mn-cs"/>
              </a:rPr>
              <a:t> applications will be considered based on the speed of the request. So for instance for:</a:t>
            </a:r>
          </a:p>
          <a:p>
            <a:pPr lvl="0"/>
            <a:r>
              <a:rPr lang="en-GB" sz="1200" kern="1200" dirty="0" smtClean="0">
                <a:solidFill>
                  <a:schemeClr val="tx1"/>
                </a:solidFill>
                <a:latin typeface="+mn-lt"/>
                <a:ea typeface="+mn-ea"/>
                <a:cs typeface="+mn-cs"/>
              </a:rPr>
              <a:t>Rapid-onset - large-scale disasters (DREF loan of start-up funding): 24-48 hours</a:t>
            </a:r>
          </a:p>
          <a:p>
            <a:pPr lvl="0"/>
            <a:r>
              <a:rPr lang="en-GB" sz="1200" kern="1200" dirty="0" smtClean="0">
                <a:solidFill>
                  <a:schemeClr val="tx1"/>
                </a:solidFill>
                <a:latin typeface="+mn-lt"/>
                <a:ea typeface="+mn-ea"/>
                <a:cs typeface="+mn-cs"/>
              </a:rPr>
              <a:t>Rapid-onset - smaller disasters (DREF operation): 7-10 days</a:t>
            </a:r>
          </a:p>
          <a:p>
            <a:pPr lvl="0"/>
            <a:r>
              <a:rPr lang="en-GB" sz="1200" kern="1200" dirty="0" smtClean="0">
                <a:solidFill>
                  <a:schemeClr val="tx1"/>
                </a:solidFill>
                <a:latin typeface="+mn-lt"/>
                <a:ea typeface="+mn-ea"/>
                <a:cs typeface="+mn-cs"/>
              </a:rPr>
              <a:t>Rapid-onset - smaller disasters for which the DREF is requested for replenishment/reimbursement of National Society operation: 14 days from first response from NS</a:t>
            </a:r>
          </a:p>
          <a:p>
            <a:pPr lvl="0"/>
            <a:r>
              <a:rPr lang="en-GB" sz="1200" kern="1200" dirty="0" smtClean="0">
                <a:solidFill>
                  <a:schemeClr val="tx1"/>
                </a:solidFill>
                <a:latin typeface="+mn-lt"/>
                <a:ea typeface="+mn-ea"/>
                <a:cs typeface="+mn-cs"/>
              </a:rPr>
              <a:t>Slow onset disasters: Time in days since the trigger date e.g. an emergency has been declared or critical number of people have been affected: 14 days</a:t>
            </a:r>
          </a:p>
          <a:p>
            <a:pPr eaLnBrk="1" hangingPunct="1">
              <a:spcBef>
                <a:spcPct val="0"/>
              </a:spcBef>
            </a:pPr>
            <a:endParaRPr lang="en-US" altLang="zh-TW" dirty="0" smtClean="0"/>
          </a:p>
          <a:p>
            <a:pPr eaLnBrk="1" hangingPunct="1">
              <a:spcBef>
                <a:spcPct val="0"/>
              </a:spcBef>
            </a:pPr>
            <a:r>
              <a:rPr lang="en-US" altLang="zh-TW" dirty="0" smtClean="0"/>
              <a:t>The target level of DREF is 10 million Swiss francs. In 2002 the level of available funds have been 6-7 MCHF. During the year allocations totaling 4.2 MCHF for 42 emergency operations have been released and 1.6 MCHF of that recovered through operation appeals. Donors have also given 1.8 MCHF directly to build up DREF.</a:t>
            </a:r>
            <a:endParaRPr lang="en-GB" altLang="zh-TW" dirty="0" smtClean="0"/>
          </a:p>
          <a:p>
            <a:pPr eaLnBrk="1" hangingPunct="1">
              <a:spcBef>
                <a:spcPct val="0"/>
              </a:spcBef>
            </a:pPr>
            <a:endParaRPr lang="en-GB" altLang="zh-TW"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FACT </a:t>
            </a:r>
            <a:r>
              <a:rPr lang="en-US" baseline="0" dirty="0" smtClean="0"/>
              <a:t>allows disaster response operations to begin while buying enough time to find longer term human resource solutions.</a:t>
            </a:r>
          </a:p>
          <a:p>
            <a:endParaRPr lang="en-US" baseline="0" dirty="0" smtClean="0"/>
          </a:p>
          <a:p>
            <a:r>
              <a:rPr lang="en-US" baseline="0" dirty="0" smtClean="0"/>
              <a:t>FACT are a group of experienced RCRC disaster managers from within the Federation and from the NS. The personnel come from 100 countries and with different expertise in relief, logistics, health, nutrition, public health, epidemiology, water and sanitation, finance, administration, psychosocial support, shelter and early recovery</a:t>
            </a:r>
          </a:p>
          <a:p>
            <a:endParaRPr lang="en-US" baseline="0" dirty="0" smtClean="0"/>
          </a:p>
          <a:p>
            <a:r>
              <a:rPr lang="en-US" baseline="0" dirty="0" smtClean="0"/>
              <a:t>One of the more important tasks of a FACT is to develop a </a:t>
            </a:r>
            <a:r>
              <a:rPr lang="en-US" baseline="0" dirty="0" err="1" smtClean="0"/>
              <a:t>PoA</a:t>
            </a:r>
            <a:r>
              <a:rPr lang="en-US" baseline="0" dirty="0" smtClean="0"/>
              <a:t> together with the affected NS. The </a:t>
            </a:r>
            <a:r>
              <a:rPr lang="en-US" baseline="0" dirty="0" err="1" smtClean="0"/>
              <a:t>PoA</a:t>
            </a:r>
            <a:r>
              <a:rPr lang="en-US" baseline="0" dirty="0" smtClean="0"/>
              <a:t> should take into account a number of things such as area and magnitude of the disaster and its anticipated evolution. It should of course also contain the needs, capacity of the NS, coordination with local governments, UN etc.</a:t>
            </a:r>
          </a:p>
          <a:p>
            <a:endParaRPr lang="en-US" baseline="0" dirty="0" smtClean="0"/>
          </a:p>
          <a:p>
            <a:r>
              <a:rPr lang="en-US" baseline="0" dirty="0" smtClean="0"/>
              <a:t>FACT teams can be deployed anywhere in the world for 2-4 weeks with only 12-24 hours notice.</a:t>
            </a:r>
          </a:p>
          <a:p>
            <a:endParaRPr lang="en-US" baseline="0" dirty="0" smtClean="0"/>
          </a:p>
          <a:p>
            <a:r>
              <a:rPr lang="en-US" baseline="0" dirty="0" smtClean="0"/>
              <a:t>A team can be available for up to one month and shall be self supporting for that time.</a:t>
            </a:r>
          </a:p>
          <a:p>
            <a:endParaRPr lang="en-GB" dirty="0"/>
          </a:p>
        </p:txBody>
      </p:sp>
      <p:sp>
        <p:nvSpPr>
          <p:cNvPr id="4" name="Slide Number Placeholder 3"/>
          <p:cNvSpPr>
            <a:spLocks noGrp="1"/>
          </p:cNvSpPr>
          <p:nvPr>
            <p:ph type="sldNum" sz="quarter" idx="10"/>
          </p:nvPr>
        </p:nvSpPr>
        <p:spPr/>
        <p:txBody>
          <a:bodyPr/>
          <a:lstStyle/>
          <a:p>
            <a:pPr>
              <a:defRPr/>
            </a:pPr>
            <a:fld id="{349BCBB9-25FB-4B69-9410-BE1BFD810C7F}" type="slidenum">
              <a:rPr lang="en-GB" altLang="zh-TW" smtClean="0"/>
              <a:pPr>
                <a:defRPr/>
              </a:pPr>
              <a:t>7</a:t>
            </a:fld>
            <a:endParaRPr lang="en-GB"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bwMode="auto">
          <a:noFill/>
          <a:ln>
            <a:miter lim="800000"/>
            <a:headEnd/>
            <a:tailEnd/>
          </a:ln>
        </p:spPr>
        <p:txBody>
          <a:bodyPr/>
          <a:lstStyle/>
          <a:p>
            <a:fld id="{654EE3E0-5E1F-4EF5-AC85-F2E97E0A9EAE}" type="slidenum">
              <a:rPr lang="en-GB" altLang="zh-TW" smtClean="0"/>
              <a:pPr/>
              <a:t>8</a:t>
            </a:fld>
            <a:endParaRPr lang="en-GB" altLang="zh-TW" smtClean="0"/>
          </a:p>
        </p:txBody>
      </p:sp>
      <p:sp>
        <p:nvSpPr>
          <p:cNvPr id="95235" name="Rectangle 2"/>
          <p:cNvSpPr>
            <a:spLocks noGrp="1" noRot="1" noChangeAspect="1" noChangeArrowheads="1" noTextEdit="1"/>
          </p:cNvSpPr>
          <p:nvPr>
            <p:ph type="sldImg"/>
          </p:nvPr>
        </p:nvSpPr>
        <p:spPr bwMode="auto">
          <a:xfrm>
            <a:off x="919163" y="744538"/>
            <a:ext cx="4960937" cy="3721100"/>
          </a:xfrm>
          <a:noFill/>
          <a:ln>
            <a:solidFill>
              <a:srgbClr val="000000"/>
            </a:solidFill>
            <a:miter lim="800000"/>
            <a:headEnd/>
            <a:tailEnd/>
          </a:ln>
        </p:spPr>
      </p:sp>
      <p:sp>
        <p:nvSpPr>
          <p:cNvPr id="95236" name="Rectangle 3"/>
          <p:cNvSpPr>
            <a:spLocks noGrp="1" noChangeArrowheads="1"/>
          </p:cNvSpPr>
          <p:nvPr>
            <p:ph type="body" idx="1"/>
          </p:nvPr>
        </p:nvSpPr>
        <p:spPr bwMode="auto">
          <a:xfrm>
            <a:off x="906357" y="4715153"/>
            <a:ext cx="4984962" cy="4466987"/>
          </a:xfrm>
          <a:noFill/>
        </p:spPr>
        <p:txBody>
          <a:bodyPr/>
          <a:lstStyle/>
          <a:p>
            <a:pPr eaLnBrk="1" hangingPunct="1">
              <a:spcBef>
                <a:spcPct val="0"/>
              </a:spcBef>
            </a:pPr>
            <a:r>
              <a:rPr lang="en-GB" altLang="zh-TW" dirty="0" smtClean="0"/>
              <a:t>The </a:t>
            </a:r>
            <a:r>
              <a:rPr lang="en-GB" altLang="zh-TW" b="1" dirty="0" smtClean="0"/>
              <a:t>Regional Disaster Response Team (RDRT)</a:t>
            </a:r>
            <a:r>
              <a:rPr lang="en-GB" altLang="zh-TW" dirty="0" smtClean="0"/>
              <a:t> training started in 2000 and the curriculum for the training was standardised this year.</a:t>
            </a:r>
            <a:r>
              <a:rPr lang="en-US" altLang="zh-TW" dirty="0" smtClean="0"/>
              <a:t> </a:t>
            </a:r>
          </a:p>
          <a:p>
            <a:pPr eaLnBrk="1" hangingPunct="1">
              <a:spcBef>
                <a:spcPct val="0"/>
              </a:spcBef>
            </a:pPr>
            <a:endParaRPr lang="en-US" altLang="zh-TW" dirty="0" smtClean="0"/>
          </a:p>
          <a:p>
            <a:pPr eaLnBrk="1" hangingPunct="1">
              <a:spcBef>
                <a:spcPct val="0"/>
              </a:spcBef>
            </a:pPr>
            <a:r>
              <a:rPr lang="en-US" altLang="zh-TW" dirty="0" smtClean="0"/>
              <a:t>These teams are composed by members</a:t>
            </a:r>
            <a:r>
              <a:rPr lang="en-US" altLang="zh-TW" baseline="0" dirty="0" smtClean="0"/>
              <a:t> of National RCRC Societies within a defined geographical region that have trained together. These teams can be deployed within 24 or 48 hours to neighboring NS responding to a disaster.</a:t>
            </a:r>
          </a:p>
          <a:p>
            <a:pPr eaLnBrk="1" hangingPunct="1">
              <a:spcBef>
                <a:spcPct val="0"/>
              </a:spcBef>
            </a:pPr>
            <a:endParaRPr lang="en-US" altLang="zh-TW" baseline="0" dirty="0" smtClean="0"/>
          </a:p>
          <a:p>
            <a:pPr eaLnBrk="1" hangingPunct="1">
              <a:spcBef>
                <a:spcPct val="0"/>
              </a:spcBef>
            </a:pPr>
            <a:r>
              <a:rPr lang="en-US" altLang="zh-TW" dirty="0" smtClean="0"/>
              <a:t>Regional team concept is very similar to FACT, but RDRT is used also for smaller scale support. Where FACT concentrates more on coordination, the RDRT is stronger in helping in the implementation of activities. RDRT participates and supports the assessment and coordination done by the Operating</a:t>
            </a:r>
            <a:r>
              <a:rPr lang="en-US" altLang="zh-TW" baseline="0" dirty="0" smtClean="0"/>
              <a:t> </a:t>
            </a:r>
            <a:r>
              <a:rPr lang="en-US" altLang="zh-TW" dirty="0" smtClean="0"/>
              <a:t>National Society and the FACT.</a:t>
            </a:r>
          </a:p>
          <a:p>
            <a:pPr eaLnBrk="1" hangingPunct="1">
              <a:spcBef>
                <a:spcPct val="0"/>
              </a:spcBef>
            </a:pPr>
            <a:endParaRPr lang="en-US" altLang="zh-TW"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altLang="zh-TW" baseline="0" dirty="0" smtClean="0"/>
              <a:t>The advantages of RDRT teams are many: </a:t>
            </a:r>
            <a:r>
              <a:rPr lang="en-US" altLang="zh-TW" dirty="0" smtClean="0"/>
              <a:t>RDRT members are disaster managers within their own National Societies and many of them have been working in international operations. Because of the regional approach, they often speak languages widely spoken in the region and are familiar</a:t>
            </a:r>
            <a:r>
              <a:rPr lang="en-US" altLang="zh-TW" baseline="0" dirty="0" smtClean="0"/>
              <a:t> with the local culture</a:t>
            </a:r>
            <a:r>
              <a:rPr lang="en-US" altLang="zh-TW" dirty="0" smtClean="0"/>
              <a:t>. </a:t>
            </a:r>
          </a:p>
          <a:p>
            <a:pPr marL="0" marR="0" indent="0" algn="l" defTabSz="914400" rtl="0" eaLnBrk="1" fontAlgn="base" latinLnBrk="0" hangingPunct="1">
              <a:lnSpc>
                <a:spcPct val="100000"/>
              </a:lnSpc>
              <a:spcBef>
                <a:spcPct val="0"/>
              </a:spcBef>
              <a:spcAft>
                <a:spcPct val="0"/>
              </a:spcAft>
              <a:buClrTx/>
              <a:buSzTx/>
              <a:buFontTx/>
              <a:buNone/>
              <a:tabLst/>
              <a:defRPr/>
            </a:pPr>
            <a:endParaRPr lang="en-US" altLang="zh-TW"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altLang="zh-TW" dirty="0" smtClean="0"/>
              <a:t>RDRT are managed</a:t>
            </a:r>
            <a:r>
              <a:rPr lang="en-US" altLang="zh-TW" baseline="0" dirty="0" smtClean="0"/>
              <a:t> and </a:t>
            </a:r>
            <a:r>
              <a:rPr lang="en-US" altLang="zh-TW" dirty="0" smtClean="0"/>
              <a:t>deployed by the regional</a:t>
            </a:r>
            <a:r>
              <a:rPr lang="en-US" altLang="zh-TW" baseline="0" dirty="0" smtClean="0"/>
              <a:t> offices of the IFRC. </a:t>
            </a:r>
            <a:r>
              <a:rPr lang="en-US" altLang="zh-TW" dirty="0" smtClean="0"/>
              <a:t>Deployments follows the same principles as in the FACT concept. RDRT training allows the members to link well with FACT and UNDAC teams as well as NS.</a:t>
            </a:r>
            <a:r>
              <a:rPr lang="en-US" altLang="zh-TW" baseline="0" dirty="0" smtClean="0"/>
              <a:t> </a:t>
            </a:r>
          </a:p>
          <a:p>
            <a:pPr marL="0" marR="0" indent="0" algn="l" defTabSz="914400" rtl="0" eaLnBrk="1" fontAlgn="base" latinLnBrk="0" hangingPunct="1">
              <a:lnSpc>
                <a:spcPct val="100000"/>
              </a:lnSpc>
              <a:spcBef>
                <a:spcPct val="0"/>
              </a:spcBef>
              <a:spcAft>
                <a:spcPct val="0"/>
              </a:spcAft>
              <a:buClrTx/>
              <a:buSzTx/>
              <a:buFontTx/>
              <a:buNone/>
              <a:tabLst/>
              <a:defRPr/>
            </a:pPr>
            <a:endParaRPr lang="en-US" altLang="zh-TW"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altLang="zh-TW" baseline="0" dirty="0" smtClean="0"/>
              <a:t>IMPORTANT: </a:t>
            </a:r>
            <a:r>
              <a:rPr lang="en-US" altLang="zh-TW" sz="1200" dirty="0" smtClean="0"/>
              <a:t>Always requested by or with the approval of the 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noFill/>
          <a:ln>
            <a:miter lim="800000"/>
            <a:headEnd/>
            <a:tailEnd/>
          </a:ln>
        </p:spPr>
        <p:txBody>
          <a:bodyPr/>
          <a:lstStyle/>
          <a:p>
            <a:fld id="{779D8710-81D6-4DF7-8B11-FC5B34F13315}" type="slidenum">
              <a:rPr lang="en-GB" altLang="zh-TW" smtClean="0"/>
              <a:pPr/>
              <a:t>9</a:t>
            </a:fld>
            <a:endParaRPr lang="en-GB" altLang="zh-TW" smtClean="0"/>
          </a:p>
        </p:txBody>
      </p:sp>
      <p:sp>
        <p:nvSpPr>
          <p:cNvPr id="96259" name="Rectangle 2"/>
          <p:cNvSpPr>
            <a:spLocks noGrp="1" noRot="1" noChangeAspect="1" noChangeArrowheads="1" noTextEdit="1"/>
          </p:cNvSpPr>
          <p:nvPr>
            <p:ph type="sldImg"/>
          </p:nvPr>
        </p:nvSpPr>
        <p:spPr bwMode="auto">
          <a:xfrm>
            <a:off x="923925" y="744538"/>
            <a:ext cx="4959350" cy="3721100"/>
          </a:xfrm>
          <a:noFill/>
          <a:ln>
            <a:solidFill>
              <a:srgbClr val="000000"/>
            </a:solidFill>
            <a:miter lim="800000"/>
            <a:headEnd/>
            <a:tailEnd/>
          </a:ln>
        </p:spPr>
      </p:sp>
      <p:sp>
        <p:nvSpPr>
          <p:cNvPr id="96260" name="Rectangle 3"/>
          <p:cNvSpPr>
            <a:spLocks noGrp="1" noChangeArrowheads="1"/>
          </p:cNvSpPr>
          <p:nvPr>
            <p:ph type="body" idx="1"/>
          </p:nvPr>
        </p:nvSpPr>
        <p:spPr bwMode="auto">
          <a:noFill/>
        </p:spPr>
        <p:txBody>
          <a:bodyPr/>
          <a:lstStyle/>
          <a:p>
            <a:pPr eaLnBrk="1" hangingPunct="1">
              <a:spcBef>
                <a:spcPct val="0"/>
              </a:spcBef>
            </a:pPr>
            <a:r>
              <a:rPr lang="en-US" altLang="zh-TW" dirty="0" smtClean="0"/>
              <a:t>An ERU</a:t>
            </a:r>
            <a:r>
              <a:rPr lang="en-US" altLang="zh-TW" baseline="0" dirty="0" smtClean="0"/>
              <a:t> is a </a:t>
            </a:r>
            <a:r>
              <a:rPr lang="en-US" altLang="zh-TW" baseline="0" dirty="0" err="1" smtClean="0"/>
              <a:t>standardised</a:t>
            </a:r>
            <a:r>
              <a:rPr lang="en-US" altLang="zh-TW" baseline="0" dirty="0" smtClean="0"/>
              <a:t> package of trained personnel and modules of equipment ready to be deployed at short notice. They are designed to provide an essential, basic, and </a:t>
            </a:r>
            <a:r>
              <a:rPr lang="en-US" altLang="zh-TW" baseline="0" dirty="0" err="1" smtClean="0"/>
              <a:t>stardadised</a:t>
            </a:r>
            <a:r>
              <a:rPr lang="en-US" altLang="zh-TW" baseline="0" dirty="0" smtClean="0"/>
              <a:t> service platform for use in any part of the world. The units are fully self-sufficient for one month and can be deployed for up to four months.</a:t>
            </a:r>
          </a:p>
          <a:p>
            <a:pPr eaLnBrk="1" hangingPunct="1">
              <a:spcBef>
                <a:spcPct val="0"/>
              </a:spcBef>
            </a:pPr>
            <a:endParaRPr lang="en-US" altLang="zh-TW" baseline="0" dirty="0" smtClean="0"/>
          </a:p>
          <a:p>
            <a:pPr eaLnBrk="1" hangingPunct="1">
              <a:spcBef>
                <a:spcPct val="0"/>
              </a:spcBef>
            </a:pPr>
            <a:r>
              <a:rPr lang="en-US" altLang="zh-TW" baseline="0" dirty="0" smtClean="0"/>
              <a:t>ERUs are used whenever there is a situation that requires a quick response to which the NS or the delegation cannot respond alone. This is basically entails large emergency response operations.</a:t>
            </a:r>
          </a:p>
          <a:p>
            <a:pPr eaLnBrk="1" hangingPunct="1">
              <a:spcBef>
                <a:spcPct val="0"/>
              </a:spcBef>
            </a:pPr>
            <a:endParaRPr lang="en-US" altLang="zh-TW" baseline="0" dirty="0" smtClean="0"/>
          </a:p>
          <a:p>
            <a:pPr eaLnBrk="1" hangingPunct="1">
              <a:spcBef>
                <a:spcPct val="0"/>
              </a:spcBef>
            </a:pPr>
            <a:r>
              <a:rPr lang="en-US" altLang="zh-TW" baseline="0" dirty="0" smtClean="0"/>
              <a:t>The ERU provide specific support or direct service function when local facilities are either destroyed, overwhelmed by needs, or do not exist.</a:t>
            </a:r>
          </a:p>
          <a:p>
            <a:pPr eaLnBrk="1" hangingPunct="1">
              <a:spcBef>
                <a:spcPct val="0"/>
              </a:spcBef>
            </a:pPr>
            <a:endParaRPr lang="en-US" altLang="zh-TW" baseline="0" dirty="0" smtClean="0"/>
          </a:p>
          <a:p>
            <a:pPr eaLnBrk="1" hangingPunct="1">
              <a:spcBef>
                <a:spcPct val="0"/>
              </a:spcBef>
            </a:pPr>
            <a:r>
              <a:rPr lang="en-US" altLang="zh-TW" baseline="0" dirty="0" smtClean="0"/>
              <a:t>They are used in emergencies to cover gap only until function is no longer required, or until either the NS or the Federation country delegation can take over. </a:t>
            </a:r>
            <a:endParaRPr lang="en-GB" altLang="zh-TW"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zh-TW" altLang="zh-TW">
              <a:solidFill>
                <a:srgbClr val="FFFFFF"/>
              </a:solidFill>
              <a:cs typeface="Arial" pitchFamily="34" charset="0"/>
            </a:endParaRPr>
          </a:p>
        </p:txBody>
      </p:sp>
      <p:grpSp>
        <p:nvGrpSpPr>
          <p:cNvPr id="5" name="Group 11"/>
          <p:cNvGrpSpPr>
            <a:grpSpLocks/>
          </p:cNvGrpSpPr>
          <p:nvPr userDrawn="1"/>
        </p:nvGrpSpPr>
        <p:grpSpPr bwMode="auto">
          <a:xfrm>
            <a:off x="339725" y="339725"/>
            <a:ext cx="1260475" cy="1260475"/>
            <a:chOff x="228600" y="228600"/>
            <a:chExt cx="1260000" cy="1260000"/>
          </a:xfrm>
        </p:grpSpPr>
        <p:sp>
          <p:nvSpPr>
            <p:cNvPr id="6" name="Oval 5"/>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zh-TW" altLang="zh-TW">
                <a:solidFill>
                  <a:srgbClr val="FFFFFF"/>
                </a:solidFill>
                <a:cs typeface="Arial" pitchFamily="34" charset="0"/>
              </a:endParaRPr>
            </a:p>
          </p:txBody>
        </p:sp>
        <p:sp>
          <p:nvSpPr>
            <p:cNvPr id="7" name="TextBox 6"/>
            <p:cNvSpPr txBox="1"/>
            <p:nvPr userDrawn="1"/>
          </p:nvSpPr>
          <p:spPr>
            <a:xfrm>
              <a:off x="282555" y="625325"/>
              <a:ext cx="1144157" cy="153930"/>
            </a:xfrm>
            <a:prstGeom prst="rect">
              <a:avLst/>
            </a:prstGeom>
            <a:noFill/>
          </p:spPr>
          <p:txBody>
            <a:bodyPr lIns="0" tIns="0" rIns="0" bIns="0">
              <a:spAutoFit/>
            </a:bodyPr>
            <a:lstStyle/>
            <a:p>
              <a:pPr algn="ctr">
                <a:defRPr/>
              </a:pPr>
              <a:endParaRPr lang="zh-TW" altLang="zh-TW" sz="1000" b="1">
                <a:solidFill>
                  <a:schemeClr val="bg1"/>
                </a:solidFill>
              </a:endParaRPr>
            </a:p>
          </p:txBody>
        </p:sp>
      </p:grpSp>
      <p:sp>
        <p:nvSpPr>
          <p:cNvPr id="8" name="TextBox 7"/>
          <p:cNvSpPr txBox="1"/>
          <p:nvPr userDrawn="1"/>
        </p:nvSpPr>
        <p:spPr bwMode="auto">
          <a:xfrm>
            <a:off x="393700" y="790575"/>
            <a:ext cx="1144588" cy="307777"/>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rPr>
              <a:t>IFRC DM </a:t>
            </a:r>
            <a:endParaRPr lang="en-US" sz="1000" b="1" dirty="0" smtClean="0">
              <a:solidFill>
                <a:schemeClr val="bg1"/>
              </a:solidFill>
            </a:endParaRPr>
          </a:p>
          <a:p>
            <a:pPr algn="ctr" fontAlgn="auto">
              <a:spcBef>
                <a:spcPts val="0"/>
              </a:spcBef>
              <a:spcAft>
                <a:spcPts val="0"/>
              </a:spcAft>
              <a:defRPr/>
            </a:pPr>
            <a:r>
              <a:rPr lang="en-US" sz="1000" b="1" dirty="0" smtClean="0">
                <a:solidFill>
                  <a:schemeClr val="bg1"/>
                </a:solidFill>
              </a:rPr>
              <a:t>Tools</a:t>
            </a:r>
            <a:endParaRPr lang="en-US" sz="1000" b="1" dirty="0">
              <a:solidFill>
                <a:schemeClr val="bg1"/>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30924" y="1125538"/>
            <a:ext cx="7759212" cy="654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230923" y="1958975"/>
            <a:ext cx="3777762" cy="4311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49362" y="1958975"/>
            <a:ext cx="3779227" cy="4311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230924" y="1125538"/>
            <a:ext cx="7759212" cy="5145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230924" y="1125538"/>
            <a:ext cx="7759212" cy="65405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1230923" y="1958976"/>
            <a:ext cx="3777762" cy="2079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149362" y="1958976"/>
            <a:ext cx="3779227" cy="2079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1230923" y="4191001"/>
            <a:ext cx="3777762" cy="2079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5149362" y="4191001"/>
            <a:ext cx="3779227" cy="2079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zh-TW" altLang="zh-TW">
                <a:solidFill>
                  <a:srgbClr val="FFFFFF"/>
                </a:solidFill>
                <a:cs typeface="Arial" pitchFamily="34" charset="0"/>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zh-TW" altLang="zh-TW">
                <a:solidFill>
                  <a:srgbClr val="FFFFFF"/>
                </a:solidFill>
                <a:cs typeface="Arial" pitchFamily="34" charset="0"/>
              </a:endParaRPr>
            </a:p>
          </p:txBody>
        </p:sp>
        <p:sp>
          <p:nvSpPr>
            <p:cNvPr id="5" name="TextBox 4"/>
            <p:cNvSpPr txBox="1"/>
            <p:nvPr userDrawn="1"/>
          </p:nvSpPr>
          <p:spPr>
            <a:xfrm>
              <a:off x="374650" y="1028700"/>
              <a:ext cx="8128000" cy="2298700"/>
            </a:xfrm>
            <a:prstGeom prst="rect">
              <a:avLst/>
            </a:prstGeom>
            <a:noFill/>
          </p:spPr>
          <p:txBody>
            <a:bodyPr lIns="0" tIns="0" rIns="0" bIns="0">
              <a:spAutoFit/>
            </a:bodyPr>
            <a:lstStyle/>
            <a:p>
              <a:pPr>
                <a:defRPr/>
              </a:pPr>
              <a:r>
                <a:rPr lang="en-US" altLang="zh-TW" sz="2800" b="1" baseline="30000" dirty="0">
                  <a:solidFill>
                    <a:schemeClr val="bg1"/>
                  </a:solidFill>
                </a:rPr>
                <a:t>FOR FURTHER INFORMATION PLEASE CONTACT:</a:t>
              </a:r>
            </a:p>
            <a:p>
              <a:pPr>
                <a:defRPr/>
              </a:pPr>
              <a:endParaRPr lang="en-US" altLang="zh-TW" sz="2800" b="1" baseline="30000" dirty="0">
                <a:solidFill>
                  <a:schemeClr val="bg1"/>
                </a:solidFill>
              </a:endParaRPr>
            </a:p>
            <a:p>
              <a:pPr>
                <a:defRPr/>
              </a:pPr>
              <a:r>
                <a:rPr lang="en-US" altLang="zh-TW" sz="2800" b="1" baseline="30000" dirty="0" smtClean="0">
                  <a:solidFill>
                    <a:schemeClr val="bg1"/>
                  </a:solidFill>
                </a:rPr>
                <a:t>Karen Poon</a:t>
              </a:r>
              <a:endParaRPr lang="en-US" altLang="zh-TW" sz="2800" b="1" baseline="30000" dirty="0">
                <a:solidFill>
                  <a:schemeClr val="bg1"/>
                </a:solidFill>
              </a:endParaRPr>
            </a:p>
            <a:p>
              <a:pPr>
                <a:defRPr/>
              </a:pPr>
              <a:r>
                <a:rPr lang="en-US" altLang="zh-TW" sz="2800" b="1" baseline="30000" dirty="0">
                  <a:solidFill>
                    <a:schemeClr val="bg1"/>
                  </a:solidFill>
                </a:rPr>
                <a:t>OPERATIONS COORDINATOR, DISASTER MANAGEMENT UNIT</a:t>
              </a:r>
              <a:br>
                <a:rPr lang="en-US" altLang="zh-TW" sz="2800" b="1" baseline="30000" dirty="0">
                  <a:solidFill>
                    <a:schemeClr val="bg1"/>
                  </a:solidFill>
                </a:rPr>
              </a:br>
              <a:r>
                <a:rPr lang="en-US" altLang="zh-TW" sz="2800" b="1" baseline="30000" dirty="0">
                  <a:solidFill>
                    <a:schemeClr val="bg1"/>
                  </a:solidFill>
                </a:rPr>
                <a:t>IFRC ASIA PACIFIC ZONE OFFICE</a:t>
              </a:r>
            </a:p>
            <a:p>
              <a:pPr>
                <a:defRPr/>
              </a:pPr>
              <a:r>
                <a:rPr lang="en-US" altLang="zh-TW" sz="2800" b="1" baseline="30000" dirty="0">
                  <a:solidFill>
                    <a:schemeClr val="bg1"/>
                  </a:solidFill>
                </a:rPr>
                <a:t>TEL. : +60 </a:t>
              </a:r>
              <a:r>
                <a:rPr lang="en-US" altLang="zh-TW" sz="2800" b="1" baseline="30000" dirty="0" smtClean="0">
                  <a:solidFill>
                    <a:schemeClr val="bg1"/>
                  </a:solidFill>
                </a:rPr>
                <a:t>16 3600366</a:t>
              </a:r>
              <a:endParaRPr lang="en-US" altLang="zh-TW" sz="2800" b="1" baseline="30000" dirty="0">
                <a:solidFill>
                  <a:schemeClr val="bg1"/>
                </a:solidFill>
              </a:endParaRPr>
            </a:p>
            <a:p>
              <a:pPr>
                <a:defRPr/>
              </a:pPr>
              <a:r>
                <a:rPr lang="en-US" altLang="zh-TW" sz="2800" b="1" baseline="30000" dirty="0">
                  <a:solidFill>
                    <a:schemeClr val="bg1"/>
                  </a:solidFill>
                </a:rPr>
                <a:t>EMAIL: </a:t>
              </a:r>
              <a:r>
                <a:rPr lang="en-US" altLang="zh-TW" sz="2800" b="1" baseline="30000" dirty="0" smtClean="0">
                  <a:solidFill>
                    <a:schemeClr val="bg1"/>
                  </a:solidFill>
                </a:rPr>
                <a:t>karen.poon@ifrc.org </a:t>
              </a:r>
              <a:endParaRPr lang="en-US" altLang="zh-TW" sz="2800" b="1" baseline="30000" dirty="0">
                <a:solidFill>
                  <a:schemeClr val="bg1"/>
                </a:solidFill>
              </a:endParaRPr>
            </a:p>
            <a:p>
              <a:pPr>
                <a:defRPr/>
              </a:pPr>
              <a:endParaRPr lang="en-US" altLang="zh-TW" sz="2800" b="1" baseline="30000" dirty="0">
                <a:solidFill>
                  <a:schemeClr val="bg1"/>
                </a:solidFill>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074"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zh-TW" altLang="zh-TW" sz="3200"/>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a:defRPr/>
              </a:pPr>
              <a:r>
                <a:rPr lang="en-US" altLang="zh-TW" sz="1200" b="1">
                  <a:solidFill>
                    <a:srgbClr val="551C15"/>
                  </a:solidFill>
                  <a:latin typeface="Arial Rounded MT Bold" pitchFamily="34" charset="0"/>
                </a:rPr>
                <a:t>www.ifrc.org</a:t>
              </a:r>
            </a:p>
            <a:p>
              <a:pPr>
                <a:defRPr/>
              </a:pPr>
              <a:r>
                <a:rPr lang="en-US" altLang="zh-TW" sz="1200" b="1">
                  <a:solidFill>
                    <a:schemeClr val="bg1"/>
                  </a:solidFill>
                  <a:latin typeface="Arial Rounded MT Bold" pitchFamily="34" charset="0"/>
                </a:rPr>
                <a:t>Saving lives, changing minds.</a:t>
              </a:r>
              <a:endParaRPr lang="en-US" altLang="zh-TW" sz="1200">
                <a:solidFill>
                  <a:schemeClr val="bg1"/>
                </a:solidFill>
                <a:latin typeface="Arial Rounded MT Bold" pitchFamily="34" charset="0"/>
              </a:endParaRPr>
            </a:p>
          </p:txBody>
        </p:sp>
        <p:pic>
          <p:nvPicPr>
            <p:cNvPr id="3082" name="Picture 14" descr="IFRC_logo_EN.gif"/>
            <p:cNvPicPr>
              <a:picLocks noChangeAspect="1"/>
            </p:cNvPicPr>
            <p:nvPr userDrawn="1"/>
          </p:nvPicPr>
          <p:blipFill>
            <a:blip r:embed="rId14" cstate="print"/>
            <a:srcRect/>
            <a:stretch>
              <a:fillRect/>
            </a:stretch>
          </p:blipFill>
          <p:spPr bwMode="auto">
            <a:xfrm>
              <a:off x="5613869" y="6172201"/>
              <a:ext cx="3225331" cy="304800"/>
            </a:xfrm>
            <a:prstGeom prst="rect">
              <a:avLst/>
            </a:prstGeom>
            <a:noFill/>
            <a:ln w="9525">
              <a:noFill/>
              <a:miter lim="800000"/>
              <a:headEnd/>
              <a:tailEnd/>
            </a:ln>
          </p:spPr>
        </p:pic>
      </p:grpSp>
      <p:sp>
        <p:nvSpPr>
          <p:cNvPr id="3075"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br>
              <a:rPr lang="en-US" altLang="zh-TW" smtClean="0"/>
            </a:br>
            <a:r>
              <a:rPr lang="en-US" altLang="zh-TW" smtClean="0"/>
              <a:t>(possible two lines)</a:t>
            </a:r>
            <a:endParaRPr lang="en-GB" altLang="zh-TW" smtClean="0"/>
          </a:p>
        </p:txBody>
      </p:sp>
      <p:sp>
        <p:nvSpPr>
          <p:cNvPr id="3076"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GB" altLang="zh-TW" smtClean="0"/>
          </a:p>
        </p:txBody>
      </p:sp>
      <p:grpSp>
        <p:nvGrpSpPr>
          <p:cNvPr id="3077" name="Group 16"/>
          <p:cNvGrpSpPr>
            <a:grpSpLocks/>
          </p:cNvGrpSpPr>
          <p:nvPr userDrawn="1"/>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zh-TW" altLang="zh-TW">
                <a:solidFill>
                  <a:srgbClr val="FFFFFF"/>
                </a:solidFill>
                <a:cs typeface="Arial" pitchFamily="34" charset="0"/>
              </a:endParaRPr>
            </a:p>
          </p:txBody>
        </p:sp>
        <p:sp>
          <p:nvSpPr>
            <p:cNvPr id="19" name="TextBox 18"/>
            <p:cNvSpPr txBox="1"/>
            <p:nvPr userDrawn="1"/>
          </p:nvSpPr>
          <p:spPr>
            <a:xfrm>
              <a:off x="282555" y="666585"/>
              <a:ext cx="1144157" cy="307661"/>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rPr>
                <a:t>IFRC DM </a:t>
              </a:r>
              <a:endParaRPr lang="en-US" sz="1000" b="1" dirty="0" smtClean="0">
                <a:solidFill>
                  <a:schemeClr val="bg1"/>
                </a:solidFill>
              </a:endParaRPr>
            </a:p>
            <a:p>
              <a:pPr algn="ctr" fontAlgn="auto">
                <a:spcBef>
                  <a:spcPts val="0"/>
                </a:spcBef>
                <a:spcAft>
                  <a:spcPts val="0"/>
                </a:spcAft>
                <a:defRPr/>
              </a:pPr>
              <a:r>
                <a:rPr lang="en-US" sz="1000" b="1" dirty="0" smtClean="0">
                  <a:solidFill>
                    <a:schemeClr val="bg1"/>
                  </a:solidFill>
                </a:rPr>
                <a:t>Tools</a:t>
              </a:r>
              <a:endParaRPr lang="en-US" sz="1000" b="1" dirty="0">
                <a:solidFill>
                  <a:schemeClr val="bg1"/>
                </a:solidFill>
              </a:endParaRPr>
            </a:p>
          </p:txBody>
        </p:sp>
      </p:grpSp>
    </p:spTree>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51" r:id="rId9"/>
    <p:sldLayoutId id="2147484052" r:id="rId10"/>
    <p:sldLayoutId id="2147484053" r:id="rId11"/>
    <p:sldLayoutId id="2147484054" r:id="rId12"/>
  </p:sldLayoutIdLst>
  <p:transition>
    <p:random/>
  </p:transition>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968778" y="1487678"/>
            <a:ext cx="7834312" cy="2333695"/>
          </a:xfrm>
        </p:spPr>
        <p:txBody>
          <a:bodyPr/>
          <a:lstStyle/>
          <a:p>
            <a:pPr algn="ctr" eaLnBrk="1" hangingPunct="1"/>
            <a:r>
              <a:rPr lang="en-US" altLang="zh-TW" sz="5400" dirty="0" smtClean="0"/>
              <a:t/>
            </a:r>
            <a:br>
              <a:rPr lang="en-US" altLang="zh-TW" sz="5400" dirty="0" smtClean="0"/>
            </a:br>
            <a:r>
              <a:rPr lang="en-US" altLang="zh-TW" sz="5400" dirty="0" smtClean="0"/>
              <a:t>IFRC Disaster Management TOOLS </a:t>
            </a:r>
            <a:br>
              <a:rPr lang="en-US" altLang="zh-TW" sz="5400" dirty="0" smtClean="0"/>
            </a:br>
            <a:endParaRPr lang="en-GB" altLang="zh-TW" sz="5400" dirty="0" smtClean="0"/>
          </a:p>
        </p:txBody>
      </p:sp>
      <p:sp>
        <p:nvSpPr>
          <p:cNvPr id="30723" name="Rectangle 3"/>
          <p:cNvSpPr>
            <a:spLocks noChangeArrowheads="1"/>
          </p:cNvSpPr>
          <p:nvPr/>
        </p:nvSpPr>
        <p:spPr bwMode="auto">
          <a:xfrm>
            <a:off x="563366" y="3955057"/>
            <a:ext cx="8563178"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chemeClr val="bg1"/>
                </a:solidFill>
                <a:effectLst/>
                <a:latin typeface="Cambria" pitchFamily="18" charset="0"/>
                <a:ea typeface="Calibri" pitchFamily="34" charset="0"/>
                <a:cs typeface="TH SarabunPSK" charset="0"/>
              </a:rPr>
              <a:t>“National Conference on Challenges of Thai Medical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chemeClr val="bg1"/>
                </a:solidFill>
                <a:effectLst/>
                <a:latin typeface="Cambria" pitchFamily="18" charset="0"/>
                <a:ea typeface="Calibri" pitchFamily="34" charset="0"/>
                <a:cs typeface="TH SarabunPSK" charset="0"/>
              </a:rPr>
              <a:t>System</a:t>
            </a:r>
            <a:r>
              <a:rPr kumimoji="0" lang="en-US" sz="2800" b="1" i="1" u="none" strike="noStrike" cap="none" normalizeH="0" dirty="0" smtClean="0">
                <a:ln>
                  <a:noFill/>
                </a:ln>
                <a:solidFill>
                  <a:schemeClr val="bg1"/>
                </a:solidFill>
                <a:effectLst/>
                <a:latin typeface="Cambria" pitchFamily="18" charset="0"/>
                <a:ea typeface="Calibri" pitchFamily="34" charset="0"/>
                <a:cs typeface="TH SarabunPSK" charset="0"/>
              </a:rPr>
              <a:t> </a:t>
            </a:r>
            <a:r>
              <a:rPr kumimoji="0" lang="en-US" sz="2800" b="1" i="1" u="none" strike="noStrike" cap="none" normalizeH="0" baseline="0" dirty="0" smtClean="0">
                <a:ln>
                  <a:noFill/>
                </a:ln>
                <a:solidFill>
                  <a:schemeClr val="bg1"/>
                </a:solidFill>
                <a:effectLst/>
                <a:latin typeface="Cambria" pitchFamily="18" charset="0"/>
                <a:ea typeface="Calibri" pitchFamily="34" charset="0"/>
                <a:cs typeface="TH SarabunPSK" charset="0"/>
              </a:rPr>
              <a:t>for Disaster Management”</a:t>
            </a:r>
            <a:endParaRPr kumimoji="0" lang="en-US" sz="2800" b="0" i="1" u="none" strike="noStrike" cap="none" normalizeH="0" baseline="0" dirty="0" smtClean="0">
              <a:ln>
                <a:noFill/>
              </a:ln>
              <a:solidFill>
                <a:schemeClr val="bg1"/>
              </a:solidFill>
              <a:effectLst/>
              <a:latin typeface="Arial" pitchFamily="34" charset="0"/>
              <a:cs typeface="Arial" pitchFamily="34" charset="0"/>
            </a:endParaRPr>
          </a:p>
        </p:txBody>
      </p:sp>
      <p:sp>
        <p:nvSpPr>
          <p:cNvPr id="30724" name="Rectangle 4"/>
          <p:cNvSpPr>
            <a:spLocks noChangeArrowheads="1"/>
          </p:cNvSpPr>
          <p:nvPr/>
        </p:nvSpPr>
        <p:spPr bwMode="auto">
          <a:xfrm>
            <a:off x="1504292" y="5434800"/>
            <a:ext cx="651755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latin typeface="Cambria" pitchFamily="18" charset="0"/>
                <a:ea typeface="Calibri" pitchFamily="34" charset="0"/>
                <a:cs typeface="TH SarabunPSK" charset="0"/>
              </a:rPr>
              <a:t>July 11 – 12, 2013, at </a:t>
            </a:r>
            <a:r>
              <a:rPr kumimoji="0" lang="en-US" b="0" i="0" u="none" strike="noStrike" cap="none" normalizeH="0" baseline="0" dirty="0" err="1" smtClean="0">
                <a:ln>
                  <a:noFill/>
                </a:ln>
                <a:solidFill>
                  <a:schemeClr val="bg1"/>
                </a:solidFill>
                <a:effectLst/>
                <a:latin typeface="Cambria" pitchFamily="18" charset="0"/>
                <a:ea typeface="Calibri" pitchFamily="34" charset="0"/>
                <a:cs typeface="TH SarabunPSK" charset="0"/>
              </a:rPr>
              <a:t>Rajmontien</a:t>
            </a:r>
            <a:r>
              <a:rPr kumimoji="0" lang="en-US" b="0" i="0" u="none" strike="noStrike" cap="none" normalizeH="0" baseline="0" dirty="0" smtClean="0">
                <a:ln>
                  <a:noFill/>
                </a:ln>
                <a:solidFill>
                  <a:schemeClr val="bg1"/>
                </a:solidFill>
                <a:effectLst/>
                <a:latin typeface="Cambria" pitchFamily="18" charset="0"/>
                <a:ea typeface="Calibri" pitchFamily="34" charset="0"/>
                <a:cs typeface="TH SarabunPSK" charset="0"/>
              </a:rPr>
              <a:t> Room, </a:t>
            </a:r>
            <a:r>
              <a:rPr kumimoji="0" lang="en-US" b="0" i="0" u="none" strike="noStrike" cap="none" normalizeH="0" baseline="0" dirty="0" err="1" smtClean="0">
                <a:ln>
                  <a:noFill/>
                </a:ln>
                <a:solidFill>
                  <a:schemeClr val="bg1"/>
                </a:solidFill>
                <a:effectLst/>
                <a:latin typeface="Cambria" pitchFamily="18" charset="0"/>
                <a:ea typeface="Calibri" pitchFamily="34" charset="0"/>
                <a:cs typeface="TH SarabunPSK" charset="0"/>
              </a:rPr>
              <a:t>Montien</a:t>
            </a:r>
            <a:r>
              <a:rPr kumimoji="0" lang="en-US" b="0" i="0" u="none" strike="noStrike" cap="none" normalizeH="0" baseline="0" dirty="0" smtClean="0">
                <a:ln>
                  <a:noFill/>
                </a:ln>
                <a:solidFill>
                  <a:schemeClr val="bg1"/>
                </a:solidFill>
                <a:effectLst/>
                <a:latin typeface="Cambria" pitchFamily="18" charset="0"/>
                <a:ea typeface="Calibri" pitchFamily="34" charset="0"/>
                <a:cs typeface="TH SarabunPSK" charset="0"/>
              </a:rPr>
              <a:t> Hotel, Bangkok</a:t>
            </a:r>
            <a:endParaRPr kumimoji="0" lang="en-US"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2057400" y="533400"/>
            <a:ext cx="7759700" cy="654050"/>
          </a:xfrm>
        </p:spPr>
        <p:txBody>
          <a:bodyPr/>
          <a:lstStyle/>
          <a:p>
            <a:pPr>
              <a:defRPr/>
            </a:pPr>
            <a:r>
              <a:rPr lang="en-GB" sz="2400" dirty="0" smtClean="0">
                <a:effectLst>
                  <a:outerShdw blurRad="38100" dist="38100" dir="2700000" algn="tl">
                    <a:srgbClr val="000000">
                      <a:alpha val="43137"/>
                    </a:srgbClr>
                  </a:outerShdw>
                </a:effectLst>
              </a:rPr>
              <a:t>Emergency </a:t>
            </a:r>
            <a:r>
              <a:rPr lang="en-GB" sz="2400" dirty="0">
                <a:effectLst>
                  <a:outerShdw blurRad="38100" dist="38100" dir="2700000" algn="tl">
                    <a:srgbClr val="000000">
                      <a:alpha val="43137"/>
                    </a:srgbClr>
                  </a:outerShdw>
                </a:effectLst>
              </a:rPr>
              <a:t>Response Units (ERU)</a:t>
            </a:r>
          </a:p>
        </p:txBody>
      </p:sp>
      <p:sp>
        <p:nvSpPr>
          <p:cNvPr id="36867" name="Rectangle 3"/>
          <p:cNvSpPr>
            <a:spLocks noGrp="1" noChangeArrowheads="1"/>
          </p:cNvSpPr>
          <p:nvPr>
            <p:ph type="body" sz="half" idx="1"/>
          </p:nvPr>
        </p:nvSpPr>
        <p:spPr>
          <a:xfrm>
            <a:off x="163773" y="1600200"/>
            <a:ext cx="5308979" cy="4429125"/>
          </a:xfrm>
        </p:spPr>
        <p:txBody>
          <a:bodyPr/>
          <a:lstStyle/>
          <a:p>
            <a:pPr>
              <a:buNone/>
            </a:pPr>
            <a:r>
              <a:rPr lang="en-GB" altLang="zh-TW" sz="2400" dirty="0" smtClean="0"/>
              <a:t>ERU can assist in the following areas:</a:t>
            </a:r>
          </a:p>
          <a:p>
            <a:pPr>
              <a:buNone/>
            </a:pPr>
            <a:endParaRPr lang="en-GB" altLang="zh-TW" sz="1400" dirty="0" smtClean="0"/>
          </a:p>
          <a:p>
            <a:r>
              <a:rPr lang="en-US" altLang="zh-TW" sz="2400" dirty="0" smtClean="0"/>
              <a:t>Logistics</a:t>
            </a:r>
          </a:p>
          <a:p>
            <a:r>
              <a:rPr lang="en-US" altLang="zh-TW" sz="2400" dirty="0" smtClean="0"/>
              <a:t>IT &amp; Telecommunications</a:t>
            </a:r>
          </a:p>
          <a:p>
            <a:r>
              <a:rPr lang="en-US" altLang="zh-TW" sz="2400" b="1" dirty="0" smtClean="0">
                <a:solidFill>
                  <a:srgbClr val="FF0000"/>
                </a:solidFill>
              </a:rPr>
              <a:t>Basic health care</a:t>
            </a:r>
          </a:p>
          <a:p>
            <a:r>
              <a:rPr lang="en-US" altLang="zh-TW" sz="2400" b="1" dirty="0" smtClean="0">
                <a:solidFill>
                  <a:srgbClr val="FF0000"/>
                </a:solidFill>
              </a:rPr>
              <a:t>Referral and Rapid Deployment hospital</a:t>
            </a:r>
          </a:p>
          <a:p>
            <a:r>
              <a:rPr lang="en-US" altLang="zh-TW" sz="2400" b="1" dirty="0" smtClean="0">
                <a:solidFill>
                  <a:srgbClr val="FF0000"/>
                </a:solidFill>
              </a:rPr>
              <a:t>Water/Sanitation</a:t>
            </a:r>
          </a:p>
          <a:p>
            <a:r>
              <a:rPr lang="en-US" altLang="zh-TW" sz="2400" dirty="0" smtClean="0"/>
              <a:t>Relief</a:t>
            </a:r>
          </a:p>
          <a:p>
            <a:r>
              <a:rPr lang="en-US" altLang="zh-TW" sz="2400" dirty="0" smtClean="0"/>
              <a:t>Base camp</a:t>
            </a:r>
          </a:p>
          <a:p>
            <a:pPr>
              <a:spcBef>
                <a:spcPct val="0"/>
              </a:spcBef>
              <a:buClrTx/>
              <a:buFontTx/>
              <a:buNone/>
            </a:pPr>
            <a:endParaRPr lang="en-GB" altLang="zh-TW" sz="900" dirty="0" smtClean="0"/>
          </a:p>
          <a:p>
            <a:endParaRPr lang="en-GB" altLang="zh-TW" sz="900" dirty="0" smtClean="0"/>
          </a:p>
          <a:p>
            <a:endParaRPr lang="en-GB" altLang="zh-TW" sz="900" dirty="0" smtClean="0"/>
          </a:p>
          <a:p>
            <a:endParaRPr lang="en-GB" altLang="zh-TW" sz="900" dirty="0" smtClean="0"/>
          </a:p>
        </p:txBody>
      </p:sp>
      <p:pic>
        <p:nvPicPr>
          <p:cNvPr id="36868" name="Picture 5" descr="T:\OpsSupport\ERU\8. Pictures\Health\05 Pak Musbd father &amp; son NorX RESIZED.jpg"/>
          <p:cNvPicPr>
            <a:picLocks noChangeAspect="1" noChangeArrowheads="1"/>
          </p:cNvPicPr>
          <p:nvPr/>
        </p:nvPicPr>
        <p:blipFill>
          <a:blip r:embed="rId3" cstate="print"/>
          <a:srcRect/>
          <a:stretch>
            <a:fillRect/>
          </a:stretch>
        </p:blipFill>
        <p:spPr bwMode="auto">
          <a:xfrm>
            <a:off x="5562600" y="1295400"/>
            <a:ext cx="2774950" cy="452755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 name="Rectangle 2477"/>
          <p:cNvSpPr/>
          <p:nvPr/>
        </p:nvSpPr>
        <p:spPr>
          <a:xfrm>
            <a:off x="7539038" y="1500188"/>
            <a:ext cx="1604962"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zh-TW">
              <a:solidFill>
                <a:srgbClr val="FFFFFF"/>
              </a:solidFill>
              <a:cs typeface="Arial" pitchFamily="34" charset="0"/>
            </a:endParaRPr>
          </a:p>
        </p:txBody>
      </p:sp>
      <p:pic>
        <p:nvPicPr>
          <p:cNvPr id="37891" name="Picture 2463"/>
          <p:cNvPicPr>
            <a:picLocks noChangeAspect="1" noChangeArrowheads="1"/>
          </p:cNvPicPr>
          <p:nvPr/>
        </p:nvPicPr>
        <p:blipFill>
          <a:blip r:embed="rId2" cstate="print"/>
          <a:srcRect/>
          <a:stretch>
            <a:fillRect/>
          </a:stretch>
        </p:blipFill>
        <p:spPr bwMode="auto">
          <a:xfrm>
            <a:off x="-103188" y="0"/>
            <a:ext cx="9247188" cy="6900863"/>
          </a:xfrm>
          <a:prstGeom prst="rect">
            <a:avLst/>
          </a:prstGeom>
          <a:noFill/>
          <a:ln w="9525">
            <a:noFill/>
            <a:miter lim="800000"/>
            <a:headEnd/>
            <a:tailEnd/>
          </a:ln>
        </p:spPr>
      </p:pic>
      <p:sp>
        <p:nvSpPr>
          <p:cNvPr id="37892" name="Rectangle 2480"/>
          <p:cNvSpPr>
            <a:spLocks noChangeArrowheads="1"/>
          </p:cNvSpPr>
          <p:nvPr/>
        </p:nvSpPr>
        <p:spPr bwMode="auto">
          <a:xfrm>
            <a:off x="6346209" y="243101"/>
            <a:ext cx="2797791" cy="1200329"/>
          </a:xfrm>
          <a:prstGeom prst="rect">
            <a:avLst/>
          </a:prstGeom>
          <a:noFill/>
          <a:ln w="9525">
            <a:noFill/>
            <a:miter lim="800000"/>
            <a:headEnd/>
            <a:tailEnd/>
          </a:ln>
        </p:spPr>
        <p:txBody>
          <a:bodyPr wrap="square">
            <a:spAutoFit/>
          </a:bodyPr>
          <a:lstStyle/>
          <a:p>
            <a:r>
              <a:rPr lang="en-GB" altLang="zh-TW" sz="2400" b="1" dirty="0" smtClean="0">
                <a:latin typeface="Baskerville Old Face" pitchFamily="18" charset="0"/>
              </a:rPr>
              <a:t>Emergency Response Unit </a:t>
            </a:r>
            <a:r>
              <a:rPr lang="en-GB" altLang="zh-TW" sz="2400" b="1" dirty="0">
                <a:latin typeface="Baskerville Old Face" pitchFamily="18" charset="0"/>
              </a:rPr>
              <a:t>statistics</a:t>
            </a:r>
            <a:br>
              <a:rPr lang="en-GB" altLang="zh-TW" sz="2400" b="1" dirty="0">
                <a:latin typeface="Baskerville Old Face" pitchFamily="18" charset="0"/>
              </a:rPr>
            </a:br>
            <a:r>
              <a:rPr lang="en-GB" altLang="zh-TW" sz="2400" b="1" dirty="0">
                <a:latin typeface="Baskerville Old Face" pitchFamily="18" charset="0"/>
              </a:rPr>
              <a:t>(since 1996)</a:t>
            </a:r>
            <a:endParaRPr lang="en-GB" altLang="zh-TW" sz="2400" b="1"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8364" y="1746913"/>
            <a:ext cx="8557146" cy="3279424"/>
          </a:xfrm>
          <a:prstGeom prst="rect">
            <a:avLst/>
          </a:prstGeom>
          <a:noFill/>
        </p:spPr>
        <p:txBody>
          <a:bodyPr wrap="square" rtlCol="0">
            <a:spAutoFit/>
          </a:bodyPr>
          <a:lstStyle/>
          <a:p>
            <a:pPr algn="ctr">
              <a:lnSpc>
                <a:spcPct val="150000"/>
              </a:lnSpc>
            </a:pPr>
            <a:r>
              <a:rPr lang="en-US" sz="4800" dirty="0" smtClean="0"/>
              <a:t>Standard Operating Procedures </a:t>
            </a:r>
          </a:p>
          <a:p>
            <a:pPr algn="ctr">
              <a:lnSpc>
                <a:spcPct val="150000"/>
              </a:lnSpc>
            </a:pPr>
            <a:r>
              <a:rPr lang="en-US" sz="4800" dirty="0" smtClean="0"/>
              <a:t>(SOPs)</a:t>
            </a:r>
            <a:endParaRPr lang="en-US" sz="4800" dirty="0"/>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2800" smtClean="0">
                <a:latin typeface="Arial" charset="0"/>
                <a:cs typeface="Arial" charset="0"/>
              </a:rPr>
              <a:t/>
            </a:r>
            <a:br>
              <a:rPr lang="en-US" sz="2800" smtClean="0">
                <a:latin typeface="Arial" charset="0"/>
                <a:cs typeface="Arial" charset="0"/>
              </a:rPr>
            </a:br>
            <a:r>
              <a:rPr lang="en-US" sz="2800" smtClean="0">
                <a:latin typeface="Arial" charset="0"/>
                <a:cs typeface="Arial" charset="0"/>
              </a:rPr>
              <a:t>Guide IFRC action and reinforce</a:t>
            </a:r>
            <a:r>
              <a:rPr lang="en-US" sz="2800" smtClean="0">
                <a:latin typeface="Calibri" pitchFamily="34" charset="0"/>
                <a:cs typeface="Arial" charset="0"/>
              </a:rPr>
              <a:t/>
            </a:r>
            <a:br>
              <a:rPr lang="en-US" sz="2800" smtClean="0">
                <a:latin typeface="Calibri" pitchFamily="34" charset="0"/>
                <a:cs typeface="Arial" charset="0"/>
              </a:rPr>
            </a:br>
            <a:endParaRPr lang="en-GB" smtClean="0">
              <a:latin typeface="Arial" charset="0"/>
              <a:cs typeface="Arial" charset="0"/>
            </a:endParaRPr>
          </a:p>
        </p:txBody>
      </p:sp>
      <p:sp>
        <p:nvSpPr>
          <p:cNvPr id="3" name="Content Placeholder 2"/>
          <p:cNvSpPr>
            <a:spLocks noGrp="1"/>
          </p:cNvSpPr>
          <p:nvPr>
            <p:ph idx="1"/>
          </p:nvPr>
        </p:nvSpPr>
        <p:spPr>
          <a:xfrm>
            <a:off x="161925" y="1676400"/>
            <a:ext cx="5441950" cy="4191000"/>
          </a:xfrm>
        </p:spPr>
        <p:txBody>
          <a:bodyPr/>
          <a:lstStyle/>
          <a:p>
            <a:pPr marL="520700" indent="-360363" defTabSz="1054100">
              <a:lnSpc>
                <a:spcPct val="80000"/>
              </a:lnSpc>
              <a:buFont typeface="Wingdings" pitchFamily="2" charset="2"/>
              <a:buNone/>
              <a:defRPr/>
            </a:pPr>
            <a:endParaRPr lang="en-US" sz="2400" dirty="0" smtClean="0"/>
          </a:p>
          <a:p>
            <a:pPr marL="520700" indent="-360363" defTabSz="1054100">
              <a:lnSpc>
                <a:spcPct val="80000"/>
              </a:lnSpc>
              <a:buFont typeface="Wingdings" pitchFamily="2" charset="2"/>
              <a:buNone/>
              <a:defRPr/>
            </a:pPr>
            <a:endParaRPr lang="en-US" sz="1200" dirty="0" smtClean="0">
              <a:latin typeface="Calibri" pitchFamily="34" charset="0"/>
            </a:endParaRPr>
          </a:p>
          <a:p>
            <a:pPr marL="520700" indent="-360363" defTabSz="1054100">
              <a:lnSpc>
                <a:spcPct val="80000"/>
              </a:lnSpc>
              <a:defRPr/>
            </a:pPr>
            <a:r>
              <a:rPr lang="en-US" sz="2400" dirty="0" smtClean="0">
                <a:latin typeface="Calibri" pitchFamily="34" charset="0"/>
              </a:rPr>
              <a:t>the </a:t>
            </a:r>
            <a:r>
              <a:rPr lang="en-US" sz="2400" b="1" dirty="0" smtClean="0">
                <a:latin typeface="Calibri" pitchFamily="34" charset="0"/>
              </a:rPr>
              <a:t>internal</a:t>
            </a:r>
            <a:r>
              <a:rPr lang="en-US" sz="2400" dirty="0" smtClean="0">
                <a:latin typeface="Calibri" pitchFamily="34" charset="0"/>
              </a:rPr>
              <a:t> procedures for IFRC Secretariat </a:t>
            </a:r>
          </a:p>
          <a:p>
            <a:pPr marL="520700" indent="-360363" defTabSz="1054100">
              <a:lnSpc>
                <a:spcPct val="80000"/>
              </a:lnSpc>
              <a:defRPr/>
            </a:pPr>
            <a:endParaRPr lang="en-GB" sz="2400" dirty="0" smtClean="0">
              <a:latin typeface="Calibri" pitchFamily="34" charset="0"/>
            </a:endParaRPr>
          </a:p>
          <a:p>
            <a:pPr marL="520700" indent="-360363" defTabSz="1054100">
              <a:lnSpc>
                <a:spcPct val="80000"/>
              </a:lnSpc>
              <a:defRPr/>
            </a:pPr>
            <a:r>
              <a:rPr lang="en-GB" sz="2400" dirty="0" smtClean="0">
                <a:latin typeface="Calibri" pitchFamily="34" charset="0"/>
              </a:rPr>
              <a:t>the majority of responses to disasters are </a:t>
            </a:r>
            <a:r>
              <a:rPr lang="en-GB" sz="2400" b="1" dirty="0" smtClean="0">
                <a:latin typeface="Calibri" pitchFamily="34" charset="0"/>
              </a:rPr>
              <a:t>within the capabilities of National Societies</a:t>
            </a:r>
            <a:endParaRPr lang="en-US" sz="2400" dirty="0" smtClean="0">
              <a:latin typeface="Calibri" pitchFamily="34" charset="0"/>
            </a:endParaRPr>
          </a:p>
          <a:p>
            <a:pPr marL="520700" indent="-360363" defTabSz="1054100">
              <a:lnSpc>
                <a:spcPct val="80000"/>
              </a:lnSpc>
              <a:defRPr/>
            </a:pPr>
            <a:endParaRPr lang="en-US" sz="2400" dirty="0" smtClean="0">
              <a:latin typeface="Calibri" pitchFamily="34" charset="0"/>
            </a:endParaRPr>
          </a:p>
          <a:p>
            <a:pPr marL="520700" indent="-360363" defTabSz="1054100">
              <a:lnSpc>
                <a:spcPct val="80000"/>
              </a:lnSpc>
              <a:defRPr/>
            </a:pPr>
            <a:r>
              <a:rPr lang="en-US" sz="2400" dirty="0" smtClean="0">
                <a:latin typeface="Calibri" pitchFamily="34" charset="0"/>
              </a:rPr>
              <a:t>a </a:t>
            </a:r>
            <a:r>
              <a:rPr lang="en-US" sz="2400" b="1" dirty="0" smtClean="0">
                <a:latin typeface="Calibri" pitchFamily="34" charset="0"/>
              </a:rPr>
              <a:t>single communication line </a:t>
            </a:r>
            <a:r>
              <a:rPr lang="en-US" sz="2400" dirty="0" smtClean="0">
                <a:latin typeface="Calibri" pitchFamily="34" charset="0"/>
              </a:rPr>
              <a:t>between the Country Team and the Zone (global DM team) </a:t>
            </a:r>
          </a:p>
          <a:p>
            <a:pPr marL="520700" lvl="1" indent="-360363" algn="just" defTabSz="1054100" eaLnBrk="1" hangingPunct="1">
              <a:lnSpc>
                <a:spcPct val="80000"/>
              </a:lnSpc>
              <a:spcAft>
                <a:spcPts val="600"/>
              </a:spcAft>
              <a:buFont typeface="Symbol" pitchFamily="18" charset="2"/>
              <a:buChar char=""/>
              <a:defRPr/>
            </a:pPr>
            <a:endParaRPr lang="en-US" sz="2400" dirty="0" smtClean="0">
              <a:latin typeface="Calibri" pitchFamily="34" charset="0"/>
            </a:endParaRPr>
          </a:p>
          <a:p>
            <a:pPr algn="just" defTabSz="1054100" eaLnBrk="1" hangingPunct="1">
              <a:lnSpc>
                <a:spcPct val="80000"/>
              </a:lnSpc>
              <a:defRPr/>
            </a:pPr>
            <a:endParaRPr lang="en-US" sz="2400" dirty="0" smtClean="0"/>
          </a:p>
          <a:p>
            <a:pPr marL="520700" indent="-360363" defTabSz="1054100">
              <a:lnSpc>
                <a:spcPct val="80000"/>
              </a:lnSpc>
              <a:defRPr/>
            </a:pPr>
            <a:endParaRPr lang="en-US" dirty="0" smtClean="0"/>
          </a:p>
          <a:p>
            <a:pPr>
              <a:defRPr/>
            </a:pPr>
            <a:endParaRPr lang="en-GB" dirty="0"/>
          </a:p>
        </p:txBody>
      </p:sp>
      <p:pic>
        <p:nvPicPr>
          <p:cNvPr id="11268" name="Picture 4"/>
          <p:cNvPicPr>
            <a:picLocks noChangeAspect="1" noChangeArrowheads="1"/>
          </p:cNvPicPr>
          <p:nvPr/>
        </p:nvPicPr>
        <p:blipFill>
          <a:blip r:embed="rId3" cstate="print"/>
          <a:srcRect/>
          <a:stretch>
            <a:fillRect/>
          </a:stretch>
        </p:blipFill>
        <p:spPr bwMode="auto">
          <a:xfrm>
            <a:off x="5656263" y="1622425"/>
            <a:ext cx="3317875" cy="4264025"/>
          </a:xfrm>
          <a:prstGeom prst="rect">
            <a:avLst/>
          </a:prstGeom>
          <a:noFill/>
          <a:ln w="9525">
            <a:solidFill>
              <a:schemeClr val="tx1"/>
            </a:solidFill>
            <a:miter lim="800000"/>
            <a:headEnd/>
            <a:tailEnd/>
          </a:ln>
        </p:spPr>
      </p:pic>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marL="2238375" indent="-2238375"/>
            <a:r>
              <a:rPr lang="en-US" altLang="zh-TW" sz="2800" dirty="0" smtClean="0">
                <a:latin typeface="Calibri" pitchFamily="34" charset="0"/>
                <a:cs typeface="Arial" charset="0"/>
              </a:rPr>
              <a:t>Key Concepts </a:t>
            </a:r>
            <a:r>
              <a:rPr lang="en-US" sz="2800" dirty="0" smtClean="0">
                <a:latin typeface="Arial" charset="0"/>
                <a:cs typeface="Arial" charset="0"/>
              </a:rPr>
              <a:t>- </a:t>
            </a:r>
            <a:r>
              <a:rPr lang="en-US" altLang="zh-TW" sz="2800" dirty="0" smtClean="0">
                <a:latin typeface="Calibri" pitchFamily="34" charset="0"/>
                <a:cs typeface="Arial" charset="0"/>
              </a:rPr>
              <a:t>Country Team</a:t>
            </a:r>
            <a:endParaRPr lang="en-GB" altLang="zh-TW" sz="2800" dirty="0" smtClean="0">
              <a:latin typeface="Arial" charset="0"/>
              <a:cs typeface="Arial" charset="0"/>
            </a:endParaRPr>
          </a:p>
        </p:txBody>
      </p:sp>
      <p:sp>
        <p:nvSpPr>
          <p:cNvPr id="3" name="Content Placeholder 2"/>
          <p:cNvSpPr>
            <a:spLocks noGrp="1"/>
          </p:cNvSpPr>
          <p:nvPr>
            <p:ph idx="1"/>
          </p:nvPr>
        </p:nvSpPr>
        <p:spPr>
          <a:xfrm>
            <a:off x="171450" y="1676400"/>
            <a:ext cx="8515350" cy="4191000"/>
          </a:xfrm>
        </p:spPr>
        <p:txBody>
          <a:bodyPr/>
          <a:lstStyle/>
          <a:p>
            <a:pPr marL="520700" indent="-360363" algn="just" defTabSz="1054100" eaLnBrk="1" hangingPunct="1">
              <a:lnSpc>
                <a:spcPct val="80000"/>
              </a:lnSpc>
              <a:spcAft>
                <a:spcPts val="600"/>
              </a:spcAft>
              <a:buFont typeface="Wingdings" pitchFamily="2" charset="2"/>
              <a:buNone/>
              <a:defRPr/>
            </a:pPr>
            <a:endParaRPr lang="en-US" altLang="zh-TW" sz="1400" dirty="0" smtClean="0">
              <a:latin typeface="Arial" charset="0"/>
              <a:cs typeface="Arial" charset="0"/>
            </a:endParaRPr>
          </a:p>
          <a:p>
            <a:pPr marL="520700" indent="-360363" algn="just" defTabSz="1054100" eaLnBrk="1" hangingPunct="1">
              <a:lnSpc>
                <a:spcPct val="80000"/>
              </a:lnSpc>
              <a:buFont typeface="Wingdings" pitchFamily="2" charset="2"/>
              <a:buNone/>
              <a:defRPr/>
            </a:pPr>
            <a:r>
              <a:rPr lang="en-US" altLang="zh-TW" sz="2400" dirty="0" smtClean="0">
                <a:latin typeface="Arial" charset="0"/>
                <a:cs typeface="Arial" charset="0"/>
              </a:rPr>
              <a:t>Comprises of a NS and IFRC representative</a:t>
            </a:r>
          </a:p>
          <a:p>
            <a:pPr marL="520700" indent="-360363" algn="just" defTabSz="1054100" eaLnBrk="1" hangingPunct="1">
              <a:lnSpc>
                <a:spcPct val="80000"/>
              </a:lnSpc>
              <a:defRPr/>
            </a:pPr>
            <a:endParaRPr lang="en-US" altLang="zh-TW" sz="1100" dirty="0" smtClean="0">
              <a:latin typeface="Arial" charset="0"/>
              <a:cs typeface="Arial" charset="0"/>
            </a:endParaRPr>
          </a:p>
          <a:p>
            <a:pPr marL="520700" indent="-360363" algn="just" defTabSz="1054100" eaLnBrk="1" hangingPunct="1">
              <a:lnSpc>
                <a:spcPct val="80000"/>
              </a:lnSpc>
              <a:defRPr/>
            </a:pPr>
            <a:r>
              <a:rPr lang="en-US" altLang="zh-TW" sz="2400" dirty="0" smtClean="0">
                <a:latin typeface="Arial" charset="0"/>
                <a:cs typeface="Arial" charset="0"/>
              </a:rPr>
              <a:t>from a Host Red Cross National Society - </a:t>
            </a:r>
            <a:r>
              <a:rPr lang="en-US" altLang="zh-TW" sz="2400" i="1" dirty="0" smtClean="0">
                <a:latin typeface="Arial" charset="0"/>
                <a:cs typeface="Arial" charset="0"/>
              </a:rPr>
              <a:t>this will be typically the Secretary General or Head of DM</a:t>
            </a:r>
          </a:p>
          <a:p>
            <a:pPr marL="520700" indent="-360363" algn="just" defTabSz="1054100" eaLnBrk="1" hangingPunct="1">
              <a:lnSpc>
                <a:spcPct val="80000"/>
              </a:lnSpc>
              <a:defRPr/>
            </a:pPr>
            <a:endParaRPr lang="en-US" altLang="zh-TW" sz="1100" dirty="0" smtClean="0">
              <a:latin typeface="Arial" charset="0"/>
              <a:cs typeface="Arial" charset="0"/>
            </a:endParaRPr>
          </a:p>
          <a:p>
            <a:pPr marL="520700" indent="-360363" algn="just" defTabSz="1054100" eaLnBrk="1" hangingPunct="1">
              <a:lnSpc>
                <a:spcPct val="80000"/>
              </a:lnSpc>
              <a:defRPr/>
            </a:pPr>
            <a:r>
              <a:rPr lang="en-US" altLang="zh-TW" sz="2400" dirty="0" smtClean="0">
                <a:latin typeface="Arial" charset="0"/>
                <a:cs typeface="Arial" charset="0"/>
              </a:rPr>
              <a:t>from the IFRC this can vary:</a:t>
            </a:r>
          </a:p>
          <a:p>
            <a:pPr marL="696913" lvl="2" indent="-360363" algn="just" defTabSz="1054100" eaLnBrk="1" hangingPunct="1">
              <a:lnSpc>
                <a:spcPct val="80000"/>
              </a:lnSpc>
              <a:buFont typeface="Courier New" pitchFamily="49" charset="0"/>
              <a:buChar char="o"/>
              <a:defRPr/>
            </a:pPr>
            <a:r>
              <a:rPr lang="en-US" altLang="zh-TW" sz="2400" dirty="0" smtClean="0">
                <a:latin typeface="Arial" charset="0"/>
                <a:cs typeface="Arial" charset="0"/>
              </a:rPr>
              <a:t>the Country Representative or DM/Technical Delegate</a:t>
            </a:r>
          </a:p>
          <a:p>
            <a:pPr marL="696913" lvl="2" indent="-360363" algn="just" defTabSz="1054100" eaLnBrk="1" hangingPunct="1">
              <a:lnSpc>
                <a:spcPct val="80000"/>
              </a:lnSpc>
              <a:buFont typeface="Courier New" pitchFamily="49" charset="0"/>
              <a:buChar char="o"/>
              <a:defRPr/>
            </a:pPr>
            <a:r>
              <a:rPr lang="en-US" altLang="zh-TW" sz="2400" dirty="0" smtClean="0">
                <a:latin typeface="Arial" charset="0"/>
                <a:cs typeface="Arial" charset="0"/>
              </a:rPr>
              <a:t>a representative from the DMU, Regional Office, RDRT/FACT/ERU,  PNS</a:t>
            </a:r>
          </a:p>
          <a:p>
            <a:pPr marL="520700" indent="-360363" algn="just" defTabSz="1054100" eaLnBrk="1" hangingPunct="1">
              <a:lnSpc>
                <a:spcPct val="80000"/>
              </a:lnSpc>
              <a:defRPr/>
            </a:pPr>
            <a:endParaRPr lang="en-US" altLang="zh-TW" sz="2400" dirty="0" smtClean="0">
              <a:latin typeface="Arial" charset="0"/>
              <a:cs typeface="Arial" charset="0"/>
            </a:endParaRPr>
          </a:p>
          <a:p>
            <a:pPr marL="520700" indent="-360363" algn="just" defTabSz="1054100" eaLnBrk="1" hangingPunct="1">
              <a:lnSpc>
                <a:spcPct val="80000"/>
              </a:lnSpc>
              <a:defRPr/>
            </a:pPr>
            <a:r>
              <a:rPr lang="en-US" altLang="zh-TW" sz="2400" dirty="0" smtClean="0">
                <a:latin typeface="Arial" charset="0"/>
                <a:cs typeface="Arial" charset="0"/>
              </a:rPr>
              <a:t>DMU will initiate direct contact with the Country Team</a:t>
            </a:r>
            <a:r>
              <a:rPr lang="en-US" sz="2400" dirty="0" smtClean="0">
                <a:latin typeface="Calibri" pitchFamily="34" charset="0"/>
              </a:rPr>
              <a:t> </a:t>
            </a:r>
          </a:p>
          <a:p>
            <a:pPr>
              <a:defRPr/>
            </a:pPr>
            <a:endParaRPr lang="en-GB" sz="2400" dirty="0" smtClean="0"/>
          </a:p>
          <a:p>
            <a:pPr marL="520700" indent="-360363" algn="just" defTabSz="1054100" eaLnBrk="1" hangingPunct="1">
              <a:lnSpc>
                <a:spcPct val="80000"/>
              </a:lnSpc>
              <a:spcAft>
                <a:spcPts val="600"/>
              </a:spcAft>
              <a:buFont typeface="Wingdings" pitchFamily="2" charset="2"/>
              <a:buNone/>
              <a:defRPr/>
            </a:pPr>
            <a:endParaRPr lang="en-GB" altLang="zh-TW" sz="2400" dirty="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lIns="36000" rIns="0"/>
          <a:lstStyle/>
          <a:p>
            <a:pPr marL="1887538" indent="-1887538"/>
            <a:r>
              <a:rPr lang="en-US" altLang="zh-TW" sz="2300" smtClean="0">
                <a:latin typeface="Calibri" pitchFamily="34" charset="0"/>
                <a:cs typeface="Arial" charset="0"/>
              </a:rPr>
              <a:t>Key Concepts - Operations Management &amp; Coordination</a:t>
            </a:r>
            <a:endParaRPr lang="en-GB" altLang="zh-TW" sz="2300" smtClean="0">
              <a:latin typeface="Arial" charset="0"/>
              <a:cs typeface="Arial" charset="0"/>
            </a:endParaRPr>
          </a:p>
        </p:txBody>
      </p:sp>
      <p:sp>
        <p:nvSpPr>
          <p:cNvPr id="3" name="Content Placeholder 2"/>
          <p:cNvSpPr>
            <a:spLocks noGrp="1"/>
          </p:cNvSpPr>
          <p:nvPr>
            <p:ph idx="1"/>
          </p:nvPr>
        </p:nvSpPr>
        <p:spPr>
          <a:xfrm>
            <a:off x="171450" y="1542197"/>
            <a:ext cx="8515350" cy="4325203"/>
          </a:xfrm>
        </p:spPr>
        <p:txBody>
          <a:bodyPr/>
          <a:lstStyle/>
          <a:p>
            <a:pPr marL="520700" indent="-360363" algn="just" defTabSz="1054100" eaLnBrk="1" hangingPunct="1">
              <a:lnSpc>
                <a:spcPct val="80000"/>
              </a:lnSpc>
              <a:spcAft>
                <a:spcPts val="600"/>
              </a:spcAft>
              <a:buFont typeface="Wingdings" pitchFamily="2" charset="2"/>
              <a:buNone/>
            </a:pPr>
            <a:endParaRPr lang="en-US" altLang="zh-TW" sz="1400" smtClean="0">
              <a:latin typeface="Arial" charset="0"/>
              <a:cs typeface="Arial" charset="0"/>
            </a:endParaRPr>
          </a:p>
          <a:p>
            <a:pPr marL="520700" indent="-360363" algn="just" defTabSz="1054100" eaLnBrk="1" hangingPunct="1">
              <a:lnSpc>
                <a:spcPct val="80000"/>
              </a:lnSpc>
              <a:spcAft>
                <a:spcPts val="600"/>
              </a:spcAft>
              <a:buFont typeface="Wingdings" pitchFamily="2" charset="2"/>
              <a:buNone/>
            </a:pPr>
            <a:r>
              <a:rPr lang="en-US" altLang="zh-TW" sz="2400" b="1" smtClean="0">
                <a:latin typeface="Arial" charset="0"/>
                <a:cs typeface="Arial" charset="0"/>
              </a:rPr>
              <a:t>Operations Management (National)</a:t>
            </a:r>
          </a:p>
          <a:p>
            <a:pPr marL="520700" indent="-360363" algn="just" defTabSz="1054100" eaLnBrk="1" hangingPunct="1">
              <a:lnSpc>
                <a:spcPct val="80000"/>
              </a:lnSpc>
            </a:pPr>
            <a:r>
              <a:rPr lang="en-US" altLang="zh-TW" sz="2000" smtClean="0">
                <a:latin typeface="Arial" charset="0"/>
                <a:cs typeface="Arial" charset="0"/>
              </a:rPr>
              <a:t>The NS is the </a:t>
            </a:r>
            <a:r>
              <a:rPr lang="en-US" altLang="zh-TW" sz="2000" b="1" smtClean="0">
                <a:latin typeface="Arial" charset="0"/>
                <a:cs typeface="Arial" charset="0"/>
              </a:rPr>
              <a:t>operational lead </a:t>
            </a:r>
            <a:r>
              <a:rPr lang="en-US" altLang="zh-TW" sz="2000" smtClean="0">
                <a:latin typeface="Arial" charset="0"/>
                <a:cs typeface="Arial" charset="0"/>
              </a:rPr>
              <a:t>and manages the implementation</a:t>
            </a:r>
          </a:p>
          <a:p>
            <a:pPr marL="520700" indent="-360363" algn="just" defTabSz="1054100" eaLnBrk="1" hangingPunct="1">
              <a:lnSpc>
                <a:spcPct val="80000"/>
              </a:lnSpc>
            </a:pPr>
            <a:r>
              <a:rPr lang="en-US" altLang="zh-TW" sz="2000" smtClean="0">
                <a:latin typeface="Arial" charset="0"/>
                <a:cs typeface="Arial" charset="0"/>
              </a:rPr>
              <a:t>The management of an operation is at the Country Level</a:t>
            </a:r>
          </a:p>
          <a:p>
            <a:pPr marL="520700" indent="-360363" algn="just" defTabSz="1054100" eaLnBrk="1" hangingPunct="1">
              <a:lnSpc>
                <a:spcPct val="80000"/>
              </a:lnSpc>
            </a:pPr>
            <a:r>
              <a:rPr lang="en-US" altLang="zh-TW" sz="2000" smtClean="0">
                <a:latin typeface="Arial" charset="0"/>
                <a:cs typeface="Arial" charset="0"/>
              </a:rPr>
              <a:t>If needed IFRC supports the NS through the Country Team </a:t>
            </a:r>
          </a:p>
          <a:p>
            <a:pPr marL="520700" indent="-360363" algn="just" defTabSz="1054100" eaLnBrk="1" hangingPunct="1">
              <a:lnSpc>
                <a:spcPct val="80000"/>
              </a:lnSpc>
              <a:spcAft>
                <a:spcPts val="600"/>
              </a:spcAft>
              <a:buFont typeface="Wingdings" pitchFamily="2" charset="2"/>
              <a:buNone/>
            </a:pPr>
            <a:endParaRPr lang="en-US" altLang="zh-TW" sz="1800" b="1" smtClean="0">
              <a:latin typeface="Arial" charset="0"/>
              <a:cs typeface="Arial" charset="0"/>
            </a:endParaRPr>
          </a:p>
          <a:p>
            <a:pPr marL="520700" indent="-360363" algn="just" defTabSz="1054100" eaLnBrk="1" hangingPunct="1">
              <a:lnSpc>
                <a:spcPct val="80000"/>
              </a:lnSpc>
              <a:spcAft>
                <a:spcPts val="600"/>
              </a:spcAft>
              <a:buFont typeface="Wingdings" pitchFamily="2" charset="2"/>
              <a:buNone/>
            </a:pPr>
            <a:r>
              <a:rPr lang="en-US" altLang="zh-TW" sz="2400" b="1" smtClean="0">
                <a:latin typeface="Arial" charset="0"/>
                <a:cs typeface="Arial" charset="0"/>
              </a:rPr>
              <a:t>Operations Coordination (International)</a:t>
            </a:r>
          </a:p>
          <a:p>
            <a:pPr marL="520700" indent="-360363" algn="just" defTabSz="1054100" eaLnBrk="1" hangingPunct="1">
              <a:lnSpc>
                <a:spcPct val="80000"/>
              </a:lnSpc>
            </a:pPr>
            <a:r>
              <a:rPr lang="en-US" altLang="zh-TW" sz="2000" smtClean="0">
                <a:latin typeface="Arial" charset="0"/>
                <a:cs typeface="Arial" charset="0"/>
              </a:rPr>
              <a:t>The DMU is the </a:t>
            </a:r>
            <a:r>
              <a:rPr lang="en-US" altLang="zh-TW" sz="2000" b="1" smtClean="0">
                <a:latin typeface="Arial" charset="0"/>
                <a:cs typeface="Arial" charset="0"/>
              </a:rPr>
              <a:t>international lead </a:t>
            </a:r>
            <a:r>
              <a:rPr lang="en-US" altLang="zh-TW" sz="2000" smtClean="0">
                <a:latin typeface="Arial" charset="0"/>
                <a:cs typeface="Arial" charset="0"/>
              </a:rPr>
              <a:t>and coordinates the facilitation of international assistance</a:t>
            </a:r>
          </a:p>
          <a:p>
            <a:pPr marL="520700" indent="-360363" algn="just" defTabSz="1054100" eaLnBrk="1" hangingPunct="1">
              <a:lnSpc>
                <a:spcPct val="80000"/>
              </a:lnSpc>
            </a:pPr>
            <a:r>
              <a:rPr lang="en-US" altLang="zh-TW" sz="2000" smtClean="0">
                <a:latin typeface="Arial" charset="0"/>
                <a:cs typeface="Arial" charset="0"/>
              </a:rPr>
              <a:t>Facilitates management approval within Global team – Zone/Geneva </a:t>
            </a:r>
          </a:p>
          <a:p>
            <a:pPr marL="520700" indent="-360363" algn="just" defTabSz="1054100" eaLnBrk="1" hangingPunct="1">
              <a:lnSpc>
                <a:spcPct val="80000"/>
              </a:lnSpc>
            </a:pPr>
            <a:r>
              <a:rPr lang="en-US" altLang="zh-TW" sz="2000" smtClean="0">
                <a:latin typeface="Arial" charset="0"/>
                <a:cs typeface="Arial" charset="0"/>
              </a:rPr>
              <a:t>The Zone is the contact point for NS &amp; International Organisations, outside of the country affected</a:t>
            </a:r>
          </a:p>
          <a:p>
            <a:pPr marL="520700" indent="-360363" algn="just" defTabSz="1054100" eaLnBrk="1" hangingPunct="1">
              <a:lnSpc>
                <a:spcPct val="80000"/>
              </a:lnSpc>
              <a:spcAft>
                <a:spcPts val="600"/>
              </a:spcAft>
              <a:buFont typeface="Wingdings" pitchFamily="2" charset="2"/>
              <a:buNone/>
            </a:pPr>
            <a:endParaRPr lang="en-GB" altLang="zh-TW"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 y="2156347"/>
            <a:ext cx="4681182" cy="923330"/>
          </a:xfrm>
          <a:prstGeom prst="rect">
            <a:avLst/>
          </a:prstGeom>
          <a:noFill/>
        </p:spPr>
        <p:txBody>
          <a:bodyPr wrap="square" rtlCol="0">
            <a:spAutoFit/>
          </a:bodyPr>
          <a:lstStyle/>
          <a:p>
            <a:pPr algn="ctr"/>
            <a:r>
              <a:rPr lang="en-US" sz="5400" dirty="0" smtClean="0"/>
              <a:t>Thank You</a:t>
            </a:r>
            <a:endParaRPr lang="en-US" sz="5400" dirty="0"/>
          </a:p>
        </p:txBody>
      </p:sp>
      <p:sp>
        <p:nvSpPr>
          <p:cNvPr id="7" name="TextBox 6"/>
          <p:cNvSpPr txBox="1"/>
          <p:nvPr/>
        </p:nvSpPr>
        <p:spPr>
          <a:xfrm>
            <a:off x="0" y="3425589"/>
            <a:ext cx="4763069" cy="1754326"/>
          </a:xfrm>
          <a:prstGeom prst="rect">
            <a:avLst/>
          </a:prstGeom>
          <a:noFill/>
        </p:spPr>
        <p:txBody>
          <a:bodyPr wrap="square" rtlCol="0">
            <a:spAutoFit/>
          </a:bodyPr>
          <a:lstStyle/>
          <a:p>
            <a:pPr algn="ctr"/>
            <a:r>
              <a:rPr lang="en-US" sz="5400" dirty="0" err="1" smtClean="0"/>
              <a:t>Khob</a:t>
            </a:r>
            <a:r>
              <a:rPr lang="en-US" sz="5400" dirty="0" smtClean="0"/>
              <a:t> </a:t>
            </a:r>
            <a:r>
              <a:rPr lang="en-US" sz="5400" dirty="0" err="1" smtClean="0"/>
              <a:t>Khun</a:t>
            </a:r>
            <a:r>
              <a:rPr lang="en-US" sz="5400" dirty="0" smtClean="0"/>
              <a:t> </a:t>
            </a:r>
            <a:r>
              <a:rPr lang="en-US" sz="5400" dirty="0" err="1" smtClean="0"/>
              <a:t>Kha</a:t>
            </a:r>
            <a:endParaRPr lang="en-US" sz="5400" dirty="0"/>
          </a:p>
        </p:txBody>
      </p:sp>
      <p:pic>
        <p:nvPicPr>
          <p:cNvPr id="1026" name="Picture 2" descr="T:\CSRU\Photo\Thai Floods\_1070535.jpg"/>
          <p:cNvPicPr>
            <a:picLocks noChangeAspect="1" noChangeArrowheads="1"/>
          </p:cNvPicPr>
          <p:nvPr/>
        </p:nvPicPr>
        <p:blipFill>
          <a:blip r:embed="rId3" cstate="print"/>
          <a:srcRect/>
          <a:stretch>
            <a:fillRect/>
          </a:stretch>
        </p:blipFill>
        <p:spPr bwMode="auto">
          <a:xfrm>
            <a:off x="4727243" y="0"/>
            <a:ext cx="4416757" cy="5889009"/>
          </a:xfrm>
          <a:prstGeom prst="rect">
            <a:avLst/>
          </a:prstGeom>
          <a:noFill/>
        </p:spPr>
      </p:pic>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indira.kulenovic.IFRC\Desktop\Pics logos slides\RCRC logos\clip_image001.jpg"/>
          <p:cNvPicPr>
            <a:picLocks noChangeAspect="1" noChangeArrowheads="1"/>
          </p:cNvPicPr>
          <p:nvPr/>
        </p:nvPicPr>
        <p:blipFill>
          <a:blip r:embed="rId3" cstate="print"/>
          <a:srcRect/>
          <a:stretch>
            <a:fillRect/>
          </a:stretch>
        </p:blipFill>
        <p:spPr bwMode="auto">
          <a:xfrm rot="19264189">
            <a:off x="296196" y="2640187"/>
            <a:ext cx="3891660" cy="2318180"/>
          </a:xfrm>
          <a:prstGeom prst="rect">
            <a:avLst/>
          </a:prstGeom>
          <a:noFill/>
        </p:spPr>
      </p:pic>
      <p:sp>
        <p:nvSpPr>
          <p:cNvPr id="18434" name="Title 2"/>
          <p:cNvSpPr>
            <a:spLocks noGrp="1"/>
          </p:cNvSpPr>
          <p:nvPr>
            <p:ph type="title"/>
          </p:nvPr>
        </p:nvSpPr>
        <p:spPr/>
        <p:txBody>
          <a:bodyPr/>
          <a:lstStyle/>
          <a:p>
            <a:pPr eaLnBrk="1" hangingPunct="1"/>
            <a:r>
              <a:rPr lang="en-GB" smtClean="0">
                <a:ea typeface="ＭＳ Ｐゴシック" pitchFamily="34" charset="-128"/>
              </a:rPr>
              <a:t>The International Federation of Red Cross and Red Crescent Societies (IFRC)</a:t>
            </a:r>
          </a:p>
        </p:txBody>
      </p:sp>
      <p:sp>
        <p:nvSpPr>
          <p:cNvPr id="18435" name="Rectangle 2"/>
          <p:cNvSpPr>
            <a:spLocks noGrp="1" noChangeArrowheads="1"/>
          </p:cNvSpPr>
          <p:nvPr>
            <p:ph idx="1"/>
          </p:nvPr>
        </p:nvSpPr>
        <p:spPr>
          <a:xfrm>
            <a:off x="2286000" y="1662752"/>
            <a:ext cx="6858000" cy="4191000"/>
          </a:xfrm>
        </p:spPr>
        <p:txBody>
          <a:bodyPr/>
          <a:lstStyle/>
          <a:p>
            <a:pPr marL="363538" indent="-363538" eaLnBrk="1" hangingPunct="1">
              <a:spcBef>
                <a:spcPct val="50000"/>
              </a:spcBef>
            </a:pPr>
            <a:r>
              <a:rPr lang="en-GB" sz="2000" dirty="0" smtClean="0">
                <a:ea typeface="ＭＳ Ｐゴシック" pitchFamily="34" charset="-128"/>
              </a:rPr>
              <a:t>We are a secretariat that exists to provide support to and linkages between our 187 member National Societies</a:t>
            </a:r>
          </a:p>
          <a:p>
            <a:pPr marL="363538" indent="-363538" eaLnBrk="1" hangingPunct="1">
              <a:spcBef>
                <a:spcPct val="50000"/>
              </a:spcBef>
            </a:pPr>
            <a:r>
              <a:rPr lang="en-GB" sz="2000" dirty="0" smtClean="0">
                <a:ea typeface="ＭＳ Ｐゴシック" pitchFamily="34" charset="-128"/>
              </a:rPr>
              <a:t>We provide international coordination services in response to large-scale disasters and health emergencies</a:t>
            </a:r>
          </a:p>
          <a:p>
            <a:pPr marL="363538" indent="-363538" eaLnBrk="1" hangingPunct="1">
              <a:spcBef>
                <a:spcPct val="50000"/>
              </a:spcBef>
            </a:pPr>
            <a:r>
              <a:rPr lang="en-GB" sz="2000" dirty="0" smtClean="0">
                <a:ea typeface="ＭＳ Ｐゴシック" pitchFamily="34" charset="-128"/>
              </a:rPr>
              <a:t>We provide international representation, resource mobilization and advocacy</a:t>
            </a:r>
          </a:p>
          <a:p>
            <a:pPr marL="363538" indent="-363538" eaLnBrk="1" hangingPunct="1">
              <a:spcBef>
                <a:spcPct val="45000"/>
              </a:spcBef>
            </a:pPr>
            <a:r>
              <a:rPr lang="fr-CH" sz="2000" dirty="0" err="1" smtClean="0">
                <a:ea typeface="ＭＳ Ｐゴシック" pitchFamily="34" charset="-128"/>
              </a:rPr>
              <a:t>We</a:t>
            </a:r>
            <a:r>
              <a:rPr lang="fr-CH" sz="2000" dirty="0" smtClean="0">
                <a:ea typeface="ＭＳ Ｐゴシック" pitchFamily="34" charset="-128"/>
              </a:rPr>
              <a:t> support the </a:t>
            </a:r>
            <a:r>
              <a:rPr lang="en-GB" sz="2000" dirty="0" smtClean="0">
                <a:ea typeface="ＭＳ Ｐゴシック" pitchFamily="34" charset="-128"/>
              </a:rPr>
              <a:t>capacity building</a:t>
            </a:r>
            <a:r>
              <a:rPr lang="fr-CH" sz="2000" dirty="0" smtClean="0">
                <a:ea typeface="ＭＳ Ｐゴシック" pitchFamily="34" charset="-128"/>
              </a:rPr>
              <a:t> of </a:t>
            </a:r>
            <a:r>
              <a:rPr lang="en-GB" sz="2000" dirty="0" smtClean="0">
                <a:ea typeface="ＭＳ Ｐゴシック" pitchFamily="34" charset="-128"/>
              </a:rPr>
              <a:t>our</a:t>
            </a:r>
            <a:r>
              <a:rPr lang="fr-CH" sz="2000" dirty="0" smtClean="0">
                <a:ea typeface="ＭＳ Ｐゴシック" pitchFamily="34" charset="-128"/>
              </a:rPr>
              <a:t> National </a:t>
            </a:r>
            <a:r>
              <a:rPr lang="en-GB" sz="2000" dirty="0" smtClean="0">
                <a:ea typeface="ＭＳ Ｐゴシック" pitchFamily="34" charset="-128"/>
              </a:rPr>
              <a:t>Societies</a:t>
            </a:r>
            <a:endParaRPr lang="fr-CH" sz="2000" dirty="0" smtClean="0">
              <a:ea typeface="ＭＳ Ｐゴシック" pitchFamily="34" charset="-128"/>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T:\OpsSupport\ERU\8. Pictures\09 Zimb Swedish RC LOCAL TRUCK resised.JPG"/>
          <p:cNvPicPr>
            <a:picLocks noChangeAspect="1" noChangeArrowheads="1"/>
          </p:cNvPicPr>
          <p:nvPr/>
        </p:nvPicPr>
        <p:blipFill>
          <a:blip r:embed="rId3" cstate="print"/>
          <a:srcRect/>
          <a:stretch>
            <a:fillRect/>
          </a:stretch>
        </p:blipFill>
        <p:spPr bwMode="auto">
          <a:xfrm>
            <a:off x="4495800" y="200025"/>
            <a:ext cx="4424363" cy="3270250"/>
          </a:xfrm>
          <a:prstGeom prst="rect">
            <a:avLst/>
          </a:prstGeom>
          <a:noFill/>
          <a:ln w="9525">
            <a:noFill/>
            <a:miter lim="800000"/>
            <a:headEnd/>
            <a:tailEnd/>
          </a:ln>
        </p:spPr>
      </p:pic>
      <p:pic>
        <p:nvPicPr>
          <p:cNvPr id="26627" name="Picture 1" descr="T:\DisasterServicesDept\ERU\8. Pictures\Health\07 Pak Fin X BHC.JPG"/>
          <p:cNvPicPr>
            <a:picLocks noChangeAspect="1" noChangeArrowheads="1"/>
          </p:cNvPicPr>
          <p:nvPr/>
        </p:nvPicPr>
        <p:blipFill>
          <a:blip r:embed="rId4" cstate="print"/>
          <a:srcRect/>
          <a:stretch>
            <a:fillRect/>
          </a:stretch>
        </p:blipFill>
        <p:spPr bwMode="auto">
          <a:xfrm>
            <a:off x="228600" y="2667000"/>
            <a:ext cx="4111625" cy="2971800"/>
          </a:xfrm>
          <a:prstGeom prst="rect">
            <a:avLst/>
          </a:prstGeom>
          <a:noFill/>
          <a:ln w="9525">
            <a:noFill/>
            <a:miter lim="800000"/>
            <a:headEnd/>
            <a:tailEnd/>
          </a:ln>
        </p:spPr>
      </p:pic>
      <p:sp>
        <p:nvSpPr>
          <p:cNvPr id="26628" name="Rectangle 3"/>
          <p:cNvSpPr>
            <a:spLocks noChangeArrowheads="1"/>
          </p:cNvSpPr>
          <p:nvPr/>
        </p:nvSpPr>
        <p:spPr bwMode="auto">
          <a:xfrm>
            <a:off x="4492625" y="3598863"/>
            <a:ext cx="4405313" cy="2124075"/>
          </a:xfrm>
          <a:prstGeom prst="rect">
            <a:avLst/>
          </a:prstGeom>
          <a:noFill/>
          <a:ln w="9525">
            <a:noFill/>
            <a:miter lim="800000"/>
            <a:headEnd/>
            <a:tailEnd/>
          </a:ln>
        </p:spPr>
        <p:txBody>
          <a:bodyPr>
            <a:spAutoFit/>
          </a:bodyPr>
          <a:lstStyle/>
          <a:p>
            <a:pPr marL="514350" indent="-514350"/>
            <a:r>
              <a:rPr lang="en-US" altLang="zh-TW" sz="4400" dirty="0" smtClean="0"/>
              <a:t>IFRC </a:t>
            </a:r>
            <a:r>
              <a:rPr lang="en-US" altLang="zh-TW" sz="4400" dirty="0"/>
              <a:t>DM mechanism &amp; tools</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12"/>
          <p:cNvSpPr>
            <a:spLocks noChangeArrowheads="1"/>
          </p:cNvSpPr>
          <p:nvPr/>
        </p:nvSpPr>
        <p:spPr bwMode="auto">
          <a:xfrm>
            <a:off x="1997075" y="508000"/>
            <a:ext cx="6723063" cy="452438"/>
          </a:xfrm>
          <a:prstGeom prst="rect">
            <a:avLst/>
          </a:prstGeom>
          <a:noFill/>
          <a:ln w="9525">
            <a:noFill/>
            <a:miter lim="800000"/>
            <a:headEnd/>
            <a:tailEnd/>
          </a:ln>
        </p:spPr>
        <p:txBody>
          <a:bodyPr lIns="82058" tIns="41029" rIns="82058" bIns="41029">
            <a:spAutoFit/>
          </a:bodyPr>
          <a:lstStyle/>
          <a:p>
            <a:pPr defTabSz="820738" eaLnBrk="0" hangingPunct="0"/>
            <a:r>
              <a:rPr lang="en-GB" altLang="zh-TW" sz="2400" b="1" i="1"/>
              <a:t>The key IFRC disaster management tools:</a:t>
            </a:r>
          </a:p>
        </p:txBody>
      </p:sp>
      <p:sp>
        <p:nvSpPr>
          <p:cNvPr id="28675" name="Rectangle 13"/>
          <p:cNvSpPr>
            <a:spLocks noChangeArrowheads="1"/>
          </p:cNvSpPr>
          <p:nvPr/>
        </p:nvSpPr>
        <p:spPr bwMode="auto">
          <a:xfrm>
            <a:off x="249238" y="1547813"/>
            <a:ext cx="5237162" cy="4453287"/>
          </a:xfrm>
          <a:prstGeom prst="rect">
            <a:avLst/>
          </a:prstGeom>
          <a:noFill/>
          <a:ln w="9525">
            <a:noFill/>
            <a:miter lim="800000"/>
            <a:headEnd/>
            <a:tailEnd/>
          </a:ln>
        </p:spPr>
        <p:txBody>
          <a:bodyPr lIns="82058" tIns="41029" rIns="82058" bIns="41029">
            <a:spAutoFit/>
          </a:bodyPr>
          <a:lstStyle/>
          <a:p>
            <a:pPr marL="457200" indent="-457200" defTabSz="820738" eaLnBrk="0" hangingPunct="0">
              <a:buClr>
                <a:srgbClr val="FF0000"/>
              </a:buClr>
              <a:buFont typeface="Calibri" pitchFamily="34" charset="0"/>
              <a:buAutoNum type="arabicPeriod"/>
            </a:pPr>
            <a:r>
              <a:rPr lang="en-GB" altLang="zh-TW" sz="2400" b="1" dirty="0" smtClean="0">
                <a:solidFill>
                  <a:srgbClr val="C00000"/>
                </a:solidFill>
              </a:rPr>
              <a:t>Information:</a:t>
            </a:r>
            <a:r>
              <a:rPr lang="en-GB" altLang="zh-TW" sz="2400" b="1" dirty="0" smtClean="0"/>
              <a:t> Disaster </a:t>
            </a:r>
            <a:r>
              <a:rPr lang="en-GB" altLang="zh-TW" sz="2400" b="1" dirty="0"/>
              <a:t>Information Management System (DMIS</a:t>
            </a:r>
            <a:r>
              <a:rPr lang="en-GB" altLang="zh-TW" sz="2400" b="1" dirty="0" smtClean="0"/>
              <a:t>), information bulletins</a:t>
            </a:r>
            <a:endParaRPr lang="en-GB" altLang="zh-TW" sz="2400" b="1" dirty="0"/>
          </a:p>
          <a:p>
            <a:pPr marL="457200" indent="-457200" defTabSz="820738" eaLnBrk="0" hangingPunct="0">
              <a:buClr>
                <a:srgbClr val="FF0000"/>
              </a:buClr>
              <a:buFont typeface="Calibri" pitchFamily="34" charset="0"/>
              <a:buAutoNum type="arabicPeriod"/>
            </a:pPr>
            <a:r>
              <a:rPr lang="en-GB" altLang="zh-TW" sz="2400" b="1" dirty="0">
                <a:solidFill>
                  <a:srgbClr val="C00000"/>
                </a:solidFill>
              </a:rPr>
              <a:t>Funding </a:t>
            </a:r>
            <a:r>
              <a:rPr lang="en-GB" altLang="zh-TW" sz="2400" b="1" dirty="0"/>
              <a:t>: Disaster Relief Emergency Fund (DREF) &amp;  Emergency </a:t>
            </a:r>
            <a:r>
              <a:rPr lang="en-GB" altLang="zh-TW" sz="2400" b="1" dirty="0" smtClean="0"/>
              <a:t>Appeals</a:t>
            </a:r>
            <a:endParaRPr lang="en-GB" altLang="zh-TW" sz="2400" b="1" dirty="0"/>
          </a:p>
          <a:p>
            <a:pPr marL="457200" indent="-457200" defTabSz="820738" eaLnBrk="0" hangingPunct="0">
              <a:buClr>
                <a:srgbClr val="FF0000"/>
              </a:buClr>
              <a:buFont typeface="Calibri" pitchFamily="34" charset="0"/>
              <a:buAutoNum type="arabicPeriod"/>
            </a:pPr>
            <a:r>
              <a:rPr lang="en-GB" altLang="zh-TW" sz="2400" b="1" dirty="0">
                <a:solidFill>
                  <a:srgbClr val="C00000"/>
                </a:solidFill>
              </a:rPr>
              <a:t> Assessment &amp; Coordination</a:t>
            </a:r>
            <a:r>
              <a:rPr lang="en-GB" altLang="zh-TW" sz="2400" b="1" dirty="0"/>
              <a:t>: FACT, </a:t>
            </a:r>
            <a:r>
              <a:rPr lang="en-GB" altLang="zh-TW" sz="2400" b="1" dirty="0" smtClean="0"/>
              <a:t>RDRT</a:t>
            </a:r>
            <a:endParaRPr lang="en-GB" altLang="zh-TW" sz="2400" b="1" dirty="0"/>
          </a:p>
          <a:p>
            <a:pPr marL="457200" indent="-457200" defTabSz="820738" eaLnBrk="0" hangingPunct="0">
              <a:buClr>
                <a:srgbClr val="FF0000"/>
              </a:buClr>
              <a:buFont typeface="Calibri" pitchFamily="34" charset="0"/>
              <a:buAutoNum type="arabicPeriod"/>
            </a:pPr>
            <a:r>
              <a:rPr lang="en-GB" altLang="zh-TW" sz="2400" b="1" dirty="0">
                <a:solidFill>
                  <a:srgbClr val="C00000"/>
                </a:solidFill>
              </a:rPr>
              <a:t>Professional response services</a:t>
            </a:r>
            <a:r>
              <a:rPr lang="en-GB" altLang="zh-TW" sz="2400" b="1" dirty="0"/>
              <a:t>:  </a:t>
            </a:r>
            <a:r>
              <a:rPr lang="en-GB" altLang="zh-TW" sz="2400" b="1" dirty="0" smtClean="0"/>
              <a:t>ERUs</a:t>
            </a:r>
            <a:endParaRPr lang="en-GB" altLang="zh-TW" sz="2400" b="1" dirty="0"/>
          </a:p>
          <a:p>
            <a:pPr marL="457200" indent="-457200" defTabSz="820738" eaLnBrk="0" hangingPunct="0">
              <a:buClr>
                <a:srgbClr val="FF0000"/>
              </a:buClr>
              <a:buFont typeface="Calibri" pitchFamily="34" charset="0"/>
              <a:buAutoNum type="arabicPeriod"/>
            </a:pPr>
            <a:endParaRPr lang="en-GB" altLang="zh-TW" sz="2000" b="1" dirty="0"/>
          </a:p>
        </p:txBody>
      </p:sp>
      <p:pic>
        <p:nvPicPr>
          <p:cNvPr id="28676" name="Picture 2"/>
          <p:cNvPicPr>
            <a:picLocks noChangeAspect="1" noChangeArrowheads="1"/>
          </p:cNvPicPr>
          <p:nvPr/>
        </p:nvPicPr>
        <p:blipFill>
          <a:blip r:embed="rId3" cstate="print"/>
          <a:srcRect/>
          <a:stretch>
            <a:fillRect/>
          </a:stretch>
        </p:blipFill>
        <p:spPr bwMode="auto">
          <a:xfrm>
            <a:off x="4875212" y="2005961"/>
            <a:ext cx="4268788" cy="3071812"/>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19117"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186363" y="0"/>
            <a:ext cx="3957637" cy="1846263"/>
          </a:xfrm>
          <a:prstGeom prst="rect">
            <a:avLst/>
          </a:prstGeom>
          <a:solidFill>
            <a:srgbClr val="92D050"/>
          </a:solidFill>
        </p:spPr>
        <p:txBody>
          <a:bodyPr>
            <a:spAutoFit/>
          </a:bodyPr>
          <a:lstStyle/>
          <a:p>
            <a:pPr>
              <a:defRPr/>
            </a:pPr>
            <a:r>
              <a:rPr lang="en-US" altLang="zh-TW" b="1">
                <a:effectLst>
                  <a:outerShdw blurRad="38100" dist="38100" dir="2700000" algn="tl">
                    <a:srgbClr val="FFFFFF"/>
                  </a:outerShdw>
                </a:effectLst>
              </a:rPr>
              <a:t>Field Assessment and Coordination Team (</a:t>
            </a:r>
            <a:r>
              <a:rPr lang="en-US" altLang="zh-TW" sz="3200" b="1">
                <a:solidFill>
                  <a:srgbClr val="FF0000"/>
                </a:solidFill>
                <a:effectLst>
                  <a:outerShdw blurRad="38100" dist="38100" dir="2700000" algn="tl">
                    <a:srgbClr val="000000"/>
                  </a:outerShdw>
                </a:effectLst>
              </a:rPr>
              <a:t>FACT</a:t>
            </a:r>
            <a:r>
              <a:rPr lang="en-US" altLang="zh-TW" b="1">
                <a:effectLst>
                  <a:outerShdw blurRad="38100" dist="38100" dir="2700000" algn="tl">
                    <a:srgbClr val="FFFFFF"/>
                  </a:outerShdw>
                </a:effectLst>
              </a:rPr>
              <a:t>)</a:t>
            </a:r>
          </a:p>
          <a:p>
            <a:pPr>
              <a:defRPr/>
            </a:pPr>
            <a:endParaRPr lang="en-US" altLang="zh-TW" b="1">
              <a:effectLst>
                <a:outerShdw blurRad="38100" dist="38100" dir="2700000" algn="tl">
                  <a:srgbClr val="FFFFFF"/>
                </a:outerShdw>
              </a:effectLst>
            </a:endParaRPr>
          </a:p>
          <a:p>
            <a:pPr>
              <a:defRPr/>
            </a:pPr>
            <a:r>
              <a:rPr lang="en-US" altLang="zh-TW" b="1">
                <a:effectLst>
                  <a:outerShdw blurRad="38100" dist="38100" dir="2700000" algn="tl">
                    <a:srgbClr val="FFFFFF"/>
                  </a:outerShdw>
                </a:effectLst>
              </a:rPr>
              <a:t>Regional Disaster Response Team (</a:t>
            </a:r>
            <a:r>
              <a:rPr lang="en-US" altLang="zh-TW" sz="2800" b="1">
                <a:solidFill>
                  <a:srgbClr val="FF0000"/>
                </a:solidFill>
                <a:effectLst>
                  <a:outerShdw blurRad="38100" dist="38100" dir="2700000" algn="tl">
                    <a:srgbClr val="000000"/>
                  </a:outerShdw>
                </a:effectLst>
              </a:rPr>
              <a:t>RDRT</a:t>
            </a:r>
            <a:r>
              <a:rPr lang="en-US" altLang="zh-TW" b="1">
                <a:effectLst>
                  <a:outerShdw blurRad="38100" dist="38100" dir="2700000" algn="tl">
                    <a:srgbClr val="FFFFFF"/>
                  </a:outerShdw>
                </a:effectLst>
              </a:rPr>
              <a:t>) </a:t>
            </a:r>
            <a:endParaRPr lang="zh-TW" altLang="en-US" b="1">
              <a:effectLst>
                <a:outerShdw blurRad="38100" dist="38100" dir="2700000" algn="tl">
                  <a:srgbClr val="FFFFFF"/>
                </a:outerShdw>
              </a:effectLst>
            </a:endParaRPr>
          </a:p>
        </p:txBody>
      </p:sp>
      <p:sp>
        <p:nvSpPr>
          <p:cNvPr id="6" name="TextBox 5"/>
          <p:cNvSpPr txBox="1"/>
          <p:nvPr/>
        </p:nvSpPr>
        <p:spPr>
          <a:xfrm>
            <a:off x="0" y="5238750"/>
            <a:ext cx="3262313" cy="1508125"/>
          </a:xfrm>
          <a:prstGeom prst="rect">
            <a:avLst/>
          </a:prstGeom>
          <a:solidFill>
            <a:srgbClr val="FFC000"/>
          </a:solidFill>
        </p:spPr>
        <p:txBody>
          <a:bodyPr>
            <a:spAutoFit/>
          </a:bodyPr>
          <a:lstStyle/>
          <a:p>
            <a:pPr>
              <a:defRPr/>
            </a:pPr>
            <a:r>
              <a:rPr lang="en-US" altLang="zh-TW" sz="2800" b="1">
                <a:solidFill>
                  <a:srgbClr val="FF0000"/>
                </a:solidFill>
                <a:effectLst>
                  <a:outerShdw blurRad="38100" dist="38100" dir="2700000" algn="tl">
                    <a:srgbClr val="000000"/>
                  </a:outerShdw>
                </a:effectLst>
              </a:rPr>
              <a:t>Appeal</a:t>
            </a:r>
          </a:p>
          <a:p>
            <a:pPr>
              <a:defRPr/>
            </a:pPr>
            <a:endParaRPr lang="en-US" altLang="zh-TW" b="1">
              <a:effectLst>
                <a:outerShdw blurRad="38100" dist="38100" dir="2700000" algn="tl">
                  <a:srgbClr val="FFFFFF"/>
                </a:outerShdw>
              </a:effectLst>
            </a:endParaRPr>
          </a:p>
          <a:p>
            <a:pPr>
              <a:defRPr/>
            </a:pPr>
            <a:r>
              <a:rPr lang="en-US" altLang="zh-TW" b="1">
                <a:effectLst>
                  <a:outerShdw blurRad="38100" dist="38100" dir="2700000" algn="tl">
                    <a:srgbClr val="FFFFFF"/>
                  </a:outerShdw>
                </a:effectLst>
              </a:rPr>
              <a:t>Disaster Response Emergency Fund (</a:t>
            </a:r>
            <a:r>
              <a:rPr lang="en-US" altLang="zh-TW" sz="2800" b="1">
                <a:solidFill>
                  <a:srgbClr val="FF0000"/>
                </a:solidFill>
                <a:effectLst>
                  <a:outerShdw blurRad="38100" dist="38100" dir="2700000" algn="tl">
                    <a:srgbClr val="000000"/>
                  </a:outerShdw>
                </a:effectLst>
              </a:rPr>
              <a:t>DREF</a:t>
            </a:r>
            <a:r>
              <a:rPr lang="en-US" altLang="zh-TW" b="1">
                <a:effectLst>
                  <a:outerShdw blurRad="38100" dist="38100" dir="2700000" algn="tl">
                    <a:srgbClr val="FFFFFF"/>
                  </a:outerShdw>
                </a:effectLst>
              </a:rPr>
              <a:t>) </a:t>
            </a:r>
            <a:endParaRPr lang="zh-TW" altLang="en-US" b="1">
              <a:effectLst>
                <a:outerShdw blurRad="38100" dist="38100" dir="2700000" algn="tl">
                  <a:srgbClr val="FFFFFF"/>
                </a:outerShdw>
              </a:effectLst>
            </a:endParaRPr>
          </a:p>
        </p:txBody>
      </p:sp>
      <p:sp>
        <p:nvSpPr>
          <p:cNvPr id="7" name="TextBox 6"/>
          <p:cNvSpPr txBox="1"/>
          <p:nvPr/>
        </p:nvSpPr>
        <p:spPr>
          <a:xfrm>
            <a:off x="6181725" y="2932113"/>
            <a:ext cx="2962275" cy="3910012"/>
          </a:xfrm>
          <a:prstGeom prst="rect">
            <a:avLst/>
          </a:prstGeom>
          <a:solidFill>
            <a:schemeClr val="accent2">
              <a:lumMod val="40000"/>
              <a:lumOff val="60000"/>
            </a:schemeClr>
          </a:solidFill>
        </p:spPr>
        <p:txBody>
          <a:bodyPr>
            <a:spAutoFit/>
          </a:bodyPr>
          <a:lstStyle/>
          <a:p>
            <a:pPr>
              <a:defRPr/>
            </a:pPr>
            <a:r>
              <a:rPr lang="en-US" altLang="zh-TW" b="1">
                <a:effectLst>
                  <a:outerShdw blurRad="38100" dist="38100" dir="2700000" algn="tl">
                    <a:srgbClr val="FFFFFF"/>
                  </a:outerShdw>
                </a:effectLst>
              </a:rPr>
              <a:t>Emergency Response Units (</a:t>
            </a:r>
            <a:r>
              <a:rPr lang="en-US" altLang="zh-TW" sz="3200" b="1">
                <a:solidFill>
                  <a:srgbClr val="FF0000"/>
                </a:solidFill>
                <a:effectLst>
                  <a:outerShdw blurRad="38100" dist="38100" dir="2700000" algn="tl">
                    <a:srgbClr val="000000"/>
                  </a:outerShdw>
                </a:effectLst>
              </a:rPr>
              <a:t>ERU</a:t>
            </a:r>
            <a:r>
              <a:rPr lang="en-US" altLang="zh-TW" b="1">
                <a:effectLst>
                  <a:outerShdw blurRad="38100" dist="38100" dir="2700000" algn="tl">
                    <a:srgbClr val="FFFFFF"/>
                  </a:outerShdw>
                </a:effectLst>
              </a:rPr>
              <a:t>)</a:t>
            </a:r>
          </a:p>
          <a:p>
            <a:pPr>
              <a:defRPr/>
            </a:pPr>
            <a:endParaRPr lang="en-US" altLang="zh-TW" b="1">
              <a:effectLst>
                <a:outerShdw blurRad="38100" dist="38100" dir="2700000" algn="tl">
                  <a:srgbClr val="FFFFFF"/>
                </a:outerShdw>
              </a:effectLst>
            </a:endParaRPr>
          </a:p>
          <a:p>
            <a:pPr>
              <a:buFont typeface="Arial" pitchFamily="34" charset="0"/>
              <a:buChar char="•"/>
              <a:defRPr/>
            </a:pPr>
            <a:r>
              <a:rPr lang="en-US" altLang="zh-TW" b="1">
                <a:effectLst>
                  <a:outerShdw blurRad="38100" dist="38100" dir="2700000" algn="tl">
                    <a:srgbClr val="FFFFFF"/>
                  </a:outerShdw>
                </a:effectLst>
              </a:rPr>
              <a:t>Basic Health Care (BHC)</a:t>
            </a:r>
          </a:p>
          <a:p>
            <a:pPr>
              <a:buFont typeface="Arial" pitchFamily="34" charset="0"/>
              <a:buChar char="•"/>
              <a:defRPr/>
            </a:pPr>
            <a:r>
              <a:rPr lang="en-US" altLang="zh-TW" b="1">
                <a:effectLst>
                  <a:outerShdw blurRad="38100" dist="38100" dir="2700000" algn="tl">
                    <a:srgbClr val="FFFFFF"/>
                  </a:outerShdw>
                </a:effectLst>
              </a:rPr>
              <a:t>Referral Hospital</a:t>
            </a:r>
          </a:p>
          <a:p>
            <a:pPr>
              <a:buFont typeface="Arial" pitchFamily="34" charset="0"/>
              <a:buChar char="•"/>
              <a:defRPr/>
            </a:pPr>
            <a:r>
              <a:rPr lang="en-US" altLang="zh-TW" b="1">
                <a:effectLst>
                  <a:outerShdw blurRad="38100" dist="38100" dir="2700000" algn="tl">
                    <a:srgbClr val="FFFFFF"/>
                  </a:outerShdw>
                </a:effectLst>
              </a:rPr>
              <a:t>Rapid Deployment Hospital</a:t>
            </a:r>
          </a:p>
          <a:p>
            <a:pPr>
              <a:buFont typeface="Arial" pitchFamily="34" charset="0"/>
              <a:buChar char="•"/>
              <a:defRPr/>
            </a:pPr>
            <a:r>
              <a:rPr lang="en-US" altLang="zh-TW" b="1">
                <a:effectLst>
                  <a:outerShdw blurRad="38100" dist="38100" dir="2700000" algn="tl">
                    <a:srgbClr val="FFFFFF"/>
                  </a:outerShdw>
                </a:effectLst>
              </a:rPr>
              <a:t>Water (M15, M40)</a:t>
            </a:r>
          </a:p>
          <a:p>
            <a:pPr>
              <a:buFont typeface="Arial" pitchFamily="34" charset="0"/>
              <a:buChar char="•"/>
              <a:defRPr/>
            </a:pPr>
            <a:r>
              <a:rPr lang="en-US" altLang="zh-TW" b="1">
                <a:effectLst>
                  <a:outerShdw blurRad="38100" dist="38100" dir="2700000" algn="tl">
                    <a:srgbClr val="FFFFFF"/>
                  </a:outerShdw>
                </a:effectLst>
              </a:rPr>
              <a:t>Mass Sanitation (MSM)</a:t>
            </a:r>
          </a:p>
          <a:p>
            <a:pPr>
              <a:buFont typeface="Arial" pitchFamily="34" charset="0"/>
              <a:buChar char="•"/>
              <a:defRPr/>
            </a:pPr>
            <a:r>
              <a:rPr lang="en-US" altLang="zh-TW" b="1">
                <a:effectLst>
                  <a:outerShdw blurRad="38100" dist="38100" dir="2700000" algn="tl">
                    <a:srgbClr val="FFFFFF"/>
                  </a:outerShdw>
                </a:effectLst>
              </a:rPr>
              <a:t>Relief</a:t>
            </a:r>
          </a:p>
          <a:p>
            <a:pPr>
              <a:buFont typeface="Arial" pitchFamily="34" charset="0"/>
              <a:buChar char="•"/>
              <a:defRPr/>
            </a:pPr>
            <a:r>
              <a:rPr lang="en-US" altLang="zh-TW" b="1">
                <a:effectLst>
                  <a:outerShdw blurRad="38100" dist="38100" dir="2700000" algn="tl">
                    <a:srgbClr val="FFFFFF"/>
                  </a:outerShdw>
                </a:effectLst>
              </a:rPr>
              <a:t>Logistics</a:t>
            </a:r>
          </a:p>
          <a:p>
            <a:pPr>
              <a:buFont typeface="Arial" pitchFamily="34" charset="0"/>
              <a:buChar char="•"/>
              <a:defRPr/>
            </a:pPr>
            <a:r>
              <a:rPr lang="en-US" altLang="zh-TW" b="1">
                <a:effectLst>
                  <a:outerShdw blurRad="38100" dist="38100" dir="2700000" algn="tl">
                    <a:srgbClr val="FFFFFF"/>
                  </a:outerShdw>
                </a:effectLst>
              </a:rPr>
              <a:t>IT/Telecom</a:t>
            </a:r>
          </a:p>
          <a:p>
            <a:pPr>
              <a:buFont typeface="Arial" pitchFamily="34" charset="0"/>
              <a:buChar char="•"/>
              <a:defRPr/>
            </a:pPr>
            <a:r>
              <a:rPr lang="en-US" altLang="zh-TW" b="1">
                <a:effectLst>
                  <a:outerShdw blurRad="38100" dist="38100" dir="2700000" algn="tl">
                    <a:srgbClr val="FFFFFF"/>
                  </a:outerShdw>
                </a:effectLst>
              </a:rPr>
              <a:t>Base Camp</a:t>
            </a:r>
            <a:endParaRPr lang="zh-TW" altLang="en-US" b="1">
              <a:effectLst>
                <a:outerShdw blurRad="38100" dist="38100" dir="2700000" algn="tl">
                  <a:srgbClr val="FFFFFF"/>
                </a:outerShdw>
              </a:effectLst>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1752600" y="609600"/>
            <a:ext cx="7113588" cy="654050"/>
          </a:xfrm>
        </p:spPr>
        <p:txBody>
          <a:bodyPr/>
          <a:lstStyle/>
          <a:p>
            <a:pPr>
              <a:defRPr/>
            </a:pPr>
            <a:r>
              <a:rPr lang="fr-CH" altLang="zh-TW" sz="2400" dirty="0" smtClean="0">
                <a:effectLst>
                  <a:outerShdw blurRad="38100" dist="38100" dir="2700000" algn="tl">
                    <a:srgbClr val="C0C0C0"/>
                  </a:outerShdw>
                </a:effectLst>
              </a:rPr>
              <a:t>Disaster Relief Emergency </a:t>
            </a:r>
            <a:r>
              <a:rPr lang="fr-CH" altLang="zh-TW" sz="2400" dirty="0" err="1" smtClean="0">
                <a:effectLst>
                  <a:outerShdw blurRad="38100" dist="38100" dir="2700000" algn="tl">
                    <a:srgbClr val="C0C0C0"/>
                  </a:outerShdw>
                </a:effectLst>
              </a:rPr>
              <a:t>Fund</a:t>
            </a:r>
            <a:r>
              <a:rPr lang="fr-CH" altLang="zh-TW" sz="2400" dirty="0" smtClean="0">
                <a:effectLst>
                  <a:outerShdw blurRad="38100" dist="38100" dir="2700000" algn="tl">
                    <a:srgbClr val="C0C0C0"/>
                  </a:outerShdw>
                </a:effectLst>
              </a:rPr>
              <a:t> (DREF)</a:t>
            </a:r>
            <a:endParaRPr lang="en-US" altLang="zh-TW" sz="2400" dirty="0" smtClean="0">
              <a:effectLst>
                <a:outerShdw blurRad="38100" dist="38100" dir="2700000" algn="tl">
                  <a:srgbClr val="C0C0C0"/>
                </a:outerShdw>
              </a:effectLst>
            </a:endParaRPr>
          </a:p>
        </p:txBody>
      </p:sp>
      <p:sp>
        <p:nvSpPr>
          <p:cNvPr id="32771" name="Rectangle 3"/>
          <p:cNvSpPr>
            <a:spLocks noGrp="1" noChangeArrowheads="1"/>
          </p:cNvSpPr>
          <p:nvPr>
            <p:ph type="body" idx="1"/>
          </p:nvPr>
        </p:nvSpPr>
        <p:spPr>
          <a:xfrm>
            <a:off x="177421" y="1447800"/>
            <a:ext cx="8789157" cy="4543567"/>
          </a:xfrm>
        </p:spPr>
        <p:txBody>
          <a:bodyPr/>
          <a:lstStyle/>
          <a:p>
            <a:pPr>
              <a:lnSpc>
                <a:spcPct val="80000"/>
              </a:lnSpc>
              <a:buFont typeface="Wingdings" pitchFamily="2" charset="2"/>
              <a:buNone/>
            </a:pPr>
            <a:endParaRPr lang="en-GB" altLang="zh-TW" sz="2000" dirty="0" smtClean="0"/>
          </a:p>
          <a:p>
            <a:pPr>
              <a:lnSpc>
                <a:spcPct val="80000"/>
              </a:lnSpc>
            </a:pPr>
            <a:r>
              <a:rPr lang="en-GB" altLang="zh-TW" sz="2400" dirty="0" smtClean="0"/>
              <a:t>Federation’s main tool for accessing immediate emergency funding</a:t>
            </a:r>
          </a:p>
          <a:p>
            <a:pPr>
              <a:lnSpc>
                <a:spcPct val="80000"/>
              </a:lnSpc>
            </a:pPr>
            <a:endParaRPr lang="en-GB" altLang="zh-TW" sz="2400" dirty="0" smtClean="0"/>
          </a:p>
          <a:p>
            <a:pPr>
              <a:lnSpc>
                <a:spcPct val="80000"/>
              </a:lnSpc>
            </a:pPr>
            <a:r>
              <a:rPr lang="en-GB" altLang="zh-TW" sz="2400" dirty="0" smtClean="0"/>
              <a:t>Non earmarked funds used for quick start up of response to disasters</a:t>
            </a:r>
          </a:p>
          <a:p>
            <a:pPr>
              <a:lnSpc>
                <a:spcPct val="80000"/>
              </a:lnSpc>
            </a:pPr>
            <a:endParaRPr lang="en-US" altLang="zh-TW" sz="2400" dirty="0" smtClean="0"/>
          </a:p>
          <a:p>
            <a:pPr>
              <a:lnSpc>
                <a:spcPct val="80000"/>
              </a:lnSpc>
            </a:pPr>
            <a:r>
              <a:rPr lang="en-US" altLang="zh-TW" sz="2400" dirty="0" smtClean="0"/>
              <a:t>Can also be used for replenishment of distributed items</a:t>
            </a:r>
            <a:endParaRPr lang="en-GB" altLang="zh-TW" sz="2400" dirty="0" smtClean="0"/>
          </a:p>
          <a:p>
            <a:pPr>
              <a:lnSpc>
                <a:spcPct val="80000"/>
              </a:lnSpc>
            </a:pPr>
            <a:endParaRPr lang="en-GB" altLang="zh-TW" sz="2400" dirty="0" smtClean="0"/>
          </a:p>
          <a:p>
            <a:pPr>
              <a:lnSpc>
                <a:spcPct val="80000"/>
              </a:lnSpc>
            </a:pPr>
            <a:r>
              <a:rPr lang="en-US" altLang="zh-TW" sz="2400" dirty="0" smtClean="0"/>
              <a:t>Can be start up loan (larger disasters) or grant (smaller disasters)</a:t>
            </a:r>
            <a:endParaRPr lang="en-GB" altLang="zh-TW" sz="2400" dirty="0" smtClean="0"/>
          </a:p>
          <a:p>
            <a:pPr>
              <a:lnSpc>
                <a:spcPct val="80000"/>
              </a:lnSpc>
              <a:buNone/>
            </a:pPr>
            <a:endParaRPr lang="en-GB" sz="2400" dirty="0" smtClean="0"/>
          </a:p>
          <a:p>
            <a:pPr>
              <a:lnSpc>
                <a:spcPct val="80000"/>
              </a:lnSpc>
            </a:pPr>
            <a:r>
              <a:rPr lang="en-US" altLang="zh-TW" sz="2400" dirty="0" smtClean="0"/>
              <a:t>Up to CHF 1,000,000 (approx. 30 mil THB) per operation</a:t>
            </a:r>
            <a:endParaRPr lang="en-GB" altLang="zh-TW" sz="2400" dirty="0" smtClean="0"/>
          </a:p>
          <a:p>
            <a:pPr>
              <a:lnSpc>
                <a:spcPct val="80000"/>
              </a:lnSpc>
            </a:pPr>
            <a:endParaRPr lang="fr-CH" altLang="zh-TW" sz="2000" dirty="0" smtClean="0"/>
          </a:p>
          <a:p>
            <a:pPr>
              <a:lnSpc>
                <a:spcPct val="80000"/>
              </a:lnSpc>
              <a:buNone/>
            </a:pPr>
            <a:endParaRPr lang="en-GB" altLang="zh-TW" sz="1800" dirty="0" smtClean="0"/>
          </a:p>
          <a:p>
            <a:pPr>
              <a:lnSpc>
                <a:spcPct val="80000"/>
              </a:lnSpc>
              <a:buFont typeface="Wingdings" pitchFamily="2" charset="2"/>
              <a:buNone/>
            </a:pPr>
            <a:endParaRPr lang="en-GB" altLang="zh-TW" sz="1400" dirty="0" smtClean="0"/>
          </a:p>
          <a:p>
            <a:pPr>
              <a:lnSpc>
                <a:spcPct val="80000"/>
              </a:lnSpc>
            </a:pPr>
            <a:endParaRPr lang="en-GB" altLang="zh-TW" sz="1400" dirty="0" smtClean="0"/>
          </a:p>
          <a:p>
            <a:pPr>
              <a:lnSpc>
                <a:spcPct val="80000"/>
              </a:lnSpc>
              <a:buFont typeface="Wingdings" pitchFamily="2" charset="2"/>
              <a:buNone/>
            </a:pPr>
            <a:endParaRPr lang="en-GB" altLang="zh-TW" sz="1400" dirty="0" smtClean="0"/>
          </a:p>
          <a:p>
            <a:pPr>
              <a:lnSpc>
                <a:spcPct val="80000"/>
              </a:lnSpc>
            </a:pPr>
            <a:endParaRPr lang="en-GB" altLang="zh-TW" sz="1400" dirty="0" smtClean="0"/>
          </a:p>
          <a:p>
            <a:pPr>
              <a:lnSpc>
                <a:spcPct val="80000"/>
              </a:lnSpc>
              <a:buFont typeface="Wingdings" pitchFamily="2" charset="2"/>
              <a:buNone/>
            </a:pPr>
            <a:r>
              <a:rPr lang="en-GB" altLang="zh-TW" sz="900" dirty="0" smtClean="0"/>
              <a:t>	</a:t>
            </a:r>
            <a:endParaRPr lang="en-US" altLang="zh-TW" sz="900" dirty="0" smtClean="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p:txBody>
          <a:bodyPr/>
          <a:lstStyle/>
          <a:p>
            <a:pPr>
              <a:defRPr/>
            </a:pPr>
            <a:r>
              <a:rPr lang="en-GB" sz="2400" dirty="0" smtClean="0">
                <a:effectLst>
                  <a:outerShdw blurRad="38100" dist="38100" dir="2700000" algn="tl">
                    <a:srgbClr val="000000">
                      <a:alpha val="43137"/>
                    </a:srgbClr>
                  </a:outerShdw>
                </a:effectLst>
              </a:rPr>
              <a:t>FACT </a:t>
            </a:r>
            <a:r>
              <a:rPr lang="en-GB" sz="2400" dirty="0">
                <a:effectLst>
                  <a:outerShdw blurRad="38100" dist="38100" dir="2700000" algn="tl">
                    <a:srgbClr val="000000">
                      <a:alpha val="43137"/>
                    </a:srgbClr>
                  </a:outerShdw>
                </a:effectLst>
              </a:rPr>
              <a:t>(field assessment &amp; coordination team)</a:t>
            </a:r>
          </a:p>
        </p:txBody>
      </p:sp>
      <p:sp>
        <p:nvSpPr>
          <p:cNvPr id="34819" name="Rectangle 3"/>
          <p:cNvSpPr>
            <a:spLocks noGrp="1" noChangeArrowheads="1"/>
          </p:cNvSpPr>
          <p:nvPr>
            <p:ph type="body" idx="1"/>
          </p:nvPr>
        </p:nvSpPr>
        <p:spPr>
          <a:xfrm>
            <a:off x="409433" y="1769660"/>
            <a:ext cx="8434315" cy="4191000"/>
          </a:xfrm>
        </p:spPr>
        <p:txBody>
          <a:bodyPr/>
          <a:lstStyle/>
          <a:p>
            <a:pPr marL="355600">
              <a:spcAft>
                <a:spcPts val="600"/>
              </a:spcAft>
            </a:pPr>
            <a:r>
              <a:rPr lang="en-GB" altLang="zh-TW" sz="2400" dirty="0" smtClean="0"/>
              <a:t>Globally selected team</a:t>
            </a:r>
          </a:p>
          <a:p>
            <a:pPr marL="355600">
              <a:spcAft>
                <a:spcPts val="600"/>
              </a:spcAft>
            </a:pPr>
            <a:r>
              <a:rPr lang="en-US" altLang="zh-TW" sz="2400" dirty="0" smtClean="0"/>
              <a:t>Deployed by upon request of or in consultation with a host Red Cross National Society (NS)</a:t>
            </a:r>
            <a:endParaRPr lang="en-GB" altLang="zh-TW" sz="2400" dirty="0" smtClean="0"/>
          </a:p>
          <a:p>
            <a:pPr marL="355600">
              <a:spcAft>
                <a:spcPts val="600"/>
              </a:spcAft>
            </a:pPr>
            <a:r>
              <a:rPr lang="en-GB" altLang="zh-TW" sz="2400" dirty="0" smtClean="0"/>
              <a:t>Primary output a Plan of Action (</a:t>
            </a:r>
            <a:r>
              <a:rPr lang="en-GB" altLang="zh-TW" sz="2400" dirty="0" err="1" smtClean="0"/>
              <a:t>PoA</a:t>
            </a:r>
            <a:r>
              <a:rPr lang="en-GB" altLang="zh-TW" sz="2400" dirty="0" smtClean="0"/>
              <a:t>) with the affected NS</a:t>
            </a:r>
          </a:p>
          <a:p>
            <a:pPr marL="355600" lvl="1" indent="-273050">
              <a:spcAft>
                <a:spcPts val="600"/>
              </a:spcAft>
            </a:pPr>
            <a:r>
              <a:rPr lang="en-GB" altLang="zh-TW" sz="2400" dirty="0" smtClean="0"/>
              <a:t>Assesses needs</a:t>
            </a:r>
          </a:p>
          <a:p>
            <a:pPr marL="355600">
              <a:spcAft>
                <a:spcPts val="600"/>
              </a:spcAft>
            </a:pPr>
            <a:r>
              <a:rPr lang="en-GB" altLang="zh-TW" sz="2400" dirty="0" smtClean="0"/>
              <a:t>Coordination with NS and other actors</a:t>
            </a:r>
          </a:p>
          <a:p>
            <a:pPr marL="355600">
              <a:spcAft>
                <a:spcPts val="600"/>
              </a:spcAft>
            </a:pPr>
            <a:r>
              <a:rPr lang="en-GB" altLang="zh-TW" sz="2400" dirty="0" smtClean="0"/>
              <a:t>Deployed within 12-24 hours</a:t>
            </a:r>
          </a:p>
          <a:p>
            <a:pPr marL="355600">
              <a:spcAft>
                <a:spcPts val="600"/>
              </a:spcAft>
            </a:pPr>
            <a:r>
              <a:rPr lang="en-GB" altLang="zh-TW" sz="2400" dirty="0" smtClean="0"/>
              <a:t>In country for 1 month</a:t>
            </a:r>
          </a:p>
          <a:p>
            <a:pPr marL="355600">
              <a:buNone/>
            </a:pPr>
            <a:endParaRPr lang="en-GB" altLang="zh-TW" sz="2000" dirty="0" smtClean="0"/>
          </a:p>
          <a:p>
            <a:pPr marL="355600">
              <a:buFont typeface="Wingdings" pitchFamily="2" charset="2"/>
              <a:buNone/>
            </a:pPr>
            <a:endParaRPr lang="en-GB" altLang="zh-TW" sz="2000" dirty="0" smtClean="0"/>
          </a:p>
          <a:p>
            <a:pPr marL="355600" lvl="1" indent="-273050">
              <a:buFont typeface="Wingdings" pitchFamily="2" charset="2"/>
              <a:buNone/>
            </a:pPr>
            <a:endParaRPr lang="en-GB" altLang="zh-TW" dirty="0" smtClean="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0939" name="Rectangle 11"/>
          <p:cNvSpPr>
            <a:spLocks noChangeArrowheads="1"/>
          </p:cNvSpPr>
          <p:nvPr/>
        </p:nvSpPr>
        <p:spPr bwMode="auto">
          <a:xfrm>
            <a:off x="1804988" y="685800"/>
            <a:ext cx="7643812" cy="452191"/>
          </a:xfrm>
          <a:prstGeom prst="rect">
            <a:avLst/>
          </a:prstGeom>
          <a:noFill/>
          <a:ln w="9525">
            <a:noFill/>
            <a:miter lim="800000"/>
            <a:headEnd/>
            <a:tailEnd/>
          </a:ln>
          <a:effectLst/>
        </p:spPr>
        <p:txBody>
          <a:bodyPr lIns="82058" tIns="41029" rIns="82058" bIns="41029">
            <a:spAutoFit/>
          </a:bodyPr>
          <a:lstStyle/>
          <a:p>
            <a:pPr defTabSz="820738" eaLnBrk="0" hangingPunct="0">
              <a:defRPr/>
            </a:pPr>
            <a:r>
              <a:rPr lang="en-US" altLang="zh-TW" sz="2400" b="1" i="1" dirty="0" smtClean="0">
                <a:effectLst>
                  <a:outerShdw blurRad="38100" dist="38100" dir="2700000" algn="tl">
                    <a:srgbClr val="C0C0C0"/>
                  </a:outerShdw>
                </a:effectLst>
              </a:rPr>
              <a:t>RDR</a:t>
            </a:r>
            <a:r>
              <a:rPr lang="en-GB" altLang="zh-TW" sz="2400" b="1" i="1" dirty="0">
                <a:effectLst>
                  <a:outerShdw blurRad="38100" dist="38100" dir="2700000" algn="tl">
                    <a:srgbClr val="C0C0C0"/>
                  </a:outerShdw>
                </a:effectLst>
              </a:rPr>
              <a:t>T - Regional Disaster Response Teams</a:t>
            </a:r>
            <a:endParaRPr lang="en-GB" altLang="zh-TW" sz="2400" i="1" dirty="0">
              <a:effectLst>
                <a:outerShdw blurRad="38100" dist="38100" dir="2700000" algn="tl">
                  <a:srgbClr val="C0C0C0"/>
                </a:outerShdw>
              </a:effectLst>
            </a:endParaRPr>
          </a:p>
        </p:txBody>
      </p:sp>
      <p:sp>
        <p:nvSpPr>
          <p:cNvPr id="35843" name="Rectangle 12"/>
          <p:cNvSpPr>
            <a:spLocks noChangeArrowheads="1"/>
          </p:cNvSpPr>
          <p:nvPr/>
        </p:nvSpPr>
        <p:spPr bwMode="auto">
          <a:xfrm>
            <a:off x="341194" y="1965277"/>
            <a:ext cx="4532431" cy="3560735"/>
          </a:xfrm>
          <a:prstGeom prst="rect">
            <a:avLst/>
          </a:prstGeom>
          <a:noFill/>
          <a:ln w="9525">
            <a:noFill/>
            <a:miter lim="800000"/>
            <a:headEnd/>
            <a:tailEnd/>
          </a:ln>
        </p:spPr>
        <p:txBody>
          <a:bodyPr wrap="square" lIns="82058" tIns="41029" rIns="82058" bIns="41029">
            <a:spAutoFit/>
          </a:bodyPr>
          <a:lstStyle/>
          <a:p>
            <a:pPr marL="160338" indent="-160338" defTabSz="820738" eaLnBrk="0" hangingPunct="0">
              <a:spcAft>
                <a:spcPts val="1200"/>
              </a:spcAft>
              <a:buClr>
                <a:srgbClr val="FF0000"/>
              </a:buClr>
              <a:buFont typeface="Wingdings" pitchFamily="2" charset="2"/>
              <a:buChar char="§"/>
            </a:pPr>
            <a:r>
              <a:rPr lang="en-US" altLang="zh-TW" sz="2200" dirty="0"/>
              <a:t>Regional RC/RC teams</a:t>
            </a:r>
          </a:p>
          <a:p>
            <a:pPr marL="160338" indent="-160338" defTabSz="820738" eaLnBrk="0" hangingPunct="0">
              <a:spcAft>
                <a:spcPts val="1200"/>
              </a:spcAft>
              <a:buClr>
                <a:srgbClr val="FF0000"/>
              </a:buClr>
              <a:buFont typeface="Wingdings" pitchFamily="2" charset="2"/>
              <a:buChar char="§"/>
            </a:pPr>
            <a:r>
              <a:rPr lang="en-US" altLang="zh-TW" sz="2200" dirty="0" smtClean="0"/>
              <a:t>Deployed regionally within 24-48 hours in smaller </a:t>
            </a:r>
            <a:r>
              <a:rPr lang="en-US" altLang="zh-TW" sz="2200" dirty="0"/>
              <a:t>scale </a:t>
            </a:r>
            <a:r>
              <a:rPr lang="en-US" altLang="zh-TW" sz="2200" dirty="0" smtClean="0"/>
              <a:t>emergencies</a:t>
            </a:r>
          </a:p>
          <a:p>
            <a:pPr marL="160338" indent="-160338" defTabSz="820738" eaLnBrk="0" hangingPunct="0">
              <a:spcAft>
                <a:spcPts val="1200"/>
              </a:spcAft>
              <a:buClr>
                <a:srgbClr val="FF0000"/>
              </a:buClr>
              <a:buFont typeface="Wingdings" pitchFamily="2" charset="2"/>
              <a:buChar char="§"/>
            </a:pPr>
            <a:r>
              <a:rPr lang="en-US" altLang="zh-TW" sz="2200" dirty="0" smtClean="0"/>
              <a:t>Standardized training</a:t>
            </a:r>
          </a:p>
          <a:p>
            <a:pPr marL="160338" indent="-160338" defTabSz="820738" eaLnBrk="0" hangingPunct="0">
              <a:spcAft>
                <a:spcPts val="1200"/>
              </a:spcAft>
              <a:buClr>
                <a:srgbClr val="FF0000"/>
              </a:buClr>
              <a:buFont typeface="Wingdings" pitchFamily="2" charset="2"/>
              <a:buChar char="§"/>
            </a:pPr>
            <a:r>
              <a:rPr lang="en-US" altLang="zh-TW" sz="2200" dirty="0" smtClean="0"/>
              <a:t>Local language &amp; culture</a:t>
            </a:r>
            <a:endParaRPr lang="en-US" altLang="zh-TW" sz="2200" dirty="0"/>
          </a:p>
          <a:p>
            <a:pPr marL="160338" indent="-160338" defTabSz="820738" eaLnBrk="0" hangingPunct="0">
              <a:spcAft>
                <a:spcPts val="1200"/>
              </a:spcAft>
              <a:buClr>
                <a:srgbClr val="FF0000"/>
              </a:buClr>
              <a:buFont typeface="Wingdings" pitchFamily="2" charset="2"/>
              <a:buChar char="§"/>
            </a:pPr>
            <a:r>
              <a:rPr lang="en-US" altLang="zh-TW" sz="2200" dirty="0"/>
              <a:t>Assessment and </a:t>
            </a:r>
            <a:r>
              <a:rPr lang="en-US" altLang="zh-TW" sz="2200" dirty="0" smtClean="0"/>
              <a:t>hands-on</a:t>
            </a:r>
          </a:p>
          <a:p>
            <a:pPr marL="160338" indent="-160338" defTabSz="820738" eaLnBrk="0" hangingPunct="0">
              <a:spcAft>
                <a:spcPts val="1200"/>
              </a:spcAft>
              <a:buClr>
                <a:srgbClr val="FF0000"/>
              </a:buClr>
              <a:buFont typeface="Wingdings" pitchFamily="2" charset="2"/>
              <a:buChar char="§"/>
            </a:pPr>
            <a:r>
              <a:rPr lang="en-US" altLang="zh-TW" sz="2200" dirty="0" smtClean="0"/>
              <a:t>Managed </a:t>
            </a:r>
            <a:r>
              <a:rPr lang="en-US" altLang="zh-TW" sz="2200" dirty="0"/>
              <a:t>by Regional </a:t>
            </a:r>
            <a:r>
              <a:rPr lang="en-US" altLang="zh-TW" sz="2200" dirty="0" smtClean="0"/>
              <a:t>Offices</a:t>
            </a:r>
            <a:endParaRPr lang="en-US" altLang="zh-TW" sz="2200" dirty="0"/>
          </a:p>
        </p:txBody>
      </p:sp>
      <p:sp>
        <p:nvSpPr>
          <p:cNvPr id="35844" name="Text Box 13"/>
          <p:cNvSpPr txBox="1">
            <a:spLocks noChangeArrowheads="1"/>
          </p:cNvSpPr>
          <p:nvPr/>
        </p:nvSpPr>
        <p:spPr bwMode="auto">
          <a:xfrm>
            <a:off x="7910513" y="207963"/>
            <a:ext cx="1068387" cy="598487"/>
          </a:xfrm>
          <a:prstGeom prst="rect">
            <a:avLst/>
          </a:prstGeom>
          <a:noFill/>
          <a:ln w="9525">
            <a:noFill/>
            <a:miter lim="800000"/>
            <a:headEnd/>
            <a:tailEnd/>
          </a:ln>
        </p:spPr>
        <p:txBody>
          <a:bodyPr lIns="0" tIns="0" rIns="0" bIns="0" anchor="ctr"/>
          <a:lstStyle/>
          <a:p>
            <a:pPr defTabSz="396875" eaLnBrk="0" hangingPunct="0">
              <a:lnSpc>
                <a:spcPct val="80000"/>
              </a:lnSpc>
              <a:buClr>
                <a:srgbClr val="808080"/>
              </a:buClr>
              <a:buSzPct val="90000"/>
              <a:buFont typeface="Monotype Sorts"/>
              <a:buNone/>
            </a:pPr>
            <a:endParaRPr lang="en-GB" altLang="zh-TW" sz="2200"/>
          </a:p>
        </p:txBody>
      </p:sp>
      <p:pic>
        <p:nvPicPr>
          <p:cNvPr id="35845" name="Picture 14" descr="DSC03357"/>
          <p:cNvPicPr>
            <a:picLocks noGrp="1" noChangeAspect="1" noChangeArrowheads="1"/>
          </p:cNvPicPr>
          <p:nvPr>
            <p:ph/>
          </p:nvPr>
        </p:nvPicPr>
        <p:blipFill>
          <a:blip r:embed="rId3" cstate="print"/>
          <a:srcRect/>
          <a:stretch>
            <a:fillRect/>
          </a:stretch>
        </p:blipFill>
        <p:spPr>
          <a:xfrm>
            <a:off x="5038725" y="2133600"/>
            <a:ext cx="3905250" cy="3311525"/>
          </a:xfrm>
        </p:spPr>
      </p:pic>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2057400" y="533400"/>
            <a:ext cx="7759700" cy="654050"/>
          </a:xfrm>
        </p:spPr>
        <p:txBody>
          <a:bodyPr/>
          <a:lstStyle/>
          <a:p>
            <a:pPr>
              <a:defRPr/>
            </a:pPr>
            <a:r>
              <a:rPr lang="en-GB" sz="2400" dirty="0" smtClean="0">
                <a:effectLst>
                  <a:outerShdw blurRad="38100" dist="38100" dir="2700000" algn="tl">
                    <a:srgbClr val="000000">
                      <a:alpha val="43137"/>
                    </a:srgbClr>
                  </a:outerShdw>
                </a:effectLst>
              </a:rPr>
              <a:t>Emergency </a:t>
            </a:r>
            <a:r>
              <a:rPr lang="en-GB" sz="2400" dirty="0">
                <a:effectLst>
                  <a:outerShdw blurRad="38100" dist="38100" dir="2700000" algn="tl">
                    <a:srgbClr val="000000">
                      <a:alpha val="43137"/>
                    </a:srgbClr>
                  </a:outerShdw>
                </a:effectLst>
              </a:rPr>
              <a:t>Response Units (ERU)</a:t>
            </a:r>
          </a:p>
        </p:txBody>
      </p:sp>
      <p:sp>
        <p:nvSpPr>
          <p:cNvPr id="36867" name="Rectangle 3"/>
          <p:cNvSpPr>
            <a:spLocks noGrp="1" noChangeArrowheads="1"/>
          </p:cNvSpPr>
          <p:nvPr>
            <p:ph type="body" sz="half" idx="1"/>
          </p:nvPr>
        </p:nvSpPr>
        <p:spPr>
          <a:xfrm>
            <a:off x="204716" y="1791268"/>
            <a:ext cx="5281684" cy="4429125"/>
          </a:xfrm>
        </p:spPr>
        <p:txBody>
          <a:bodyPr/>
          <a:lstStyle/>
          <a:p>
            <a:pPr>
              <a:buNone/>
            </a:pPr>
            <a:r>
              <a:rPr lang="en-GB" altLang="zh-TW" sz="2400" dirty="0" smtClean="0">
                <a:solidFill>
                  <a:srgbClr val="C00000"/>
                </a:solidFill>
              </a:rPr>
              <a:t>People &amp; equipment package</a:t>
            </a:r>
          </a:p>
          <a:p>
            <a:pPr>
              <a:buNone/>
            </a:pPr>
            <a:endParaRPr lang="en-GB" altLang="zh-TW" sz="1400" dirty="0" smtClean="0"/>
          </a:p>
          <a:p>
            <a:pPr>
              <a:spcAft>
                <a:spcPts val="600"/>
              </a:spcAft>
            </a:pPr>
            <a:r>
              <a:rPr lang="en-GB" altLang="zh-TW" sz="2400" dirty="0" smtClean="0"/>
              <a:t>Equipment standardised &amp; modular</a:t>
            </a:r>
          </a:p>
          <a:p>
            <a:pPr>
              <a:spcAft>
                <a:spcPts val="600"/>
              </a:spcAft>
            </a:pPr>
            <a:r>
              <a:rPr lang="en-GB" altLang="zh-TW" sz="2400" dirty="0" smtClean="0"/>
              <a:t>Standardised training</a:t>
            </a:r>
          </a:p>
          <a:p>
            <a:pPr>
              <a:spcAft>
                <a:spcPts val="600"/>
              </a:spcAft>
            </a:pPr>
            <a:r>
              <a:rPr lang="en-GB" altLang="zh-TW" sz="2400" dirty="0" smtClean="0"/>
              <a:t>When local facilities are either destroyed, overwhelmed by needs or do not exist</a:t>
            </a:r>
          </a:p>
          <a:p>
            <a:pPr>
              <a:spcAft>
                <a:spcPts val="600"/>
              </a:spcAft>
            </a:pPr>
            <a:r>
              <a:rPr lang="en-GB" altLang="zh-TW" sz="2400" dirty="0" smtClean="0"/>
              <a:t>Deployed within 24</a:t>
            </a:r>
            <a:r>
              <a:rPr lang="en-US" altLang="zh-TW" sz="2400" dirty="0" smtClean="0"/>
              <a:t>-72</a:t>
            </a:r>
            <a:r>
              <a:rPr lang="en-GB" altLang="zh-TW" sz="2400" dirty="0" smtClean="0"/>
              <a:t> hours for </a:t>
            </a:r>
            <a:r>
              <a:rPr lang="en-US" altLang="zh-TW" sz="2400" dirty="0" smtClean="0"/>
              <a:t>4</a:t>
            </a:r>
            <a:r>
              <a:rPr lang="en-GB" altLang="zh-TW" sz="2400" dirty="0" smtClean="0"/>
              <a:t> </a:t>
            </a:r>
            <a:r>
              <a:rPr lang="en-US" altLang="zh-TW" sz="2400" dirty="0" smtClean="0"/>
              <a:t>month</a:t>
            </a:r>
            <a:r>
              <a:rPr lang="en-GB" altLang="zh-TW" sz="2400" dirty="0" smtClean="0"/>
              <a:t>s</a:t>
            </a:r>
            <a:endParaRPr lang="en-US" altLang="zh-TW" sz="1800" dirty="0" smtClean="0"/>
          </a:p>
          <a:p>
            <a:pPr>
              <a:spcBef>
                <a:spcPct val="0"/>
              </a:spcBef>
              <a:buClrTx/>
              <a:buFontTx/>
              <a:buNone/>
            </a:pPr>
            <a:endParaRPr lang="en-GB" altLang="zh-TW" sz="900" dirty="0" smtClean="0"/>
          </a:p>
          <a:p>
            <a:endParaRPr lang="en-GB" altLang="zh-TW" sz="900" dirty="0" smtClean="0"/>
          </a:p>
          <a:p>
            <a:endParaRPr lang="en-GB" altLang="zh-TW" sz="900" dirty="0" smtClean="0"/>
          </a:p>
          <a:p>
            <a:endParaRPr lang="en-GB" altLang="zh-TW" sz="900" dirty="0" smtClean="0"/>
          </a:p>
        </p:txBody>
      </p:sp>
      <p:pic>
        <p:nvPicPr>
          <p:cNvPr id="36868" name="Picture 5" descr="T:\OpsSupport\ERU\8. Pictures\Health\05 Pak Musbd father &amp; son NorX RESIZED.jpg"/>
          <p:cNvPicPr>
            <a:picLocks noChangeAspect="1" noChangeArrowheads="1"/>
          </p:cNvPicPr>
          <p:nvPr/>
        </p:nvPicPr>
        <p:blipFill>
          <a:blip r:embed="rId3" cstate="print"/>
          <a:srcRect/>
          <a:stretch>
            <a:fillRect/>
          </a:stretch>
        </p:blipFill>
        <p:spPr bwMode="auto">
          <a:xfrm>
            <a:off x="5562600" y="1295400"/>
            <a:ext cx="2774950" cy="452755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4263</TotalTime>
  <Words>2592</Words>
  <Application>Microsoft Office PowerPoint</Application>
  <PresentationFormat>On-screen Show (4:3)</PresentationFormat>
  <Paragraphs>244</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IFRC Disaster Management TOOLS  </vt:lpstr>
      <vt:lpstr>The International Federation of Red Cross and Red Crescent Societies (IFRC)</vt:lpstr>
      <vt:lpstr>Slide 3</vt:lpstr>
      <vt:lpstr>Slide 4</vt:lpstr>
      <vt:lpstr>Slide 5</vt:lpstr>
      <vt:lpstr>Disaster Relief Emergency Fund (DREF)</vt:lpstr>
      <vt:lpstr>FACT (field assessment &amp; coordination team)</vt:lpstr>
      <vt:lpstr>Slide 8</vt:lpstr>
      <vt:lpstr>Emergency Response Units (ERU)</vt:lpstr>
      <vt:lpstr>Emergency Response Units (ERU)</vt:lpstr>
      <vt:lpstr>Slide 11</vt:lpstr>
      <vt:lpstr>Slide 12</vt:lpstr>
      <vt:lpstr> Guide IFRC action and reinforce </vt:lpstr>
      <vt:lpstr>Key Concepts - Country Team</vt:lpstr>
      <vt:lpstr>Key Concepts - Operations Management &amp; Coordination</vt:lpstr>
      <vt:lpstr>Slide 16</vt:lpstr>
    </vt:vector>
  </TitlesOfParts>
  <Company>IFRC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goli.ameri</dc:creator>
  <cp:lastModifiedBy>indira.kulenovic</cp:lastModifiedBy>
  <cp:revision>236</cp:revision>
  <dcterms:created xsi:type="dcterms:W3CDTF">2010-10-08T14:12:22Z</dcterms:created>
  <dcterms:modified xsi:type="dcterms:W3CDTF">2013-07-10T10:23:49Z</dcterms:modified>
</cp:coreProperties>
</file>