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8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3" r:id="rId26"/>
    <p:sldId id="27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26" autoAdjust="0"/>
  </p:normalViewPr>
  <p:slideViewPr>
    <p:cSldViewPr snapToGrid="0" snapToObjects="1">
      <p:cViewPr varScale="1">
        <p:scale>
          <a:sx n="69" d="100"/>
          <a:sy n="69" d="100"/>
        </p:scale>
        <p:origin x="-20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7E827D-C75A-0B4A-94C1-83C93C493EEC}" type="datetimeFigureOut">
              <a:rPr lang="en-US" smtClean="0"/>
              <a:t>4/27/2016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8C9F0-2FC1-4644-8647-E9C404BB6F5D}" type="slidenum">
              <a:rPr lang="en-US" smtClean="0"/>
              <a:t>‹#›</a:t>
            </a:fld>
            <a:endParaRPr lang="en-US"/>
          </a:p>
        </p:txBody>
      </p:sp>
    </p:spTree>
    <p:extLst>
      <p:ext uri="{BB962C8B-B14F-4D97-AF65-F5344CB8AC3E}">
        <p14:creationId xmlns:p14="http://schemas.microsoft.com/office/powerpoint/2010/main" val="5161493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Epidemiology"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en.wikipedia.org/wiki/Diseas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a:t>
            </a:fld>
            <a:endParaRPr lang="en-GB"/>
          </a:p>
        </p:txBody>
      </p:sp>
    </p:spTree>
    <p:extLst>
      <p:ext uri="{BB962C8B-B14F-4D97-AF65-F5344CB8AC3E}">
        <p14:creationId xmlns:p14="http://schemas.microsoft.com/office/powerpoint/2010/main" val="92205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Peer reviewed analysis places the European death toll at 70,000, in France alone almost 15,000</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64DB87-1416-DE4D-9297-CDFDABA4086C}" type="slidenum">
              <a:rPr lang="en-US" sz="1200"/>
              <a:pPr eaLnBrk="1" hangingPunct="1"/>
              <a:t>17</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atin typeface="Calibri" charset="0"/>
                <a:ea typeface="MS PGothic" charset="0"/>
                <a:cs typeface="MS PGothic" charset="0"/>
              </a:rPr>
              <a:t>The formation of many air-pollutants is determined in part by climate factors such as temperature and humidity. Climate change may therefore influence pollutant concentrations, which in turn may affect health as air pollution is related to cardio-respiratory health.</a:t>
            </a:r>
          </a:p>
          <a:p>
            <a:endParaRPr lang="es-ES_tradnl">
              <a:latin typeface="Calibri" charset="0"/>
              <a:ea typeface="MS PGothic" charset="0"/>
              <a:cs typeface="MS PGothic" charset="0"/>
            </a:endParaRPr>
          </a:p>
          <a:p>
            <a:pPr eaLnBrk="1" hangingPunct="1">
              <a:spcBef>
                <a:spcPct val="0"/>
              </a:spcBef>
            </a:pPr>
            <a:r>
              <a:rPr lang="es-ES_tradnl">
                <a:latin typeface="Calibri" charset="0"/>
                <a:ea typeface="MS PGothic" charset="0"/>
                <a:cs typeface="MS PGothic" charset="0"/>
              </a:rPr>
              <a:t>Exposure to high levels of ground-level ozone, for example, which is formed from the exhaust of transport vehicles, </a:t>
            </a:r>
            <a:r>
              <a:rPr lang="en-GB">
                <a:latin typeface="Calibri" charset="0"/>
              </a:rPr>
              <a:t>industrial emissions,</a:t>
            </a:r>
            <a:r>
              <a:rPr lang="es-ES_tradnl">
                <a:latin typeface="Calibri" charset="0"/>
                <a:ea typeface="MS PGothic" charset="0"/>
                <a:cs typeface="MS PGothic" charset="0"/>
              </a:rPr>
              <a:t> increases the risk of exacerbations of respiratory diseases such as chronic obstructive airways disease and asthma, leading to hospital admissions or increased mortality. </a:t>
            </a:r>
          </a:p>
          <a:p>
            <a:pPr eaLnBrk="1" hangingPunct="1">
              <a:spcBef>
                <a:spcPct val="0"/>
              </a:spcBef>
            </a:pPr>
            <a:endParaRPr lang="es-ES_tradnl">
              <a:latin typeface="Calibri" charset="0"/>
              <a:ea typeface="MS PGothic" charset="0"/>
              <a:cs typeface="MS PGothic" charset="0"/>
            </a:endParaRPr>
          </a:p>
          <a:p>
            <a:pPr eaLnBrk="1" hangingPunct="1">
              <a:spcBef>
                <a:spcPct val="0"/>
              </a:spcBef>
            </a:pPr>
            <a:r>
              <a:rPr lang="en-US">
                <a:latin typeface="Calibri" charset="0"/>
                <a:ea typeface="MS PGothic" charset="0"/>
                <a:cs typeface="MS PGothic" charset="0"/>
              </a:rPr>
              <a:t>“Peak ambient O3 concentrations are typically observed in summer months, when higher temperatures and increased sunlight enhance O3 formation and also lead to increased emissions of biogenic and fugitive anthropogenic </a:t>
            </a:r>
            <a:r>
              <a:rPr lang="pt-BR">
                <a:latin typeface="Calibri" charset="0"/>
                <a:ea typeface="MS PGothic" charset="0"/>
                <a:cs typeface="MS PGothic" charset="0"/>
              </a:rPr>
              <a:t>hydrocarbons, important precursors of O3 </a:t>
            </a:r>
            <a:r>
              <a:rPr lang="en-US">
                <a:latin typeface="Calibri" charset="0"/>
                <a:ea typeface="MS PGothic" charset="0"/>
                <a:cs typeface="MS PGothic" charset="0"/>
              </a:rPr>
              <a:t>formation. Above 90°F (32°C), a strong positive association has been found between temperature and ground-level O3 production (Patz 2000). Numerous epidemiology studies have reported associations between O3 and hospital admissions or emergency visits for respiratory conditions, diminished lung function, and a variety of other health outcomes(Kinney 1999; Koken et al. 2003). A relatively recent but growing body of literature also has documented acute effects on mortality in large cities, in many cases while controlling for particulate matter and other pollutants (Dominici et al. 2003; Hoek et al. 1997; Moolgavkar et al. 1995; Thurston and Ito </a:t>
            </a:r>
            <a:r>
              <a:rPr lang="da-DK">
                <a:latin typeface="Calibri" charset="0"/>
                <a:ea typeface="MS PGothic" charset="0"/>
                <a:cs typeface="MS PGothic" charset="0"/>
              </a:rPr>
              <a:t>2001; Vedal et al. 2003).” – Knowlton et al 2004</a:t>
            </a:r>
            <a:endParaRPr lang="en-US">
              <a:latin typeface="Calibri" charset="0"/>
            </a:endParaRPr>
          </a:p>
          <a:p>
            <a:pPr eaLnBrk="1" hangingPunct="1">
              <a:spcBef>
                <a:spcPct val="0"/>
              </a:spcBef>
            </a:pPr>
            <a:endParaRPr lang="de-DE">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55E414-60DE-8C4B-8E17-AD768AB80445}" type="slidenum">
              <a:rPr lang="en-US" sz="1200"/>
              <a:pPr eaLnBrk="1" hangingPunct="1"/>
              <a:t>18</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Qualitative assessment of the health impacts from climate change, with and without adaptation measures. The width of the slices gives an indication of the attributable burden for each health impact, and</a:t>
            </a:r>
          </a:p>
          <a:p>
            <a:r>
              <a:rPr lang="en-US">
                <a:latin typeface="Calibri" charset="0"/>
              </a:rPr>
              <a:t>the dark orange area indicates the proportion that could be avoided through strong adaptation measures. Assessments are shown for the period 2030–2040, for which human actions have effectively committed the</a:t>
            </a:r>
          </a:p>
          <a:p>
            <a:r>
              <a:rPr lang="en-US">
                <a:latin typeface="Calibri" charset="0"/>
              </a:rPr>
              <a:t>world to warming of approximately 1.5</a:t>
            </a:r>
            <a:r>
              <a:rPr lang="th-TH">
                <a:latin typeface="Calibri" charset="0"/>
              </a:rPr>
              <a:t>ฐ</a:t>
            </a:r>
            <a:r>
              <a:rPr lang="en-US">
                <a:latin typeface="Calibri" charset="0"/>
              </a:rPr>
              <a:t>C above preindustrial levels; and the period 2080–2100, in which vigorous mitigation efforts could potentially avoid part of the 4</a:t>
            </a:r>
            <a:r>
              <a:rPr lang="th-TH">
                <a:latin typeface="Calibri" charset="0"/>
              </a:rPr>
              <a:t>ฐ</a:t>
            </a:r>
            <a:r>
              <a:rPr lang="en-US">
                <a:latin typeface="Calibri" charset="0"/>
              </a:rPr>
              <a:t>C temperature increase that would otherwise be expected from current emissions trends</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FB85D7-210A-3F4C-9CC2-32B551BA07B0}" type="slidenum">
              <a:rPr lang="en-US" sz="1200"/>
              <a:pPr eaLnBrk="1" hangingPunct="1"/>
              <a:t>21</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6"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solidFill>
                  <a:srgbClr val="000000"/>
                </a:solidFill>
                <a:latin typeface="Arial" charset="0"/>
                <a:ea typeface="MS PGothic" charset="0"/>
                <a:cs typeface="MS PGothic" charset="0"/>
              </a:rPr>
              <a:t>Early warning, early action means making use of climate and weather information before a health emergency strikes and act sooner than you would do without this information.</a:t>
            </a:r>
          </a:p>
          <a:p>
            <a:pPr eaLnBrk="1" hangingPunct="1">
              <a:spcBef>
                <a:spcPct val="0"/>
              </a:spcBef>
            </a:pPr>
            <a:r>
              <a:rPr lang="nl-NL">
                <a:latin typeface="Times New Roman" charset="0"/>
                <a:ea typeface="MS PGothic" charset="0"/>
                <a:cs typeface="MS PGothic" charset="0"/>
              </a:rPr>
              <a:t>We often have some information ahead in time of the upcoming disaster event such as flooding, tropical storms and heatwaves, and that information can be interpreted and used to prepare the emergency operation better.</a:t>
            </a:r>
          </a:p>
          <a:p>
            <a:pPr eaLnBrk="1" hangingPunct="1">
              <a:spcBef>
                <a:spcPct val="0"/>
              </a:spcBef>
            </a:pPr>
            <a:endParaRPr lang="nl-NL">
              <a:latin typeface="Times New Roman" charset="0"/>
              <a:ea typeface="MS PGothic" charset="0"/>
              <a:cs typeface="MS PGothic" charset="0"/>
            </a:endParaRPr>
          </a:p>
          <a:p>
            <a:pPr eaLnBrk="1" hangingPunct="1">
              <a:spcBef>
                <a:spcPct val="0"/>
              </a:spcBef>
            </a:pPr>
            <a:r>
              <a:rPr lang="en-GB" b="1">
                <a:latin typeface="Calibri" charset="0"/>
              </a:rPr>
              <a:t>Disease surveillance</a:t>
            </a:r>
            <a:r>
              <a:rPr lang="en-GB">
                <a:latin typeface="Calibri" charset="0"/>
              </a:rPr>
              <a:t> is an </a:t>
            </a:r>
            <a:r>
              <a:rPr lang="en-GB">
                <a:latin typeface="Calibri" charset="0"/>
                <a:hlinkClick r:id="rId3" tooltip="Epidemiology"/>
              </a:rPr>
              <a:t>epidemiological</a:t>
            </a:r>
            <a:r>
              <a:rPr lang="en-GB">
                <a:latin typeface="Calibri" charset="0"/>
              </a:rPr>
              <a:t> practice by which the spread of </a:t>
            </a:r>
            <a:r>
              <a:rPr lang="en-GB">
                <a:latin typeface="Calibri" charset="0"/>
                <a:hlinkClick r:id="rId4" tooltip="Disease"/>
              </a:rPr>
              <a:t>disease</a:t>
            </a:r>
            <a:r>
              <a:rPr lang="en-GB">
                <a:latin typeface="Calibri" charset="0"/>
              </a:rPr>
              <a:t> is monitored in order to establish patterns of progression.</a:t>
            </a:r>
            <a:endParaRPr lang="nl-NL">
              <a:latin typeface="Times New Roman" charset="0"/>
              <a:ea typeface="MS PGothic" charset="0"/>
              <a:cs typeface="MS PGothic" charset="0"/>
            </a:endParaRPr>
          </a:p>
          <a:p>
            <a:pPr eaLnBrk="1" hangingPunct="1">
              <a:spcBef>
                <a:spcPct val="0"/>
              </a:spcBef>
            </a:pPr>
            <a:endParaRPr lang="nl-NL">
              <a:latin typeface="Times New Roman" charset="0"/>
              <a:ea typeface="MS PGothic" charset="0"/>
              <a:cs typeface="MS PGothic" charset="0"/>
            </a:endParaRPr>
          </a:p>
          <a:p>
            <a:pPr eaLnBrk="1" hangingPunct="1">
              <a:spcBef>
                <a:spcPct val="0"/>
              </a:spcBef>
            </a:pPr>
            <a:r>
              <a:rPr lang="nl-NL">
                <a:latin typeface="Times New Roman" charset="0"/>
                <a:ea typeface="MS PGothic" charset="0"/>
                <a:cs typeface="MS PGothic" charset="0"/>
              </a:rPr>
              <a:t>So in the ‘</a:t>
            </a:r>
            <a:r>
              <a:rPr lang="nl-NL" altLang="ja-JP">
                <a:latin typeface="Times New Roman" charset="0"/>
                <a:ea typeface="MS PGothic" charset="0"/>
                <a:cs typeface="MS PGothic" charset="0"/>
              </a:rPr>
              <a:t>Early Warning, Early Action</a:t>
            </a:r>
            <a:r>
              <a:rPr lang="nl-NL">
                <a:latin typeface="Times New Roman" charset="0"/>
                <a:ea typeface="MS PGothic" charset="0"/>
                <a:cs typeface="MS PGothic" charset="0"/>
              </a:rPr>
              <a:t>’</a:t>
            </a:r>
            <a:r>
              <a:rPr lang="nl-NL" altLang="ja-JP">
                <a:latin typeface="Times New Roman" charset="0"/>
                <a:ea typeface="MS PGothic" charset="0"/>
                <a:cs typeface="MS PGothic" charset="0"/>
              </a:rPr>
              <a:t> approach we make full use of climate information – and we act in a way that prepares us better as a whole, but also </a:t>
            </a:r>
            <a:r>
              <a:rPr lang="fr-FR" altLang="ja-JP">
                <a:latin typeface="Arial" charset="0"/>
                <a:ea typeface="Arial" charset="0"/>
                <a:cs typeface="Arial" charset="0"/>
              </a:rPr>
              <a:t>with a more strategic approach to health emergency response.</a:t>
            </a:r>
            <a:endParaRPr lang="en-US" altLang="ja-JP">
              <a:solidFill>
                <a:srgbClr val="000000"/>
              </a:solidFill>
              <a:latin typeface="Arial" charset="0"/>
              <a:ea typeface="MS PGothic" charset="0"/>
              <a:cs typeface="MS PGothic" charset="0"/>
            </a:endParaRPr>
          </a:p>
          <a:p>
            <a:pPr eaLnBrk="1" hangingPunct="1"/>
            <a:endParaRPr lang="de-DE">
              <a:latin typeface="Calibri" charset="0"/>
              <a:ea typeface="ヒラギノ角ゴ Pro W3" charset="0"/>
              <a:cs typeface="ヒラギノ角ゴ Pro W3" charset="0"/>
            </a:endParaRPr>
          </a:p>
        </p:txBody>
      </p:sp>
      <p:sp>
        <p:nvSpPr>
          <p:cNvPr id="3686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ED0068-FFAC-9741-9E95-34EF3C850991}" type="slidenum">
              <a:rPr lang="en-US" sz="1200"/>
              <a:pPr eaLnBrk="1" hangingPunct="1"/>
              <a:t>22</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Times New Roman" charset="0"/>
                <a:ea typeface="MS PGothic" charset="0"/>
                <a:cs typeface="MS PGothic" charset="0"/>
              </a:rPr>
              <a:t>The 2008 actions of the West and Central Africa Zone (WCAZ) provide a model for the Movement to improve and scale-up the use of climate information, allowing translation of early warnings into early action for better disaster management and response.  Some of the great ways the WCAZ utilized seasonal forecasts for life saving early action include:</a:t>
            </a:r>
          </a:p>
          <a:p>
            <a:pPr eaLnBrk="1" hangingPunct="1">
              <a:spcBef>
                <a:spcPct val="0"/>
              </a:spcBef>
            </a:pPr>
            <a:r>
              <a:rPr lang="en-US">
                <a:latin typeface="Times New Roman" charset="0"/>
                <a:ea typeface="MS PGothic" charset="0"/>
                <a:cs typeface="MS PGothic" charset="0"/>
              </a:rPr>
              <a:t> Employing </a:t>
            </a:r>
            <a:r>
              <a:rPr lang="ja-JP" altLang="en-US">
                <a:latin typeface="Times New Roman" charset="0"/>
                <a:ea typeface="MS PGothic" charset="0"/>
                <a:cs typeface="MS PGothic" charset="0"/>
              </a:rPr>
              <a:t>“</a:t>
            </a:r>
            <a:r>
              <a:rPr lang="en-US" altLang="ja-JP">
                <a:latin typeface="Times New Roman" charset="0"/>
                <a:ea typeface="MS PGothic" charset="0"/>
                <a:cs typeface="MS PGothic" charset="0"/>
              </a:rPr>
              <a:t>no-regrets</a:t>
            </a:r>
            <a:r>
              <a:rPr lang="ja-JP" altLang="en-US">
                <a:latin typeface="Times New Roman" charset="0"/>
                <a:ea typeface="MS PGothic" charset="0"/>
                <a:cs typeface="MS PGothic" charset="0"/>
              </a:rPr>
              <a:t>”</a:t>
            </a:r>
            <a:r>
              <a:rPr lang="en-US" altLang="ja-JP">
                <a:latin typeface="Times New Roman" charset="0"/>
                <a:ea typeface="MS PGothic" charset="0"/>
                <a:cs typeface="MS PGothic" charset="0"/>
              </a:rPr>
              <a:t> strategies to focus and plan for probable (but not certain) events.</a:t>
            </a:r>
          </a:p>
          <a:p>
            <a:pPr eaLnBrk="1" hangingPunct="1">
              <a:spcBef>
                <a:spcPct val="0"/>
              </a:spcBef>
            </a:pPr>
            <a:r>
              <a:rPr lang="en-US">
                <a:latin typeface="Times New Roman" charset="0"/>
                <a:ea typeface="MS PGothic" charset="0"/>
                <a:cs typeface="MS PGothic" charset="0"/>
              </a:rPr>
              <a:t> Monitoring forecasts on multiple time-scales, to reduce uncertainty in longer-term outlooks.</a:t>
            </a:r>
          </a:p>
          <a:p>
            <a:pPr eaLnBrk="1" hangingPunct="1">
              <a:spcBef>
                <a:spcPct val="0"/>
              </a:spcBef>
            </a:pPr>
            <a:r>
              <a:rPr lang="en-US">
                <a:latin typeface="Times New Roman" charset="0"/>
                <a:ea typeface="MS PGothic" charset="0"/>
                <a:cs typeface="MS PGothic" charset="0"/>
              </a:rPr>
              <a:t> Consulting multiple sources of forecast information for greater scientific consensus, including ACMAD (African Centre of Meteorological Application for Development)</a:t>
            </a:r>
          </a:p>
          <a:p>
            <a:pPr eaLnBrk="1" hangingPunct="1">
              <a:spcBef>
                <a:spcPct val="0"/>
              </a:spcBef>
            </a:pPr>
            <a:r>
              <a:rPr lang="en-US">
                <a:latin typeface="Times New Roman" charset="0"/>
                <a:ea typeface="MS PGothic" charset="0"/>
                <a:cs typeface="MS PGothic" charset="0"/>
              </a:rPr>
              <a:t> Utilizing tools that combined the seasonal precipitation forecast with hydrology for flood risk mapping (important since a precipitation forecast is not a flood forecast).</a:t>
            </a:r>
          </a:p>
          <a:p>
            <a:pPr eaLnBrk="1" hangingPunct="1">
              <a:spcBef>
                <a:spcPct val="0"/>
              </a:spcBef>
            </a:pPr>
            <a:r>
              <a:rPr lang="en-US">
                <a:latin typeface="Times New Roman" charset="0"/>
                <a:ea typeface="MS PGothic" charset="0"/>
                <a:cs typeface="MS PGothic" charset="0"/>
              </a:rPr>
              <a:t> Holding a meeting with key stakeholders to develop preparedness strategies.</a:t>
            </a:r>
          </a:p>
          <a:p>
            <a:pPr eaLnBrk="1" hangingPunct="1">
              <a:spcBef>
                <a:spcPct val="0"/>
              </a:spcBef>
            </a:pPr>
            <a:r>
              <a:rPr lang="en-US">
                <a:latin typeface="Times New Roman" charset="0"/>
                <a:ea typeface="MS PGothic" charset="0"/>
                <a:cs typeface="MS PGothic" charset="0"/>
              </a:rPr>
              <a:t> Issuing the first-ever Preliminary Emergency Appeal, and initiating changes that now make funds from the Disaster Response Emergency Fund (DREF) available for preparedness activities.</a:t>
            </a:r>
          </a:p>
        </p:txBody>
      </p:sp>
      <p:sp>
        <p:nvSpPr>
          <p:cNvPr id="38915"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58941B-FF85-7044-8ADC-0ABE28F4607D}" type="slidenum">
              <a:rPr lang="en-US" sz="1200">
                <a:ea typeface="MS PGothic" charset="0"/>
                <a:cs typeface="MS PGothic" charset="0"/>
              </a:rPr>
              <a:pPr eaLnBrk="1" hangingPunct="1"/>
              <a:t>23</a:t>
            </a:fld>
            <a:endParaRPr lang="en-US" sz="1200">
              <a:ea typeface="MS PGothic" charset="0"/>
              <a:cs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Please</a:t>
            </a:r>
            <a:r>
              <a:rPr lang="en-US" baseline="0" dirty="0" smtClean="0">
                <a:latin typeface="Calibri" charset="0"/>
              </a:rPr>
              <a:t> refer to the group </a:t>
            </a:r>
            <a:r>
              <a:rPr lang="en-US" baseline="0" smtClean="0">
                <a:latin typeface="Calibri" charset="0"/>
              </a:rPr>
              <a:t>work folder</a:t>
            </a:r>
            <a:endParaRPr lang="en-GB">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282721-88D3-504A-B626-2C5E7710F65F}" type="slidenum">
              <a:rPr lang="en-US" sz="1200"/>
              <a:pPr eaLnBrk="1" hangingPunct="1"/>
              <a:t>25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a:latin typeface="Calibri" charset="0"/>
              </a:rPr>
              <a:t>Many factors combine together to affect the health of individuals and communities. The context of people’s lives determine their health, and so blaming individuals for poor health or crediting them for good health is inappropriate.</a:t>
            </a:r>
          </a:p>
          <a:p>
            <a:pPr eaLnBrk="1" hangingPunct="1">
              <a:spcBef>
                <a:spcPct val="0"/>
              </a:spcBef>
            </a:pPr>
            <a:endParaRPr lang="en-PH">
              <a:latin typeface="Calibri" charset="0"/>
            </a:endParaRPr>
          </a:p>
          <a:p>
            <a:pPr eaLnBrk="1" hangingPunct="1">
              <a:spcBef>
                <a:spcPct val="0"/>
              </a:spcBef>
            </a:pPr>
            <a:r>
              <a:rPr lang="en-PH">
                <a:latin typeface="Calibri" charset="0"/>
              </a:rPr>
              <a:t>For details: www.who.int/hia/evidence/doh/en/</a:t>
            </a:r>
          </a:p>
          <a:p>
            <a:pPr eaLnBrk="1" hangingPunct="1">
              <a:spcBef>
                <a:spcPct val="0"/>
              </a:spcBef>
            </a:pPr>
            <a:endParaRPr lang="en-GB">
              <a:latin typeface="Calibri"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CCF857-9169-5E4C-8BE1-6447100E9702}" type="slidenum">
              <a:rPr lang="en-GB" sz="1200"/>
              <a:pPr eaLnBrk="1" hangingPunct="1"/>
              <a:t>4</a:t>
            </a:fld>
            <a:endParaRPr lang="en-GB"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i="1">
                <a:latin typeface="Calibri" charset="0"/>
              </a:rPr>
              <a:t>The projected increase in the number of people (in thousands) exposed to floods in 2030 compared to those in 1970</a:t>
            </a:r>
            <a:endParaRPr lang="en-GB">
              <a:latin typeface="Calibri" charset="0"/>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9A3B7E-F637-7E4F-9FF8-F1E66742953D}" type="slidenum">
              <a:rPr lang="en-US" sz="1200"/>
              <a:pPr eaLnBrk="1" hangingPunct="1"/>
              <a:t>7</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atin typeface="Calibri" charset="0"/>
                <a:ea typeface="MS PGothic" charset="0"/>
                <a:cs typeface="MS PGothic" charset="0"/>
              </a:rPr>
              <a:t>Heavy rainfall, even without flooding, may increase rates of diarrhoeal disease as latrines or sewage systems overflow and in areas with poor sanitation. Increases in soil run-off may contaminate water sources. With heavy precipitation events expected to become </a:t>
            </a:r>
            <a:r>
              <a:rPr lang="fi-FI">
                <a:latin typeface="Calibri" charset="0"/>
                <a:ea typeface="MS PGothic" charset="0"/>
                <a:cs typeface="MS PGothic" charset="0"/>
              </a:rPr>
              <a:t>more common, rates of diarrhoeal diseases may increase and it is likely that the most vulnerable populations will suffer the greatest burden.</a:t>
            </a:r>
          </a:p>
          <a:p>
            <a:endParaRPr lang="fi-FI">
              <a:latin typeface="Calibri" charset="0"/>
              <a:ea typeface="MS PGothic" charset="0"/>
              <a:cs typeface="MS PGothic" charset="0"/>
            </a:endParaRPr>
          </a:p>
          <a:p>
            <a:r>
              <a:rPr lang="en-GB">
                <a:latin typeface="Calibri" charset="0"/>
              </a:rPr>
              <a:t>many vectorborne diseases such as malaria and dengue are sensitive to temperature and rainfall. The vector itself, or the pathogen (virus, bacteria) replication rates can be sensitive to temperature. Changes in precipitation patterns can alter the number of breeding sites available or the way people store water – again creating breeding sites.</a:t>
            </a:r>
            <a:endParaRPr lang="fi-FI">
              <a:latin typeface="Calibri" charset="0"/>
              <a:ea typeface="MS PGothic" charset="0"/>
              <a:cs typeface="MS PGothic" charset="0"/>
            </a:endParaRPr>
          </a:p>
          <a:p>
            <a:r>
              <a:rPr lang="fi-FI">
                <a:latin typeface="Calibri" charset="0"/>
                <a:ea typeface="MS PGothic" charset="0"/>
                <a:cs typeface="MS PGothic" charset="0"/>
              </a:rPr>
              <a:t>Dengue and malaria: more breedind site, people more exposed</a:t>
            </a:r>
          </a:p>
          <a:p>
            <a:endParaRPr lang="en-GB">
              <a:latin typeface="Calibri"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E10040-BCAC-F745-9C57-E9CD1137E7A5}" type="slidenum">
              <a:rPr lang="en-US" sz="1200"/>
              <a:pPr eaLnBrk="1" hangingPunct="1"/>
              <a:t>8</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a:latin typeface="Calibri" charset="0"/>
                <a:ea typeface="MS PGothic" charset="0"/>
                <a:cs typeface="MS PGothic" charset="0"/>
              </a:rPr>
              <a:t>Water scarcity on the other hand is also likely to have consequences for public health. A lack of availability of water for personal hygiene and washing of food may lead to an increase in diarrhoeal disease and other diseases such as skin and eye diseases associated with poor hygiene. </a:t>
            </a:r>
            <a:endParaRPr lang="en-GB">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94357B-DAE4-D14A-8414-3C2E96C08BF1}" type="slidenum">
              <a:rPr lang="en-US" sz="1200"/>
              <a:pPr eaLnBrk="1" hangingPunct="1"/>
              <a:t>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atin typeface="Calibri" charset="0"/>
                <a:ea typeface="MS PGothic" charset="0"/>
                <a:cs typeface="MS PGothic" charset="0"/>
              </a:rPr>
              <a:t>Infections caused b</a:t>
            </a:r>
            <a:r>
              <a:rPr lang="en-US">
                <a:latin typeface="Calibri" charset="0"/>
                <a:ea typeface="MS PGothic" charset="0"/>
                <a:cs typeface="MS PGothic" charset="0"/>
              </a:rPr>
              <a:t>y pathogens that are transmitted by insect vectors are strongly affected by climatic conditions such as temperature, rainfall and humidity. These diseases include some of the most important current killers: malaria, dengue fever and yellow fever. Climate change may change the temporal and spatial patterns of many vector borne diseases. </a:t>
            </a:r>
          </a:p>
          <a:p>
            <a:pPr eaLnBrk="1" hangingPunct="1">
              <a:spcBef>
                <a:spcPct val="0"/>
              </a:spcBef>
            </a:pPr>
            <a:endParaRPr lang="en-GB">
              <a:latin typeface="Calibri" charset="0"/>
            </a:endParaRPr>
          </a:p>
          <a:p>
            <a:pPr eaLnBrk="1" hangingPunct="1">
              <a:spcBef>
                <a:spcPct val="0"/>
              </a:spcBef>
            </a:pPr>
            <a:r>
              <a:rPr lang="en-GB">
                <a:latin typeface="Calibri" charset="0"/>
              </a:rPr>
              <a:t>Climate variables – rainfall, humidity and temperature – are fundamental to the propagation of the mosquito vector and to parasite dynamics. Rainfall produces mosquito-breeding sites, humidity increases mosquito survival and temperature affects parasite development rates. </a:t>
            </a:r>
            <a:endParaRPr lang="en-US">
              <a:latin typeface="Calibri" charset="0"/>
              <a:ea typeface="MS PGothic" charset="0"/>
              <a:cs typeface="MS PGothic" charset="0"/>
            </a:endParaRPr>
          </a:p>
          <a:p>
            <a:pPr eaLnBrk="1" hangingPunct="1">
              <a:spcBef>
                <a:spcPct val="0"/>
              </a:spcBef>
            </a:pPr>
            <a:endParaRPr lang="es-ES_tradnl">
              <a:latin typeface="Calibri" charset="0"/>
              <a:ea typeface="MS PGothic" charset="0"/>
              <a:cs typeface="MS PGothic" charset="0"/>
            </a:endParaRPr>
          </a:p>
          <a:p>
            <a:pPr eaLnBrk="1" hangingPunct="1">
              <a:spcBef>
                <a:spcPct val="0"/>
              </a:spcBef>
            </a:pPr>
            <a:endParaRPr lang="de-DE">
              <a:latin typeface="Calibri" charset="0"/>
            </a:endParaRPr>
          </a:p>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6DB3F2-DF61-5F49-A167-B79A108A212D}" type="slidenum">
              <a:rPr lang="en-US" sz="1200"/>
              <a:pPr eaLnBrk="1" hangingPunct="1"/>
              <a:t>11</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In Indonesia, the rate of dengue is gradually increasing, but with marked peaks in years where there is a 'La Niña' which brings unusual wet conditions to most of the country (see about La Nina above). This can be predicted with high confidence months in advance – the 'early warning – and Red Cross could take 'early action' to combat disease outbreaks by mobilising volunteers in timely and comprehensive dengue awareness efforts in likely risk zones. The trained health volunteers would largely do what they would normally do in their communities, but the HQ and Branches could alert and train them and organise earlier and more intense community campaigns. </a:t>
            </a:r>
            <a:r>
              <a:rPr lang="en-GB" i="1">
                <a:latin typeface="Calibri" charset="0"/>
              </a:rPr>
              <a:t>Incidence of dengue and the number of affected cities and districts, Indonesia 1968-2003 (source: Indonesia Department of Health)</a:t>
            </a:r>
            <a:endParaRPr lang="en-GB">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10DF64-B821-6F46-8D1B-289F98B31CF4}" type="slidenum">
              <a:rPr lang="en-US" sz="1200"/>
              <a:pPr eaLnBrk="1" hangingPunct="1"/>
              <a:t>12</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_tradnl">
                <a:latin typeface="Calibri" charset="0"/>
                <a:ea typeface="MS PGothic" charset="0"/>
                <a:cs typeface="MS PGothic" charset="0"/>
              </a:rPr>
              <a:t>Increased levels of rainfall or flooding means that water collects in stagnant pools which provides conditions for mosquito breeding </a:t>
            </a:r>
            <a:r>
              <a:rPr lang="en-US">
                <a:latin typeface="Calibri" charset="0"/>
                <a:ea typeface="MS PGothic" charset="0"/>
                <a:cs typeface="MS PGothic" charset="0"/>
              </a:rPr>
              <a:t>and therefore the risk of spreading dengue fever.</a:t>
            </a:r>
          </a:p>
          <a:p>
            <a:r>
              <a:rPr lang="es-ES_tradnl">
                <a:latin typeface="Calibri" charset="0"/>
                <a:ea typeface="MS PGothic" charset="0"/>
                <a:cs typeface="MS PGothic" charset="0"/>
              </a:rPr>
              <a:t> </a:t>
            </a:r>
          </a:p>
          <a:p>
            <a:r>
              <a:rPr lang="es-ES_tradnl">
                <a:latin typeface="Calibri" charset="0"/>
                <a:ea typeface="MS PGothic" charset="0"/>
                <a:cs typeface="MS PGothic" charset="0"/>
              </a:rPr>
              <a:t>Low rainfall can also increase infection rates as people store more water at home and these containers provide breeding sites.</a:t>
            </a:r>
          </a:p>
          <a:p>
            <a:pPr eaLnBrk="1" hangingPunct="1"/>
            <a:endParaRPr lang="de-DE">
              <a:latin typeface="Calibri" charset="0"/>
            </a:endParaRPr>
          </a:p>
        </p:txBody>
      </p:sp>
      <p:sp>
        <p:nvSpPr>
          <p:cNvPr id="23555"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CDC81B-6F8A-AF4C-AD01-2D2C513BF0ED}" type="slidenum">
              <a:rPr lang="en-US" sz="1200">
                <a:ea typeface="MS PGothic" charset="0"/>
                <a:cs typeface="MS PGothic" charset="0"/>
              </a:rPr>
              <a:pPr eaLnBrk="1" hangingPunct="1"/>
              <a:t>14</a:t>
            </a:fld>
            <a:endParaRPr lang="en-US" sz="1200">
              <a:ea typeface="MS PGothic" charset="0"/>
              <a:cs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6"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dirty="0" err="1">
                <a:latin typeface="Calibri" charset="0"/>
                <a:ea typeface="MS PGothic" charset="0"/>
                <a:cs typeface="MS PGothic" charset="0"/>
              </a:rPr>
              <a:t>Climate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change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is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expected</a:t>
            </a:r>
            <a:r>
              <a:rPr lang="es-ES_tradnl" dirty="0">
                <a:latin typeface="Calibri" charset="0"/>
                <a:ea typeface="MS PGothic" charset="0"/>
                <a:cs typeface="MS PGothic" charset="0"/>
              </a:rPr>
              <a:t> to </a:t>
            </a:r>
            <a:r>
              <a:rPr lang="es-ES_tradnl" dirty="0" err="1">
                <a:latin typeface="Calibri" charset="0"/>
                <a:ea typeface="MS PGothic" charset="0"/>
                <a:cs typeface="MS PGothic" charset="0"/>
              </a:rPr>
              <a:t>increase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average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temperatures</a:t>
            </a:r>
            <a:r>
              <a:rPr lang="es-ES_tradnl" dirty="0">
                <a:latin typeface="Calibri" charset="0"/>
                <a:ea typeface="MS PGothic" charset="0"/>
                <a:cs typeface="MS PGothic" charset="0"/>
              </a:rPr>
              <a:t> as </a:t>
            </a:r>
            <a:r>
              <a:rPr lang="es-ES_tradnl" dirty="0" err="1">
                <a:latin typeface="Calibri" charset="0"/>
                <a:ea typeface="MS PGothic" charset="0"/>
                <a:cs typeface="MS PGothic" charset="0"/>
              </a:rPr>
              <a:t>well</a:t>
            </a:r>
            <a:r>
              <a:rPr lang="es-ES_tradnl" dirty="0">
                <a:latin typeface="Calibri" charset="0"/>
                <a:ea typeface="MS PGothic" charset="0"/>
                <a:cs typeface="MS PGothic" charset="0"/>
              </a:rPr>
              <a:t> as </a:t>
            </a:r>
            <a:r>
              <a:rPr lang="es-ES_tradnl" dirty="0" err="1">
                <a:latin typeface="Calibri" charset="0"/>
                <a:ea typeface="MS PGothic" charset="0"/>
                <a:cs typeface="MS PGothic" charset="0"/>
              </a:rPr>
              <a:t>the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number</a:t>
            </a:r>
            <a:r>
              <a:rPr lang="es-ES_tradnl" dirty="0">
                <a:latin typeface="Calibri" charset="0"/>
                <a:ea typeface="MS PGothic" charset="0"/>
                <a:cs typeface="MS PGothic" charset="0"/>
              </a:rPr>
              <a:t> and </a:t>
            </a:r>
            <a:r>
              <a:rPr lang="es-ES_tradnl" dirty="0" err="1">
                <a:latin typeface="Calibri" charset="0"/>
                <a:ea typeface="MS PGothic" charset="0"/>
                <a:cs typeface="MS PGothic" charset="0"/>
              </a:rPr>
              <a:t>intensity</a:t>
            </a:r>
            <a:r>
              <a:rPr lang="es-ES_tradnl" dirty="0">
                <a:latin typeface="Calibri" charset="0"/>
                <a:ea typeface="MS PGothic" charset="0"/>
                <a:cs typeface="MS PGothic" charset="0"/>
              </a:rPr>
              <a:t> of </a:t>
            </a:r>
            <a:r>
              <a:rPr lang="es-ES_tradnl" dirty="0" err="1">
                <a:latin typeface="Calibri" charset="0"/>
                <a:ea typeface="MS PGothic" charset="0"/>
                <a:cs typeface="MS PGothic" charset="0"/>
              </a:rPr>
              <a:t>heatwaves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Heatwaves</a:t>
            </a:r>
            <a:r>
              <a:rPr lang="es-ES_tradnl" dirty="0">
                <a:latin typeface="Calibri" charset="0"/>
                <a:ea typeface="MS PGothic" charset="0"/>
                <a:cs typeface="MS PGothic" charset="0"/>
              </a:rPr>
              <a:t> are </a:t>
            </a:r>
            <a:r>
              <a:rPr lang="es-ES_tradnl" dirty="0" err="1">
                <a:latin typeface="Calibri" charset="0"/>
                <a:ea typeface="MS PGothic" charset="0"/>
                <a:cs typeface="MS PGothic" charset="0"/>
              </a:rPr>
              <a:t>associated</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with</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increased</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mortality</a:t>
            </a:r>
            <a:r>
              <a:rPr lang="es-ES_tradnl" dirty="0">
                <a:latin typeface="Calibri" charset="0"/>
                <a:ea typeface="MS PGothic" charset="0"/>
                <a:cs typeface="MS PGothic" charset="0"/>
              </a:rPr>
              <a:t> in </a:t>
            </a:r>
            <a:r>
              <a:rPr lang="es-ES_tradnl" dirty="0" err="1">
                <a:latin typeface="Calibri" charset="0"/>
                <a:ea typeface="MS PGothic" charset="0"/>
                <a:cs typeface="MS PGothic" charset="0"/>
              </a:rPr>
              <a:t>the</a:t>
            </a:r>
            <a:r>
              <a:rPr lang="es-ES_tradnl" dirty="0">
                <a:latin typeface="Calibri" charset="0"/>
                <a:ea typeface="MS PGothic" charset="0"/>
                <a:cs typeface="MS PGothic" charset="0"/>
              </a:rPr>
              <a:t> short </a:t>
            </a:r>
            <a:r>
              <a:rPr lang="es-ES_tradnl" dirty="0" err="1">
                <a:latin typeface="Calibri" charset="0"/>
                <a:ea typeface="MS PGothic" charset="0"/>
                <a:cs typeface="MS PGothic" charset="0"/>
              </a:rPr>
              <a:t>term</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especially</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among</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populations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who</a:t>
            </a:r>
            <a:r>
              <a:rPr lang="es-ES_tradnl" dirty="0">
                <a:latin typeface="Calibri" charset="0"/>
                <a:ea typeface="MS PGothic" charset="0"/>
                <a:cs typeface="MS PGothic" charset="0"/>
              </a:rPr>
              <a:t> are </a:t>
            </a:r>
            <a:r>
              <a:rPr lang="es-ES_tradnl" dirty="0" err="1">
                <a:latin typeface="Calibri" charset="0"/>
                <a:ea typeface="MS PGothic" charset="0"/>
                <a:cs typeface="MS PGothic" charset="0"/>
              </a:rPr>
              <a:t>not</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adapted</a:t>
            </a:r>
            <a:r>
              <a:rPr lang="es-ES_tradnl" dirty="0">
                <a:latin typeface="Calibri" charset="0"/>
                <a:ea typeface="MS PGothic" charset="0"/>
                <a:cs typeface="MS PGothic" charset="0"/>
              </a:rPr>
              <a:t> to </a:t>
            </a:r>
            <a:r>
              <a:rPr lang="es-ES_tradnl" dirty="0" err="1">
                <a:latin typeface="Calibri" charset="0"/>
                <a:ea typeface="MS PGothic" charset="0"/>
                <a:cs typeface="MS PGothic" charset="0"/>
              </a:rPr>
              <a:t>extremely</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hot</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weather</a:t>
            </a:r>
            <a:r>
              <a:rPr lang="es-ES_tradnl" dirty="0">
                <a:latin typeface="Calibri" charset="0"/>
                <a:ea typeface="MS PGothic" charset="0"/>
                <a:cs typeface="MS PGothic" charset="0"/>
              </a:rPr>
              <a:t>.</a:t>
            </a:r>
          </a:p>
          <a:p>
            <a:pPr eaLnBrk="1" hangingPunct="1">
              <a:spcBef>
                <a:spcPct val="0"/>
              </a:spcBef>
            </a:pPr>
            <a:r>
              <a:rPr lang="es-ES_tradnl" dirty="0" err="1">
                <a:latin typeface="Calibri" charset="0"/>
                <a:ea typeface="MS PGothic" charset="0"/>
                <a:cs typeface="MS PGothic" charset="0"/>
              </a:rPr>
              <a:t>The</a:t>
            </a:r>
            <a:r>
              <a:rPr lang="es-ES_tradnl" dirty="0">
                <a:latin typeface="Calibri" charset="0"/>
                <a:ea typeface="MS PGothic" charset="0"/>
                <a:cs typeface="MS PGothic" charset="0"/>
              </a:rPr>
              <a:t> extreme </a:t>
            </a:r>
            <a:r>
              <a:rPr lang="es-ES_tradnl" dirty="0" err="1">
                <a:latin typeface="Calibri" charset="0"/>
                <a:ea typeface="MS PGothic" charset="0"/>
                <a:cs typeface="MS PGothic" charset="0"/>
              </a:rPr>
              <a:t>heat</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adds</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an</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additional</a:t>
            </a:r>
            <a:r>
              <a:rPr lang="es-ES_tradnl" dirty="0">
                <a:latin typeface="Calibri" charset="0"/>
                <a:ea typeface="MS PGothic" charset="0"/>
                <a:cs typeface="MS PGothic" charset="0"/>
              </a:rPr>
              <a:t> stress to vulnerable </a:t>
            </a:r>
            <a:r>
              <a:rPr lang="es-ES_tradnl" dirty="0" err="1">
                <a:latin typeface="Calibri" charset="0"/>
                <a:ea typeface="MS PGothic" charset="0"/>
                <a:cs typeface="MS PGothic" charset="0"/>
              </a:rPr>
              <a:t>elderly</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people</a:t>
            </a:r>
            <a:r>
              <a:rPr lang="es-ES_tradnl" dirty="0">
                <a:latin typeface="Calibri" charset="0"/>
                <a:ea typeface="MS PGothic" charset="0"/>
                <a:cs typeface="MS PGothic" charset="0"/>
              </a:rPr>
              <a:t> and to </a:t>
            </a:r>
            <a:r>
              <a:rPr lang="es-ES_tradnl" dirty="0" err="1">
                <a:latin typeface="Calibri" charset="0"/>
                <a:ea typeface="MS PGothic" charset="0"/>
                <a:cs typeface="MS PGothic" charset="0"/>
              </a:rPr>
              <a:t>those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who</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already</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have</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weak</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heart</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brain</a:t>
            </a:r>
            <a:r>
              <a:rPr lang="es-ES_tradnl" dirty="0">
                <a:latin typeface="Calibri" charset="0"/>
                <a:ea typeface="MS PGothic" charset="0"/>
                <a:cs typeface="MS PGothic" charset="0"/>
              </a:rPr>
              <a:t> and </a:t>
            </a:r>
            <a:r>
              <a:rPr lang="es-ES_tradnl" dirty="0" err="1">
                <a:latin typeface="Calibri" charset="0"/>
                <a:ea typeface="MS PGothic" charset="0"/>
                <a:cs typeface="MS PGothic" charset="0"/>
              </a:rPr>
              <a:t>lung</a:t>
            </a:r>
            <a:r>
              <a:rPr lang="es-ES_tradnl" dirty="0">
                <a:latin typeface="Calibri" charset="0"/>
                <a:ea typeface="MS PGothic" charset="0"/>
                <a:cs typeface="MS PGothic" charset="0"/>
              </a:rPr>
              <a:t> </a:t>
            </a:r>
            <a:r>
              <a:rPr lang="es-ES_tradnl" dirty="0" err="1">
                <a:latin typeface="Calibri" charset="0"/>
                <a:ea typeface="MS PGothic" charset="0"/>
                <a:cs typeface="MS PGothic" charset="0"/>
              </a:rPr>
              <a:t>conditions</a:t>
            </a:r>
            <a:r>
              <a:rPr lang="es-ES_tradnl" dirty="0">
                <a:latin typeface="Calibri" charset="0"/>
                <a:ea typeface="MS PGothic" charset="0"/>
                <a:cs typeface="MS PGothic" charset="0"/>
              </a:rPr>
              <a:t>. </a:t>
            </a:r>
            <a:r>
              <a:rPr lang="en-US" dirty="0">
                <a:latin typeface="Calibri" charset="0"/>
                <a:ea typeface="MS PGothic" charset="0"/>
                <a:cs typeface="MS PGothic" charset="0"/>
              </a:rPr>
              <a:t>Heat stress can rapidly become life threatening, especially among those with limited access to immediate medical attention. People with severe heat stroke symptoms have little time to seek emergency treatment.</a:t>
            </a:r>
            <a:endParaRPr lang="de-DE" dirty="0">
              <a:latin typeface="Calibri" charset="0"/>
              <a:ea typeface="ヒラギノ角ゴ Pro W3" charset="0"/>
              <a:cs typeface="ヒラギノ角ゴ Pro W3" charset="0"/>
            </a:endParaRPr>
          </a:p>
        </p:txBody>
      </p:sp>
      <p:sp>
        <p:nvSpPr>
          <p:cNvPr id="2662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A59217-7875-EC40-9559-304BB318F352}" type="slidenum">
              <a:rPr lang="en-US" sz="1200"/>
              <a:pPr eaLnBrk="1" hangingPunct="1"/>
              <a:t>16</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24.png"/><Relationship Id="rId4" Type="http://schemas.openxmlformats.org/officeDocument/2006/relationships/oleObject" Targe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7172" y="2202873"/>
            <a:ext cx="6702136" cy="1113507"/>
          </a:xfrm>
        </p:spPr>
        <p:txBody>
          <a:bodyPr/>
          <a:lstStyle/>
          <a:p>
            <a:pPr>
              <a:lnSpc>
                <a:spcPct val="135000"/>
              </a:lnSpc>
              <a:spcBef>
                <a:spcPct val="20000"/>
              </a:spcBef>
            </a:pPr>
            <a:r>
              <a:rPr lang="en-US" sz="3200" dirty="0"/>
              <a:t>Health in a Changing </a:t>
            </a:r>
            <a:r>
              <a:rPr lang="en-US" sz="3200" dirty="0" smtClean="0"/>
              <a:t>Climate</a:t>
            </a:r>
            <a:r>
              <a:rPr lang="en-US" sz="3200" dirty="0"/>
              <a:t>	</a:t>
            </a:r>
            <a:r>
              <a:rPr lang="en-GB" sz="3200" dirty="0"/>
              <a:t/>
            </a:r>
            <a:br>
              <a:rPr lang="en-GB" sz="3200" dirty="0"/>
            </a:br>
            <a:endParaRPr lang="en-US" sz="3200" dirty="0"/>
          </a:p>
        </p:txBody>
      </p:sp>
    </p:spTree>
    <p:extLst>
      <p:ext uri="{BB962C8B-B14F-4D97-AF65-F5344CB8AC3E}">
        <p14:creationId xmlns:p14="http://schemas.microsoft.com/office/powerpoint/2010/main" val="265021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825625" y="303091"/>
            <a:ext cx="7067550" cy="1143000"/>
          </a:xfrm>
        </p:spPr>
        <p:txBody>
          <a:bodyPr/>
          <a:lstStyle/>
          <a:p>
            <a:r>
              <a:rPr lang="en-US" sz="3200" dirty="0">
                <a:latin typeface="Arial" charset="0"/>
              </a:rPr>
              <a:t>Water: Too much and Too Less</a:t>
            </a:r>
          </a:p>
        </p:txBody>
      </p:sp>
      <p:pic>
        <p:nvPicPr>
          <p:cNvPr id="16386" name="Content Placeholder 3" descr="untitled.bmp"/>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844675"/>
            <a:ext cx="8208962" cy="4105275"/>
          </a:xfrm>
        </p:spPr>
      </p:pic>
    </p:spTree>
    <p:extLst>
      <p:ext uri="{BB962C8B-B14F-4D97-AF65-F5344CB8AC3E}">
        <p14:creationId xmlns:p14="http://schemas.microsoft.com/office/powerpoint/2010/main" val="2948189131"/>
      </p:ext>
    </p:extLst>
  </p:cSld>
  <p:clrMapOvr>
    <a:masterClrMapping/>
  </p:clrMapOvr>
  <p:transition spd="slow" advTm="565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767681" y="267922"/>
            <a:ext cx="7067550" cy="1143000"/>
          </a:xfrm>
        </p:spPr>
        <p:txBody>
          <a:bodyPr/>
          <a:lstStyle/>
          <a:p>
            <a:r>
              <a:rPr lang="en-GB" sz="3200" dirty="0">
                <a:latin typeface="Arial" charset="0"/>
              </a:rPr>
              <a:t>Vector - borne </a:t>
            </a:r>
            <a:r>
              <a:rPr lang="en-GB" sz="3200" dirty="0" smtClean="0">
                <a:latin typeface="Arial" charset="0"/>
              </a:rPr>
              <a:t>diseases</a:t>
            </a:r>
            <a:endParaRPr lang="en-US" sz="3200" dirty="0">
              <a:latin typeface="Arial" charset="0"/>
            </a:endParaRPr>
          </a:p>
        </p:txBody>
      </p:sp>
      <p:pic>
        <p:nvPicPr>
          <p:cNvPr id="17410" name="Afbeelding 3" descr="Afbeelding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8313" y="1600200"/>
            <a:ext cx="8424862" cy="4205288"/>
          </a:xfrm>
          <a:noFill/>
        </p:spPr>
      </p:pic>
      <p:sp>
        <p:nvSpPr>
          <p:cNvPr id="17411" name="Text Box 3"/>
          <p:cNvSpPr txBox="1">
            <a:spLocks noChangeArrowheads="1"/>
          </p:cNvSpPr>
          <p:nvPr/>
        </p:nvSpPr>
        <p:spPr bwMode="auto">
          <a:xfrm>
            <a:off x="971550" y="5229225"/>
            <a:ext cx="1423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Malaria</a:t>
            </a:r>
          </a:p>
        </p:txBody>
      </p:sp>
      <p:sp>
        <p:nvSpPr>
          <p:cNvPr id="17412" name="Text Box 4"/>
          <p:cNvSpPr txBox="1">
            <a:spLocks noChangeArrowheads="1"/>
          </p:cNvSpPr>
          <p:nvPr/>
        </p:nvSpPr>
        <p:spPr bwMode="auto">
          <a:xfrm>
            <a:off x="4019550" y="5076825"/>
            <a:ext cx="2563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Dengue Fever</a:t>
            </a:r>
          </a:p>
        </p:txBody>
      </p:sp>
    </p:spTree>
    <p:extLst>
      <p:ext uri="{BB962C8B-B14F-4D97-AF65-F5344CB8AC3E}">
        <p14:creationId xmlns:p14="http://schemas.microsoft.com/office/powerpoint/2010/main" val="2084686119"/>
      </p:ext>
    </p:extLst>
  </p:cSld>
  <p:clrMapOvr>
    <a:masterClrMapping/>
  </p:clrMapOvr>
  <p:transition spd="slow" advTm="9887"/>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713035" y="274638"/>
            <a:ext cx="7067550" cy="1143000"/>
          </a:xfrm>
        </p:spPr>
        <p:txBody>
          <a:bodyPr/>
          <a:lstStyle/>
          <a:p>
            <a:r>
              <a:rPr lang="en-US" sz="3200" dirty="0">
                <a:latin typeface="Arial" charset="0"/>
              </a:rPr>
              <a:t>Dengue pattern relation to </a:t>
            </a:r>
            <a:r>
              <a:rPr lang="en-GB" sz="3200" dirty="0">
                <a:latin typeface="Arial" charset="0"/>
              </a:rPr>
              <a:t>'La Niña’</a:t>
            </a:r>
            <a:r>
              <a:rPr lang="en-US" altLang="ja-JP" sz="3200" dirty="0">
                <a:latin typeface="Arial" charset="0"/>
              </a:rPr>
              <a:t> </a:t>
            </a:r>
            <a:endParaRPr lang="en-GB" sz="3200" dirty="0">
              <a:latin typeface="Arial" charset="0"/>
            </a:endParaRPr>
          </a:p>
        </p:txBody>
      </p:sp>
      <p:pic>
        <p:nvPicPr>
          <p:cNvPr id="19458" name="Content Placeholder 3" descr="untitled.bmp"/>
          <p:cNvPicPr>
            <a:picLocks noGrp="1" noChangeAspect="1"/>
          </p:cNvPicPr>
          <p:nvPr>
            <p:ph idx="1"/>
          </p:nvPr>
        </p:nvPicPr>
        <p:blipFill rotWithShape="1">
          <a:blip r:embed="rId3">
            <a:extLst>
              <a:ext uri="{28A0092B-C50C-407E-A947-70E740481C1C}">
                <a14:useLocalDpi xmlns:a14="http://schemas.microsoft.com/office/drawing/2010/main" val="0"/>
              </a:ext>
            </a:extLst>
          </a:blip>
          <a:srcRect t="-1241" b="21875"/>
          <a:stretch/>
        </p:blipFill>
        <p:spPr>
          <a:xfrm>
            <a:off x="179388" y="1417639"/>
            <a:ext cx="8964612" cy="4264863"/>
          </a:xfrm>
        </p:spPr>
      </p:pic>
    </p:spTree>
    <p:extLst>
      <p:ext uri="{BB962C8B-B14F-4D97-AF65-F5344CB8AC3E}">
        <p14:creationId xmlns:p14="http://schemas.microsoft.com/office/powerpoint/2010/main" val="1963806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487" y="1473110"/>
            <a:ext cx="7583125" cy="4460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61421" y="597812"/>
            <a:ext cx="3527425" cy="554038"/>
          </a:xfrm>
          <a:prstGeom prst="rect">
            <a:avLst/>
          </a:prstGeom>
          <a:noFill/>
        </p:spPr>
        <p:txBody>
          <a:bodyPr>
            <a:spAutoFit/>
          </a:bodyPr>
          <a:lstStyle/>
          <a:p>
            <a:pPr>
              <a:defRPr/>
            </a:pPr>
            <a:r>
              <a:rPr lang="en-US" sz="3000" b="1" i="1" dirty="0">
                <a:latin typeface="Arial" pitchFamily="34" charset="0"/>
                <a:ea typeface="+mj-ea"/>
                <a:cs typeface="Arial" pitchFamily="34" charset="0"/>
              </a:rPr>
              <a:t>Dengue</a:t>
            </a:r>
          </a:p>
        </p:txBody>
      </p:sp>
    </p:spTree>
    <p:extLst>
      <p:ext uri="{BB962C8B-B14F-4D97-AF65-F5344CB8AC3E}">
        <p14:creationId xmlns:p14="http://schemas.microsoft.com/office/powerpoint/2010/main" val="1484597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liennummernplatzhalt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49D9B0-14A5-A44E-B84B-7B8CD7D0F591}" type="slidenum">
              <a:rPr lang="en-US" sz="1800">
                <a:ea typeface="MS PGothic" charset="0"/>
                <a:cs typeface="MS PGothic" charset="0"/>
              </a:rPr>
              <a:pPr eaLnBrk="1" hangingPunct="1"/>
              <a:t>14</a:t>
            </a:fld>
            <a:endParaRPr lang="en-US" sz="1800">
              <a:ea typeface="MS PGothic" charset="0"/>
              <a:cs typeface="MS PGothic" charset="0"/>
            </a:endParaRPr>
          </a:p>
        </p:txBody>
      </p:sp>
      <p:sp>
        <p:nvSpPr>
          <p:cNvPr id="22530" name="Text Box 41"/>
          <p:cNvSpPr txBox="1">
            <a:spLocks noChangeArrowheads="1"/>
          </p:cNvSpPr>
          <p:nvPr/>
        </p:nvSpPr>
        <p:spPr bwMode="auto">
          <a:xfrm>
            <a:off x="323850" y="1917700"/>
            <a:ext cx="4176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defTabSz="788988" eaLnBrk="0" hangingPunct="0">
              <a:defRPr sz="2400">
                <a:solidFill>
                  <a:schemeClr val="tx1"/>
                </a:solidFill>
                <a:latin typeface="Arial" charset="0"/>
                <a:ea typeface="ＭＳ Ｐゴシック" charset="0"/>
                <a:cs typeface="ＭＳ Ｐゴシック" charset="0"/>
              </a:defRPr>
            </a:lvl1pPr>
            <a:lvl2pPr marL="742950" indent="-285750" defTabSz="788988" eaLnBrk="0" hangingPunct="0">
              <a:defRPr sz="2400">
                <a:solidFill>
                  <a:schemeClr val="tx1"/>
                </a:solidFill>
                <a:latin typeface="Arial" charset="0"/>
                <a:ea typeface="ＭＳ Ｐゴシック" charset="0"/>
              </a:defRPr>
            </a:lvl2pPr>
            <a:lvl3pPr marL="1143000" indent="-228600" defTabSz="788988" eaLnBrk="0" hangingPunct="0">
              <a:defRPr sz="2400">
                <a:solidFill>
                  <a:schemeClr val="tx1"/>
                </a:solidFill>
                <a:latin typeface="Arial" charset="0"/>
                <a:ea typeface="ＭＳ Ｐゴシック" charset="0"/>
              </a:defRPr>
            </a:lvl3pPr>
            <a:lvl4pPr marL="1600200" indent="-228600" defTabSz="788988" eaLnBrk="0" hangingPunct="0">
              <a:defRPr sz="2400">
                <a:solidFill>
                  <a:schemeClr val="tx1"/>
                </a:solidFill>
                <a:latin typeface="Arial" charset="0"/>
                <a:ea typeface="ＭＳ Ｐゴシック" charset="0"/>
              </a:defRPr>
            </a:lvl4pPr>
            <a:lvl5pPr marL="2057400" indent="-228600" defTabSz="788988" eaLnBrk="0" hangingPunct="0">
              <a:defRPr sz="2400">
                <a:solidFill>
                  <a:schemeClr val="tx1"/>
                </a:solidFill>
                <a:latin typeface="Arial" charset="0"/>
                <a:ea typeface="ＭＳ Ｐゴシック" charset="0"/>
              </a:defRPr>
            </a:lvl5pPr>
            <a:lvl6pPr marL="2514600" indent="-228600" defTabSz="788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788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788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7889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b="1" dirty="0"/>
              <a:t>Rain</a:t>
            </a:r>
            <a:endParaRPr lang="en-GB" dirty="0"/>
          </a:p>
          <a:p>
            <a:pPr eaLnBrk="1" hangingPunct="1"/>
            <a:r>
              <a:rPr lang="en-GB" dirty="0"/>
              <a:t>Increase breeding sites for mosquitoes</a:t>
            </a:r>
          </a:p>
        </p:txBody>
      </p:sp>
      <p:sp>
        <p:nvSpPr>
          <p:cNvPr id="22531" name="Text Box 41"/>
          <p:cNvSpPr txBox="1">
            <a:spLocks noChangeArrowheads="1"/>
          </p:cNvSpPr>
          <p:nvPr/>
        </p:nvSpPr>
        <p:spPr bwMode="auto">
          <a:xfrm>
            <a:off x="4572000" y="4043666"/>
            <a:ext cx="411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defTabSz="788988" eaLnBrk="0" hangingPunct="0">
              <a:defRPr sz="2400">
                <a:solidFill>
                  <a:schemeClr val="tx1"/>
                </a:solidFill>
                <a:latin typeface="Arial" charset="0"/>
                <a:ea typeface="ＭＳ Ｐゴシック" charset="0"/>
                <a:cs typeface="ＭＳ Ｐゴシック" charset="0"/>
              </a:defRPr>
            </a:lvl1pPr>
            <a:lvl2pPr marL="742950" indent="-285750" defTabSz="788988" eaLnBrk="0" hangingPunct="0">
              <a:defRPr sz="2400">
                <a:solidFill>
                  <a:schemeClr val="tx1"/>
                </a:solidFill>
                <a:latin typeface="Arial" charset="0"/>
                <a:ea typeface="ＭＳ Ｐゴシック" charset="0"/>
              </a:defRPr>
            </a:lvl2pPr>
            <a:lvl3pPr marL="1143000" indent="-228600" defTabSz="788988" eaLnBrk="0" hangingPunct="0">
              <a:defRPr sz="2400">
                <a:solidFill>
                  <a:schemeClr val="tx1"/>
                </a:solidFill>
                <a:latin typeface="Arial" charset="0"/>
                <a:ea typeface="ＭＳ Ｐゴシック" charset="0"/>
              </a:defRPr>
            </a:lvl3pPr>
            <a:lvl4pPr marL="1600200" indent="-228600" defTabSz="788988" eaLnBrk="0" hangingPunct="0">
              <a:defRPr sz="2400">
                <a:solidFill>
                  <a:schemeClr val="tx1"/>
                </a:solidFill>
                <a:latin typeface="Arial" charset="0"/>
                <a:ea typeface="ＭＳ Ｐゴシック" charset="0"/>
              </a:defRPr>
            </a:lvl4pPr>
            <a:lvl5pPr marL="2057400" indent="-228600" defTabSz="788988" eaLnBrk="0" hangingPunct="0">
              <a:defRPr sz="2400">
                <a:solidFill>
                  <a:schemeClr val="tx1"/>
                </a:solidFill>
                <a:latin typeface="Arial" charset="0"/>
                <a:ea typeface="ＭＳ Ｐゴシック" charset="0"/>
              </a:defRPr>
            </a:lvl5pPr>
            <a:lvl6pPr marL="2514600" indent="-228600" defTabSz="788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788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788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7889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b="1" dirty="0"/>
              <a:t>Humidity</a:t>
            </a:r>
            <a:endParaRPr lang="en-GB" dirty="0"/>
          </a:p>
          <a:p>
            <a:pPr eaLnBrk="1" hangingPunct="1"/>
            <a:r>
              <a:rPr lang="en-GB" i="1" dirty="0"/>
              <a:t>Mosquito survival</a:t>
            </a:r>
          </a:p>
        </p:txBody>
      </p:sp>
      <p:sp>
        <p:nvSpPr>
          <p:cNvPr id="22532" name="Textfeld 5"/>
          <p:cNvSpPr txBox="1">
            <a:spLocks noChangeArrowheads="1"/>
          </p:cNvSpPr>
          <p:nvPr/>
        </p:nvSpPr>
        <p:spPr bwMode="auto">
          <a:xfrm>
            <a:off x="1742657" y="580658"/>
            <a:ext cx="749512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3200" b="1" i="1" dirty="0" smtClean="0"/>
              <a:t>Rain, </a:t>
            </a:r>
            <a:r>
              <a:rPr lang="en-GB" sz="3200" b="1" i="1" dirty="0"/>
              <a:t>temperature and </a:t>
            </a:r>
            <a:r>
              <a:rPr lang="en-GB" sz="3200" b="1" i="1" dirty="0" smtClean="0"/>
              <a:t>humidity</a:t>
            </a:r>
            <a:endParaRPr lang="de-DE" sz="3200" b="1" i="1" dirty="0"/>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21042"/>
            <a:ext cx="3640137"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284538"/>
            <a:ext cx="3640138"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41"/>
          <p:cNvSpPr txBox="1">
            <a:spLocks noChangeArrowheads="1"/>
          </p:cNvSpPr>
          <p:nvPr/>
        </p:nvSpPr>
        <p:spPr bwMode="auto">
          <a:xfrm>
            <a:off x="4572000" y="4873928"/>
            <a:ext cx="4114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defTabSz="788988" eaLnBrk="0" hangingPunct="0">
              <a:defRPr sz="2400">
                <a:solidFill>
                  <a:schemeClr val="tx1"/>
                </a:solidFill>
                <a:latin typeface="Arial" charset="0"/>
                <a:ea typeface="ＭＳ Ｐゴシック" charset="0"/>
                <a:cs typeface="ＭＳ Ｐゴシック" charset="0"/>
              </a:defRPr>
            </a:lvl1pPr>
            <a:lvl2pPr marL="742950" indent="-285750" defTabSz="788988" eaLnBrk="0" hangingPunct="0">
              <a:defRPr sz="2400">
                <a:solidFill>
                  <a:schemeClr val="tx1"/>
                </a:solidFill>
                <a:latin typeface="Arial" charset="0"/>
                <a:ea typeface="ＭＳ Ｐゴシック" charset="0"/>
              </a:defRPr>
            </a:lvl2pPr>
            <a:lvl3pPr marL="1143000" indent="-228600" defTabSz="788988" eaLnBrk="0" hangingPunct="0">
              <a:defRPr sz="2400">
                <a:solidFill>
                  <a:schemeClr val="tx1"/>
                </a:solidFill>
                <a:latin typeface="Arial" charset="0"/>
                <a:ea typeface="ＭＳ Ｐゴシック" charset="0"/>
              </a:defRPr>
            </a:lvl3pPr>
            <a:lvl4pPr marL="1600200" indent="-228600" defTabSz="788988" eaLnBrk="0" hangingPunct="0">
              <a:defRPr sz="2400">
                <a:solidFill>
                  <a:schemeClr val="tx1"/>
                </a:solidFill>
                <a:latin typeface="Arial" charset="0"/>
                <a:ea typeface="ＭＳ Ｐゴシック" charset="0"/>
              </a:defRPr>
            </a:lvl4pPr>
            <a:lvl5pPr marL="2057400" indent="-228600" defTabSz="788988" eaLnBrk="0" hangingPunct="0">
              <a:defRPr sz="2400">
                <a:solidFill>
                  <a:schemeClr val="tx1"/>
                </a:solidFill>
                <a:latin typeface="Arial" charset="0"/>
                <a:ea typeface="ＭＳ Ｐゴシック" charset="0"/>
              </a:defRPr>
            </a:lvl5pPr>
            <a:lvl6pPr marL="2514600" indent="-228600" defTabSz="788988"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788988"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788988"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78898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b="1" dirty="0"/>
              <a:t>Temperature</a:t>
            </a:r>
          </a:p>
          <a:p>
            <a:pPr eaLnBrk="1" hangingPunct="1"/>
            <a:r>
              <a:rPr lang="en-US" i="1" dirty="0"/>
              <a:t>Parasite development rates</a:t>
            </a:r>
            <a:endParaRPr lang="en-GB" i="1" dirty="0"/>
          </a:p>
        </p:txBody>
      </p:sp>
    </p:spTree>
    <p:extLst>
      <p:ext uri="{BB962C8B-B14F-4D97-AF65-F5344CB8AC3E}">
        <p14:creationId xmlns:p14="http://schemas.microsoft.com/office/powerpoint/2010/main" val="2567565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828800" y="279645"/>
            <a:ext cx="7067550" cy="1143000"/>
          </a:xfrm>
        </p:spPr>
        <p:txBody>
          <a:bodyPr/>
          <a:lstStyle/>
          <a:p>
            <a:r>
              <a:rPr lang="en-US" sz="3200" dirty="0">
                <a:latin typeface="Arial" charset="0"/>
              </a:rPr>
              <a:t>Biological Amplification</a:t>
            </a:r>
            <a:endParaRPr lang="en-GB" sz="3200" dirty="0">
              <a:latin typeface="Arial" charset="0"/>
            </a:endParaRPr>
          </a:p>
        </p:txBody>
      </p:sp>
      <p:sp>
        <p:nvSpPr>
          <p:cNvPr id="24578" name="Content Placeholder 2"/>
          <p:cNvSpPr>
            <a:spLocks noGrp="1"/>
          </p:cNvSpPr>
          <p:nvPr>
            <p:ph idx="1"/>
          </p:nvPr>
        </p:nvSpPr>
        <p:spPr/>
        <p:txBody>
          <a:bodyPr/>
          <a:lstStyle/>
          <a:p>
            <a:endParaRPr lang="en-US" sz="2800" dirty="0">
              <a:latin typeface="Arial" charset="0"/>
            </a:endParaRPr>
          </a:p>
          <a:p>
            <a:r>
              <a:rPr lang="en-US" sz="2800" dirty="0">
                <a:latin typeface="Arial" charset="0"/>
              </a:rPr>
              <a:t>A mere half degree centigrade increase in temperature can bring about  a 30 – 100% increase in mosquito abundance.</a:t>
            </a:r>
          </a:p>
          <a:p>
            <a:endParaRPr lang="en-US" sz="2800" dirty="0">
              <a:latin typeface="Arial" charset="0"/>
            </a:endParaRPr>
          </a:p>
          <a:p>
            <a:r>
              <a:rPr lang="en-US" sz="2800" dirty="0">
                <a:latin typeface="Arial" charset="0"/>
              </a:rPr>
              <a:t>Highlands with low temperature are no longer safe against mosquito borne disease.</a:t>
            </a:r>
          </a:p>
          <a:p>
            <a:endParaRPr lang="en-GB" sz="2800" dirty="0">
              <a:latin typeface="Arial" charset="0"/>
            </a:endParaRPr>
          </a:p>
        </p:txBody>
      </p:sp>
    </p:spTree>
    <p:extLst>
      <p:ext uri="{BB962C8B-B14F-4D97-AF65-F5344CB8AC3E}">
        <p14:creationId xmlns:p14="http://schemas.microsoft.com/office/powerpoint/2010/main" val="111995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913" y="6610350"/>
            <a:ext cx="217487"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3"/>
          <p:cNvSpPr>
            <a:spLocks/>
          </p:cNvSpPr>
          <p:nvPr/>
        </p:nvSpPr>
        <p:spPr bwMode="auto">
          <a:xfrm>
            <a:off x="1764939" y="549275"/>
            <a:ext cx="7244246"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r>
              <a:rPr lang="en-US" sz="3200" b="1" dirty="0">
                <a:latin typeface="Arial"/>
                <a:cs typeface="Arial"/>
                <a:sym typeface="Arial Bold" charset="0"/>
              </a:rPr>
              <a:t> </a:t>
            </a:r>
            <a:r>
              <a:rPr lang="en-US" sz="3200" b="1" i="1" dirty="0" smtClean="0">
                <a:latin typeface="Arial"/>
                <a:cs typeface="Arial"/>
                <a:sym typeface="Arial Bold" charset="0"/>
              </a:rPr>
              <a:t>Heat </a:t>
            </a:r>
            <a:r>
              <a:rPr lang="en-US" sz="3200" b="1" i="1" dirty="0">
                <a:latin typeface="Arial"/>
                <a:cs typeface="Arial"/>
                <a:sym typeface="Arial Bold" charset="0"/>
              </a:rPr>
              <a:t>waves</a:t>
            </a:r>
          </a:p>
        </p:txBody>
      </p:sp>
      <p:sp>
        <p:nvSpPr>
          <p:cNvPr id="25603" name="Rectangle 5"/>
          <p:cNvSpPr>
            <a:spLocks/>
          </p:cNvSpPr>
          <p:nvPr/>
        </p:nvSpPr>
        <p:spPr bwMode="auto">
          <a:xfrm>
            <a:off x="450849" y="4437063"/>
            <a:ext cx="8464551"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r>
              <a:rPr lang="en-US" sz="2400">
                <a:latin typeface="Helvetica" charset="0"/>
                <a:sym typeface="Arial Bold" charset="0"/>
              </a:rPr>
              <a:t>Vulnerable people:</a:t>
            </a:r>
            <a:endParaRPr lang="en-US" sz="2400">
              <a:latin typeface="Helvetica" charset="0"/>
              <a:sym typeface="Arial" charset="0"/>
            </a:endParaRPr>
          </a:p>
          <a:p>
            <a:r>
              <a:rPr lang="en-US" sz="2400">
                <a:latin typeface="Helvetica" charset="0"/>
                <a:sym typeface="Arial" charset="0"/>
              </a:rPr>
              <a:t>Elderly people, infants,people with other diseases (heart, respiratory)</a:t>
            </a:r>
          </a:p>
          <a:p>
            <a:r>
              <a:rPr lang="en-US" sz="2400">
                <a:latin typeface="Helvetica" charset="0"/>
                <a:sym typeface="Arial" charset="0"/>
              </a:rPr>
              <a:t>Manual Labors</a:t>
            </a:r>
          </a:p>
        </p:txBody>
      </p:sp>
      <p:pic>
        <p:nvPicPr>
          <p:cNvPr id="2560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613" y="1773238"/>
            <a:ext cx="42449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773238"/>
            <a:ext cx="42243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125953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619250" y="274638"/>
            <a:ext cx="7067550" cy="1143000"/>
          </a:xfrm>
        </p:spPr>
        <p:txBody>
          <a:bodyPr/>
          <a:lstStyle/>
          <a:p>
            <a:r>
              <a:rPr lang="en-US" sz="3200" dirty="0">
                <a:latin typeface="Arial" charset="0"/>
              </a:rPr>
              <a:t>Heat wave – Europe 2003</a:t>
            </a:r>
            <a:endParaRPr lang="en-GB" sz="3200" dirty="0">
              <a:latin typeface="Arial" charset="0"/>
            </a:endParaRPr>
          </a:p>
        </p:txBody>
      </p:sp>
      <p:pic>
        <p:nvPicPr>
          <p:cNvPr id="276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341438"/>
            <a:ext cx="9144000" cy="4464050"/>
          </a:xfrm>
          <a:noFill/>
        </p:spPr>
      </p:pic>
    </p:spTree>
    <p:extLst>
      <p:ext uri="{BB962C8B-B14F-4D97-AF65-F5344CB8AC3E}">
        <p14:creationId xmlns:p14="http://schemas.microsoft.com/office/powerpoint/2010/main" val="1638453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974" y="1372514"/>
            <a:ext cx="7962661" cy="455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TextBox 3"/>
          <p:cNvSpPr txBox="1"/>
          <p:nvPr/>
        </p:nvSpPr>
        <p:spPr>
          <a:xfrm>
            <a:off x="1712104" y="612199"/>
            <a:ext cx="3384550" cy="584776"/>
          </a:xfrm>
          <a:prstGeom prst="rect">
            <a:avLst/>
          </a:prstGeom>
          <a:noFill/>
        </p:spPr>
        <p:txBody>
          <a:bodyPr>
            <a:spAutoFit/>
          </a:bodyPr>
          <a:lstStyle/>
          <a:p>
            <a:pPr>
              <a:defRPr/>
            </a:pPr>
            <a:r>
              <a:rPr lang="en-US" sz="3200" b="1" i="1" dirty="0">
                <a:latin typeface="Arial" pitchFamily="34" charset="0"/>
                <a:ea typeface="+mj-ea"/>
                <a:cs typeface="Arial" pitchFamily="34" charset="0"/>
              </a:rPr>
              <a:t>Air Quality</a:t>
            </a:r>
          </a:p>
        </p:txBody>
      </p:sp>
    </p:spTree>
    <p:extLst>
      <p:ext uri="{BB962C8B-B14F-4D97-AF65-F5344CB8AC3E}">
        <p14:creationId xmlns:p14="http://schemas.microsoft.com/office/powerpoint/2010/main" val="2526171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ttp://www.viewsoftheworld.net/wp-content/uploads/2010/11/CarbonEmissionMap_2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92" y="115888"/>
            <a:ext cx="8882063" cy="585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93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Key objectives of this session </a:t>
            </a:r>
          </a:p>
        </p:txBody>
      </p:sp>
      <p:sp>
        <p:nvSpPr>
          <p:cNvPr id="4" name="Content Placeholder 3"/>
          <p:cNvSpPr>
            <a:spLocks noGrp="1"/>
          </p:cNvSpPr>
          <p:nvPr>
            <p:ph sz="half" idx="1"/>
          </p:nvPr>
        </p:nvSpPr>
        <p:spPr>
          <a:xfrm>
            <a:off x="457200" y="1676400"/>
            <a:ext cx="8229600" cy="4191000"/>
          </a:xfrm>
        </p:spPr>
        <p:txBody>
          <a:bodyPr/>
          <a:lstStyle/>
          <a:p>
            <a:pPr marL="0" indent="0">
              <a:buNone/>
            </a:pPr>
            <a:r>
              <a:rPr lang="en-US" sz="2800" dirty="0"/>
              <a:t>At the end of this activity, the participants are able to</a:t>
            </a:r>
            <a:r>
              <a:rPr lang="en-US" sz="2800" dirty="0" smtClean="0"/>
              <a:t>:</a:t>
            </a:r>
          </a:p>
          <a:p>
            <a:endParaRPr lang="en-US" sz="2800" b="1" dirty="0"/>
          </a:p>
          <a:p>
            <a:pPr lvl="0"/>
            <a:r>
              <a:rPr lang="en-GB" sz="2800" dirty="0"/>
              <a:t>Understand the health implication of climate change and facilitate to develop climate smart community based program using forecast information.  </a:t>
            </a:r>
            <a:endParaRPr lang="en-US" sz="2800" dirty="0"/>
          </a:p>
        </p:txBody>
      </p:sp>
    </p:spTree>
    <p:extLst>
      <p:ext uri="{BB962C8B-B14F-4D97-AF65-F5344CB8AC3E}">
        <p14:creationId xmlns:p14="http://schemas.microsoft.com/office/powerpoint/2010/main" val="3525003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619250" y="274638"/>
            <a:ext cx="7067550" cy="1143000"/>
          </a:xfrm>
        </p:spPr>
        <p:txBody>
          <a:bodyPr/>
          <a:lstStyle/>
          <a:p>
            <a:r>
              <a:rPr lang="en-US" sz="3200" dirty="0">
                <a:latin typeface="Arial" charset="0"/>
              </a:rPr>
              <a:t>Cartogram: Selected health impact of climate change</a:t>
            </a:r>
          </a:p>
        </p:txBody>
      </p:sp>
      <p:pic>
        <p:nvPicPr>
          <p:cNvPr id="450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600200"/>
            <a:ext cx="8424862" cy="42052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502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heel(1)">
                                      <p:cBhvr>
                                        <p:cTn id="7" dur="2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3175"/>
            <a:ext cx="9050338" cy="588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328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41"/>
          <p:cNvSpPr txBox="1">
            <a:spLocks noChangeArrowheads="1"/>
          </p:cNvSpPr>
          <p:nvPr/>
        </p:nvSpPr>
        <p:spPr bwMode="auto">
          <a:xfrm>
            <a:off x="395288" y="1920147"/>
            <a:ext cx="821848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endParaRPr lang="en-GB" sz="2800" dirty="0">
              <a:latin typeface="Helvetica" charset="0"/>
              <a:cs typeface="Arial" charset="0"/>
            </a:endParaRPr>
          </a:p>
          <a:p>
            <a:pPr eaLnBrk="1" hangingPunct="1"/>
            <a:r>
              <a:rPr lang="en-GB" sz="2800" b="1" dirty="0" smtClean="0"/>
              <a:t>Focus </a:t>
            </a:r>
            <a:r>
              <a:rPr lang="en-GB" sz="2800" b="1" dirty="0"/>
              <a:t>surveillance efforts at areas predicted to be at particularly high risk for changing patterns of disease</a:t>
            </a:r>
          </a:p>
          <a:p>
            <a:pPr lvl="1" eaLnBrk="1" hangingPunct="1">
              <a:buFont typeface="Arial" charset="0"/>
              <a:buChar char="•"/>
            </a:pPr>
            <a:r>
              <a:rPr lang="en-GB" sz="2800" dirty="0">
                <a:latin typeface="Helvetica" charset="0"/>
                <a:cs typeface="Arial" charset="0"/>
              </a:rPr>
              <a:t> Vector-borne diseases (malaria, dengue, </a:t>
            </a:r>
            <a:r>
              <a:rPr lang="en-GB" sz="2800" dirty="0" err="1">
                <a:latin typeface="Helvetica" charset="0"/>
                <a:cs typeface="Arial" charset="0"/>
              </a:rPr>
              <a:t>etc</a:t>
            </a:r>
            <a:r>
              <a:rPr lang="en-GB" sz="2800" dirty="0">
                <a:latin typeface="Helvetica" charset="0"/>
                <a:cs typeface="Arial" charset="0"/>
              </a:rPr>
              <a:t>)</a:t>
            </a:r>
            <a:endParaRPr lang="en-GB" sz="2800" b="1" dirty="0">
              <a:cs typeface="Arial" charset="0"/>
            </a:endParaRPr>
          </a:p>
          <a:p>
            <a:pPr lvl="1" eaLnBrk="1" hangingPunct="1"/>
            <a:endParaRPr lang="en-GB" sz="2800" b="1" dirty="0">
              <a:solidFill>
                <a:srgbClr val="C00000"/>
              </a:solidFill>
              <a:cs typeface="Arial" charset="0"/>
            </a:endParaRPr>
          </a:p>
          <a:p>
            <a:pPr lvl="1" eaLnBrk="1" hangingPunct="1"/>
            <a:r>
              <a:rPr lang="en-GB" sz="2800" b="1" dirty="0">
                <a:solidFill>
                  <a:srgbClr val="C00000"/>
                </a:solidFill>
                <a:cs typeface="Arial" charset="0"/>
              </a:rPr>
              <a:t>There are not yet early warning systems for everything, everywhere</a:t>
            </a:r>
          </a:p>
          <a:p>
            <a:pPr lvl="1" eaLnBrk="1" hangingPunct="1"/>
            <a:endParaRPr lang="en-US" sz="2800" dirty="0">
              <a:latin typeface="Helvetica" charset="0"/>
              <a:cs typeface="Arial" charset="0"/>
            </a:endParaRPr>
          </a:p>
        </p:txBody>
      </p:sp>
      <p:sp>
        <p:nvSpPr>
          <p:cNvPr id="2" name="Rectangle 1"/>
          <p:cNvSpPr/>
          <p:nvPr/>
        </p:nvSpPr>
        <p:spPr>
          <a:xfrm>
            <a:off x="1662101" y="587706"/>
            <a:ext cx="6951673" cy="1077218"/>
          </a:xfrm>
          <a:prstGeom prst="rect">
            <a:avLst/>
          </a:prstGeom>
        </p:spPr>
        <p:txBody>
          <a:bodyPr wrap="square">
            <a:spAutoFit/>
          </a:bodyPr>
          <a:lstStyle/>
          <a:p>
            <a:r>
              <a:rPr lang="en-GB" sz="3200" b="1" i="1" dirty="0" smtClean="0">
                <a:latin typeface="Arial"/>
                <a:cs typeface="Arial"/>
              </a:rPr>
              <a:t>EARLY WARNING EARLY ACTION </a:t>
            </a:r>
          </a:p>
          <a:p>
            <a:r>
              <a:rPr lang="en-GB" sz="3200" b="1" i="1" dirty="0" smtClean="0">
                <a:latin typeface="Arial"/>
                <a:cs typeface="Arial"/>
              </a:rPr>
              <a:t>For health effects?</a:t>
            </a:r>
            <a:endParaRPr lang="en-GB" sz="3200" b="1" i="1" dirty="0">
              <a:latin typeface="Arial"/>
              <a:cs typeface="Arial"/>
            </a:endParaRPr>
          </a:p>
        </p:txBody>
      </p:sp>
    </p:spTree>
    <p:extLst>
      <p:ext uri="{BB962C8B-B14F-4D97-AF65-F5344CB8AC3E}">
        <p14:creationId xmlns:p14="http://schemas.microsoft.com/office/powerpoint/2010/main" val="1027793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Object 5"/>
          <p:cNvGraphicFramePr>
            <a:graphicFrameLocks noChangeAspect="1"/>
          </p:cNvGraphicFramePr>
          <p:nvPr>
            <p:extLst>
              <p:ext uri="{D42A27DB-BD31-4B8C-83A1-F6EECF244321}">
                <p14:modId xmlns:p14="http://schemas.microsoft.com/office/powerpoint/2010/main" val="1838244517"/>
              </p:ext>
            </p:extLst>
          </p:nvPr>
        </p:nvGraphicFramePr>
        <p:xfrm>
          <a:off x="144463" y="0"/>
          <a:ext cx="8820150" cy="6022975"/>
        </p:xfrm>
        <a:graphic>
          <a:graphicData uri="http://schemas.openxmlformats.org/presentationml/2006/ole">
            <mc:AlternateContent xmlns:mc="http://schemas.openxmlformats.org/markup-compatibility/2006">
              <mc:Choice xmlns:v="urn:schemas-microsoft-com:vml" Requires="v">
                <p:oleObj spid="_x0000_s34836" name="Document" r:id="rId4" imgW="22907937" imgH="16507937" progId="Word.Document.12">
                  <p:link updateAutomatic="1"/>
                </p:oleObj>
              </mc:Choice>
              <mc:Fallback>
                <p:oleObj name="Document" r:id="rId4" imgW="22907937" imgH="16507937"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0"/>
                        <a:ext cx="882015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37652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9144000" cy="6742112"/>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2" name="AutoShape 4"/>
          <p:cNvSpPr>
            <a:spLocks noChangeArrowheads="1"/>
          </p:cNvSpPr>
          <p:nvPr/>
        </p:nvSpPr>
        <p:spPr bwMode="auto">
          <a:xfrm>
            <a:off x="1331913" y="115888"/>
            <a:ext cx="4591050" cy="2535237"/>
          </a:xfrm>
          <a:prstGeom prst="wedgeEllipseCallout">
            <a:avLst>
              <a:gd name="adj1" fmla="val 38255"/>
              <a:gd name="adj2" fmla="val 80889"/>
            </a:avLst>
          </a:prstGeom>
          <a:solidFill>
            <a:srgbClr val="C0C0C0"/>
          </a:solidFill>
          <a:ln w="9525">
            <a:solidFill>
              <a:schemeClr val="tx1"/>
            </a:solidFill>
            <a:miter lim="800000"/>
            <a:headEnd/>
            <a:tailEnd/>
          </a:ln>
        </p:spPr>
        <p:txBody>
          <a:bodyPr/>
          <a:lstStyle/>
          <a:p>
            <a:pPr algn="ctr" eaLnBrk="0" hangingPunct="0"/>
            <a:r>
              <a:rPr lang="en-US" sz="3200" b="1">
                <a:solidFill>
                  <a:schemeClr val="bg1"/>
                </a:solidFill>
              </a:rPr>
              <a:t>Emergency Health Unit </a:t>
            </a:r>
          </a:p>
          <a:p>
            <a:pPr algn="ctr" eaLnBrk="0" hangingPunct="0"/>
            <a:r>
              <a:rPr lang="en-US" sz="3200" b="1">
                <a:solidFill>
                  <a:schemeClr val="bg1"/>
                </a:solidFill>
              </a:rPr>
              <a:t>can I help you…..</a:t>
            </a:r>
          </a:p>
        </p:txBody>
      </p:sp>
    </p:spTree>
    <p:extLst>
      <p:ext uri="{BB962C8B-B14F-4D97-AF65-F5344CB8AC3E}">
        <p14:creationId xmlns:p14="http://schemas.microsoft.com/office/powerpoint/2010/main" val="3200592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jdelijke aanduiding voor dianummer 1"/>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664ACB-97F2-7742-9039-FA0D093B6617}" type="slidenum">
              <a:rPr lang="en-US" sz="1800">
                <a:ea typeface="MS PGothic" charset="0"/>
                <a:cs typeface="MS PGothic" charset="0"/>
              </a:rPr>
              <a:pPr eaLnBrk="1" hangingPunct="1"/>
              <a:t>25</a:t>
            </a:fld>
            <a:endParaRPr lang="en-US" sz="1800">
              <a:ea typeface="MS PGothic" charset="0"/>
              <a:cs typeface="MS PGothic" charset="0"/>
            </a:endParaRPr>
          </a:p>
        </p:txBody>
      </p:sp>
      <p:sp>
        <p:nvSpPr>
          <p:cNvPr id="41986" name="TextBox 3"/>
          <p:cNvSpPr txBox="1">
            <a:spLocks noChangeArrowheads="1"/>
          </p:cNvSpPr>
          <p:nvPr/>
        </p:nvSpPr>
        <p:spPr bwMode="auto">
          <a:xfrm>
            <a:off x="4191000" y="6629400"/>
            <a:ext cx="434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a:solidFill>
                  <a:srgbClr val="7F7F7F"/>
                </a:solidFill>
              </a:rPr>
              <a:t>Climate Training Kit. Module 2 – What Can we Do. 2D. Climate Change and Health</a:t>
            </a:r>
            <a:endParaRPr lang="en-US" sz="800">
              <a:solidFill>
                <a:srgbClr val="7F7F7F"/>
              </a:solidFill>
              <a:latin typeface="Arial Regular" charset="0"/>
              <a:cs typeface="Arial Regular" charset="0"/>
            </a:endParaRPr>
          </a:p>
        </p:txBody>
      </p:sp>
      <p:sp>
        <p:nvSpPr>
          <p:cNvPr id="3" name="TextBox 2"/>
          <p:cNvSpPr txBox="1"/>
          <p:nvPr/>
        </p:nvSpPr>
        <p:spPr>
          <a:xfrm>
            <a:off x="2295052" y="2453967"/>
            <a:ext cx="4656950" cy="584776"/>
          </a:xfrm>
          <a:prstGeom prst="rect">
            <a:avLst/>
          </a:prstGeom>
          <a:noFill/>
        </p:spPr>
        <p:txBody>
          <a:bodyPr wrap="square" rtlCol="0">
            <a:spAutoFit/>
          </a:bodyPr>
          <a:lstStyle/>
          <a:p>
            <a:pPr algn="ctr"/>
            <a:r>
              <a:rPr lang="en-US" sz="3200" b="1" i="1" smtClean="0">
                <a:solidFill>
                  <a:srgbClr val="000000"/>
                </a:solidFill>
                <a:latin typeface="Arial"/>
                <a:cs typeface="Arial"/>
              </a:rPr>
              <a:t>GROUP WORK</a:t>
            </a:r>
            <a:endParaRPr lang="en-US" sz="3200" b="1" i="1" dirty="0">
              <a:solidFill>
                <a:srgbClr val="000000"/>
              </a:solidFill>
              <a:latin typeface="Arial"/>
              <a:cs typeface="Arial"/>
            </a:endParaRPr>
          </a:p>
        </p:txBody>
      </p:sp>
    </p:spTree>
    <p:extLst>
      <p:ext uri="{BB962C8B-B14F-4D97-AF65-F5344CB8AC3E}">
        <p14:creationId xmlns:p14="http://schemas.microsoft.com/office/powerpoint/2010/main" val="2619330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1752600" y="274638"/>
            <a:ext cx="7067550" cy="1143000"/>
          </a:xfrm>
        </p:spPr>
        <p:txBody>
          <a:bodyPr/>
          <a:lstStyle/>
          <a:p>
            <a:r>
              <a:rPr lang="en-US" sz="3200" dirty="0" smtClean="0">
                <a:latin typeface="Arial" charset="0"/>
              </a:rPr>
              <a:t>Key Messages</a:t>
            </a:r>
            <a:endParaRPr lang="en-GB" sz="3200" dirty="0">
              <a:latin typeface="Arial" charset="0"/>
            </a:endParaRPr>
          </a:p>
        </p:txBody>
      </p:sp>
      <p:sp>
        <p:nvSpPr>
          <p:cNvPr id="3" name="Content Placeholder 2"/>
          <p:cNvSpPr>
            <a:spLocks noGrp="1"/>
          </p:cNvSpPr>
          <p:nvPr>
            <p:ph idx="1"/>
          </p:nvPr>
        </p:nvSpPr>
        <p:spPr>
          <a:xfrm>
            <a:off x="457200" y="1600200"/>
            <a:ext cx="8362950" cy="4205288"/>
          </a:xfrm>
        </p:spPr>
        <p:txBody>
          <a:bodyPr/>
          <a:lstStyle/>
          <a:p>
            <a:pPr marL="457200" indent="-457200">
              <a:buFont typeface="Wingdings" pitchFamily="2" charset="2"/>
              <a:buChar char="§"/>
              <a:defRPr/>
            </a:pPr>
            <a:r>
              <a:rPr lang="en-US" sz="2800" dirty="0" smtClean="0">
                <a:ea typeface="ＭＳ Ｐゴシック" pitchFamily="34" charset="-128"/>
              </a:rPr>
              <a:t>Increase of climate sensitive diseases</a:t>
            </a:r>
          </a:p>
          <a:p>
            <a:pPr marL="457200" indent="-457200">
              <a:buFont typeface="Wingdings" pitchFamily="2" charset="2"/>
              <a:buChar char="§"/>
              <a:defRPr/>
            </a:pPr>
            <a:r>
              <a:rPr lang="en-US" sz="2800" dirty="0" smtClean="0">
                <a:ea typeface="ＭＳ Ｐゴシック" pitchFamily="34" charset="-128"/>
              </a:rPr>
              <a:t>(Shift of) high temperatures &amp; vectors</a:t>
            </a:r>
          </a:p>
          <a:p>
            <a:pPr marL="457200" indent="-457200">
              <a:buFont typeface="Wingdings" pitchFamily="2" charset="2"/>
              <a:buChar char="§"/>
              <a:defRPr/>
            </a:pPr>
            <a:r>
              <a:rPr lang="en-GB" sz="2800" dirty="0" smtClean="0">
                <a:ea typeface="ＭＳ Ｐゴシック" pitchFamily="34" charset="-128"/>
              </a:rPr>
              <a:t>Same problems - changing patterns/frequency/places</a:t>
            </a:r>
          </a:p>
          <a:p>
            <a:pPr marL="457200" indent="-457200">
              <a:buFont typeface="Wingdings" pitchFamily="2" charset="2"/>
              <a:buChar char="§"/>
              <a:defRPr/>
            </a:pPr>
            <a:r>
              <a:rPr lang="en-GB" sz="2800" dirty="0" smtClean="0">
                <a:ea typeface="ＭＳ Ｐゴシック" pitchFamily="34" charset="-128"/>
              </a:rPr>
              <a:t>Proper adaptation measure can reduce the burden of disease</a:t>
            </a:r>
          </a:p>
          <a:p>
            <a:pPr marL="457200" indent="-457200">
              <a:buFont typeface="Wingdings" pitchFamily="2" charset="2"/>
              <a:buChar char="§"/>
              <a:defRPr/>
            </a:pPr>
            <a:r>
              <a:rPr lang="en-US" sz="2800" dirty="0" smtClean="0">
                <a:ea typeface="ＭＳ Ｐゴシック" pitchFamily="34" charset="-128"/>
              </a:rPr>
              <a:t>Combine </a:t>
            </a:r>
            <a:r>
              <a:rPr lang="en-US" sz="2800" dirty="0">
                <a:ea typeface="ＭＳ Ｐゴシック" pitchFamily="34" charset="-128"/>
              </a:rPr>
              <a:t>detection/surveillance, baseline resilience and use of climate information to promote health resilience</a:t>
            </a:r>
          </a:p>
          <a:p>
            <a:pPr marL="457200" indent="-457200">
              <a:buFont typeface="Wingdings" pitchFamily="2" charset="2"/>
              <a:buNone/>
              <a:defRPr/>
            </a:pPr>
            <a:endParaRPr lang="en-US" sz="2800" dirty="0" smtClean="0">
              <a:ea typeface="ＭＳ Ｐゴシック" pitchFamily="34" charset="-128"/>
            </a:endParaRPr>
          </a:p>
          <a:p>
            <a:pPr>
              <a:buFont typeface="Wingdings" pitchFamily="2" charset="2"/>
              <a:buChar char="§"/>
              <a:defRPr/>
            </a:pPr>
            <a:endParaRPr lang="en-GB" sz="2800" dirty="0">
              <a:ea typeface="+mn-ea"/>
            </a:endParaRPr>
          </a:p>
        </p:txBody>
      </p:sp>
    </p:spTree>
    <p:extLst>
      <p:ext uri="{BB962C8B-B14F-4D97-AF65-F5344CB8AC3E}">
        <p14:creationId xmlns:p14="http://schemas.microsoft.com/office/powerpoint/2010/main" val="4177409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1619250" y="424584"/>
            <a:ext cx="7067550" cy="863600"/>
          </a:xfrm>
        </p:spPr>
        <p:txBody>
          <a:bodyPr/>
          <a:lstStyle/>
          <a:p>
            <a:pPr eaLnBrk="1" hangingPunct="1">
              <a:lnSpc>
                <a:spcPts val="2875"/>
              </a:lnSpc>
            </a:pPr>
            <a:r>
              <a:rPr lang="en-US" altLang="zh-CN" sz="3200" dirty="0">
                <a:solidFill>
                  <a:srgbClr val="000000"/>
                </a:solidFill>
                <a:latin typeface="Arial" charset="0"/>
                <a:ea typeface="宋体" charset="0"/>
                <a:cs typeface="宋体" charset="0"/>
              </a:rPr>
              <a:t> Global Climate is </a:t>
            </a:r>
            <a:r>
              <a:rPr lang="en-US" altLang="zh-CN" sz="3200" dirty="0" smtClean="0">
                <a:solidFill>
                  <a:srgbClr val="000000"/>
                </a:solidFill>
                <a:latin typeface="Arial" charset="0"/>
                <a:ea typeface="宋体" charset="0"/>
                <a:cs typeface="宋体" charset="0"/>
              </a:rPr>
              <a:t>changing</a:t>
            </a:r>
            <a:endParaRPr lang="en-US" sz="3200" dirty="0">
              <a:latin typeface="Arial" charset="0"/>
            </a:endParaRPr>
          </a:p>
        </p:txBody>
      </p:sp>
      <p:pic>
        <p:nvPicPr>
          <p:cNvPr id="5122"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2060575"/>
            <a:ext cx="8229600" cy="3889375"/>
          </a:xfrm>
          <a:noFill/>
        </p:spPr>
      </p:pic>
    </p:spTree>
    <p:extLst>
      <p:ext uri="{BB962C8B-B14F-4D97-AF65-F5344CB8AC3E}">
        <p14:creationId xmlns:p14="http://schemas.microsoft.com/office/powerpoint/2010/main" val="3926600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1693435" y="285750"/>
            <a:ext cx="7021939" cy="1143000"/>
          </a:xfrm>
          <a:prstGeom prst="rect">
            <a:avLst/>
          </a:prstGeom>
          <a:noFill/>
          <a:ln w="9525">
            <a:noFill/>
            <a:miter lim="800000"/>
            <a:headEnd/>
            <a:tailEnd/>
          </a:ln>
        </p:spPr>
        <p:txBody>
          <a:bodyPr anchor="ctr"/>
          <a:lstStyle/>
          <a:p>
            <a:pPr>
              <a:defRPr/>
            </a:pPr>
            <a:r>
              <a:rPr lang="en-US" sz="3200" b="1" i="1" dirty="0">
                <a:solidFill>
                  <a:srgbClr val="000000"/>
                </a:solidFill>
                <a:latin typeface="Arial"/>
                <a:ea typeface="+mj-ea"/>
                <a:cs typeface="Arial"/>
              </a:rPr>
              <a:t>Determinants of health</a:t>
            </a:r>
            <a:endParaRPr lang="en-GB" sz="3200" b="1" i="1" dirty="0">
              <a:solidFill>
                <a:srgbClr val="000000"/>
              </a:solidFill>
              <a:latin typeface="Arial"/>
              <a:ea typeface="+mj-ea"/>
              <a:cs typeface="Arial"/>
            </a:endParaRPr>
          </a:p>
        </p:txBody>
      </p:sp>
      <p:pic>
        <p:nvPicPr>
          <p:cNvPr id="6146" name="Picture 4" descr="http://www.scotland.gov.uk/Resource/Img/229649/006702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063" y="1900238"/>
            <a:ext cx="54546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p:cNvSpPr txBox="1">
            <a:spLocks noChangeArrowheads="1"/>
          </p:cNvSpPr>
          <p:nvPr/>
        </p:nvSpPr>
        <p:spPr bwMode="auto">
          <a:xfrm>
            <a:off x="755650" y="1785938"/>
            <a:ext cx="3168650"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Char char="§"/>
            </a:pPr>
            <a:r>
              <a:rPr lang="en-US"/>
              <a:t>Person’s individual characteristics and behaviors</a:t>
            </a:r>
          </a:p>
          <a:p>
            <a:pPr eaLnBrk="1" hangingPunct="1">
              <a:spcBef>
                <a:spcPts val="1200"/>
              </a:spcBef>
              <a:buFont typeface="Wingdings" charset="0"/>
              <a:buChar char="§"/>
            </a:pPr>
            <a:r>
              <a:rPr lang="en-US"/>
              <a:t>Physical environment</a:t>
            </a:r>
          </a:p>
          <a:p>
            <a:pPr eaLnBrk="1" hangingPunct="1">
              <a:spcBef>
                <a:spcPts val="1200"/>
              </a:spcBef>
              <a:buFont typeface="Wingdings" charset="0"/>
              <a:buChar char="§"/>
            </a:pPr>
            <a:r>
              <a:rPr lang="en-US"/>
              <a:t>Social and economic environment</a:t>
            </a:r>
          </a:p>
        </p:txBody>
      </p:sp>
      <p:sp>
        <p:nvSpPr>
          <p:cNvPr id="6148" name="Rectangle 7"/>
          <p:cNvSpPr>
            <a:spLocks noChangeArrowheads="1"/>
          </p:cNvSpPr>
          <p:nvPr/>
        </p:nvSpPr>
        <p:spPr bwMode="auto">
          <a:xfrm>
            <a:off x="684213" y="5643563"/>
            <a:ext cx="3548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PH" sz="1400" dirty="0"/>
              <a:t>Source: www.who.int/hia/evidence/doh/en/</a:t>
            </a:r>
            <a:endParaRPr lang="en-GB" sz="1400" dirty="0"/>
          </a:p>
        </p:txBody>
      </p:sp>
    </p:spTree>
    <p:extLst>
      <p:ext uri="{BB962C8B-B14F-4D97-AF65-F5344CB8AC3E}">
        <p14:creationId xmlns:p14="http://schemas.microsoft.com/office/powerpoint/2010/main" val="2031597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1619250" y="274638"/>
            <a:ext cx="7067550" cy="1143000"/>
          </a:xfrm>
        </p:spPr>
        <p:txBody>
          <a:bodyPr/>
          <a:lstStyle/>
          <a:p>
            <a:r>
              <a:rPr lang="en-US" sz="3200" dirty="0">
                <a:latin typeface="Arial" charset="0"/>
              </a:rPr>
              <a:t>Climate Change: Health Impact</a:t>
            </a:r>
          </a:p>
        </p:txBody>
      </p:sp>
      <p:sp>
        <p:nvSpPr>
          <p:cNvPr id="4" name="Rectangle 3"/>
          <p:cNvSpPr/>
          <p:nvPr/>
        </p:nvSpPr>
        <p:spPr>
          <a:xfrm>
            <a:off x="417513" y="2492375"/>
            <a:ext cx="1993900" cy="1905000"/>
          </a:xfrm>
          <a:prstGeom prst="rect">
            <a:avLst/>
          </a:prstGeom>
          <a:solidFill>
            <a:srgbClr val="54181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CLIMATE CHANGE</a:t>
            </a:r>
            <a:endParaRPr lang="en-GB" sz="2800" b="1" dirty="0"/>
          </a:p>
        </p:txBody>
      </p:sp>
      <p:sp>
        <p:nvSpPr>
          <p:cNvPr id="5" name="Rectangle 4"/>
          <p:cNvSpPr/>
          <p:nvPr/>
        </p:nvSpPr>
        <p:spPr>
          <a:xfrm>
            <a:off x="3124200" y="3810000"/>
            <a:ext cx="2590800" cy="1981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2300" dirty="0"/>
              <a:t>Increase in frequency and/ or Severity of extreme weather events</a:t>
            </a:r>
          </a:p>
        </p:txBody>
      </p:sp>
      <p:sp>
        <p:nvSpPr>
          <p:cNvPr id="6" name="Rectangle 5"/>
          <p:cNvSpPr/>
          <p:nvPr/>
        </p:nvSpPr>
        <p:spPr>
          <a:xfrm>
            <a:off x="3048000" y="1905000"/>
            <a:ext cx="2590800" cy="1524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2300" dirty="0"/>
              <a:t>Extreme weather events shifting to new locations</a:t>
            </a:r>
          </a:p>
        </p:txBody>
      </p:sp>
      <p:sp>
        <p:nvSpPr>
          <p:cNvPr id="7" name="Content Placeholder 15"/>
          <p:cNvSpPr txBox="1">
            <a:spLocks/>
          </p:cNvSpPr>
          <p:nvPr/>
        </p:nvSpPr>
        <p:spPr bwMode="auto">
          <a:xfrm>
            <a:off x="6324600" y="1676400"/>
            <a:ext cx="2590800" cy="4191000"/>
          </a:xfrm>
          <a:prstGeom prst="rect">
            <a:avLst/>
          </a:prstGeom>
          <a:solidFill>
            <a:schemeClr val="tx2">
              <a:lumMod val="75000"/>
            </a:schemeClr>
          </a:solidFill>
          <a:ln w="25400" cap="flat"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8288" indent="-268288" algn="ctr" eaLnBrk="0" hangingPunct="0">
              <a:spcBef>
                <a:spcPct val="20000"/>
              </a:spcBef>
              <a:buClr>
                <a:srgbClr val="C00000"/>
              </a:buClr>
              <a:buSzPct val="80000"/>
              <a:buFont typeface="Wingdings" pitchFamily="2" charset="2"/>
              <a:buChar char="§"/>
              <a:defRPr/>
            </a:pPr>
            <a:endParaRPr lang="en-US" dirty="0"/>
          </a:p>
          <a:p>
            <a:pPr marL="268288" indent="-268288" eaLnBrk="0" hangingPunct="0">
              <a:buClr>
                <a:srgbClr val="C00000"/>
              </a:buClr>
              <a:buSzPct val="80000"/>
              <a:buFont typeface="Wingdings" pitchFamily="2" charset="2"/>
              <a:buChar char="§"/>
              <a:defRPr/>
            </a:pPr>
            <a:r>
              <a:rPr lang="en-US" sz="2300" dirty="0"/>
              <a:t>Vector-borne Diseases</a:t>
            </a:r>
          </a:p>
          <a:p>
            <a:pPr marL="268288" indent="-268288" eaLnBrk="0" hangingPunct="0">
              <a:buClr>
                <a:srgbClr val="C00000"/>
              </a:buClr>
              <a:buSzPct val="80000"/>
              <a:buFont typeface="Wingdings" pitchFamily="2" charset="2"/>
              <a:buChar char="§"/>
              <a:defRPr/>
            </a:pPr>
            <a:r>
              <a:rPr lang="en-US" sz="2300" dirty="0"/>
              <a:t>Water-borne Diseases</a:t>
            </a:r>
          </a:p>
          <a:p>
            <a:pPr marL="268288" indent="-268288" eaLnBrk="0" hangingPunct="0">
              <a:buClr>
                <a:srgbClr val="C00000"/>
              </a:buClr>
              <a:buSzPct val="80000"/>
              <a:buFont typeface="Wingdings" pitchFamily="2" charset="2"/>
              <a:buChar char="§"/>
              <a:defRPr/>
            </a:pPr>
            <a:r>
              <a:rPr lang="en-US" sz="2300" dirty="0"/>
              <a:t>Temperature related illness</a:t>
            </a:r>
          </a:p>
          <a:p>
            <a:pPr marL="268288" indent="-268288" eaLnBrk="0" hangingPunct="0">
              <a:buClr>
                <a:srgbClr val="C00000"/>
              </a:buClr>
              <a:buSzPct val="80000"/>
              <a:buFont typeface="Wingdings" pitchFamily="2" charset="2"/>
              <a:buChar char="§"/>
              <a:defRPr/>
            </a:pPr>
            <a:r>
              <a:rPr lang="en-GB" sz="2300" dirty="0"/>
              <a:t>Effects of food &amp; water shortages </a:t>
            </a:r>
          </a:p>
          <a:p>
            <a:pPr marL="268288" indent="-268288" eaLnBrk="0" hangingPunct="0">
              <a:buClr>
                <a:srgbClr val="C00000"/>
              </a:buClr>
              <a:buSzPct val="80000"/>
              <a:buFont typeface="Wingdings" pitchFamily="2" charset="2"/>
              <a:buChar char="§"/>
              <a:defRPr/>
            </a:pPr>
            <a:r>
              <a:rPr lang="en-US" sz="2300" dirty="0"/>
              <a:t>Injuries</a:t>
            </a:r>
          </a:p>
          <a:p>
            <a:pPr marL="268288" indent="-268288" eaLnBrk="0" hangingPunct="0">
              <a:buClr>
                <a:srgbClr val="C00000"/>
              </a:buClr>
              <a:buSzPct val="80000"/>
              <a:buFont typeface="Wingdings" pitchFamily="2" charset="2"/>
              <a:buChar char="§"/>
              <a:defRPr/>
            </a:pPr>
            <a:endParaRPr lang="en-US" sz="2300" dirty="0"/>
          </a:p>
        </p:txBody>
      </p:sp>
      <p:sp>
        <p:nvSpPr>
          <p:cNvPr id="8" name="Right Arrow 7"/>
          <p:cNvSpPr/>
          <p:nvPr/>
        </p:nvSpPr>
        <p:spPr>
          <a:xfrm>
            <a:off x="2438400" y="28956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Arrow 8"/>
          <p:cNvSpPr/>
          <p:nvPr/>
        </p:nvSpPr>
        <p:spPr>
          <a:xfrm>
            <a:off x="2438400" y="4038600"/>
            <a:ext cx="685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ight Arrow 9"/>
          <p:cNvSpPr/>
          <p:nvPr/>
        </p:nvSpPr>
        <p:spPr>
          <a:xfrm>
            <a:off x="5715000" y="4648200"/>
            <a:ext cx="609600" cy="228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a:p>
        </p:txBody>
      </p:sp>
      <p:sp>
        <p:nvSpPr>
          <p:cNvPr id="11" name="Right Arrow 10"/>
          <p:cNvSpPr/>
          <p:nvPr/>
        </p:nvSpPr>
        <p:spPr>
          <a:xfrm>
            <a:off x="5638800" y="2743200"/>
            <a:ext cx="685800" cy="228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680933748"/>
      </p:ext>
    </p:extLst>
  </p:cSld>
  <p:clrMapOvr>
    <a:masterClrMapping/>
  </p:clrMapOvr>
  <p:transition spd="slow" advTm="697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1619250" y="274638"/>
            <a:ext cx="7067550" cy="1143000"/>
          </a:xfrm>
        </p:spPr>
        <p:txBody>
          <a:bodyPr/>
          <a:lstStyle/>
          <a:p>
            <a:r>
              <a:rPr lang="en-US" sz="3200" dirty="0">
                <a:latin typeface="Arial" charset="0"/>
              </a:rPr>
              <a:t>Water</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1581150"/>
            <a:ext cx="29908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9220" name="Rectangle 5"/>
          <p:cNvSpPr>
            <a:spLocks/>
          </p:cNvSpPr>
          <p:nvPr/>
        </p:nvSpPr>
        <p:spPr bwMode="auto">
          <a:xfrm>
            <a:off x="3563938" y="2636838"/>
            <a:ext cx="22479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sz="3600" b="1">
                <a:solidFill>
                  <a:srgbClr val="FF0000"/>
                </a:solidFill>
                <a:sym typeface="Arial" charset="0"/>
              </a:rPr>
              <a:t>Too much</a:t>
            </a:r>
          </a:p>
        </p:txBody>
      </p:sp>
      <p:sp>
        <p:nvSpPr>
          <p:cNvPr id="6" name="Rectangle 6"/>
          <p:cNvSpPr>
            <a:spLocks/>
          </p:cNvSpPr>
          <p:nvPr/>
        </p:nvSpPr>
        <p:spPr bwMode="auto">
          <a:xfrm>
            <a:off x="3492500" y="1590113"/>
            <a:ext cx="4902200" cy="9017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38100" tIns="38100" rIns="38100" bIns="38100"/>
          <a:lstStyle/>
          <a:p>
            <a:pPr>
              <a:defRPr/>
            </a:pPr>
            <a:r>
              <a:rPr lang="en-US" sz="2800" dirty="0">
                <a:sym typeface="Arial" pitchFamily="34" charset="0"/>
              </a:rPr>
              <a:t>Both extremes can have health effects</a:t>
            </a:r>
          </a:p>
        </p:txBody>
      </p:sp>
      <p:pic>
        <p:nvPicPr>
          <p:cNvPr id="92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3" y="3213100"/>
            <a:ext cx="28305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9223" name="Rectangle 9"/>
          <p:cNvSpPr>
            <a:spLocks/>
          </p:cNvSpPr>
          <p:nvPr/>
        </p:nvSpPr>
        <p:spPr bwMode="auto">
          <a:xfrm>
            <a:off x="4284663" y="4941888"/>
            <a:ext cx="19669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38100" bIns="38100">
            <a:spAutoFit/>
          </a:bodyPr>
          <a:lstStyle/>
          <a:p>
            <a:r>
              <a:rPr lang="en-US" sz="3600" b="1">
                <a:solidFill>
                  <a:srgbClr val="FF0000"/>
                </a:solidFill>
                <a:sym typeface="Arial" charset="0"/>
              </a:rPr>
              <a:t>Too little</a:t>
            </a:r>
          </a:p>
        </p:txBody>
      </p:sp>
    </p:spTree>
    <p:extLst>
      <p:ext uri="{BB962C8B-B14F-4D97-AF65-F5344CB8AC3E}">
        <p14:creationId xmlns:p14="http://schemas.microsoft.com/office/powerpoint/2010/main" val="968606040"/>
      </p:ext>
    </p:extLst>
  </p:cSld>
  <p:clrMapOvr>
    <a:masterClrMapping/>
  </p:clrMapOvr>
  <p:transition spd="slow" advTm="932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1619250" y="274638"/>
            <a:ext cx="7067550" cy="1143000"/>
          </a:xfrm>
        </p:spPr>
        <p:txBody>
          <a:bodyPr/>
          <a:lstStyle/>
          <a:p>
            <a:r>
              <a:rPr lang="en-US" sz="3200" dirty="0">
                <a:latin typeface="Arial" charset="0"/>
              </a:rPr>
              <a:t>Flooding: Projection </a:t>
            </a:r>
            <a:endParaRPr lang="en-GB" sz="3200" dirty="0">
              <a:latin typeface="Arial" charset="0"/>
            </a:endParaRPr>
          </a:p>
        </p:txBody>
      </p:sp>
      <p:sp>
        <p:nvSpPr>
          <p:cNvPr id="10242" name="Content Placeholder 2"/>
          <p:cNvSpPr>
            <a:spLocks noGrp="1"/>
          </p:cNvSpPr>
          <p:nvPr>
            <p:ph idx="1"/>
          </p:nvPr>
        </p:nvSpPr>
        <p:spPr/>
        <p:txBody>
          <a:bodyPr/>
          <a:lstStyle/>
          <a:p>
            <a:pPr marL="0" indent="0">
              <a:buFont typeface="Wingdings" charset="0"/>
              <a:buNone/>
            </a:pPr>
            <a:endParaRPr lang="en-GB">
              <a:latin typeface="Arial" charset="0"/>
            </a:endParaRP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1412875"/>
            <a:ext cx="8640762"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120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752600" y="421257"/>
            <a:ext cx="7067550" cy="850900"/>
          </a:xfrm>
        </p:spPr>
        <p:txBody>
          <a:bodyPr/>
          <a:lstStyle/>
          <a:p>
            <a:r>
              <a:rPr lang="en-US" sz="3200" dirty="0">
                <a:latin typeface="Arial" charset="0"/>
              </a:rPr>
              <a:t>Flooding - </a:t>
            </a:r>
            <a:r>
              <a:rPr lang="en-US" sz="3200" dirty="0">
                <a:latin typeface="Arial Bold" charset="0"/>
                <a:sym typeface="Arial Bold" charset="0"/>
              </a:rPr>
              <a:t>Too much </a:t>
            </a:r>
            <a:r>
              <a:rPr lang="en-US" sz="3200" dirty="0" smtClean="0">
                <a:latin typeface="Arial Bold" charset="0"/>
                <a:sym typeface="Arial Bold" charset="0"/>
              </a:rPr>
              <a:t>water</a:t>
            </a:r>
            <a:endParaRPr lang="en-US" sz="3200" dirty="0">
              <a:latin typeface="Arial" charset="0"/>
            </a:endParaRPr>
          </a:p>
        </p:txBody>
      </p:sp>
      <p:sp>
        <p:nvSpPr>
          <p:cNvPr id="12290" name="Rectangle 4"/>
          <p:cNvSpPr>
            <a:spLocks noChangeArrowheads="1"/>
          </p:cNvSpPr>
          <p:nvPr/>
        </p:nvSpPr>
        <p:spPr bwMode="auto">
          <a:xfrm>
            <a:off x="395288" y="1557338"/>
            <a:ext cx="842486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buFont typeface="Arial" charset="0"/>
              <a:buChar char="•"/>
            </a:pPr>
            <a:r>
              <a:rPr lang="en-GB" sz="2400" dirty="0">
                <a:latin typeface="Arial"/>
                <a:cs typeface="Arial"/>
              </a:rPr>
              <a:t>increasing cases of drowning and other physical trauma; </a:t>
            </a:r>
          </a:p>
          <a:p>
            <a:pPr marL="342900" indent="-342900" eaLnBrk="0" hangingPunct="0">
              <a:buFont typeface="Arial" charset="0"/>
              <a:buChar char="•"/>
            </a:pPr>
            <a:r>
              <a:rPr lang="en-GB" sz="2400" dirty="0">
                <a:latin typeface="Arial"/>
                <a:cs typeface="Arial"/>
              </a:rPr>
              <a:t>increasing risks of water- and vector-borne infectious diseases; </a:t>
            </a:r>
          </a:p>
          <a:p>
            <a:pPr marL="342900" indent="-342900" eaLnBrk="0" hangingPunct="0">
              <a:buFont typeface="Arial" charset="0"/>
              <a:buChar char="•"/>
            </a:pPr>
            <a:r>
              <a:rPr lang="en-GB" sz="2400" dirty="0">
                <a:latin typeface="Arial"/>
                <a:cs typeface="Arial"/>
              </a:rPr>
              <a:t>increasing mental health effects associated with emergency situations;</a:t>
            </a:r>
          </a:p>
          <a:p>
            <a:pPr marL="342900" indent="-342900" eaLnBrk="0" hangingPunct="0">
              <a:buFont typeface="Arial" charset="0"/>
              <a:buChar char="•"/>
            </a:pPr>
            <a:r>
              <a:rPr lang="en-GB" sz="2400" dirty="0">
                <a:latin typeface="Arial"/>
                <a:cs typeface="Arial"/>
              </a:rPr>
              <a:t>disrupting health systems, facilities and services, leaving communities without access to health care when they are needed most; and </a:t>
            </a:r>
          </a:p>
          <a:p>
            <a:pPr marL="342900" indent="-342900" eaLnBrk="0" hangingPunct="0">
              <a:buFont typeface="Arial" charset="0"/>
              <a:buChar char="•"/>
            </a:pPr>
            <a:r>
              <a:rPr lang="en-GB" sz="2400" dirty="0">
                <a:latin typeface="Arial"/>
                <a:cs typeface="Arial"/>
              </a:rPr>
              <a:t>damaging basic infrastructure such as food and water supplies and safe shelter</a:t>
            </a:r>
            <a:endParaRPr lang="en-US" sz="2400" b="1" dirty="0">
              <a:latin typeface="Arial"/>
              <a:cs typeface="Arial"/>
              <a:sym typeface="Arial" charset="0"/>
            </a:endParaRPr>
          </a:p>
        </p:txBody>
      </p:sp>
    </p:spTree>
    <p:extLst>
      <p:ext uri="{BB962C8B-B14F-4D97-AF65-F5344CB8AC3E}">
        <p14:creationId xmlns:p14="http://schemas.microsoft.com/office/powerpoint/2010/main" val="4025568223"/>
      </p:ext>
    </p:extLst>
  </p:cSld>
  <p:clrMapOvr>
    <a:masterClrMapping/>
  </p:clrMapOvr>
  <p:transition spd="slow" advTm="27332"/>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748204" y="269875"/>
            <a:ext cx="7067550" cy="1143000"/>
          </a:xfrm>
        </p:spPr>
        <p:txBody>
          <a:bodyPr/>
          <a:lstStyle/>
          <a:p>
            <a:r>
              <a:rPr lang="en-US" sz="3200" dirty="0">
                <a:latin typeface="Arial" charset="0"/>
              </a:rPr>
              <a:t>Drought – Too Little</a:t>
            </a:r>
          </a:p>
        </p:txBody>
      </p:sp>
      <p:pic>
        <p:nvPicPr>
          <p:cNvPr id="143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12875"/>
            <a:ext cx="8640762"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105750"/>
      </p:ext>
    </p:extLst>
  </p:cSld>
  <p:clrMapOvr>
    <a:masterClrMapping/>
  </p:clrMapOvr>
  <p:transition spd="slow" advTm="14997"/>
  <p:timing>
    <p:tnLst>
      <p:par>
        <p:cTn id="1" dur="indefinite" restart="never" nodeType="tmRoot"/>
      </p:par>
    </p:tn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1585</TotalTime>
  <Words>1711</Words>
  <Application>Microsoft Office PowerPoint</Application>
  <PresentationFormat>On-screen Show (4:3)</PresentationFormat>
  <Paragraphs>134</Paragraphs>
  <Slides>26</Slides>
  <Notes>15</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26</vt:i4>
      </vt:variant>
    </vt:vector>
  </HeadingPairs>
  <TitlesOfParts>
    <vt:vector size="28" baseType="lpstr">
      <vt:lpstr>Theme IFRC SEA Climate Change Training</vt:lpstr>
      <vt:lpstr>???</vt:lpstr>
      <vt:lpstr>Health in a Changing Climate  </vt:lpstr>
      <vt:lpstr>Key objectives of this session </vt:lpstr>
      <vt:lpstr> Global Climate is changing</vt:lpstr>
      <vt:lpstr>PowerPoint Presentation</vt:lpstr>
      <vt:lpstr>Climate Change: Health Impact</vt:lpstr>
      <vt:lpstr>Water</vt:lpstr>
      <vt:lpstr>Flooding: Projection </vt:lpstr>
      <vt:lpstr>Flooding - Too much water</vt:lpstr>
      <vt:lpstr>Drought – Too Little</vt:lpstr>
      <vt:lpstr>Water: Too much and Too Less</vt:lpstr>
      <vt:lpstr>Vector - borne diseases</vt:lpstr>
      <vt:lpstr>Dengue pattern relation to 'La Niña’ </vt:lpstr>
      <vt:lpstr>PowerPoint Presentation</vt:lpstr>
      <vt:lpstr>PowerPoint Presentation</vt:lpstr>
      <vt:lpstr>Biological Amplification</vt:lpstr>
      <vt:lpstr>PowerPoint Presentation</vt:lpstr>
      <vt:lpstr>Heat wave – Europe 2003</vt:lpstr>
      <vt:lpstr>PowerPoint Presentation</vt:lpstr>
      <vt:lpstr>PowerPoint Presentation</vt:lpstr>
      <vt:lpstr>Cartogram: Selected health impact of climate change</vt:lpstr>
      <vt:lpstr>PowerPoint Presentation</vt:lpstr>
      <vt:lpstr>PowerPoint Presentation</vt:lpstr>
      <vt:lpstr>PowerPoint Presentation</vt:lpstr>
      <vt:lpstr>PowerPoint Presentation</vt:lpstr>
      <vt:lpstr>PowerPoint Presentation</vt:lpstr>
      <vt:lpstr>Key Messages</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 a Changing Climate  </dc:title>
  <dc:creator>User</dc:creator>
  <cp:lastModifiedBy>Angeline Tandiono</cp:lastModifiedBy>
  <cp:revision>17</cp:revision>
  <dcterms:created xsi:type="dcterms:W3CDTF">2014-10-24T09:45:24Z</dcterms:created>
  <dcterms:modified xsi:type="dcterms:W3CDTF">2016-04-27T07:40:52Z</dcterms:modified>
</cp:coreProperties>
</file>