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4"/>
  </p:notesMasterIdLst>
  <p:sldIdLst>
    <p:sldId id="258" r:id="rId3"/>
    <p:sldId id="287" r:id="rId4"/>
    <p:sldId id="259" r:id="rId5"/>
    <p:sldId id="276" r:id="rId6"/>
    <p:sldId id="277" r:id="rId7"/>
    <p:sldId id="279" r:id="rId8"/>
    <p:sldId id="280" r:id="rId9"/>
    <p:sldId id="263" r:id="rId10"/>
    <p:sldId id="285" r:id="rId11"/>
    <p:sldId id="281" r:id="rId12"/>
    <p:sldId id="284" r:id="rId13"/>
    <p:sldId id="282" r:id="rId14"/>
    <p:sldId id="270" r:id="rId15"/>
    <p:sldId id="271" r:id="rId16"/>
    <p:sldId id="272" r:id="rId17"/>
    <p:sldId id="286" r:id="rId18"/>
    <p:sldId id="274" r:id="rId19"/>
    <p:sldId id="273" r:id="rId20"/>
    <p:sldId id="288" r:id="rId21"/>
    <p:sldId id="275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835" autoAdjust="0"/>
  </p:normalViewPr>
  <p:slideViewPr>
    <p:cSldViewPr>
      <p:cViewPr varScale="1">
        <p:scale>
          <a:sx n="39" d="100"/>
          <a:sy n="39" d="100"/>
        </p:scale>
        <p:origin x="-3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206A4-6F21-4194-9CC0-4355171EE16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11ABE-27D2-4DEE-9199-F867C5AD234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Tradition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51ED86-7DDE-4A61-BF51-61C41337DFC9}" type="parTrans" cxnId="{481F939F-1F8B-4B79-9610-F0BB805593E8}">
      <dgm:prSet/>
      <dgm:spPr/>
      <dgm:t>
        <a:bodyPr/>
        <a:lstStyle/>
        <a:p>
          <a:endParaRPr lang="en-US"/>
        </a:p>
      </dgm:t>
    </dgm:pt>
    <dgm:pt modelId="{A6135854-A449-49A8-BBF6-B6983F798FDD}" type="sibTrans" cxnId="{481F939F-1F8B-4B79-9610-F0BB805593E8}">
      <dgm:prSet/>
      <dgm:spPr/>
      <dgm:t>
        <a:bodyPr/>
        <a:lstStyle/>
        <a:p>
          <a:endParaRPr lang="en-US"/>
        </a:p>
      </dgm:t>
    </dgm:pt>
    <dgm:pt modelId="{750E976F-396D-4795-8C07-24ED407014F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Values and beliefs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F0784-9D21-43D3-B262-2CA76AFD6525}" type="parTrans" cxnId="{F386E49E-50DF-45E2-AA69-2A0F6D7659E0}">
      <dgm:prSet/>
      <dgm:spPr/>
      <dgm:t>
        <a:bodyPr/>
        <a:lstStyle/>
        <a:p>
          <a:endParaRPr lang="en-US"/>
        </a:p>
      </dgm:t>
    </dgm:pt>
    <dgm:pt modelId="{3E4DF8F9-2E5C-4FC9-94DD-B423D9E6280C}" type="sibTrans" cxnId="{F386E49E-50DF-45E2-AA69-2A0F6D7659E0}">
      <dgm:prSet/>
      <dgm:spPr/>
      <dgm:t>
        <a:bodyPr/>
        <a:lstStyle/>
        <a:p>
          <a:endParaRPr lang="en-US"/>
        </a:p>
      </dgm:t>
    </dgm:pt>
    <dgm:pt modelId="{F784186F-F8C9-4DA6-84DE-FABA68336AC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Attitudes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9A716-64C9-4950-8624-E6746D55C596}" type="parTrans" cxnId="{82B03CDB-002F-4423-965A-7A9CFD740438}">
      <dgm:prSet/>
      <dgm:spPr/>
      <dgm:t>
        <a:bodyPr/>
        <a:lstStyle/>
        <a:p>
          <a:endParaRPr lang="en-US"/>
        </a:p>
      </dgm:t>
    </dgm:pt>
    <dgm:pt modelId="{89C35298-E4F4-4012-845C-84B6A7117A5F}" type="sibTrans" cxnId="{82B03CDB-002F-4423-965A-7A9CFD740438}">
      <dgm:prSet/>
      <dgm:spPr/>
      <dgm:t>
        <a:bodyPr/>
        <a:lstStyle/>
        <a:p>
          <a:endParaRPr lang="en-US"/>
        </a:p>
      </dgm:t>
    </dgm:pt>
    <dgm:pt modelId="{F6FC7C37-4273-49A4-8267-A0A5982E195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Culture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B91D0A-07B9-46A8-9429-02E2EED20BF5}" type="parTrans" cxnId="{1BE4672E-E4FB-4D1C-B056-493085CA6C63}">
      <dgm:prSet/>
      <dgm:spPr/>
      <dgm:t>
        <a:bodyPr/>
        <a:lstStyle/>
        <a:p>
          <a:endParaRPr lang="en-US"/>
        </a:p>
      </dgm:t>
    </dgm:pt>
    <dgm:pt modelId="{DD525B06-D98F-4987-8BD1-5CAEF9E60A50}" type="sibTrans" cxnId="{1BE4672E-E4FB-4D1C-B056-493085CA6C63}">
      <dgm:prSet/>
      <dgm:spPr/>
      <dgm:t>
        <a:bodyPr/>
        <a:lstStyle/>
        <a:p>
          <a:endParaRPr lang="en-US"/>
        </a:p>
      </dgm:t>
    </dgm:pt>
    <dgm:pt modelId="{EC51F852-5A9E-435A-884C-055F793DC13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Social influences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52843-B3D3-434D-ABA1-F38B9D8CB9A5}" type="parTrans" cxnId="{E2633950-7152-4120-9B58-D050AB1E5006}">
      <dgm:prSet/>
      <dgm:spPr/>
      <dgm:t>
        <a:bodyPr/>
        <a:lstStyle/>
        <a:p>
          <a:endParaRPr lang="en-US"/>
        </a:p>
      </dgm:t>
    </dgm:pt>
    <dgm:pt modelId="{2FAC7838-CAA4-4415-ADBC-ED7A94DFC16B}" type="sibTrans" cxnId="{E2633950-7152-4120-9B58-D050AB1E5006}">
      <dgm:prSet/>
      <dgm:spPr/>
      <dgm:t>
        <a:bodyPr/>
        <a:lstStyle/>
        <a:p>
          <a:endParaRPr lang="en-US"/>
        </a:p>
      </dgm:t>
    </dgm:pt>
    <dgm:pt modelId="{BA9FB55C-038C-41E6-B825-E92B9EE5FB6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Behavior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AC3B5-F90D-4D86-B17B-C11C9C16705C}" type="parTrans" cxnId="{E91C595D-2970-405C-B42E-AC4AB12E03E0}">
      <dgm:prSet/>
      <dgm:spPr/>
      <dgm:t>
        <a:bodyPr/>
        <a:lstStyle/>
        <a:p>
          <a:endParaRPr lang="en-US"/>
        </a:p>
      </dgm:t>
    </dgm:pt>
    <dgm:pt modelId="{D7BAB945-A437-4A39-A102-66F3CAF7D54D}" type="sibTrans" cxnId="{E91C595D-2970-405C-B42E-AC4AB12E03E0}">
      <dgm:prSet/>
      <dgm:spPr/>
      <dgm:t>
        <a:bodyPr/>
        <a:lstStyle/>
        <a:p>
          <a:endParaRPr lang="en-US"/>
        </a:p>
      </dgm:t>
    </dgm:pt>
    <dgm:pt modelId="{3D88706E-3719-4DD8-A89B-508211C73DCF}" type="pres">
      <dgm:prSet presAssocID="{673206A4-6F21-4194-9CC0-4355171EE1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3E255B-BDBA-4071-A037-6C52FB604E67}" type="pres">
      <dgm:prSet presAssocID="{4EC11ABE-27D2-4DEE-9199-F867C5AD2342}" presName="node" presStyleLbl="node1" presStyleIdx="0" presStyleCnt="6" custScaleX="46995" custScaleY="2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E6377-8D26-4A86-93E2-BB24D7D5FDF4}" type="pres">
      <dgm:prSet presAssocID="{A6135854-A449-49A8-BBF6-B6983F798FDD}" presName="sibTrans" presStyleCnt="0"/>
      <dgm:spPr/>
    </dgm:pt>
    <dgm:pt modelId="{4BA4E7BC-BDB6-42EE-B6D3-DD484C903666}" type="pres">
      <dgm:prSet presAssocID="{750E976F-396D-4795-8C07-24ED407014F8}" presName="node" presStyleLbl="node1" presStyleIdx="1" presStyleCnt="6" custScaleX="46995" custScaleY="2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985B-803F-4B9E-B440-A744D9EE6FD1}" type="pres">
      <dgm:prSet presAssocID="{3E4DF8F9-2E5C-4FC9-94DD-B423D9E6280C}" presName="sibTrans" presStyleCnt="0"/>
      <dgm:spPr/>
    </dgm:pt>
    <dgm:pt modelId="{D499B797-C45C-4EDA-8B0F-7EC4B00123FE}" type="pres">
      <dgm:prSet presAssocID="{F784186F-F8C9-4DA6-84DE-FABA68336ACB}" presName="node" presStyleLbl="node1" presStyleIdx="2" presStyleCnt="6" custScaleX="46995" custScaleY="2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D9691-B98F-46A4-BEE9-CEF86A8189D5}" type="pres">
      <dgm:prSet presAssocID="{89C35298-E4F4-4012-845C-84B6A7117A5F}" presName="sibTrans" presStyleCnt="0"/>
      <dgm:spPr/>
    </dgm:pt>
    <dgm:pt modelId="{F0B49600-97CD-43DE-B4F6-E690D548C431}" type="pres">
      <dgm:prSet presAssocID="{F6FC7C37-4273-49A4-8267-A0A5982E195E}" presName="node" presStyleLbl="node1" presStyleIdx="3" presStyleCnt="6" custScaleX="46995" custScaleY="2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DDB74-FD63-49AC-BA3F-9AB3414C05EB}" type="pres">
      <dgm:prSet presAssocID="{DD525B06-D98F-4987-8BD1-5CAEF9E60A50}" presName="sibTrans" presStyleCnt="0"/>
      <dgm:spPr/>
    </dgm:pt>
    <dgm:pt modelId="{598B30F2-BD01-4BD4-BC10-90B65354E372}" type="pres">
      <dgm:prSet presAssocID="{EC51F852-5A9E-435A-884C-055F793DC136}" presName="node" presStyleLbl="node1" presStyleIdx="4" presStyleCnt="6" custScaleX="46995" custScaleY="2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42001-15E1-4A7B-9F19-D049CFEE49AF}" type="pres">
      <dgm:prSet presAssocID="{2FAC7838-CAA4-4415-ADBC-ED7A94DFC16B}" presName="sibTrans" presStyleCnt="0"/>
      <dgm:spPr/>
    </dgm:pt>
    <dgm:pt modelId="{104BBB2D-40FD-4C6E-809E-5283311E629D}" type="pres">
      <dgm:prSet presAssocID="{BA9FB55C-038C-41E6-B825-E92B9EE5FB68}" presName="node" presStyleLbl="node1" presStyleIdx="5" presStyleCnt="6" custScaleX="46995" custScaleY="2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B438C4-2648-455D-910D-D4AFE6AE9D63}" type="presOf" srcId="{F6FC7C37-4273-49A4-8267-A0A5982E195E}" destId="{F0B49600-97CD-43DE-B4F6-E690D548C431}" srcOrd="0" destOrd="0" presId="urn:microsoft.com/office/officeart/2005/8/layout/default"/>
    <dgm:cxn modelId="{3870D4D7-3977-4587-BEC8-E928A5134E42}" type="presOf" srcId="{EC51F852-5A9E-435A-884C-055F793DC136}" destId="{598B30F2-BD01-4BD4-BC10-90B65354E372}" srcOrd="0" destOrd="0" presId="urn:microsoft.com/office/officeart/2005/8/layout/default"/>
    <dgm:cxn modelId="{E91C595D-2970-405C-B42E-AC4AB12E03E0}" srcId="{673206A4-6F21-4194-9CC0-4355171EE166}" destId="{BA9FB55C-038C-41E6-B825-E92B9EE5FB68}" srcOrd="5" destOrd="0" parTransId="{B19AC3B5-F90D-4D86-B17B-C11C9C16705C}" sibTransId="{D7BAB945-A437-4A39-A102-66F3CAF7D54D}"/>
    <dgm:cxn modelId="{F386E49E-50DF-45E2-AA69-2A0F6D7659E0}" srcId="{673206A4-6F21-4194-9CC0-4355171EE166}" destId="{750E976F-396D-4795-8C07-24ED407014F8}" srcOrd="1" destOrd="0" parTransId="{94BF0784-9D21-43D3-B262-2CA76AFD6525}" sibTransId="{3E4DF8F9-2E5C-4FC9-94DD-B423D9E6280C}"/>
    <dgm:cxn modelId="{481F939F-1F8B-4B79-9610-F0BB805593E8}" srcId="{673206A4-6F21-4194-9CC0-4355171EE166}" destId="{4EC11ABE-27D2-4DEE-9199-F867C5AD2342}" srcOrd="0" destOrd="0" parTransId="{C251ED86-7DDE-4A61-BF51-61C41337DFC9}" sibTransId="{A6135854-A449-49A8-BBF6-B6983F798FDD}"/>
    <dgm:cxn modelId="{E2633950-7152-4120-9B58-D050AB1E5006}" srcId="{673206A4-6F21-4194-9CC0-4355171EE166}" destId="{EC51F852-5A9E-435A-884C-055F793DC136}" srcOrd="4" destOrd="0" parTransId="{76752843-B3D3-434D-ABA1-F38B9D8CB9A5}" sibTransId="{2FAC7838-CAA4-4415-ADBC-ED7A94DFC16B}"/>
    <dgm:cxn modelId="{3F7B23E4-8A69-4734-8B3C-6F020FE5ABEE}" type="presOf" srcId="{750E976F-396D-4795-8C07-24ED407014F8}" destId="{4BA4E7BC-BDB6-42EE-B6D3-DD484C903666}" srcOrd="0" destOrd="0" presId="urn:microsoft.com/office/officeart/2005/8/layout/default"/>
    <dgm:cxn modelId="{79F9CADD-EB90-46F6-8F9C-6C5D565699F8}" type="presOf" srcId="{BA9FB55C-038C-41E6-B825-E92B9EE5FB68}" destId="{104BBB2D-40FD-4C6E-809E-5283311E629D}" srcOrd="0" destOrd="0" presId="urn:microsoft.com/office/officeart/2005/8/layout/default"/>
    <dgm:cxn modelId="{DED3FFD4-F41A-4742-922F-55074B30A8B9}" type="presOf" srcId="{F784186F-F8C9-4DA6-84DE-FABA68336ACB}" destId="{D499B797-C45C-4EDA-8B0F-7EC4B00123FE}" srcOrd="0" destOrd="0" presId="urn:microsoft.com/office/officeart/2005/8/layout/default"/>
    <dgm:cxn modelId="{1BE4672E-E4FB-4D1C-B056-493085CA6C63}" srcId="{673206A4-6F21-4194-9CC0-4355171EE166}" destId="{F6FC7C37-4273-49A4-8267-A0A5982E195E}" srcOrd="3" destOrd="0" parTransId="{72B91D0A-07B9-46A8-9429-02E2EED20BF5}" sibTransId="{DD525B06-D98F-4987-8BD1-5CAEF9E60A50}"/>
    <dgm:cxn modelId="{82B03CDB-002F-4423-965A-7A9CFD740438}" srcId="{673206A4-6F21-4194-9CC0-4355171EE166}" destId="{F784186F-F8C9-4DA6-84DE-FABA68336ACB}" srcOrd="2" destOrd="0" parTransId="{26F9A716-64C9-4950-8624-E6746D55C596}" sibTransId="{89C35298-E4F4-4012-845C-84B6A7117A5F}"/>
    <dgm:cxn modelId="{6B823FED-038C-46C5-B307-1090C6B013A0}" type="presOf" srcId="{4EC11ABE-27D2-4DEE-9199-F867C5AD2342}" destId="{A53E255B-BDBA-4071-A037-6C52FB604E67}" srcOrd="0" destOrd="0" presId="urn:microsoft.com/office/officeart/2005/8/layout/default"/>
    <dgm:cxn modelId="{63847597-2AB2-4510-95F2-3E56519033D5}" type="presOf" srcId="{673206A4-6F21-4194-9CC0-4355171EE166}" destId="{3D88706E-3719-4DD8-A89B-508211C73DCF}" srcOrd="0" destOrd="0" presId="urn:microsoft.com/office/officeart/2005/8/layout/default"/>
    <dgm:cxn modelId="{DDFCD74E-84F0-44DD-9779-4B67BA0A1528}" type="presParOf" srcId="{3D88706E-3719-4DD8-A89B-508211C73DCF}" destId="{A53E255B-BDBA-4071-A037-6C52FB604E67}" srcOrd="0" destOrd="0" presId="urn:microsoft.com/office/officeart/2005/8/layout/default"/>
    <dgm:cxn modelId="{64607B43-D02B-4F87-BDD5-E98302208495}" type="presParOf" srcId="{3D88706E-3719-4DD8-A89B-508211C73DCF}" destId="{2CFE6377-8D26-4A86-93E2-BB24D7D5FDF4}" srcOrd="1" destOrd="0" presId="urn:microsoft.com/office/officeart/2005/8/layout/default"/>
    <dgm:cxn modelId="{ECD996B7-D42B-43FA-B5A3-1451D260B606}" type="presParOf" srcId="{3D88706E-3719-4DD8-A89B-508211C73DCF}" destId="{4BA4E7BC-BDB6-42EE-B6D3-DD484C903666}" srcOrd="2" destOrd="0" presId="urn:microsoft.com/office/officeart/2005/8/layout/default"/>
    <dgm:cxn modelId="{D80EC4A1-E6C9-486F-A5AA-12ADE51B72F0}" type="presParOf" srcId="{3D88706E-3719-4DD8-A89B-508211C73DCF}" destId="{ACAA985B-803F-4B9E-B440-A744D9EE6FD1}" srcOrd="3" destOrd="0" presId="urn:microsoft.com/office/officeart/2005/8/layout/default"/>
    <dgm:cxn modelId="{22E16A20-2019-462F-B0C7-FC8659F65092}" type="presParOf" srcId="{3D88706E-3719-4DD8-A89B-508211C73DCF}" destId="{D499B797-C45C-4EDA-8B0F-7EC4B00123FE}" srcOrd="4" destOrd="0" presId="urn:microsoft.com/office/officeart/2005/8/layout/default"/>
    <dgm:cxn modelId="{58112380-F3E8-4289-B0AB-0ECE60A35DC1}" type="presParOf" srcId="{3D88706E-3719-4DD8-A89B-508211C73DCF}" destId="{5DFD9691-B98F-46A4-BEE9-CEF86A8189D5}" srcOrd="5" destOrd="0" presId="urn:microsoft.com/office/officeart/2005/8/layout/default"/>
    <dgm:cxn modelId="{3036B6B5-7026-4CD6-AD04-B00D43C1362A}" type="presParOf" srcId="{3D88706E-3719-4DD8-A89B-508211C73DCF}" destId="{F0B49600-97CD-43DE-B4F6-E690D548C431}" srcOrd="6" destOrd="0" presId="urn:microsoft.com/office/officeart/2005/8/layout/default"/>
    <dgm:cxn modelId="{8F4065A5-ED0F-4D10-AA05-DA9B7EA6D194}" type="presParOf" srcId="{3D88706E-3719-4DD8-A89B-508211C73DCF}" destId="{4C3DDB74-FD63-49AC-BA3F-9AB3414C05EB}" srcOrd="7" destOrd="0" presId="urn:microsoft.com/office/officeart/2005/8/layout/default"/>
    <dgm:cxn modelId="{856F0183-83D4-49E4-B044-20CB8F6A0DF5}" type="presParOf" srcId="{3D88706E-3719-4DD8-A89B-508211C73DCF}" destId="{598B30F2-BD01-4BD4-BC10-90B65354E372}" srcOrd="8" destOrd="0" presId="urn:microsoft.com/office/officeart/2005/8/layout/default"/>
    <dgm:cxn modelId="{90D12CE8-47EF-4084-9449-A72A55D2D5C6}" type="presParOf" srcId="{3D88706E-3719-4DD8-A89B-508211C73DCF}" destId="{8EC42001-15E1-4A7B-9F19-D049CFEE49AF}" srcOrd="9" destOrd="0" presId="urn:microsoft.com/office/officeart/2005/8/layout/default"/>
    <dgm:cxn modelId="{5DD0699D-B7F8-4EA7-9093-90AF0ED11735}" type="presParOf" srcId="{3D88706E-3719-4DD8-A89B-508211C73DCF}" destId="{104BBB2D-40FD-4C6E-809E-5283311E629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DB8A0-801A-4C37-85F3-9CB65C8B32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9A248-3C02-43B7-895F-AD67DF756C65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4FB7FD1-0F62-4206-8628-41E7572C5B56}" type="parTrans" cxnId="{BF00AC55-E7C8-4DD8-9843-689EB4576627}">
      <dgm:prSet/>
      <dgm:spPr/>
      <dgm:t>
        <a:bodyPr/>
        <a:lstStyle/>
        <a:p>
          <a:endParaRPr lang="en-US"/>
        </a:p>
      </dgm:t>
    </dgm:pt>
    <dgm:pt modelId="{E20A3845-2979-4F79-B30C-FA8264D7D2E4}" type="sibTrans" cxnId="{BF00AC55-E7C8-4DD8-9843-689EB4576627}">
      <dgm:prSet/>
      <dgm:spPr/>
      <dgm:t>
        <a:bodyPr/>
        <a:lstStyle/>
        <a:p>
          <a:endParaRPr lang="en-US"/>
        </a:p>
      </dgm:t>
    </dgm:pt>
    <dgm:pt modelId="{B512060C-A413-4CEF-91BD-5083673437F2}">
      <dgm:prSet phldrT="[Text]" custT="1"/>
      <dgm:spPr/>
      <dgm:t>
        <a:bodyPr/>
        <a:lstStyle/>
        <a:p>
          <a:r>
            <a:rPr lang="en-US" sz="1600" dirty="0" smtClean="0"/>
            <a:t>Gender and diversity integration in all programs, services and tools (planning, monitoring, evaluation and reporting).</a:t>
          </a:r>
          <a:endParaRPr lang="en-US" sz="1600" dirty="0"/>
        </a:p>
      </dgm:t>
    </dgm:pt>
    <dgm:pt modelId="{B56076A9-E90D-4141-8AE0-50551505AF18}" type="parTrans" cxnId="{5F5C14A7-B22E-412D-946F-1D785C2CF0AC}">
      <dgm:prSet/>
      <dgm:spPr/>
      <dgm:t>
        <a:bodyPr/>
        <a:lstStyle/>
        <a:p>
          <a:endParaRPr lang="en-US"/>
        </a:p>
      </dgm:t>
    </dgm:pt>
    <dgm:pt modelId="{F196BBFF-063F-47AD-BA7C-623EE3A1CCC1}" type="sibTrans" cxnId="{5F5C14A7-B22E-412D-946F-1D785C2CF0AC}">
      <dgm:prSet/>
      <dgm:spPr/>
      <dgm:t>
        <a:bodyPr/>
        <a:lstStyle/>
        <a:p>
          <a:endParaRPr lang="en-US"/>
        </a:p>
      </dgm:t>
    </dgm:pt>
    <dgm:pt modelId="{CCDFEF1E-BE7F-4B03-B312-580B0ED30F3F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21D7807-A999-4358-A7F7-17D24A937D6F}" type="parTrans" cxnId="{582BE9EB-390C-4228-8179-A664BA418A04}">
      <dgm:prSet/>
      <dgm:spPr/>
      <dgm:t>
        <a:bodyPr/>
        <a:lstStyle/>
        <a:p>
          <a:endParaRPr lang="en-US"/>
        </a:p>
      </dgm:t>
    </dgm:pt>
    <dgm:pt modelId="{49B3A55D-F338-454D-93BF-F2D194D37744}" type="sibTrans" cxnId="{582BE9EB-390C-4228-8179-A664BA418A04}">
      <dgm:prSet/>
      <dgm:spPr/>
      <dgm:t>
        <a:bodyPr/>
        <a:lstStyle/>
        <a:p>
          <a:endParaRPr lang="en-US"/>
        </a:p>
      </dgm:t>
    </dgm:pt>
    <dgm:pt modelId="{6C1E6CA4-8DB6-4B00-88BB-E38F0E410F9F}">
      <dgm:prSet phldrT="[Text]" custT="1"/>
      <dgm:spPr/>
      <dgm:t>
        <a:bodyPr/>
        <a:lstStyle/>
        <a:p>
          <a:r>
            <a:rPr lang="en-US" sz="1600" dirty="0" smtClean="0"/>
            <a:t>Gender and diversity equality at all levels (governance, management, staff and volunteers).</a:t>
          </a:r>
          <a:endParaRPr lang="en-US" sz="1600" dirty="0"/>
        </a:p>
      </dgm:t>
    </dgm:pt>
    <dgm:pt modelId="{5769C20E-DAF0-4A48-ADB5-788F87F56215}" type="parTrans" cxnId="{5518F207-613B-4EC2-9F35-B02F0CB97AD8}">
      <dgm:prSet/>
      <dgm:spPr/>
      <dgm:t>
        <a:bodyPr/>
        <a:lstStyle/>
        <a:p>
          <a:endParaRPr lang="en-US"/>
        </a:p>
      </dgm:t>
    </dgm:pt>
    <dgm:pt modelId="{9B285AA1-7282-41B7-AB96-AC37CEF3FFA3}" type="sibTrans" cxnId="{5518F207-613B-4EC2-9F35-B02F0CB97AD8}">
      <dgm:prSet/>
      <dgm:spPr/>
      <dgm:t>
        <a:bodyPr/>
        <a:lstStyle/>
        <a:p>
          <a:endParaRPr lang="en-US"/>
        </a:p>
      </dgm:t>
    </dgm:pt>
    <dgm:pt modelId="{A2CEA3DF-8EA6-4EED-8D1E-E479845E39F4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A132E46-1EF3-4A3B-89B9-DC490D58741B}" type="parTrans" cxnId="{C87FAE13-6619-410B-80EA-BA01BB0AA791}">
      <dgm:prSet/>
      <dgm:spPr/>
      <dgm:t>
        <a:bodyPr/>
        <a:lstStyle/>
        <a:p>
          <a:endParaRPr lang="en-US"/>
        </a:p>
      </dgm:t>
    </dgm:pt>
    <dgm:pt modelId="{3B1570C9-05E7-4D4E-80C5-C012C6D2B580}" type="sibTrans" cxnId="{C87FAE13-6619-410B-80EA-BA01BB0AA791}">
      <dgm:prSet/>
      <dgm:spPr/>
      <dgm:t>
        <a:bodyPr/>
        <a:lstStyle/>
        <a:p>
          <a:endParaRPr lang="en-US"/>
        </a:p>
      </dgm:t>
    </dgm:pt>
    <dgm:pt modelId="{722197A9-AFF6-4E94-A518-C2442E5BD5F6}">
      <dgm:prSet phldrT="[Text]" custT="1"/>
      <dgm:spPr/>
      <dgm:t>
        <a:bodyPr/>
        <a:lstStyle/>
        <a:p>
          <a:r>
            <a:rPr lang="en-US" sz="1600" dirty="0" smtClean="0"/>
            <a:t>Reduced gender- and diversity-based inequality, discrimination and violence through the active promotion of fundamental principles and humanitarian values.</a:t>
          </a:r>
          <a:endParaRPr lang="en-US" sz="1600" dirty="0"/>
        </a:p>
      </dgm:t>
    </dgm:pt>
    <dgm:pt modelId="{866F40FD-48B7-451B-9F38-0DD7AA339324}" type="parTrans" cxnId="{9591B876-EC5A-463B-8270-23EC00092E53}">
      <dgm:prSet/>
      <dgm:spPr/>
      <dgm:t>
        <a:bodyPr/>
        <a:lstStyle/>
        <a:p>
          <a:endParaRPr lang="en-US"/>
        </a:p>
      </dgm:t>
    </dgm:pt>
    <dgm:pt modelId="{5BEF1C72-0549-4B76-8644-E1753F570AA8}" type="sibTrans" cxnId="{9591B876-EC5A-463B-8270-23EC00092E53}">
      <dgm:prSet/>
      <dgm:spPr/>
      <dgm:t>
        <a:bodyPr/>
        <a:lstStyle/>
        <a:p>
          <a:endParaRPr lang="en-US"/>
        </a:p>
      </dgm:t>
    </dgm:pt>
    <dgm:pt modelId="{F832E126-2FB3-429F-9C69-34CDBB13688A}" type="pres">
      <dgm:prSet presAssocID="{A40DB8A0-801A-4C37-85F3-9CB65C8B32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EDFE5F-6911-4D34-AC03-77C98FC2B742}" type="pres">
      <dgm:prSet presAssocID="{0A39A248-3C02-43B7-895F-AD67DF756C65}" presName="composite" presStyleCnt="0"/>
      <dgm:spPr/>
    </dgm:pt>
    <dgm:pt modelId="{E3EBAD50-4C6E-42C8-BEBA-906F51AF79F6}" type="pres">
      <dgm:prSet presAssocID="{0A39A248-3C02-43B7-895F-AD67DF756C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251BC-7930-4551-81A3-EC7CD751869B}" type="pres">
      <dgm:prSet presAssocID="{0A39A248-3C02-43B7-895F-AD67DF756C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DCB51-AE38-4464-9B78-6221FBE2E5ED}" type="pres">
      <dgm:prSet presAssocID="{E20A3845-2979-4F79-B30C-FA8264D7D2E4}" presName="sp" presStyleCnt="0"/>
      <dgm:spPr/>
    </dgm:pt>
    <dgm:pt modelId="{BB6E33E4-C187-4973-9430-544A89A63035}" type="pres">
      <dgm:prSet presAssocID="{CCDFEF1E-BE7F-4B03-B312-580B0ED30F3F}" presName="composite" presStyleCnt="0"/>
      <dgm:spPr/>
    </dgm:pt>
    <dgm:pt modelId="{37DEFB7C-CC5C-4D5A-9454-BF9AFAD071FA}" type="pres">
      <dgm:prSet presAssocID="{CCDFEF1E-BE7F-4B03-B312-580B0ED30F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D2506-6CEE-4866-A7E3-F020BFFD0904}" type="pres">
      <dgm:prSet presAssocID="{CCDFEF1E-BE7F-4B03-B312-580B0ED30F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C8F40-FD45-4AEE-85EF-E238940D39AC}" type="pres">
      <dgm:prSet presAssocID="{49B3A55D-F338-454D-93BF-F2D194D37744}" presName="sp" presStyleCnt="0"/>
      <dgm:spPr/>
    </dgm:pt>
    <dgm:pt modelId="{B4F7B2A4-C7DC-4AA6-829D-1C9A8FD54C26}" type="pres">
      <dgm:prSet presAssocID="{A2CEA3DF-8EA6-4EED-8D1E-E479845E39F4}" presName="composite" presStyleCnt="0"/>
      <dgm:spPr/>
    </dgm:pt>
    <dgm:pt modelId="{7061E455-4420-4865-AD89-7AAB0AAFBE8F}" type="pres">
      <dgm:prSet presAssocID="{A2CEA3DF-8EA6-4EED-8D1E-E479845E39F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0EE88-D660-4CA0-8E79-D2FD0138C21E}" type="pres">
      <dgm:prSet presAssocID="{A2CEA3DF-8EA6-4EED-8D1E-E479845E39F4}" presName="descendantText" presStyleLbl="alignAcc1" presStyleIdx="2" presStyleCnt="3" custLinFactNeighborX="-957" custLinFactNeighborY="1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0F17FE-1A14-430F-AFEF-F51FFB43D05B}" type="presOf" srcId="{722197A9-AFF6-4E94-A518-C2442E5BD5F6}" destId="{5850EE88-D660-4CA0-8E79-D2FD0138C21E}" srcOrd="0" destOrd="0" presId="urn:microsoft.com/office/officeart/2005/8/layout/chevron2"/>
    <dgm:cxn modelId="{582BE9EB-390C-4228-8179-A664BA418A04}" srcId="{A40DB8A0-801A-4C37-85F3-9CB65C8B3271}" destId="{CCDFEF1E-BE7F-4B03-B312-580B0ED30F3F}" srcOrd="1" destOrd="0" parTransId="{621D7807-A999-4358-A7F7-17D24A937D6F}" sibTransId="{49B3A55D-F338-454D-93BF-F2D194D37744}"/>
    <dgm:cxn modelId="{5518F207-613B-4EC2-9F35-B02F0CB97AD8}" srcId="{CCDFEF1E-BE7F-4B03-B312-580B0ED30F3F}" destId="{6C1E6CA4-8DB6-4B00-88BB-E38F0E410F9F}" srcOrd="0" destOrd="0" parTransId="{5769C20E-DAF0-4A48-ADB5-788F87F56215}" sibTransId="{9B285AA1-7282-41B7-AB96-AC37CEF3FFA3}"/>
    <dgm:cxn modelId="{BF00AC55-E7C8-4DD8-9843-689EB4576627}" srcId="{A40DB8A0-801A-4C37-85F3-9CB65C8B3271}" destId="{0A39A248-3C02-43B7-895F-AD67DF756C65}" srcOrd="0" destOrd="0" parTransId="{64FB7FD1-0F62-4206-8628-41E7572C5B56}" sibTransId="{E20A3845-2979-4F79-B30C-FA8264D7D2E4}"/>
    <dgm:cxn modelId="{38552CD8-3343-4D41-8EDC-C28953A8EFF1}" type="presOf" srcId="{CCDFEF1E-BE7F-4B03-B312-580B0ED30F3F}" destId="{37DEFB7C-CC5C-4D5A-9454-BF9AFAD071FA}" srcOrd="0" destOrd="0" presId="urn:microsoft.com/office/officeart/2005/8/layout/chevron2"/>
    <dgm:cxn modelId="{CA9EF1D3-4EB7-4D70-9029-FEEEF503AD1D}" type="presOf" srcId="{A40DB8A0-801A-4C37-85F3-9CB65C8B3271}" destId="{F832E126-2FB3-429F-9C69-34CDBB13688A}" srcOrd="0" destOrd="0" presId="urn:microsoft.com/office/officeart/2005/8/layout/chevron2"/>
    <dgm:cxn modelId="{02273E13-A828-4025-B541-69F9329D044E}" type="presOf" srcId="{0A39A248-3C02-43B7-895F-AD67DF756C65}" destId="{E3EBAD50-4C6E-42C8-BEBA-906F51AF79F6}" srcOrd="0" destOrd="0" presId="urn:microsoft.com/office/officeart/2005/8/layout/chevron2"/>
    <dgm:cxn modelId="{5F5C14A7-B22E-412D-946F-1D785C2CF0AC}" srcId="{0A39A248-3C02-43B7-895F-AD67DF756C65}" destId="{B512060C-A413-4CEF-91BD-5083673437F2}" srcOrd="0" destOrd="0" parTransId="{B56076A9-E90D-4141-8AE0-50551505AF18}" sibTransId="{F196BBFF-063F-47AD-BA7C-623EE3A1CCC1}"/>
    <dgm:cxn modelId="{E7A88237-4EA8-48A7-B3D1-17E3C1EAE113}" type="presOf" srcId="{6C1E6CA4-8DB6-4B00-88BB-E38F0E410F9F}" destId="{4F1D2506-6CEE-4866-A7E3-F020BFFD0904}" srcOrd="0" destOrd="0" presId="urn:microsoft.com/office/officeart/2005/8/layout/chevron2"/>
    <dgm:cxn modelId="{12EB44EF-CD50-4B7B-BD3E-AA8A8F099B55}" type="presOf" srcId="{A2CEA3DF-8EA6-4EED-8D1E-E479845E39F4}" destId="{7061E455-4420-4865-AD89-7AAB0AAFBE8F}" srcOrd="0" destOrd="0" presId="urn:microsoft.com/office/officeart/2005/8/layout/chevron2"/>
    <dgm:cxn modelId="{C87FAE13-6619-410B-80EA-BA01BB0AA791}" srcId="{A40DB8A0-801A-4C37-85F3-9CB65C8B3271}" destId="{A2CEA3DF-8EA6-4EED-8D1E-E479845E39F4}" srcOrd="2" destOrd="0" parTransId="{7A132E46-1EF3-4A3B-89B9-DC490D58741B}" sibTransId="{3B1570C9-05E7-4D4E-80C5-C012C6D2B580}"/>
    <dgm:cxn modelId="{5B0AE193-9894-4A14-9943-C1E51E3833E1}" type="presOf" srcId="{B512060C-A413-4CEF-91BD-5083673437F2}" destId="{DD8251BC-7930-4551-81A3-EC7CD751869B}" srcOrd="0" destOrd="0" presId="urn:microsoft.com/office/officeart/2005/8/layout/chevron2"/>
    <dgm:cxn modelId="{9591B876-EC5A-463B-8270-23EC00092E53}" srcId="{A2CEA3DF-8EA6-4EED-8D1E-E479845E39F4}" destId="{722197A9-AFF6-4E94-A518-C2442E5BD5F6}" srcOrd="0" destOrd="0" parTransId="{866F40FD-48B7-451B-9F38-0DD7AA339324}" sibTransId="{5BEF1C72-0549-4B76-8644-E1753F570AA8}"/>
    <dgm:cxn modelId="{8F65FCD2-8CE5-44EB-B1D8-89CA9F06F542}" type="presParOf" srcId="{F832E126-2FB3-429F-9C69-34CDBB13688A}" destId="{52EDFE5F-6911-4D34-AC03-77C98FC2B742}" srcOrd="0" destOrd="0" presId="urn:microsoft.com/office/officeart/2005/8/layout/chevron2"/>
    <dgm:cxn modelId="{06F18FF4-EBA8-41C4-A890-81EA4D5341DB}" type="presParOf" srcId="{52EDFE5F-6911-4D34-AC03-77C98FC2B742}" destId="{E3EBAD50-4C6E-42C8-BEBA-906F51AF79F6}" srcOrd="0" destOrd="0" presId="urn:microsoft.com/office/officeart/2005/8/layout/chevron2"/>
    <dgm:cxn modelId="{8D223BCC-CF19-4CE0-B709-580DACD44256}" type="presParOf" srcId="{52EDFE5F-6911-4D34-AC03-77C98FC2B742}" destId="{DD8251BC-7930-4551-81A3-EC7CD751869B}" srcOrd="1" destOrd="0" presId="urn:microsoft.com/office/officeart/2005/8/layout/chevron2"/>
    <dgm:cxn modelId="{C0B985AF-CFDE-4D77-8E37-179AD9EECBF8}" type="presParOf" srcId="{F832E126-2FB3-429F-9C69-34CDBB13688A}" destId="{1C8DCB51-AE38-4464-9B78-6221FBE2E5ED}" srcOrd="1" destOrd="0" presId="urn:microsoft.com/office/officeart/2005/8/layout/chevron2"/>
    <dgm:cxn modelId="{E1825BBC-F169-4228-A314-A35ADDC2D4D8}" type="presParOf" srcId="{F832E126-2FB3-429F-9C69-34CDBB13688A}" destId="{BB6E33E4-C187-4973-9430-544A89A63035}" srcOrd="2" destOrd="0" presId="urn:microsoft.com/office/officeart/2005/8/layout/chevron2"/>
    <dgm:cxn modelId="{9C6E3937-B2EA-4772-8C66-BCD8D8485729}" type="presParOf" srcId="{BB6E33E4-C187-4973-9430-544A89A63035}" destId="{37DEFB7C-CC5C-4D5A-9454-BF9AFAD071FA}" srcOrd="0" destOrd="0" presId="urn:microsoft.com/office/officeart/2005/8/layout/chevron2"/>
    <dgm:cxn modelId="{49CB4D48-CC5E-47C2-BFB5-942CC7ED511F}" type="presParOf" srcId="{BB6E33E4-C187-4973-9430-544A89A63035}" destId="{4F1D2506-6CEE-4866-A7E3-F020BFFD0904}" srcOrd="1" destOrd="0" presId="urn:microsoft.com/office/officeart/2005/8/layout/chevron2"/>
    <dgm:cxn modelId="{2350431B-AE17-4C24-B519-3AFE8D587F8B}" type="presParOf" srcId="{F832E126-2FB3-429F-9C69-34CDBB13688A}" destId="{9B6C8F40-FD45-4AEE-85EF-E238940D39AC}" srcOrd="3" destOrd="0" presId="urn:microsoft.com/office/officeart/2005/8/layout/chevron2"/>
    <dgm:cxn modelId="{8FFD69AF-7E78-47DA-8A2A-9A0D3CC90843}" type="presParOf" srcId="{F832E126-2FB3-429F-9C69-34CDBB13688A}" destId="{B4F7B2A4-C7DC-4AA6-829D-1C9A8FD54C26}" srcOrd="4" destOrd="0" presId="urn:microsoft.com/office/officeart/2005/8/layout/chevron2"/>
    <dgm:cxn modelId="{03BF8AD2-9574-44C8-AD7D-49F9B02A8F75}" type="presParOf" srcId="{B4F7B2A4-C7DC-4AA6-829D-1C9A8FD54C26}" destId="{7061E455-4420-4865-AD89-7AAB0AAFBE8F}" srcOrd="0" destOrd="0" presId="urn:microsoft.com/office/officeart/2005/8/layout/chevron2"/>
    <dgm:cxn modelId="{0C96A8F9-A2AE-4935-B983-EAA50E0D59B9}" type="presParOf" srcId="{B4F7B2A4-C7DC-4AA6-829D-1C9A8FD54C26}" destId="{5850EE88-D660-4CA0-8E79-D2FD0138C2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E255B-BDBA-4071-A037-6C52FB604E67}">
      <dsp:nvSpPr>
        <dsp:cNvPr id="0" name=""/>
        <dsp:cNvSpPr/>
      </dsp:nvSpPr>
      <dsp:spPr>
        <a:xfrm>
          <a:off x="528" y="433178"/>
          <a:ext cx="2335355" cy="7280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Tradition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" y="433178"/>
        <a:ext cx="2335355" cy="728052"/>
      </dsp:txXfrm>
    </dsp:sp>
    <dsp:sp modelId="{4BA4E7BC-BDB6-42EE-B6D3-DD484C903666}">
      <dsp:nvSpPr>
        <dsp:cNvPr id="0" name=""/>
        <dsp:cNvSpPr/>
      </dsp:nvSpPr>
      <dsp:spPr>
        <a:xfrm>
          <a:off x="2832822" y="433178"/>
          <a:ext cx="2335355" cy="7280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Values and beliefs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2822" y="433178"/>
        <a:ext cx="2335355" cy="728052"/>
      </dsp:txXfrm>
    </dsp:sp>
    <dsp:sp modelId="{D499B797-C45C-4EDA-8B0F-7EC4B00123FE}">
      <dsp:nvSpPr>
        <dsp:cNvPr id="0" name=""/>
        <dsp:cNvSpPr/>
      </dsp:nvSpPr>
      <dsp:spPr>
        <a:xfrm>
          <a:off x="5665115" y="433178"/>
          <a:ext cx="2335355" cy="7280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Attitudes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65115" y="433178"/>
        <a:ext cx="2335355" cy="728052"/>
      </dsp:txXfrm>
    </dsp:sp>
    <dsp:sp modelId="{F0B49600-97CD-43DE-B4F6-E690D548C431}">
      <dsp:nvSpPr>
        <dsp:cNvPr id="0" name=""/>
        <dsp:cNvSpPr/>
      </dsp:nvSpPr>
      <dsp:spPr>
        <a:xfrm>
          <a:off x="528" y="1658168"/>
          <a:ext cx="2335355" cy="7280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Culture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" y="1658168"/>
        <a:ext cx="2335355" cy="728052"/>
      </dsp:txXfrm>
    </dsp:sp>
    <dsp:sp modelId="{598B30F2-BD01-4BD4-BC10-90B65354E372}">
      <dsp:nvSpPr>
        <dsp:cNvPr id="0" name=""/>
        <dsp:cNvSpPr/>
      </dsp:nvSpPr>
      <dsp:spPr>
        <a:xfrm>
          <a:off x="2832822" y="1658168"/>
          <a:ext cx="2335355" cy="7280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Social influences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2822" y="1658168"/>
        <a:ext cx="2335355" cy="728052"/>
      </dsp:txXfrm>
    </dsp:sp>
    <dsp:sp modelId="{104BBB2D-40FD-4C6E-809E-5283311E629D}">
      <dsp:nvSpPr>
        <dsp:cNvPr id="0" name=""/>
        <dsp:cNvSpPr/>
      </dsp:nvSpPr>
      <dsp:spPr>
        <a:xfrm>
          <a:off x="5665115" y="1658168"/>
          <a:ext cx="2335355" cy="72805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Behavior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65115" y="1658168"/>
        <a:ext cx="2335355" cy="728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BAD50-4C6E-42C8-BEBA-906F51AF79F6}">
      <dsp:nvSpPr>
        <dsp:cNvPr id="0" name=""/>
        <dsp:cNvSpPr/>
      </dsp:nvSpPr>
      <dsp:spPr>
        <a:xfrm rot="5400000">
          <a:off x="-213551" y="217380"/>
          <a:ext cx="1423674" cy="9965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 rot="-5400000">
        <a:off x="0" y="502115"/>
        <a:ext cx="996572" cy="427102"/>
      </dsp:txXfrm>
    </dsp:sp>
    <dsp:sp modelId="{DD8251BC-7930-4551-81A3-EC7CD751869B}">
      <dsp:nvSpPr>
        <dsp:cNvPr id="0" name=""/>
        <dsp:cNvSpPr/>
      </dsp:nvSpPr>
      <dsp:spPr>
        <a:xfrm rot="5400000">
          <a:off x="2854991" y="-1854590"/>
          <a:ext cx="925388" cy="4642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Gender and diversity integration in all programs, services and tools (planning, monitoring, evaluation and reporting).</a:t>
          </a:r>
          <a:endParaRPr lang="en-US" sz="1600" kern="1200" dirty="0"/>
        </a:p>
      </dsp:txBody>
      <dsp:txXfrm rot="-5400000">
        <a:off x="996572" y="49003"/>
        <a:ext cx="4597053" cy="835040"/>
      </dsp:txXfrm>
    </dsp:sp>
    <dsp:sp modelId="{37DEFB7C-CC5C-4D5A-9454-BF9AFAD071FA}">
      <dsp:nvSpPr>
        <dsp:cNvPr id="0" name=""/>
        <dsp:cNvSpPr/>
      </dsp:nvSpPr>
      <dsp:spPr>
        <a:xfrm rot="5400000">
          <a:off x="-213551" y="1444813"/>
          <a:ext cx="1423674" cy="9965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 rot="-5400000">
        <a:off x="0" y="1729548"/>
        <a:ext cx="996572" cy="427102"/>
      </dsp:txXfrm>
    </dsp:sp>
    <dsp:sp modelId="{4F1D2506-6CEE-4866-A7E3-F020BFFD0904}">
      <dsp:nvSpPr>
        <dsp:cNvPr id="0" name=""/>
        <dsp:cNvSpPr/>
      </dsp:nvSpPr>
      <dsp:spPr>
        <a:xfrm rot="5400000">
          <a:off x="2854991" y="-627156"/>
          <a:ext cx="925388" cy="4642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Gender and diversity equality at all levels (governance, management, staff and volunteers).</a:t>
          </a:r>
          <a:endParaRPr lang="en-US" sz="1600" kern="1200" dirty="0"/>
        </a:p>
      </dsp:txBody>
      <dsp:txXfrm rot="-5400000">
        <a:off x="996572" y="1276437"/>
        <a:ext cx="4597053" cy="835040"/>
      </dsp:txXfrm>
    </dsp:sp>
    <dsp:sp modelId="{7061E455-4420-4865-AD89-7AAB0AAFBE8F}">
      <dsp:nvSpPr>
        <dsp:cNvPr id="0" name=""/>
        <dsp:cNvSpPr/>
      </dsp:nvSpPr>
      <dsp:spPr>
        <a:xfrm rot="5400000">
          <a:off x="-213551" y="2672247"/>
          <a:ext cx="1423674" cy="9965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 rot="-5400000">
        <a:off x="0" y="2956982"/>
        <a:ext cx="996572" cy="427102"/>
      </dsp:txXfrm>
    </dsp:sp>
    <dsp:sp modelId="{5850EE88-D660-4CA0-8E79-D2FD0138C21E}">
      <dsp:nvSpPr>
        <dsp:cNvPr id="0" name=""/>
        <dsp:cNvSpPr/>
      </dsp:nvSpPr>
      <dsp:spPr>
        <a:xfrm rot="5400000">
          <a:off x="2810565" y="612065"/>
          <a:ext cx="925388" cy="4642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Reduced gender- and diversity-based inequality, discrimination and violence through the active promotion of fundamental principles and humanitarian values.</a:t>
          </a:r>
          <a:endParaRPr lang="en-US" sz="1600" kern="1200" dirty="0"/>
        </a:p>
      </dsp:txBody>
      <dsp:txXfrm rot="-5400000">
        <a:off x="952146" y="2515658"/>
        <a:ext cx="4597053" cy="835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4F7CF-9814-431D-8109-6984A3DEBA42}" type="datetimeFigureOut">
              <a:rPr lang="en-GB" smtClean="0"/>
              <a:t>4/23/16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22E6-7DF5-4461-828E-428736B99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2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6445-0D3E-45D5-BE17-09EB1B07718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086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67AF-A368-4952-B00A-582BBC93FB5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6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6445-0D3E-45D5-BE17-09EB1B07718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842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6445-0D3E-45D5-BE17-09EB1B07718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365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6445-0D3E-45D5-BE17-09EB1B07718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656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6445-0D3E-45D5-BE17-09EB1B07718E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3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75DDA-6299-46BF-BBB1-25DDC98AA00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5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6445-0D3E-45D5-BE17-09EB1B07718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43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sz="1200" b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concept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refers to the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differences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men and women and relate to the attitudes, behaviors, roles and expectations  placed on men and women as a result of being male or female</a:t>
            </a:r>
          </a:p>
          <a:p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provides us with an analytica</a:t>
            </a:r>
            <a:r>
              <a:rPr lang="en-US" sz="12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framework to understand better the needs and capacities of all groups in a community and ensure these are addressed</a:t>
            </a:r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C2F12-DBD7-4EC5-AA3D-D91E884E8293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Sourced</a:t>
            </a:r>
            <a:r>
              <a:rPr lang="en-US" baseline="0" dirty="0" smtClean="0"/>
              <a:t> from IFRC Seven Moves Training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A6AC9-3E7A-43EB-BA37-00BBA4BE9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There are important interactions between a persons gender and aspects of diversity which can leave them increasingly vulnerable to disasters and to the impacts of climate change.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8AF0-E491-4369-A634-1F4C06FBF87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4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6445-0D3E-45D5-BE17-09EB1B07718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21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examples of how gender</a:t>
            </a:r>
            <a:r>
              <a:rPr lang="en-US" baseline="0" dirty="0" smtClean="0"/>
              <a:t> or a group of people are vulnerable to a disaster…</a:t>
            </a:r>
          </a:p>
          <a:p>
            <a:endParaRPr lang="en-US" sz="1200" baseline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Women, girls and boys  14 times more likely to die during a disaster than are men</a:t>
            </a:r>
          </a:p>
          <a:p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70% of those that died in the 2004  Asia Tsunami were women. </a:t>
            </a:r>
          </a:p>
          <a:p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three of the affected areas</a:t>
            </a: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2011 Japan earthquake/ tsunami, 65% of casualties were over the age of 60 </a:t>
            </a:r>
          </a:p>
          <a:p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67AF-A368-4952-B00A-582BBC93FB5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67AF-A368-4952-B00A-582BBC93FB5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6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Presentation title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at-a-glance info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(in slide master)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95536" y="404664"/>
            <a:ext cx="1152128" cy="1152128"/>
          </a:xfrm>
          <a:prstGeom prst="ellipse">
            <a:avLst/>
          </a:prstGeom>
          <a:solidFill>
            <a:srgbClr val="CF1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95536" y="692696"/>
            <a:ext cx="1144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SEA Climate Change </a:t>
            </a:r>
            <a:r>
              <a:rPr lang="en-US" sz="1200" b="1" dirty="0" smtClean="0">
                <a:solidFill>
                  <a:schemeClr val="bg1"/>
                </a:solidFill>
              </a:rPr>
              <a:t>Training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7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323528" y="476672"/>
            <a:ext cx="1260475" cy="1260475"/>
            <a:chOff x="60067" y="213153"/>
            <a:chExt cx="1260000" cy="1260000"/>
          </a:xfrm>
        </p:grpSpPr>
        <p:sp>
          <p:nvSpPr>
            <p:cNvPr id="9" name="Oval 8"/>
            <p:cNvSpPr/>
            <p:nvPr/>
          </p:nvSpPr>
          <p:spPr>
            <a:xfrm>
              <a:off x="60067" y="213153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2048" y="656346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Gender and Diversity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15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42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70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14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81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91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369331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FOR FURTHER INFORMATION ON GENDER, 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PLEASE CONTACT:</a:t>
              </a:r>
            </a:p>
            <a:p>
              <a:pPr>
                <a:defRPr/>
              </a:pPr>
              <a:endParaRPr lang="en-US" sz="20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IFRC GENDER ADVISOR, MENA ZONE</a:t>
              </a:r>
            </a:p>
            <a:p>
              <a:pPr>
                <a:defRPr/>
              </a:pPr>
              <a: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JESSICA CADESKY</a:t>
              </a:r>
              <a:b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TEL. : +961 71 802 484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EMAIL: jessica.cadesky@ifrc.org</a:t>
              </a:r>
            </a:p>
            <a:p>
              <a:pPr>
                <a:defRPr/>
              </a:pPr>
              <a:endParaRPr lang="en-US" sz="20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P.O. BOX 372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>
                <a:defRPr/>
              </a:pPr>
              <a:endParaRPr lang="en-US" sz="20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3104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16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39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11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4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67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15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5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358933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ea typeface="+mn-ea"/>
                  <a:cs typeface="Arial" pitchFamily="34" charset="0"/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ea typeface="+mn-ea"/>
                  <a:cs typeface="Arial" pitchFamily="34" charset="0"/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NAME SURNAME, TITLE</a:t>
              </a:r>
              <a:b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ea typeface="+mn-ea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86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15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29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>
                <a:ea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Presentation title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at-a-glance info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(in slide master)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95536" y="692696"/>
            <a:ext cx="1080120" cy="504056"/>
          </a:xfrm>
          <a:prstGeom prst="roundRect">
            <a:avLst/>
          </a:prstGeom>
          <a:solidFill>
            <a:srgbClr val="CF1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5536" y="404664"/>
            <a:ext cx="1152128" cy="1152128"/>
          </a:xfrm>
          <a:prstGeom prst="ellipse">
            <a:avLst/>
          </a:prstGeom>
          <a:solidFill>
            <a:srgbClr val="CF1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95536" y="692696"/>
            <a:ext cx="1144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SEA Climate Change </a:t>
            </a:r>
            <a:r>
              <a:rPr lang="en-US" sz="1200" b="1" dirty="0" smtClean="0">
                <a:solidFill>
                  <a:schemeClr val="bg1"/>
                </a:solidFill>
              </a:rPr>
              <a:t>Training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en-US" sz="32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 dirty="0">
                <a:solidFill>
                  <a:prstClr val="white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23528" y="404664"/>
            <a:ext cx="1260475" cy="1260475"/>
            <a:chOff x="212409" y="293515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12409" y="293515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292" y="779155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Gender and Diversity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94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543800" cy="647591"/>
          </a:xfrm>
        </p:spPr>
        <p:txBody>
          <a:bodyPr/>
          <a:lstStyle/>
          <a:p>
            <a:r>
              <a:rPr lang="en-US" sz="2800" dirty="0" smtClean="0"/>
              <a:t>Gender, Diversity and Climate Change</a:t>
            </a:r>
            <a:br>
              <a:rPr lang="en-US" sz="2800" dirty="0" smtClean="0"/>
            </a:br>
            <a:endParaRPr lang="en-GB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IFRC Southeast Asia Regional Delegation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8862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IFRC Strategic Framework on Gender and Diversity issues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76806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6850327"/>
              </p:ext>
            </p:extLst>
          </p:nvPr>
        </p:nvGraphicFramePr>
        <p:xfrm>
          <a:off x="3200400" y="1752600"/>
          <a:ext cx="5638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702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858000" cy="1143000"/>
          </a:xfrm>
        </p:spPr>
        <p:txBody>
          <a:bodyPr/>
          <a:lstStyle/>
          <a:p>
            <a:r>
              <a:rPr lang="en-US" dirty="0" smtClean="0"/>
              <a:t>Minimum Standard Commitments….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8323"/>
            <a:ext cx="2700204" cy="38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1866898"/>
            <a:ext cx="2438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DAPS Framework:</a:t>
            </a:r>
          </a:p>
          <a:p>
            <a:endParaRPr lang="en-US" sz="25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Dignity</a:t>
            </a:r>
          </a:p>
          <a:p>
            <a:endParaRPr lang="en-US" sz="25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  <a:p>
            <a:endParaRPr lang="en-US" sz="25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  <a:p>
            <a:endParaRPr lang="en-US" sz="25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885948"/>
            <a:ext cx="2971800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</a:t>
            </a:r>
            <a:r>
              <a:rPr lang="en-US" sz="2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standards</a:t>
            </a:r>
          </a:p>
          <a:p>
            <a:endParaRPr lang="en-US" sz="2200" i="1" dirty="0">
              <a:solidFill>
                <a:srgbClr val="94B6D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200" b="1" dirty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Health </a:t>
            </a:r>
          </a:p>
          <a:p>
            <a:pPr>
              <a:spcAft>
                <a:spcPts val="1000"/>
              </a:spcAft>
            </a:pPr>
            <a:r>
              <a:rPr lang="en-US" sz="2200" b="1" dirty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Security </a:t>
            </a:r>
          </a:p>
          <a:p>
            <a:pPr>
              <a:spcAft>
                <a:spcPts val="1000"/>
              </a:spcAft>
            </a:pPr>
            <a:r>
              <a:rPr lang="en-US" sz="2200" b="1" dirty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</a:p>
          <a:p>
            <a:pPr>
              <a:spcAft>
                <a:spcPts val="1000"/>
              </a:spcAft>
            </a:pPr>
            <a:r>
              <a:rPr lang="en-US" sz="2200" b="1" dirty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Shelter Livelihoods </a:t>
            </a:r>
          </a:p>
          <a:p>
            <a:pPr>
              <a:spcAft>
                <a:spcPts val="1000"/>
              </a:spcAft>
            </a:pPr>
            <a:r>
              <a:rPr lang="en-US" sz="2200" b="1" dirty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Non-food Items </a:t>
            </a:r>
          </a:p>
          <a:p>
            <a:pPr>
              <a:spcAft>
                <a:spcPts val="1000"/>
              </a:spcAft>
            </a:pPr>
            <a:r>
              <a:rPr lang="en-US" sz="2200" b="1" u="sng" dirty="0">
                <a:solidFill>
                  <a:srgbClr val="94B6D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Risk Reduction</a:t>
            </a:r>
            <a:endParaRPr lang="en-US" sz="2200" b="1" i="1" u="sng" dirty="0">
              <a:solidFill>
                <a:srgbClr val="94B6D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9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4724400" cy="4038600"/>
          </a:xfrm>
        </p:spPr>
        <p:txBody>
          <a:bodyPr/>
          <a:lstStyle/>
          <a:p>
            <a:r>
              <a:rPr lang="en-US" sz="2000" dirty="0"/>
              <a:t>Gender Equality exists when males and females are able to </a:t>
            </a:r>
            <a:r>
              <a:rPr lang="en-US" sz="2000" b="1" dirty="0" smtClean="0">
                <a:solidFill>
                  <a:srgbClr val="FF0000"/>
                </a:solidFill>
              </a:rPr>
              <a:t>equally share the </a:t>
            </a:r>
            <a:r>
              <a:rPr lang="en-US" sz="2000" b="1" dirty="0">
                <a:solidFill>
                  <a:srgbClr val="FF0000"/>
                </a:solidFill>
              </a:rPr>
              <a:t>distribution of power and have equal opportunities </a:t>
            </a:r>
            <a:r>
              <a:rPr lang="en-US" sz="2000" dirty="0"/>
              <a:t>both in </a:t>
            </a:r>
            <a:r>
              <a:rPr lang="en-US" sz="2000" dirty="0" smtClean="0"/>
              <a:t>the home and </a:t>
            </a:r>
            <a:r>
              <a:rPr lang="en-US" sz="2000" dirty="0"/>
              <a:t>in </a:t>
            </a:r>
            <a:r>
              <a:rPr lang="en-US" sz="2000" dirty="0" smtClean="0"/>
              <a:t>the community.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Gender Equality does not mean that males and females are the same – it means that their </a:t>
            </a:r>
            <a:r>
              <a:rPr lang="en-US" sz="2000" b="1" dirty="0">
                <a:solidFill>
                  <a:srgbClr val="FF0000"/>
                </a:solidFill>
              </a:rPr>
              <a:t>rights, responsibilities and opportunities </a:t>
            </a:r>
            <a:r>
              <a:rPr lang="en-US" sz="2000" dirty="0"/>
              <a:t>do not depend on their sex.</a:t>
            </a:r>
          </a:p>
          <a:p>
            <a:endParaRPr lang="en-US" sz="2000" dirty="0"/>
          </a:p>
        </p:txBody>
      </p:sp>
      <p:pic>
        <p:nvPicPr>
          <p:cNvPr id="1026" name="Picture 2" descr="D:\Users\christina.haneef\Documents\#RRI\Country documents 2015-16\CVTL\Timor Leste Photo\p-TIM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692400" cy="4038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0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Equity?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700808"/>
            <a:ext cx="5695528" cy="4094584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67744" y="2743200"/>
            <a:ext cx="5029200" cy="167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Equity </a:t>
            </a:r>
            <a:r>
              <a:rPr lang="en-US" sz="3200" b="1" dirty="0"/>
              <a:t>Activity</a:t>
            </a:r>
            <a:endParaRPr lang="en-GB" sz="3200" b="1" dirty="0"/>
          </a:p>
          <a:p>
            <a:pPr marL="0" indent="0">
              <a:buFont typeface="Wingdings" charset="0"/>
              <a:buNone/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8124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Gender and Diversity Equity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28800"/>
            <a:ext cx="7211144" cy="40225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Equity happens when resources and services are divided so that people who need more, get more. The outcome is greater equality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19"/>
            <a:ext cx="6572192" cy="31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3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sz="2800" dirty="0" smtClean="0"/>
              <a:t>Gender and Diversity Mainstreaming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26300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Gender Mainstreaming </a:t>
            </a:r>
            <a:r>
              <a:rPr lang="en-US" dirty="0" smtClean="0"/>
              <a:t>is: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process of ensuring </a:t>
            </a:r>
            <a:r>
              <a:rPr lang="en-US" b="1" dirty="0" smtClean="0">
                <a:solidFill>
                  <a:srgbClr val="FF0000"/>
                </a:solidFill>
              </a:rPr>
              <a:t>we understand the implications of a particular </a:t>
            </a:r>
            <a:r>
              <a:rPr lang="en-US" b="1" dirty="0" err="1" smtClean="0">
                <a:solidFill>
                  <a:srgbClr val="FF0000"/>
                </a:solidFill>
              </a:rPr>
              <a:t>programme</a:t>
            </a:r>
            <a:r>
              <a:rPr lang="en-US" b="1" dirty="0" smtClean="0">
                <a:solidFill>
                  <a:srgbClr val="FF0000"/>
                </a:solidFill>
              </a:rPr>
              <a:t> or activity on men and women</a:t>
            </a:r>
            <a:r>
              <a:rPr lang="en-US" dirty="0" smtClean="0"/>
              <a:t>, and their different needs, capacities and priorities especially related to hazards and the impact of climate 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Designing and implementing our </a:t>
            </a:r>
            <a:r>
              <a:rPr lang="en-US" b="1" dirty="0" err="1" smtClean="0">
                <a:solidFill>
                  <a:srgbClr val="FF0000"/>
                </a:solidFill>
              </a:rPr>
              <a:t>programmes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 line with this understanding</a:t>
            </a:r>
            <a:r>
              <a:rPr lang="en-US" dirty="0" smtClean="0"/>
              <a:t>, so that gender and diversity approaches are integrated across </a:t>
            </a:r>
            <a:r>
              <a:rPr lang="en-US" dirty="0"/>
              <a:t>all </a:t>
            </a:r>
            <a:r>
              <a:rPr lang="en-US" dirty="0" smtClean="0"/>
              <a:t>programs, tools, strategies and assessments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2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Gender and Diversity Mainstreaming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60848"/>
            <a:ext cx="6995120" cy="380655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One </a:t>
            </a:r>
            <a:r>
              <a:rPr lang="en-GB" dirty="0"/>
              <a:t>key way to achieve this is to ensure </a:t>
            </a:r>
            <a:r>
              <a:rPr lang="en-GB" b="1" dirty="0">
                <a:solidFill>
                  <a:srgbClr val="FF0000"/>
                </a:solidFill>
              </a:rPr>
              <a:t>sex and age disaggregated data</a:t>
            </a:r>
            <a:r>
              <a:rPr lang="en-GB" dirty="0">
                <a:solidFill>
                  <a:srgbClr val="FF0000"/>
                </a:solidFill>
              </a:rPr>
              <a:t> is </a:t>
            </a:r>
            <a:r>
              <a:rPr lang="en-GB" dirty="0"/>
              <a:t>collected, analysed and used to inform all programmes and </a:t>
            </a:r>
            <a:r>
              <a:rPr lang="en-GB" dirty="0" smtClean="0"/>
              <a:t>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28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Gender, Diversity and Climate Change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191000"/>
          </a:xfrm>
        </p:spPr>
        <p:txBody>
          <a:bodyPr/>
          <a:lstStyle/>
          <a:p>
            <a:endParaRPr lang="en-US" dirty="0" smtClean="0"/>
          </a:p>
          <a:p>
            <a:r>
              <a:rPr lang="en-US" sz="2500" dirty="0" smtClean="0"/>
              <a:t>How can integrating Gender and Diversity Equality reduce the vulnerabilities associated with Climate Change?</a:t>
            </a:r>
            <a:br>
              <a:rPr lang="en-US" sz="2500" dirty="0" smtClean="0"/>
            </a:br>
            <a:endParaRPr lang="en-US" sz="25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57536" y="4077072"/>
            <a:ext cx="3384376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</a:pPr>
            <a:r>
              <a:rPr lang="en-US" sz="3000" b="1" dirty="0" smtClean="0"/>
              <a:t>Group exercises</a:t>
            </a:r>
            <a:endParaRPr lang="en-US" sz="3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40424" y="4100996"/>
            <a:ext cx="3384376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0" algn="ctr">
              <a:buNone/>
            </a:pPr>
            <a:r>
              <a:rPr lang="en-US" sz="3000" b="1" dirty="0"/>
              <a:t>Discussion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22195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Gender and Diversity Equality reduces vulnerability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859216" cy="3950568"/>
          </a:xfrm>
        </p:spPr>
        <p:txBody>
          <a:bodyPr/>
          <a:lstStyle/>
          <a:p>
            <a:r>
              <a:rPr lang="en-US" sz="2500" dirty="0" smtClean="0"/>
              <a:t>By increasing gender equality, a greater percentage of the population has access to the services and resources that </a:t>
            </a:r>
            <a:r>
              <a:rPr lang="en-US" sz="2500" b="1" dirty="0" smtClean="0"/>
              <a:t>increase their resilience</a:t>
            </a:r>
            <a:r>
              <a:rPr lang="en-US" sz="2500" dirty="0" smtClean="0"/>
              <a:t> to natural disasters and interpersonal violence.</a:t>
            </a:r>
            <a:br>
              <a:rPr lang="en-US" sz="2500" dirty="0" smtClean="0"/>
            </a:br>
            <a:endParaRPr lang="en-US" sz="2500" dirty="0" smtClean="0"/>
          </a:p>
          <a:p>
            <a:r>
              <a:rPr lang="en-US" sz="2500" dirty="0" smtClean="0"/>
              <a:t>But how is the related to climate change?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87624" y="4653136"/>
            <a:ext cx="6768752" cy="11723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0" algn="ctr">
              <a:buNone/>
            </a:pPr>
            <a:r>
              <a:rPr lang="en-US" sz="3000" b="1" dirty="0" smtClean="0"/>
              <a:t>Different </a:t>
            </a:r>
            <a:r>
              <a:rPr lang="en-US" sz="3000" b="1" dirty="0"/>
              <a:t>Needs – Different Abilities</a:t>
            </a:r>
          </a:p>
          <a:p>
            <a:pPr marL="0" indent="0" algn="ctr">
              <a:buFont typeface="Wingdings" charset="0"/>
              <a:buNone/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10530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Gender, Diversity and Climate Change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191000"/>
          </a:xfrm>
        </p:spPr>
        <p:txBody>
          <a:bodyPr/>
          <a:lstStyle/>
          <a:p>
            <a:r>
              <a:rPr lang="en-US" dirty="0" smtClean="0"/>
              <a:t>How can integrating Gender and Diversity Equality reduce the vulnerabilities associated with Climate Change?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Group Exercises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85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Key objectives of this session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07524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At the end of this activity, the participants are able </a:t>
            </a:r>
            <a:r>
              <a:rPr lang="en-US" sz="3200"/>
              <a:t>to</a:t>
            </a:r>
            <a:r>
              <a:rPr lang="en-US" sz="3200" smtClean="0"/>
              <a:t>:</a:t>
            </a:r>
          </a:p>
          <a:p>
            <a:endParaRPr lang="en-US" sz="3200" dirty="0"/>
          </a:p>
          <a:p>
            <a:pPr lvl="0"/>
            <a:r>
              <a:rPr lang="en-GB" sz="3200" dirty="0"/>
              <a:t>Increased knowledge regarding Gender, Diversity and how they impact on vulnerabilities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42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Wrap up and Key Messages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59080" cy="3888432"/>
          </a:xfrm>
        </p:spPr>
        <p:txBody>
          <a:bodyPr/>
          <a:lstStyle/>
          <a:p>
            <a:r>
              <a:rPr lang="en-US" dirty="0" smtClean="0"/>
              <a:t>Women</a:t>
            </a:r>
            <a:r>
              <a:rPr lang="en-US" dirty="0"/>
              <a:t>, </a:t>
            </a:r>
            <a:r>
              <a:rPr lang="en-US" dirty="0" smtClean="0"/>
              <a:t>men</a:t>
            </a:r>
            <a:r>
              <a:rPr lang="en-US" dirty="0"/>
              <a:t>, </a:t>
            </a:r>
            <a:r>
              <a:rPr lang="en-US" dirty="0" smtClean="0"/>
              <a:t>boys </a:t>
            </a:r>
            <a:r>
              <a:rPr lang="en-US" dirty="0"/>
              <a:t>and </a:t>
            </a:r>
            <a:r>
              <a:rPr lang="en-US" dirty="0" smtClean="0"/>
              <a:t>girls  and different social groups will experience </a:t>
            </a:r>
            <a:r>
              <a:rPr lang="en-US" dirty="0"/>
              <a:t>disasters </a:t>
            </a:r>
            <a:r>
              <a:rPr lang="en-US" dirty="0" smtClean="0"/>
              <a:t>differently. </a:t>
            </a:r>
          </a:p>
          <a:p>
            <a:endParaRPr lang="en-US" dirty="0"/>
          </a:p>
          <a:p>
            <a:r>
              <a:rPr lang="en-US" dirty="0" smtClean="0"/>
              <a:t>As such climate change will impact women, men, boys and girls in different ways</a:t>
            </a:r>
          </a:p>
          <a:p>
            <a:endParaRPr lang="en-US" dirty="0"/>
          </a:p>
          <a:p>
            <a:r>
              <a:rPr lang="en-US" dirty="0" smtClean="0"/>
              <a:t>Everyone has </a:t>
            </a:r>
            <a:r>
              <a:rPr lang="en-US" dirty="0"/>
              <a:t>different needs, priorities, capacities and </a:t>
            </a:r>
            <a:r>
              <a:rPr lang="en-US" dirty="0" smtClean="0"/>
              <a:t>vulnerabilities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These need to be understood and then incorporated into all programs, plans and activities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18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Wrap up and 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4166592"/>
          </a:xfrm>
        </p:spPr>
        <p:txBody>
          <a:bodyPr/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If we do this we </a:t>
            </a:r>
            <a:r>
              <a:rPr lang="en-US" sz="2400" dirty="0" smtClean="0"/>
              <a:t>will :</a:t>
            </a:r>
          </a:p>
          <a:p>
            <a:endParaRPr lang="en-US" sz="2400" dirty="0"/>
          </a:p>
          <a:p>
            <a:r>
              <a:rPr lang="en-US" sz="2400" dirty="0" smtClean="0"/>
              <a:t>better prepare communities for impacts of climate change</a:t>
            </a:r>
          </a:p>
          <a:p>
            <a:r>
              <a:rPr lang="en-US" sz="2400" dirty="0" smtClean="0"/>
              <a:t>achieve greater gender and diversity in reducing risks and </a:t>
            </a:r>
          </a:p>
          <a:p>
            <a:r>
              <a:rPr lang="en-US" sz="2400" dirty="0" smtClean="0"/>
              <a:t>ensuring everyone in a community is resilient enough to build back after disasters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7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191000"/>
          </a:xfrm>
        </p:spPr>
        <p:txBody>
          <a:bodyPr/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GB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42344" y="2844800"/>
            <a:ext cx="5029200" cy="167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5085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62706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b="1" dirty="0"/>
              <a:t>What do we mean by Gender and Diversity?</a:t>
            </a:r>
          </a:p>
        </p:txBody>
      </p:sp>
    </p:spTree>
    <p:extLst>
      <p:ext uri="{BB962C8B-B14F-4D97-AF65-F5344CB8AC3E}">
        <p14:creationId xmlns:p14="http://schemas.microsoft.com/office/powerpoint/2010/main" val="420842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0" dirty="0" smtClean="0"/>
              <a:t>Gender vs Sex</a:t>
            </a:r>
            <a:endParaRPr lang="en-US" sz="3000" i="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Sex: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refers to the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 differences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men and women</a:t>
            </a:r>
          </a:p>
          <a:p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(as a concept):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refers to the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differences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men and women and relate to the attitudes, behaviors, roles and expectations put on men and women as a result of being male or female</a:t>
            </a: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speak of ‘Gender’ we do not just mean women</a:t>
            </a:r>
          </a:p>
          <a:p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Gender – provides us an analytical tool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7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gender influenced?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191000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dirty="0" smtClean="0"/>
              <a:t>Gender is socially constructed, learned and has the ability to change over time and between situations </a:t>
            </a:r>
          </a:p>
          <a:p>
            <a:endParaRPr lang="en-US" dirty="0"/>
          </a:p>
          <a:p>
            <a:r>
              <a:rPr lang="en-US" dirty="0" smtClean="0"/>
              <a:t>It is influenced by …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7026002"/>
              </p:ext>
            </p:extLst>
          </p:nvPr>
        </p:nvGraphicFramePr>
        <p:xfrm>
          <a:off x="685800" y="3276600"/>
          <a:ext cx="8001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86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066337" cy="1143000"/>
          </a:xfrm>
        </p:spPr>
        <p:txBody>
          <a:bodyPr/>
          <a:lstStyle/>
          <a:p>
            <a:pPr algn="ctr"/>
            <a:r>
              <a:rPr lang="en-GB" sz="3200" i="0" dirty="0" smtClean="0">
                <a:latin typeface="+mj-lt"/>
              </a:rPr>
              <a:t>Sexual and Gender-based Violence (S/GBV)</a:t>
            </a:r>
            <a:endParaRPr lang="en-GB" sz="3200" i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4725144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2400" dirty="0">
                <a:ea typeface="Calibri"/>
              </a:rPr>
              <a:t>A</a:t>
            </a:r>
            <a:r>
              <a:rPr lang="en-AU" sz="2400" dirty="0" smtClean="0">
                <a:ea typeface="Calibri"/>
              </a:rPr>
              <a:t>n </a:t>
            </a:r>
            <a:r>
              <a:rPr lang="en-AU" sz="2400" dirty="0">
                <a:ea typeface="Calibri"/>
              </a:rPr>
              <a:t>umbrella term for any harmful act that results in, or is likely to result in, </a:t>
            </a:r>
            <a:r>
              <a:rPr lang="en-AU" sz="2400" b="1" dirty="0">
                <a:ea typeface="Calibri"/>
              </a:rPr>
              <a:t>physical, sexual or psychological </a:t>
            </a:r>
            <a:r>
              <a:rPr lang="en-AU" sz="2400" dirty="0">
                <a:ea typeface="Calibri"/>
              </a:rPr>
              <a:t>harm or suffering to a person on the basis of their gender. </a:t>
            </a:r>
            <a:endParaRPr lang="en-AU" sz="2400" dirty="0" smtClean="0">
              <a:ea typeface="Calibri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n-AU" sz="2400" dirty="0" smtClean="0">
              <a:ea typeface="Calibri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2400" dirty="0" smtClean="0">
                <a:ea typeface="Calibri"/>
              </a:rPr>
              <a:t>A result </a:t>
            </a:r>
            <a:r>
              <a:rPr lang="en-AU" sz="2400" dirty="0">
                <a:ea typeface="Calibri"/>
              </a:rPr>
              <a:t>of gender inequality and abuse of </a:t>
            </a:r>
            <a:r>
              <a:rPr lang="en-AU" sz="2400" dirty="0" smtClean="0">
                <a:ea typeface="Calibri"/>
              </a:rPr>
              <a:t>power. 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2400" dirty="0" smtClean="0">
                <a:ea typeface="Calibri"/>
              </a:rPr>
              <a:t>Includes but </a:t>
            </a:r>
            <a:r>
              <a:rPr lang="en-AU" sz="2400" dirty="0">
                <a:ea typeface="Calibri"/>
              </a:rPr>
              <a:t>not limited to sexual violence, domestic violence, trafficking, </a:t>
            </a:r>
            <a:r>
              <a:rPr lang="en-AU" sz="2400" dirty="0" smtClean="0">
                <a:ea typeface="Calibri"/>
              </a:rPr>
              <a:t>forced/early </a:t>
            </a:r>
            <a:r>
              <a:rPr lang="en-AU" sz="2400" dirty="0">
                <a:ea typeface="Calibri"/>
              </a:rPr>
              <a:t>marriage, forced prostitution, sexual exploitation and </a:t>
            </a:r>
            <a:r>
              <a:rPr lang="en-AU" sz="2400" dirty="0" smtClean="0">
                <a:ea typeface="Calibri"/>
              </a:rPr>
              <a:t>abuse and denial </a:t>
            </a:r>
            <a:r>
              <a:rPr lang="en-AU" sz="2400" dirty="0">
                <a:ea typeface="Calibri"/>
              </a:rPr>
              <a:t>of resources, opportunities and </a:t>
            </a:r>
            <a:r>
              <a:rPr lang="en-AU" sz="2400" dirty="0" smtClean="0">
                <a:ea typeface="Calibri"/>
              </a:rPr>
              <a:t>services.</a:t>
            </a:r>
          </a:p>
        </p:txBody>
      </p:sp>
    </p:spTree>
    <p:extLst>
      <p:ext uri="{BB962C8B-B14F-4D97-AF65-F5344CB8AC3E}">
        <p14:creationId xmlns:p14="http://schemas.microsoft.com/office/powerpoint/2010/main" val="180139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28" y="1752600"/>
            <a:ext cx="3057071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Diversity refers to the acceptance and respect for the differences between people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362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448" y="3587604"/>
            <a:ext cx="1449298" cy="14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11997" y="4115360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</p:txBody>
      </p:sp>
      <p:sp>
        <p:nvSpPr>
          <p:cNvPr id="7" name="AutoShape 7" descr="Image result for blue jigsaw pie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514">
            <a:off x="5770200" y="4098239"/>
            <a:ext cx="1695289" cy="16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 rot="21040764">
            <a:off x="6134326" y="4479948"/>
            <a:ext cx="122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</a:p>
        </p:txBody>
      </p:sp>
      <p:pic>
        <p:nvPicPr>
          <p:cNvPr id="18" name="Picture 2" descr="http://www.clker.com/cliparts/U/8/f/A/P/r/jigsaw-puzzle-6-pieces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9" y="1676400"/>
            <a:ext cx="4953000" cy="41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79914" y="358180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1514" y="2177534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  e.g.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1514" y="3345159"/>
            <a:ext cx="13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HIV Status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7514" y="4343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Socio-economic status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4899" y="4390571"/>
            <a:ext cx="122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Religious affiliation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199" y="4412342"/>
            <a:ext cx="136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4729" y="2223700"/>
            <a:ext cx="122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Ethnic Origin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27514" y="254686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Orientation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9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Vulnerability &amp; Marginalized Groups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859216" cy="3950568"/>
          </a:xfrm>
        </p:spPr>
        <p:txBody>
          <a:bodyPr/>
          <a:lstStyle/>
          <a:p>
            <a:r>
              <a:rPr lang="en-GB" dirty="0" smtClean="0"/>
              <a:t>Due to aspects of a person’s diversity e.g. their age, their ethnic group, their migrant status etc. people can become marginalised. </a:t>
            </a:r>
          </a:p>
          <a:p>
            <a:endParaRPr lang="en-GB" dirty="0"/>
          </a:p>
          <a:p>
            <a:r>
              <a:rPr lang="en-GB" dirty="0" smtClean="0"/>
              <a:t>Due </a:t>
            </a:r>
            <a:r>
              <a:rPr lang="en-GB" dirty="0"/>
              <a:t>to </a:t>
            </a:r>
            <a:r>
              <a:rPr lang="en-GB" dirty="0" smtClean="0"/>
              <a:t>their group, or physical</a:t>
            </a:r>
            <a:r>
              <a:rPr lang="en-GB" dirty="0"/>
              <a:t>, social, economic, environmental and political factors </a:t>
            </a:r>
            <a:r>
              <a:rPr lang="en-GB" dirty="0" smtClean="0"/>
              <a:t>that are influenced by a person’s gender or diversity, they can become more vulnerable/at risk to disasters, to the impacts of climate change, disease and health emergencies and to violence.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4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 of gender and diversity in disasters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05000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Women, girls and boys are 14 times more likely to die during a disaster than are men</a:t>
            </a: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Tsunami, 2004 			+70% fatalities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earthquake			 65% of casualties were </a:t>
            </a:r>
          </a:p>
          <a:p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/tsunami, 2011 				 60+ </a:t>
            </a:r>
          </a:p>
          <a:p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				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93085" y="3941922"/>
            <a:ext cx="1600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07904" y="2852936"/>
            <a:ext cx="1600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932" y="504432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climate change increasing the intensity and duration of disasters, these impacts will only increase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6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 IF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FRC_2011 presentation-E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IFRC</Template>
  <TotalTime>92</TotalTime>
  <Words>1082</Words>
  <Application>Microsoft Macintosh PowerPoint</Application>
  <PresentationFormat>On-screen Show (4:3)</PresentationFormat>
  <Paragraphs>160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Theme IFRC</vt:lpstr>
      <vt:lpstr>IFRC_2011 presentation-EN</vt:lpstr>
      <vt:lpstr>Gender, Diversity and Climate Change </vt:lpstr>
      <vt:lpstr>Key objectives of this session </vt:lpstr>
      <vt:lpstr>Background</vt:lpstr>
      <vt:lpstr>Gender vs Sex</vt:lpstr>
      <vt:lpstr>How is gender influenced?</vt:lpstr>
      <vt:lpstr>Sexual and Gender-based Violence (S/GBV)</vt:lpstr>
      <vt:lpstr>Diversity</vt:lpstr>
      <vt:lpstr>Vulnerability &amp; Marginalized Groups</vt:lpstr>
      <vt:lpstr>Vulnerabilities of gender and diversity in disasters</vt:lpstr>
      <vt:lpstr>IFRC Strategic Framework on Gender and Diversity issues</vt:lpstr>
      <vt:lpstr>Minimum Standard Commitments….</vt:lpstr>
      <vt:lpstr>Gender equality</vt:lpstr>
      <vt:lpstr>What is Equity?</vt:lpstr>
      <vt:lpstr>Gender and Diversity Equity</vt:lpstr>
      <vt:lpstr>Gender and Diversity Mainstreaming</vt:lpstr>
      <vt:lpstr>Gender and Diversity Mainstreaming</vt:lpstr>
      <vt:lpstr>Gender, Diversity and Climate Change</vt:lpstr>
      <vt:lpstr>Gender and Diversity Equality reduces vulnerability</vt:lpstr>
      <vt:lpstr>Gender, Diversity and Climate Change</vt:lpstr>
      <vt:lpstr>Wrap up and Key Messages</vt:lpstr>
      <vt:lpstr>Wrap up and Key Messages</vt:lpstr>
    </vt:vector>
  </TitlesOfParts>
  <Manager/>
  <Company>IFRC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Gender, Diversity and Climate Change</dc:title>
  <dc:subject/>
  <dc:creator>Angeline Tandiono</dc:creator>
  <cp:keywords/>
  <dc:description/>
  <cp:lastModifiedBy>Noel Puno</cp:lastModifiedBy>
  <cp:revision>9</cp:revision>
  <dcterms:created xsi:type="dcterms:W3CDTF">2014-11-21T02:47:55Z</dcterms:created>
  <dcterms:modified xsi:type="dcterms:W3CDTF">2016-04-23T13:28:33Z</dcterms:modified>
  <cp:category/>
</cp:coreProperties>
</file>