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73" r:id="rId3"/>
    <p:sldId id="258" r:id="rId4"/>
    <p:sldId id="270" r:id="rId5"/>
    <p:sldId id="260" r:id="rId6"/>
    <p:sldId id="261" r:id="rId7"/>
    <p:sldId id="262" r:id="rId8"/>
    <p:sldId id="263" r:id="rId9"/>
    <p:sldId id="264" r:id="rId10"/>
    <p:sldId id="265" r:id="rId11"/>
    <p:sldId id="266" r:id="rId12"/>
    <p:sldId id="267" r:id="rId13"/>
    <p:sldId id="272" r:id="rId14"/>
    <p:sldId id="268"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67" autoAdjust="0"/>
  </p:normalViewPr>
  <p:slideViewPr>
    <p:cSldViewPr snapToGrid="0" snapToObjects="1">
      <p:cViewPr varScale="1">
        <p:scale>
          <a:sx n="47" d="100"/>
          <a:sy n="47" d="100"/>
        </p:scale>
        <p:origin x="-96"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947EE-2FA8-5F44-B445-3321E18DF52C}" type="datetimeFigureOut">
              <a:rPr lang="en-US" smtClean="0"/>
              <a:t>4/23/16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4021F-7518-D34B-B8A9-A1B7B9C65A4D}" type="slidenum">
              <a:rPr lang="en-US" smtClean="0"/>
              <a:t>‹#›</a:t>
            </a:fld>
            <a:endParaRPr lang="en-US"/>
          </a:p>
        </p:txBody>
      </p:sp>
    </p:spTree>
    <p:extLst>
      <p:ext uri="{BB962C8B-B14F-4D97-AF65-F5344CB8AC3E}">
        <p14:creationId xmlns:p14="http://schemas.microsoft.com/office/powerpoint/2010/main" val="3049592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climatefundsupdate.org/dat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CCM benefits?</a:t>
            </a:r>
            <a:r>
              <a:rPr lang="en-GB" baseline="0" dirty="0" smtClean="0"/>
              <a:t> CCA benefits?</a:t>
            </a:r>
          </a:p>
          <a:p>
            <a:endParaRPr lang="en-GB" baseline="0" dirty="0" smtClean="0"/>
          </a:p>
          <a:p>
            <a:r>
              <a:rPr lang="en-GB" baseline="0" dirty="0" smtClean="0"/>
              <a:t>Run the traditional CCM-CCA-(traditional) DRR exercise, then discuss </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14</a:t>
            </a:fld>
            <a:endParaRPr lang="en-GB"/>
          </a:p>
        </p:txBody>
      </p:sp>
    </p:spTree>
    <p:extLst>
      <p:ext uri="{BB962C8B-B14F-4D97-AF65-F5344CB8AC3E}">
        <p14:creationId xmlns:p14="http://schemas.microsoft.com/office/powerpoint/2010/main" val="45231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smtClean="0">
                <a:solidFill>
                  <a:schemeClr val="tx1"/>
                </a:solidFill>
                <a:latin typeface="+mn-lt"/>
                <a:ea typeface="+mn-ea"/>
                <a:cs typeface="+mn-cs"/>
              </a:rPr>
              <a:t>Initially the main focus of the UNFCCC was to address the root cause of the problem: the greenhouse gas emissions. </a:t>
            </a:r>
            <a:endParaRPr lang="en-GB" sz="1200" b="1" i="0" kern="1200" dirty="0" smtClean="0">
              <a:solidFill>
                <a:srgbClr val="FF0000"/>
              </a:solidFill>
              <a:latin typeface="+mn-lt"/>
              <a:ea typeface="+mn-ea"/>
              <a:cs typeface="+mn-cs"/>
            </a:endParaRPr>
          </a:p>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The UNFCCC </a:t>
            </a:r>
            <a:r>
              <a:rPr lang="en-GB" sz="1200" kern="1200" dirty="0" smtClean="0">
                <a:solidFill>
                  <a:schemeClr val="tx1"/>
                </a:solidFill>
                <a:latin typeface="+mn-lt"/>
                <a:ea typeface="+mn-ea"/>
                <a:cs typeface="+mn-cs"/>
              </a:rPr>
              <a:t>is a “Rio Convention”, one of three adopted at the “Rio Earth Summit” in 1992. Its sister Rio Conventions are the UN Convention on Biological Diversity and the Convention to Combat Desertification. </a:t>
            </a: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Recognized that there was a problem. This was remarkable for its time. Remember, in 1994, when the UNFCCC took effect, there was less scientific evidence than there is now.</a:t>
            </a: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1990 — IPCC’s first assessment report released. IPCC and second World Climate Conference call for a global treaty on climate change. United Nations General Assembly negotiations on a framework convention begin. </a:t>
            </a:r>
          </a:p>
          <a:p>
            <a:r>
              <a:rPr lang="en-GB" sz="1200" b="0" kern="1200" dirty="0" smtClean="0">
                <a:solidFill>
                  <a:schemeClr val="tx1"/>
                </a:solidFill>
                <a:latin typeface="+mn-lt"/>
                <a:ea typeface="+mn-ea"/>
                <a:cs typeface="+mn-cs"/>
              </a:rPr>
              <a:t>1988 — The Intergovernmental Panel on Climate Change is set up.</a:t>
            </a:r>
          </a:p>
          <a:p>
            <a:endParaRPr lang="en-GB" sz="1200" b="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ultimate objective of the Convention is to stabilize greenhouse gas concentrations "at a level that would prevent dangerous anthropogenic (human induced) interference with the climate system." It states that "such a level should be achieved within a time-frame sufficient to allow ecosystems to adapt naturally to climate change, to ensure that food production is not threatened, and to enable economic development to proceed in a sustainable manner.“</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Source: http://unfccc.int/essential_background/convention/items/6036.php</a:t>
            </a:r>
            <a:br>
              <a:rPr lang="en-GB" sz="1200" kern="1200" dirty="0" smtClean="0">
                <a:solidFill>
                  <a:schemeClr val="tx1"/>
                </a:solidFill>
                <a:latin typeface="+mn-lt"/>
                <a:ea typeface="+mn-ea"/>
                <a:cs typeface="+mn-cs"/>
              </a:rPr>
            </a:b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r>
            <a:br>
              <a:rPr lang="en-GB" sz="1200" kern="1200" dirty="0" smtClean="0">
                <a:solidFill>
                  <a:schemeClr val="tx1"/>
                </a:solidFill>
                <a:latin typeface="+mn-lt"/>
                <a:ea typeface="+mn-ea"/>
                <a:cs typeface="+mn-cs"/>
              </a:rPr>
            </a:b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1D303C61-5949-496D-8CA7-C2ED140DC3C8}"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effectLst/>
                <a:latin typeface="+mn-lt"/>
                <a:ea typeface="+mn-ea"/>
                <a:cs typeface="+mn-cs"/>
              </a:rPr>
              <a:t>Climate finance refers to local, national or transnational financing, which may be drawn from public, private and alternative sources of financing. Climate finance is critical to addressing climate change because large-scale investments are required to significantly reduce emissions, notably in sectors that emit large quantities of greenhouse gases. Climate finance is equally important for adaptation, for which significant financial resources will be similarly required to allow countries to adapt to the adverse effects and reduce the impacts of climate change.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accordance with the principle of common but differentiated responsibility and respective capabilities set out in the Convention, developed country Parties (Annex II Parties) are to provide financial resources to assist developing country Parties in implementing the objectives of the UNFCCC. It is important for all governments and stakeholders to understand and assess the financial needs developing countries have so that such countries can undertake activities to address climate change. Governments and all other stakeholders also need to understand the sources of this financing, in other words, how these financial resources will be mobilized.</a:t>
            </a:r>
          </a:p>
          <a:p>
            <a:r>
              <a:rPr lang="en-US" sz="1200" b="0" i="0" kern="1200" dirty="0" smtClean="0">
                <a:solidFill>
                  <a:schemeClr val="tx1"/>
                </a:solidFill>
                <a:effectLst/>
                <a:latin typeface="+mn-lt"/>
                <a:ea typeface="+mn-ea"/>
                <a:cs typeface="+mn-cs"/>
              </a:rPr>
              <a:t>Equally significant is the way in which these resources are transferred to and accessed by developing countries. Developing countries need to know that financial resources are predictable, sustainable, and that the channels used allow them to utilize the resources directly without difficulty. For developed countries, it is important that developing countries are able to demonstrate their ability to effectively receive and utilize the resources. In addition, there needs to be full transparency in the way the resources are used for mitigation and adaptation activities. The effective measurement, reporting and verification of climate finance is key to building trust between Parties to the Convention, and also for external actors.</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6</a:t>
            </a:fld>
            <a:endParaRPr lang="en-GB"/>
          </a:p>
        </p:txBody>
      </p:sp>
    </p:spTree>
    <p:extLst>
      <p:ext uri="{BB962C8B-B14F-4D97-AF65-F5344CB8AC3E}">
        <p14:creationId xmlns:p14="http://schemas.microsoft.com/office/powerpoint/2010/main" val="327277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climate finance includes all financial flows whose expected effect is to reduce net greenhouse</a:t>
            </a:r>
          </a:p>
          <a:p>
            <a:r>
              <a:rPr lang="en-US" dirty="0" smtClean="0"/>
              <a:t>emissions and/or to enhance resilience to the impacts of climate variability and the projected</a:t>
            </a:r>
          </a:p>
          <a:p>
            <a:r>
              <a:rPr lang="en-US" dirty="0" smtClean="0"/>
              <a:t>climate change. This covers private and public funds, domestic and international flows, expenditures</a:t>
            </a:r>
          </a:p>
          <a:p>
            <a:r>
              <a:rPr lang="en-US" dirty="0" smtClean="0"/>
              <a:t>for mitigation and adaptation, and adaptation to current climate variability as well as future climate</a:t>
            </a:r>
          </a:p>
          <a:p>
            <a:r>
              <a:rPr lang="en-US" dirty="0" smtClean="0"/>
              <a:t>change.</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7</a:t>
            </a:fld>
            <a:endParaRPr lang="en-GB"/>
          </a:p>
        </p:txBody>
      </p:sp>
    </p:spTree>
    <p:extLst>
      <p:ext uri="{BB962C8B-B14F-4D97-AF65-F5344CB8AC3E}">
        <p14:creationId xmlns:p14="http://schemas.microsoft.com/office/powerpoint/2010/main" val="307074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http://www.forestsclimatechange.org/forests-climate-change-finance/mitigation-adaptation-finance/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order to assist countries in shifting towards low carbon and climate resilient development the international community provides substantial financial resources through a variety of mechanisms.</a:t>
            </a:r>
          </a:p>
          <a:p>
            <a:r>
              <a:rPr lang="en-US" sz="1200" b="0" i="0" kern="1200" dirty="0" smtClean="0">
                <a:solidFill>
                  <a:schemeClr val="tx1"/>
                </a:solidFill>
                <a:effectLst/>
                <a:latin typeface="+mn-lt"/>
                <a:ea typeface="+mn-ea"/>
                <a:cs typeface="+mn-cs"/>
              </a:rPr>
              <a:t>Most of the funding is spent on mitigation activities, which r</a:t>
            </a:r>
            <a:r>
              <a:rPr lang="en-US" sz="1200" b="0" i="0" u="none" strike="noStrike" kern="1200" dirty="0" smtClean="0">
                <a:solidFill>
                  <a:schemeClr val="tx1"/>
                </a:solidFill>
                <a:effectLst/>
                <a:latin typeface="+mn-lt"/>
                <a:ea typeface="+mn-ea"/>
                <a:cs typeface="+mn-cs"/>
                <a:hlinkClick r:id="rId3"/>
              </a:rPr>
              <a:t>epresent 77 percent of the total climate </a:t>
            </a:r>
            <a:r>
              <a:rPr lang="en-US" sz="1200" b="0" i="0" u="none" strike="noStrike" kern="1200" dirty="0" err="1" smtClean="0">
                <a:solidFill>
                  <a:schemeClr val="tx1"/>
                </a:solidFill>
                <a:effectLst/>
                <a:latin typeface="+mn-lt"/>
                <a:ea typeface="+mn-ea"/>
                <a:cs typeface="+mn-cs"/>
                <a:hlinkClick r:id="rId3"/>
              </a:rPr>
              <a:t>financing</a:t>
            </a:r>
            <a:r>
              <a:rPr lang="en-US" sz="1200" b="0" i="0" kern="1200" dirty="0" err="1" smtClean="0">
                <a:solidFill>
                  <a:schemeClr val="tx1"/>
                </a:solidFill>
                <a:effectLst/>
                <a:latin typeface="+mn-lt"/>
                <a:ea typeface="+mn-ea"/>
                <a:cs typeface="+mn-cs"/>
              </a:rPr>
              <a:t>approved</a:t>
            </a:r>
            <a:r>
              <a:rPr lang="en-US" sz="1200" b="0" i="0" kern="1200" dirty="0" smtClean="0">
                <a:solidFill>
                  <a:schemeClr val="tx1"/>
                </a:solidFill>
                <a:effectLst/>
                <a:latin typeface="+mn-lt"/>
                <a:ea typeface="+mn-ea"/>
                <a:cs typeface="+mn-cs"/>
              </a:rPr>
              <a:t> since 2004.</a:t>
            </a:r>
          </a:p>
          <a:p>
            <a:r>
              <a:rPr lang="en-US" sz="1200" b="0" i="0" kern="1200" dirty="0" smtClean="0">
                <a:solidFill>
                  <a:schemeClr val="tx1"/>
                </a:solidFill>
                <a:effectLst/>
                <a:latin typeface="+mn-lt"/>
                <a:ea typeface="+mn-ea"/>
                <a:cs typeface="+mn-cs"/>
              </a:rPr>
              <a:t>Adaptation has been receiving 15 percent, slowly increasing compared to previous years thanks to public funding that play a major role in financing these interventions.</a:t>
            </a:r>
          </a:p>
          <a:p>
            <a:r>
              <a:rPr lang="en-US" sz="1200" b="0" i="0" kern="1200" dirty="0" smtClean="0">
                <a:solidFill>
                  <a:schemeClr val="tx1"/>
                </a:solidFill>
                <a:effectLst/>
                <a:latin typeface="+mn-lt"/>
                <a:ea typeface="+mn-ea"/>
                <a:cs typeface="+mn-cs"/>
              </a:rPr>
              <a:t>The remaining 8 percent of climate finance goes to multi-purpose projects, but the linkages between adaptation and mitigation are not necessarily explicit or synergetic.</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8</a:t>
            </a:fld>
            <a:endParaRPr lang="en-GB"/>
          </a:p>
        </p:txBody>
      </p:sp>
    </p:spTree>
    <p:extLst>
      <p:ext uri="{BB962C8B-B14F-4D97-AF65-F5344CB8AC3E}">
        <p14:creationId xmlns:p14="http://schemas.microsoft.com/office/powerpoint/2010/main" val="199717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-Public sector funding is not distributed</a:t>
            </a:r>
            <a:r>
              <a:rPr lang="en-GB" baseline="0" dirty="0" smtClean="0"/>
              <a:t> directly to end-users, but channelled through government agencies or development banks. Many international funds are only available through governments or UN development agencies.</a:t>
            </a:r>
            <a:endParaRPr lang="en-GB" dirty="0" smtClean="0"/>
          </a:p>
          <a:p>
            <a:r>
              <a:rPr lang="en-GB" dirty="0" smtClean="0"/>
              <a:t>-Most of funding</a:t>
            </a:r>
            <a:r>
              <a:rPr lang="en-GB" baseline="0" dirty="0" smtClean="0"/>
              <a:t> goes through private sector, only limited sources of climate finance can be thought of traditional aid.</a:t>
            </a:r>
          </a:p>
          <a:p>
            <a:r>
              <a:rPr lang="en-GB" baseline="0" dirty="0" smtClean="0"/>
              <a:t>-Most funding is directed to mitigation. Mitigation-adaptation together is seen to support sustainable development</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10</a:t>
            </a:fld>
            <a:endParaRPr lang="en-GB"/>
          </a:p>
        </p:txBody>
      </p:sp>
    </p:spTree>
    <p:extLst>
      <p:ext uri="{BB962C8B-B14F-4D97-AF65-F5344CB8AC3E}">
        <p14:creationId xmlns:p14="http://schemas.microsoft.com/office/powerpoint/2010/main" val="129471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ea typeface="ＭＳ Ｐゴシック" pitchFamily="34" charset="-128"/>
              </a:rPr>
              <a:t>Ultimately, the Red Cross Red Crescent assisting in the implementation of, and accessing funding from, upcoming adaptation funds through national policy dialogues could be an outcome of advocacy efforts. </a:t>
            </a:r>
          </a:p>
          <a:p>
            <a:endParaRPr lang="en-GB" dirty="0" smtClean="0">
              <a:latin typeface="Times New Roman" pitchFamily="18" charset="0"/>
              <a:ea typeface="ＭＳ Ｐゴシック" pitchFamily="34" charset="-128"/>
            </a:endParaRPr>
          </a:p>
          <a:p>
            <a:r>
              <a:rPr lang="en-GB" dirty="0" smtClean="0">
                <a:latin typeface="Times New Roman" pitchFamily="18" charset="0"/>
                <a:ea typeface="ＭＳ Ｐゴシック" pitchFamily="34" charset="-128"/>
              </a:rPr>
              <a:t>Therefore it is good to understand </a:t>
            </a:r>
            <a:r>
              <a:rPr lang="en-GB" u="sng" dirty="0" smtClean="0">
                <a:latin typeface="Times New Roman" pitchFamily="18" charset="0"/>
                <a:ea typeface="ＭＳ Ｐゴシック" pitchFamily="34" charset="-128"/>
              </a:rPr>
              <a:t>what is happening globally and how adaptation funds are being made available to governments</a:t>
            </a:r>
            <a:r>
              <a:rPr lang="en-GB" dirty="0" smtClean="0">
                <a:latin typeface="Times New Roman" pitchFamily="18" charset="0"/>
                <a:ea typeface="ＭＳ Ｐゴシック" pitchFamily="34" charset="-128"/>
              </a:rPr>
              <a:t>. </a:t>
            </a:r>
          </a:p>
          <a:p>
            <a:endParaRPr lang="en-GB" dirty="0" smtClean="0">
              <a:latin typeface="Times New Roman" pitchFamily="18" charset="0"/>
              <a:ea typeface="ＭＳ Ｐゴシック" pitchFamily="34" charset="-128"/>
            </a:endParaRPr>
          </a:p>
          <a:p>
            <a:r>
              <a:rPr lang="en-GB" dirty="0" smtClean="0"/>
              <a:t>Public sector voluntary interventions to contribute to low carbon development;</a:t>
            </a:r>
          </a:p>
          <a:p>
            <a:r>
              <a:rPr lang="en-GB" dirty="0" smtClean="0"/>
              <a:t>Compliant with national development plans</a:t>
            </a:r>
            <a:r>
              <a:rPr lang="en-GB" i="1" dirty="0" smtClean="0"/>
              <a:t>, e.g. Cambodia climate change strategic plan in the case of Cambodia National </a:t>
            </a:r>
            <a:r>
              <a:rPr lang="en-GB" i="1" dirty="0" err="1" smtClean="0"/>
              <a:t>Biodigester</a:t>
            </a:r>
            <a:r>
              <a:rPr lang="en-GB" i="1" dirty="0" smtClean="0"/>
              <a:t> Programme;</a:t>
            </a:r>
          </a:p>
          <a:p>
            <a:r>
              <a:rPr lang="en-GB" dirty="0" smtClean="0"/>
              <a:t>Effect on emissions can be monitored;</a:t>
            </a:r>
          </a:p>
          <a:p>
            <a:r>
              <a:rPr lang="en-GB" dirty="0" smtClean="0"/>
              <a:t>Range from multi-sector interventions to specific policy instruments;</a:t>
            </a:r>
          </a:p>
          <a:p>
            <a:r>
              <a:rPr lang="en-GB" dirty="0" smtClean="0"/>
              <a:t>UNFCCC registry as a match-making tool</a:t>
            </a:r>
          </a:p>
          <a:p>
            <a:endParaRPr lang="en-GB" dirty="0"/>
          </a:p>
        </p:txBody>
      </p:sp>
      <p:sp>
        <p:nvSpPr>
          <p:cNvPr id="4" name="Slide Number Placeholder 3"/>
          <p:cNvSpPr>
            <a:spLocks noGrp="1"/>
          </p:cNvSpPr>
          <p:nvPr>
            <p:ph type="sldNum" sz="quarter" idx="10"/>
          </p:nvPr>
        </p:nvSpPr>
        <p:spPr/>
        <p:txBody>
          <a:bodyPr/>
          <a:lstStyle/>
          <a:p>
            <a:fld id="{1D303C61-5949-496D-8CA7-C2ED140DC3C8}"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E.g. CCCA Finance: Climate change adaptation projects can have a significant impact on the daily lives of affected communities. CCCA climate change projects are already a testament to what positive change small financial contributions can bring. As communities build their knowledge about the effects of climate</a:t>
            </a:r>
            <a:r>
              <a:rPr lang="en-US" baseline="0" dirty="0" smtClean="0"/>
              <a:t> </a:t>
            </a:r>
            <a:r>
              <a:rPr lang="en-US" dirty="0" smtClean="0"/>
              <a:t>change and identify possible responsive actions, they cannot be left alone to fend for themselves. Many CCCA project areas have already begun integrating climate change in their commune development and investment plans. Financing and resourcing these initiatives will be instrumental in fostering continued motivation, but more importantly in enabling communities to have a say in their own development for the future. The finances made available to communities through climate change interventions must be equitably, effectively, and accountably distributed. The international community plays an important role in ensuring adequate financing for Cambodia’s climate adaptation efforts. The government of Cambodia plays an equally important role in ensuring that the financing received is channeled through a transparent and accountable mechanism.</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12</a:t>
            </a:fld>
            <a:endParaRPr lang="en-GB"/>
          </a:p>
        </p:txBody>
      </p:sp>
    </p:spTree>
    <p:extLst>
      <p:ext uri="{BB962C8B-B14F-4D97-AF65-F5344CB8AC3E}">
        <p14:creationId xmlns:p14="http://schemas.microsoft.com/office/powerpoint/2010/main" val="345263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group work is based on all the sessions we learned under session 5 and session 6</a:t>
            </a:r>
            <a:r>
              <a:rPr lang="en-GB" baseline="0" dirty="0" smtClean="0"/>
              <a:t> (CCA,CCM, etc.)</a:t>
            </a:r>
            <a:endParaRPr lang="en-GB" dirty="0"/>
          </a:p>
        </p:txBody>
      </p:sp>
      <p:sp>
        <p:nvSpPr>
          <p:cNvPr id="4" name="Slide Number Placeholder 3"/>
          <p:cNvSpPr>
            <a:spLocks noGrp="1"/>
          </p:cNvSpPr>
          <p:nvPr>
            <p:ph type="sldNum" sz="quarter" idx="10"/>
          </p:nvPr>
        </p:nvSpPr>
        <p:spPr/>
        <p:txBody>
          <a:bodyPr/>
          <a:lstStyle/>
          <a:p>
            <a:fld id="{3F94021F-7518-D34B-B8A9-A1B7B9C65A4D}" type="slidenum">
              <a:rPr lang="en-US" smtClean="0"/>
              <a:t>13</a:t>
            </a:fld>
            <a:endParaRPr lang="en-US"/>
          </a:p>
        </p:txBody>
      </p:sp>
    </p:spTree>
    <p:extLst>
      <p:ext uri="{BB962C8B-B14F-4D97-AF65-F5344CB8AC3E}">
        <p14:creationId xmlns:p14="http://schemas.microsoft.com/office/powerpoint/2010/main" val="429224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hyperlink" Target="http://unfccc.int/" TargetMode="External"/><Relationship Id="rId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620688"/>
            <a:ext cx="82296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fontScale="82500" lnSpcReduction="20000"/>
          </a:bodyPr>
          <a:lstStyle>
            <a:lvl1pPr algn="r" rtl="0" eaLnBrk="1" fontAlgn="base" hangingPunct="1">
              <a:spcBef>
                <a:spcPct val="0"/>
              </a:spcBef>
              <a:spcAft>
                <a:spcPct val="0"/>
              </a:spcAft>
              <a:defRPr sz="2600" b="1" i="1"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dirty="0" smtClean="0"/>
              <a:t>     Institutional Mechanisms and </a:t>
            </a:r>
            <a:br>
              <a:rPr lang="en-GB" dirty="0" smtClean="0"/>
            </a:br>
            <a:r>
              <a:rPr lang="en-GB" dirty="0" smtClean="0"/>
              <a:t>Climate Change Finance </a:t>
            </a:r>
            <a:r>
              <a:rPr lang="en-GB" sz="3600" dirty="0" smtClean="0"/>
              <a:t/>
            </a:r>
            <a:br>
              <a:rPr lang="en-GB" sz="3600" dirty="0" smtClean="0"/>
            </a:br>
            <a:r>
              <a:rPr lang="en-GB" sz="3600" dirty="0" smtClean="0"/>
              <a:t/>
            </a:r>
            <a:br>
              <a:rPr lang="en-GB" sz="3600" dirty="0" smtClean="0"/>
            </a:br>
            <a:r>
              <a:rPr lang="en-GB" sz="3600" dirty="0" smtClean="0"/>
              <a:t>From Global to National level Policies, Plans and Funding </a:t>
            </a:r>
            <a:br>
              <a:rPr lang="en-GB" sz="3600" dirty="0" smtClean="0"/>
            </a:br>
            <a:endParaRPr lang="en-GB" sz="3600" dirty="0"/>
          </a:p>
        </p:txBody>
      </p:sp>
      <p:sp>
        <p:nvSpPr>
          <p:cNvPr id="5" name="Subtitle 2"/>
          <p:cNvSpPr txBox="1">
            <a:spLocks/>
          </p:cNvSpPr>
          <p:nvPr/>
        </p:nvSpPr>
        <p:spPr>
          <a:xfrm>
            <a:off x="1371600" y="3068960"/>
            <a:ext cx="6400800" cy="25698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2800" noProof="0" dirty="0" smtClean="0"/>
              <a:t> </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1403649" y="2420888"/>
            <a:ext cx="3312367" cy="5022379"/>
          </a:xfrm>
          <a:prstGeom prst="rect">
            <a:avLst/>
          </a:prstGeom>
          <a:noFill/>
          <a:ln w="9525">
            <a:solidFill>
              <a:schemeClr val="accent1"/>
            </a:solidFill>
            <a:miter lim="800000"/>
            <a:headEnd/>
            <a:tailEnd/>
          </a:ln>
          <a:scene3d>
            <a:camera prst="isometricTopUp"/>
            <a:lightRig rig="threePt" dir="t"/>
          </a:scene3d>
        </p:spPr>
      </p:pic>
      <p:graphicFrame>
        <p:nvGraphicFramePr>
          <p:cNvPr id="7" name="Object 5"/>
          <p:cNvGraphicFramePr>
            <a:graphicFrameLocks noChangeAspect="1"/>
          </p:cNvGraphicFramePr>
          <p:nvPr>
            <p:extLst>
              <p:ext uri="{D42A27DB-BD31-4B8C-83A1-F6EECF244321}">
                <p14:modId xmlns:p14="http://schemas.microsoft.com/office/powerpoint/2010/main" val="3219558731"/>
              </p:ext>
            </p:extLst>
          </p:nvPr>
        </p:nvGraphicFramePr>
        <p:xfrm>
          <a:off x="6228184" y="4077072"/>
          <a:ext cx="2649537" cy="1727200"/>
        </p:xfrm>
        <a:graphic>
          <a:graphicData uri="http://schemas.openxmlformats.org/presentationml/2006/ole">
            <mc:AlternateContent xmlns:mc="http://schemas.openxmlformats.org/markup-compatibility/2006">
              <mc:Choice xmlns:v="urn:schemas-microsoft-com:vml" Requires="v">
                <p:oleObj spid="_x0000_s2064" name="Clip" r:id="rId4" imgW="3537814" imgH="2145182" progId="">
                  <p:embed/>
                </p:oleObj>
              </mc:Choice>
              <mc:Fallback>
                <p:oleObj name="Clip" r:id="rId4" imgW="3537814" imgH="214518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077072"/>
                        <a:ext cx="2649537" cy="172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descr="http://unfccc.int/files/inc/graphics/image/png/2011_logo.png">
            <a:hlinkClick r:id="rId6"/>
          </p:cNvPr>
          <p:cNvPicPr>
            <a:picLocks noChangeAspect="1" noChangeArrowheads="1"/>
          </p:cNvPicPr>
          <p:nvPr/>
        </p:nvPicPr>
        <p:blipFill>
          <a:blip r:embed="rId7" cstate="print"/>
          <a:srcRect/>
          <a:stretch>
            <a:fillRect/>
          </a:stretch>
        </p:blipFill>
        <p:spPr bwMode="auto">
          <a:xfrm>
            <a:off x="4067944" y="2792885"/>
            <a:ext cx="3491880" cy="1080121"/>
          </a:xfrm>
          <a:prstGeom prst="rect">
            <a:avLst/>
          </a:prstGeom>
          <a:noFill/>
        </p:spPr>
      </p:pic>
    </p:spTree>
    <p:extLst>
      <p:ext uri="{BB962C8B-B14F-4D97-AF65-F5344CB8AC3E}">
        <p14:creationId xmlns:p14="http://schemas.microsoft.com/office/powerpoint/2010/main" val="266718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504" y="350838"/>
            <a:ext cx="6838936" cy="1143000"/>
          </a:xfrm>
        </p:spPr>
        <p:txBody>
          <a:bodyPr/>
          <a:lstStyle/>
          <a:p>
            <a:r>
              <a:rPr lang="en-GB" sz="2800" dirty="0" smtClean="0"/>
              <a:t>Climate finance landscape </a:t>
            </a:r>
            <a:endParaRPr lang="en-GB" sz="2800" dirty="0"/>
          </a:p>
        </p:txBody>
      </p:sp>
      <p:sp>
        <p:nvSpPr>
          <p:cNvPr id="3" name="Content Placeholder 2"/>
          <p:cNvSpPr>
            <a:spLocks noGrp="1"/>
          </p:cNvSpPr>
          <p:nvPr>
            <p:ph sz="half" idx="1"/>
          </p:nvPr>
        </p:nvSpPr>
        <p:spPr>
          <a:xfrm>
            <a:off x="4493840" y="1668365"/>
            <a:ext cx="4038600" cy="4191000"/>
          </a:xfrm>
        </p:spPr>
        <p:txBody>
          <a:bodyPr/>
          <a:lstStyle/>
          <a:p>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r>
              <a:rPr lang="en-GB" dirty="0" smtClean="0"/>
              <a:t>Overview </a:t>
            </a:r>
            <a:r>
              <a:rPr lang="en-GB" dirty="0"/>
              <a:t>of the climate finance landscape; </a:t>
            </a:r>
            <a:endParaRPr lang="en-GB" sz="800" dirty="0"/>
          </a:p>
          <a:p>
            <a:r>
              <a:rPr lang="en-GB" dirty="0"/>
              <a:t>Basic information on how to access climate funds</a:t>
            </a:r>
            <a:r>
              <a:rPr lang="en-GB" dirty="0" smtClean="0"/>
              <a:t>;</a:t>
            </a:r>
            <a:endParaRPr lang="en-GB" sz="800" dirty="0"/>
          </a:p>
          <a:p>
            <a:r>
              <a:rPr lang="en-GB" dirty="0"/>
              <a:t>Tips to bear in mind when writing a funding proposal</a:t>
            </a:r>
            <a:r>
              <a:rPr lang="en-GB" dirty="0" smtClean="0"/>
              <a:t>;</a:t>
            </a:r>
            <a:endParaRPr lang="en-GB" dirty="0"/>
          </a:p>
          <a:p>
            <a:endParaRPr lang="en-GB" dirty="0"/>
          </a:p>
        </p:txBody>
      </p:sp>
      <p:sp>
        <p:nvSpPr>
          <p:cNvPr id="4" name="Content Placeholder 3"/>
          <p:cNvSpPr>
            <a:spLocks noGrp="1"/>
          </p:cNvSpPr>
          <p:nvPr>
            <p:ph sz="half" idx="2"/>
          </p:nvPr>
        </p:nvSpPr>
        <p:spPr>
          <a:xfrm>
            <a:off x="341486" y="1741985"/>
            <a:ext cx="4258816" cy="4094583"/>
          </a:xfrm>
        </p:spPr>
        <p:txBody>
          <a:bodyPr/>
          <a:lstStyle/>
          <a:p>
            <a:pPr marL="0" indent="0">
              <a:buNone/>
            </a:pPr>
            <a:r>
              <a:rPr lang="en-GB" b="1" i="1" dirty="0" smtClean="0"/>
              <a:t>Key messages from IFRC publication:</a:t>
            </a:r>
          </a:p>
          <a:p>
            <a:r>
              <a:rPr lang="en-GB" dirty="0" smtClean="0"/>
              <a:t>Need </a:t>
            </a:r>
            <a:r>
              <a:rPr lang="en-GB" dirty="0"/>
              <a:t>to </a:t>
            </a:r>
            <a:r>
              <a:rPr lang="en-GB" dirty="0">
                <a:solidFill>
                  <a:srgbClr val="FF0000"/>
                </a:solidFill>
              </a:rPr>
              <a:t>strengthen collaboration with national governments </a:t>
            </a:r>
          </a:p>
          <a:p>
            <a:r>
              <a:rPr lang="en-GB" dirty="0"/>
              <a:t>Develop innovative partnerships with </a:t>
            </a:r>
            <a:r>
              <a:rPr lang="en-GB" dirty="0">
                <a:solidFill>
                  <a:srgbClr val="FF0000"/>
                </a:solidFill>
              </a:rPr>
              <a:t>private sector</a:t>
            </a:r>
            <a:r>
              <a:rPr lang="en-GB" dirty="0"/>
              <a:t> – funding, knowledge, technology</a:t>
            </a:r>
          </a:p>
          <a:p>
            <a:r>
              <a:rPr lang="en-GB" dirty="0"/>
              <a:t>Seek </a:t>
            </a:r>
            <a:r>
              <a:rPr lang="en-GB" dirty="0">
                <a:solidFill>
                  <a:srgbClr val="FF0000"/>
                </a:solidFill>
              </a:rPr>
              <a:t>synergies</a:t>
            </a:r>
            <a:r>
              <a:rPr lang="en-GB" dirty="0"/>
              <a:t> between adaptation and </a:t>
            </a:r>
            <a:r>
              <a:rPr lang="en-GB" dirty="0" smtClean="0"/>
              <a:t>mitigation</a:t>
            </a:r>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456" y="335501"/>
            <a:ext cx="2391384" cy="33256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867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42554"/>
            <a:ext cx="6858000" cy="1277962"/>
          </a:xfrm>
        </p:spPr>
        <p:txBody>
          <a:bodyPr/>
          <a:lstStyle/>
          <a:p>
            <a:r>
              <a:rPr lang="en-GB" sz="2800" dirty="0" smtClean="0"/>
              <a:t>Funds become available through national policy dialogues and mechanisms</a:t>
            </a:r>
            <a:endParaRPr lang="en-GB" sz="2800" dirty="0"/>
          </a:p>
        </p:txBody>
      </p:sp>
      <p:sp>
        <p:nvSpPr>
          <p:cNvPr id="3" name="Content Placeholder 2"/>
          <p:cNvSpPr>
            <a:spLocks noGrp="1"/>
          </p:cNvSpPr>
          <p:nvPr>
            <p:ph idx="1"/>
          </p:nvPr>
        </p:nvSpPr>
        <p:spPr>
          <a:xfrm>
            <a:off x="683568" y="2204864"/>
            <a:ext cx="8136904" cy="3662536"/>
          </a:xfrm>
        </p:spPr>
        <p:txBody>
          <a:bodyPr/>
          <a:lstStyle/>
          <a:p>
            <a:pPr>
              <a:buNone/>
            </a:pPr>
            <a:r>
              <a:rPr lang="en-GB" dirty="0" smtClean="0">
                <a:latin typeface="Times New Roman" pitchFamily="18" charset="0"/>
                <a:ea typeface="ＭＳ Ｐゴシック" pitchFamily="34" charset="-128"/>
              </a:rPr>
              <a:t>	</a:t>
            </a:r>
            <a:r>
              <a:rPr lang="en-GB" sz="2800" dirty="0" smtClean="0"/>
              <a:t>Influence </a:t>
            </a:r>
            <a:r>
              <a:rPr lang="en-GB" sz="2800" b="1" i="1" dirty="0" smtClean="0"/>
              <a:t>what</a:t>
            </a:r>
            <a:r>
              <a:rPr lang="en-GB" sz="2800" dirty="0" smtClean="0"/>
              <a:t> is funded through NAMAs, NAPAs, NAPs, etc. so that climate finance used in a way that supports the most vulnerable people to build their resilience.</a:t>
            </a:r>
          </a:p>
          <a:p>
            <a:pPr>
              <a:buNone/>
            </a:pPr>
            <a:endParaRPr lang="en-GB" sz="2800" dirty="0"/>
          </a:p>
        </p:txBody>
      </p:sp>
    </p:spTree>
    <p:extLst>
      <p:ext uri="{BB962C8B-B14F-4D97-AF65-F5344CB8AC3E}">
        <p14:creationId xmlns:p14="http://schemas.microsoft.com/office/powerpoint/2010/main" val="282538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C</a:t>
            </a:r>
            <a:r>
              <a:rPr lang="en-GB" sz="2800" dirty="0" smtClean="0"/>
              <a:t>limate finance in SEA: Cambodia Climate Change Alliance (CCCA) Trust Fund</a:t>
            </a:r>
            <a:endParaRPr lang="en-GB" sz="2800" dirty="0"/>
          </a:p>
        </p:txBody>
      </p:sp>
      <p:sp>
        <p:nvSpPr>
          <p:cNvPr id="5" name="Content Placeholder 4"/>
          <p:cNvSpPr>
            <a:spLocks noGrp="1"/>
          </p:cNvSpPr>
          <p:nvPr>
            <p:ph idx="1"/>
          </p:nvPr>
        </p:nvSpPr>
        <p:spPr>
          <a:xfrm>
            <a:off x="4211960" y="1676400"/>
            <a:ext cx="4474840" cy="4191000"/>
          </a:xfrm>
        </p:spPr>
        <p:txBody>
          <a:bodyPr/>
          <a:lstStyle/>
          <a:p>
            <a:r>
              <a:rPr lang="en-GB" sz="2000" b="1" i="1" dirty="0" smtClean="0"/>
              <a:t>Strengthened capacity for Climate Change Adaptation in Health: Integrated Response to Climate Sensitive Vector Borne Diseases in Cambodia</a:t>
            </a:r>
            <a:endParaRPr lang="en-GB" dirty="0" smtClean="0"/>
          </a:p>
          <a:p>
            <a:r>
              <a:rPr lang="en-US" sz="1800" dirty="0"/>
              <a:t>The project aims at strengthening capacity for dengue and other </a:t>
            </a:r>
            <a:r>
              <a:rPr lang="en-US" sz="1800" dirty="0" smtClean="0"/>
              <a:t>vector borne </a:t>
            </a:r>
            <a:r>
              <a:rPr lang="en-US" sz="1800" dirty="0"/>
              <a:t>disease outbreak detection, prevention and response, including at the community level, to protect vulnerable populations in areas at risk of increased </a:t>
            </a:r>
            <a:r>
              <a:rPr lang="en-US" sz="1800" dirty="0" smtClean="0"/>
              <a:t>vector borne </a:t>
            </a:r>
            <a:r>
              <a:rPr lang="en-US" sz="1800" dirty="0"/>
              <a:t>disease </a:t>
            </a:r>
            <a:r>
              <a:rPr lang="en-US" sz="1800" i="1" dirty="0"/>
              <a:t>bu</a:t>
            </a:r>
            <a:r>
              <a:rPr lang="en-US" sz="1800" dirty="0"/>
              <a:t>rden due to climate change. </a:t>
            </a:r>
            <a:endParaRPr lang="en-GB" sz="1800" dirty="0" smtClean="0"/>
          </a:p>
          <a:p>
            <a:endParaRPr lang="fi-FI" dirty="0"/>
          </a:p>
        </p:txBody>
      </p:sp>
      <p:pic>
        <p:nvPicPr>
          <p:cNvPr id="7" name="Picture 2" descr="RUPP 2nd call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44824"/>
            <a:ext cx="3888432" cy="23679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7504" y="4365104"/>
            <a:ext cx="4236764" cy="1477328"/>
          </a:xfrm>
          <a:prstGeom prst="rect">
            <a:avLst/>
          </a:prstGeom>
          <a:noFill/>
        </p:spPr>
        <p:txBody>
          <a:bodyPr wrap="square" rtlCol="0">
            <a:spAutoFit/>
          </a:bodyPr>
          <a:lstStyle/>
          <a:p>
            <a:r>
              <a:rPr lang="en-US" i="1" dirty="0">
                <a:solidFill>
                  <a:srgbClr val="FF0000"/>
                </a:solidFill>
                <a:latin typeface="Arial"/>
                <a:cs typeface="Arial"/>
              </a:rPr>
              <a:t>For projects to be eligible for funding, they </a:t>
            </a:r>
            <a:r>
              <a:rPr lang="en-US" i="1" u="sng" dirty="0">
                <a:solidFill>
                  <a:srgbClr val="FF0000"/>
                </a:solidFill>
                <a:latin typeface="Arial"/>
                <a:cs typeface="Arial"/>
              </a:rPr>
              <a:t>must respond to national priorities </a:t>
            </a:r>
            <a:r>
              <a:rPr lang="en-US" i="1" dirty="0">
                <a:solidFill>
                  <a:srgbClr val="FF0000"/>
                </a:solidFill>
                <a:latin typeface="Arial"/>
                <a:cs typeface="Arial"/>
              </a:rPr>
              <a:t>that are articulated in existing Government documents such as the NSDP-Update and NAPA</a:t>
            </a:r>
            <a:endParaRPr lang="fi-FI" i="1" dirty="0">
              <a:solidFill>
                <a:srgbClr val="FF0000"/>
              </a:solidFill>
              <a:latin typeface="Arial"/>
              <a:cs typeface="Arial"/>
            </a:endParaRPr>
          </a:p>
        </p:txBody>
      </p:sp>
    </p:spTree>
    <p:extLst>
      <p:ext uri="{BB962C8B-B14F-4D97-AF65-F5344CB8AC3E}">
        <p14:creationId xmlns:p14="http://schemas.microsoft.com/office/powerpoint/2010/main" val="295587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620688"/>
            <a:ext cx="82296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r" rtl="0" eaLnBrk="1" fontAlgn="base" hangingPunct="1">
              <a:spcBef>
                <a:spcPct val="0"/>
              </a:spcBef>
              <a:spcAft>
                <a:spcPct val="0"/>
              </a:spcAft>
              <a:defRPr sz="2600" b="1" i="1"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dirty="0" smtClean="0"/>
              <a:t>Group Work</a:t>
            </a:r>
            <a:r>
              <a:rPr lang="en-GB" sz="3600" dirty="0" smtClean="0"/>
              <a:t/>
            </a:r>
            <a:br>
              <a:rPr lang="en-GB" sz="3600" dirty="0" smtClean="0"/>
            </a:br>
            <a:r>
              <a:rPr lang="en-GB" sz="3600" dirty="0" smtClean="0"/>
              <a:t/>
            </a:r>
            <a:br>
              <a:rPr lang="en-GB" sz="3600" dirty="0" smtClean="0"/>
            </a:br>
            <a:r>
              <a:rPr lang="en-GB" sz="3200" dirty="0"/>
              <a:t>CCM – CCA – Risk Reduction</a:t>
            </a:r>
            <a:endParaRPr lang="en-GB" sz="3600" dirty="0"/>
          </a:p>
        </p:txBody>
      </p:sp>
      <p:sp>
        <p:nvSpPr>
          <p:cNvPr id="5" name="Subtitle 2"/>
          <p:cNvSpPr txBox="1">
            <a:spLocks/>
          </p:cNvSpPr>
          <p:nvPr/>
        </p:nvSpPr>
        <p:spPr>
          <a:xfrm>
            <a:off x="1371600" y="3068960"/>
            <a:ext cx="6400800" cy="25698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2800" noProof="0" dirty="0" smtClean="0"/>
              <a:t> </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146766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350838"/>
            <a:ext cx="7315201" cy="1143000"/>
          </a:xfrm>
        </p:spPr>
        <p:txBody>
          <a:bodyPr/>
          <a:lstStyle/>
          <a:p>
            <a:r>
              <a:rPr lang="en-GB" sz="3200" dirty="0" smtClean="0"/>
              <a:t>Wrap-up Exercise on CCM-CCA-DRR</a:t>
            </a:r>
            <a:endParaRPr lang="fi-FI" sz="3200" dirty="0"/>
          </a:p>
        </p:txBody>
      </p:sp>
      <p:sp>
        <p:nvSpPr>
          <p:cNvPr id="3" name="Content Placeholder 2"/>
          <p:cNvSpPr>
            <a:spLocks noGrp="1"/>
          </p:cNvSpPr>
          <p:nvPr>
            <p:ph idx="1"/>
          </p:nvPr>
        </p:nvSpPr>
        <p:spPr/>
        <p:txBody>
          <a:bodyPr/>
          <a:lstStyle/>
          <a:p>
            <a:pPr marL="0" indent="0">
              <a:buNone/>
            </a:pPr>
            <a:endParaRPr lang="en-GB" i="1" dirty="0" smtClean="0"/>
          </a:p>
          <a:p>
            <a:pPr marL="0" indent="0">
              <a:buNone/>
            </a:pPr>
            <a:r>
              <a:rPr lang="en-GB" i="1" dirty="0" smtClean="0"/>
              <a:t>1. Discuss/work in groups to define which of the activities are CCM – CCA – Risk Reduction ? 10 min</a:t>
            </a:r>
            <a:endParaRPr lang="en-GB" i="1" dirty="0"/>
          </a:p>
          <a:p>
            <a:pPr marL="0" indent="0">
              <a:buNone/>
            </a:pPr>
            <a:endParaRPr lang="en-GB" i="1" dirty="0" smtClean="0"/>
          </a:p>
          <a:p>
            <a:pPr marL="0" indent="0">
              <a:buNone/>
            </a:pPr>
            <a:r>
              <a:rPr lang="en-GB" i="1" dirty="0" smtClean="0"/>
              <a:t>2. De-brief in plenary 15 min</a:t>
            </a:r>
            <a:endParaRPr lang="en-GB" i="1" dirty="0"/>
          </a:p>
          <a:p>
            <a:pPr lvl="1"/>
            <a:r>
              <a:rPr lang="en-GB" i="1" dirty="0"/>
              <a:t>Local </a:t>
            </a:r>
            <a:r>
              <a:rPr lang="en-GB" i="1" dirty="0" smtClean="0"/>
              <a:t>co-benefits?</a:t>
            </a:r>
          </a:p>
          <a:p>
            <a:pPr lvl="1"/>
            <a:r>
              <a:rPr lang="en-GB" i="1" dirty="0" smtClean="0"/>
              <a:t>Partnerships? </a:t>
            </a:r>
            <a:endParaRPr lang="en-GB" i="1" dirty="0"/>
          </a:p>
          <a:p>
            <a:pPr lvl="1"/>
            <a:r>
              <a:rPr lang="en-GB" i="1" dirty="0"/>
              <a:t>Synergies for </a:t>
            </a:r>
            <a:r>
              <a:rPr lang="en-GB" i="1" dirty="0" smtClean="0"/>
              <a:t>funding?</a:t>
            </a:r>
            <a:endParaRPr lang="en-GB" i="1" dirty="0"/>
          </a:p>
          <a:p>
            <a:pPr marL="0" indent="0">
              <a:buNone/>
            </a:pPr>
            <a:endParaRPr lang="en-GB" dirty="0" smtClean="0"/>
          </a:p>
          <a:p>
            <a:pPr marL="0" indent="0">
              <a:buNone/>
            </a:pPr>
            <a:r>
              <a:rPr lang="en-GB" i="1" dirty="0" smtClean="0"/>
              <a:t>3. Revisit the key messages 5 min</a:t>
            </a:r>
            <a:endParaRPr lang="fi-FI" i="1" dirty="0"/>
          </a:p>
        </p:txBody>
      </p:sp>
    </p:spTree>
    <p:extLst>
      <p:ext uri="{BB962C8B-B14F-4D97-AF65-F5344CB8AC3E}">
        <p14:creationId xmlns:p14="http://schemas.microsoft.com/office/powerpoint/2010/main" val="347667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4"/>
          <p:cNvGrpSpPr>
            <a:grpSpLocks/>
          </p:cNvGrpSpPr>
          <p:nvPr/>
        </p:nvGrpSpPr>
        <p:grpSpPr bwMode="auto">
          <a:xfrm>
            <a:off x="-4763" y="5892800"/>
            <a:ext cx="9164638" cy="973138"/>
            <a:chOff x="152400" y="5918015"/>
            <a:chExt cx="8839200" cy="787585"/>
          </a:xfrm>
        </p:grpSpPr>
        <p:sp>
          <p:nvSpPr>
            <p:cNvPr id="88068" name="Rectangle 7"/>
            <p:cNvSpPr>
              <a:spLocks noChangeArrowheads="1"/>
            </p:cNvSpPr>
            <p:nvPr/>
          </p:nvSpPr>
          <p:spPr bwMode="auto">
            <a:xfrm>
              <a:off x="152400" y="5918015"/>
              <a:ext cx="8839200" cy="787585"/>
            </a:xfrm>
            <a:prstGeom prst="rect">
              <a:avLst/>
            </a:prstGeom>
            <a:solidFill>
              <a:srgbClr val="DB0000"/>
            </a:solidFill>
            <a:ln w="9525">
              <a:solidFill>
                <a:schemeClr val="bg1"/>
              </a:solidFill>
              <a:round/>
              <a:headEnd/>
              <a:tailEnd/>
            </a:ln>
          </p:spPr>
          <p:txBody>
            <a:bodyPr/>
            <a:lstStyle/>
            <a:p>
              <a:pPr marL="342900" indent="-342900">
                <a:spcBef>
                  <a:spcPct val="20000"/>
                </a:spcBef>
                <a:buFontTx/>
                <a:buChar char="•"/>
              </a:pPr>
              <a:endParaRPr lang="en-US" sz="3200">
                <a:cs typeface="Arial" charset="0"/>
              </a:endParaRPr>
            </a:p>
          </p:txBody>
        </p:sp>
        <p:sp>
          <p:nvSpPr>
            <p:cNvPr id="88069" name="TextBox 8"/>
            <p:cNvSpPr txBox="1">
              <a:spLocks noChangeArrowheads="1"/>
            </p:cNvSpPr>
            <p:nvPr/>
          </p:nvSpPr>
          <p:spPr bwMode="auto">
            <a:xfrm>
              <a:off x="305514" y="6106882"/>
              <a:ext cx="3123500" cy="2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200" b="1">
                  <a:solidFill>
                    <a:srgbClr val="551C15"/>
                  </a:solidFill>
                  <a:latin typeface="Arial Rounded MT Bold" charset="0"/>
                  <a:cs typeface="Arial" charset="0"/>
                </a:rPr>
                <a:t>www.ifrc.org</a:t>
              </a:r>
            </a:p>
            <a:p>
              <a:pPr eaLnBrk="1" hangingPunct="1"/>
              <a:r>
                <a:rPr lang="en-US" sz="1200" b="1">
                  <a:solidFill>
                    <a:schemeClr val="bg1"/>
                  </a:solidFill>
                  <a:latin typeface="Arial Rounded MT Bold" charset="0"/>
                  <a:cs typeface="Arial" charset="0"/>
                </a:rPr>
                <a:t>Saving lives, changing minds.</a:t>
              </a:r>
              <a:endParaRPr lang="en-US" sz="1200">
                <a:solidFill>
                  <a:schemeClr val="bg1"/>
                </a:solidFill>
                <a:latin typeface="Arial Rounded MT Bold" charset="0"/>
                <a:cs typeface="Arial" charset="0"/>
              </a:endParaRPr>
            </a:p>
          </p:txBody>
        </p:sp>
        <p:pic>
          <p:nvPicPr>
            <p:cNvPr id="88070" name="Picture 14" descr="IFRC_logo_E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66" name="Title 5"/>
          <p:cNvSpPr>
            <a:spLocks noGrp="1"/>
          </p:cNvSpPr>
          <p:nvPr>
            <p:ph type="title"/>
          </p:nvPr>
        </p:nvSpPr>
        <p:spPr>
          <a:xfrm>
            <a:off x="1814513" y="274638"/>
            <a:ext cx="6872287" cy="1143000"/>
          </a:xfrm>
        </p:spPr>
        <p:txBody>
          <a:bodyPr/>
          <a:lstStyle/>
          <a:p>
            <a:pPr eaLnBrk="1" hangingPunct="1"/>
            <a:r>
              <a:rPr lang="en-US" sz="3200">
                <a:latin typeface="Arial" charset="0"/>
                <a:ea typeface="MS PGothic" charset="0"/>
              </a:rPr>
              <a:t>Key Messages </a:t>
            </a:r>
          </a:p>
        </p:txBody>
      </p:sp>
      <p:sp>
        <p:nvSpPr>
          <p:cNvPr id="2" name="Rectangle 1"/>
          <p:cNvSpPr/>
          <p:nvPr/>
        </p:nvSpPr>
        <p:spPr>
          <a:xfrm>
            <a:off x="405349" y="1646599"/>
            <a:ext cx="8281451" cy="3785652"/>
          </a:xfrm>
          <a:prstGeom prst="rect">
            <a:avLst/>
          </a:prstGeom>
        </p:spPr>
        <p:txBody>
          <a:bodyPr wrap="square">
            <a:spAutoFit/>
          </a:bodyPr>
          <a:lstStyle/>
          <a:p>
            <a:pPr marL="342900" indent="-342900">
              <a:buFont typeface="Arial"/>
              <a:buChar char="•"/>
            </a:pPr>
            <a:r>
              <a:rPr lang="en-US" sz="2000" dirty="0"/>
              <a:t>Since climate funds become available through national policy dialogues and mechanisms, advocacy efforts with the national governments during planning processes (to influence government priorities) and for the local level implementation are key</a:t>
            </a:r>
          </a:p>
          <a:p>
            <a:pPr marL="342900" indent="-342900">
              <a:buFont typeface="Arial"/>
              <a:buChar char="•"/>
            </a:pPr>
            <a:r>
              <a:rPr lang="en-US" sz="2000" dirty="0" smtClean="0"/>
              <a:t>Explore </a:t>
            </a:r>
            <a:r>
              <a:rPr lang="en-US" sz="2000" dirty="0"/>
              <a:t>the potential for funding our core business (i.e. community resilience) through climate mitigation/selling climate mitigation co-benefits</a:t>
            </a:r>
          </a:p>
          <a:p>
            <a:pPr marL="342900" indent="-342900">
              <a:buFont typeface="Arial"/>
              <a:buChar char="•"/>
            </a:pPr>
            <a:r>
              <a:rPr lang="en-US" sz="2000" dirty="0" smtClean="0"/>
              <a:t>Climate </a:t>
            </a:r>
            <a:r>
              <a:rPr lang="en-US" sz="2000" dirty="0"/>
              <a:t>finance opportunities exist – Red Cross Red Crescent can access funding through improved reporting and profiling of activities</a:t>
            </a:r>
          </a:p>
          <a:p>
            <a:pPr marL="342900" indent="-342900">
              <a:buFont typeface="Arial"/>
              <a:buChar char="•"/>
            </a:pPr>
            <a:r>
              <a:rPr lang="en-US" sz="2000" dirty="0" smtClean="0"/>
              <a:t>The </a:t>
            </a:r>
            <a:r>
              <a:rPr lang="en-US" sz="2000" dirty="0"/>
              <a:t>RCRC needs to capitalize on what we already do (which is quite a bit!) in the area of climate change mitigation and community co-benefits.</a:t>
            </a:r>
          </a:p>
          <a:p>
            <a:pPr marL="342900" indent="-342900">
              <a:buFont typeface="Arial"/>
              <a:buChar char="•"/>
            </a:pPr>
            <a:r>
              <a:rPr lang="en-US" sz="2000" smtClean="0"/>
              <a:t>Team </a:t>
            </a:r>
            <a:r>
              <a:rPr lang="en-US" sz="2000" dirty="0"/>
              <a:t>up with relevant partners</a:t>
            </a:r>
          </a:p>
        </p:txBody>
      </p:sp>
    </p:spTree>
    <p:extLst>
      <p:ext uri="{BB962C8B-B14F-4D97-AF65-F5344CB8AC3E}">
        <p14:creationId xmlns:p14="http://schemas.microsoft.com/office/powerpoint/2010/main" val="88287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3" name="Content Placeholder 2"/>
          <p:cNvSpPr>
            <a:spLocks noGrp="1"/>
          </p:cNvSpPr>
          <p:nvPr>
            <p:ph sz="half" idx="1"/>
          </p:nvPr>
        </p:nvSpPr>
        <p:spPr>
          <a:xfrm>
            <a:off x="457200" y="1676400"/>
            <a:ext cx="8229600" cy="4191000"/>
          </a:xfrm>
        </p:spPr>
        <p:txBody>
          <a:bodyPr/>
          <a:lstStyle/>
          <a:p>
            <a:pPr marL="0" indent="0">
              <a:buNone/>
            </a:pPr>
            <a:r>
              <a:rPr lang="en-US" sz="2400" dirty="0"/>
              <a:t>At the end of this activity, the participants are able to:</a:t>
            </a:r>
            <a:endParaRPr lang="en-US" sz="2400" b="1" dirty="0"/>
          </a:p>
          <a:p>
            <a:pPr lvl="0"/>
            <a:r>
              <a:rPr lang="en-GB" sz="2400" dirty="0"/>
              <a:t>Describe the international climate policy context, especially climate finance as an enabler for developing countries to take strong climate action </a:t>
            </a:r>
            <a:endParaRPr lang="en-US" sz="2400" dirty="0"/>
          </a:p>
          <a:p>
            <a:pPr lvl="0"/>
            <a:r>
              <a:rPr lang="en-GB" sz="2400" dirty="0"/>
              <a:t>Understand sources and channels of climate financing, (e.g. how these financial resources are being mobilized and what are some of the key issues with accessing climate finance)</a:t>
            </a:r>
            <a:endParaRPr lang="en-US" sz="2400" dirty="0"/>
          </a:p>
          <a:p>
            <a:r>
              <a:rPr lang="en-US" sz="2400" dirty="0"/>
              <a:t>Enumerate opportunities the NS can influence climate change related resource allocation at different levels </a:t>
            </a:r>
          </a:p>
        </p:txBody>
      </p:sp>
    </p:spTree>
    <p:extLst>
      <p:ext uri="{BB962C8B-B14F-4D97-AF65-F5344CB8AC3E}">
        <p14:creationId xmlns:p14="http://schemas.microsoft.com/office/powerpoint/2010/main" val="216438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Content of the module</a:t>
            </a:r>
            <a:endParaRPr lang="en-GB" sz="3200" dirty="0"/>
          </a:p>
        </p:txBody>
      </p:sp>
      <p:sp>
        <p:nvSpPr>
          <p:cNvPr id="3" name="Content Placeholder 2"/>
          <p:cNvSpPr>
            <a:spLocks noGrp="1"/>
          </p:cNvSpPr>
          <p:nvPr>
            <p:ph idx="4294967295"/>
          </p:nvPr>
        </p:nvSpPr>
        <p:spPr>
          <a:xfrm>
            <a:off x="1907704" y="1902296"/>
            <a:ext cx="6858000" cy="4191000"/>
          </a:xfrm>
        </p:spPr>
        <p:txBody>
          <a:bodyPr/>
          <a:lstStyle/>
          <a:p>
            <a:r>
              <a:rPr lang="en-GB" dirty="0" smtClean="0"/>
              <a:t>Climate policy context, plans and funding 	30 min</a:t>
            </a:r>
            <a:r>
              <a:rPr lang="en-GB" i="1" dirty="0" smtClean="0"/>
              <a:t> 		</a:t>
            </a:r>
            <a:endParaRPr lang="en-GB" i="1" dirty="0"/>
          </a:p>
          <a:p>
            <a:r>
              <a:rPr lang="en-GB" i="1" dirty="0" smtClean="0"/>
              <a:t>Wrap-up Exercise on CCM-CCA-DRR	</a:t>
            </a:r>
            <a:r>
              <a:rPr lang="en-GB" dirty="0" smtClean="0"/>
              <a:t>30 min</a:t>
            </a:r>
            <a:r>
              <a:rPr lang="en-GB" i="1" dirty="0" smtClean="0"/>
              <a:t>	</a:t>
            </a:r>
          </a:p>
          <a:p>
            <a:pPr lvl="1"/>
            <a:r>
              <a:rPr lang="en-GB" i="1" dirty="0" smtClean="0"/>
              <a:t>Local co-benefits</a:t>
            </a:r>
          </a:p>
          <a:p>
            <a:pPr lvl="1"/>
            <a:r>
              <a:rPr lang="en-GB" i="1" dirty="0" smtClean="0"/>
              <a:t>Partnerships</a:t>
            </a:r>
          </a:p>
          <a:p>
            <a:pPr lvl="1"/>
            <a:r>
              <a:rPr lang="en-GB" i="1" dirty="0" smtClean="0"/>
              <a:t>Synergies for funding</a:t>
            </a:r>
          </a:p>
          <a:p>
            <a:pPr lvl="1"/>
            <a:endParaRPr lang="en-GB" i="1" dirty="0" smtClean="0"/>
          </a:p>
          <a:p>
            <a:r>
              <a:rPr lang="en-GB" i="1" dirty="0" smtClean="0"/>
              <a:t>Key messages</a:t>
            </a:r>
            <a:endParaRPr lang="en-GB" i="1" dirty="0"/>
          </a:p>
        </p:txBody>
      </p:sp>
    </p:spTree>
    <p:extLst>
      <p:ext uri="{BB962C8B-B14F-4D97-AF65-F5344CB8AC3E}">
        <p14:creationId xmlns:p14="http://schemas.microsoft.com/office/powerpoint/2010/main" val="111252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73914" y="280777"/>
            <a:ext cx="7470085" cy="1097360"/>
          </a:xfrm>
        </p:spPr>
        <p:txBody>
          <a:bodyPr/>
          <a:lstStyle/>
          <a:p>
            <a:r>
              <a:rPr lang="en-US" dirty="0"/>
              <a:t>Climate change </a:t>
            </a:r>
            <a:r>
              <a:rPr lang="en-US" dirty="0" smtClean="0"/>
              <a:t>mitigation (and adaptation) </a:t>
            </a:r>
            <a:r>
              <a:rPr lang="en-US" dirty="0"/>
              <a:t>is a global </a:t>
            </a:r>
            <a:r>
              <a:rPr lang="en-US" dirty="0" smtClean="0"/>
              <a:t>common </a:t>
            </a:r>
            <a:r>
              <a:rPr lang="en-US" dirty="0"/>
              <a:t>problem that requires international cooperation across </a:t>
            </a:r>
            <a:r>
              <a:rPr lang="en-US" dirty="0" smtClean="0"/>
              <a:t>scales</a:t>
            </a:r>
            <a:endParaRPr lang="en-US" dirty="0"/>
          </a:p>
        </p:txBody>
      </p:sp>
      <p:pic>
        <p:nvPicPr>
          <p:cNvPr id="5" name="Bild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21" y="1457631"/>
            <a:ext cx="4714365" cy="4569364"/>
          </a:xfrm>
          <a:prstGeom prst="rect">
            <a:avLst/>
          </a:prstGeom>
        </p:spPr>
      </p:pic>
      <p:sp>
        <p:nvSpPr>
          <p:cNvPr id="6" name="TextBox 5"/>
          <p:cNvSpPr txBox="1"/>
          <p:nvPr/>
        </p:nvSpPr>
        <p:spPr>
          <a:xfrm>
            <a:off x="7140096" y="5665562"/>
            <a:ext cx="1584176" cy="221018"/>
          </a:xfrm>
          <a:prstGeom prst="rect">
            <a:avLst/>
          </a:prstGeom>
          <a:noFill/>
        </p:spPr>
        <p:txBody>
          <a:bodyPr wrap="square" lIns="18000" tIns="18000" rIns="18000" bIns="18000" rtlCol="0">
            <a:spAutoFit/>
          </a:bodyPr>
          <a:lstStyle/>
          <a:p>
            <a:pPr algn="r"/>
            <a:r>
              <a:rPr lang="de-DE" sz="1200" dirty="0" smtClean="0">
                <a:solidFill>
                  <a:srgbClr val="000000"/>
                </a:solidFill>
                <a:latin typeface="Calibri" panose="020F0502020204030204" pitchFamily="34" charset="0"/>
                <a:cs typeface="Calibri" panose="020F0502020204030204" pitchFamily="34" charset="0"/>
              </a:rPr>
              <a:t>Based on Figure 13.1</a:t>
            </a:r>
            <a:endParaRPr lang="en-GB" sz="1200" dirty="0" smtClean="0">
              <a:solidFill>
                <a:srgbClr val="000000"/>
              </a:solidFill>
              <a:latin typeface="Calibri" panose="020F0502020204030204" pitchFamily="34" charset="0"/>
              <a:cs typeface="Calibri" panose="020F0502020204030204" pitchFamily="34" charset="0"/>
            </a:endParaRPr>
          </a:p>
        </p:txBody>
      </p:sp>
      <p:sp>
        <p:nvSpPr>
          <p:cNvPr id="7" name="Oval 6"/>
          <p:cNvSpPr/>
          <p:nvPr/>
        </p:nvSpPr>
        <p:spPr>
          <a:xfrm>
            <a:off x="5184608" y="4221088"/>
            <a:ext cx="1547632" cy="300328"/>
          </a:xfrm>
          <a:prstGeom prst="ellipse">
            <a:avLst/>
          </a:prstGeom>
          <a:solidFill>
            <a:srgbClr val="FF0000"/>
          </a:solidFill>
          <a:scene3d>
            <a:camera prst="orthographicFront">
              <a:rot lat="1800000" lon="24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solidFill>
                  <a:schemeClr val="bg1"/>
                </a:solidFill>
              </a:rPr>
              <a:t>RCRC</a:t>
            </a:r>
            <a:endParaRPr lang="fi-FI" dirty="0">
              <a:solidFill>
                <a:schemeClr val="bg1"/>
              </a:solidFill>
            </a:endParaRPr>
          </a:p>
        </p:txBody>
      </p:sp>
      <p:cxnSp>
        <p:nvCxnSpPr>
          <p:cNvPr id="8" name="Straight Connector 7"/>
          <p:cNvCxnSpPr/>
          <p:nvPr/>
        </p:nvCxnSpPr>
        <p:spPr>
          <a:xfrm>
            <a:off x="4788024" y="3645024"/>
            <a:ext cx="720080" cy="57606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77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900"/>
                            </p:stCondLst>
                            <p:childTnLst>
                              <p:par>
                                <p:cTn id="9" presetID="22" presetClass="entr" presetSubtype="8" fill="hold" nodeType="afterEffect">
                                  <p:stCondLst>
                                    <p:cond delay="4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314" y="389659"/>
            <a:ext cx="5471868" cy="1066130"/>
          </a:xfrm>
        </p:spPr>
        <p:txBody>
          <a:bodyPr>
            <a:noAutofit/>
          </a:bodyPr>
          <a:lstStyle/>
          <a:p>
            <a:r>
              <a:rPr lang="en-GB" sz="3200" dirty="0" smtClean="0"/>
              <a:t>Background </a:t>
            </a:r>
            <a:r>
              <a:rPr lang="en-GB" sz="3200" dirty="0"/>
              <a:t>to the </a:t>
            </a:r>
            <a:r>
              <a:rPr lang="en-GB" sz="3200" dirty="0" smtClean="0"/>
              <a:t>   UNFCCC</a:t>
            </a:r>
            <a:endParaRPr lang="en-GB" sz="3200" b="1" dirty="0"/>
          </a:p>
        </p:txBody>
      </p:sp>
      <p:sp>
        <p:nvSpPr>
          <p:cNvPr id="3" name="Content Placeholder 2"/>
          <p:cNvSpPr>
            <a:spLocks noGrp="1"/>
          </p:cNvSpPr>
          <p:nvPr>
            <p:ph idx="1"/>
          </p:nvPr>
        </p:nvSpPr>
        <p:spPr>
          <a:xfrm>
            <a:off x="596400" y="1701208"/>
            <a:ext cx="8229600" cy="4148627"/>
          </a:xfrm>
        </p:spPr>
        <p:txBody>
          <a:bodyPr>
            <a:normAutofit fontScale="92500" lnSpcReduction="20000"/>
          </a:bodyPr>
          <a:lstStyle/>
          <a:p>
            <a:r>
              <a:rPr lang="en-GB" sz="2400" dirty="0" smtClean="0"/>
              <a:t>opened for signature in 1992 to </a:t>
            </a:r>
            <a:r>
              <a:rPr lang="en-GB" sz="2400" b="1" i="1" dirty="0" smtClean="0"/>
              <a:t>encourage</a:t>
            </a:r>
            <a:r>
              <a:rPr lang="en-GB" sz="2400" dirty="0" smtClean="0"/>
              <a:t> countries to reduce GHGs emissions</a:t>
            </a:r>
          </a:p>
          <a:p>
            <a:pPr>
              <a:buFont typeface="Wingdings" pitchFamily="2" charset="2"/>
              <a:buChar char="§"/>
            </a:pPr>
            <a:r>
              <a:rPr lang="en-GB" sz="2400" dirty="0"/>
              <a:t>r</a:t>
            </a:r>
            <a:r>
              <a:rPr lang="en-GB" sz="2400" dirty="0" smtClean="0"/>
              <a:t>ecognized that there was a problem - IPCC´s First Assessment report released in 1990</a:t>
            </a:r>
          </a:p>
          <a:p>
            <a:pPr>
              <a:buFont typeface="Wingdings" pitchFamily="2" charset="2"/>
              <a:buChar char="§"/>
            </a:pPr>
            <a:endParaRPr lang="en-GB" sz="2400" dirty="0" smtClean="0"/>
          </a:p>
          <a:p>
            <a:pPr>
              <a:buFont typeface="Wingdings" pitchFamily="2" charset="2"/>
              <a:buChar char="§"/>
            </a:pPr>
            <a:endParaRPr lang="en-GB" sz="2400" dirty="0" smtClean="0"/>
          </a:p>
          <a:p>
            <a:pPr>
              <a:buFont typeface="Wingdings" pitchFamily="2" charset="2"/>
              <a:buChar char="§"/>
            </a:pPr>
            <a:endParaRPr lang="en-GB" sz="2400" dirty="0" smtClean="0"/>
          </a:p>
          <a:p>
            <a:pPr>
              <a:buFont typeface="Wingdings" pitchFamily="2" charset="2"/>
              <a:buChar char="§"/>
            </a:pPr>
            <a:endParaRPr lang="en-GB" sz="2400" dirty="0" smtClean="0"/>
          </a:p>
          <a:p>
            <a:pPr>
              <a:buFont typeface="Wingdings" pitchFamily="2" charset="2"/>
              <a:buChar char="§"/>
            </a:pPr>
            <a:endParaRPr lang="en-GB" sz="2400" dirty="0" smtClean="0"/>
          </a:p>
          <a:p>
            <a:pPr>
              <a:buFont typeface="Wingdings" pitchFamily="2" charset="2"/>
              <a:buChar char="§"/>
            </a:pPr>
            <a:r>
              <a:rPr lang="en-GB" sz="2400" dirty="0" smtClean="0"/>
              <a:t>The Parties have met annually from 1995 in Conferences of Parties (COPs) – initial </a:t>
            </a:r>
            <a:r>
              <a:rPr lang="en-GB" sz="2400" dirty="0"/>
              <a:t>focus was on mitigation</a:t>
            </a:r>
          </a:p>
          <a:p>
            <a:r>
              <a:rPr lang="en-GB" sz="2400" dirty="0"/>
              <a:t>A strengthened response under UNFCCC since 2007 – Adaptation gains some attention</a:t>
            </a:r>
          </a:p>
          <a:p>
            <a:endParaRPr lang="en-GB" sz="2400" b="1" dirty="0"/>
          </a:p>
        </p:txBody>
      </p:sp>
      <p:pic>
        <p:nvPicPr>
          <p:cNvPr id="6" name="Picture 2" descr="image"/>
          <p:cNvPicPr>
            <a:picLocks noChangeAspect="1" noChangeArrowheads="1"/>
          </p:cNvPicPr>
          <p:nvPr/>
        </p:nvPicPr>
        <p:blipFill>
          <a:blip r:embed="rId3" cstate="print"/>
          <a:srcRect/>
          <a:stretch>
            <a:fillRect/>
          </a:stretch>
        </p:blipFill>
        <p:spPr bwMode="auto">
          <a:xfrm>
            <a:off x="755576" y="3139723"/>
            <a:ext cx="7525344" cy="1368152"/>
          </a:xfrm>
          <a:prstGeom prst="rect">
            <a:avLst/>
          </a:prstGeom>
          <a:noFill/>
        </p:spPr>
      </p:pic>
      <p:pic>
        <p:nvPicPr>
          <p:cNvPr id="7" name="Picture 5"/>
          <p:cNvPicPr>
            <a:picLocks noChangeAspect="1" noChangeArrowheads="1"/>
          </p:cNvPicPr>
          <p:nvPr/>
        </p:nvPicPr>
        <p:blipFill>
          <a:blip r:embed="rId4" cstate="print"/>
          <a:srcRect/>
          <a:stretch>
            <a:fillRect/>
          </a:stretch>
        </p:blipFill>
        <p:spPr bwMode="auto">
          <a:xfrm>
            <a:off x="6047928" y="116632"/>
            <a:ext cx="2699792" cy="1487827"/>
          </a:xfrm>
          <a:prstGeom prst="rect">
            <a:avLst/>
          </a:prstGeom>
          <a:noFill/>
          <a:ln w="9525">
            <a:noFill/>
            <a:miter lim="800000"/>
            <a:headEnd/>
            <a:tailEnd/>
          </a:ln>
          <a:effectLst/>
        </p:spPr>
      </p:pic>
    </p:spTree>
    <p:extLst>
      <p:ext uri="{BB962C8B-B14F-4D97-AF65-F5344CB8AC3E}">
        <p14:creationId xmlns:p14="http://schemas.microsoft.com/office/powerpoint/2010/main" val="46320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UNFCCC focuses on </a:t>
            </a:r>
            <a:endParaRPr lang="fi-FI" sz="3200" dirty="0"/>
          </a:p>
        </p:txBody>
      </p:sp>
      <p:sp>
        <p:nvSpPr>
          <p:cNvPr id="3" name="Content Placeholder 2"/>
          <p:cNvSpPr>
            <a:spLocks noGrp="1"/>
          </p:cNvSpPr>
          <p:nvPr>
            <p:ph idx="1"/>
          </p:nvPr>
        </p:nvSpPr>
        <p:spPr>
          <a:xfrm>
            <a:off x="2123728" y="1700808"/>
            <a:ext cx="6419056" cy="4191000"/>
          </a:xfrm>
        </p:spPr>
        <p:txBody>
          <a:bodyPr/>
          <a:lstStyle/>
          <a:p>
            <a:r>
              <a:rPr lang="en-GB" dirty="0" smtClean="0"/>
              <a:t>Mitigation</a:t>
            </a:r>
          </a:p>
          <a:p>
            <a:r>
              <a:rPr lang="en-GB" dirty="0" smtClean="0"/>
              <a:t>Adaptation</a:t>
            </a:r>
          </a:p>
          <a:p>
            <a:r>
              <a:rPr lang="en-GB" dirty="0" smtClean="0">
                <a:solidFill>
                  <a:srgbClr val="FF0000"/>
                </a:solidFill>
              </a:rPr>
              <a:t>Climate Finance, including national level climate finance mechanisms, NAMAs, NAPA, NAPs, etc. </a:t>
            </a:r>
          </a:p>
          <a:p>
            <a:r>
              <a:rPr lang="en-GB" dirty="0" smtClean="0"/>
              <a:t>Technology</a:t>
            </a:r>
          </a:p>
          <a:p>
            <a:pPr marL="0" indent="0">
              <a:buNone/>
            </a:pPr>
            <a:endParaRPr lang="en-GB" dirty="0" smtClean="0"/>
          </a:p>
          <a:p>
            <a:pPr>
              <a:buNone/>
            </a:pPr>
            <a:r>
              <a:rPr lang="en-GB" sz="1400" dirty="0" smtClean="0"/>
              <a:t>NAMA=nationally </a:t>
            </a:r>
            <a:r>
              <a:rPr lang="en-GB" sz="1400" dirty="0"/>
              <a:t>appropriate mitigation </a:t>
            </a:r>
            <a:r>
              <a:rPr lang="en-GB" sz="1400" dirty="0" smtClean="0"/>
              <a:t>actions </a:t>
            </a:r>
          </a:p>
          <a:p>
            <a:pPr>
              <a:buNone/>
            </a:pPr>
            <a:r>
              <a:rPr lang="en-GB" sz="1400" dirty="0" smtClean="0"/>
              <a:t>(http</a:t>
            </a:r>
            <a:r>
              <a:rPr lang="en-GB" sz="1400" dirty="0"/>
              <a:t>://</a:t>
            </a:r>
            <a:r>
              <a:rPr lang="en-GB" sz="1400" dirty="0" smtClean="0"/>
              <a:t>unfccc.int/focus/mitigation/items/7172.php);</a:t>
            </a:r>
            <a:endParaRPr lang="en-GB" sz="1400" dirty="0"/>
          </a:p>
          <a:p>
            <a:pPr>
              <a:buNone/>
            </a:pPr>
            <a:r>
              <a:rPr lang="en-GB" sz="1400" dirty="0"/>
              <a:t>NAPA=national adaptation programme of action</a:t>
            </a:r>
          </a:p>
          <a:p>
            <a:pPr>
              <a:buNone/>
            </a:pPr>
            <a:r>
              <a:rPr lang="en-GB" sz="1400" dirty="0"/>
              <a:t>NAP=national adaptation </a:t>
            </a:r>
            <a:r>
              <a:rPr lang="en-GB" sz="1400" dirty="0" smtClean="0"/>
              <a:t>plan</a:t>
            </a:r>
            <a:endParaRPr lang="en-GB" sz="1400" dirty="0"/>
          </a:p>
          <a:p>
            <a:pPr marL="0" indent="0">
              <a:buNone/>
            </a:pPr>
            <a:r>
              <a:rPr lang="en-GB" dirty="0" smtClean="0"/>
              <a:t> </a:t>
            </a:r>
            <a:endParaRPr lang="fi-FI" dirty="0"/>
          </a:p>
        </p:txBody>
      </p:sp>
    </p:spTree>
    <p:extLst>
      <p:ext uri="{BB962C8B-B14F-4D97-AF65-F5344CB8AC3E}">
        <p14:creationId xmlns:p14="http://schemas.microsoft.com/office/powerpoint/2010/main" val="70824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Climate Finance</a:t>
            </a:r>
            <a:endParaRPr lang="fi-FI" sz="3200" dirty="0"/>
          </a:p>
        </p:txBody>
      </p:sp>
      <p:sp>
        <p:nvSpPr>
          <p:cNvPr id="3" name="Content Placeholder 2"/>
          <p:cNvSpPr>
            <a:spLocks noGrp="1"/>
          </p:cNvSpPr>
          <p:nvPr>
            <p:ph idx="1"/>
          </p:nvPr>
        </p:nvSpPr>
        <p:spPr>
          <a:xfrm>
            <a:off x="670032" y="1676400"/>
            <a:ext cx="8219256" cy="4191000"/>
          </a:xfrm>
        </p:spPr>
        <p:txBody>
          <a:bodyPr/>
          <a:lstStyle/>
          <a:p>
            <a:pPr marL="0" indent="0">
              <a:buNone/>
            </a:pPr>
            <a:r>
              <a:rPr lang="en-US" dirty="0"/>
              <a:t>A</a:t>
            </a:r>
            <a:r>
              <a:rPr lang="en-US" dirty="0" smtClean="0"/>
              <a:t>ll current annual </a:t>
            </a:r>
            <a:r>
              <a:rPr lang="en-US" dirty="0"/>
              <a:t>financial </a:t>
            </a:r>
            <a:r>
              <a:rPr lang="en-US" dirty="0" smtClean="0"/>
              <a:t>flows of ´climate finance´ </a:t>
            </a:r>
            <a:r>
              <a:rPr lang="en-US" dirty="0"/>
              <a:t>whose expected effect is to reduce net GHG emissions and / or to enhance resilience to </a:t>
            </a:r>
            <a:r>
              <a:rPr lang="en-US" dirty="0" smtClean="0"/>
              <a:t>climate change </a:t>
            </a:r>
            <a:r>
              <a:rPr lang="en-US" dirty="0"/>
              <a:t>and climate variability show USD 343 to 385 billion per year globally (medium confidence</a:t>
            </a:r>
            <a:r>
              <a:rPr lang="en-US" dirty="0" smtClean="0"/>
              <a:t>). </a:t>
            </a:r>
            <a:r>
              <a:rPr lang="en-US" i="1" u="sng" dirty="0" smtClean="0"/>
              <a:t>Most of this </a:t>
            </a:r>
            <a:r>
              <a:rPr lang="en-US" i="1" u="sng" dirty="0"/>
              <a:t>goes to mitigation</a:t>
            </a:r>
            <a:r>
              <a:rPr lang="en-US" dirty="0"/>
              <a:t>. Out of this, total public climate finance that flowed to developing countries is estimated to </a:t>
            </a:r>
            <a:r>
              <a:rPr lang="en-US" dirty="0" smtClean="0"/>
              <a:t>be between </a:t>
            </a:r>
            <a:r>
              <a:rPr lang="en-US" dirty="0"/>
              <a:t>USD 35 and 49 billion / </a:t>
            </a:r>
            <a:r>
              <a:rPr lang="en-US" dirty="0" err="1"/>
              <a:t>yr</a:t>
            </a:r>
            <a:r>
              <a:rPr lang="en-US" dirty="0"/>
              <a:t> in 2011 and 2012 (medium confidence). Estimates of international private </a:t>
            </a:r>
            <a:r>
              <a:rPr lang="en-US" dirty="0" smtClean="0"/>
              <a:t>climate finance </a:t>
            </a:r>
            <a:r>
              <a:rPr lang="en-US" dirty="0"/>
              <a:t>flowing to developing countries range from USD 10 to 72 billion / </a:t>
            </a:r>
            <a:r>
              <a:rPr lang="en-US" dirty="0" err="1"/>
              <a:t>yr</a:t>
            </a:r>
            <a:r>
              <a:rPr lang="en-US" dirty="0"/>
              <a:t> including foreign direct investment as </a:t>
            </a:r>
            <a:r>
              <a:rPr lang="en-US" dirty="0" smtClean="0"/>
              <a:t>equity and </a:t>
            </a:r>
            <a:r>
              <a:rPr lang="en-US" dirty="0"/>
              <a:t>loans in the range of USD 10 to 37 billion / </a:t>
            </a:r>
            <a:r>
              <a:rPr lang="en-US" dirty="0" err="1"/>
              <a:t>yr</a:t>
            </a:r>
            <a:r>
              <a:rPr lang="en-US" dirty="0"/>
              <a:t> over the period of 2008 – 2011 (medium confidence). </a:t>
            </a:r>
            <a:r>
              <a:rPr lang="en-US" dirty="0" smtClean="0"/>
              <a:t>(Source: AR5)</a:t>
            </a:r>
            <a:endParaRPr lang="fi-FI" dirty="0"/>
          </a:p>
        </p:txBody>
      </p:sp>
    </p:spTree>
    <p:extLst>
      <p:ext uri="{BB962C8B-B14F-4D97-AF65-F5344CB8AC3E}">
        <p14:creationId xmlns:p14="http://schemas.microsoft.com/office/powerpoint/2010/main" val="110880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Shares of climate finance globally</a:t>
            </a:r>
            <a:endParaRPr lang="fi-FI"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1916832"/>
            <a:ext cx="6172200" cy="3949700"/>
          </a:xfrm>
        </p:spPr>
      </p:pic>
    </p:spTree>
    <p:extLst>
      <p:ext uri="{BB962C8B-B14F-4D97-AF65-F5344CB8AC3E}">
        <p14:creationId xmlns:p14="http://schemas.microsoft.com/office/powerpoint/2010/main" val="388431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34069"/>
            <a:ext cx="3106688" cy="2472681"/>
          </a:xfrm>
        </p:spPr>
        <p:txBody>
          <a:bodyPr/>
          <a:lstStyle/>
          <a:p>
            <a:r>
              <a:rPr lang="en-GB" sz="3200" b="1" i="1" dirty="0"/>
              <a:t>What is funded in </a:t>
            </a:r>
            <a:r>
              <a:rPr lang="en-GB" sz="3200" b="1" i="1" dirty="0" smtClean="0"/>
              <a:t>Asia Pacific? </a:t>
            </a:r>
          </a:p>
          <a:p>
            <a:endParaRPr lang="en-GB" sz="3200" b="1" dirty="0"/>
          </a:p>
          <a:p>
            <a:r>
              <a:rPr lang="en-GB" b="1" dirty="0" smtClean="0"/>
              <a:t>58</a:t>
            </a:r>
            <a:r>
              <a:rPr lang="en-GB" b="1" dirty="0"/>
              <a:t>% to CCM since 2003</a:t>
            </a:r>
            <a:endParaRPr lang="fi-FI" b="1" dirty="0"/>
          </a:p>
        </p:txBody>
      </p:sp>
      <p:pic>
        <p:nvPicPr>
          <p:cNvPr id="2099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563888" y="116632"/>
            <a:ext cx="520608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10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415</TotalTime>
  <Words>1935</Words>
  <Application>Microsoft Macintosh PowerPoint</Application>
  <PresentationFormat>On-screen Show (4:3)</PresentationFormat>
  <Paragraphs>140</Paragraphs>
  <Slides>15</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Theme IFRC SEA Climate Change Training</vt:lpstr>
      <vt:lpstr>Clip</vt:lpstr>
      <vt:lpstr>PowerPoint Presentation</vt:lpstr>
      <vt:lpstr>Key objectives of this session </vt:lpstr>
      <vt:lpstr>Content of the module</vt:lpstr>
      <vt:lpstr>Climate change mitigation (and adaptation) is a global common problem that requires international cooperation across scales</vt:lpstr>
      <vt:lpstr>Background to the    UNFCCC</vt:lpstr>
      <vt:lpstr>UNFCCC focuses on </vt:lpstr>
      <vt:lpstr>Climate Finance</vt:lpstr>
      <vt:lpstr>Shares of climate finance globally</vt:lpstr>
      <vt:lpstr>PowerPoint Presentation</vt:lpstr>
      <vt:lpstr>Climate finance landscape </vt:lpstr>
      <vt:lpstr>Funds become available through national policy dialogues and mechanisms</vt:lpstr>
      <vt:lpstr>Climate finance in SEA: Cambodia Climate Change Alliance (CCCA) Trust Fund</vt:lpstr>
      <vt:lpstr>PowerPoint Presentation</vt:lpstr>
      <vt:lpstr>Wrap-up Exercise on CCM-CCA-DRR</vt:lpstr>
      <vt:lpstr>Key Messages </vt:lpstr>
    </vt:vector>
  </TitlesOfParts>
  <Manager/>
  <Company>IFRC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9: Climate Change Finance </dc:title>
  <dc:subject/>
  <dc:creator>Noel Puno</dc:creator>
  <cp:keywords/>
  <dc:description/>
  <cp:lastModifiedBy>Noel Puno</cp:lastModifiedBy>
  <cp:revision>10</cp:revision>
  <dcterms:created xsi:type="dcterms:W3CDTF">2014-10-22T09:43:30Z</dcterms:created>
  <dcterms:modified xsi:type="dcterms:W3CDTF">2016-04-23T12:46:18Z</dcterms:modified>
  <cp:category/>
</cp:coreProperties>
</file>