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257" r:id="rId2"/>
    <p:sldId id="300"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57" autoAdjust="0"/>
  </p:normalViewPr>
  <p:slideViewPr>
    <p:cSldViewPr snapToGrid="0" snapToObjects="1">
      <p:cViewPr varScale="1">
        <p:scale>
          <a:sx n="33" d="100"/>
          <a:sy n="33" d="100"/>
        </p:scale>
        <p:origin x="-104" y="-8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BA0537-8D40-E14D-82FE-590BEFF1BA89}" type="datetimeFigureOut">
              <a:rPr lang="en-US" smtClean="0"/>
              <a:t>3/16/16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034E8F-AC19-4B4D-A650-D981599919CF}" type="slidenum">
              <a:rPr lang="en-US" smtClean="0"/>
              <a:t>‹#›</a:t>
            </a:fld>
            <a:endParaRPr lang="en-US"/>
          </a:p>
        </p:txBody>
      </p:sp>
    </p:spTree>
    <p:extLst>
      <p:ext uri="{BB962C8B-B14F-4D97-AF65-F5344CB8AC3E}">
        <p14:creationId xmlns:p14="http://schemas.microsoft.com/office/powerpoint/2010/main" val="2656198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a:lstStyle/>
          <a:p>
            <a:pPr lvl="0"/>
            <a:r>
              <a:rPr lang="en-MY" dirty="0" smtClean="0"/>
              <a:t>This week we are not here to tinker with the definition as there is a global working group on that and we can separately feed into that process (Terhi, Susil and Nelson are well connected to that group)</a:t>
            </a:r>
          </a:p>
          <a:p>
            <a:pPr lvl="0"/>
            <a:endParaRPr lang="en-MY" dirty="0" smtClean="0"/>
          </a:p>
          <a:p>
            <a:pPr lvl="0"/>
            <a:r>
              <a:rPr lang="en-MY" dirty="0" smtClean="0"/>
              <a:t>- at the end of the day resilience is the goal and it's far more about mindset and approach than our structures - it's about our people (</a:t>
            </a:r>
            <a:r>
              <a:rPr lang="en-MY" dirty="0" err="1" smtClean="0"/>
              <a:t>ie</a:t>
            </a:r>
            <a:r>
              <a:rPr lang="en-MY" dirty="0" smtClean="0"/>
              <a:t> in NS as well!) who want to make an integrated difference in people's lives at local levels and can forget their egos and protective approaches to budgets and skill sets and make them available for collective impact</a:t>
            </a:r>
          </a:p>
          <a:p>
            <a:pPr lvl="0"/>
            <a:endParaRPr lang="en-MY" dirty="0" smtClean="0"/>
          </a:p>
          <a:p>
            <a:pPr lvl="0"/>
            <a:r>
              <a:rPr lang="en-MY" dirty="0" smtClean="0"/>
              <a:t>- it's about donor education and advocacy if we find others only willing to resource silo approaches</a:t>
            </a:r>
          </a:p>
          <a:p>
            <a:pPr lvl="0"/>
            <a:endParaRPr lang="en-MY" dirty="0" smtClean="0"/>
          </a:p>
          <a:p>
            <a:pPr lvl="0"/>
            <a:r>
              <a:rPr lang="en-MY" dirty="0" smtClean="0"/>
              <a:t>- that's why our agenda starts again at exploring what inspiring experiences we have found at community level to try and emulate them elsewhere, and then to reflect on how the way we work helps or hinders those examples of excellence we have come across and need to better celebrate at community levels where people have been working on their resilience for hundreds of years!</a:t>
            </a:r>
          </a:p>
          <a:p>
            <a:endParaRPr lang="en-US" altLang="zh-TW" baseline="0" dirty="0" smtClean="0"/>
          </a:p>
          <a:p>
            <a:r>
              <a:rPr lang="en-US" altLang="zh-TW" baseline="0" dirty="0" smtClean="0"/>
              <a:t>- But first   - - My presentation will focus on current discussions on the concept of resilience and the discussions around putting the concept of resilience in to practice. </a:t>
            </a:r>
            <a:endParaRPr lang="zh-TW"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75DDA-6299-46BF-BBB1-25DDC98AA00B}" type="slidenum">
              <a:rPr lang="en-GB" smtClean="0"/>
              <a:pPr/>
              <a:t>2</a:t>
            </a:fld>
            <a:endParaRPr lang="en-GB"/>
          </a:p>
        </p:txBody>
      </p:sp>
    </p:spTree>
    <p:extLst>
      <p:ext uri="{BB962C8B-B14F-4D97-AF65-F5344CB8AC3E}">
        <p14:creationId xmlns:p14="http://schemas.microsoft.com/office/powerpoint/2010/main" val="92205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2275DDA-6299-46BF-BBB1-25DDC98AA00B}" type="slidenum">
              <a:rPr lang="en-GB" smtClean="0"/>
              <a:pPr/>
              <a:t>8</a:t>
            </a:fld>
            <a:endParaRPr lang="en-GB"/>
          </a:p>
        </p:txBody>
      </p:sp>
    </p:spTree>
    <p:extLst>
      <p:ext uri="{BB962C8B-B14F-4D97-AF65-F5344CB8AC3E}">
        <p14:creationId xmlns:p14="http://schemas.microsoft.com/office/powerpoint/2010/main" val="362312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034E8F-AC19-4B4D-A650-D981599919CF}" type="slidenum">
              <a:rPr lang="en-US" smtClean="0"/>
              <a:t>9</a:t>
            </a:fld>
            <a:endParaRPr lang="en-US"/>
          </a:p>
        </p:txBody>
      </p:sp>
    </p:spTree>
    <p:extLst>
      <p:ext uri="{BB962C8B-B14F-4D97-AF65-F5344CB8AC3E}">
        <p14:creationId xmlns:p14="http://schemas.microsoft.com/office/powerpoint/2010/main" val="383888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defTabSz="457200" fontAlgn="base">
              <a:spcBef>
                <a:spcPct val="0"/>
              </a:spcBef>
              <a:spcAft>
                <a:spcPct val="0"/>
              </a:spcAft>
              <a:defRPr>
                <a:solidFill>
                  <a:schemeClr val="tx1"/>
                </a:solidFill>
                <a:latin typeface="Arial" pitchFamily="34" charset="0"/>
                <a:ea typeface="MS PGothic" pitchFamily="34" charset="-128"/>
              </a:defRPr>
            </a:lvl6pPr>
            <a:lvl7pPr marL="2971800" indent="-228600" defTabSz="457200" fontAlgn="base">
              <a:spcBef>
                <a:spcPct val="0"/>
              </a:spcBef>
              <a:spcAft>
                <a:spcPct val="0"/>
              </a:spcAft>
              <a:defRPr>
                <a:solidFill>
                  <a:schemeClr val="tx1"/>
                </a:solidFill>
                <a:latin typeface="Arial" pitchFamily="34" charset="0"/>
                <a:ea typeface="MS PGothic" pitchFamily="34" charset="-128"/>
              </a:defRPr>
            </a:lvl7pPr>
            <a:lvl8pPr marL="3429000" indent="-228600" defTabSz="457200" fontAlgn="base">
              <a:spcBef>
                <a:spcPct val="0"/>
              </a:spcBef>
              <a:spcAft>
                <a:spcPct val="0"/>
              </a:spcAft>
              <a:defRPr>
                <a:solidFill>
                  <a:schemeClr val="tx1"/>
                </a:solidFill>
                <a:latin typeface="Arial" pitchFamily="34" charset="0"/>
                <a:ea typeface="MS PGothic" pitchFamily="34" charset="-128"/>
              </a:defRPr>
            </a:lvl8pPr>
            <a:lvl9pPr marL="3886200" indent="-228600" defTabSz="457200" fontAlgn="base">
              <a:spcBef>
                <a:spcPct val="0"/>
              </a:spcBef>
              <a:spcAft>
                <a:spcPct val="0"/>
              </a:spcAft>
              <a:defRPr>
                <a:solidFill>
                  <a:schemeClr val="tx1"/>
                </a:solidFill>
                <a:latin typeface="Arial" pitchFamily="34" charset="0"/>
                <a:ea typeface="MS PGothic" pitchFamily="34" charset="-128"/>
              </a:defRPr>
            </a:lvl9pPr>
          </a:lstStyle>
          <a:p>
            <a:fld id="{48CBC1B0-7B94-44CB-9E24-FF262015C047}" type="slidenum">
              <a:rPr lang="en-US" altLang="en-US" smtClean="0"/>
              <a:pPr/>
              <a:t>13</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4818" name="Rectangle 3"/>
          <p:cNvSpPr>
            <a:spLocks noGrp="1" noChangeArrowheads="1"/>
          </p:cNvSpPr>
          <p:nvPr>
            <p:ph type="body" idx="1"/>
          </p:nvPr>
        </p:nvSpPr>
        <p:spPr bwMode="auto">
          <a:xfrm>
            <a:off x="915989" y="4343400"/>
            <a:ext cx="5026025" cy="4114800"/>
          </a:xfrm>
          <a:solidFill>
            <a:srgbClr val="FFFFFF"/>
          </a:solidFill>
          <a:ln>
            <a:solidFill>
              <a:srgbClr val="000000"/>
            </a:solidFill>
            <a:miter lim="800000"/>
            <a:headEnd/>
            <a:tailEnd/>
          </a:ln>
        </p:spPr>
        <p:txBody>
          <a:bodyPr wrap="square" lIns="78858" tIns="39429" rIns="78858" bIns="39429" numCol="1" anchor="t" anchorCtr="0" compatLnSpc="1">
            <a:prstTxWarp prst="textNoShape">
              <a:avLst/>
            </a:prstTxWarp>
          </a:bodyPr>
          <a:lstStyle/>
          <a:p>
            <a:pPr eaLnBrk="1" hangingPunct="1">
              <a:spcBef>
                <a:spcPct val="0"/>
              </a:spcBef>
            </a:pPr>
            <a:r>
              <a:rPr lang="en-US" altLang="en-US" smtClean="0"/>
              <a:t>Answer: Yes</a:t>
            </a:r>
          </a:p>
          <a:p>
            <a:pPr eaLnBrk="1" hangingPunct="1">
              <a:spcBef>
                <a:spcPct val="0"/>
              </a:spcBef>
            </a:pPr>
            <a:endParaRPr lang="en-US" altLang="en-US" smtClean="0"/>
          </a:p>
          <a:p>
            <a:pPr eaLnBrk="1" hangingPunct="1">
              <a:spcBef>
                <a:spcPct val="0"/>
              </a:spcBef>
            </a:pPr>
            <a:r>
              <a:rPr lang="en-US" altLang="en-US" smtClean="0"/>
              <a:t>Explanation:</a:t>
            </a:r>
          </a:p>
          <a:p>
            <a:pPr eaLnBrk="1" hangingPunct="1">
              <a:spcBef>
                <a:spcPct val="0"/>
              </a:spcBef>
            </a:pPr>
            <a:r>
              <a:rPr lang="en-US" altLang="en-US" smtClean="0"/>
              <a:t>These terms are often used interchangeably.  </a:t>
            </a:r>
          </a:p>
          <a:p>
            <a:pPr eaLnBrk="1" hangingPunct="1">
              <a:spcBef>
                <a:spcPct val="0"/>
              </a:spcBef>
            </a:pPr>
            <a:r>
              <a:rPr lang="en-US" altLang="en-US" smtClean="0"/>
              <a:t>Global warming was commonly used in the 80’s to talk about how human activities, such as the burning of fossil fuels and deforestation, were increasing the heat-trapping gases in the atmosphere that have been causing the planet to warm.</a:t>
            </a:r>
          </a:p>
          <a:p>
            <a:pPr eaLnBrk="1" hangingPunct="1">
              <a:spcBef>
                <a:spcPct val="0"/>
              </a:spcBef>
            </a:pPr>
            <a:r>
              <a:rPr lang="en-US" altLang="en-US" smtClean="0"/>
              <a:t>But scientists have learned that raising the temperature of the atmosphere, oceans and land will also result in large scale climatic changes, such as changes in rainfall patterns.</a:t>
            </a:r>
          </a:p>
          <a:p>
            <a:pPr eaLnBrk="1" hangingPunct="1">
              <a:spcBef>
                <a:spcPct val="0"/>
              </a:spcBef>
            </a:pPr>
            <a:r>
              <a:rPr lang="en-US" altLang="en-US" smtClean="0"/>
              <a:t>Both global warming and climate change are happening, and it is okay to use either term, though ‘climate change’ refers more comprehensively to the changes occurring due to increased greenhouse gases in the atmosphere.</a:t>
            </a:r>
          </a:p>
          <a:p>
            <a:pPr eaLnBrk="1" hangingPunct="1">
              <a:spcBef>
                <a:spcPct val="0"/>
              </a:spcBef>
            </a:pPr>
            <a:endParaRPr lang="en-US" altLang="en-US" smtClean="0"/>
          </a:p>
          <a:p>
            <a:pPr eaLnBrk="1" hangingPunct="1">
              <a:spcBef>
                <a:spcPct val="0"/>
              </a:spcBef>
            </a:pPr>
            <a:r>
              <a:rPr lang="en-US" altLang="en-US" smtClean="0"/>
              <a:t>http://www.climatecentral.org/library/faqs/what_is_the_difference_between_global_warming_and_climate_change</a:t>
            </a:r>
          </a:p>
          <a:p>
            <a:pPr eaLnBrk="1" hangingPunct="1">
              <a:spcBef>
                <a:spcPct val="0"/>
              </a:spcBef>
            </a:pPr>
            <a:endParaRPr lang="en-US" altLang="en-US" smtClean="0"/>
          </a:p>
          <a:p>
            <a:pPr eaLnBrk="1" hangingPunct="1">
              <a:spcBef>
                <a:spcPct val="0"/>
              </a:spcBef>
            </a:pPr>
            <a:r>
              <a:rPr lang="en-US" altLang="en-US" smtClean="0"/>
              <a:t>On a warmer planet, interactions between the ocean and atmosphere change.  For example: warmer ocean temperatures supply more energy to tropical cyclones as they move across the ocean, strengthening them.  At warmer temperatures evaporation increases, as does the ability of the atmosphere to hold more water vapour.  Thus we can expect longer/more intense dry periods, and heavier more intense rainfall when it occurs.  Scientists call this increased rainfall variability.  We can also expect that some areas will generally become drier while others become wetter overall.</a:t>
            </a:r>
            <a:r>
              <a:rPr lang="en-US" altLang="en-US" sz="1600" smtClean="0"/>
              <a:t>  </a:t>
            </a:r>
            <a:endParaRPr lang="en-US" altLang="en-US" sz="2400" smtClean="0"/>
          </a:p>
          <a:p>
            <a:pPr eaLnBrk="1" hangingPunct="1">
              <a:spcBef>
                <a:spcPct val="0"/>
              </a:spcBef>
            </a:pP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sz="1200" dirty="0" smtClean="0"/>
              <a:t>The question that must always be asked is: “Vulnerable to what specific hazard or what specific shock?” For example, people living in coastal zones are vulnerable to seasonal storms, flooding and rising sea level. (Official IFRC definition) Climate change can cause changes in the environmental conditions that determine the risk of people to the impact of hazards and is therefore an important factor for vulnerability. </a:t>
            </a:r>
          </a:p>
          <a:p>
            <a:endParaRPr lang="en-US" dirty="0"/>
          </a:p>
        </p:txBody>
      </p:sp>
      <p:sp>
        <p:nvSpPr>
          <p:cNvPr id="4" name="Slide Number Placeholder 3"/>
          <p:cNvSpPr>
            <a:spLocks noGrp="1"/>
          </p:cNvSpPr>
          <p:nvPr>
            <p:ph type="sldNum" sz="quarter" idx="10"/>
          </p:nvPr>
        </p:nvSpPr>
        <p:spPr/>
        <p:txBody>
          <a:bodyPr/>
          <a:lstStyle/>
          <a:p>
            <a:fld id="{C2275DDA-6299-46BF-BBB1-25DDC98AA00B}" type="slidenum">
              <a:rPr lang="en-GB" smtClean="0"/>
              <a:pPr/>
              <a:t>19</a:t>
            </a:fld>
            <a:endParaRPr lang="en-GB"/>
          </a:p>
        </p:txBody>
      </p:sp>
    </p:spTree>
    <p:extLst>
      <p:ext uri="{BB962C8B-B14F-4D97-AF65-F5344CB8AC3E}">
        <p14:creationId xmlns:p14="http://schemas.microsoft.com/office/powerpoint/2010/main" val="1393509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152400" y="152400"/>
            <a:ext cx="8839200" cy="5753100"/>
          </a:xfrm>
          <a:prstGeom prst="rect">
            <a:avLst/>
          </a:prstGeom>
          <a:solidFill>
            <a:srgbClr val="665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1"/>
          <p:cNvGrpSpPr>
            <a:grpSpLocks/>
          </p:cNvGrpSpPr>
          <p:nvPr/>
        </p:nvGrpSpPr>
        <p:grpSpPr bwMode="auto">
          <a:xfrm>
            <a:off x="339725" y="339725"/>
            <a:ext cx="1260475" cy="1260475"/>
            <a:chOff x="228600" y="228600"/>
            <a:chExt cx="1260000" cy="1260000"/>
          </a:xfrm>
        </p:grpSpPr>
        <p:sp>
          <p:nvSpPr>
            <p:cNvPr id="6" name="Oval 5"/>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282555" y="625325"/>
              <a:ext cx="1144157" cy="461789"/>
            </a:xfrm>
            <a:prstGeom prst="rect">
              <a:avLst/>
            </a:prstGeom>
            <a:noFill/>
          </p:spPr>
          <p:txBody>
            <a:bodyPr lIns="0" tIns="0" rIns="0" bIns="0">
              <a:spAutoFit/>
            </a:bodyPr>
            <a:lstStyle/>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Presentation title</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at-a-glance info</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(in slide master)</a:t>
              </a:r>
            </a:p>
          </p:txBody>
        </p:sp>
      </p:grpSp>
      <p:sp>
        <p:nvSpPr>
          <p:cNvPr id="2" name="Title 1"/>
          <p:cNvSpPr>
            <a:spLocks noGrp="1"/>
          </p:cNvSpPr>
          <p:nvPr>
            <p:ph type="ctrTitle"/>
          </p:nvPr>
        </p:nvSpPr>
        <p:spPr>
          <a:xfrm>
            <a:off x="990600" y="2819400"/>
            <a:ext cx="7239000" cy="647591"/>
          </a:xfrm>
        </p:spPr>
        <p:txBody>
          <a:bodyPr/>
          <a:lstStyle>
            <a:lvl1pPr algn="r">
              <a:defRPr b="1">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990600" y="3886200"/>
            <a:ext cx="7239000" cy="1752600"/>
          </a:xfr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8" name="Oval 7"/>
          <p:cNvSpPr/>
          <p:nvPr/>
        </p:nvSpPr>
        <p:spPr>
          <a:xfrm>
            <a:off x="395536" y="404664"/>
            <a:ext cx="1152128" cy="1152128"/>
          </a:xfrm>
          <a:prstGeom prst="ellipse">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9"/>
          <p:cNvSpPr txBox="1">
            <a:spLocks noChangeArrowheads="1"/>
          </p:cNvSpPr>
          <p:nvPr/>
        </p:nvSpPr>
        <p:spPr bwMode="auto">
          <a:xfrm>
            <a:off x="395536" y="692696"/>
            <a:ext cx="11445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2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9pPr>
          </a:lstStyle>
          <a:p>
            <a:pPr algn="ctr"/>
            <a:r>
              <a:rPr lang="en-US" sz="1200" b="1" dirty="0">
                <a:solidFill>
                  <a:schemeClr val="bg1"/>
                </a:solidFill>
              </a:rPr>
              <a:t>SEA Climate Change </a:t>
            </a:r>
            <a:r>
              <a:rPr lang="en-US" sz="1200" b="1" dirty="0" smtClean="0">
                <a:solidFill>
                  <a:schemeClr val="bg1"/>
                </a:solidFill>
              </a:rPr>
              <a:t>Training</a:t>
            </a:r>
            <a:endParaRPr lang="en-US" sz="1200" b="1" dirty="0">
              <a:solidFill>
                <a:schemeClr val="bg1"/>
              </a:solidFill>
            </a:endParaRPr>
          </a:p>
        </p:txBody>
      </p:sp>
    </p:spTree>
    <p:extLst>
      <p:ext uri="{BB962C8B-B14F-4D97-AF65-F5344CB8AC3E}">
        <p14:creationId xmlns:p14="http://schemas.microsoft.com/office/powerpoint/2010/main" val="147377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7311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cxnSp>
        <p:nvCxnSpPr>
          <p:cNvPr id="6" name="Straight Connector 5"/>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457200" y="1676400"/>
            <a:ext cx="3352800" cy="4191000"/>
          </a:xfrm>
        </p:spPr>
        <p:txBody>
          <a:bodyPr rtlCol="0">
            <a:normAutofit/>
          </a:bodyPr>
          <a:lstStyle/>
          <a:p>
            <a:pPr lvl="0"/>
            <a:r>
              <a:rPr lang="en-US" noProof="0" smtClean="0"/>
              <a:t>Click icon to add chart</a:t>
            </a:r>
            <a:endParaRPr lang="en-GB" noProof="0" dirty="0"/>
          </a:p>
        </p:txBody>
      </p:sp>
      <p:sp>
        <p:nvSpPr>
          <p:cNvPr id="5" name="Title 4"/>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1"/>
          </p:nvPr>
        </p:nvSpPr>
        <p:spPr>
          <a:xfrm>
            <a:off x="3959770" y="1676400"/>
            <a:ext cx="4724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364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hoto Layou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4" name="Picture Placeholder 3"/>
          <p:cNvSpPr>
            <a:spLocks noGrp="1"/>
          </p:cNvSpPr>
          <p:nvPr>
            <p:ph type="pic" sz="quarter" idx="10"/>
          </p:nvPr>
        </p:nvSpPr>
        <p:spPr>
          <a:xfrm>
            <a:off x="1828800" y="2895600"/>
            <a:ext cx="6858000" cy="2971800"/>
          </a:xfrm>
        </p:spPr>
        <p:txBody>
          <a:bodyPr rtlCol="0">
            <a:normAutofit/>
          </a:bodyPr>
          <a:lstStyle/>
          <a:p>
            <a:pPr lvl="0"/>
            <a:r>
              <a:rPr lang="en-US" noProof="0" smtClean="0"/>
              <a:t>Drag picture to placeholder or click icon to add</a:t>
            </a:r>
            <a:endParaRPr lang="en-GB" noProof="0" dirty="0"/>
          </a:p>
        </p:txBody>
      </p:sp>
      <p:sp>
        <p:nvSpPr>
          <p:cNvPr id="6" name="Text Placeholder 5"/>
          <p:cNvSpPr>
            <a:spLocks noGrp="1"/>
          </p:cNvSpPr>
          <p:nvPr>
            <p:ph type="body" sz="quarter" idx="11"/>
          </p:nvPr>
        </p:nvSpPr>
        <p:spPr>
          <a:xfrm>
            <a:off x="1828800" y="1631732"/>
            <a:ext cx="6858000" cy="1143000"/>
          </a:xfrm>
        </p:spPr>
        <p:txBody>
          <a:bodyPr/>
          <a:lstStyle/>
          <a:p>
            <a:pPr lvl="0"/>
            <a:r>
              <a:rPr lang="en-US" smtClean="0"/>
              <a:t>Click to edit Master text styles</a:t>
            </a:r>
          </a:p>
        </p:txBody>
      </p:sp>
    </p:spTree>
    <p:extLst>
      <p:ext uri="{BB962C8B-B14F-4D97-AF65-F5344CB8AC3E}">
        <p14:creationId xmlns:p14="http://schemas.microsoft.com/office/powerpoint/2010/main" val="242167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457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6915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676399"/>
            <a:ext cx="4040188"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51075"/>
            <a:ext cx="4040188"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676399"/>
            <a:ext cx="4041775"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51075"/>
            <a:ext cx="4041775"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67185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nd contact Layout">
    <p:spTree>
      <p:nvGrpSpPr>
        <p:cNvPr id="1" name=""/>
        <p:cNvGrpSpPr/>
        <p:nvPr/>
      </p:nvGrpSpPr>
      <p:grpSpPr>
        <a:xfrm>
          <a:off x="0" y="0"/>
          <a:ext cx="0" cy="0"/>
          <a:chOff x="0" y="0"/>
          <a:chExt cx="0" cy="0"/>
        </a:xfrm>
      </p:grpSpPr>
      <p:grpSp>
        <p:nvGrpSpPr>
          <p:cNvPr id="2" name="Group 7"/>
          <p:cNvGrpSpPr>
            <a:grpSpLocks/>
          </p:cNvGrpSpPr>
          <p:nvPr/>
        </p:nvGrpSpPr>
        <p:grpSpPr bwMode="auto">
          <a:xfrm>
            <a:off x="152400" y="152400"/>
            <a:ext cx="88392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533400" y="498475"/>
              <a:ext cx="4724400" cy="3589338"/>
            </a:xfrm>
            <a:prstGeom prst="rect">
              <a:avLst/>
            </a:prstGeom>
            <a:noFill/>
          </p:spPr>
          <p:txBody>
            <a:bodyPr lIns="0" tIns="0" rIns="0" bIns="0">
              <a:spAutoFit/>
            </a:bodyPr>
            <a:lstStyle/>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FOR FURTHER INFORMATION ON XXXXXXXXX XXXXXXXX XXXXXXXXX XXXX, PLEASE CONTACT:</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IFRC XXXXXXXXXXXXX DEPARTMENT</a:t>
              </a:r>
            </a:p>
            <a:p>
              <a:pPr fontAlgn="auto">
                <a:spcBef>
                  <a:spcPts val="0"/>
                </a:spcBef>
                <a:spcAft>
                  <a:spcPts val="0"/>
                </a:spcAft>
                <a:defRPr/>
              </a:pPr>
              <a:r>
                <a:rPr lang="en-US" sz="2000" baseline="30000" dirty="0">
                  <a:solidFill>
                    <a:schemeClr val="bg1"/>
                  </a:solidFill>
                  <a:latin typeface="Arial" pitchFamily="34" charset="0"/>
                  <a:ea typeface="+mn-ea"/>
                  <a:cs typeface="Arial" pitchFamily="34" charset="0"/>
                </a:rPr>
                <a:t>NAME SURNAME, TITLE</a:t>
              </a:r>
              <a:br>
                <a:rPr lang="en-US" sz="2000" baseline="30000" dirty="0">
                  <a:solidFill>
                    <a:schemeClr val="bg1"/>
                  </a:solidFill>
                  <a:latin typeface="Arial" pitchFamily="34" charset="0"/>
                  <a:ea typeface="+mn-ea"/>
                  <a:cs typeface="Arial" pitchFamily="34" charset="0"/>
                </a:rPr>
              </a:br>
              <a:r>
                <a:rPr lang="en-US" sz="2000" b="1" baseline="30000" dirty="0">
                  <a:solidFill>
                    <a:schemeClr val="bg1"/>
                  </a:solidFill>
                  <a:latin typeface="Arial" pitchFamily="34" charset="0"/>
                  <a:ea typeface="+mn-ea"/>
                  <a:cs typeface="Arial" pitchFamily="34" charset="0"/>
                </a:rPr>
                <a:t>TEL. : +41 022 730 XXXX</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EMAIL: name.surname@ifrc.org</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THIS PRESENTATION IS PUBLISHED BY</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INTERNATIONAL FEDERATION OF </a:t>
              </a:r>
              <a:br>
                <a:rPr lang="en-US" sz="2000" b="1" baseline="30000" dirty="0">
                  <a:solidFill>
                    <a:schemeClr val="bg1"/>
                  </a:solidFill>
                  <a:latin typeface="Arial" pitchFamily="34" charset="0"/>
                  <a:ea typeface="+mn-ea"/>
                  <a:cs typeface="Arial" pitchFamily="34" charset="0"/>
                </a:rPr>
              </a:br>
              <a:r>
                <a:rPr lang="en-US" sz="2000" b="1" baseline="30000" dirty="0">
                  <a:solidFill>
                    <a:schemeClr val="bg1"/>
                  </a:solidFill>
                  <a:latin typeface="Arial" pitchFamily="34" charset="0"/>
                  <a:ea typeface="+mn-ea"/>
                  <a:cs typeface="Arial" pitchFamily="34" charset="0"/>
                </a:rPr>
                <a:t>RED CROSS AND RED CRESCENT SOCIETIES</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P.O. BOX 372</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CH-1211 GENEVA 19</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SWITZERLAND</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TEL.: +41 22 730 42 22</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FAX.: +41 22 733 03 95</a:t>
              </a:r>
              <a:endParaRPr lang="en-US" sz="2000" dirty="0">
                <a:solidFill>
                  <a:schemeClr val="bg1"/>
                </a:solidFill>
                <a:latin typeface="Arial" pitchFamily="34" charset="0"/>
                <a:ea typeface="+mn-ea"/>
                <a:cs typeface="Arial" pitchFamily="34" charset="0"/>
              </a:endParaRPr>
            </a:p>
          </p:txBody>
        </p:sp>
        <p:pic>
          <p:nvPicPr>
            <p:cNvPr id="6" name="Picture 15" descr="SLCM-icons logo-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486400"/>
              <a:ext cx="1905000" cy="98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IFRC_logo_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6096000"/>
              <a:ext cx="3157728" cy="29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86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101415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2996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4"/>
          <p:cNvGrpSpPr>
            <a:grpSpLocks/>
          </p:cNvGrpSpPr>
          <p:nvPr/>
        </p:nvGrpSpPr>
        <p:grpSpPr bwMode="auto">
          <a:xfrm>
            <a:off x="152400" y="5943600"/>
            <a:ext cx="8839200" cy="787400"/>
            <a:chOff x="152400" y="5918015"/>
            <a:chExt cx="8839200" cy="787585"/>
          </a:xfrm>
        </p:grpSpPr>
        <p:sp>
          <p:nvSpPr>
            <p:cNvPr id="9" name="Rectangle 8"/>
            <p:cNvSpPr/>
            <p:nvPr/>
          </p:nvSpPr>
          <p:spPr bwMode="auto">
            <a:xfrm>
              <a:off x="152400" y="5918015"/>
              <a:ext cx="8839200" cy="787585"/>
            </a:xfrm>
            <a:prstGeom prst="rect">
              <a:avLst/>
            </a:prstGeom>
            <a:solidFill>
              <a:srgbClr val="DB0000"/>
            </a:solidFill>
            <a:ln w="9525" cap="flat" cmpd="sng" algn="ctr">
              <a:solidFill>
                <a:schemeClr val="bg1"/>
              </a:solidFill>
              <a:prstDash val="solid"/>
              <a:round/>
              <a:headEnd type="none" w="med" len="med"/>
              <a:tailEnd type="none" w="med" len="med"/>
            </a:ln>
            <a:effectLst/>
          </p:spPr>
          <p:txBody>
            <a:bodyPr/>
            <a:lstStyle/>
            <a:p>
              <a:pPr marL="342900" indent="-342900" fontAlgn="auto">
                <a:spcBef>
                  <a:spcPct val="20000"/>
                </a:spcBef>
                <a:spcAft>
                  <a:spcPts val="0"/>
                </a:spcAft>
                <a:buFontTx/>
                <a:buChar char="•"/>
                <a:defRPr/>
              </a:pPr>
              <a:endParaRPr lang="en-US" sz="3200">
                <a:ea typeface="+mn-ea"/>
              </a:endParaRPr>
            </a:p>
          </p:txBody>
        </p:sp>
        <p:sp>
          <p:nvSpPr>
            <p:cNvPr id="10" name="TextBox 9"/>
            <p:cNvSpPr txBox="1"/>
            <p:nvPr/>
          </p:nvSpPr>
          <p:spPr bwMode="auto">
            <a:xfrm>
              <a:off x="304800" y="6106972"/>
              <a:ext cx="3124200" cy="369974"/>
            </a:xfrm>
            <a:prstGeom prst="rect">
              <a:avLst/>
            </a:prstGeom>
            <a:noFill/>
          </p:spPr>
          <p:txBody>
            <a:bodyPr lIns="0" tIns="0" rIns="0" bIns="0">
              <a:spAutoFit/>
            </a:bodyPr>
            <a:lstStyle/>
            <a:p>
              <a:pPr fontAlgn="auto">
                <a:spcBef>
                  <a:spcPts val="0"/>
                </a:spcBef>
                <a:spcAft>
                  <a:spcPts val="0"/>
                </a:spcAft>
                <a:defRPr/>
              </a:pPr>
              <a:r>
                <a:rPr lang="en-US" sz="1200" b="1">
                  <a:solidFill>
                    <a:srgbClr val="551C15"/>
                  </a:solidFill>
                  <a:latin typeface="Arial Rounded MT Bold" pitchFamily="-110" charset="0"/>
                  <a:ea typeface="Arial Rounded MT Bold" pitchFamily="-110" charset="0"/>
                  <a:cs typeface="Arial Rounded MT Bold" pitchFamily="-110" charset="0"/>
                </a:rPr>
                <a:t>www.ifrc.org</a:t>
              </a:r>
            </a:p>
            <a:p>
              <a:pPr fontAlgn="auto">
                <a:spcBef>
                  <a:spcPts val="0"/>
                </a:spcBef>
                <a:spcAft>
                  <a:spcPts val="0"/>
                </a:spcAft>
                <a:defRPr/>
              </a:pPr>
              <a:r>
                <a:rPr lang="en-US" sz="1200" b="1">
                  <a:solidFill>
                    <a:schemeClr val="bg1"/>
                  </a:solidFill>
                  <a:latin typeface="Arial Rounded MT Bold" pitchFamily="-110" charset="0"/>
                  <a:ea typeface="Arial Rounded MT Bold" pitchFamily="-110" charset="0"/>
                  <a:cs typeface="Arial Rounded MT Bold" pitchFamily="-110" charset="0"/>
                </a:rPr>
                <a:t>Saving lives, changing minds.</a:t>
              </a:r>
              <a:endParaRPr lang="en-US" sz="1200">
                <a:solidFill>
                  <a:schemeClr val="bg1"/>
                </a:solidFill>
                <a:latin typeface="Arial Rounded MT Bold" pitchFamily="-110" charset="0"/>
                <a:ea typeface="Arial Rounded MT Bold" pitchFamily="-110" charset="0"/>
                <a:cs typeface="Arial Rounded MT Bold" pitchFamily="-110" charset="0"/>
              </a:endParaRPr>
            </a:p>
          </p:txBody>
        </p:sp>
        <p:pic>
          <p:nvPicPr>
            <p:cNvPr id="1034" name="Picture 14" descr="IFRC_logo_EN.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13869" y="6172201"/>
              <a:ext cx="322533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1828800" y="3508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sp>
        <p:nvSpPr>
          <p:cNvPr id="1028" name="Text Placeholder 2"/>
          <p:cNvSpPr>
            <a:spLocks noGrp="1"/>
          </p:cNvSpPr>
          <p:nvPr>
            <p:ph type="body" idx="1"/>
          </p:nvPr>
        </p:nvSpPr>
        <p:spPr bwMode="auto">
          <a:xfrm>
            <a:off x="1828800" y="1676400"/>
            <a:ext cx="685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grpSp>
        <p:nvGrpSpPr>
          <p:cNvPr id="1029" name="Group 16"/>
          <p:cNvGrpSpPr>
            <a:grpSpLocks/>
          </p:cNvGrpSpPr>
          <p:nvPr/>
        </p:nvGrpSpPr>
        <p:grpSpPr bwMode="auto">
          <a:xfrm>
            <a:off x="339725" y="339725"/>
            <a:ext cx="1260475" cy="1260475"/>
            <a:chOff x="228600" y="228600"/>
            <a:chExt cx="1260000" cy="1260000"/>
          </a:xfrm>
        </p:grpSpPr>
        <p:sp>
          <p:nvSpPr>
            <p:cNvPr id="18" name="Oval 17"/>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p:nvPr/>
          </p:nvSpPr>
          <p:spPr>
            <a:xfrm>
              <a:off x="282555" y="625325"/>
              <a:ext cx="1144157" cy="461789"/>
            </a:xfrm>
            <a:prstGeom prst="rect">
              <a:avLst/>
            </a:prstGeom>
            <a:noFill/>
          </p:spPr>
          <p:txBody>
            <a:bodyPr lIns="0" tIns="0" rIns="0" bIns="0">
              <a:spAutoFit/>
            </a:bodyPr>
            <a:lstStyle/>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Presentation title</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at-a-glance info</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(in slide master)</a:t>
              </a:r>
            </a:p>
          </p:txBody>
        </p:sp>
      </p:grpSp>
      <p:sp>
        <p:nvSpPr>
          <p:cNvPr id="2" name="Rounded Rectangle 1"/>
          <p:cNvSpPr/>
          <p:nvPr/>
        </p:nvSpPr>
        <p:spPr>
          <a:xfrm>
            <a:off x="395536" y="692696"/>
            <a:ext cx="1080120" cy="504056"/>
          </a:xfrm>
          <a:prstGeom prst="round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395536" y="404664"/>
            <a:ext cx="1152128" cy="1152128"/>
          </a:xfrm>
          <a:prstGeom prst="ellipse">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9"/>
          <p:cNvSpPr txBox="1">
            <a:spLocks noChangeArrowheads="1"/>
          </p:cNvSpPr>
          <p:nvPr/>
        </p:nvSpPr>
        <p:spPr bwMode="auto">
          <a:xfrm>
            <a:off x="395536" y="692696"/>
            <a:ext cx="11445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2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9pPr>
          </a:lstStyle>
          <a:p>
            <a:pPr algn="ctr"/>
            <a:r>
              <a:rPr lang="en-US" sz="1200" b="1" dirty="0">
                <a:solidFill>
                  <a:schemeClr val="bg1"/>
                </a:solidFill>
              </a:rPr>
              <a:t>SEA Climate Change </a:t>
            </a:r>
            <a:r>
              <a:rPr lang="en-US" sz="1200" b="1" dirty="0" smtClean="0">
                <a:solidFill>
                  <a:schemeClr val="bg1"/>
                </a:solidFill>
              </a:rPr>
              <a:t>Training</a:t>
            </a:r>
            <a:endParaRPr lang="en-US" sz="12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rtl="0" eaLnBrk="1" fontAlgn="base" hangingPunct="1">
        <a:spcBef>
          <a:spcPct val="0"/>
        </a:spcBef>
        <a:spcAft>
          <a:spcPct val="0"/>
        </a:spcAft>
        <a:defRPr sz="2600" b="1" i="1" kern="1200">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charset="0"/>
        <a:buChar char="§"/>
        <a:defRPr sz="2200" kern="1200">
          <a:solidFill>
            <a:schemeClr val="tx1"/>
          </a:solidFill>
          <a:latin typeface="Arial" pitchFamily="34" charset="0"/>
          <a:ea typeface="ＭＳ Ｐゴシック" charset="0"/>
          <a:cs typeface="Arial" pitchFamily="34" charset="0"/>
        </a:defRPr>
      </a:lvl1pPr>
      <a:lvl2pPr marL="450850" indent="-177800"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2pPr>
      <a:lvl3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3pPr>
      <a:lvl4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4pPr>
      <a:lvl5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hyperlink" Target="http://www.env.gov.bc.ca/cas/resources/glossary.html%23UNFCC" TargetMode="External"/><Relationship Id="rId4" Type="http://schemas.openxmlformats.org/officeDocument/2006/relationships/image" Target="../media/image12.jpeg"/><Relationship Id="rId1" Type="http://schemas.openxmlformats.org/officeDocument/2006/relationships/slideLayout" Target="../slideLayouts/slideLayout5.xml"/><Relationship Id="rId2" Type="http://schemas.openxmlformats.org/officeDocument/2006/relationships/hyperlink" Target="http://www.env.gov.bc.ca/cas/resources/glossary.html%23carbon_sin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 Id="rId3" Type="http://schemas.openxmlformats.org/officeDocument/2006/relationships/image" Target="http://iri.columbia.edu/climate/ENSO/globalimpact/temp_precip/images/LaNinaImpacts_djf.jp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3"/>
          <p:cNvSpPr>
            <a:spLocks noGrp="1"/>
          </p:cNvSpPr>
          <p:nvPr>
            <p:ph type="ctrTitle"/>
          </p:nvPr>
        </p:nvSpPr>
        <p:spPr>
          <a:xfrm>
            <a:off x="1475656" y="332656"/>
            <a:ext cx="7128792" cy="1008112"/>
          </a:xfrm>
        </p:spPr>
        <p:txBody>
          <a:bodyPr/>
          <a:lstStyle/>
          <a:p>
            <a:r>
              <a:rPr lang="en-GB" sz="3200" dirty="0" smtClean="0"/>
              <a:t>     Frequently used terminologies and definitions</a:t>
            </a:r>
            <a:endParaRPr lang="en-GB" sz="3200" dirty="0" smtClean="0">
              <a:latin typeface="Arial" charset="0"/>
              <a:cs typeface="Arial" charset="0"/>
            </a:endParaRPr>
          </a:p>
        </p:txBody>
      </p:sp>
      <p:pic>
        <p:nvPicPr>
          <p:cNvPr id="7" name="Picture 2"/>
          <p:cNvPicPr>
            <a:picLocks noChangeAspect="1" noChangeArrowheads="1"/>
          </p:cNvPicPr>
          <p:nvPr/>
        </p:nvPicPr>
        <p:blipFill>
          <a:blip r:embed="rId3" cstate="print"/>
          <a:srcRect/>
          <a:stretch>
            <a:fillRect/>
          </a:stretch>
        </p:blipFill>
        <p:spPr bwMode="auto">
          <a:xfrm>
            <a:off x="1403648" y="1484784"/>
            <a:ext cx="6696577" cy="4461595"/>
          </a:xfrm>
          <a:prstGeom prst="rect">
            <a:avLst/>
          </a:prstGeom>
          <a:noFill/>
          <a:ln w="9525">
            <a:noFill/>
            <a:miter lim="800000"/>
            <a:headEnd/>
            <a:tailEnd/>
          </a:ln>
          <a:effectLst/>
        </p:spPr>
      </p:pic>
    </p:spTree>
    <p:extLst>
      <p:ext uri="{BB962C8B-B14F-4D97-AF65-F5344CB8AC3E}">
        <p14:creationId xmlns:p14="http://schemas.microsoft.com/office/powerpoint/2010/main" val="1459743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3985" y="2738496"/>
            <a:ext cx="6607629" cy="1569660"/>
          </a:xfrm>
          <a:prstGeom prst="rect">
            <a:avLst/>
          </a:prstGeom>
          <a:noFill/>
        </p:spPr>
        <p:txBody>
          <a:bodyPr wrap="square" rtlCol="0">
            <a:spAutoFit/>
          </a:bodyPr>
          <a:lstStyle/>
          <a:p>
            <a:pPr marL="738188" indent="-738188">
              <a:buAutoNum type="alphaUcPeriod"/>
            </a:pPr>
            <a:r>
              <a:rPr lang="en-US" sz="2400" dirty="0" smtClean="0">
                <a:latin typeface="Arial" panose="020B0604020202020204" pitchFamily="34" charset="0"/>
                <a:cs typeface="Arial" panose="020B0604020202020204" pitchFamily="34" charset="0"/>
              </a:rPr>
              <a:t>Water </a:t>
            </a:r>
            <a:r>
              <a:rPr lang="en-US" sz="2400" dirty="0" err="1" smtClean="0">
                <a:latin typeface="Arial" panose="020B0604020202020204" pitchFamily="34" charset="0"/>
                <a:cs typeface="Arial" panose="020B0604020202020204" pitchFamily="34" charset="0"/>
              </a:rPr>
              <a:t>vapour</a:t>
            </a:r>
            <a:endParaRPr lang="en-US" sz="2400" dirty="0" smtClean="0">
              <a:latin typeface="Arial" panose="020B0604020202020204" pitchFamily="34" charset="0"/>
              <a:cs typeface="Arial" panose="020B0604020202020204" pitchFamily="34" charset="0"/>
            </a:endParaRPr>
          </a:p>
          <a:p>
            <a:pPr marL="738188" indent="-738188">
              <a:buAutoNum type="alphaUcPeriod"/>
            </a:pPr>
            <a:r>
              <a:rPr lang="en-US" sz="2400" dirty="0" smtClean="0">
                <a:latin typeface="Arial" panose="020B0604020202020204" pitchFamily="34" charset="0"/>
                <a:cs typeface="Arial" panose="020B0604020202020204" pitchFamily="34" charset="0"/>
              </a:rPr>
              <a:t>Methane </a:t>
            </a:r>
          </a:p>
          <a:p>
            <a:pPr marL="738188" indent="-738188">
              <a:buAutoNum type="alphaUcPeriod"/>
            </a:pPr>
            <a:r>
              <a:rPr lang="en-US" sz="2400" dirty="0" smtClean="0">
                <a:latin typeface="Arial" panose="020B0604020202020204" pitchFamily="34" charset="0"/>
                <a:cs typeface="Arial" panose="020B0604020202020204" pitchFamily="34" charset="0"/>
              </a:rPr>
              <a:t>Carbon </a:t>
            </a:r>
            <a:r>
              <a:rPr lang="en-US" sz="2400" dirty="0">
                <a:latin typeface="Arial" panose="020B0604020202020204" pitchFamily="34" charset="0"/>
                <a:cs typeface="Arial" panose="020B0604020202020204" pitchFamily="34" charset="0"/>
              </a:rPr>
              <a:t>dioxide </a:t>
            </a:r>
            <a:endParaRPr lang="en-US" sz="2400" dirty="0" smtClean="0">
              <a:latin typeface="Arial" panose="020B0604020202020204" pitchFamily="34" charset="0"/>
              <a:cs typeface="Arial" panose="020B0604020202020204" pitchFamily="34" charset="0"/>
            </a:endParaRPr>
          </a:p>
          <a:p>
            <a:pPr marL="738188" indent="-738188">
              <a:buAutoNum type="alphaUcPeriod"/>
            </a:pPr>
            <a:r>
              <a:rPr lang="en-US" sz="2400" dirty="0" smtClean="0">
                <a:latin typeface="Arial" panose="020B0604020202020204" pitchFamily="34" charset="0"/>
                <a:cs typeface="Arial" panose="020B0604020202020204" pitchFamily="34" charset="0"/>
              </a:rPr>
              <a:t>Ozone</a:t>
            </a:r>
            <a:endParaRPr lang="en-US" sz="2400" dirty="0">
              <a:latin typeface="Arial" panose="020B0604020202020204" pitchFamily="34" charset="0"/>
              <a:cs typeface="Arial" panose="020B0604020202020204" pitchFamily="34" charset="0"/>
            </a:endParaRPr>
          </a:p>
        </p:txBody>
      </p:sp>
      <p:sp>
        <p:nvSpPr>
          <p:cNvPr id="3" name="TextBox 2"/>
          <p:cNvSpPr txBox="1"/>
          <p:nvPr/>
        </p:nvSpPr>
        <p:spPr>
          <a:xfrm>
            <a:off x="1828800" y="1765985"/>
            <a:ext cx="7097486" cy="830997"/>
          </a:xfrm>
          <a:prstGeom prst="rect">
            <a:avLst/>
          </a:prstGeom>
          <a:noFill/>
        </p:spPr>
        <p:txBody>
          <a:bodyPr wrap="square" rtlCol="0">
            <a:spAutoFit/>
          </a:bodyPr>
          <a:lstStyle/>
          <a:p>
            <a:r>
              <a:rPr lang="en-US" sz="2400" b="1" dirty="0" smtClean="0">
                <a:latin typeface="Arial" panose="020B0604020202020204" pitchFamily="34" charset="0"/>
                <a:cs typeface="Arial" panose="020B0604020202020204" pitchFamily="34" charset="0"/>
              </a:rPr>
              <a:t>Which </a:t>
            </a:r>
            <a:r>
              <a:rPr lang="en-US" sz="2400" b="1" dirty="0">
                <a:latin typeface="Arial" panose="020B0604020202020204" pitchFamily="34" charset="0"/>
                <a:cs typeface="Arial" panose="020B0604020202020204" pitchFamily="34" charset="0"/>
              </a:rPr>
              <a:t>of the following greenhouse gases has the biggest impact on climate change</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1828800" y="459971"/>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600" b="1" i="1" kern="1200">
                <a:solidFill>
                  <a:schemeClr val="tx1"/>
                </a:solidFill>
                <a:latin typeface="Arial" pitchFamily="34" charset="0"/>
                <a:ea typeface="+mj-ea"/>
                <a:cs typeface="Arial" pitchFamily="34" charset="0"/>
              </a:defRPr>
            </a:lvl1pPr>
            <a:lvl2pPr algn="l" rtl="0" fontAlgn="base">
              <a:spcBef>
                <a:spcPct val="0"/>
              </a:spcBef>
              <a:spcAft>
                <a:spcPct val="0"/>
              </a:spcAft>
              <a:defRPr sz="2600" b="1" i="1">
                <a:solidFill>
                  <a:schemeClr val="tx1"/>
                </a:solidFill>
                <a:latin typeface="Arial" pitchFamily="34" charset="0"/>
                <a:cs typeface="Arial" pitchFamily="34" charset="0"/>
              </a:defRPr>
            </a:lvl2pPr>
            <a:lvl3pPr algn="l" rtl="0" fontAlgn="base">
              <a:spcBef>
                <a:spcPct val="0"/>
              </a:spcBef>
              <a:spcAft>
                <a:spcPct val="0"/>
              </a:spcAft>
              <a:defRPr sz="2600" b="1" i="1">
                <a:solidFill>
                  <a:schemeClr val="tx1"/>
                </a:solidFill>
                <a:latin typeface="Arial" pitchFamily="34" charset="0"/>
                <a:cs typeface="Arial" pitchFamily="34" charset="0"/>
              </a:defRPr>
            </a:lvl3pPr>
            <a:lvl4pPr algn="l" rtl="0" fontAlgn="base">
              <a:spcBef>
                <a:spcPct val="0"/>
              </a:spcBef>
              <a:spcAft>
                <a:spcPct val="0"/>
              </a:spcAft>
              <a:defRPr sz="2600" b="1" i="1">
                <a:solidFill>
                  <a:schemeClr val="tx1"/>
                </a:solidFill>
                <a:latin typeface="Arial" pitchFamily="34" charset="0"/>
                <a:cs typeface="Arial" pitchFamily="34" charset="0"/>
              </a:defRPr>
            </a:lvl4pPr>
            <a:lvl5pPr algn="l" rtl="0" fontAlgn="base">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a:lstStyle>
          <a:p>
            <a:r>
              <a:rPr lang="en-US" sz="3200" dirty="0" smtClean="0"/>
              <a:t>Question</a:t>
            </a:r>
            <a:endParaRPr lang="en-US" sz="3200" dirty="0"/>
          </a:p>
        </p:txBody>
      </p:sp>
    </p:spTree>
    <p:extLst>
      <p:ext uri="{BB962C8B-B14F-4D97-AF65-F5344CB8AC3E}">
        <p14:creationId xmlns:p14="http://schemas.microsoft.com/office/powerpoint/2010/main" val="223177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023170"/>
            <a:ext cx="8077200" cy="3293209"/>
          </a:xfrm>
          <a:prstGeom prst="rect">
            <a:avLst/>
          </a:prstGeom>
          <a:noFill/>
        </p:spPr>
        <p:txBody>
          <a:bodyPr wrap="square" rtlCol="0">
            <a:spAutoFit/>
          </a:bodyPr>
          <a:lstStyle/>
          <a:p>
            <a:r>
              <a:rPr lang="en-US" sz="2600" dirty="0" smtClean="0">
                <a:latin typeface="Arial" panose="020B0604020202020204" pitchFamily="34" charset="0"/>
                <a:cs typeface="Arial" panose="020B0604020202020204" pitchFamily="34" charset="0"/>
              </a:rPr>
              <a:t>Water </a:t>
            </a:r>
            <a:r>
              <a:rPr lang="en-US" sz="2600" dirty="0" err="1">
                <a:latin typeface="Arial" panose="020B0604020202020204" pitchFamily="34" charset="0"/>
                <a:cs typeface="Arial" panose="020B0604020202020204" pitchFamily="34" charset="0"/>
              </a:rPr>
              <a:t>vapour</a:t>
            </a:r>
            <a:r>
              <a:rPr lang="en-US" sz="2600" dirty="0">
                <a:latin typeface="Arial" panose="020B0604020202020204" pitchFamily="34" charset="0"/>
                <a:cs typeface="Arial" panose="020B0604020202020204" pitchFamily="34" charset="0"/>
              </a:rPr>
              <a:t> is the most prolific greenhouse gas, but its levels are reasonably constant. Methane and ozone are much more potent greenhouse gases than carbon dioxide, but they’re present in smaller quantities. Burning of fossil fuels – carbon, oil, petroleum – has seen carbon dioxide levels in the atmosphere increase from 280 parts per million 200 years ago to 430 parts per million today.</a:t>
            </a:r>
          </a:p>
        </p:txBody>
      </p:sp>
      <p:sp>
        <p:nvSpPr>
          <p:cNvPr id="3" name="TextBox 2"/>
          <p:cNvSpPr txBox="1"/>
          <p:nvPr/>
        </p:nvSpPr>
        <p:spPr>
          <a:xfrm>
            <a:off x="1719943" y="762000"/>
            <a:ext cx="6966856" cy="584775"/>
          </a:xfrm>
          <a:prstGeom prst="rect">
            <a:avLst/>
          </a:prstGeom>
          <a:noFill/>
        </p:spPr>
        <p:txBody>
          <a:bodyPr wrap="square" rtlCol="0">
            <a:spAutoFit/>
          </a:bodyPr>
          <a:lstStyle/>
          <a:p>
            <a:r>
              <a:rPr lang="en-US" sz="3200" b="1" i="1" dirty="0" smtClean="0">
                <a:latin typeface="Arial" panose="020B0604020202020204" pitchFamily="34" charset="0"/>
                <a:cs typeface="Arial" panose="020B0604020202020204" pitchFamily="34" charset="0"/>
              </a:rPr>
              <a:t>Answer : Carbon Dioxide</a:t>
            </a:r>
            <a:endParaRPr lang="en-US"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303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35696" y="350838"/>
            <a:ext cx="6858000" cy="1143000"/>
          </a:xfrm>
        </p:spPr>
        <p:txBody>
          <a:bodyPr/>
          <a:lstStyle/>
          <a:p>
            <a:r>
              <a:rPr lang="en-US" sz="3200" dirty="0" smtClean="0"/>
              <a:t>Question</a:t>
            </a:r>
            <a:endParaRPr lang="en-US" sz="3200" dirty="0"/>
          </a:p>
        </p:txBody>
      </p:sp>
      <p:sp>
        <p:nvSpPr>
          <p:cNvPr id="5" name="Content Placeholder 3"/>
          <p:cNvSpPr txBox="1">
            <a:spLocks/>
          </p:cNvSpPr>
          <p:nvPr/>
        </p:nvSpPr>
        <p:spPr>
          <a:xfrm>
            <a:off x="903784" y="1872343"/>
            <a:ext cx="7571184" cy="3396343"/>
          </a:xfrm>
          <a:prstGeom prst="rect">
            <a:avLst/>
          </a:prstGeom>
        </p:spPr>
        <p:txBody>
          <a:bodyPr/>
          <a:lstStyle>
            <a:lvl1pPr marL="273050" indent="-273050" algn="l" rtl="0" fontAlgn="base">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smtClean="0"/>
              <a:t>Explain what is the difference amongst:</a:t>
            </a:r>
          </a:p>
          <a:p>
            <a:pPr marL="0" indent="0">
              <a:buNone/>
            </a:pPr>
            <a:r>
              <a:rPr lang="en-GB" sz="2800" dirty="0" smtClean="0"/>
              <a:t> </a:t>
            </a:r>
          </a:p>
          <a:p>
            <a:pPr marL="0" indent="0" algn="ctr">
              <a:buNone/>
            </a:pPr>
            <a:r>
              <a:rPr lang="en-GB" sz="2800" b="1" dirty="0"/>
              <a:t>W</a:t>
            </a:r>
            <a:r>
              <a:rPr lang="en-GB" sz="2800" b="1" dirty="0" smtClean="0"/>
              <a:t>eather – Climate – Climate Change</a:t>
            </a:r>
            <a:endParaRPr lang="en-GB" sz="2800" b="1" dirty="0"/>
          </a:p>
        </p:txBody>
      </p:sp>
    </p:spTree>
    <p:extLst>
      <p:ext uri="{BB962C8B-B14F-4D97-AF65-F5344CB8AC3E}">
        <p14:creationId xmlns:p14="http://schemas.microsoft.com/office/powerpoint/2010/main" val="313823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28600" y="1665514"/>
            <a:ext cx="8621713" cy="1295400"/>
          </a:xfrm>
          <a:solidFill>
            <a:srgbClr val="FFFFFF"/>
          </a:solidFill>
        </p:spPr>
        <p:txBody>
          <a:bodyPr>
            <a:normAutofit/>
          </a:bodyPr>
          <a:lstStyle/>
          <a:p>
            <a:pPr algn="ctr" eaLnBrk="1" hangingPunct="1"/>
            <a:r>
              <a:rPr lang="en-US" altLang="en-US" sz="2800" b="1" dirty="0" smtClean="0">
                <a:solidFill>
                  <a:schemeClr val="tx1"/>
                </a:solidFill>
                <a:latin typeface="Arial" pitchFamily="34" charset="0"/>
                <a:cs typeface="Arial" pitchFamily="34" charset="0"/>
              </a:rPr>
              <a:t>Can the terms ‘global warming’ and ‘climate change’ be used interchangeably?</a:t>
            </a:r>
          </a:p>
        </p:txBody>
      </p:sp>
      <p:sp>
        <p:nvSpPr>
          <p:cNvPr id="31746" name="Content Placeholder 2"/>
          <p:cNvSpPr>
            <a:spLocks noGrp="1"/>
          </p:cNvSpPr>
          <p:nvPr>
            <p:ph idx="1"/>
          </p:nvPr>
        </p:nvSpPr>
        <p:spPr>
          <a:xfrm>
            <a:off x="685800" y="3035300"/>
            <a:ext cx="7772400" cy="2451100"/>
          </a:xfrm>
          <a:solidFill>
            <a:srgbClr val="FFFFFF"/>
          </a:solidFill>
        </p:spPr>
        <p:txBody>
          <a:bodyPr/>
          <a:lstStyle/>
          <a:p>
            <a:pPr eaLnBrk="1" hangingPunct="1"/>
            <a:r>
              <a:rPr lang="en-US" altLang="en-US" sz="2800" dirty="0" smtClean="0">
                <a:latin typeface="Arial" pitchFamily="34" charset="0"/>
                <a:cs typeface="Arial" pitchFamily="34" charset="0"/>
              </a:rPr>
              <a:t>Yes, they refer to processes closely related, and people understand what you’re referring to when you use either of them</a:t>
            </a:r>
          </a:p>
          <a:p>
            <a:pPr eaLnBrk="1" hangingPunct="1"/>
            <a:r>
              <a:rPr lang="en-US" altLang="en-US" sz="2800" dirty="0" smtClean="0">
                <a:latin typeface="Arial" pitchFamily="34" charset="0"/>
                <a:cs typeface="Arial" pitchFamily="34" charset="0"/>
              </a:rPr>
              <a:t>No, these are completely separate processes and should not be confused</a:t>
            </a:r>
          </a:p>
        </p:txBody>
      </p:sp>
      <p:sp>
        <p:nvSpPr>
          <p:cNvPr id="4" name="Title 1"/>
          <p:cNvSpPr txBox="1">
            <a:spLocks/>
          </p:cNvSpPr>
          <p:nvPr/>
        </p:nvSpPr>
        <p:spPr bwMode="auto">
          <a:xfrm>
            <a:off x="1835696" y="350838"/>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600" b="1" i="1" kern="1200">
                <a:solidFill>
                  <a:schemeClr val="tx1"/>
                </a:solidFill>
                <a:latin typeface="Arial" pitchFamily="34" charset="0"/>
                <a:ea typeface="+mj-ea"/>
                <a:cs typeface="Arial" pitchFamily="34" charset="0"/>
              </a:defRPr>
            </a:lvl1pPr>
            <a:lvl2pPr algn="l" rtl="0" fontAlgn="base">
              <a:spcBef>
                <a:spcPct val="0"/>
              </a:spcBef>
              <a:spcAft>
                <a:spcPct val="0"/>
              </a:spcAft>
              <a:defRPr sz="2600" b="1" i="1">
                <a:solidFill>
                  <a:schemeClr val="tx1"/>
                </a:solidFill>
                <a:latin typeface="Arial" pitchFamily="34" charset="0"/>
                <a:cs typeface="Arial" pitchFamily="34" charset="0"/>
              </a:defRPr>
            </a:lvl2pPr>
            <a:lvl3pPr algn="l" rtl="0" fontAlgn="base">
              <a:spcBef>
                <a:spcPct val="0"/>
              </a:spcBef>
              <a:spcAft>
                <a:spcPct val="0"/>
              </a:spcAft>
              <a:defRPr sz="2600" b="1" i="1">
                <a:solidFill>
                  <a:schemeClr val="tx1"/>
                </a:solidFill>
                <a:latin typeface="Arial" pitchFamily="34" charset="0"/>
                <a:cs typeface="Arial" pitchFamily="34" charset="0"/>
              </a:defRPr>
            </a:lvl3pPr>
            <a:lvl4pPr algn="l" rtl="0" fontAlgn="base">
              <a:spcBef>
                <a:spcPct val="0"/>
              </a:spcBef>
              <a:spcAft>
                <a:spcPct val="0"/>
              </a:spcAft>
              <a:defRPr sz="2600" b="1" i="1">
                <a:solidFill>
                  <a:schemeClr val="tx1"/>
                </a:solidFill>
                <a:latin typeface="Arial" pitchFamily="34" charset="0"/>
                <a:cs typeface="Arial" pitchFamily="34" charset="0"/>
              </a:defRPr>
            </a:lvl4pPr>
            <a:lvl5pPr algn="l" rtl="0" fontAlgn="base">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a:lstStyle>
          <a:p>
            <a:r>
              <a:rPr lang="en-US" sz="3200" dirty="0" smtClean="0"/>
              <a:t>Question</a:t>
            </a:r>
            <a:endParaRPr lang="en-US" sz="3200" dirty="0"/>
          </a:p>
        </p:txBody>
      </p:sp>
    </p:spTree>
    <p:extLst>
      <p:ext uri="{BB962C8B-B14F-4D97-AF65-F5344CB8AC3E}">
        <p14:creationId xmlns:p14="http://schemas.microsoft.com/office/powerpoint/2010/main" val="194830375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idx="4294967295"/>
          </p:nvPr>
        </p:nvSpPr>
        <p:spPr>
          <a:xfrm>
            <a:off x="1643743" y="260350"/>
            <a:ext cx="6982732" cy="1372507"/>
          </a:xfrm>
        </p:spPr>
        <p:txBody>
          <a:bodyPr/>
          <a:lstStyle/>
          <a:p>
            <a:pPr eaLnBrk="1" hangingPunct="1"/>
            <a:r>
              <a:rPr lang="en-US" altLang="en-US" sz="3200" b="1" dirty="0" smtClean="0">
                <a:solidFill>
                  <a:schemeClr val="tx1"/>
                </a:solidFill>
                <a:latin typeface="Arial" pitchFamily="34" charset="0"/>
                <a:cs typeface="Arial" pitchFamily="34" charset="0"/>
              </a:rPr>
              <a:t>The answer is Yes!</a:t>
            </a:r>
            <a:endParaRPr lang="en-US" altLang="en-US" sz="3200" b="1" dirty="0" smtClean="0">
              <a:solidFill>
                <a:srgbClr val="000000"/>
              </a:solidFill>
              <a:latin typeface="Arial" pitchFamily="34" charset="0"/>
              <a:cs typeface="Arial" pitchFamily="34" charset="0"/>
            </a:endParaRPr>
          </a:p>
        </p:txBody>
      </p:sp>
      <p:pic>
        <p:nvPicPr>
          <p:cNvPr id="33794" name="Picture 5" descr="C:\Users\desireeda\AppData\Local\Microsoft\Windows\Temporary Internet Files\Content.IE5\9Q6BGJBW\MP90043726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2245178"/>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0200" y="2365649"/>
            <a:ext cx="3873500" cy="2308324"/>
          </a:xfrm>
          <a:prstGeom prst="rect">
            <a:avLst/>
          </a:prstGeom>
        </p:spPr>
        <p:txBody>
          <a:bodyPr wrap="square">
            <a:spAutoFit/>
          </a:bodyPr>
          <a:lstStyle/>
          <a:p>
            <a:r>
              <a:rPr lang="en-US" altLang="en-US" sz="2400" b="1" dirty="0">
                <a:solidFill>
                  <a:srgbClr val="000000"/>
                </a:solidFill>
                <a:latin typeface="Arial" pitchFamily="34" charset="0"/>
                <a:cs typeface="Arial" pitchFamily="34" charset="0"/>
              </a:rPr>
              <a:t>When the ocean, land and air get warmer (</a:t>
            </a:r>
            <a:r>
              <a:rPr lang="en-US" altLang="en-US" sz="2400" b="1" i="1" dirty="0">
                <a:solidFill>
                  <a:srgbClr val="000000"/>
                </a:solidFill>
                <a:latin typeface="Arial" pitchFamily="34" charset="0"/>
                <a:cs typeface="Arial" pitchFamily="34" charset="0"/>
              </a:rPr>
              <a:t>global warming)</a:t>
            </a:r>
            <a:r>
              <a:rPr lang="en-US" altLang="en-US" sz="2400" b="1" dirty="0">
                <a:solidFill>
                  <a:srgbClr val="000000"/>
                </a:solidFill>
                <a:latin typeface="Arial" pitchFamily="34" charset="0"/>
                <a:cs typeface="Arial" pitchFamily="34" charset="0"/>
              </a:rPr>
              <a:t>, things change in the climate system (</a:t>
            </a:r>
            <a:r>
              <a:rPr lang="en-US" altLang="en-US" sz="2400" b="1" i="1" dirty="0">
                <a:solidFill>
                  <a:srgbClr val="000000"/>
                </a:solidFill>
                <a:latin typeface="Arial" pitchFamily="34" charset="0"/>
                <a:cs typeface="Arial" pitchFamily="34" charset="0"/>
              </a:rPr>
              <a:t>climate change</a:t>
            </a:r>
            <a:r>
              <a:rPr lang="en-US" altLang="en-US" sz="2400" b="1" dirty="0">
                <a:solidFill>
                  <a:srgbClr val="000000"/>
                </a:solidFill>
                <a:latin typeface="Arial" pitchFamily="34" charset="0"/>
                <a:cs typeface="Arial" pitchFamily="34" charset="0"/>
              </a:rPr>
              <a:t>)…</a:t>
            </a:r>
            <a:endParaRPr lang="en-GB" sz="2400" b="1" dirty="0"/>
          </a:p>
        </p:txBody>
      </p:sp>
    </p:spTree>
    <p:extLst>
      <p:ext uri="{BB962C8B-B14F-4D97-AF65-F5344CB8AC3E}">
        <p14:creationId xmlns:p14="http://schemas.microsoft.com/office/powerpoint/2010/main" val="34368453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Change </a:t>
            </a:r>
            <a:r>
              <a:rPr lang="en-GB" sz="3200" dirty="0"/>
              <a:t>A</a:t>
            </a:r>
            <a:r>
              <a:rPr lang="en-GB" sz="3200" dirty="0" smtClean="0"/>
              <a:t>daptation</a:t>
            </a:r>
            <a:endParaRPr lang="en-GB" sz="3200" dirty="0"/>
          </a:p>
        </p:txBody>
      </p:sp>
      <p:sp>
        <p:nvSpPr>
          <p:cNvPr id="4" name="Content Placeholder 3"/>
          <p:cNvSpPr>
            <a:spLocks noGrp="1"/>
          </p:cNvSpPr>
          <p:nvPr>
            <p:ph sz="half" idx="2"/>
          </p:nvPr>
        </p:nvSpPr>
        <p:spPr/>
        <p:txBody>
          <a:bodyPr/>
          <a:lstStyle/>
          <a:p>
            <a:pPr marL="0" indent="0">
              <a:buNone/>
            </a:pPr>
            <a:r>
              <a:rPr lang="en-GB" sz="1800" dirty="0"/>
              <a:t>"Adjustment in natural or human systems in response to actual or expected climatic stimuli or their effects, which moderate harm or exploit beneficial opportunities." The definition recognizes that humans can adjust to past ("actual") climate change and its impacts, or prepare for projected future ("expected") climate change and its impacts. Adaptation can include changes in behaviour, technology, institutions, policies, and other aspects of human systems. (IPCC Definition) </a:t>
            </a:r>
          </a:p>
        </p:txBody>
      </p:sp>
      <p:pic>
        <p:nvPicPr>
          <p:cNvPr id="5" name="Picture 9" descr="DSC03687.JPG"/>
          <p:cNvPicPr>
            <a:picLocks noGrp="1" noChangeAspect="1"/>
          </p:cNvPicPr>
          <p:nvPr>
            <p:ph sz="half" idx="1"/>
          </p:nvPr>
        </p:nvPicPr>
        <p:blipFill>
          <a:blip r:embed="rId2" cstate="print"/>
          <a:srcRect/>
          <a:stretch>
            <a:fillRect/>
          </a:stretch>
        </p:blipFill>
        <p:spPr bwMode="auto">
          <a:xfrm>
            <a:off x="457200" y="2257683"/>
            <a:ext cx="4038600" cy="3028434"/>
          </a:xfrm>
          <a:prstGeom prst="rect">
            <a:avLst/>
          </a:prstGeom>
          <a:noFill/>
          <a:ln w="9525">
            <a:noFill/>
            <a:miter lim="800000"/>
            <a:headEnd/>
            <a:tailEnd/>
          </a:ln>
        </p:spPr>
      </p:pic>
    </p:spTree>
    <p:extLst>
      <p:ext uri="{BB962C8B-B14F-4D97-AF65-F5344CB8AC3E}">
        <p14:creationId xmlns:p14="http://schemas.microsoft.com/office/powerpoint/2010/main" val="2031604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Change </a:t>
            </a:r>
            <a:r>
              <a:rPr lang="en-GB" sz="3200" dirty="0"/>
              <a:t>M</a:t>
            </a:r>
            <a:r>
              <a:rPr lang="en-GB" sz="3200" dirty="0" smtClean="0"/>
              <a:t>itigation</a:t>
            </a:r>
            <a:endParaRPr lang="en-GB" sz="3200" dirty="0"/>
          </a:p>
        </p:txBody>
      </p:sp>
      <p:sp>
        <p:nvSpPr>
          <p:cNvPr id="3" name="Content Placeholder 2"/>
          <p:cNvSpPr>
            <a:spLocks noGrp="1"/>
          </p:cNvSpPr>
          <p:nvPr>
            <p:ph sz="half" idx="1"/>
          </p:nvPr>
        </p:nvSpPr>
        <p:spPr>
          <a:xfrm>
            <a:off x="179512" y="1676400"/>
            <a:ext cx="4316288" cy="4191000"/>
          </a:xfrm>
        </p:spPr>
        <p:txBody>
          <a:bodyPr/>
          <a:lstStyle/>
          <a:p>
            <a:pPr marL="0" indent="0">
              <a:buNone/>
            </a:pPr>
            <a:r>
              <a:rPr lang="en-GB" sz="2000" dirty="0" smtClean="0"/>
              <a:t>Actions </a:t>
            </a:r>
            <a:r>
              <a:rPr lang="en-GB" sz="2000" dirty="0"/>
              <a:t>that reduce the sources of greenhouse gases, or enhance </a:t>
            </a:r>
            <a:r>
              <a:rPr lang="en-GB" sz="2000" dirty="0">
                <a:hlinkClick r:id="rId2"/>
              </a:rPr>
              <a:t>carbon sinks</a:t>
            </a:r>
            <a:r>
              <a:rPr lang="en-GB" sz="2000" dirty="0"/>
              <a:t>. Examples include using fossil fuels more efficiently for industrial processes or electricity generation, switching from oil to natural gas as a heating fuel, improving the insulation of buildings, and expanding forests and other sinks to remove greater amounts of carbon dioxide from the atmosphere. (</a:t>
            </a:r>
            <a:r>
              <a:rPr lang="en-GB" sz="2000" dirty="0">
                <a:hlinkClick r:id="rId3"/>
              </a:rPr>
              <a:t>UNFCCC</a:t>
            </a:r>
            <a:r>
              <a:rPr lang="en-GB" sz="2000" dirty="0"/>
              <a:t>)</a:t>
            </a:r>
          </a:p>
          <a:p>
            <a:pPr marL="0" indent="0">
              <a:buNone/>
            </a:pPr>
            <a:endParaRPr lang="en-GB" sz="2000" dirty="0"/>
          </a:p>
        </p:txBody>
      </p:sp>
      <p:pic>
        <p:nvPicPr>
          <p:cNvPr id="5" name="Content Placeholder 3" descr="IMG_0229"/>
          <p:cNvPicPr>
            <a:picLocks noGrp="1" noChangeAspect="1" noChangeArrowheads="1"/>
          </p:cNvPicPr>
          <p:nvPr>
            <p:ph sz="half" idx="2"/>
          </p:nvPr>
        </p:nvPicPr>
        <p:blipFill>
          <a:blip r:embed="rId4" cstate="print"/>
          <a:srcRect/>
          <a:stretch>
            <a:fillRect/>
          </a:stretch>
        </p:blipFill>
        <p:spPr>
          <a:xfrm>
            <a:off x="4427033" y="2060848"/>
            <a:ext cx="4646987" cy="3025945"/>
          </a:xfrm>
          <a:noFill/>
        </p:spPr>
      </p:pic>
    </p:spTree>
    <p:extLst>
      <p:ext uri="{BB962C8B-B14F-4D97-AF65-F5344CB8AC3E}">
        <p14:creationId xmlns:p14="http://schemas.microsoft.com/office/powerpoint/2010/main" val="288272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Hazard</a:t>
            </a:r>
            <a:endParaRPr lang="en-GB" sz="3200" dirty="0"/>
          </a:p>
        </p:txBody>
      </p:sp>
      <p:sp>
        <p:nvSpPr>
          <p:cNvPr id="3" name="Content Placeholder 2"/>
          <p:cNvSpPr>
            <a:spLocks noGrp="1"/>
          </p:cNvSpPr>
          <p:nvPr>
            <p:ph sz="half" idx="1"/>
          </p:nvPr>
        </p:nvSpPr>
        <p:spPr>
          <a:xfrm>
            <a:off x="457200" y="1676400"/>
            <a:ext cx="4186808" cy="4191000"/>
          </a:xfrm>
        </p:spPr>
        <p:txBody>
          <a:bodyPr/>
          <a:lstStyle/>
          <a:p>
            <a:pPr marL="0" indent="0">
              <a:buNone/>
            </a:pPr>
            <a:r>
              <a:rPr lang="en-GB" sz="2400" dirty="0" smtClean="0"/>
              <a:t>A </a:t>
            </a:r>
            <a:r>
              <a:rPr lang="en-GB" sz="2400" dirty="0"/>
              <a:t>dangerous phenomenon, substance, human activity or condition that </a:t>
            </a:r>
            <a:r>
              <a:rPr lang="en-GB" sz="2400" b="1" dirty="0">
                <a:solidFill>
                  <a:srgbClr val="FF0000"/>
                </a:solidFill>
              </a:rPr>
              <a:t>may cause</a:t>
            </a:r>
            <a:r>
              <a:rPr lang="en-GB" sz="2400" dirty="0"/>
              <a:t> loss of life, injury or other health impacts, property damage, loss of livelihoods and services, social and economic disruption, or environmental damage.</a:t>
            </a:r>
          </a:p>
          <a:p>
            <a:pPr marL="0" indent="0">
              <a:buNone/>
            </a:pPr>
            <a:endParaRPr lang="en-GB" sz="2400" dirty="0"/>
          </a:p>
        </p:txBody>
      </p:sp>
      <p:pic>
        <p:nvPicPr>
          <p:cNvPr id="217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902566"/>
            <a:ext cx="437545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89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Exposure</a:t>
            </a:r>
            <a:endParaRPr lang="en-GB" sz="3200" dirty="0"/>
          </a:p>
        </p:txBody>
      </p:sp>
      <p:sp>
        <p:nvSpPr>
          <p:cNvPr id="3" name="Content Placeholder 2"/>
          <p:cNvSpPr>
            <a:spLocks noGrp="1"/>
          </p:cNvSpPr>
          <p:nvPr>
            <p:ph sz="half" idx="1"/>
          </p:nvPr>
        </p:nvSpPr>
        <p:spPr>
          <a:xfrm>
            <a:off x="609600" y="2032000"/>
            <a:ext cx="4038600" cy="3111500"/>
          </a:xfrm>
        </p:spPr>
        <p:txBody>
          <a:bodyPr/>
          <a:lstStyle/>
          <a:p>
            <a:pPr marL="0" indent="0">
              <a:buNone/>
            </a:pPr>
            <a:r>
              <a:rPr lang="en-GB" sz="2800" dirty="0" smtClean="0"/>
              <a:t>People</a:t>
            </a:r>
            <a:r>
              <a:rPr lang="en-GB" sz="2800" dirty="0"/>
              <a:t>, property, systems, or other elements present in hazard zones that are thereby subject to potential losses.</a:t>
            </a:r>
          </a:p>
          <a:p>
            <a:pPr marL="0" indent="0">
              <a:buNone/>
            </a:pPr>
            <a:endParaRPr lang="en-GB" sz="2800" dirty="0"/>
          </a:p>
        </p:txBody>
      </p:sp>
      <p:pic>
        <p:nvPicPr>
          <p:cNvPr id="5" name="Picture 10" descr="Mvc-020f"/>
          <p:cNvPicPr>
            <a:picLocks noGrp="1" noChangeAspect="1" noChangeArrowheads="1"/>
          </p:cNvPicPr>
          <p:nvPr>
            <p:ph sz="half" idx="2"/>
          </p:nvPr>
        </p:nvPicPr>
        <p:blipFill>
          <a:blip r:embed="rId2" cstate="print"/>
          <a:srcRect/>
          <a:stretch>
            <a:fillRect/>
          </a:stretch>
        </p:blipFill>
        <p:spPr bwMode="auto">
          <a:xfrm>
            <a:off x="4648200" y="2114550"/>
            <a:ext cx="4038600" cy="3028950"/>
          </a:xfrm>
          <a:prstGeom prst="rect">
            <a:avLst/>
          </a:prstGeom>
          <a:noFill/>
          <a:ln w="9525">
            <a:noFill/>
            <a:miter lim="800000"/>
            <a:headEnd/>
            <a:tailEnd/>
          </a:ln>
          <a:effectLst/>
        </p:spPr>
      </p:pic>
    </p:spTree>
    <p:extLst>
      <p:ext uri="{BB962C8B-B14F-4D97-AF65-F5344CB8AC3E}">
        <p14:creationId xmlns:p14="http://schemas.microsoft.com/office/powerpoint/2010/main" val="722020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Vulnerability</a:t>
            </a:r>
          </a:p>
        </p:txBody>
      </p:sp>
      <p:sp>
        <p:nvSpPr>
          <p:cNvPr id="4" name="Content Placeholder 3"/>
          <p:cNvSpPr>
            <a:spLocks noGrp="1"/>
          </p:cNvSpPr>
          <p:nvPr>
            <p:ph sz="half" idx="2"/>
          </p:nvPr>
        </p:nvSpPr>
        <p:spPr>
          <a:xfrm>
            <a:off x="4572000" y="1566664"/>
            <a:ext cx="4464496" cy="4382616"/>
          </a:xfrm>
        </p:spPr>
        <p:txBody>
          <a:bodyPr/>
          <a:lstStyle/>
          <a:p>
            <a:pPr marL="0" indent="0">
              <a:buNone/>
            </a:pPr>
            <a:r>
              <a:rPr lang="en-GB" sz="2800" dirty="0"/>
              <a:t>The conditions determined by physical, social, economic, environmental and political factors or processes, which increase risk and susceptibility of people to the impact of hazards. </a:t>
            </a:r>
          </a:p>
        </p:txBody>
      </p:sp>
      <p:pic>
        <p:nvPicPr>
          <p:cNvPr id="6" name="Picture 16" descr="J:\rccc ppt photos\slide 16.jpg"/>
          <p:cNvPicPr>
            <a:picLocks noGrp="1" noChangeAspect="1" noChangeArrowheads="1"/>
          </p:cNvPicPr>
          <p:nvPr>
            <p:ph sz="half" idx="1"/>
          </p:nvPr>
        </p:nvPicPr>
        <p:blipFill>
          <a:blip r:embed="rId3" cstate="print"/>
          <a:srcRect l="18111" r="1575"/>
          <a:stretch>
            <a:fillRect/>
          </a:stretch>
        </p:blipFill>
        <p:spPr bwMode="auto">
          <a:xfrm>
            <a:off x="640522" y="1746250"/>
            <a:ext cx="3671956" cy="4051300"/>
          </a:xfrm>
          <a:prstGeom prst="rect">
            <a:avLst/>
          </a:prstGeom>
          <a:noFill/>
          <a:ln w="9525">
            <a:noFill/>
            <a:miter lim="800000"/>
            <a:headEnd/>
            <a:tailEnd/>
          </a:ln>
        </p:spPr>
      </p:pic>
    </p:spTree>
    <p:extLst>
      <p:ext uri="{BB962C8B-B14F-4D97-AF65-F5344CB8AC3E}">
        <p14:creationId xmlns:p14="http://schemas.microsoft.com/office/powerpoint/2010/main" val="3678147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Key objectives of this session </a:t>
            </a:r>
          </a:p>
        </p:txBody>
      </p:sp>
      <p:sp>
        <p:nvSpPr>
          <p:cNvPr id="3" name="Content Placeholder 2"/>
          <p:cNvSpPr>
            <a:spLocks noGrp="1"/>
          </p:cNvSpPr>
          <p:nvPr>
            <p:ph sz="half" idx="1"/>
          </p:nvPr>
        </p:nvSpPr>
        <p:spPr>
          <a:xfrm>
            <a:off x="457200" y="1676400"/>
            <a:ext cx="8229600" cy="4191000"/>
          </a:xfrm>
        </p:spPr>
        <p:txBody>
          <a:bodyPr/>
          <a:lstStyle/>
          <a:p>
            <a:pPr marL="0" indent="0">
              <a:buNone/>
            </a:pPr>
            <a:r>
              <a:rPr lang="en-US" sz="3200" dirty="0"/>
              <a:t>At the end of this activity, the participants are able to</a:t>
            </a:r>
            <a:r>
              <a:rPr lang="en-US" sz="3200" dirty="0" smtClean="0"/>
              <a:t>:</a:t>
            </a:r>
          </a:p>
          <a:p>
            <a:endParaRPr lang="en-US" sz="3200" dirty="0"/>
          </a:p>
          <a:p>
            <a:pPr lvl="0"/>
            <a:r>
              <a:rPr lang="en-GB" sz="3200" dirty="0"/>
              <a:t>Understand the commonly used climate change related terminologies and their definitions</a:t>
            </a:r>
            <a:endParaRPr lang="en-US" sz="3200" dirty="0"/>
          </a:p>
          <a:p>
            <a:endParaRPr lang="en-US" sz="3200" dirty="0"/>
          </a:p>
        </p:txBody>
      </p:sp>
    </p:spTree>
    <p:extLst>
      <p:ext uri="{BB962C8B-B14F-4D97-AF65-F5344CB8AC3E}">
        <p14:creationId xmlns:p14="http://schemas.microsoft.com/office/powerpoint/2010/main" val="169258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Capacity</a:t>
            </a:r>
          </a:p>
        </p:txBody>
      </p:sp>
      <p:sp>
        <p:nvSpPr>
          <p:cNvPr id="4" name="Content Placeholder 3"/>
          <p:cNvSpPr>
            <a:spLocks noGrp="1"/>
          </p:cNvSpPr>
          <p:nvPr>
            <p:ph sz="half" idx="2"/>
          </p:nvPr>
        </p:nvSpPr>
        <p:spPr>
          <a:xfrm>
            <a:off x="4648200" y="1970832"/>
            <a:ext cx="4388296" cy="3580988"/>
          </a:xfrm>
        </p:spPr>
        <p:txBody>
          <a:bodyPr/>
          <a:lstStyle/>
          <a:p>
            <a:pPr marL="0" indent="0">
              <a:buNone/>
            </a:pPr>
            <a:r>
              <a:rPr lang="en-GB" sz="3000" dirty="0"/>
              <a:t>The combination of all the strengths, attributes and resources available within a community, society or organization that can be used to achieve agreed goals</a:t>
            </a:r>
            <a:r>
              <a:rPr lang="en-GB" sz="3000" dirty="0" smtClean="0"/>
              <a:t>.</a:t>
            </a:r>
            <a:endParaRPr lang="en-GB" sz="3000" dirty="0"/>
          </a:p>
        </p:txBody>
      </p:sp>
      <p:pic>
        <p:nvPicPr>
          <p:cNvPr id="7" name="Content Placeholder 4" descr="radio communication.jpg"/>
          <p:cNvPicPr>
            <a:picLocks noGrp="1" noChangeAspect="1"/>
          </p:cNvPicPr>
          <p:nvPr>
            <p:ph sz="half" idx="1"/>
          </p:nvPr>
        </p:nvPicPr>
        <p:blipFill>
          <a:blip r:embed="rId2" cstate="print"/>
          <a:stretch>
            <a:fillRect/>
          </a:stretch>
        </p:blipFill>
        <p:spPr>
          <a:xfrm>
            <a:off x="251520" y="1988840"/>
            <a:ext cx="4038600" cy="3148940"/>
          </a:xfrm>
        </p:spPr>
      </p:pic>
    </p:spTree>
    <p:extLst>
      <p:ext uri="{BB962C8B-B14F-4D97-AF65-F5344CB8AC3E}">
        <p14:creationId xmlns:p14="http://schemas.microsoft.com/office/powerpoint/2010/main" val="1145203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Risk</a:t>
            </a:r>
            <a:endParaRPr lang="en-GB" sz="3200" dirty="0"/>
          </a:p>
        </p:txBody>
      </p:sp>
      <p:sp>
        <p:nvSpPr>
          <p:cNvPr id="3" name="Content Placeholder 2"/>
          <p:cNvSpPr>
            <a:spLocks noGrp="1"/>
          </p:cNvSpPr>
          <p:nvPr>
            <p:ph sz="half" idx="1"/>
          </p:nvPr>
        </p:nvSpPr>
        <p:spPr>
          <a:xfrm>
            <a:off x="457200" y="2133352"/>
            <a:ext cx="4038600" cy="2806948"/>
          </a:xfrm>
        </p:spPr>
        <p:txBody>
          <a:bodyPr/>
          <a:lstStyle/>
          <a:p>
            <a:pPr marL="0" indent="0">
              <a:buNone/>
            </a:pPr>
            <a:r>
              <a:rPr lang="en-GB" sz="3200" dirty="0" smtClean="0"/>
              <a:t>The </a:t>
            </a:r>
            <a:r>
              <a:rPr lang="en-GB" sz="3200" dirty="0"/>
              <a:t>combination of the probability of an event and its negative consequences</a:t>
            </a:r>
          </a:p>
        </p:txBody>
      </p:sp>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133352"/>
            <a:ext cx="436245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7790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Risks</a:t>
            </a:r>
            <a:endParaRPr lang="en-GB" sz="3200" dirty="0"/>
          </a:p>
        </p:txBody>
      </p:sp>
      <p:sp>
        <p:nvSpPr>
          <p:cNvPr id="3" name="Content Placeholder 2"/>
          <p:cNvSpPr>
            <a:spLocks noGrp="1"/>
          </p:cNvSpPr>
          <p:nvPr>
            <p:ph sz="half" idx="1"/>
          </p:nvPr>
        </p:nvSpPr>
        <p:spPr>
          <a:xfrm>
            <a:off x="368300" y="1676400"/>
            <a:ext cx="4279900" cy="4191000"/>
          </a:xfrm>
        </p:spPr>
        <p:txBody>
          <a:bodyPr/>
          <a:lstStyle/>
          <a:p>
            <a:pPr marL="0" indent="0">
              <a:buNone/>
            </a:pPr>
            <a:r>
              <a:rPr lang="en-GB" sz="2000" dirty="0" smtClean="0"/>
              <a:t>The </a:t>
            </a:r>
            <a:r>
              <a:rPr lang="en-GB" sz="2000" b="1" dirty="0">
                <a:solidFill>
                  <a:srgbClr val="FF0000"/>
                </a:solidFill>
              </a:rPr>
              <a:t>probability of harmful consequences or expected loss</a:t>
            </a:r>
            <a:r>
              <a:rPr lang="en-GB" sz="2000" dirty="0"/>
              <a:t> (e.g., death, injury, loss of livelihoods, reduced economic productivity, environmental damage) resulting from </a:t>
            </a:r>
            <a:r>
              <a:rPr lang="en-GB" sz="2000" b="1" dirty="0">
                <a:solidFill>
                  <a:srgbClr val="FF0000"/>
                </a:solidFill>
              </a:rPr>
              <a:t>interactions between climate hazards, exposure to these hazards and vulnerable conditions </a:t>
            </a:r>
            <a:r>
              <a:rPr lang="en-GB" sz="2000" dirty="0"/>
              <a:t>(Adapted from United Nations International Strategy for Disaster Reduction [UNISDR], 2009). </a:t>
            </a:r>
          </a:p>
          <a:p>
            <a:pPr marL="0" indent="0">
              <a:buNone/>
            </a:pPr>
            <a:endParaRPr lang="en-GB" sz="2000" dirty="0"/>
          </a:p>
        </p:txBody>
      </p:sp>
      <p:pic>
        <p:nvPicPr>
          <p:cNvPr id="5" name="Picture 2"/>
          <p:cNvPicPr>
            <a:picLocks noGrp="1" noChangeAspect="1" noChangeArrowheads="1"/>
          </p:cNvPicPr>
          <p:nvPr>
            <p:ph sz="half" idx="2"/>
          </p:nvPr>
        </p:nvPicPr>
        <p:blipFill>
          <a:blip r:embed="rId2" cstate="print"/>
          <a:srcRect/>
          <a:stretch>
            <a:fillRect/>
          </a:stretch>
        </p:blipFill>
        <p:spPr bwMode="auto">
          <a:xfrm>
            <a:off x="4648200" y="1803958"/>
            <a:ext cx="4334512" cy="3542741"/>
          </a:xfrm>
          <a:prstGeom prst="rect">
            <a:avLst/>
          </a:prstGeom>
          <a:noFill/>
          <a:ln w="9525">
            <a:noFill/>
            <a:miter lim="800000"/>
            <a:headEnd/>
            <a:tailEnd/>
          </a:ln>
        </p:spPr>
      </p:pic>
    </p:spTree>
    <p:extLst>
      <p:ext uri="{BB962C8B-B14F-4D97-AF65-F5344CB8AC3E}">
        <p14:creationId xmlns:p14="http://schemas.microsoft.com/office/powerpoint/2010/main" val="3435175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Disaster </a:t>
            </a:r>
            <a:r>
              <a:rPr lang="en-GB" sz="3200" dirty="0" smtClean="0"/>
              <a:t>Risk</a:t>
            </a:r>
            <a:endParaRPr lang="en-GB" sz="3200" dirty="0"/>
          </a:p>
        </p:txBody>
      </p:sp>
      <p:sp>
        <p:nvSpPr>
          <p:cNvPr id="3" name="Content Placeholder 2"/>
          <p:cNvSpPr>
            <a:spLocks noGrp="1"/>
          </p:cNvSpPr>
          <p:nvPr>
            <p:ph sz="half" idx="1"/>
          </p:nvPr>
        </p:nvSpPr>
        <p:spPr/>
        <p:txBody>
          <a:bodyPr/>
          <a:lstStyle/>
          <a:p>
            <a:pPr marL="0" indent="0">
              <a:buNone/>
            </a:pPr>
            <a:r>
              <a:rPr lang="en-GB" sz="2800" dirty="0"/>
              <a:t>The </a:t>
            </a:r>
            <a:r>
              <a:rPr lang="en-GB" sz="2800" b="1" dirty="0">
                <a:solidFill>
                  <a:srgbClr val="FF0000"/>
                </a:solidFill>
              </a:rPr>
              <a:t>potential disaster losses</a:t>
            </a:r>
            <a:r>
              <a:rPr lang="en-GB" sz="2800" dirty="0"/>
              <a:t>, in lives, health status, livelihoods, assets and services, which could occur to a particular community or a society over some specified future time period.</a:t>
            </a:r>
          </a:p>
          <a:p>
            <a:pPr marL="0" indent="0">
              <a:buNone/>
            </a:pPr>
            <a:endParaRPr lang="en-GB" sz="2800" dirty="0"/>
          </a:p>
        </p:txBody>
      </p:sp>
      <p:pic>
        <p:nvPicPr>
          <p:cNvPr id="214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320" y="2060848"/>
            <a:ext cx="4320479"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603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Disaster </a:t>
            </a:r>
            <a:r>
              <a:rPr lang="en-GB" sz="3200" dirty="0" smtClean="0"/>
              <a:t>Risk </a:t>
            </a:r>
            <a:r>
              <a:rPr lang="en-GB" sz="3200" dirty="0"/>
              <a:t>R</a:t>
            </a:r>
            <a:r>
              <a:rPr lang="en-GB" sz="3200" dirty="0" smtClean="0"/>
              <a:t>eduction</a:t>
            </a:r>
            <a:endParaRPr lang="en-GB" sz="3200" dirty="0"/>
          </a:p>
        </p:txBody>
      </p:sp>
      <p:sp>
        <p:nvSpPr>
          <p:cNvPr id="3" name="Content Placeholder 2"/>
          <p:cNvSpPr>
            <a:spLocks noGrp="1"/>
          </p:cNvSpPr>
          <p:nvPr>
            <p:ph sz="half" idx="1"/>
          </p:nvPr>
        </p:nvSpPr>
        <p:spPr>
          <a:xfrm>
            <a:off x="241300" y="1556792"/>
            <a:ext cx="4807734" cy="4310608"/>
          </a:xfrm>
        </p:spPr>
        <p:txBody>
          <a:bodyPr/>
          <a:lstStyle/>
          <a:p>
            <a:pPr marL="0" indent="0">
              <a:buNone/>
            </a:pPr>
            <a:r>
              <a:rPr lang="en-GB" sz="2400" dirty="0"/>
              <a:t>The concept and practice of reducing disaster risks through </a:t>
            </a:r>
            <a:r>
              <a:rPr lang="en-GB" sz="2400" b="1" dirty="0">
                <a:solidFill>
                  <a:srgbClr val="FF0000"/>
                </a:solidFill>
              </a:rPr>
              <a:t>systematic efforts </a:t>
            </a:r>
            <a:r>
              <a:rPr lang="en-GB" sz="2400" dirty="0"/>
              <a:t>to analyse and manage the causal factors of disasters, including through </a:t>
            </a:r>
            <a:r>
              <a:rPr lang="en-GB" sz="2400" dirty="0">
                <a:solidFill>
                  <a:srgbClr val="FF0000"/>
                </a:solidFill>
              </a:rPr>
              <a:t>reduced exposure to hazards</a:t>
            </a:r>
            <a:r>
              <a:rPr lang="en-GB" sz="2400" dirty="0"/>
              <a:t>, </a:t>
            </a:r>
            <a:r>
              <a:rPr lang="en-GB" sz="2400" dirty="0">
                <a:solidFill>
                  <a:srgbClr val="FF0000"/>
                </a:solidFill>
              </a:rPr>
              <a:t>lessened vulnerability </a:t>
            </a:r>
            <a:r>
              <a:rPr lang="en-GB" sz="2400" dirty="0"/>
              <a:t>of people and property, </a:t>
            </a:r>
            <a:r>
              <a:rPr lang="en-GB" sz="2400" dirty="0">
                <a:solidFill>
                  <a:srgbClr val="FF0000"/>
                </a:solidFill>
              </a:rPr>
              <a:t>wise management of land</a:t>
            </a:r>
            <a:r>
              <a:rPr lang="en-GB" sz="2400" dirty="0"/>
              <a:t> and the environment, and </a:t>
            </a:r>
            <a:r>
              <a:rPr lang="en-GB" sz="2400" dirty="0">
                <a:solidFill>
                  <a:srgbClr val="FF0000"/>
                </a:solidFill>
              </a:rPr>
              <a:t>improved preparedness </a:t>
            </a:r>
            <a:r>
              <a:rPr lang="en-GB" sz="2400" dirty="0"/>
              <a:t>for adverse </a:t>
            </a:r>
            <a:r>
              <a:rPr lang="en-GB" sz="2400" dirty="0" smtClean="0"/>
              <a:t>events.</a:t>
            </a:r>
            <a:endParaRPr lang="en-GB" sz="2400" dirty="0"/>
          </a:p>
        </p:txBody>
      </p:sp>
      <p:pic>
        <p:nvPicPr>
          <p:cNvPr id="215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9034" y="1424761"/>
            <a:ext cx="3637766" cy="4442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860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13792"/>
            <a:ext cx="7135688" cy="1143000"/>
          </a:xfrm>
        </p:spPr>
        <p:txBody>
          <a:bodyPr/>
          <a:lstStyle/>
          <a:p>
            <a:r>
              <a:rPr lang="en-GB" sz="3200" dirty="0" smtClean="0"/>
              <a:t>Disaster Mitigation</a:t>
            </a:r>
            <a:endParaRPr lang="en-GB" sz="3200" dirty="0"/>
          </a:p>
        </p:txBody>
      </p:sp>
      <p:sp>
        <p:nvSpPr>
          <p:cNvPr id="3" name="Content Placeholder 2"/>
          <p:cNvSpPr>
            <a:spLocks noGrp="1"/>
          </p:cNvSpPr>
          <p:nvPr>
            <p:ph sz="half" idx="1"/>
          </p:nvPr>
        </p:nvSpPr>
        <p:spPr>
          <a:xfrm>
            <a:off x="395536" y="2263326"/>
            <a:ext cx="3982716" cy="2743200"/>
          </a:xfrm>
        </p:spPr>
        <p:txBody>
          <a:bodyPr/>
          <a:lstStyle/>
          <a:p>
            <a:pPr marL="0" indent="0">
              <a:buNone/>
            </a:pPr>
            <a:r>
              <a:rPr lang="en-GB" sz="3000" dirty="0" smtClean="0"/>
              <a:t>The </a:t>
            </a:r>
            <a:r>
              <a:rPr lang="en-GB" sz="3000" dirty="0"/>
              <a:t>lessening or limitation of the adverse impacts of hazards and related disasters. </a:t>
            </a:r>
          </a:p>
        </p:txBody>
      </p:sp>
      <p:pic>
        <p:nvPicPr>
          <p:cNvPr id="5" name="Picture 10" descr="C-05"/>
          <p:cNvPicPr>
            <a:picLocks noGrp="1" noChangeAspect="1" noChangeArrowheads="1"/>
          </p:cNvPicPr>
          <p:nvPr>
            <p:ph sz="half" idx="2"/>
          </p:nvPr>
        </p:nvPicPr>
        <p:blipFill>
          <a:blip r:embed="rId2" cstate="print"/>
          <a:srcRect/>
          <a:stretch>
            <a:fillRect/>
          </a:stretch>
        </p:blipFill>
        <p:spPr>
          <a:xfrm>
            <a:off x="4378252" y="2060126"/>
            <a:ext cx="4586236" cy="3426274"/>
          </a:xfrm>
          <a:noFill/>
          <a:ln/>
        </p:spPr>
      </p:pic>
    </p:spTree>
    <p:extLst>
      <p:ext uri="{BB962C8B-B14F-4D97-AF65-F5344CB8AC3E}">
        <p14:creationId xmlns:p14="http://schemas.microsoft.com/office/powerpoint/2010/main" val="3805283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35696" y="350838"/>
            <a:ext cx="6858000" cy="1143000"/>
          </a:xfrm>
        </p:spPr>
        <p:txBody>
          <a:bodyPr/>
          <a:lstStyle/>
          <a:p>
            <a:r>
              <a:rPr lang="en-US" sz="3200" dirty="0" smtClean="0"/>
              <a:t>Question</a:t>
            </a:r>
            <a:endParaRPr lang="en-US" sz="3200" dirty="0"/>
          </a:p>
        </p:txBody>
      </p:sp>
      <p:sp>
        <p:nvSpPr>
          <p:cNvPr id="5" name="Content Placeholder 3"/>
          <p:cNvSpPr txBox="1">
            <a:spLocks/>
          </p:cNvSpPr>
          <p:nvPr/>
        </p:nvSpPr>
        <p:spPr>
          <a:xfrm>
            <a:off x="827584" y="1676400"/>
            <a:ext cx="7571184" cy="3276600"/>
          </a:xfrm>
          <a:prstGeom prst="rect">
            <a:avLst/>
          </a:prstGeom>
        </p:spPr>
        <p:txBody>
          <a:bodyPr/>
          <a:lstStyle>
            <a:lvl1pPr marL="273050" indent="-273050" algn="l" rtl="0" fontAlgn="base">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3200" dirty="0" smtClean="0"/>
              <a:t>What is the difference between:</a:t>
            </a:r>
          </a:p>
          <a:p>
            <a:pPr marL="0" indent="0">
              <a:buNone/>
            </a:pPr>
            <a:r>
              <a:rPr lang="en-GB" sz="3200" dirty="0" smtClean="0"/>
              <a:t> </a:t>
            </a:r>
          </a:p>
          <a:p>
            <a:pPr marL="0" indent="0" algn="ctr">
              <a:buNone/>
            </a:pPr>
            <a:r>
              <a:rPr lang="en-GB" sz="3200" b="1" dirty="0" smtClean="0"/>
              <a:t>Disaster Mitigation  and Climate Mitigation</a:t>
            </a:r>
            <a:endParaRPr lang="en-GB" sz="3200" b="1" dirty="0"/>
          </a:p>
        </p:txBody>
      </p:sp>
    </p:spTree>
    <p:extLst>
      <p:ext uri="{BB962C8B-B14F-4D97-AF65-F5344CB8AC3E}">
        <p14:creationId xmlns:p14="http://schemas.microsoft.com/office/powerpoint/2010/main" val="214015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Forecast</a:t>
            </a:r>
          </a:p>
        </p:txBody>
      </p:sp>
      <p:sp>
        <p:nvSpPr>
          <p:cNvPr id="3" name="Content Placeholder 2"/>
          <p:cNvSpPr>
            <a:spLocks noGrp="1"/>
          </p:cNvSpPr>
          <p:nvPr>
            <p:ph sz="half" idx="1"/>
          </p:nvPr>
        </p:nvSpPr>
        <p:spPr>
          <a:xfrm>
            <a:off x="336104" y="1905000"/>
            <a:ext cx="3962661" cy="4024908"/>
          </a:xfrm>
        </p:spPr>
        <p:txBody>
          <a:bodyPr/>
          <a:lstStyle/>
          <a:p>
            <a:pPr marL="0" indent="0">
              <a:buNone/>
            </a:pPr>
            <a:r>
              <a:rPr lang="en-GB" sz="3000" dirty="0" smtClean="0"/>
              <a:t>Definite </a:t>
            </a:r>
            <a:r>
              <a:rPr lang="en-GB" sz="3000" dirty="0"/>
              <a:t>statement or statistical estimate of the likely occurrence of a future event or conditions for a specific area.</a:t>
            </a:r>
          </a:p>
          <a:p>
            <a:pPr marL="0" indent="0">
              <a:buNone/>
            </a:pPr>
            <a:endParaRPr lang="en-GB" sz="3000" dirty="0"/>
          </a:p>
        </p:txBody>
      </p:sp>
      <p:pic>
        <p:nvPicPr>
          <p:cNvPr id="5" name="Picture 1034"/>
          <p:cNvPicPr>
            <a:picLocks noGrp="1" noChangeAspect="1" noChangeArrowheads="1"/>
          </p:cNvPicPr>
          <p:nvPr>
            <p:ph sz="half" idx="2"/>
          </p:nvPr>
        </p:nvPicPr>
        <p:blipFill>
          <a:blip r:embed="rId2" cstate="print"/>
          <a:srcRect/>
          <a:stretch>
            <a:fillRect/>
          </a:stretch>
        </p:blipFill>
        <p:spPr bwMode="auto">
          <a:xfrm>
            <a:off x="4070165" y="2348880"/>
            <a:ext cx="5073835" cy="2363753"/>
          </a:xfrm>
          <a:prstGeom prst="rect">
            <a:avLst/>
          </a:prstGeom>
          <a:noFill/>
          <a:ln w="9525">
            <a:noFill/>
            <a:miter lim="800000"/>
            <a:headEnd/>
            <a:tailEnd/>
          </a:ln>
        </p:spPr>
      </p:pic>
    </p:spTree>
    <p:extLst>
      <p:ext uri="{BB962C8B-B14F-4D97-AF65-F5344CB8AC3E}">
        <p14:creationId xmlns:p14="http://schemas.microsoft.com/office/powerpoint/2010/main" val="871943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El Niño and La Niña (the Southern Oscillation</a:t>
            </a:r>
            <a:r>
              <a:rPr lang="en-GB" sz="3200" dirty="0" smtClean="0"/>
              <a:t>)</a:t>
            </a:r>
            <a:endParaRPr lang="en-GB" sz="3200" dirty="0"/>
          </a:p>
        </p:txBody>
      </p:sp>
      <p:sp>
        <p:nvSpPr>
          <p:cNvPr id="4" name="Content Placeholder 3"/>
          <p:cNvSpPr>
            <a:spLocks noGrp="1"/>
          </p:cNvSpPr>
          <p:nvPr>
            <p:ph sz="half" idx="2"/>
          </p:nvPr>
        </p:nvSpPr>
        <p:spPr/>
        <p:txBody>
          <a:bodyPr/>
          <a:lstStyle/>
          <a:p>
            <a:pPr marL="0" indent="0">
              <a:buNone/>
            </a:pPr>
            <a:r>
              <a:rPr lang="en-GB" dirty="0"/>
              <a:t>A complex interaction of the tropical Pacific Ocean and the global atmosphere that results in irregularly occurring episodes of changed ocean and weather patterns in many parts of the world, often with significant impacts over many months, such as altered marine habitats, rainfall changes, floods, droughts, and changes in storm patterns.</a:t>
            </a:r>
          </a:p>
          <a:p>
            <a:pPr marL="0" indent="0">
              <a:buNone/>
            </a:pPr>
            <a:endParaRPr lang="en-GB" dirty="0"/>
          </a:p>
        </p:txBody>
      </p:sp>
      <p:pic>
        <p:nvPicPr>
          <p:cNvPr id="6" name="Picture 14" descr="La Nina influence on climate (December-February)"/>
          <p:cNvPicPr>
            <a:picLocks noGrp="1" noChangeAspect="1" noChangeArrowheads="1"/>
          </p:cNvPicPr>
          <p:nvPr>
            <p:ph sz="half" idx="1"/>
          </p:nvPr>
        </p:nvPicPr>
        <p:blipFill>
          <a:blip r:embed="rId2" r:link="rId3" cstate="print"/>
          <a:srcRect/>
          <a:stretch>
            <a:fillRect/>
          </a:stretch>
        </p:blipFill>
        <p:spPr bwMode="auto">
          <a:xfrm>
            <a:off x="251520" y="2492896"/>
            <a:ext cx="4464600" cy="2335191"/>
          </a:xfrm>
          <a:prstGeom prst="rect">
            <a:avLst/>
          </a:prstGeom>
          <a:noFill/>
          <a:ln w="9525">
            <a:noFill/>
            <a:miter lim="800000"/>
            <a:headEnd/>
            <a:tailEnd/>
          </a:ln>
        </p:spPr>
      </p:pic>
    </p:spTree>
    <p:extLst>
      <p:ext uri="{BB962C8B-B14F-4D97-AF65-F5344CB8AC3E}">
        <p14:creationId xmlns:p14="http://schemas.microsoft.com/office/powerpoint/2010/main" val="2239687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Proofing</a:t>
            </a:r>
            <a:endParaRPr lang="en-GB" sz="3200" dirty="0"/>
          </a:p>
        </p:txBody>
      </p:sp>
      <p:sp>
        <p:nvSpPr>
          <p:cNvPr id="3" name="Content Placeholder 2"/>
          <p:cNvSpPr>
            <a:spLocks noGrp="1"/>
          </p:cNvSpPr>
          <p:nvPr>
            <p:ph sz="half" idx="1"/>
          </p:nvPr>
        </p:nvSpPr>
        <p:spPr>
          <a:xfrm>
            <a:off x="457200" y="1819424"/>
            <a:ext cx="4038600" cy="4191000"/>
          </a:xfrm>
        </p:spPr>
        <p:txBody>
          <a:bodyPr/>
          <a:lstStyle/>
          <a:p>
            <a:pPr marL="0" indent="0">
              <a:buNone/>
            </a:pPr>
            <a:r>
              <a:rPr lang="en-GB" sz="2600" b="1" dirty="0" smtClean="0">
                <a:solidFill>
                  <a:srgbClr val="FF0000"/>
                </a:solidFill>
              </a:rPr>
              <a:t>Modification </a:t>
            </a:r>
            <a:r>
              <a:rPr lang="en-GB" sz="2600" b="1" dirty="0">
                <a:solidFill>
                  <a:srgbClr val="FF0000"/>
                </a:solidFill>
              </a:rPr>
              <a:t>of existing and future projects </a:t>
            </a:r>
            <a:r>
              <a:rPr lang="en-GB" sz="2600" dirty="0"/>
              <a:t>so that they are </a:t>
            </a:r>
            <a:r>
              <a:rPr lang="en-GB" sz="2600" b="1" dirty="0">
                <a:solidFill>
                  <a:srgbClr val="FF0000"/>
                </a:solidFill>
              </a:rPr>
              <a:t>resilient</a:t>
            </a:r>
            <a:r>
              <a:rPr lang="en-GB" sz="2600" dirty="0"/>
              <a:t> to impacts from climate change and/or do not contribute to increased vulnerability of the projects goals (Klein et al., 2007)</a:t>
            </a:r>
          </a:p>
          <a:p>
            <a:pPr marL="0" indent="0">
              <a:buNone/>
            </a:pPr>
            <a:endParaRPr lang="en-GB" sz="2600" dirty="0"/>
          </a:p>
        </p:txBody>
      </p:sp>
      <p:pic>
        <p:nvPicPr>
          <p:cNvPr id="5" name="Content Placeholder 4" descr="IMG_0513"/>
          <p:cNvPicPr>
            <a:picLocks noGrp="1" noChangeAspect="1" noChangeArrowheads="1"/>
          </p:cNvPicPr>
          <p:nvPr>
            <p:ph sz="half" idx="2"/>
          </p:nvPr>
        </p:nvPicPr>
        <p:blipFill>
          <a:blip r:embed="rId2" cstate="print"/>
          <a:srcRect/>
          <a:stretch>
            <a:fillRect/>
          </a:stretch>
        </p:blipFill>
        <p:spPr>
          <a:xfrm>
            <a:off x="4316348" y="1844824"/>
            <a:ext cx="4648266" cy="3486199"/>
          </a:xfrm>
          <a:noFill/>
        </p:spPr>
      </p:pic>
    </p:spTree>
    <p:extLst>
      <p:ext uri="{BB962C8B-B14F-4D97-AF65-F5344CB8AC3E}">
        <p14:creationId xmlns:p14="http://schemas.microsoft.com/office/powerpoint/2010/main" val="213958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1915886" y="333375"/>
            <a:ext cx="6934427" cy="1143000"/>
          </a:xfrm>
          <a:solidFill>
            <a:srgbClr val="FFFFFF"/>
          </a:solidFill>
        </p:spPr>
        <p:txBody>
          <a:bodyPr/>
          <a:lstStyle/>
          <a:p>
            <a:pPr eaLnBrk="1" hangingPunct="1"/>
            <a:r>
              <a:rPr lang="en-US" altLang="en-US" sz="3200" b="1" dirty="0" smtClean="0">
                <a:solidFill>
                  <a:schemeClr val="tx1"/>
                </a:solidFill>
                <a:latin typeface="Arial" pitchFamily="34" charset="0"/>
                <a:cs typeface="Arial" pitchFamily="34" charset="0"/>
              </a:rPr>
              <a:t>Rules</a:t>
            </a:r>
          </a:p>
        </p:txBody>
      </p:sp>
      <p:sp>
        <p:nvSpPr>
          <p:cNvPr id="13314" name="Content Placeholder 2"/>
          <p:cNvSpPr>
            <a:spLocks noGrp="1"/>
          </p:cNvSpPr>
          <p:nvPr>
            <p:ph idx="1"/>
          </p:nvPr>
        </p:nvSpPr>
        <p:spPr>
          <a:xfrm>
            <a:off x="751115" y="1695677"/>
            <a:ext cx="7772400" cy="3962400"/>
          </a:xfrm>
          <a:solidFill>
            <a:srgbClr val="FFFFFF"/>
          </a:solidFill>
        </p:spPr>
        <p:txBody>
          <a:bodyPr/>
          <a:lstStyle/>
          <a:p>
            <a:r>
              <a:rPr lang="en-US" altLang="en-US" sz="2400" b="1" dirty="0" smtClean="0"/>
              <a:t>Five teams – </a:t>
            </a:r>
            <a:r>
              <a:rPr lang="en-US" altLang="en-US" sz="2400" b="1" dirty="0"/>
              <a:t>each </a:t>
            </a:r>
            <a:r>
              <a:rPr lang="en-US" altLang="en-US" sz="2400" b="1" dirty="0" smtClean="0"/>
              <a:t>identifies </a:t>
            </a:r>
            <a:r>
              <a:rPr lang="en-US" altLang="en-US" sz="2400" b="1" dirty="0"/>
              <a:t>a ‘speaker’</a:t>
            </a:r>
          </a:p>
          <a:p>
            <a:pPr eaLnBrk="1" hangingPunct="1"/>
            <a:r>
              <a:rPr lang="en-US" altLang="en-US" sz="2400" b="1" dirty="0" smtClean="0">
                <a:latin typeface="Arial" pitchFamily="34" charset="0"/>
                <a:cs typeface="Arial" pitchFamily="34" charset="0"/>
              </a:rPr>
              <a:t>A question is displayed…</a:t>
            </a:r>
          </a:p>
          <a:p>
            <a:pPr eaLnBrk="1" hangingPunct="1"/>
            <a:r>
              <a:rPr lang="en-US" altLang="en-US" sz="2400" b="1" dirty="0" smtClean="0">
                <a:latin typeface="Arial" pitchFamily="34" charset="0"/>
                <a:cs typeface="Arial" pitchFamily="34" charset="0"/>
              </a:rPr>
              <a:t>.. teams need to check whether the answer is correct</a:t>
            </a:r>
          </a:p>
          <a:p>
            <a:pPr eaLnBrk="1" hangingPunct="1"/>
            <a:r>
              <a:rPr lang="en-US" altLang="en-US" sz="2400" b="1" dirty="0" smtClean="0">
                <a:latin typeface="Arial" pitchFamily="34" charset="0"/>
                <a:cs typeface="Arial" pitchFamily="34" charset="0"/>
              </a:rPr>
              <a:t>Teams with correct answer get 1 point</a:t>
            </a:r>
          </a:p>
          <a:p>
            <a:pPr eaLnBrk="1" hangingPunct="1"/>
            <a:r>
              <a:rPr lang="en-US" altLang="en-US" sz="2400" b="1" dirty="0" smtClean="0"/>
              <a:t>Bonus 1 Point if team can translate the terminologies into volunteers/community language</a:t>
            </a:r>
            <a:endParaRPr lang="en-US" altLang="en-US" sz="2400" b="1" dirty="0" smtClean="0">
              <a:latin typeface="Arial" pitchFamily="34" charset="0"/>
              <a:cs typeface="Arial" pitchFamily="34" charset="0"/>
            </a:endParaRPr>
          </a:p>
        </p:txBody>
      </p:sp>
    </p:spTree>
    <p:extLst>
      <p:ext uri="{BB962C8B-B14F-4D97-AF65-F5344CB8AC3E}">
        <p14:creationId xmlns:p14="http://schemas.microsoft.com/office/powerpoint/2010/main" val="30793233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
            </a:r>
            <a:br>
              <a:rPr lang="en-GB" sz="3200" dirty="0" smtClean="0"/>
            </a:br>
            <a:r>
              <a:rPr lang="en-GB" sz="3200" dirty="0" smtClean="0"/>
              <a:t>Adaptive </a:t>
            </a:r>
            <a:r>
              <a:rPr lang="en-GB" sz="3200" dirty="0"/>
              <a:t>Capacity</a:t>
            </a:r>
            <a:br>
              <a:rPr lang="en-GB" sz="3200" dirty="0"/>
            </a:br>
            <a:endParaRPr lang="en-GB" sz="3200" dirty="0"/>
          </a:p>
        </p:txBody>
      </p:sp>
      <p:sp>
        <p:nvSpPr>
          <p:cNvPr id="3" name="Content Placeholder 2"/>
          <p:cNvSpPr>
            <a:spLocks noGrp="1"/>
          </p:cNvSpPr>
          <p:nvPr>
            <p:ph sz="half" idx="1"/>
          </p:nvPr>
        </p:nvSpPr>
        <p:spPr/>
        <p:txBody>
          <a:bodyPr/>
          <a:lstStyle/>
          <a:p>
            <a:pPr marL="0" indent="0">
              <a:buNone/>
            </a:pPr>
            <a:r>
              <a:rPr lang="en-GB" sz="2800" b="1" dirty="0">
                <a:solidFill>
                  <a:srgbClr val="FF0000"/>
                </a:solidFill>
              </a:rPr>
              <a:t>The ability of a system to adjust </a:t>
            </a:r>
            <a:r>
              <a:rPr lang="en-GB" sz="2800" dirty="0"/>
              <a:t>to climate change (including climate variability and extremes) </a:t>
            </a:r>
            <a:r>
              <a:rPr lang="en-GB" sz="2800" b="1" dirty="0">
                <a:solidFill>
                  <a:srgbClr val="FF0000"/>
                </a:solidFill>
              </a:rPr>
              <a:t>to moderate </a:t>
            </a:r>
            <a:r>
              <a:rPr lang="en-GB" sz="2800" dirty="0"/>
              <a:t>potential damages, </a:t>
            </a:r>
            <a:r>
              <a:rPr lang="en-GB" sz="2800" b="1" dirty="0">
                <a:solidFill>
                  <a:srgbClr val="FF0000"/>
                </a:solidFill>
              </a:rPr>
              <a:t>to take advantage</a:t>
            </a:r>
            <a:r>
              <a:rPr lang="en-GB" sz="2800" dirty="0"/>
              <a:t> of opportunities, or </a:t>
            </a:r>
            <a:r>
              <a:rPr lang="en-GB" sz="2800" dirty="0" smtClean="0"/>
              <a:t>the </a:t>
            </a:r>
            <a:r>
              <a:rPr lang="en-GB" sz="2800" dirty="0"/>
              <a:t>consequences.</a:t>
            </a:r>
          </a:p>
          <a:p>
            <a:pPr marL="0" indent="0">
              <a:buNone/>
            </a:pPr>
            <a:endParaRPr lang="en-GB" sz="2800" dirty="0"/>
          </a:p>
        </p:txBody>
      </p:sp>
      <p:pic>
        <p:nvPicPr>
          <p:cNvPr id="5" name="Picture 2" descr="Satgana A Tengara"/>
          <p:cNvPicPr>
            <a:picLocks noGrp="1" noChangeAspect="1" noChangeArrowheads="1"/>
          </p:cNvPicPr>
          <p:nvPr>
            <p:ph sz="half" idx="2"/>
          </p:nvPr>
        </p:nvPicPr>
        <p:blipFill>
          <a:blip r:embed="rId2" cstate="print"/>
          <a:srcRect/>
          <a:stretch>
            <a:fillRect/>
          </a:stretch>
        </p:blipFill>
        <p:spPr bwMode="auto">
          <a:xfrm>
            <a:off x="4648200" y="2257017"/>
            <a:ext cx="4038600" cy="3029766"/>
          </a:xfrm>
          <a:prstGeom prst="rect">
            <a:avLst/>
          </a:prstGeom>
          <a:noFill/>
          <a:ln w="9525">
            <a:noFill/>
            <a:miter lim="800000"/>
            <a:headEnd/>
            <a:tailEnd/>
          </a:ln>
        </p:spPr>
      </p:pic>
    </p:spTree>
    <p:extLst>
      <p:ext uri="{BB962C8B-B14F-4D97-AF65-F5344CB8AC3E}">
        <p14:creationId xmlns:p14="http://schemas.microsoft.com/office/powerpoint/2010/main" val="2518163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50838"/>
            <a:ext cx="6858000" cy="1109662"/>
          </a:xfrm>
        </p:spPr>
        <p:txBody>
          <a:bodyPr/>
          <a:lstStyle/>
          <a:p>
            <a:r>
              <a:rPr lang="en-GB" sz="3200" dirty="0" smtClean="0"/>
              <a:t>Epidemic</a:t>
            </a:r>
            <a:r>
              <a:rPr lang="en-GB" sz="3200" dirty="0"/>
              <a:t> </a:t>
            </a:r>
          </a:p>
        </p:txBody>
      </p:sp>
      <p:sp>
        <p:nvSpPr>
          <p:cNvPr id="4" name="Content Placeholder 3"/>
          <p:cNvSpPr>
            <a:spLocks noGrp="1"/>
          </p:cNvSpPr>
          <p:nvPr>
            <p:ph sz="half" idx="2"/>
          </p:nvPr>
        </p:nvSpPr>
        <p:spPr>
          <a:xfrm>
            <a:off x="4648200" y="2057400"/>
            <a:ext cx="4038600" cy="3352800"/>
          </a:xfrm>
        </p:spPr>
        <p:txBody>
          <a:bodyPr/>
          <a:lstStyle/>
          <a:p>
            <a:pPr marL="0" indent="0">
              <a:buNone/>
            </a:pPr>
            <a:r>
              <a:rPr lang="en-GB" sz="2800" dirty="0" smtClean="0"/>
              <a:t>Refers </a:t>
            </a:r>
            <a:r>
              <a:rPr lang="en-GB" sz="2800" dirty="0"/>
              <a:t>to an </a:t>
            </a:r>
            <a:r>
              <a:rPr lang="en-GB" sz="2800" b="1" dirty="0">
                <a:solidFill>
                  <a:srgbClr val="FF0000"/>
                </a:solidFill>
              </a:rPr>
              <a:t>increase</a:t>
            </a:r>
            <a:r>
              <a:rPr lang="en-GB" sz="2800" dirty="0"/>
              <a:t>, often sudden, in the </a:t>
            </a:r>
            <a:r>
              <a:rPr lang="en-GB" sz="2800" b="1" dirty="0">
                <a:solidFill>
                  <a:srgbClr val="FF0000"/>
                </a:solidFill>
              </a:rPr>
              <a:t>number of cases of a disease </a:t>
            </a:r>
            <a:r>
              <a:rPr lang="en-GB" sz="2800" dirty="0"/>
              <a:t>above what is normally expected in that population in that area.</a:t>
            </a:r>
          </a:p>
          <a:p>
            <a:pPr marL="0" indent="0">
              <a:buNone/>
            </a:pPr>
            <a:endParaRPr lang="en-GB" sz="2800" dirty="0"/>
          </a:p>
        </p:txBody>
      </p:sp>
      <p:pic>
        <p:nvPicPr>
          <p:cNvPr id="208898" name="Picture 2" descr="T:\Everyone\2013 photos RCRC elearning\Health photos NEW\MNCH\Children.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420137"/>
            <a:ext cx="4038600" cy="270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85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400" y="332656"/>
            <a:ext cx="7178328" cy="1143000"/>
          </a:xfrm>
        </p:spPr>
        <p:txBody>
          <a:bodyPr/>
          <a:lstStyle/>
          <a:p>
            <a:r>
              <a:rPr lang="en-GB" sz="3200" dirty="0"/>
              <a:t>Vulnerability to Climate Change</a:t>
            </a:r>
          </a:p>
        </p:txBody>
      </p:sp>
      <p:sp>
        <p:nvSpPr>
          <p:cNvPr id="4" name="Content Placeholder 3"/>
          <p:cNvSpPr>
            <a:spLocks noGrp="1"/>
          </p:cNvSpPr>
          <p:nvPr>
            <p:ph sz="half" idx="2"/>
          </p:nvPr>
        </p:nvSpPr>
        <p:spPr>
          <a:xfrm>
            <a:off x="4943128" y="1700808"/>
            <a:ext cx="4038600" cy="4191000"/>
          </a:xfrm>
        </p:spPr>
        <p:txBody>
          <a:bodyPr/>
          <a:lstStyle/>
          <a:p>
            <a:pPr marL="0" indent="0">
              <a:buNone/>
            </a:pPr>
            <a:r>
              <a:rPr lang="en-GB" sz="2800" dirty="0"/>
              <a:t>The </a:t>
            </a:r>
            <a:r>
              <a:rPr lang="en-GB" sz="2800" b="1" dirty="0">
                <a:solidFill>
                  <a:srgbClr val="FF0000"/>
                </a:solidFill>
              </a:rPr>
              <a:t>degree</a:t>
            </a:r>
            <a:r>
              <a:rPr lang="en-GB" sz="2800" dirty="0"/>
              <a:t> to which a </a:t>
            </a:r>
            <a:r>
              <a:rPr lang="en-GB" sz="2800" b="1" dirty="0">
                <a:solidFill>
                  <a:srgbClr val="FF0000"/>
                </a:solidFill>
              </a:rPr>
              <a:t>system</a:t>
            </a:r>
            <a:r>
              <a:rPr lang="en-GB" sz="2800" dirty="0"/>
              <a:t> is susceptible to, or unable to cope with, adverse effects of climate change, including climate variability and extremes</a:t>
            </a:r>
          </a:p>
          <a:p>
            <a:pPr marL="0" indent="0">
              <a:buNone/>
            </a:pPr>
            <a:endParaRPr lang="en-GB" sz="2800" dirty="0"/>
          </a:p>
        </p:txBody>
      </p:sp>
      <p:pic>
        <p:nvPicPr>
          <p:cNvPr id="5" name="Content Placeholder 4" descr="D:\Users\ryan.freeman\Dropbox\IMC E-learning module\Pictures for phenomenon\Tropical cyclones-hurricanes\p-USA0237.jpg"/>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00808"/>
            <a:ext cx="4582988" cy="3823692"/>
          </a:xfrm>
          <a:prstGeom prst="rect">
            <a:avLst/>
          </a:prstGeom>
          <a:noFill/>
          <a:ln>
            <a:noFill/>
          </a:ln>
        </p:spPr>
      </p:pic>
    </p:spTree>
    <p:extLst>
      <p:ext uri="{BB962C8B-B14F-4D97-AF65-F5344CB8AC3E}">
        <p14:creationId xmlns:p14="http://schemas.microsoft.com/office/powerpoint/2010/main" val="245866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Risk A</a:t>
            </a:r>
            <a:r>
              <a:rPr lang="en-GB" sz="3200" dirty="0" smtClean="0"/>
              <a:t>ssessment</a:t>
            </a:r>
            <a:endParaRPr lang="en-GB" sz="3200" dirty="0"/>
          </a:p>
        </p:txBody>
      </p:sp>
      <p:sp>
        <p:nvSpPr>
          <p:cNvPr id="3" name="Content Placeholder 2"/>
          <p:cNvSpPr>
            <a:spLocks noGrp="1"/>
          </p:cNvSpPr>
          <p:nvPr>
            <p:ph sz="half" idx="1"/>
          </p:nvPr>
        </p:nvSpPr>
        <p:spPr>
          <a:xfrm>
            <a:off x="330200" y="1803400"/>
            <a:ext cx="4385816" cy="4191000"/>
          </a:xfrm>
        </p:spPr>
        <p:txBody>
          <a:bodyPr/>
          <a:lstStyle/>
          <a:p>
            <a:pPr marL="0" indent="0">
              <a:buNone/>
            </a:pPr>
            <a:r>
              <a:rPr lang="en-GB" sz="2400" dirty="0" smtClean="0"/>
              <a:t>A </a:t>
            </a:r>
            <a:r>
              <a:rPr lang="en-GB" sz="2400" b="1" dirty="0">
                <a:solidFill>
                  <a:srgbClr val="FF0000"/>
                </a:solidFill>
              </a:rPr>
              <a:t>methodology </a:t>
            </a:r>
            <a:r>
              <a:rPr lang="en-GB" sz="2400" dirty="0"/>
              <a:t>to determine the nature and extent of </a:t>
            </a:r>
            <a:r>
              <a:rPr lang="en-GB" sz="2400" dirty="0">
                <a:solidFill>
                  <a:srgbClr val="FF0000"/>
                </a:solidFill>
              </a:rPr>
              <a:t>risk</a:t>
            </a:r>
            <a:r>
              <a:rPr lang="en-GB" sz="2400" dirty="0"/>
              <a:t> by analysing potential </a:t>
            </a:r>
            <a:r>
              <a:rPr lang="en-GB" sz="2400" dirty="0">
                <a:solidFill>
                  <a:srgbClr val="FF0000"/>
                </a:solidFill>
              </a:rPr>
              <a:t>hazards </a:t>
            </a:r>
            <a:r>
              <a:rPr lang="en-GB" sz="2400" dirty="0"/>
              <a:t>and evaluating existing conditions of </a:t>
            </a:r>
            <a:r>
              <a:rPr lang="en-GB" sz="2400" dirty="0">
                <a:solidFill>
                  <a:srgbClr val="FF0000"/>
                </a:solidFill>
              </a:rPr>
              <a:t>vulnerability</a:t>
            </a:r>
            <a:r>
              <a:rPr lang="en-GB" sz="2400" dirty="0"/>
              <a:t> that together could potentially harm exposed people, property, services, livelihoods and the environment on which they depend.</a:t>
            </a:r>
          </a:p>
          <a:p>
            <a:pPr marL="0" indent="0">
              <a:buNone/>
            </a:pPr>
            <a:endParaRPr lang="en-GB" sz="2400" dirty="0"/>
          </a:p>
        </p:txBody>
      </p:sp>
      <p:pic>
        <p:nvPicPr>
          <p:cNvPr id="5" name="Content Placeholder 4" descr="community historical visualization-Bangladesh.BMP"/>
          <p:cNvPicPr>
            <a:picLocks noGrp="1" noChangeAspect="1"/>
          </p:cNvPicPr>
          <p:nvPr>
            <p:ph sz="half" idx="2"/>
          </p:nvPr>
        </p:nvPicPr>
        <p:blipFill>
          <a:blip r:embed="rId2" cstate="print"/>
          <a:stretch>
            <a:fillRect/>
          </a:stretch>
        </p:blipFill>
        <p:spPr>
          <a:xfrm>
            <a:off x="4716016" y="2060848"/>
            <a:ext cx="4069544" cy="3052158"/>
          </a:xfrm>
        </p:spPr>
      </p:pic>
    </p:spTree>
    <p:extLst>
      <p:ext uri="{BB962C8B-B14F-4D97-AF65-F5344CB8AC3E}">
        <p14:creationId xmlns:p14="http://schemas.microsoft.com/office/powerpoint/2010/main" val="871173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Preparedness</a:t>
            </a:r>
            <a:endParaRPr lang="en-GB" sz="3200" dirty="0"/>
          </a:p>
        </p:txBody>
      </p:sp>
      <p:sp>
        <p:nvSpPr>
          <p:cNvPr id="4" name="Content Placeholder 3"/>
          <p:cNvSpPr>
            <a:spLocks noGrp="1"/>
          </p:cNvSpPr>
          <p:nvPr>
            <p:ph sz="half" idx="2"/>
          </p:nvPr>
        </p:nvSpPr>
        <p:spPr>
          <a:xfrm>
            <a:off x="609600" y="1701800"/>
            <a:ext cx="4368800" cy="4191000"/>
          </a:xfrm>
        </p:spPr>
        <p:txBody>
          <a:bodyPr/>
          <a:lstStyle/>
          <a:p>
            <a:pPr marL="0" indent="0">
              <a:buNone/>
            </a:pPr>
            <a:r>
              <a:rPr lang="en-GB" sz="2400" dirty="0" smtClean="0"/>
              <a:t>The </a:t>
            </a:r>
            <a:r>
              <a:rPr lang="en-GB" sz="2400" dirty="0">
                <a:solidFill>
                  <a:srgbClr val="FF0000"/>
                </a:solidFill>
              </a:rPr>
              <a:t>knowledge and capacities </a:t>
            </a:r>
            <a:r>
              <a:rPr lang="en-GB" sz="2400" dirty="0"/>
              <a:t>developed by governments, professional response and recovery organizations, communities and individuals to effectively </a:t>
            </a:r>
            <a:r>
              <a:rPr lang="en-GB" sz="2400" dirty="0">
                <a:solidFill>
                  <a:srgbClr val="FF0000"/>
                </a:solidFill>
              </a:rPr>
              <a:t>anticipate, respond to, and recover from</a:t>
            </a:r>
            <a:r>
              <a:rPr lang="en-GB" sz="2400" dirty="0"/>
              <a:t>, the impacts of likely, imminent or current hazard events or conditions.</a:t>
            </a:r>
          </a:p>
          <a:p>
            <a:pPr marL="0" indent="0">
              <a:buNone/>
            </a:pPr>
            <a:endParaRPr lang="en-GB" sz="2400" dirty="0"/>
          </a:p>
        </p:txBody>
      </p:sp>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8100" y="734752"/>
            <a:ext cx="3657600" cy="51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223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Coping </a:t>
            </a:r>
            <a:r>
              <a:rPr lang="en-GB" sz="3200" dirty="0" smtClean="0"/>
              <a:t>Capacity</a:t>
            </a:r>
            <a:endParaRPr lang="en-GB" sz="3200" dirty="0"/>
          </a:p>
        </p:txBody>
      </p:sp>
      <p:sp>
        <p:nvSpPr>
          <p:cNvPr id="3" name="Content Placeholder 2"/>
          <p:cNvSpPr>
            <a:spLocks noGrp="1"/>
          </p:cNvSpPr>
          <p:nvPr>
            <p:ph sz="half" idx="1"/>
          </p:nvPr>
        </p:nvSpPr>
        <p:spPr/>
        <p:txBody>
          <a:bodyPr/>
          <a:lstStyle/>
          <a:p>
            <a:pPr marL="0" indent="0">
              <a:buNone/>
            </a:pPr>
            <a:r>
              <a:rPr lang="en-GB" sz="2800" dirty="0"/>
              <a:t>The ability of people, organizations and systems, </a:t>
            </a:r>
            <a:r>
              <a:rPr lang="en-GB" sz="2800" b="1" dirty="0">
                <a:solidFill>
                  <a:srgbClr val="FF0000"/>
                </a:solidFill>
              </a:rPr>
              <a:t>using available skills and resources</a:t>
            </a:r>
            <a:r>
              <a:rPr lang="en-GB" sz="2800" dirty="0"/>
              <a:t>, to face and manage adverse conditions, emergencies or disasters</a:t>
            </a:r>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700808"/>
            <a:ext cx="3888432" cy="420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610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50838"/>
            <a:ext cx="7175500" cy="1143000"/>
          </a:xfrm>
        </p:spPr>
        <p:txBody>
          <a:bodyPr/>
          <a:lstStyle/>
          <a:p>
            <a:r>
              <a:rPr lang="en-GB" sz="3200" dirty="0"/>
              <a:t>Environmental </a:t>
            </a:r>
            <a:r>
              <a:rPr lang="en-GB" sz="3200" dirty="0" smtClean="0"/>
              <a:t>Impact </a:t>
            </a:r>
            <a:r>
              <a:rPr lang="en-GB" sz="3200" dirty="0"/>
              <a:t>A</a:t>
            </a:r>
            <a:r>
              <a:rPr lang="en-GB" sz="3200" dirty="0" smtClean="0"/>
              <a:t>ssessment</a:t>
            </a:r>
            <a:endParaRPr lang="en-GB" sz="3200" dirty="0"/>
          </a:p>
        </p:txBody>
      </p:sp>
      <p:sp>
        <p:nvSpPr>
          <p:cNvPr id="3" name="Content Placeholder 2"/>
          <p:cNvSpPr>
            <a:spLocks noGrp="1"/>
          </p:cNvSpPr>
          <p:nvPr>
            <p:ph sz="half" idx="1"/>
          </p:nvPr>
        </p:nvSpPr>
        <p:spPr>
          <a:xfrm>
            <a:off x="241300" y="1676400"/>
            <a:ext cx="4254500" cy="4191000"/>
          </a:xfrm>
        </p:spPr>
        <p:txBody>
          <a:bodyPr/>
          <a:lstStyle/>
          <a:p>
            <a:pPr marL="0" indent="0">
              <a:buNone/>
            </a:pPr>
            <a:r>
              <a:rPr lang="en-GB" sz="2400" dirty="0" smtClean="0"/>
              <a:t>Process by which the </a:t>
            </a:r>
            <a:r>
              <a:rPr lang="en-GB" sz="2400" dirty="0" smtClean="0">
                <a:solidFill>
                  <a:srgbClr val="FF0000"/>
                </a:solidFill>
              </a:rPr>
              <a:t>environmental consequences of a proposed project or programme are evaluated</a:t>
            </a:r>
            <a:r>
              <a:rPr lang="en-GB" sz="2400" dirty="0" smtClean="0"/>
              <a:t>, undertaken as an integral part of planning and decision making processes with a view to limiting or reducing the adverse impacts of the project or programme.</a:t>
            </a:r>
          </a:p>
          <a:p>
            <a:pPr marL="0" indent="0">
              <a:buNone/>
            </a:pPr>
            <a:endParaRPr lang="en-GB" sz="2400" dirty="0" smtClean="0"/>
          </a:p>
          <a:p>
            <a:pPr marL="0" indent="0">
              <a:buNone/>
            </a:pPr>
            <a:endParaRPr lang="en-GB" sz="2400" dirty="0"/>
          </a:p>
        </p:txBody>
      </p:sp>
      <p:pic>
        <p:nvPicPr>
          <p:cNvPr id="2088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676400"/>
            <a:ext cx="4314664"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86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Early </a:t>
            </a:r>
            <a:r>
              <a:rPr lang="en-GB" sz="3200" dirty="0" smtClean="0"/>
              <a:t>Warning </a:t>
            </a:r>
            <a:r>
              <a:rPr lang="en-GB" sz="3200" dirty="0"/>
              <a:t>S</a:t>
            </a:r>
            <a:r>
              <a:rPr lang="en-GB" sz="3200" dirty="0" smtClean="0"/>
              <a:t>ystem</a:t>
            </a:r>
            <a:endParaRPr lang="en-GB" sz="3200" dirty="0"/>
          </a:p>
        </p:txBody>
      </p:sp>
      <p:sp>
        <p:nvSpPr>
          <p:cNvPr id="3" name="Content Placeholder 2"/>
          <p:cNvSpPr>
            <a:spLocks noGrp="1"/>
          </p:cNvSpPr>
          <p:nvPr>
            <p:ph sz="half" idx="1"/>
          </p:nvPr>
        </p:nvSpPr>
        <p:spPr>
          <a:xfrm>
            <a:off x="241300" y="1676400"/>
            <a:ext cx="4406900" cy="4191000"/>
          </a:xfrm>
        </p:spPr>
        <p:txBody>
          <a:bodyPr/>
          <a:lstStyle/>
          <a:p>
            <a:pPr marL="0" indent="0">
              <a:buNone/>
            </a:pPr>
            <a:r>
              <a:rPr lang="en-GB" sz="2400" dirty="0" smtClean="0"/>
              <a:t>The </a:t>
            </a:r>
            <a:r>
              <a:rPr lang="en-GB" sz="2400" b="1" dirty="0">
                <a:solidFill>
                  <a:srgbClr val="FF0000"/>
                </a:solidFill>
              </a:rPr>
              <a:t>set of capacities </a:t>
            </a:r>
            <a:r>
              <a:rPr lang="en-GB" sz="2400" dirty="0"/>
              <a:t>needed to generate and disseminate </a:t>
            </a:r>
            <a:r>
              <a:rPr lang="en-GB" sz="2400" b="1" dirty="0">
                <a:solidFill>
                  <a:srgbClr val="FF0000"/>
                </a:solidFill>
              </a:rPr>
              <a:t>timely and meaningful warning information </a:t>
            </a:r>
            <a:r>
              <a:rPr lang="en-GB" sz="2400" dirty="0"/>
              <a:t>to enable individuals, communities and organizations threatened by a hazard </a:t>
            </a:r>
            <a:r>
              <a:rPr lang="en-GB" sz="2400" b="1" dirty="0">
                <a:solidFill>
                  <a:srgbClr val="FF0000"/>
                </a:solidFill>
              </a:rPr>
              <a:t>to prepare and to act </a:t>
            </a:r>
            <a:r>
              <a:rPr lang="en-GB" sz="2400" dirty="0"/>
              <a:t>appropriately and in sufficient time to reduce the possibility of harm or loss.</a:t>
            </a:r>
          </a:p>
        </p:txBody>
      </p:sp>
      <p:pic>
        <p:nvPicPr>
          <p:cNvPr id="5" name="Content Placeholder 4" descr="radio communication.jpg"/>
          <p:cNvPicPr>
            <a:picLocks noGrp="1" noChangeAspect="1"/>
          </p:cNvPicPr>
          <p:nvPr>
            <p:ph sz="half" idx="2"/>
          </p:nvPr>
        </p:nvPicPr>
        <p:blipFill>
          <a:blip r:embed="rId2" cstate="print"/>
          <a:stretch>
            <a:fillRect/>
          </a:stretch>
        </p:blipFill>
        <p:spPr>
          <a:xfrm>
            <a:off x="4648200" y="1988840"/>
            <a:ext cx="4306122" cy="3357530"/>
          </a:xfrm>
        </p:spPr>
      </p:pic>
    </p:spTree>
    <p:extLst>
      <p:ext uri="{BB962C8B-B14F-4D97-AF65-F5344CB8AC3E}">
        <p14:creationId xmlns:p14="http://schemas.microsoft.com/office/powerpoint/2010/main" val="131340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Environmental D</a:t>
            </a:r>
            <a:r>
              <a:rPr lang="en-GB" sz="3200" dirty="0" smtClean="0"/>
              <a:t>egradation</a:t>
            </a:r>
            <a:endParaRPr lang="en-GB" sz="3200" dirty="0"/>
          </a:p>
        </p:txBody>
      </p:sp>
      <p:sp>
        <p:nvSpPr>
          <p:cNvPr id="3" name="Content Placeholder 2"/>
          <p:cNvSpPr>
            <a:spLocks noGrp="1"/>
          </p:cNvSpPr>
          <p:nvPr>
            <p:ph sz="half" idx="1"/>
          </p:nvPr>
        </p:nvSpPr>
        <p:spPr>
          <a:xfrm>
            <a:off x="457200" y="2276872"/>
            <a:ext cx="4038600" cy="4191000"/>
          </a:xfrm>
        </p:spPr>
        <p:txBody>
          <a:bodyPr/>
          <a:lstStyle/>
          <a:p>
            <a:pPr marL="0" indent="0">
              <a:buNone/>
            </a:pPr>
            <a:r>
              <a:rPr lang="en-GB" sz="2800" dirty="0" smtClean="0"/>
              <a:t>The </a:t>
            </a:r>
            <a:r>
              <a:rPr lang="en-GB" sz="2800" dirty="0">
                <a:solidFill>
                  <a:srgbClr val="FF0000"/>
                </a:solidFill>
              </a:rPr>
              <a:t>reduction</a:t>
            </a:r>
            <a:r>
              <a:rPr lang="en-GB" sz="2800" dirty="0"/>
              <a:t> of the </a:t>
            </a:r>
            <a:r>
              <a:rPr lang="en-GB" sz="2800" dirty="0">
                <a:solidFill>
                  <a:srgbClr val="FF0000"/>
                </a:solidFill>
              </a:rPr>
              <a:t>capacity</a:t>
            </a:r>
            <a:r>
              <a:rPr lang="en-GB" sz="2800" dirty="0"/>
              <a:t> of the environment to meet </a:t>
            </a:r>
            <a:r>
              <a:rPr lang="en-GB" sz="2800" dirty="0">
                <a:solidFill>
                  <a:srgbClr val="FF0000"/>
                </a:solidFill>
              </a:rPr>
              <a:t>social</a:t>
            </a:r>
            <a:r>
              <a:rPr lang="en-GB" sz="2800" dirty="0"/>
              <a:t> and </a:t>
            </a:r>
            <a:r>
              <a:rPr lang="en-GB" sz="2800" dirty="0">
                <a:solidFill>
                  <a:srgbClr val="FF0000"/>
                </a:solidFill>
              </a:rPr>
              <a:t>ecological</a:t>
            </a:r>
            <a:r>
              <a:rPr lang="en-GB" sz="2800" dirty="0"/>
              <a:t> objectives and needs.</a:t>
            </a:r>
          </a:p>
          <a:p>
            <a:pPr marL="0" indent="0">
              <a:buNone/>
            </a:pPr>
            <a:endParaRPr lang="en-GB" sz="2800" dirty="0"/>
          </a:p>
        </p:txBody>
      </p:sp>
      <p:pic>
        <p:nvPicPr>
          <p:cNvPr id="2099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4000" y="1893462"/>
            <a:ext cx="4798449" cy="317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2017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Hazards</a:t>
            </a:r>
            <a:endParaRPr lang="en-GB" sz="3200" dirty="0"/>
          </a:p>
        </p:txBody>
      </p:sp>
      <p:sp>
        <p:nvSpPr>
          <p:cNvPr id="4" name="Content Placeholder 3"/>
          <p:cNvSpPr>
            <a:spLocks noGrp="1"/>
          </p:cNvSpPr>
          <p:nvPr>
            <p:ph sz="half" idx="2"/>
          </p:nvPr>
        </p:nvSpPr>
        <p:spPr/>
        <p:txBody>
          <a:bodyPr/>
          <a:lstStyle/>
          <a:p>
            <a:pPr marL="0" indent="0">
              <a:buNone/>
            </a:pPr>
            <a:r>
              <a:rPr lang="en-GB" dirty="0"/>
              <a:t> A </a:t>
            </a:r>
            <a:r>
              <a:rPr lang="en-GB" b="1" dirty="0">
                <a:solidFill>
                  <a:srgbClr val="FF0000"/>
                </a:solidFill>
              </a:rPr>
              <a:t>potentially damaging hydro-meteorological </a:t>
            </a:r>
            <a:r>
              <a:rPr lang="en-GB" dirty="0"/>
              <a:t>event or phenomenon; they can be events that have an identifiable onset and termination, such as a storm, flood or drought, as well as more permanent changes, such as shift from one climatic state to another (United Nations Development Programme [UNDP], 2005). </a:t>
            </a:r>
          </a:p>
          <a:p>
            <a:pPr marL="0" indent="0">
              <a:buNone/>
            </a:pPr>
            <a:endParaRPr lang="en-GB" dirty="0"/>
          </a:p>
        </p:txBody>
      </p:sp>
      <p:pic>
        <p:nvPicPr>
          <p:cNvPr id="5" name="Picture 2" descr="D:\My Documents\Programmes\Korea Ministerial conference\case studies\Drought1.jpg"/>
          <p:cNvPicPr>
            <a:picLocks noGrp="1" noChangeAspect="1" noChangeArrowheads="1"/>
          </p:cNvPicPr>
          <p:nvPr>
            <p:ph sz="half" idx="1"/>
          </p:nvPr>
        </p:nvPicPr>
        <p:blipFill>
          <a:blip r:embed="rId2" cstate="print"/>
          <a:srcRect/>
          <a:stretch>
            <a:fillRect/>
          </a:stretch>
        </p:blipFill>
        <p:spPr bwMode="auto">
          <a:xfrm>
            <a:off x="10708" y="1916832"/>
            <a:ext cx="4632326" cy="3096344"/>
          </a:xfrm>
          <a:prstGeom prst="rect">
            <a:avLst/>
          </a:prstGeom>
          <a:noFill/>
        </p:spPr>
      </p:pic>
    </p:spTree>
    <p:extLst>
      <p:ext uri="{BB962C8B-B14F-4D97-AF65-F5344CB8AC3E}">
        <p14:creationId xmlns:p14="http://schemas.microsoft.com/office/powerpoint/2010/main" val="3394770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p:cNvSpPr>
            <a:spLocks noGrp="1"/>
          </p:cNvSpPr>
          <p:nvPr>
            <p:ph type="ctrTitle"/>
          </p:nvPr>
        </p:nvSpPr>
        <p:spPr>
          <a:xfrm>
            <a:off x="468313" y="1989138"/>
            <a:ext cx="7799387" cy="1236662"/>
          </a:xfrm>
        </p:spPr>
        <p:txBody>
          <a:bodyPr/>
          <a:lstStyle/>
          <a:p>
            <a:pPr eaLnBrk="1" hangingPunct="1"/>
            <a:r>
              <a:rPr lang="en-US" altLang="en-US" sz="4800" b="1" dirty="0" smtClean="0">
                <a:latin typeface="Arial" pitchFamily="34" charset="0"/>
                <a:cs typeface="Arial" pitchFamily="34" charset="0"/>
              </a:rPr>
              <a:t>Ready?!</a:t>
            </a:r>
          </a:p>
        </p:txBody>
      </p:sp>
    </p:spTree>
    <p:extLst>
      <p:ext uri="{BB962C8B-B14F-4D97-AF65-F5344CB8AC3E}">
        <p14:creationId xmlns:p14="http://schemas.microsoft.com/office/powerpoint/2010/main" val="25640829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V</a:t>
            </a:r>
            <a:r>
              <a:rPr lang="en-GB" sz="3200" dirty="0" smtClean="0"/>
              <a:t>ariability</a:t>
            </a:r>
            <a:endParaRPr lang="en-GB" sz="3200" dirty="0"/>
          </a:p>
        </p:txBody>
      </p:sp>
      <p:sp>
        <p:nvSpPr>
          <p:cNvPr id="3" name="Content Placeholder 2"/>
          <p:cNvSpPr>
            <a:spLocks noGrp="1"/>
          </p:cNvSpPr>
          <p:nvPr>
            <p:ph sz="half" idx="1"/>
          </p:nvPr>
        </p:nvSpPr>
        <p:spPr>
          <a:xfrm>
            <a:off x="457200" y="1676400"/>
            <a:ext cx="4191000" cy="4191000"/>
          </a:xfrm>
        </p:spPr>
        <p:txBody>
          <a:bodyPr/>
          <a:lstStyle/>
          <a:p>
            <a:pPr marL="0" indent="0">
              <a:buNone/>
            </a:pPr>
            <a:r>
              <a:rPr lang="en-GB" b="1" dirty="0" smtClean="0">
                <a:solidFill>
                  <a:srgbClr val="FF0000"/>
                </a:solidFill>
              </a:rPr>
              <a:t>Variations </a:t>
            </a:r>
            <a:r>
              <a:rPr lang="en-GB" b="1" dirty="0">
                <a:solidFill>
                  <a:srgbClr val="FF0000"/>
                </a:solidFill>
              </a:rPr>
              <a:t>(ups and downs) in climatic conditions from long-term means on time scales</a:t>
            </a:r>
            <a:r>
              <a:rPr lang="en-GB" b="1" dirty="0"/>
              <a:t> </a:t>
            </a:r>
            <a:r>
              <a:rPr lang="en-GB" dirty="0"/>
              <a:t>beyond that of individual weather events. Variability may result from natural internal processes within the climate system (internal variability) or to variations in natural or anthropogenic external forcing (external variability) (Adapted from IPCC, 2001). </a:t>
            </a:r>
          </a:p>
          <a:p>
            <a:pPr marL="0" indent="0">
              <a:buNone/>
            </a:pPr>
            <a:endParaRPr lang="en-GB" dirty="0"/>
          </a:p>
        </p:txBody>
      </p:sp>
      <p:pic>
        <p:nvPicPr>
          <p:cNvPr id="5" name="Content Placeholder 4" descr="Assessment teams.JPG"/>
          <p:cNvPicPr>
            <a:picLocks noGrp="1" noChangeAspect="1"/>
          </p:cNvPicPr>
          <p:nvPr>
            <p:ph sz="half" idx="2"/>
          </p:nvPr>
        </p:nvPicPr>
        <p:blipFill>
          <a:blip r:embed="rId2" cstate="print"/>
          <a:stretch>
            <a:fillRect/>
          </a:stretch>
        </p:blipFill>
        <p:spPr>
          <a:xfrm>
            <a:off x="4648200" y="2184294"/>
            <a:ext cx="4316288" cy="2983283"/>
          </a:xfrm>
        </p:spPr>
      </p:pic>
    </p:spTree>
    <p:extLst>
      <p:ext uri="{BB962C8B-B14F-4D97-AF65-F5344CB8AC3E}">
        <p14:creationId xmlns:p14="http://schemas.microsoft.com/office/powerpoint/2010/main" val="3802581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Impacts</a:t>
            </a:r>
            <a:endParaRPr lang="en-GB" sz="3200" dirty="0"/>
          </a:p>
        </p:txBody>
      </p:sp>
      <p:sp>
        <p:nvSpPr>
          <p:cNvPr id="4" name="Content Placeholder 3"/>
          <p:cNvSpPr>
            <a:spLocks noGrp="1"/>
          </p:cNvSpPr>
          <p:nvPr>
            <p:ph sz="half" idx="2"/>
          </p:nvPr>
        </p:nvSpPr>
        <p:spPr>
          <a:xfrm>
            <a:off x="4853692" y="1988840"/>
            <a:ext cx="4038600" cy="3865860"/>
          </a:xfrm>
        </p:spPr>
        <p:txBody>
          <a:bodyPr/>
          <a:lstStyle/>
          <a:p>
            <a:pPr marL="0" indent="0">
              <a:buNone/>
            </a:pPr>
            <a:r>
              <a:rPr lang="en-GB" sz="2800" dirty="0" smtClean="0"/>
              <a:t>The</a:t>
            </a:r>
            <a:r>
              <a:rPr lang="en-GB" sz="2800" b="1" dirty="0" smtClean="0">
                <a:solidFill>
                  <a:srgbClr val="FF0000"/>
                </a:solidFill>
              </a:rPr>
              <a:t> </a:t>
            </a:r>
            <a:r>
              <a:rPr lang="en-GB" sz="2800" b="1" dirty="0">
                <a:solidFill>
                  <a:srgbClr val="FF0000"/>
                </a:solidFill>
              </a:rPr>
              <a:t>effects </a:t>
            </a:r>
            <a:r>
              <a:rPr lang="en-GB" sz="2800" dirty="0"/>
              <a:t>of climate hazards and climate change on </a:t>
            </a:r>
            <a:r>
              <a:rPr lang="en-GB" sz="2800" b="1" dirty="0">
                <a:solidFill>
                  <a:srgbClr val="FF0000"/>
                </a:solidFill>
              </a:rPr>
              <a:t>natural and human systems </a:t>
            </a:r>
            <a:r>
              <a:rPr lang="en-GB" sz="2800" dirty="0"/>
              <a:t>(Adapted from IPCC, 2012). </a:t>
            </a:r>
          </a:p>
          <a:p>
            <a:pPr marL="0" indent="0">
              <a:buNone/>
            </a:pPr>
            <a:endParaRPr lang="en-GB" sz="2800" dirty="0"/>
          </a:p>
          <a:p>
            <a:pPr marL="0" indent="0">
              <a:buNone/>
            </a:pPr>
            <a:endParaRPr lang="en-GB" sz="2800" dirty="0"/>
          </a:p>
        </p:txBody>
      </p:sp>
      <p:pic>
        <p:nvPicPr>
          <p:cNvPr id="2088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988840"/>
            <a:ext cx="4534480"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22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Risk </a:t>
            </a:r>
            <a:r>
              <a:rPr lang="en-GB" sz="3200" dirty="0"/>
              <a:t>M</a:t>
            </a:r>
            <a:r>
              <a:rPr lang="en-GB" sz="3200" dirty="0" smtClean="0"/>
              <a:t>anagement</a:t>
            </a:r>
            <a:endParaRPr lang="en-GB" sz="3200" dirty="0"/>
          </a:p>
        </p:txBody>
      </p:sp>
      <p:sp>
        <p:nvSpPr>
          <p:cNvPr id="4" name="Content Placeholder 3"/>
          <p:cNvSpPr>
            <a:spLocks noGrp="1"/>
          </p:cNvSpPr>
          <p:nvPr>
            <p:ph sz="half" idx="2"/>
          </p:nvPr>
        </p:nvSpPr>
        <p:spPr>
          <a:xfrm>
            <a:off x="4813715" y="1676400"/>
            <a:ext cx="4038600" cy="4191000"/>
          </a:xfrm>
        </p:spPr>
        <p:txBody>
          <a:bodyPr/>
          <a:lstStyle/>
          <a:p>
            <a:pPr marL="0" indent="0">
              <a:buNone/>
            </a:pPr>
            <a:r>
              <a:rPr lang="en-GB" sz="2400" dirty="0" smtClean="0"/>
              <a:t>The </a:t>
            </a:r>
            <a:r>
              <a:rPr lang="en-GB" sz="2400" b="1" dirty="0">
                <a:solidFill>
                  <a:srgbClr val="FF0000"/>
                </a:solidFill>
              </a:rPr>
              <a:t>systematic approach and practice of using climate information</a:t>
            </a:r>
            <a:r>
              <a:rPr lang="en-GB" sz="2400" b="1" dirty="0"/>
              <a:t> </a:t>
            </a:r>
            <a:r>
              <a:rPr lang="en-GB" sz="2400" dirty="0"/>
              <a:t>in development decision-making to </a:t>
            </a:r>
            <a:r>
              <a:rPr lang="en-GB" sz="2400" b="1" dirty="0">
                <a:solidFill>
                  <a:srgbClr val="FF0000"/>
                </a:solidFill>
              </a:rPr>
              <a:t>minimize potential harm or losses </a:t>
            </a:r>
            <a:r>
              <a:rPr lang="en-GB" sz="2400" dirty="0"/>
              <a:t>associated with climate variability and change (Adapted from UNISDR, </a:t>
            </a:r>
            <a:r>
              <a:rPr lang="en-GB" sz="2400" dirty="0" smtClean="0"/>
              <a:t>2009</a:t>
            </a:r>
            <a:endParaRPr lang="en-GB" sz="2400" dirty="0"/>
          </a:p>
        </p:txBody>
      </p:sp>
      <p:pic>
        <p:nvPicPr>
          <p:cNvPr id="5" name="Content Placeholder 4" descr="mangrove3.jpg"/>
          <p:cNvPicPr>
            <a:picLocks noGrp="1" noChangeAspect="1"/>
          </p:cNvPicPr>
          <p:nvPr>
            <p:ph sz="half" idx="1"/>
          </p:nvPr>
        </p:nvPicPr>
        <p:blipFill>
          <a:blip r:embed="rId2" cstate="print"/>
          <a:stretch>
            <a:fillRect/>
          </a:stretch>
        </p:blipFill>
        <p:spPr>
          <a:xfrm>
            <a:off x="113508" y="2204864"/>
            <a:ext cx="4560507" cy="3024336"/>
          </a:xfrm>
          <a:prstGeom prst="rect">
            <a:avLst/>
          </a:prstGeom>
        </p:spPr>
      </p:pic>
    </p:spTree>
    <p:extLst>
      <p:ext uri="{BB962C8B-B14F-4D97-AF65-F5344CB8AC3E}">
        <p14:creationId xmlns:p14="http://schemas.microsoft.com/office/powerpoint/2010/main" val="2287409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35696" y="350838"/>
            <a:ext cx="6858000" cy="1143000"/>
          </a:xfrm>
        </p:spPr>
        <p:txBody>
          <a:bodyPr/>
          <a:lstStyle/>
          <a:p>
            <a:r>
              <a:rPr lang="en-US" sz="3200" dirty="0" smtClean="0"/>
              <a:t>Challenge Question (5 Points)</a:t>
            </a:r>
            <a:endParaRPr lang="en-US" sz="3200" dirty="0"/>
          </a:p>
        </p:txBody>
      </p:sp>
      <p:sp>
        <p:nvSpPr>
          <p:cNvPr id="5" name="Content Placeholder 3"/>
          <p:cNvSpPr txBox="1">
            <a:spLocks/>
          </p:cNvSpPr>
          <p:nvPr/>
        </p:nvSpPr>
        <p:spPr>
          <a:xfrm>
            <a:off x="827584" y="1905000"/>
            <a:ext cx="7571184" cy="2971800"/>
          </a:xfrm>
          <a:prstGeom prst="rect">
            <a:avLst/>
          </a:prstGeom>
        </p:spPr>
        <p:txBody>
          <a:bodyPr/>
          <a:lstStyle>
            <a:lvl1pPr marL="273050" indent="-273050" algn="l" rtl="0" fontAlgn="base">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fontAlgn="base">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800" dirty="0" smtClean="0"/>
              <a:t>Identify other terminologies which are considered to be important to be added </a:t>
            </a:r>
          </a:p>
          <a:p>
            <a:r>
              <a:rPr lang="en-GB" sz="2800" dirty="0" smtClean="0"/>
              <a:t>Explain why they are important based on the National Societies, DRR and CCA Context</a:t>
            </a:r>
            <a:endParaRPr lang="en-GB" sz="2800" dirty="0"/>
          </a:p>
        </p:txBody>
      </p:sp>
    </p:spTree>
    <p:extLst>
      <p:ext uri="{BB962C8B-B14F-4D97-AF65-F5344CB8AC3E}">
        <p14:creationId xmlns:p14="http://schemas.microsoft.com/office/powerpoint/2010/main" val="2145438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idx="4294967295"/>
          </p:nvPr>
        </p:nvSpPr>
        <p:spPr>
          <a:xfrm>
            <a:off x="1806574" y="414338"/>
            <a:ext cx="7046913" cy="1143000"/>
          </a:xfrm>
        </p:spPr>
        <p:txBody>
          <a:bodyPr/>
          <a:lstStyle/>
          <a:p>
            <a:pPr eaLnBrk="1" hangingPunct="1"/>
            <a:r>
              <a:rPr lang="en-US" altLang="en-US" sz="3200" b="1" dirty="0" smtClean="0">
                <a:solidFill>
                  <a:schemeClr val="tx1"/>
                </a:solidFill>
                <a:latin typeface="Arial" pitchFamily="34" charset="0"/>
                <a:cs typeface="Arial" pitchFamily="34" charset="0"/>
              </a:rPr>
              <a:t>Let’s tally the points…</a:t>
            </a:r>
          </a:p>
        </p:txBody>
      </p:sp>
      <p:graphicFrame>
        <p:nvGraphicFramePr>
          <p:cNvPr id="64539" name="Group 27"/>
          <p:cNvGraphicFramePr>
            <a:graphicFrameLocks noGrp="1"/>
          </p:cNvGraphicFramePr>
          <p:nvPr/>
        </p:nvGraphicFramePr>
        <p:xfrm>
          <a:off x="2555875" y="1989138"/>
          <a:ext cx="6096000" cy="2752726"/>
        </p:xfrm>
        <a:graphic>
          <a:graphicData uri="http://schemas.openxmlformats.org/drawingml/2006/table">
            <a:tbl>
              <a:tblPr/>
              <a:tblGrid>
                <a:gridCol w="1219200"/>
                <a:gridCol w="1219200"/>
                <a:gridCol w="1219200"/>
                <a:gridCol w="1219200"/>
                <a:gridCol w="1219200"/>
              </a:tblGrid>
              <a:tr h="1376363">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dirty="0" smtClean="0">
                          <a:ln>
                            <a:noFill/>
                          </a:ln>
                          <a:solidFill>
                            <a:schemeClr val="tx1"/>
                          </a:solidFill>
                          <a:effectLst/>
                          <a:latin typeface="Arial" pitchFamily="34" charset="0"/>
                          <a:ea typeface="MS PGothic" pitchFamily="34" charset="-128"/>
                          <a:cs typeface="Arial Black"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6363">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900">
                          <a:solidFill>
                            <a:schemeClr val="tx1"/>
                          </a:solidFill>
                          <a:latin typeface="Arial Black" pitchFamily="34" charset="0"/>
                          <a:ea typeface="MS PGothic" pitchFamily="34" charset="-128"/>
                          <a:cs typeface="Arial Black" pitchFamily="34" charset="0"/>
                        </a:defRPr>
                      </a:lvl1pPr>
                      <a:lvl2pPr eaLnBrk="0" hangingPunct="0">
                        <a:spcBef>
                          <a:spcPct val="20000"/>
                        </a:spcBef>
                        <a:buFont typeface="Arial" pitchFamily="34" charset="0"/>
                        <a:defRPr sz="900" b="1">
                          <a:solidFill>
                            <a:schemeClr val="tx1"/>
                          </a:solidFill>
                          <a:latin typeface="Arial CE" pitchFamily="34" charset="0"/>
                          <a:ea typeface="MS PGothic" pitchFamily="34" charset="-128"/>
                          <a:cs typeface="Arial CE" pitchFamily="34" charset="0"/>
                        </a:defRPr>
                      </a:lvl2pPr>
                      <a:lvl3pPr eaLnBrk="0" hangingPunct="0">
                        <a:spcBef>
                          <a:spcPct val="20000"/>
                        </a:spcBef>
                        <a:buFont typeface="Arial" pitchFamily="34" charset="0"/>
                        <a:defRPr sz="900" i="1">
                          <a:solidFill>
                            <a:schemeClr val="tx1"/>
                          </a:solidFill>
                          <a:latin typeface="Arial CE" pitchFamily="34" charset="0"/>
                          <a:ea typeface="MS PGothic" pitchFamily="34" charset="-128"/>
                          <a:cs typeface="Arial CE" pitchFamily="34" charset="0"/>
                        </a:defRPr>
                      </a:lvl3pPr>
                      <a:lvl4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4pPr>
                      <a:lvl5pPr eaLnBrk="0" hangingPunct="0">
                        <a:spcBef>
                          <a:spcPct val="20000"/>
                        </a:spcBef>
                        <a:buFont typeface="Arial" pitchFamily="34" charset="0"/>
                        <a:defRPr sz="900">
                          <a:solidFill>
                            <a:schemeClr val="tx1"/>
                          </a:solidFill>
                          <a:latin typeface="Arial CE" pitchFamily="34" charset="0"/>
                          <a:ea typeface="MS PGothic" pitchFamily="34" charset="-128"/>
                          <a:cs typeface="Arial CE" pitchFamily="34" charset="0"/>
                        </a:defRPr>
                      </a:lvl5pPr>
                      <a:lvl6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6pPr>
                      <a:lvl7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7pPr>
                      <a:lvl8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8pPr>
                      <a:lvl9pPr defTabSz="457200" eaLnBrk="0" fontAlgn="base" hangingPunct="0">
                        <a:spcBef>
                          <a:spcPct val="20000"/>
                        </a:spcBef>
                        <a:spcAft>
                          <a:spcPct val="0"/>
                        </a:spcAft>
                        <a:buFont typeface="Arial" pitchFamily="34" charset="0"/>
                        <a:defRPr sz="900">
                          <a:solidFill>
                            <a:schemeClr val="tx1"/>
                          </a:solidFill>
                          <a:latin typeface="Arial CE" pitchFamily="34" charset="0"/>
                          <a:ea typeface="MS PGothic" pitchFamily="34" charset="-128"/>
                          <a:cs typeface="Arial CE" pitchFamily="34" charset="0"/>
                        </a:defRPr>
                      </a:lvl9p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endParaRPr kumimoji="0" lang="da-DK" altLang="en-US" sz="3400" b="0" i="0" u="none" strike="noStrike" cap="none" normalizeH="0" baseline="0" smtClean="0">
                        <a:ln>
                          <a:noFill/>
                        </a:ln>
                        <a:solidFill>
                          <a:schemeClr val="tx1"/>
                        </a:solidFill>
                        <a:effectLst/>
                        <a:latin typeface="Arial" pitchFamily="34" charset="0"/>
                        <a:ea typeface="MS PGothic" pitchFamily="34" charset="-128"/>
                        <a:cs typeface="Arial Black"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4541" name="Text Box 29"/>
          <p:cNvSpPr txBox="1">
            <a:spLocks noChangeArrowheads="1"/>
          </p:cNvSpPr>
          <p:nvPr/>
        </p:nvSpPr>
        <p:spPr bwMode="auto">
          <a:xfrm>
            <a:off x="519113" y="2316163"/>
            <a:ext cx="128746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ea typeface="MS PGothic" pitchFamily="34" charset="-128"/>
              </a:defRPr>
            </a:lvl1pPr>
            <a:lvl2pPr>
              <a:defRPr>
                <a:solidFill>
                  <a:schemeClr val="tx1"/>
                </a:solidFill>
                <a:latin typeface="Arial" pitchFamily="34" charset="0"/>
                <a:ea typeface="MS PGothic" pitchFamily="34" charset="-128"/>
              </a:defRPr>
            </a:lvl2pPr>
            <a:lvl3pPr>
              <a:defRPr>
                <a:solidFill>
                  <a:schemeClr val="tx1"/>
                </a:solidFill>
                <a:latin typeface="Arial" pitchFamily="34" charset="0"/>
                <a:ea typeface="MS PGothic" pitchFamily="34" charset="-128"/>
              </a:defRPr>
            </a:lvl3pPr>
            <a:lvl4pPr>
              <a:defRPr>
                <a:solidFill>
                  <a:schemeClr val="tx1"/>
                </a:solidFill>
                <a:latin typeface="Arial" pitchFamily="34" charset="0"/>
                <a:ea typeface="MS PGothic" pitchFamily="34" charset="-128"/>
              </a:defRPr>
            </a:lvl4pPr>
            <a:lvl5pPr>
              <a:defRPr>
                <a:solidFill>
                  <a:schemeClr val="tx1"/>
                </a:solidFill>
                <a:latin typeface="Arial" pitchFamily="34" charset="0"/>
                <a:ea typeface="MS PGothic" pitchFamily="34" charset="-128"/>
              </a:defRPr>
            </a:lvl5pPr>
            <a:lvl6pPr fontAlgn="base">
              <a:spcBef>
                <a:spcPct val="0"/>
              </a:spcBef>
              <a:spcAft>
                <a:spcPct val="0"/>
              </a:spcAft>
              <a:defRPr>
                <a:solidFill>
                  <a:schemeClr val="tx1"/>
                </a:solidFill>
                <a:latin typeface="Arial" pitchFamily="34" charset="0"/>
                <a:ea typeface="MS PGothic" pitchFamily="34" charset="-128"/>
              </a:defRPr>
            </a:lvl6pPr>
            <a:lvl7pPr fontAlgn="base">
              <a:spcBef>
                <a:spcPct val="0"/>
              </a:spcBef>
              <a:spcAft>
                <a:spcPct val="0"/>
              </a:spcAft>
              <a:defRPr>
                <a:solidFill>
                  <a:schemeClr val="tx1"/>
                </a:solidFill>
                <a:latin typeface="Arial" pitchFamily="34" charset="0"/>
                <a:ea typeface="MS PGothic" pitchFamily="34" charset="-128"/>
              </a:defRPr>
            </a:lvl7pPr>
            <a:lvl8pPr fontAlgn="base">
              <a:spcBef>
                <a:spcPct val="0"/>
              </a:spcBef>
              <a:spcAft>
                <a:spcPct val="0"/>
              </a:spcAft>
              <a:defRPr>
                <a:solidFill>
                  <a:schemeClr val="tx1"/>
                </a:solidFill>
                <a:latin typeface="Arial" pitchFamily="34" charset="0"/>
                <a:ea typeface="MS PGothic" pitchFamily="34" charset="-128"/>
              </a:defRPr>
            </a:lvl8pPr>
            <a:lvl9pPr fontAlgn="base">
              <a:spcBef>
                <a:spcPct val="0"/>
              </a:spcBef>
              <a:spcAft>
                <a:spcPct val="0"/>
              </a:spcAft>
              <a:defRPr>
                <a:solidFill>
                  <a:schemeClr val="tx1"/>
                </a:solidFill>
                <a:latin typeface="Arial" pitchFamily="34" charset="0"/>
                <a:ea typeface="MS PGothic" pitchFamily="34" charset="-128"/>
              </a:defRPr>
            </a:lvl9pPr>
          </a:lstStyle>
          <a:p>
            <a:pPr defTabSz="914400"/>
            <a:r>
              <a:rPr lang="da-DK" altLang="en-US" sz="3400" dirty="0"/>
              <a:t>Team</a:t>
            </a:r>
          </a:p>
        </p:txBody>
      </p:sp>
      <p:sp>
        <p:nvSpPr>
          <p:cNvPr id="64542" name="Text Box 30"/>
          <p:cNvSpPr txBox="1">
            <a:spLocks noChangeArrowheads="1"/>
          </p:cNvSpPr>
          <p:nvPr/>
        </p:nvSpPr>
        <p:spPr bwMode="auto">
          <a:xfrm>
            <a:off x="468313" y="3540125"/>
            <a:ext cx="13827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altLang="en-US" sz="3400" dirty="0">
                <a:latin typeface="Arial" panose="020B0604020202020204" pitchFamily="34" charset="0"/>
                <a:cs typeface="Arial" panose="020B0604020202020204" pitchFamily="34" charset="0"/>
              </a:rPr>
              <a:t>Points</a:t>
            </a:r>
          </a:p>
        </p:txBody>
      </p:sp>
    </p:spTree>
    <p:extLst>
      <p:ext uri="{BB962C8B-B14F-4D97-AF65-F5344CB8AC3E}">
        <p14:creationId xmlns:p14="http://schemas.microsoft.com/office/powerpoint/2010/main" val="25422069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Weather</a:t>
            </a:r>
          </a:p>
        </p:txBody>
      </p:sp>
      <p:sp>
        <p:nvSpPr>
          <p:cNvPr id="3" name="Content Placeholder 2"/>
          <p:cNvSpPr>
            <a:spLocks noGrp="1"/>
          </p:cNvSpPr>
          <p:nvPr>
            <p:ph sz="half" idx="1"/>
          </p:nvPr>
        </p:nvSpPr>
        <p:spPr>
          <a:xfrm>
            <a:off x="323528" y="2060848"/>
            <a:ext cx="3816424" cy="3326904"/>
          </a:xfrm>
        </p:spPr>
        <p:txBody>
          <a:bodyPr/>
          <a:lstStyle/>
          <a:p>
            <a:pPr marL="0" indent="0">
              <a:buNone/>
            </a:pPr>
            <a:r>
              <a:rPr lang="en-GB" sz="2400" dirty="0"/>
              <a:t>I</a:t>
            </a:r>
            <a:r>
              <a:rPr lang="en-GB" sz="2400" dirty="0" smtClean="0"/>
              <a:t>s </a:t>
            </a:r>
            <a:r>
              <a:rPr lang="en-GB" sz="2400" dirty="0"/>
              <a:t>the set of </a:t>
            </a:r>
            <a:r>
              <a:rPr lang="en-GB" sz="2400" b="1" dirty="0">
                <a:solidFill>
                  <a:srgbClr val="FF0000"/>
                </a:solidFill>
              </a:rPr>
              <a:t>meteorological conditions </a:t>
            </a:r>
            <a:r>
              <a:rPr lang="en-GB" sz="2400" dirty="0"/>
              <a:t>– wind, rain, snow, sunshine, temperature, </a:t>
            </a:r>
            <a:r>
              <a:rPr lang="en-GB" sz="2400" dirty="0" err="1"/>
              <a:t>etc</a:t>
            </a:r>
            <a:r>
              <a:rPr lang="en-GB" sz="2400" dirty="0"/>
              <a:t> – at a </a:t>
            </a:r>
            <a:r>
              <a:rPr lang="en-GB" sz="2400" b="1" dirty="0">
                <a:solidFill>
                  <a:srgbClr val="FF0000"/>
                </a:solidFill>
              </a:rPr>
              <a:t>particular time and place</a:t>
            </a:r>
            <a:r>
              <a:rPr lang="en-GB" sz="2400" dirty="0"/>
              <a:t>.</a:t>
            </a:r>
          </a:p>
        </p:txBody>
      </p:sp>
      <p:pic>
        <p:nvPicPr>
          <p:cNvPr id="210946" name="Picture 2" descr="D:\Users\susil.perera\Desktop\images.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211960" y="1844824"/>
            <a:ext cx="4835904" cy="362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617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9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Climate</a:t>
            </a:r>
            <a:endParaRPr lang="en-GB" sz="3200" dirty="0"/>
          </a:p>
        </p:txBody>
      </p:sp>
      <p:sp>
        <p:nvSpPr>
          <p:cNvPr id="3" name="Content Placeholder 2"/>
          <p:cNvSpPr>
            <a:spLocks noGrp="1"/>
          </p:cNvSpPr>
          <p:nvPr>
            <p:ph sz="half" idx="1"/>
          </p:nvPr>
        </p:nvSpPr>
        <p:spPr/>
        <p:txBody>
          <a:bodyPr/>
          <a:lstStyle/>
          <a:p>
            <a:pPr marL="0" indent="0">
              <a:buNone/>
            </a:pPr>
            <a:endParaRPr lang="en-GB" dirty="0"/>
          </a:p>
        </p:txBody>
      </p:sp>
      <p:sp>
        <p:nvSpPr>
          <p:cNvPr id="4" name="Content Placeholder 3"/>
          <p:cNvSpPr>
            <a:spLocks noGrp="1"/>
          </p:cNvSpPr>
          <p:nvPr>
            <p:ph sz="half" idx="2"/>
          </p:nvPr>
        </p:nvSpPr>
        <p:spPr>
          <a:xfrm>
            <a:off x="4648200" y="1676400"/>
            <a:ext cx="4316288" cy="4191000"/>
          </a:xfrm>
        </p:spPr>
        <p:txBody>
          <a:bodyPr/>
          <a:lstStyle/>
          <a:p>
            <a:pPr marL="0" indent="0">
              <a:buNone/>
            </a:pPr>
            <a:r>
              <a:rPr lang="en-GB" sz="2000" dirty="0"/>
              <a:t>The climate of an area is its local weather conditions — such as temperature, precipitation (rainfall, snow, etc.), humidity, sunshine, cloudiness, wind, and air pressure. It is the </a:t>
            </a:r>
            <a:r>
              <a:rPr lang="en-GB" sz="2400" b="1" dirty="0">
                <a:solidFill>
                  <a:srgbClr val="FF0000"/>
                </a:solidFill>
              </a:rPr>
              <a:t>weather averaged over a long period of time</a:t>
            </a:r>
            <a:r>
              <a:rPr lang="en-GB" sz="2000" dirty="0"/>
              <a:t> (normally 30 years), taking account of the </a:t>
            </a:r>
            <a:r>
              <a:rPr lang="en-GB" sz="2000" i="1" dirty="0"/>
              <a:t>average</a:t>
            </a:r>
            <a:r>
              <a:rPr lang="en-GB" sz="2000" dirty="0"/>
              <a:t> </a:t>
            </a:r>
            <a:r>
              <a:rPr lang="en-GB" sz="2000" i="1" dirty="0"/>
              <a:t>conditions</a:t>
            </a:r>
            <a:r>
              <a:rPr lang="en-GB" sz="2000" dirty="0"/>
              <a:t> as well as the </a:t>
            </a:r>
            <a:r>
              <a:rPr lang="en-GB" sz="2000" i="1" dirty="0"/>
              <a:t>variability of these conditions</a:t>
            </a:r>
            <a:r>
              <a:rPr lang="en-GB" sz="2000" dirty="0"/>
              <a:t>. Some people say "climate is what you expect, and weather is what you get".</a:t>
            </a:r>
          </a:p>
          <a:p>
            <a:endParaRPr lang="en-GB" sz="2000" dirty="0"/>
          </a:p>
        </p:txBody>
      </p:sp>
      <p:pic>
        <p:nvPicPr>
          <p:cNvPr id="207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3816424"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905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Greenhouse Gas (GHG)</a:t>
            </a:r>
          </a:p>
        </p:txBody>
      </p:sp>
      <p:sp>
        <p:nvSpPr>
          <p:cNvPr id="4" name="Content Placeholder 3"/>
          <p:cNvSpPr>
            <a:spLocks noGrp="1"/>
          </p:cNvSpPr>
          <p:nvPr>
            <p:ph sz="half" idx="2"/>
          </p:nvPr>
        </p:nvSpPr>
        <p:spPr>
          <a:xfrm>
            <a:off x="4355976" y="1484784"/>
            <a:ext cx="4752528" cy="4392488"/>
          </a:xfrm>
        </p:spPr>
        <p:txBody>
          <a:bodyPr/>
          <a:lstStyle/>
          <a:p>
            <a:pPr marL="0" indent="0">
              <a:buNone/>
            </a:pPr>
            <a:r>
              <a:rPr lang="en-GB" sz="2400" dirty="0"/>
              <a:t>Naturally occurring and human-made gases that trap infrared radiation as it is reflected from the earth’s surface, trapping heat and keeping the earth warm. The six main GHGs whose emissions are human-caused are carbon dioxide (CO2), methane (CH4), nitrous oxide (N2O), </a:t>
            </a:r>
            <a:r>
              <a:rPr lang="en-GB" sz="2400" dirty="0" err="1"/>
              <a:t>hydrofluorocarbons</a:t>
            </a:r>
            <a:r>
              <a:rPr lang="en-GB" sz="2400" dirty="0"/>
              <a:t> (HFCs), </a:t>
            </a:r>
            <a:r>
              <a:rPr lang="en-GB" sz="2400" dirty="0" err="1"/>
              <a:t>perfluorocarbons</a:t>
            </a:r>
            <a:r>
              <a:rPr lang="en-GB" sz="2400" dirty="0"/>
              <a:t> (PFCs), and sulphur hexafluoride (SF6).</a:t>
            </a:r>
          </a:p>
          <a:p>
            <a:endParaRPr lang="en-GB" sz="2400" dirty="0"/>
          </a:p>
        </p:txBody>
      </p:sp>
      <p:pic>
        <p:nvPicPr>
          <p:cNvPr id="5" name="Content Placeholder 4"/>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700808"/>
            <a:ext cx="4104456" cy="3960440"/>
          </a:xfrm>
          <a:prstGeom prst="rect">
            <a:avLst/>
          </a:prstGeom>
          <a:noFill/>
          <a:ln>
            <a:noFill/>
          </a:ln>
        </p:spPr>
      </p:pic>
    </p:spTree>
    <p:extLst>
      <p:ext uri="{BB962C8B-B14F-4D97-AF65-F5344CB8AC3E}">
        <p14:creationId xmlns:p14="http://schemas.microsoft.com/office/powerpoint/2010/main" val="3375500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Global </a:t>
            </a:r>
            <a:r>
              <a:rPr lang="en-GB" sz="3200" dirty="0" smtClean="0"/>
              <a:t>Warming</a:t>
            </a:r>
            <a:endParaRPr lang="en-GB" sz="3200" dirty="0"/>
          </a:p>
        </p:txBody>
      </p:sp>
      <p:sp>
        <p:nvSpPr>
          <p:cNvPr id="3" name="Content Placeholder 2"/>
          <p:cNvSpPr>
            <a:spLocks noGrp="1"/>
          </p:cNvSpPr>
          <p:nvPr>
            <p:ph sz="half" idx="1"/>
          </p:nvPr>
        </p:nvSpPr>
        <p:spPr/>
        <p:txBody>
          <a:bodyPr/>
          <a:lstStyle/>
          <a:p>
            <a:pPr marL="0" indent="0">
              <a:buNone/>
            </a:pPr>
            <a:r>
              <a:rPr lang="en-GB" sz="2600" b="1" dirty="0">
                <a:solidFill>
                  <a:srgbClr val="FF0000"/>
                </a:solidFill>
              </a:rPr>
              <a:t>The progressive rise of the earth’s surface temperature </a:t>
            </a:r>
            <a:r>
              <a:rPr lang="en-GB" sz="2600" dirty="0"/>
              <a:t>thought to be caused by the </a:t>
            </a:r>
            <a:r>
              <a:rPr lang="en-GB" sz="2600" b="1" dirty="0">
                <a:solidFill>
                  <a:srgbClr val="FF0000"/>
                </a:solidFill>
              </a:rPr>
              <a:t>enhanced greenhouse effect</a:t>
            </a:r>
            <a:r>
              <a:rPr lang="en-GB" sz="2600" dirty="0"/>
              <a:t>. Global warming may be responsible for changes in global climate patterns.</a:t>
            </a:r>
          </a:p>
          <a:p>
            <a:pPr marL="0" indent="0">
              <a:buNone/>
            </a:pPr>
            <a:endParaRPr lang="en-GB" sz="2600" dirty="0"/>
          </a:p>
        </p:txBody>
      </p:sp>
      <p:sp>
        <p:nvSpPr>
          <p:cNvPr id="4" name="Content Placeholder 3"/>
          <p:cNvSpPr>
            <a:spLocks noGrp="1"/>
          </p:cNvSpPr>
          <p:nvPr>
            <p:ph sz="half" idx="2"/>
          </p:nvPr>
        </p:nvSpPr>
        <p:spPr/>
        <p:txBody>
          <a:bodyPr/>
          <a:lstStyle/>
          <a:p>
            <a:pPr marL="0" indent="0">
              <a:buNone/>
            </a:pPr>
            <a:endParaRPr lang="en-GB" dirty="0"/>
          </a:p>
        </p:txBody>
      </p:sp>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7" y="1700808"/>
            <a:ext cx="431118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7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Climate </a:t>
            </a:r>
            <a:r>
              <a:rPr lang="en-GB" sz="3200" dirty="0" smtClean="0"/>
              <a:t>Change</a:t>
            </a:r>
            <a:endParaRPr lang="en-GB" sz="3200" dirty="0"/>
          </a:p>
        </p:txBody>
      </p:sp>
      <p:sp>
        <p:nvSpPr>
          <p:cNvPr id="3" name="Content Placeholder 2"/>
          <p:cNvSpPr>
            <a:spLocks noGrp="1"/>
          </p:cNvSpPr>
          <p:nvPr>
            <p:ph sz="half" idx="1"/>
          </p:nvPr>
        </p:nvSpPr>
        <p:spPr>
          <a:xfrm>
            <a:off x="164434" y="1556792"/>
            <a:ext cx="4320480" cy="4310608"/>
          </a:xfrm>
        </p:spPr>
        <p:txBody>
          <a:bodyPr/>
          <a:lstStyle/>
          <a:p>
            <a:pPr marL="0" indent="0">
              <a:buNone/>
            </a:pPr>
            <a:r>
              <a:rPr lang="en-GB" sz="1800" b="1" dirty="0">
                <a:solidFill>
                  <a:srgbClr val="FF0000"/>
                </a:solidFill>
              </a:rPr>
              <a:t>A significant change </a:t>
            </a:r>
            <a:r>
              <a:rPr lang="en-GB" sz="1800" dirty="0"/>
              <a:t>in measures of climate (such as temperature, precipitation, or wind) </a:t>
            </a:r>
            <a:r>
              <a:rPr lang="en-GB" sz="1800" b="1" dirty="0">
                <a:solidFill>
                  <a:srgbClr val="FF0000"/>
                </a:solidFill>
              </a:rPr>
              <a:t>lasting for an extended period</a:t>
            </a:r>
            <a:r>
              <a:rPr lang="en-GB" sz="1800" dirty="0"/>
              <a:t> (decades or longer). Climate change can result from both natural changes (such as changes in the sun’s intensity or oceanic circulation) and human activities. Today we tend to use the term for changes in the climate that are induced by human activities that alter the gaseous composition of the atmosphere due to the release of greenhouse gases, in particular </a:t>
            </a:r>
            <a:r>
              <a:rPr lang="en-GB" sz="1800" dirty="0" smtClean="0"/>
              <a:t>CO</a:t>
            </a:r>
            <a:r>
              <a:rPr lang="en-GB" sz="1800" baseline="-25000" dirty="0" smtClean="0"/>
              <a:t>2 </a:t>
            </a:r>
            <a:r>
              <a:rPr lang="en-GB" sz="1800" dirty="0" smtClean="0"/>
              <a:t>(</a:t>
            </a:r>
            <a:r>
              <a:rPr lang="en-GB" sz="1800" dirty="0"/>
              <a:t>such as fossil fuel burning or deforestation).</a:t>
            </a:r>
          </a:p>
          <a:p>
            <a:endParaRPr lang="en-GB" sz="1800" dirty="0"/>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01107" y="1988840"/>
            <a:ext cx="474877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66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heme IFRC SEA Climate Chang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 IFRC SEA Climate Change Training.thmx</Template>
  <TotalTime>206</TotalTime>
  <Words>2172</Words>
  <Application>Microsoft Macintosh PowerPoint</Application>
  <PresentationFormat>On-screen Show (4:3)</PresentationFormat>
  <Paragraphs>140</Paragraphs>
  <Slides>44</Slides>
  <Notes>7</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Theme IFRC SEA Climate Change Training</vt:lpstr>
      <vt:lpstr>     Frequently used terminologies and definitions</vt:lpstr>
      <vt:lpstr>Key objectives of this session </vt:lpstr>
      <vt:lpstr>Rules</vt:lpstr>
      <vt:lpstr>Ready?!</vt:lpstr>
      <vt:lpstr>Weather</vt:lpstr>
      <vt:lpstr>Climate</vt:lpstr>
      <vt:lpstr>Greenhouse Gas (GHG)</vt:lpstr>
      <vt:lpstr>Global Warming</vt:lpstr>
      <vt:lpstr>Climate Change</vt:lpstr>
      <vt:lpstr>PowerPoint Presentation</vt:lpstr>
      <vt:lpstr>PowerPoint Presentation</vt:lpstr>
      <vt:lpstr>Question</vt:lpstr>
      <vt:lpstr>Can the terms ‘global warming’ and ‘climate change’ be used interchangeably?</vt:lpstr>
      <vt:lpstr>The answer is Yes!</vt:lpstr>
      <vt:lpstr>Climate Change Adaptation</vt:lpstr>
      <vt:lpstr>Climate Change Mitigation</vt:lpstr>
      <vt:lpstr>Hazard</vt:lpstr>
      <vt:lpstr>Exposure</vt:lpstr>
      <vt:lpstr>Vulnerability</vt:lpstr>
      <vt:lpstr>Capacity</vt:lpstr>
      <vt:lpstr>Risk</vt:lpstr>
      <vt:lpstr>Climate Risks</vt:lpstr>
      <vt:lpstr>Disaster Risk</vt:lpstr>
      <vt:lpstr>Disaster Risk Reduction</vt:lpstr>
      <vt:lpstr>Disaster Mitigation</vt:lpstr>
      <vt:lpstr>Question</vt:lpstr>
      <vt:lpstr>Forecast</vt:lpstr>
      <vt:lpstr>El Niño and La Niña (the Southern Oscillation)</vt:lpstr>
      <vt:lpstr>Climate Proofing</vt:lpstr>
      <vt:lpstr> Adaptive Capacity </vt:lpstr>
      <vt:lpstr>Epidemic </vt:lpstr>
      <vt:lpstr>Vulnerability to Climate Change</vt:lpstr>
      <vt:lpstr>Risk Assessment</vt:lpstr>
      <vt:lpstr>Preparedness</vt:lpstr>
      <vt:lpstr>Coping Capacity</vt:lpstr>
      <vt:lpstr>Environmental Impact Assessment</vt:lpstr>
      <vt:lpstr>Early Warning System</vt:lpstr>
      <vt:lpstr>Environmental Degradation</vt:lpstr>
      <vt:lpstr>Climate Hazards</vt:lpstr>
      <vt:lpstr>Climate Variability</vt:lpstr>
      <vt:lpstr>Climate Impacts</vt:lpstr>
      <vt:lpstr>Climate Risk Management</vt:lpstr>
      <vt:lpstr>Challenge Question (5 Points)</vt:lpstr>
      <vt:lpstr>Let’s tally the points…</vt:lpstr>
    </vt:vector>
  </TitlesOfParts>
  <Manager/>
  <Company>IFRC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Frequently used terminologies and definitions</dc:title>
  <dc:subject/>
  <dc:creator>Noel Puno</dc:creator>
  <cp:keywords/>
  <dc:description/>
  <cp:lastModifiedBy>Noel Puno</cp:lastModifiedBy>
  <cp:revision>9</cp:revision>
  <dcterms:created xsi:type="dcterms:W3CDTF">2014-10-22T09:03:16Z</dcterms:created>
  <dcterms:modified xsi:type="dcterms:W3CDTF">2016-03-16T03:17:07Z</dcterms:modified>
  <cp:category/>
</cp:coreProperties>
</file>