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424" r:id="rId3"/>
    <p:sldId id="262" r:id="rId4"/>
    <p:sldId id="276" r:id="rId5"/>
    <p:sldId id="266" r:id="rId6"/>
    <p:sldId id="345" r:id="rId7"/>
    <p:sldId id="274" r:id="rId8"/>
    <p:sldId id="425" r:id="rId9"/>
    <p:sldId id="422" r:id="rId10"/>
    <p:sldId id="430" r:id="rId11"/>
    <p:sldId id="361" r:id="rId12"/>
    <p:sldId id="362" r:id="rId13"/>
    <p:sldId id="371" r:id="rId14"/>
    <p:sldId id="372" r:id="rId15"/>
    <p:sldId id="382" r:id="rId16"/>
    <p:sldId id="383" r:id="rId17"/>
    <p:sldId id="428" r:id="rId18"/>
    <p:sldId id="426" r:id="rId19"/>
    <p:sldId id="427" r:id="rId20"/>
    <p:sldId id="429" r:id="rId21"/>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927" autoAdjust="0"/>
  </p:normalViewPr>
  <p:slideViewPr>
    <p:cSldViewPr>
      <p:cViewPr varScale="1">
        <p:scale>
          <a:sx n="71" d="100"/>
          <a:sy n="71" d="100"/>
        </p:scale>
        <p:origin x="1272" y="54"/>
      </p:cViewPr>
      <p:guideLst>
        <p:guide orient="horz" pos="2160"/>
        <p:guide pos="2880"/>
      </p:guideLst>
    </p:cSldViewPr>
  </p:slideViewPr>
  <p:notesTextViewPr>
    <p:cViewPr>
      <p:scale>
        <a:sx n="1" d="1"/>
        <a:sy n="1" d="1"/>
      </p:scale>
      <p:origin x="0" y="0"/>
    </p:cViewPr>
  </p:notesTextViewPr>
  <p:sorterViewPr>
    <p:cViewPr>
      <p:scale>
        <a:sx n="100" d="100"/>
        <a:sy n="100" d="100"/>
      </p:scale>
      <p:origin x="0" y="154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26D2B5-8CE4-6948-9402-C9580C7BDFEF}" type="doc">
      <dgm:prSet loTypeId="urn:microsoft.com/office/officeart/2005/8/layout/arrow2" loCatId="" qsTypeId="urn:microsoft.com/office/officeart/2005/8/quickstyle/simple4" qsCatId="simple" csTypeId="urn:microsoft.com/office/officeart/2005/8/colors/accent1_2" csCatId="accent1" phldr="1"/>
      <dgm:spPr/>
    </dgm:pt>
    <dgm:pt modelId="{174C2A89-A0B8-2049-8CDD-A730D753E005}">
      <dgm:prSet phldrT="[Text]"/>
      <dgm:spPr/>
      <dgm:t>
        <a:bodyPr/>
        <a:lstStyle/>
        <a:p>
          <a:r>
            <a:rPr lang="en-US" b="1" dirty="0" smtClean="0"/>
            <a:t>- Adoption of AADMER WP, March 2010, Singapore</a:t>
          </a:r>
        </a:p>
        <a:p>
          <a:r>
            <a:rPr lang="en-US" b="1" dirty="0" smtClean="0"/>
            <a:t>- Prioritisation Exercise, April 2010, Manila</a:t>
          </a:r>
        </a:p>
        <a:p>
          <a:r>
            <a:rPr lang="en-US" b="1" dirty="0" smtClean="0"/>
            <a:t>- AADMER Partnership Conference, May 2010, Makati</a:t>
          </a:r>
          <a:endParaRPr lang="en-US" b="1" dirty="0"/>
        </a:p>
      </dgm:t>
    </dgm:pt>
    <dgm:pt modelId="{3752053A-980F-B44C-9E7F-6464C60BFC6F}" type="parTrans" cxnId="{15EE47E9-6C66-A549-BC14-F37D53EE638E}">
      <dgm:prSet/>
      <dgm:spPr/>
      <dgm:t>
        <a:bodyPr/>
        <a:lstStyle/>
        <a:p>
          <a:endParaRPr lang="en-US"/>
        </a:p>
      </dgm:t>
    </dgm:pt>
    <dgm:pt modelId="{C1BAEB33-EE74-EA4F-AE88-038FF857B683}" type="sibTrans" cxnId="{15EE47E9-6C66-A549-BC14-F37D53EE638E}">
      <dgm:prSet/>
      <dgm:spPr/>
      <dgm:t>
        <a:bodyPr/>
        <a:lstStyle/>
        <a:p>
          <a:endParaRPr lang="en-US"/>
        </a:p>
      </dgm:t>
    </dgm:pt>
    <dgm:pt modelId="{2A546826-D3F4-CD4D-8614-016C7455B85A}">
      <dgm:prSet phldrT="[Text]"/>
      <dgm:spPr/>
      <dgm:t>
        <a:bodyPr/>
        <a:lstStyle/>
        <a:p>
          <a:r>
            <a:rPr lang="en-US" b="1" dirty="0" smtClean="0"/>
            <a:t>Mid-Term Review</a:t>
          </a:r>
        </a:p>
        <a:p>
          <a:r>
            <a:rPr lang="en-US" b="1" dirty="0" smtClean="0"/>
            <a:t>July 2012 – May 2013</a:t>
          </a:r>
        </a:p>
      </dgm:t>
    </dgm:pt>
    <dgm:pt modelId="{E884C209-A579-5749-8DA7-8C4A3F46561A}" type="parTrans" cxnId="{EBC46F42-0A13-4A46-BC61-FE05DF828EC5}">
      <dgm:prSet/>
      <dgm:spPr/>
      <dgm:t>
        <a:bodyPr/>
        <a:lstStyle/>
        <a:p>
          <a:endParaRPr lang="en-US"/>
        </a:p>
      </dgm:t>
    </dgm:pt>
    <dgm:pt modelId="{6CF444BF-564A-6043-9683-149BF254BCD1}" type="sibTrans" cxnId="{EBC46F42-0A13-4A46-BC61-FE05DF828EC5}">
      <dgm:prSet/>
      <dgm:spPr/>
      <dgm:t>
        <a:bodyPr/>
        <a:lstStyle/>
        <a:p>
          <a:endParaRPr lang="en-US"/>
        </a:p>
      </dgm:t>
    </dgm:pt>
    <dgm:pt modelId="{70473926-B149-784C-A037-8D12401FFFED}">
      <dgm:prSet phldrT="[Text]"/>
      <dgm:spPr/>
      <dgm:t>
        <a:bodyPr/>
        <a:lstStyle/>
        <a:p>
          <a:r>
            <a:rPr lang="en-US" b="1" dirty="0" smtClean="0"/>
            <a:t>ASEAN vision of a more disaster-resilient and safer community by December 2015</a:t>
          </a:r>
          <a:endParaRPr lang="en-US" b="1" dirty="0"/>
        </a:p>
      </dgm:t>
    </dgm:pt>
    <dgm:pt modelId="{B98FF2ED-DF41-6941-A186-CF68C12F6FF6}" type="parTrans" cxnId="{A75E7309-4DFE-F945-9511-42D2741F9486}">
      <dgm:prSet/>
      <dgm:spPr/>
      <dgm:t>
        <a:bodyPr/>
        <a:lstStyle/>
        <a:p>
          <a:endParaRPr lang="en-US"/>
        </a:p>
      </dgm:t>
    </dgm:pt>
    <dgm:pt modelId="{3C3A8229-41D8-EC45-BB54-F3AA76DE6B78}" type="sibTrans" cxnId="{A75E7309-4DFE-F945-9511-42D2741F9486}">
      <dgm:prSet/>
      <dgm:spPr/>
      <dgm:t>
        <a:bodyPr/>
        <a:lstStyle/>
        <a:p>
          <a:endParaRPr lang="en-US"/>
        </a:p>
      </dgm:t>
    </dgm:pt>
    <dgm:pt modelId="{4756701C-E466-A741-9F7D-A02CBA4CED43}" type="pres">
      <dgm:prSet presAssocID="{2026D2B5-8CE4-6948-9402-C9580C7BDFEF}" presName="arrowDiagram" presStyleCnt="0">
        <dgm:presLayoutVars>
          <dgm:chMax val="5"/>
          <dgm:dir/>
          <dgm:resizeHandles val="exact"/>
        </dgm:presLayoutVars>
      </dgm:prSet>
      <dgm:spPr/>
    </dgm:pt>
    <dgm:pt modelId="{547C4B2B-4438-4744-A423-D0CCC5DFF4BB}" type="pres">
      <dgm:prSet presAssocID="{2026D2B5-8CE4-6948-9402-C9580C7BDFEF}" presName="arrow" presStyleLbl="bgShp" presStyleIdx="0" presStyleCnt="1"/>
      <dgm:spPr/>
    </dgm:pt>
    <dgm:pt modelId="{864C49D3-EAA5-494C-9621-16B01BA9F811}" type="pres">
      <dgm:prSet presAssocID="{2026D2B5-8CE4-6948-9402-C9580C7BDFEF}" presName="arrowDiagram3" presStyleCnt="0"/>
      <dgm:spPr/>
    </dgm:pt>
    <dgm:pt modelId="{E7AD8A5C-5B94-7E4C-90D7-CA45082CC83E}" type="pres">
      <dgm:prSet presAssocID="{174C2A89-A0B8-2049-8CDD-A730D753E005}" presName="bullet3a" presStyleLbl="node1" presStyleIdx="0" presStyleCnt="3"/>
      <dgm:spPr>
        <a:solidFill>
          <a:srgbClr val="800000"/>
        </a:solidFill>
      </dgm:spPr>
    </dgm:pt>
    <dgm:pt modelId="{D60E9480-223F-BA4D-B023-EA3F498A619F}" type="pres">
      <dgm:prSet presAssocID="{174C2A89-A0B8-2049-8CDD-A730D753E005}" presName="textBox3a" presStyleLbl="revTx" presStyleIdx="0" presStyleCnt="3" custLinFactNeighborX="1882">
        <dgm:presLayoutVars>
          <dgm:bulletEnabled val="1"/>
        </dgm:presLayoutVars>
      </dgm:prSet>
      <dgm:spPr/>
      <dgm:t>
        <a:bodyPr/>
        <a:lstStyle/>
        <a:p>
          <a:endParaRPr lang="en-US"/>
        </a:p>
      </dgm:t>
    </dgm:pt>
    <dgm:pt modelId="{69A12E29-F047-7841-9785-D441B17CD972}" type="pres">
      <dgm:prSet presAssocID="{2A546826-D3F4-CD4D-8614-016C7455B85A}" presName="bullet3b" presStyleLbl="node1" presStyleIdx="1" presStyleCnt="3"/>
      <dgm:spPr>
        <a:solidFill>
          <a:srgbClr val="800000"/>
        </a:solidFill>
      </dgm:spPr>
    </dgm:pt>
    <dgm:pt modelId="{10295E06-C872-C645-A551-906FFCF55726}" type="pres">
      <dgm:prSet presAssocID="{2A546826-D3F4-CD4D-8614-016C7455B85A}" presName="textBox3b" presStyleLbl="revTx" presStyleIdx="1" presStyleCnt="3" custLinFactNeighborX="2742">
        <dgm:presLayoutVars>
          <dgm:bulletEnabled val="1"/>
        </dgm:presLayoutVars>
      </dgm:prSet>
      <dgm:spPr/>
      <dgm:t>
        <a:bodyPr/>
        <a:lstStyle/>
        <a:p>
          <a:endParaRPr lang="en-US"/>
        </a:p>
      </dgm:t>
    </dgm:pt>
    <dgm:pt modelId="{637E40B8-246C-8243-8A1E-66D3F6FA8CF5}" type="pres">
      <dgm:prSet presAssocID="{70473926-B149-784C-A037-8D12401FFFED}" presName="bullet3c" presStyleLbl="node1" presStyleIdx="2" presStyleCnt="3"/>
      <dgm:spPr>
        <a:solidFill>
          <a:srgbClr val="800000"/>
        </a:solidFill>
      </dgm:spPr>
    </dgm:pt>
    <dgm:pt modelId="{94566964-704F-A043-868B-8CE3DA807B7F}" type="pres">
      <dgm:prSet presAssocID="{70473926-B149-784C-A037-8D12401FFFED}" presName="textBox3c" presStyleLbl="revTx" presStyleIdx="2" presStyleCnt="3" custLinFactNeighborX="2742">
        <dgm:presLayoutVars>
          <dgm:bulletEnabled val="1"/>
        </dgm:presLayoutVars>
      </dgm:prSet>
      <dgm:spPr/>
      <dgm:t>
        <a:bodyPr/>
        <a:lstStyle/>
        <a:p>
          <a:endParaRPr lang="en-US"/>
        </a:p>
      </dgm:t>
    </dgm:pt>
  </dgm:ptLst>
  <dgm:cxnLst>
    <dgm:cxn modelId="{CE17D094-54BE-45DE-9E43-D5AD5CF47CCA}" type="presOf" srcId="{2026D2B5-8CE4-6948-9402-C9580C7BDFEF}" destId="{4756701C-E466-A741-9F7D-A02CBA4CED43}" srcOrd="0" destOrd="0" presId="urn:microsoft.com/office/officeart/2005/8/layout/arrow2"/>
    <dgm:cxn modelId="{EBC46F42-0A13-4A46-BC61-FE05DF828EC5}" srcId="{2026D2B5-8CE4-6948-9402-C9580C7BDFEF}" destId="{2A546826-D3F4-CD4D-8614-016C7455B85A}" srcOrd="1" destOrd="0" parTransId="{E884C209-A579-5749-8DA7-8C4A3F46561A}" sibTransId="{6CF444BF-564A-6043-9683-149BF254BCD1}"/>
    <dgm:cxn modelId="{7BA669FA-166C-40E6-BFFB-450B9A73128D}" type="presOf" srcId="{70473926-B149-784C-A037-8D12401FFFED}" destId="{94566964-704F-A043-868B-8CE3DA807B7F}" srcOrd="0" destOrd="0" presId="urn:microsoft.com/office/officeart/2005/8/layout/arrow2"/>
    <dgm:cxn modelId="{15EE47E9-6C66-A549-BC14-F37D53EE638E}" srcId="{2026D2B5-8CE4-6948-9402-C9580C7BDFEF}" destId="{174C2A89-A0B8-2049-8CDD-A730D753E005}" srcOrd="0" destOrd="0" parTransId="{3752053A-980F-B44C-9E7F-6464C60BFC6F}" sibTransId="{C1BAEB33-EE74-EA4F-AE88-038FF857B683}"/>
    <dgm:cxn modelId="{A7384A18-D512-48F4-947F-B04F74B3246F}" type="presOf" srcId="{174C2A89-A0B8-2049-8CDD-A730D753E005}" destId="{D60E9480-223F-BA4D-B023-EA3F498A619F}" srcOrd="0" destOrd="0" presId="urn:microsoft.com/office/officeart/2005/8/layout/arrow2"/>
    <dgm:cxn modelId="{A75E7309-4DFE-F945-9511-42D2741F9486}" srcId="{2026D2B5-8CE4-6948-9402-C9580C7BDFEF}" destId="{70473926-B149-784C-A037-8D12401FFFED}" srcOrd="2" destOrd="0" parTransId="{B98FF2ED-DF41-6941-A186-CF68C12F6FF6}" sibTransId="{3C3A8229-41D8-EC45-BB54-F3AA76DE6B78}"/>
    <dgm:cxn modelId="{8D2773C5-6071-44F7-99A2-5B8AC977B3A4}" type="presOf" srcId="{2A546826-D3F4-CD4D-8614-016C7455B85A}" destId="{10295E06-C872-C645-A551-906FFCF55726}" srcOrd="0" destOrd="0" presId="urn:microsoft.com/office/officeart/2005/8/layout/arrow2"/>
    <dgm:cxn modelId="{6FE0A8E6-B2FC-4B1A-832A-DB87158947AE}" type="presParOf" srcId="{4756701C-E466-A741-9F7D-A02CBA4CED43}" destId="{547C4B2B-4438-4744-A423-D0CCC5DFF4BB}" srcOrd="0" destOrd="0" presId="urn:microsoft.com/office/officeart/2005/8/layout/arrow2"/>
    <dgm:cxn modelId="{0F590F12-0A20-4963-95C7-0D4F3A1F2F01}" type="presParOf" srcId="{4756701C-E466-A741-9F7D-A02CBA4CED43}" destId="{864C49D3-EAA5-494C-9621-16B01BA9F811}" srcOrd="1" destOrd="0" presId="urn:microsoft.com/office/officeart/2005/8/layout/arrow2"/>
    <dgm:cxn modelId="{E6236BEF-8BB4-4201-BFFC-DF10D732019F}" type="presParOf" srcId="{864C49D3-EAA5-494C-9621-16B01BA9F811}" destId="{E7AD8A5C-5B94-7E4C-90D7-CA45082CC83E}" srcOrd="0" destOrd="0" presId="urn:microsoft.com/office/officeart/2005/8/layout/arrow2"/>
    <dgm:cxn modelId="{EF52415C-5485-46A3-B654-BE15077DDEE0}" type="presParOf" srcId="{864C49D3-EAA5-494C-9621-16B01BA9F811}" destId="{D60E9480-223F-BA4D-B023-EA3F498A619F}" srcOrd="1" destOrd="0" presId="urn:microsoft.com/office/officeart/2005/8/layout/arrow2"/>
    <dgm:cxn modelId="{4DC77EBB-BA1D-4331-AB2C-EA905CA1FE74}" type="presParOf" srcId="{864C49D3-EAA5-494C-9621-16B01BA9F811}" destId="{69A12E29-F047-7841-9785-D441B17CD972}" srcOrd="2" destOrd="0" presId="urn:microsoft.com/office/officeart/2005/8/layout/arrow2"/>
    <dgm:cxn modelId="{5B48A4BA-F0DE-4002-BDC5-B8D788385C94}" type="presParOf" srcId="{864C49D3-EAA5-494C-9621-16B01BA9F811}" destId="{10295E06-C872-C645-A551-906FFCF55726}" srcOrd="3" destOrd="0" presId="urn:microsoft.com/office/officeart/2005/8/layout/arrow2"/>
    <dgm:cxn modelId="{C1C15368-A487-427E-A3FA-D1BB59FBFB95}" type="presParOf" srcId="{864C49D3-EAA5-494C-9621-16B01BA9F811}" destId="{637E40B8-246C-8243-8A1E-66D3F6FA8CF5}" srcOrd="4" destOrd="0" presId="urn:microsoft.com/office/officeart/2005/8/layout/arrow2"/>
    <dgm:cxn modelId="{CE6A49D2-49DF-47E1-ADBE-7FAB888661FC}" type="presParOf" srcId="{864C49D3-EAA5-494C-9621-16B01BA9F811}" destId="{94566964-704F-A043-868B-8CE3DA807B7F}"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B2B-4438-4744-A423-D0CCC5DFF4BB}">
      <dsp:nvSpPr>
        <dsp:cNvPr id="0" name=""/>
        <dsp:cNvSpPr/>
      </dsp:nvSpPr>
      <dsp:spPr>
        <a:xfrm>
          <a:off x="0" y="425602"/>
          <a:ext cx="3988424" cy="2492764"/>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7AD8A5C-5B94-7E4C-90D7-CA45082CC83E}">
      <dsp:nvSpPr>
        <dsp:cNvPr id="0" name=""/>
        <dsp:cNvSpPr/>
      </dsp:nvSpPr>
      <dsp:spPr>
        <a:xfrm>
          <a:off x="506529" y="2146109"/>
          <a:ext cx="103699" cy="103699"/>
        </a:xfrm>
        <a:prstGeom prst="ellipse">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60E9480-223F-BA4D-B023-EA3F498A619F}">
      <dsp:nvSpPr>
        <dsp:cNvPr id="0" name=""/>
        <dsp:cNvSpPr/>
      </dsp:nvSpPr>
      <dsp:spPr>
        <a:xfrm>
          <a:off x="575868" y="2197958"/>
          <a:ext cx="929302" cy="720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948" tIns="0" rIns="0" bIns="0" numCol="1" spcCol="1270" anchor="t" anchorCtr="0">
          <a:noAutofit/>
        </a:bodyPr>
        <a:lstStyle/>
        <a:p>
          <a:pPr lvl="0" algn="l" defTabSz="266700">
            <a:lnSpc>
              <a:spcPct val="90000"/>
            </a:lnSpc>
            <a:spcBef>
              <a:spcPct val="0"/>
            </a:spcBef>
            <a:spcAft>
              <a:spcPct val="35000"/>
            </a:spcAft>
          </a:pPr>
          <a:r>
            <a:rPr lang="en-US" sz="600" b="1" kern="1200" dirty="0" smtClean="0"/>
            <a:t>- Adoption of AADMER WP, March 2010, Singapore</a:t>
          </a:r>
        </a:p>
        <a:p>
          <a:pPr lvl="0" algn="l" defTabSz="266700">
            <a:lnSpc>
              <a:spcPct val="90000"/>
            </a:lnSpc>
            <a:spcBef>
              <a:spcPct val="0"/>
            </a:spcBef>
            <a:spcAft>
              <a:spcPct val="35000"/>
            </a:spcAft>
          </a:pPr>
          <a:r>
            <a:rPr lang="en-US" sz="600" b="1" kern="1200" dirty="0" smtClean="0"/>
            <a:t>- Prioritisation Exercise, April 2010, Manila</a:t>
          </a:r>
        </a:p>
        <a:p>
          <a:pPr lvl="0" algn="l" defTabSz="266700">
            <a:lnSpc>
              <a:spcPct val="90000"/>
            </a:lnSpc>
            <a:spcBef>
              <a:spcPct val="0"/>
            </a:spcBef>
            <a:spcAft>
              <a:spcPct val="35000"/>
            </a:spcAft>
          </a:pPr>
          <a:r>
            <a:rPr lang="en-US" sz="600" b="1" kern="1200" dirty="0" smtClean="0"/>
            <a:t>- AADMER Partnership Conference, May 2010, Makati</a:t>
          </a:r>
          <a:endParaRPr lang="en-US" sz="600" b="1" kern="1200" dirty="0"/>
        </a:p>
      </dsp:txBody>
      <dsp:txXfrm>
        <a:off x="575868" y="2197958"/>
        <a:ext cx="929302" cy="720409"/>
      </dsp:txXfrm>
    </dsp:sp>
    <dsp:sp modelId="{69A12E29-F047-7841-9785-D441B17CD972}">
      <dsp:nvSpPr>
        <dsp:cNvPr id="0" name=""/>
        <dsp:cNvSpPr/>
      </dsp:nvSpPr>
      <dsp:spPr>
        <a:xfrm>
          <a:off x="1421873" y="1468575"/>
          <a:ext cx="187455" cy="187455"/>
        </a:xfrm>
        <a:prstGeom prst="ellipse">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0295E06-C872-C645-A551-906FFCF55726}">
      <dsp:nvSpPr>
        <dsp:cNvPr id="0" name=""/>
        <dsp:cNvSpPr/>
      </dsp:nvSpPr>
      <dsp:spPr>
        <a:xfrm>
          <a:off x="1541848" y="1562303"/>
          <a:ext cx="957221" cy="1356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29" tIns="0" rIns="0" bIns="0" numCol="1" spcCol="1270" anchor="t" anchorCtr="0">
          <a:noAutofit/>
        </a:bodyPr>
        <a:lstStyle/>
        <a:p>
          <a:pPr lvl="0" algn="l" defTabSz="266700">
            <a:lnSpc>
              <a:spcPct val="90000"/>
            </a:lnSpc>
            <a:spcBef>
              <a:spcPct val="0"/>
            </a:spcBef>
            <a:spcAft>
              <a:spcPct val="35000"/>
            </a:spcAft>
          </a:pPr>
          <a:r>
            <a:rPr lang="en-US" sz="600" b="1" kern="1200" dirty="0" smtClean="0"/>
            <a:t>Mid-Term Review</a:t>
          </a:r>
        </a:p>
        <a:p>
          <a:pPr lvl="0" algn="l" defTabSz="266700">
            <a:lnSpc>
              <a:spcPct val="90000"/>
            </a:lnSpc>
            <a:spcBef>
              <a:spcPct val="0"/>
            </a:spcBef>
            <a:spcAft>
              <a:spcPct val="35000"/>
            </a:spcAft>
          </a:pPr>
          <a:r>
            <a:rPr lang="en-US" sz="600" b="1" kern="1200" dirty="0" smtClean="0"/>
            <a:t>July 2012 – May 2013</a:t>
          </a:r>
        </a:p>
      </dsp:txBody>
      <dsp:txXfrm>
        <a:off x="1541848" y="1562303"/>
        <a:ext cx="957221" cy="1356064"/>
      </dsp:txXfrm>
    </dsp:sp>
    <dsp:sp modelId="{637E40B8-246C-8243-8A1E-66D3F6FA8CF5}">
      <dsp:nvSpPr>
        <dsp:cNvPr id="0" name=""/>
        <dsp:cNvSpPr/>
      </dsp:nvSpPr>
      <dsp:spPr>
        <a:xfrm>
          <a:off x="2522678" y="1056272"/>
          <a:ext cx="259247" cy="259247"/>
        </a:xfrm>
        <a:prstGeom prst="ellipse">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4566964-704F-A043-868B-8CE3DA807B7F}">
      <dsp:nvSpPr>
        <dsp:cNvPr id="0" name=""/>
        <dsp:cNvSpPr/>
      </dsp:nvSpPr>
      <dsp:spPr>
        <a:xfrm>
          <a:off x="2678548" y="1185896"/>
          <a:ext cx="957221" cy="1732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370" tIns="0" rIns="0" bIns="0" numCol="1" spcCol="1270" anchor="t" anchorCtr="0">
          <a:noAutofit/>
        </a:bodyPr>
        <a:lstStyle/>
        <a:p>
          <a:pPr lvl="0" algn="l" defTabSz="266700">
            <a:lnSpc>
              <a:spcPct val="90000"/>
            </a:lnSpc>
            <a:spcBef>
              <a:spcPct val="0"/>
            </a:spcBef>
            <a:spcAft>
              <a:spcPct val="35000"/>
            </a:spcAft>
          </a:pPr>
          <a:r>
            <a:rPr lang="en-US" sz="600" b="1" kern="1200" dirty="0" smtClean="0"/>
            <a:t>ASEAN vision of a more disaster-resilient and safer community by December 2015</a:t>
          </a:r>
          <a:endParaRPr lang="en-US" sz="600" b="1" kern="1200" dirty="0"/>
        </a:p>
      </dsp:txBody>
      <dsp:txXfrm>
        <a:off x="2678548" y="1185896"/>
        <a:ext cx="957221" cy="173247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21644D1D-E683-4480-A5ED-7344E2E3555C}" type="datetimeFigureOut">
              <a:rPr lang="en-US" smtClean="0"/>
              <a:t>8/6/2015</a:t>
            </a:fld>
            <a:endParaRPr lang="en-US"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04C25B8B-C9A2-4827-BCF8-A5A502A140AE}" type="slidenum">
              <a:rPr lang="en-US" smtClean="0"/>
              <a:t>‹#›</a:t>
            </a:fld>
            <a:endParaRPr lang="en-US" dirty="0"/>
          </a:p>
        </p:txBody>
      </p:sp>
    </p:spTree>
    <p:extLst>
      <p:ext uri="{BB962C8B-B14F-4D97-AF65-F5344CB8AC3E}">
        <p14:creationId xmlns:p14="http://schemas.microsoft.com/office/powerpoint/2010/main" val="4270234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CC5C87-9DEE-41E4-AF7E-3A076188E2A9}" type="slidenum">
              <a:rPr lang="id-ID" smtClean="0"/>
              <a:t>1</a:t>
            </a:fld>
            <a:endParaRPr lang="id-ID"/>
          </a:p>
        </p:txBody>
      </p:sp>
    </p:spTree>
    <p:extLst>
      <p:ext uri="{BB962C8B-B14F-4D97-AF65-F5344CB8AC3E}">
        <p14:creationId xmlns:p14="http://schemas.microsoft.com/office/powerpoint/2010/main" val="598985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z="1200" kern="1200" dirty="0" smtClean="0">
                <a:solidFill>
                  <a:schemeClr val="tx1"/>
                </a:solidFill>
                <a:effectLst/>
                <a:latin typeface="+mn-lt"/>
                <a:ea typeface="+mn-ea"/>
                <a:cs typeface="+mn-cs"/>
              </a:rPr>
              <a:t>Recognising that the region is at high risk to natural and human-induced disasters, ASEAN has laid down a policy framework that mandates the programmatic pursuance of disaster management and risk reduction initiatives at regional and national levels. The ASEAN Agreement on Disaster Management and Emergency Response or AADMER was ratified by all ten Member States and entered into force on 24 December 2009. It has two objectives: (a) reduction of disaster losses, and (b) enhanced regional cooperation in responding to disasters.</a:t>
            </a:r>
            <a:r>
              <a:rPr lang="en-US" dirty="0" smtClean="0">
                <a:effectLst/>
              </a:rPr>
              <a:t> </a:t>
            </a:r>
            <a:r>
              <a:rPr lang="en-US" dirty="0" smtClean="0">
                <a:latin typeface="Calibri" charset="0"/>
              </a:rPr>
              <a:t>AADMER is a legally-binding instrument, binding all the ten countries, serving as a common platform in responding to disasters within ASEAN. </a:t>
            </a:r>
            <a:endParaRPr lang="en-US" dirty="0">
              <a:latin typeface="Calibri" charset="0"/>
            </a:endParaRPr>
          </a:p>
        </p:txBody>
      </p:sp>
      <p:sp>
        <p:nvSpPr>
          <p:cNvPr id="13316"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TEST</a:t>
            </a:r>
          </a:p>
        </p:txBody>
      </p:sp>
    </p:spTree>
    <p:extLst>
      <p:ext uri="{BB962C8B-B14F-4D97-AF65-F5344CB8AC3E}">
        <p14:creationId xmlns:p14="http://schemas.microsoft.com/office/powerpoint/2010/main" val="4019331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02756" indent="-270291" eaLnBrk="0" hangingPunct="0">
              <a:defRPr sz="2300">
                <a:solidFill>
                  <a:schemeClr val="tx1"/>
                </a:solidFill>
                <a:latin typeface="Arial" charset="0"/>
                <a:ea typeface="ＭＳ Ｐゴシック" charset="0"/>
              </a:defRPr>
            </a:lvl2pPr>
            <a:lvl3pPr marL="1081164" indent="-216233" eaLnBrk="0" hangingPunct="0">
              <a:defRPr sz="2300">
                <a:solidFill>
                  <a:schemeClr val="tx1"/>
                </a:solidFill>
                <a:latin typeface="Arial" charset="0"/>
                <a:ea typeface="ＭＳ Ｐゴシック" charset="0"/>
              </a:defRPr>
            </a:lvl3pPr>
            <a:lvl4pPr marL="1513629" indent="-216233" eaLnBrk="0" hangingPunct="0">
              <a:defRPr sz="2300">
                <a:solidFill>
                  <a:schemeClr val="tx1"/>
                </a:solidFill>
                <a:latin typeface="Arial" charset="0"/>
                <a:ea typeface="ＭＳ Ｐゴシック" charset="0"/>
              </a:defRPr>
            </a:lvl4pPr>
            <a:lvl5pPr marL="1946095" indent="-216233" eaLnBrk="0" hangingPunct="0">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009E7AB5-728C-AC46-BF9D-8D10B2B8D744}" type="slidenum">
              <a:rPr lang="en-US" sz="1200">
                <a:latin typeface="Calibri" charset="0"/>
                <a:cs typeface="Arial" charset="0"/>
              </a:rPr>
              <a:pPr eaLnBrk="1" hangingPunct="1"/>
              <a:t>4</a:t>
            </a:fld>
            <a:endParaRPr lang="en-US" sz="1200" dirty="0">
              <a:latin typeface="Calibri" charset="0"/>
              <a:cs typeface="Arial"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r>
              <a:rPr lang="id-ID" sz="1000" dirty="0" smtClean="0">
                <a:latin typeface="Calibri" charset="0"/>
              </a:rPr>
              <a:t>AADMER is</a:t>
            </a:r>
            <a:r>
              <a:rPr lang="id-ID" sz="1000" baseline="0" dirty="0" smtClean="0">
                <a:latin typeface="Calibri" charset="0"/>
              </a:rPr>
              <a:t> a comprehensive Agreement as it covers the whole spectrum of disaster management, from risk identification, assessment and monitoring, prevention and mitigation, preparedness and response to recovery. AADMER also promotes technical cooperation and scientific research. </a:t>
            </a:r>
            <a:endParaRPr lang="id-ID" sz="1000" dirty="0">
              <a:latin typeface="Calibri" charset="0"/>
            </a:endParaRPr>
          </a:p>
        </p:txBody>
      </p:sp>
    </p:spTree>
    <p:extLst>
      <p:ext uri="{BB962C8B-B14F-4D97-AF65-F5344CB8AC3E}">
        <p14:creationId xmlns:p14="http://schemas.microsoft.com/office/powerpoint/2010/main" val="391326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To translate the visions of the AADMER into actions, the ASEAN</a:t>
            </a:r>
            <a:r>
              <a:rPr lang="en-US" sz="1200" kern="1200" baseline="0" dirty="0" smtClean="0">
                <a:solidFill>
                  <a:schemeClr val="tx1"/>
                </a:solidFill>
                <a:effectLst/>
                <a:latin typeface="+mn-lt"/>
                <a:ea typeface="+mn-ea"/>
                <a:cs typeface="+mn-cs"/>
              </a:rPr>
              <a:t> Committee on Disaster Management (ACDM)</a:t>
            </a:r>
            <a:r>
              <a:rPr lang="en-US" sz="1200" kern="1200" dirty="0" smtClean="0">
                <a:solidFill>
                  <a:schemeClr val="tx1"/>
                </a:solidFill>
                <a:effectLst/>
                <a:latin typeface="+mn-lt"/>
                <a:ea typeface="+mn-ea"/>
                <a:cs typeface="+mn-cs"/>
              </a:rPr>
              <a:t> has developed the AADMER Work Programme (2010-2015). The Work Programme is the successor of the previous work programme, i.e. the ASEAN Regional Programme on Disaster Management (ARPDM), 2004-2010.</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AADMER Work Programme (2010-2015) was adopted by the 15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Meeting of the ACDM in March 2010 in Singapore as a rolling plan. Phase 1 (2010-2012) includes ongoing activities initiated in the previous cycle as well as those that are already in the pipeline. Following the adoption in March 2010, the Work Programme was introduced to the partners in May 2010 in Makati, Philippines.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AADMER Work Programme (2010-2015) covers all aspects of disaster management and outlines a detailed road map for four (4) strategic components:</a:t>
            </a:r>
            <a:r>
              <a:rPr lang="en-US" sz="1200" kern="1200" baseline="0" dirty="0" smtClean="0">
                <a:solidFill>
                  <a:schemeClr val="tx1"/>
                </a:solidFill>
                <a:effectLst/>
                <a:latin typeface="+mn-lt"/>
                <a:ea typeface="+mn-ea"/>
                <a:cs typeface="+mn-cs"/>
              </a:rPr>
              <a:t> (1) </a:t>
            </a:r>
            <a:r>
              <a:rPr lang="en-US" sz="1200" dirty="0" smtClean="0">
                <a:effectLst/>
              </a:rPr>
              <a:t>Risk Assessment, Early Warning and Monitoring;</a:t>
            </a:r>
            <a:r>
              <a:rPr lang="en-US" sz="1200" baseline="0" dirty="0" smtClean="0">
                <a:effectLst/>
              </a:rPr>
              <a:t> (2) </a:t>
            </a:r>
            <a:r>
              <a:rPr lang="en-US" sz="1200" dirty="0" smtClean="0">
                <a:effectLst/>
              </a:rPr>
              <a:t>Prevention and Mitigation;</a:t>
            </a:r>
            <a:r>
              <a:rPr lang="en-US" sz="1200" baseline="0" dirty="0" smtClean="0">
                <a:effectLst/>
              </a:rPr>
              <a:t> (3) </a:t>
            </a:r>
            <a:r>
              <a:rPr lang="en-US" sz="1200" dirty="0" smtClean="0">
                <a:effectLst/>
              </a:rPr>
              <a:t>Preparedness and Response; and</a:t>
            </a:r>
            <a:r>
              <a:rPr lang="en-US" sz="1200" baseline="0" dirty="0" smtClean="0">
                <a:effectLst/>
              </a:rPr>
              <a:t> (4) </a:t>
            </a:r>
            <a:r>
              <a:rPr lang="en-US" sz="1200" dirty="0" smtClean="0">
                <a:effectLst/>
              </a:rPr>
              <a:t>Recovery.</a:t>
            </a:r>
            <a:endParaRPr lang="en-US" dirty="0" smtClean="0">
              <a:effectLst/>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Furthermore, as a holistic Work Programme, there are six (6) building blocks and drivers of implementation to provide a firm foundation for the four (4) components and to create a synergy among the various parts of the Work Programme. These building blocks are:</a:t>
            </a:r>
            <a:r>
              <a:rPr lang="en-US" sz="1200" kern="1200" baseline="0" dirty="0" smtClean="0">
                <a:solidFill>
                  <a:schemeClr val="tx1"/>
                </a:solidFill>
                <a:effectLst/>
                <a:latin typeface="+mn-lt"/>
                <a:ea typeface="+mn-ea"/>
                <a:cs typeface="+mn-cs"/>
              </a:rPr>
              <a:t> (1) </a:t>
            </a:r>
            <a:r>
              <a:rPr lang="en-US" sz="1200" dirty="0" smtClean="0">
                <a:effectLst/>
              </a:rPr>
              <a:t>Institutionalisation of AADMER;</a:t>
            </a:r>
            <a:r>
              <a:rPr lang="en-US" sz="1200" baseline="0" dirty="0" smtClean="0">
                <a:effectLst/>
              </a:rPr>
              <a:t> (2) </a:t>
            </a:r>
            <a:r>
              <a:rPr lang="en-US" sz="1200" dirty="0" smtClean="0">
                <a:effectLst/>
              </a:rPr>
              <a:t>Partnership Strategies;</a:t>
            </a:r>
            <a:r>
              <a:rPr lang="en-US" sz="1200" baseline="0" dirty="0" smtClean="0">
                <a:effectLst/>
              </a:rPr>
              <a:t> (3) </a:t>
            </a:r>
            <a:r>
              <a:rPr lang="en-US" sz="1200" dirty="0" smtClean="0">
                <a:effectLst/>
              </a:rPr>
              <a:t>Resource Mobilisation;</a:t>
            </a:r>
            <a:r>
              <a:rPr lang="en-US" sz="1200" baseline="0" dirty="0" smtClean="0">
                <a:effectLst/>
              </a:rPr>
              <a:t> (4) </a:t>
            </a:r>
            <a:r>
              <a:rPr lang="en-US" sz="1200" dirty="0" smtClean="0">
                <a:effectLst/>
              </a:rPr>
              <a:t>Outreach and Mainstreaming;</a:t>
            </a:r>
            <a:r>
              <a:rPr lang="en-US" sz="1200" baseline="0" dirty="0" smtClean="0">
                <a:effectLst/>
              </a:rPr>
              <a:t> (5) </a:t>
            </a:r>
            <a:r>
              <a:rPr lang="en-US" sz="1200" dirty="0" smtClean="0">
                <a:effectLst/>
              </a:rPr>
              <a:t>Training and Knowledge Management System; and</a:t>
            </a:r>
            <a:r>
              <a:rPr lang="en-US" sz="1200" baseline="0" dirty="0" smtClean="0">
                <a:effectLst/>
              </a:rPr>
              <a:t> (6) </a:t>
            </a:r>
            <a:r>
              <a:rPr lang="en-US" sz="1200" dirty="0" smtClean="0">
                <a:effectLst/>
              </a:rPr>
              <a:t>Information Management and Communication Technology.</a:t>
            </a:r>
            <a:endParaRPr lang="en-US" dirty="0">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02756" indent="-270291" eaLnBrk="0" hangingPunct="0">
              <a:defRPr sz="2300">
                <a:solidFill>
                  <a:schemeClr val="tx1"/>
                </a:solidFill>
                <a:latin typeface="Arial" charset="0"/>
                <a:ea typeface="ＭＳ Ｐゴシック" charset="0"/>
              </a:defRPr>
            </a:lvl2pPr>
            <a:lvl3pPr marL="1081164" indent="-216233" eaLnBrk="0" hangingPunct="0">
              <a:defRPr sz="2300">
                <a:solidFill>
                  <a:schemeClr val="tx1"/>
                </a:solidFill>
                <a:latin typeface="Arial" charset="0"/>
                <a:ea typeface="ＭＳ Ｐゴシック" charset="0"/>
              </a:defRPr>
            </a:lvl3pPr>
            <a:lvl4pPr marL="1513629" indent="-216233" eaLnBrk="0" hangingPunct="0">
              <a:defRPr sz="2300">
                <a:solidFill>
                  <a:schemeClr val="tx1"/>
                </a:solidFill>
                <a:latin typeface="Arial" charset="0"/>
                <a:ea typeface="ＭＳ Ｐゴシック" charset="0"/>
              </a:defRPr>
            </a:lvl4pPr>
            <a:lvl5pPr marL="1946095" indent="-216233" eaLnBrk="0" hangingPunct="0">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F1BDE568-72EA-714B-AFC4-1BB73C9FD900}" type="slidenum">
              <a:rPr lang="en-US" sz="1200">
                <a:latin typeface="Calibri" charset="0"/>
                <a:cs typeface="Arial" charset="0"/>
              </a:rPr>
              <a:pPr eaLnBrk="1" hangingPunct="1"/>
              <a:t>5</a:t>
            </a:fld>
            <a:endParaRPr lang="en-US" sz="1200" dirty="0">
              <a:latin typeface="Calibri" charset="0"/>
              <a:cs typeface="Arial" charset="0"/>
            </a:endParaRPr>
          </a:p>
        </p:txBody>
      </p:sp>
    </p:spTree>
    <p:extLst>
      <p:ext uri="{BB962C8B-B14F-4D97-AF65-F5344CB8AC3E}">
        <p14:creationId xmlns:p14="http://schemas.microsoft.com/office/powerpoint/2010/main" val="702119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100" dirty="0">
                <a:latin typeface="Calibri" charset="0"/>
                <a:ea typeface="MS PGothic" charset="0"/>
              </a:rPr>
              <a:t>Snapshots of regional mechanisms:</a:t>
            </a:r>
          </a:p>
          <a:p>
            <a:endParaRPr lang="en-US" sz="1100" dirty="0">
              <a:latin typeface="Calibri" charset="0"/>
              <a:ea typeface="MS PGothic" charset="0"/>
            </a:endParaRPr>
          </a:p>
          <a:p>
            <a:r>
              <a:rPr lang="en-US" sz="1100" dirty="0">
                <a:latin typeface="Calibri" charset="0"/>
                <a:ea typeface="MS PGothic" charset="0"/>
              </a:rPr>
              <a:t>AADMER Work Programme</a:t>
            </a:r>
          </a:p>
          <a:p>
            <a:endParaRPr lang="en-US" sz="1100" dirty="0">
              <a:latin typeface="Calibri" charset="0"/>
              <a:ea typeface="MS PGothic" charset="0"/>
            </a:endParaRPr>
          </a:p>
          <a:p>
            <a:r>
              <a:rPr lang="en-US" sz="1100" dirty="0">
                <a:latin typeface="Calibri" charset="0"/>
                <a:ea typeface="MS PGothic" charset="0"/>
              </a:rPr>
              <a:t>SASOP</a:t>
            </a:r>
          </a:p>
          <a:p>
            <a:endParaRPr lang="en-US" sz="1100" dirty="0">
              <a:latin typeface="Calibri" charset="0"/>
              <a:ea typeface="MS PGothic" charset="0"/>
            </a:endParaRPr>
          </a:p>
          <a:p>
            <a:r>
              <a:rPr lang="en-US" sz="1100" dirty="0">
                <a:latin typeface="Calibri" charset="0"/>
                <a:ea typeface="MS PGothic" charset="0"/>
              </a:rPr>
              <a:t>ARDEX (ASEAN Regional Disaster Exercises), this year hosted by Vietnam in October 2013.</a:t>
            </a:r>
          </a:p>
          <a:p>
            <a:endParaRPr lang="en-US" sz="1100" dirty="0">
              <a:latin typeface="Calibri" charset="0"/>
              <a:ea typeface="MS PGothic" charset="0"/>
            </a:endParaRPr>
          </a:p>
          <a:p>
            <a:r>
              <a:rPr lang="en-US" sz="1100" dirty="0">
                <a:latin typeface="Calibri" charset="0"/>
                <a:ea typeface="MS PGothic" charset="0"/>
              </a:rPr>
              <a:t>ASEAN ERAT (Emergency Rapid Assessment Team)</a:t>
            </a: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34852" indent="-282635" eaLnBrk="0" hangingPunct="0">
              <a:defRPr sz="2400">
                <a:solidFill>
                  <a:schemeClr val="tx1"/>
                </a:solidFill>
                <a:latin typeface="Arial" charset="0"/>
                <a:ea typeface="MS PGothic" charset="0"/>
                <a:cs typeface="MS PGothic" charset="0"/>
              </a:defRPr>
            </a:lvl2pPr>
            <a:lvl3pPr marL="1130541" indent="-226108" eaLnBrk="0" hangingPunct="0">
              <a:defRPr sz="2400">
                <a:solidFill>
                  <a:schemeClr val="tx1"/>
                </a:solidFill>
                <a:latin typeface="Arial" charset="0"/>
                <a:ea typeface="MS PGothic" charset="0"/>
                <a:cs typeface="MS PGothic" charset="0"/>
              </a:defRPr>
            </a:lvl3pPr>
            <a:lvl4pPr marL="1582758" indent="-226108" eaLnBrk="0" hangingPunct="0">
              <a:defRPr sz="2400">
                <a:solidFill>
                  <a:schemeClr val="tx1"/>
                </a:solidFill>
                <a:latin typeface="Arial" charset="0"/>
                <a:ea typeface="MS PGothic" charset="0"/>
                <a:cs typeface="MS PGothic" charset="0"/>
              </a:defRPr>
            </a:lvl4pPr>
            <a:lvl5pPr marL="2034974" indent="-226108" eaLnBrk="0" hangingPunct="0">
              <a:defRPr sz="2400">
                <a:solidFill>
                  <a:schemeClr val="tx1"/>
                </a:solidFill>
                <a:latin typeface="Arial" charset="0"/>
                <a:ea typeface="MS PGothic" charset="0"/>
                <a:cs typeface="MS PGothic" charset="0"/>
              </a:defRPr>
            </a:lvl5pPr>
            <a:lvl6pPr marL="2487191" indent="-226108" eaLnBrk="0" fontAlgn="base" hangingPunct="0">
              <a:spcBef>
                <a:spcPct val="0"/>
              </a:spcBef>
              <a:spcAft>
                <a:spcPct val="0"/>
              </a:spcAft>
              <a:defRPr sz="2400">
                <a:solidFill>
                  <a:schemeClr val="tx1"/>
                </a:solidFill>
                <a:latin typeface="Arial" charset="0"/>
                <a:ea typeface="MS PGothic" charset="0"/>
                <a:cs typeface="MS PGothic" charset="0"/>
              </a:defRPr>
            </a:lvl6pPr>
            <a:lvl7pPr marL="2939407" indent="-226108" eaLnBrk="0" fontAlgn="base" hangingPunct="0">
              <a:spcBef>
                <a:spcPct val="0"/>
              </a:spcBef>
              <a:spcAft>
                <a:spcPct val="0"/>
              </a:spcAft>
              <a:defRPr sz="2400">
                <a:solidFill>
                  <a:schemeClr val="tx1"/>
                </a:solidFill>
                <a:latin typeface="Arial" charset="0"/>
                <a:ea typeface="MS PGothic" charset="0"/>
                <a:cs typeface="MS PGothic" charset="0"/>
              </a:defRPr>
            </a:lvl7pPr>
            <a:lvl8pPr marL="3391624" indent="-226108" eaLnBrk="0" fontAlgn="base" hangingPunct="0">
              <a:spcBef>
                <a:spcPct val="0"/>
              </a:spcBef>
              <a:spcAft>
                <a:spcPct val="0"/>
              </a:spcAft>
              <a:defRPr sz="2400">
                <a:solidFill>
                  <a:schemeClr val="tx1"/>
                </a:solidFill>
                <a:latin typeface="Arial" charset="0"/>
                <a:ea typeface="MS PGothic" charset="0"/>
                <a:cs typeface="MS PGothic" charset="0"/>
              </a:defRPr>
            </a:lvl8pPr>
            <a:lvl9pPr marL="3843840" indent="-22610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46BC5CE-5A8C-0844-A6B4-74F75E5ABC8B}" type="slidenum">
              <a:rPr lang="id-ID" sz="1200">
                <a:latin typeface="Verdana" charset="0"/>
                <a:ea typeface="ＭＳ Ｐゴシック" charset="0"/>
                <a:cs typeface="ＭＳ Ｐゴシック" charset="0"/>
              </a:rPr>
              <a:pPr/>
              <a:t>8</a:t>
            </a:fld>
            <a:endParaRPr lang="id-ID" sz="1200">
              <a:latin typeface="Verdana" charset="0"/>
              <a:ea typeface="ＭＳ Ｐゴシック" charset="0"/>
              <a:cs typeface="ＭＳ Ｐゴシック" charset="0"/>
            </a:endParaRPr>
          </a:p>
        </p:txBody>
      </p:sp>
    </p:spTree>
    <p:extLst>
      <p:ext uri="{BB962C8B-B14F-4D97-AF65-F5344CB8AC3E}">
        <p14:creationId xmlns:p14="http://schemas.microsoft.com/office/powerpoint/2010/main" val="1184202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3247" indent="-285864">
              <a:defRPr sz="1200">
                <a:solidFill>
                  <a:schemeClr val="tx1"/>
                </a:solidFill>
                <a:latin typeface="Calibri" charset="0"/>
                <a:ea typeface="ＭＳ Ｐゴシック" charset="0"/>
              </a:defRPr>
            </a:lvl2pPr>
            <a:lvl3pPr marL="1143457" indent="-228691">
              <a:defRPr sz="1200">
                <a:solidFill>
                  <a:schemeClr val="tx1"/>
                </a:solidFill>
                <a:latin typeface="Calibri" charset="0"/>
                <a:ea typeface="ＭＳ Ｐゴシック" charset="0"/>
              </a:defRPr>
            </a:lvl3pPr>
            <a:lvl4pPr marL="1600840" indent="-228691">
              <a:defRPr sz="1200">
                <a:solidFill>
                  <a:schemeClr val="tx1"/>
                </a:solidFill>
                <a:latin typeface="Calibri" charset="0"/>
                <a:ea typeface="ＭＳ Ｐゴシック" charset="0"/>
              </a:defRPr>
            </a:lvl4pPr>
            <a:lvl5pPr marL="2058223" indent="-228691">
              <a:defRPr sz="1200">
                <a:solidFill>
                  <a:schemeClr val="tx1"/>
                </a:solidFill>
                <a:latin typeface="Calibri" charset="0"/>
                <a:ea typeface="ＭＳ Ｐゴシック" charset="0"/>
              </a:defRPr>
            </a:lvl5pPr>
            <a:lvl6pPr marL="2515606" indent="-228691" eaLnBrk="0" fontAlgn="base" hangingPunct="0">
              <a:spcBef>
                <a:spcPct val="30000"/>
              </a:spcBef>
              <a:spcAft>
                <a:spcPct val="0"/>
              </a:spcAft>
              <a:defRPr sz="1200">
                <a:solidFill>
                  <a:schemeClr val="tx1"/>
                </a:solidFill>
                <a:latin typeface="Calibri" charset="0"/>
                <a:ea typeface="ＭＳ Ｐゴシック" charset="0"/>
              </a:defRPr>
            </a:lvl6pPr>
            <a:lvl7pPr marL="2972989" indent="-228691" eaLnBrk="0" fontAlgn="base" hangingPunct="0">
              <a:spcBef>
                <a:spcPct val="30000"/>
              </a:spcBef>
              <a:spcAft>
                <a:spcPct val="0"/>
              </a:spcAft>
              <a:defRPr sz="1200">
                <a:solidFill>
                  <a:schemeClr val="tx1"/>
                </a:solidFill>
                <a:latin typeface="Calibri" charset="0"/>
                <a:ea typeface="ＭＳ Ｐゴシック" charset="0"/>
              </a:defRPr>
            </a:lvl7pPr>
            <a:lvl8pPr marL="3430372" indent="-228691" eaLnBrk="0" fontAlgn="base" hangingPunct="0">
              <a:spcBef>
                <a:spcPct val="30000"/>
              </a:spcBef>
              <a:spcAft>
                <a:spcPct val="0"/>
              </a:spcAft>
              <a:defRPr sz="1200">
                <a:solidFill>
                  <a:schemeClr val="tx1"/>
                </a:solidFill>
                <a:latin typeface="Calibri" charset="0"/>
                <a:ea typeface="ＭＳ Ｐゴシック" charset="0"/>
              </a:defRPr>
            </a:lvl8pPr>
            <a:lvl9pPr marL="3887754" indent="-228691" eaLnBrk="0" fontAlgn="base" hangingPunct="0">
              <a:spcBef>
                <a:spcPct val="30000"/>
              </a:spcBef>
              <a:spcAft>
                <a:spcPct val="0"/>
              </a:spcAft>
              <a:defRPr sz="1200">
                <a:solidFill>
                  <a:schemeClr val="tx1"/>
                </a:solidFill>
                <a:latin typeface="Calibri" charset="0"/>
                <a:ea typeface="ＭＳ Ｐゴシック" charset="0"/>
              </a:defRPr>
            </a:lvl9pPr>
          </a:lstStyle>
          <a:p>
            <a:fld id="{3F6356C0-FA30-E64E-9245-5B811897AA1C}" type="slidenum">
              <a:rPr lang="id-ID"/>
              <a:pPr/>
              <a:t>11</a:t>
            </a:fld>
            <a:endParaRPr lang="id-ID"/>
          </a:p>
        </p:txBody>
      </p:sp>
    </p:spTree>
    <p:extLst>
      <p:ext uri="{BB962C8B-B14F-4D97-AF65-F5344CB8AC3E}">
        <p14:creationId xmlns:p14="http://schemas.microsoft.com/office/powerpoint/2010/main" val="1000974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3247" indent="-285864">
              <a:defRPr sz="1200">
                <a:solidFill>
                  <a:schemeClr val="tx1"/>
                </a:solidFill>
                <a:latin typeface="Calibri" charset="0"/>
                <a:ea typeface="ＭＳ Ｐゴシック" charset="0"/>
              </a:defRPr>
            </a:lvl2pPr>
            <a:lvl3pPr marL="1143457" indent="-228691">
              <a:defRPr sz="1200">
                <a:solidFill>
                  <a:schemeClr val="tx1"/>
                </a:solidFill>
                <a:latin typeface="Calibri" charset="0"/>
                <a:ea typeface="ＭＳ Ｐゴシック" charset="0"/>
              </a:defRPr>
            </a:lvl3pPr>
            <a:lvl4pPr marL="1600840" indent="-228691">
              <a:defRPr sz="1200">
                <a:solidFill>
                  <a:schemeClr val="tx1"/>
                </a:solidFill>
                <a:latin typeface="Calibri" charset="0"/>
                <a:ea typeface="ＭＳ Ｐゴシック" charset="0"/>
              </a:defRPr>
            </a:lvl4pPr>
            <a:lvl5pPr marL="2058223" indent="-228691">
              <a:defRPr sz="1200">
                <a:solidFill>
                  <a:schemeClr val="tx1"/>
                </a:solidFill>
                <a:latin typeface="Calibri" charset="0"/>
                <a:ea typeface="ＭＳ Ｐゴシック" charset="0"/>
              </a:defRPr>
            </a:lvl5pPr>
            <a:lvl6pPr marL="2515606" indent="-228691" eaLnBrk="0" fontAlgn="base" hangingPunct="0">
              <a:spcBef>
                <a:spcPct val="30000"/>
              </a:spcBef>
              <a:spcAft>
                <a:spcPct val="0"/>
              </a:spcAft>
              <a:defRPr sz="1200">
                <a:solidFill>
                  <a:schemeClr val="tx1"/>
                </a:solidFill>
                <a:latin typeface="Calibri" charset="0"/>
                <a:ea typeface="ＭＳ Ｐゴシック" charset="0"/>
              </a:defRPr>
            </a:lvl6pPr>
            <a:lvl7pPr marL="2972989" indent="-228691" eaLnBrk="0" fontAlgn="base" hangingPunct="0">
              <a:spcBef>
                <a:spcPct val="30000"/>
              </a:spcBef>
              <a:spcAft>
                <a:spcPct val="0"/>
              </a:spcAft>
              <a:defRPr sz="1200">
                <a:solidFill>
                  <a:schemeClr val="tx1"/>
                </a:solidFill>
                <a:latin typeface="Calibri" charset="0"/>
                <a:ea typeface="ＭＳ Ｐゴシック" charset="0"/>
              </a:defRPr>
            </a:lvl7pPr>
            <a:lvl8pPr marL="3430372" indent="-228691" eaLnBrk="0" fontAlgn="base" hangingPunct="0">
              <a:spcBef>
                <a:spcPct val="30000"/>
              </a:spcBef>
              <a:spcAft>
                <a:spcPct val="0"/>
              </a:spcAft>
              <a:defRPr sz="1200">
                <a:solidFill>
                  <a:schemeClr val="tx1"/>
                </a:solidFill>
                <a:latin typeface="Calibri" charset="0"/>
                <a:ea typeface="ＭＳ Ｐゴシック" charset="0"/>
              </a:defRPr>
            </a:lvl8pPr>
            <a:lvl9pPr marL="3887754" indent="-228691" eaLnBrk="0" fontAlgn="base" hangingPunct="0">
              <a:spcBef>
                <a:spcPct val="30000"/>
              </a:spcBef>
              <a:spcAft>
                <a:spcPct val="0"/>
              </a:spcAft>
              <a:defRPr sz="1200">
                <a:solidFill>
                  <a:schemeClr val="tx1"/>
                </a:solidFill>
                <a:latin typeface="Calibri" charset="0"/>
                <a:ea typeface="ＭＳ Ｐゴシック" charset="0"/>
              </a:defRPr>
            </a:lvl9pPr>
          </a:lstStyle>
          <a:p>
            <a:fld id="{0427DFFF-251D-3F4F-9AFC-4B0FCE253E04}" type="slidenum">
              <a:rPr lang="id-ID"/>
              <a:pPr/>
              <a:t>12</a:t>
            </a:fld>
            <a:endParaRPr lang="id-ID"/>
          </a:p>
        </p:txBody>
      </p:sp>
    </p:spTree>
    <p:extLst>
      <p:ext uri="{BB962C8B-B14F-4D97-AF65-F5344CB8AC3E}">
        <p14:creationId xmlns:p14="http://schemas.microsoft.com/office/powerpoint/2010/main" val="2322305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171519" indent="-171519">
              <a:spcBef>
                <a:spcPct val="0"/>
              </a:spcBef>
              <a:buFont typeface="Wingdings" charset="0"/>
              <a:buChar char="ü"/>
            </a:pPr>
            <a:endParaRPr lang="en-US" dirty="0">
              <a:latin typeface="Calibri" charset="0"/>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3247" indent="-285864">
              <a:defRPr sz="1200">
                <a:solidFill>
                  <a:schemeClr val="tx1"/>
                </a:solidFill>
                <a:latin typeface="Calibri" charset="0"/>
                <a:ea typeface="ＭＳ Ｐゴシック" charset="0"/>
              </a:defRPr>
            </a:lvl2pPr>
            <a:lvl3pPr marL="1143457" indent="-228691">
              <a:defRPr sz="1200">
                <a:solidFill>
                  <a:schemeClr val="tx1"/>
                </a:solidFill>
                <a:latin typeface="Calibri" charset="0"/>
                <a:ea typeface="ＭＳ Ｐゴシック" charset="0"/>
              </a:defRPr>
            </a:lvl3pPr>
            <a:lvl4pPr marL="1600840" indent="-228691">
              <a:defRPr sz="1200">
                <a:solidFill>
                  <a:schemeClr val="tx1"/>
                </a:solidFill>
                <a:latin typeface="Calibri" charset="0"/>
                <a:ea typeface="ＭＳ Ｐゴシック" charset="0"/>
              </a:defRPr>
            </a:lvl4pPr>
            <a:lvl5pPr marL="2058223" indent="-228691">
              <a:defRPr sz="1200">
                <a:solidFill>
                  <a:schemeClr val="tx1"/>
                </a:solidFill>
                <a:latin typeface="Calibri" charset="0"/>
                <a:ea typeface="ＭＳ Ｐゴシック" charset="0"/>
              </a:defRPr>
            </a:lvl5pPr>
            <a:lvl6pPr marL="2515606" indent="-228691" eaLnBrk="0" fontAlgn="base" hangingPunct="0">
              <a:spcBef>
                <a:spcPct val="30000"/>
              </a:spcBef>
              <a:spcAft>
                <a:spcPct val="0"/>
              </a:spcAft>
              <a:defRPr sz="1200">
                <a:solidFill>
                  <a:schemeClr val="tx1"/>
                </a:solidFill>
                <a:latin typeface="Calibri" charset="0"/>
                <a:ea typeface="ＭＳ Ｐゴシック" charset="0"/>
              </a:defRPr>
            </a:lvl6pPr>
            <a:lvl7pPr marL="2972989" indent="-228691" eaLnBrk="0" fontAlgn="base" hangingPunct="0">
              <a:spcBef>
                <a:spcPct val="30000"/>
              </a:spcBef>
              <a:spcAft>
                <a:spcPct val="0"/>
              </a:spcAft>
              <a:defRPr sz="1200">
                <a:solidFill>
                  <a:schemeClr val="tx1"/>
                </a:solidFill>
                <a:latin typeface="Calibri" charset="0"/>
                <a:ea typeface="ＭＳ Ｐゴシック" charset="0"/>
              </a:defRPr>
            </a:lvl7pPr>
            <a:lvl8pPr marL="3430372" indent="-228691" eaLnBrk="0" fontAlgn="base" hangingPunct="0">
              <a:spcBef>
                <a:spcPct val="30000"/>
              </a:spcBef>
              <a:spcAft>
                <a:spcPct val="0"/>
              </a:spcAft>
              <a:defRPr sz="1200">
                <a:solidFill>
                  <a:schemeClr val="tx1"/>
                </a:solidFill>
                <a:latin typeface="Calibri" charset="0"/>
                <a:ea typeface="ＭＳ Ｐゴシック" charset="0"/>
              </a:defRPr>
            </a:lvl8pPr>
            <a:lvl9pPr marL="3887754" indent="-228691" eaLnBrk="0" fontAlgn="base" hangingPunct="0">
              <a:spcBef>
                <a:spcPct val="30000"/>
              </a:spcBef>
              <a:spcAft>
                <a:spcPct val="0"/>
              </a:spcAft>
              <a:defRPr sz="1200">
                <a:solidFill>
                  <a:schemeClr val="tx1"/>
                </a:solidFill>
                <a:latin typeface="Calibri" charset="0"/>
                <a:ea typeface="ＭＳ Ｐゴシック" charset="0"/>
              </a:defRPr>
            </a:lvl9pPr>
          </a:lstStyle>
          <a:p>
            <a:fld id="{79F1F1D5-7637-C04C-91EE-9D73A7CFA5F0}" type="slidenum">
              <a:rPr lang="id-ID"/>
              <a:pPr/>
              <a:t>13</a:t>
            </a:fld>
            <a:endParaRPr lang="id-ID"/>
          </a:p>
        </p:txBody>
      </p:sp>
    </p:spTree>
    <p:extLst>
      <p:ext uri="{BB962C8B-B14F-4D97-AF65-F5344CB8AC3E}">
        <p14:creationId xmlns:p14="http://schemas.microsoft.com/office/powerpoint/2010/main" val="3182311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윤고딕130" pitchFamily="18" charset="-127"/>
              </a:defRPr>
            </a:lvl1pPr>
            <a:lvl2pPr marL="742950" indent="-285750" eaLnBrk="0" hangingPunct="0">
              <a:defRPr sz="1600">
                <a:solidFill>
                  <a:schemeClr val="tx1"/>
                </a:solidFill>
                <a:latin typeface="Arial" panose="020B0604020202020204" pitchFamily="34" charset="0"/>
                <a:ea typeface="-윤고딕130" pitchFamily="18" charset="-127"/>
              </a:defRPr>
            </a:lvl2pPr>
            <a:lvl3pPr marL="1143000" indent="-228600" eaLnBrk="0" hangingPunct="0">
              <a:defRPr sz="1600">
                <a:solidFill>
                  <a:schemeClr val="tx1"/>
                </a:solidFill>
                <a:latin typeface="Arial" panose="020B0604020202020204" pitchFamily="34" charset="0"/>
                <a:ea typeface="-윤고딕130" pitchFamily="18" charset="-127"/>
              </a:defRPr>
            </a:lvl3pPr>
            <a:lvl4pPr marL="1600200" indent="-228600" eaLnBrk="0" hangingPunct="0">
              <a:defRPr sz="1600">
                <a:solidFill>
                  <a:schemeClr val="tx1"/>
                </a:solidFill>
                <a:latin typeface="Arial" panose="020B0604020202020204" pitchFamily="34" charset="0"/>
                <a:ea typeface="-윤고딕130" pitchFamily="18" charset="-127"/>
              </a:defRPr>
            </a:lvl4pPr>
            <a:lvl5pPr marL="2057400" indent="-228600" eaLnBrk="0" hangingPunct="0">
              <a:defRPr sz="1600">
                <a:solidFill>
                  <a:schemeClr val="tx1"/>
                </a:solidFill>
                <a:latin typeface="Arial" panose="020B0604020202020204" pitchFamily="34" charset="0"/>
                <a:ea typeface="-윤고딕130" pitchFamily="18" charset="-127"/>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9pPr>
          </a:lstStyle>
          <a:p>
            <a:pPr eaLnBrk="1" hangingPunct="1"/>
            <a:fld id="{716A0782-3928-4106-86BC-65164E165C10}" type="slidenum">
              <a:rPr lang="zh-CN" altLang="en-US" sz="1200">
                <a:solidFill>
                  <a:prstClr val="black"/>
                </a:solidFill>
                <a:ea typeface="宋体" panose="02010600030101010101" pitchFamily="2" charset="-122"/>
              </a:rPr>
              <a:pPr eaLnBrk="1" hangingPunct="1"/>
              <a:t>18</a:t>
            </a:fld>
            <a:endParaRPr lang="en-US" altLang="zh-CN" sz="1200">
              <a:solidFill>
                <a:prstClr val="black"/>
              </a:solidFill>
              <a:ea typeface="宋体" panose="02010600030101010101" pitchFamily="2" charset="-122"/>
            </a:endParaRPr>
          </a:p>
        </p:txBody>
      </p:sp>
      <p:sp>
        <p:nvSpPr>
          <p:cNvPr id="179203" name="Rectangle 2"/>
          <p:cNvSpPr>
            <a:spLocks noGrp="1" noRot="1" noChangeAspect="1" noChangeArrowheads="1" noTextEdit="1"/>
          </p:cNvSpPr>
          <p:nvPr>
            <p:ph type="sldImg"/>
          </p:nvPr>
        </p:nvSpPr>
        <p:spPr>
          <a:xfrm>
            <a:off x="3098800" y="644525"/>
            <a:ext cx="3795713" cy="2846388"/>
          </a:xfrm>
          <a:ln/>
        </p:spPr>
      </p:sp>
      <p:sp>
        <p:nvSpPr>
          <p:cNvPr id="179204" name="Rectangle 3"/>
          <p:cNvSpPr>
            <a:spLocks noGrp="1" noChangeArrowheads="1"/>
          </p:cNvSpPr>
          <p:nvPr>
            <p:ph type="body" idx="1"/>
          </p:nvPr>
        </p:nvSpPr>
        <p:spPr>
          <a:xfrm>
            <a:off x="901700" y="3703638"/>
            <a:ext cx="8139113" cy="179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anose="020B0604020202020204" pitchFamily="34" charset="0"/>
            </a:endParaRPr>
          </a:p>
        </p:txBody>
      </p:sp>
      <p:sp>
        <p:nvSpPr>
          <p:cNvPr id="179205" name="McK Separator"/>
          <p:cNvSpPr>
            <a:spLocks noChangeShapeType="1"/>
          </p:cNvSpPr>
          <p:nvPr/>
        </p:nvSpPr>
        <p:spPr bwMode="auto">
          <a:xfrm>
            <a:off x="1187450" y="1023938"/>
            <a:ext cx="7575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Tree>
    <p:extLst>
      <p:ext uri="{BB962C8B-B14F-4D97-AF65-F5344CB8AC3E}">
        <p14:creationId xmlns:p14="http://schemas.microsoft.com/office/powerpoint/2010/main" val="107336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165DC9-FE42-49BF-AE1F-A71432EBD5A8}" type="datetimeFigureOut">
              <a:rPr lang="en-US" smtClean="0"/>
              <a:t>8/6/2015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2E487-1403-411D-A3D8-F5E703F63D1A}" type="slidenum">
              <a:rPr lang="en-US" smtClean="0"/>
              <a:t>‹#›</a:t>
            </a:fld>
            <a:endParaRPr lang="en-US" dirty="0"/>
          </a:p>
        </p:txBody>
      </p:sp>
    </p:spTree>
    <p:extLst>
      <p:ext uri="{BB962C8B-B14F-4D97-AF65-F5344CB8AC3E}">
        <p14:creationId xmlns:p14="http://schemas.microsoft.com/office/powerpoint/2010/main" val="1980408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65DC9-FE42-49BF-AE1F-A71432EBD5A8}" type="datetimeFigureOut">
              <a:rPr lang="en-US" smtClean="0"/>
              <a:t>8/6/2015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2E487-1403-411D-A3D8-F5E703F63D1A}" type="slidenum">
              <a:rPr lang="en-US" smtClean="0"/>
              <a:t>‹#›</a:t>
            </a:fld>
            <a:endParaRPr lang="en-US" dirty="0"/>
          </a:p>
        </p:txBody>
      </p:sp>
    </p:spTree>
    <p:extLst>
      <p:ext uri="{BB962C8B-B14F-4D97-AF65-F5344CB8AC3E}">
        <p14:creationId xmlns:p14="http://schemas.microsoft.com/office/powerpoint/2010/main" val="252309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65DC9-FE42-49BF-AE1F-A71432EBD5A8}" type="datetimeFigureOut">
              <a:rPr lang="en-US" smtClean="0"/>
              <a:t>8/6/2015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2E487-1403-411D-A3D8-F5E703F63D1A}" type="slidenum">
              <a:rPr lang="en-US" smtClean="0"/>
              <a:t>‹#›</a:t>
            </a:fld>
            <a:endParaRPr lang="en-US" dirty="0"/>
          </a:p>
        </p:txBody>
      </p:sp>
    </p:spTree>
    <p:extLst>
      <p:ext uri="{BB962C8B-B14F-4D97-AF65-F5344CB8AC3E}">
        <p14:creationId xmlns:p14="http://schemas.microsoft.com/office/powerpoint/2010/main" val="2132468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714348" y="3886200"/>
            <a:ext cx="7058052" cy="1752600"/>
          </a:xfrm>
        </p:spPr>
        <p:txBody>
          <a:bodyPr>
            <a:normAutofit/>
          </a:bodyPr>
          <a:lstStyle>
            <a:lvl1pPr marL="0" indent="0" algn="l">
              <a:buNone/>
              <a:defRPr sz="2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D2766E1-209B-4E74-AD5E-D0D5FC8ECFE3}" type="datetime1">
              <a:rPr lang="en-US"/>
              <a:pPr>
                <a:defRPr/>
              </a:pPr>
              <a:t>8/6/2015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9F39EA-095F-4B4F-8B9E-E1B98A4FB584}" type="slidenum">
              <a:rPr lang="en-US"/>
              <a:pPr>
                <a:defRPr/>
              </a:pPr>
              <a:t>‹#›</a:t>
            </a:fld>
            <a:endParaRPr lang="en-US" dirty="0"/>
          </a:p>
        </p:txBody>
      </p:sp>
    </p:spTree>
    <p:extLst>
      <p:ext uri="{BB962C8B-B14F-4D97-AF65-F5344CB8AC3E}">
        <p14:creationId xmlns:p14="http://schemas.microsoft.com/office/powerpoint/2010/main" val="2764275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0000"/>
              </a:buClr>
              <a:defRPr/>
            </a:lvl1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lvl1pPr>
              <a:defRPr/>
            </a:lvl1pPr>
          </a:lstStyle>
          <a:p>
            <a:pPr>
              <a:defRPr/>
            </a:pPr>
            <a:fld id="{528F9C01-4871-4573-8FC2-356CC202B897}" type="datetime1">
              <a:rPr lang="en-US"/>
              <a:pPr>
                <a:defRPr/>
              </a:pPr>
              <a:t>8/6/2015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29A621-8769-4B75-9AD2-24D72555347A}" type="slidenum">
              <a:rPr lang="en-US"/>
              <a:pPr>
                <a:defRPr/>
              </a:pPr>
              <a:t>‹#›</a:t>
            </a:fld>
            <a:endParaRPr lang="en-US" dirty="0"/>
          </a:p>
        </p:txBody>
      </p:sp>
    </p:spTree>
    <p:extLst>
      <p:ext uri="{BB962C8B-B14F-4D97-AF65-F5344CB8AC3E}">
        <p14:creationId xmlns:p14="http://schemas.microsoft.com/office/powerpoint/2010/main" val="104629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A91D8A-3DB4-4253-AADE-C9FBF9CCC693}" type="datetime1">
              <a:rPr lang="en-US"/>
              <a:pPr>
                <a:defRPr/>
              </a:pPr>
              <a:t>8/6/2015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146BAF-ADA2-4B8C-98FF-92DA9E6B8C37}" type="slidenum">
              <a:rPr lang="en-US"/>
              <a:pPr>
                <a:defRPr/>
              </a:pPr>
              <a:t>‹#›</a:t>
            </a:fld>
            <a:endParaRPr lang="en-US" dirty="0"/>
          </a:p>
        </p:txBody>
      </p:sp>
    </p:spTree>
    <p:extLst>
      <p:ext uri="{BB962C8B-B14F-4D97-AF65-F5344CB8AC3E}">
        <p14:creationId xmlns:p14="http://schemas.microsoft.com/office/powerpoint/2010/main" val="2029139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3CF1649-A3F0-4CAE-82C1-C2C4AF9860E9}" type="datetime1">
              <a:rPr lang="en-US"/>
              <a:pPr>
                <a:defRPr/>
              </a:pPr>
              <a:t>8/6/2015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165973-C0B1-4DAE-B67B-1C506EB9273F}" type="slidenum">
              <a:rPr lang="en-US"/>
              <a:pPr>
                <a:defRPr/>
              </a:pPr>
              <a:t>‹#›</a:t>
            </a:fld>
            <a:endParaRPr lang="en-US" dirty="0"/>
          </a:p>
        </p:txBody>
      </p:sp>
    </p:spTree>
    <p:extLst>
      <p:ext uri="{BB962C8B-B14F-4D97-AF65-F5344CB8AC3E}">
        <p14:creationId xmlns:p14="http://schemas.microsoft.com/office/powerpoint/2010/main" val="1446414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736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9712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5736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9712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C10C6D7-26E4-4DDB-BB0A-2E5F3242B97E}" type="datetime1">
              <a:rPr lang="en-US"/>
              <a:pPr>
                <a:defRPr/>
              </a:pPr>
              <a:t>8/6/2015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29F7C9B-9C99-4FD3-9D41-95F1BCA96826}" type="slidenum">
              <a:rPr lang="en-US"/>
              <a:pPr>
                <a:defRPr/>
              </a:pPr>
              <a:t>‹#›</a:t>
            </a:fld>
            <a:endParaRPr lang="en-US" dirty="0"/>
          </a:p>
        </p:txBody>
      </p:sp>
    </p:spTree>
    <p:extLst>
      <p:ext uri="{BB962C8B-B14F-4D97-AF65-F5344CB8AC3E}">
        <p14:creationId xmlns:p14="http://schemas.microsoft.com/office/powerpoint/2010/main" val="329582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3C1A6F7-2AE6-4236-9A4A-70A2359FEE96}" type="datetime1">
              <a:rPr lang="en-US"/>
              <a:pPr>
                <a:defRPr/>
              </a:pPr>
              <a:t>8/6/2015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7098E6C-5E6E-4A01-AB2A-BA0203D3D8D3}" type="slidenum">
              <a:rPr lang="en-US"/>
              <a:pPr>
                <a:defRPr/>
              </a:pPr>
              <a:t>‹#›</a:t>
            </a:fld>
            <a:endParaRPr lang="en-US" dirty="0"/>
          </a:p>
        </p:txBody>
      </p:sp>
    </p:spTree>
    <p:extLst>
      <p:ext uri="{BB962C8B-B14F-4D97-AF65-F5344CB8AC3E}">
        <p14:creationId xmlns:p14="http://schemas.microsoft.com/office/powerpoint/2010/main" val="1100739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E8684A-E99C-4AFB-B936-BBF080E51C2D}" type="datetime1">
              <a:rPr lang="en-US"/>
              <a:pPr>
                <a:defRPr/>
              </a:pPr>
              <a:t>8/6/2015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516DC28-15D7-4392-AE11-612140C2DA9E}" type="slidenum">
              <a:rPr lang="en-US"/>
              <a:pPr>
                <a:defRPr/>
              </a:pPr>
              <a:t>‹#›</a:t>
            </a:fld>
            <a:endParaRPr lang="en-US" dirty="0"/>
          </a:p>
        </p:txBody>
      </p:sp>
    </p:spTree>
    <p:extLst>
      <p:ext uri="{BB962C8B-B14F-4D97-AF65-F5344CB8AC3E}">
        <p14:creationId xmlns:p14="http://schemas.microsoft.com/office/powerpoint/2010/main" val="3124161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5E40C2-6670-42E1-A752-A345896F4CF9}" type="datetime1">
              <a:rPr lang="en-US"/>
              <a:pPr>
                <a:defRPr/>
              </a:pPr>
              <a:t>8/6/2015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F0F91D-8987-498D-8CDF-B00897A77C41}" type="slidenum">
              <a:rPr lang="en-US"/>
              <a:pPr>
                <a:defRPr/>
              </a:pPr>
              <a:t>‹#›</a:t>
            </a:fld>
            <a:endParaRPr lang="en-US" dirty="0"/>
          </a:p>
        </p:txBody>
      </p:sp>
    </p:spTree>
    <p:extLst>
      <p:ext uri="{BB962C8B-B14F-4D97-AF65-F5344CB8AC3E}">
        <p14:creationId xmlns:p14="http://schemas.microsoft.com/office/powerpoint/2010/main" val="140502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65DC9-FE42-49BF-AE1F-A71432EBD5A8}" type="datetimeFigureOut">
              <a:rPr lang="en-US" smtClean="0"/>
              <a:t>8/6/2015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2E487-1403-411D-A3D8-F5E703F63D1A}" type="slidenum">
              <a:rPr lang="en-US" smtClean="0"/>
              <a:t>‹#›</a:t>
            </a:fld>
            <a:endParaRPr lang="en-US" dirty="0"/>
          </a:p>
        </p:txBody>
      </p:sp>
    </p:spTree>
    <p:extLst>
      <p:ext uri="{BB962C8B-B14F-4D97-AF65-F5344CB8AC3E}">
        <p14:creationId xmlns:p14="http://schemas.microsoft.com/office/powerpoint/2010/main" val="1259708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9B827E-1F63-421B-BE07-D136B3A3F23C}" type="datetime1">
              <a:rPr lang="en-US"/>
              <a:pPr>
                <a:defRPr/>
              </a:pPr>
              <a:t>8/6/2015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9C28E90-5599-4F37-8874-226175AABBF9}" type="slidenum">
              <a:rPr lang="en-US"/>
              <a:pPr>
                <a:defRPr/>
              </a:pPr>
              <a:t>‹#›</a:t>
            </a:fld>
            <a:endParaRPr lang="en-US" dirty="0"/>
          </a:p>
        </p:txBody>
      </p:sp>
    </p:spTree>
    <p:extLst>
      <p:ext uri="{BB962C8B-B14F-4D97-AF65-F5344CB8AC3E}">
        <p14:creationId xmlns:p14="http://schemas.microsoft.com/office/powerpoint/2010/main" val="1500252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AF23C1-FB71-4333-BD3F-95DCB5F9F3B0}" type="datetime1">
              <a:rPr lang="en-US"/>
              <a:pPr>
                <a:defRPr/>
              </a:pPr>
              <a:t>8/6/2015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4AB59B-5864-4B61-8B26-D22F0E25C4AF}" type="slidenum">
              <a:rPr lang="en-US"/>
              <a:pPr>
                <a:defRPr/>
              </a:pPr>
              <a:t>‹#›</a:t>
            </a:fld>
            <a:endParaRPr lang="en-US" dirty="0"/>
          </a:p>
        </p:txBody>
      </p:sp>
    </p:spTree>
    <p:extLst>
      <p:ext uri="{BB962C8B-B14F-4D97-AF65-F5344CB8AC3E}">
        <p14:creationId xmlns:p14="http://schemas.microsoft.com/office/powerpoint/2010/main" val="1889760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5D0727-7F75-4F66-8ABB-C6685961B7A2}" type="datetime1">
              <a:rPr lang="en-US"/>
              <a:pPr>
                <a:defRPr/>
              </a:pPr>
              <a:t>8/6/2015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E439F8C-7B08-4DF7-8290-391153BDDF22}" type="slidenum">
              <a:rPr lang="en-US"/>
              <a:pPr>
                <a:defRPr/>
              </a:pPr>
              <a:t>‹#›</a:t>
            </a:fld>
            <a:endParaRPr lang="en-US" dirty="0"/>
          </a:p>
        </p:txBody>
      </p:sp>
    </p:spTree>
    <p:extLst>
      <p:ext uri="{BB962C8B-B14F-4D97-AF65-F5344CB8AC3E}">
        <p14:creationId xmlns:p14="http://schemas.microsoft.com/office/powerpoint/2010/main" val="58338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165DC9-FE42-49BF-AE1F-A71432EBD5A8}" type="datetimeFigureOut">
              <a:rPr lang="en-US" smtClean="0"/>
              <a:t>8/6/2015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2E487-1403-411D-A3D8-F5E703F63D1A}" type="slidenum">
              <a:rPr lang="en-US" smtClean="0"/>
              <a:t>‹#›</a:t>
            </a:fld>
            <a:endParaRPr lang="en-US" dirty="0"/>
          </a:p>
        </p:txBody>
      </p:sp>
    </p:spTree>
    <p:extLst>
      <p:ext uri="{BB962C8B-B14F-4D97-AF65-F5344CB8AC3E}">
        <p14:creationId xmlns:p14="http://schemas.microsoft.com/office/powerpoint/2010/main" val="2504924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165DC9-FE42-49BF-AE1F-A71432EBD5A8}" type="datetimeFigureOut">
              <a:rPr lang="en-US" smtClean="0"/>
              <a:t>8/6/2015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52E487-1403-411D-A3D8-F5E703F63D1A}" type="slidenum">
              <a:rPr lang="en-US" smtClean="0"/>
              <a:t>‹#›</a:t>
            </a:fld>
            <a:endParaRPr lang="en-US" dirty="0"/>
          </a:p>
        </p:txBody>
      </p:sp>
    </p:spTree>
    <p:extLst>
      <p:ext uri="{BB962C8B-B14F-4D97-AF65-F5344CB8AC3E}">
        <p14:creationId xmlns:p14="http://schemas.microsoft.com/office/powerpoint/2010/main" val="220082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165DC9-FE42-49BF-AE1F-A71432EBD5A8}" type="datetimeFigureOut">
              <a:rPr lang="en-US" smtClean="0"/>
              <a:t>8/6/2015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52E487-1403-411D-A3D8-F5E703F63D1A}" type="slidenum">
              <a:rPr lang="en-US" smtClean="0"/>
              <a:t>‹#›</a:t>
            </a:fld>
            <a:endParaRPr lang="en-US" dirty="0"/>
          </a:p>
        </p:txBody>
      </p:sp>
    </p:spTree>
    <p:extLst>
      <p:ext uri="{BB962C8B-B14F-4D97-AF65-F5344CB8AC3E}">
        <p14:creationId xmlns:p14="http://schemas.microsoft.com/office/powerpoint/2010/main" val="2435369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165DC9-FE42-49BF-AE1F-A71432EBD5A8}" type="datetimeFigureOut">
              <a:rPr lang="en-US" smtClean="0"/>
              <a:t>8/6/2015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52E487-1403-411D-A3D8-F5E703F63D1A}" type="slidenum">
              <a:rPr lang="en-US" smtClean="0"/>
              <a:t>‹#›</a:t>
            </a:fld>
            <a:endParaRPr lang="en-US" dirty="0"/>
          </a:p>
        </p:txBody>
      </p:sp>
    </p:spTree>
    <p:extLst>
      <p:ext uri="{BB962C8B-B14F-4D97-AF65-F5344CB8AC3E}">
        <p14:creationId xmlns:p14="http://schemas.microsoft.com/office/powerpoint/2010/main" val="151202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165DC9-FE42-49BF-AE1F-A71432EBD5A8}" type="datetimeFigureOut">
              <a:rPr lang="en-US" smtClean="0"/>
              <a:t>8/6/2015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52E487-1403-411D-A3D8-F5E703F63D1A}" type="slidenum">
              <a:rPr lang="en-US" smtClean="0"/>
              <a:t>‹#›</a:t>
            </a:fld>
            <a:endParaRPr lang="en-US" dirty="0"/>
          </a:p>
        </p:txBody>
      </p:sp>
    </p:spTree>
    <p:extLst>
      <p:ext uri="{BB962C8B-B14F-4D97-AF65-F5344CB8AC3E}">
        <p14:creationId xmlns:p14="http://schemas.microsoft.com/office/powerpoint/2010/main" val="3669978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165DC9-FE42-49BF-AE1F-A71432EBD5A8}" type="datetimeFigureOut">
              <a:rPr lang="en-US" smtClean="0"/>
              <a:t>8/6/2015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52E487-1403-411D-A3D8-F5E703F63D1A}" type="slidenum">
              <a:rPr lang="en-US" smtClean="0"/>
              <a:t>‹#›</a:t>
            </a:fld>
            <a:endParaRPr lang="en-US" dirty="0"/>
          </a:p>
        </p:txBody>
      </p:sp>
    </p:spTree>
    <p:extLst>
      <p:ext uri="{BB962C8B-B14F-4D97-AF65-F5344CB8AC3E}">
        <p14:creationId xmlns:p14="http://schemas.microsoft.com/office/powerpoint/2010/main" val="4284406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165DC9-FE42-49BF-AE1F-A71432EBD5A8}" type="datetimeFigureOut">
              <a:rPr lang="en-US" smtClean="0"/>
              <a:t>8/6/2015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52E487-1403-411D-A3D8-F5E703F63D1A}" type="slidenum">
              <a:rPr lang="en-US" smtClean="0"/>
              <a:t>‹#›</a:t>
            </a:fld>
            <a:endParaRPr lang="en-US" dirty="0"/>
          </a:p>
        </p:txBody>
      </p:sp>
    </p:spTree>
    <p:extLst>
      <p:ext uri="{BB962C8B-B14F-4D97-AF65-F5344CB8AC3E}">
        <p14:creationId xmlns:p14="http://schemas.microsoft.com/office/powerpoint/2010/main" val="230618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65DC9-FE42-49BF-AE1F-A71432EBD5A8}" type="datetimeFigureOut">
              <a:rPr lang="en-US" smtClean="0"/>
              <a:t>8/6/2015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2E487-1403-411D-A3D8-F5E703F63D1A}" type="slidenum">
              <a:rPr lang="en-US" smtClean="0"/>
              <a:t>‹#›</a:t>
            </a:fld>
            <a:endParaRPr lang="en-US" dirty="0"/>
          </a:p>
        </p:txBody>
      </p:sp>
    </p:spTree>
    <p:extLst>
      <p:ext uri="{BB962C8B-B14F-4D97-AF65-F5344CB8AC3E}">
        <p14:creationId xmlns:p14="http://schemas.microsoft.com/office/powerpoint/2010/main" val="3126486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4375" y="1000125"/>
            <a:ext cx="7143750"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714375" y="1660525"/>
            <a:ext cx="714375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fontAlgn="base">
              <a:spcBef>
                <a:spcPct val="0"/>
              </a:spcBef>
              <a:spcAft>
                <a:spcPct val="0"/>
              </a:spcAft>
              <a:defRPr/>
            </a:pPr>
            <a:fld id="{58821006-A74B-43C5-88BB-E45B25C74EEF}" type="datetime1">
              <a:rPr lang="en-US">
                <a:ea typeface="MS PGothic" pitchFamily="34" charset="-128"/>
              </a:rPr>
              <a:pPr fontAlgn="base">
                <a:spcBef>
                  <a:spcPct val="0"/>
                </a:spcBef>
                <a:spcAft>
                  <a:spcPct val="0"/>
                </a:spcAft>
                <a:defRPr/>
              </a:pPr>
              <a:t>8/6/2015</a:t>
            </a:fld>
            <a:endParaRPr lang="en-US" dirty="0">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S PGothic" pitchFamily="34" charset="-128"/>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fontAlgn="base">
              <a:spcBef>
                <a:spcPct val="0"/>
              </a:spcBef>
              <a:spcAft>
                <a:spcPct val="0"/>
              </a:spcAft>
              <a:defRPr/>
            </a:pPr>
            <a:fld id="{6E01BEC8-00F8-45E1-9FE8-9D11678BD6F0}" type="slidenum">
              <a:rPr lang="en-US">
                <a:ea typeface="MS PGothic" pitchFamily="34" charset="-128"/>
              </a:rPr>
              <a:pPr fontAlgn="base">
                <a:spcBef>
                  <a:spcPct val="0"/>
                </a:spcBef>
                <a:spcAft>
                  <a:spcPct val="0"/>
                </a:spcAft>
                <a:defRPr/>
              </a:pPr>
              <a:t>‹#›</a:t>
            </a:fld>
            <a:endParaRPr lang="en-US" dirty="0">
              <a:ea typeface="MS PGothic" pitchFamily="34" charset="-128"/>
            </a:endParaRPr>
          </a:p>
        </p:txBody>
      </p:sp>
      <p:pic>
        <p:nvPicPr>
          <p:cNvPr id="1031" name="Picture 2"/>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0"/>
            <a:ext cx="9140825"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3"/>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8072438" y="5524500"/>
            <a:ext cx="822325" cy="82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84004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200" kern="1200">
          <a:solidFill>
            <a:srgbClr val="2C59A7"/>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2pPr>
      <a:lvl3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3pPr>
      <a:lvl4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4pPr>
      <a:lvl5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5pPr>
      <a:lvl6pPr marL="457200" algn="l" rtl="0" fontAlgn="base">
        <a:spcBef>
          <a:spcPct val="0"/>
        </a:spcBef>
        <a:spcAft>
          <a:spcPct val="0"/>
        </a:spcAft>
        <a:defRPr sz="4200">
          <a:solidFill>
            <a:srgbClr val="2C59A7"/>
          </a:solidFill>
          <a:latin typeface="Arial" charset="0"/>
          <a:cs typeface="Arial" charset="0"/>
        </a:defRPr>
      </a:lvl6pPr>
      <a:lvl7pPr marL="914400" algn="l" rtl="0" fontAlgn="base">
        <a:spcBef>
          <a:spcPct val="0"/>
        </a:spcBef>
        <a:spcAft>
          <a:spcPct val="0"/>
        </a:spcAft>
        <a:defRPr sz="4200">
          <a:solidFill>
            <a:srgbClr val="2C59A7"/>
          </a:solidFill>
          <a:latin typeface="Arial" charset="0"/>
          <a:cs typeface="Arial" charset="0"/>
        </a:defRPr>
      </a:lvl7pPr>
      <a:lvl8pPr marL="1371600" algn="l" rtl="0" fontAlgn="base">
        <a:spcBef>
          <a:spcPct val="0"/>
        </a:spcBef>
        <a:spcAft>
          <a:spcPct val="0"/>
        </a:spcAft>
        <a:defRPr sz="4200">
          <a:solidFill>
            <a:srgbClr val="2C59A7"/>
          </a:solidFill>
          <a:latin typeface="Arial" charset="0"/>
          <a:cs typeface="Arial" charset="0"/>
        </a:defRPr>
      </a:lvl8pPr>
      <a:lvl9pPr marL="1828800" algn="l" rtl="0" fontAlgn="base">
        <a:spcBef>
          <a:spcPct val="0"/>
        </a:spcBef>
        <a:spcAft>
          <a:spcPct val="0"/>
        </a:spcAft>
        <a:defRPr sz="4200">
          <a:solidFill>
            <a:srgbClr val="2C59A7"/>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Arial" pitchFamily="34" charset="0"/>
        <a:buChar char="•"/>
        <a:defRPr sz="3200" kern="12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pitchFamily="34" charset="0"/>
        <a:buChar char="–"/>
        <a:defRPr sz="12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hyperlink" Target="http://rds.yahoo.com/_ylt=A0PDoX4CHX5M9g0AioaJzbkF;_ylu=X3oDMTBwYWY3MDI5BHBvcwM2BHNlYwNzcgR2dGlkA0kxMjdfNzc-/SIG=1i70sm9hq/EXP=1283419778/**http:/images.search.yahoo.com/images/view?back=http://images.search.yahoo.com/search/images?_adv_prop=image&amp;va=typhoon+ketsana&amp;fr=slv8-msgr&amp;w=1000&amp;h=650&amp;imgurl=www.nnvl.noaa.gov/images/low_resolution/314_.jpg&amp;rurl=http://www.nnvl.noaa.gov/MediaDetail.php?MediaID=314&amp;MediaTypeID=1&amp;size=415KB&amp;name=Typhoon+Ketsana+...&amp;p=typhoon+ketsana&amp;oid=5e0dcf131cd60bce914fb0aa5fe88a65&amp;fr2=&amp;no=6&amp;tt=7190&amp;sigr=1227blg02&amp;sigi=11gtl9255&amp;sigb=12svh3nfh"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hyperlink" Target="http://rds.yahoo.com/_ylt=A0PDoTFKHH5MoRYA0LiJzbkF;_ylu=X3oDMTBxdjRtZGJpBHBvcwMxMgRzZWMDc3IEdnRpZANJMTI3Xzc3/SIG=1jskgoioh/EXP=1283419594/**http:/images.search.yahoo.com/images/view?back=http://images.search.yahoo.com/search/images?_adv_prop=image&amp;va=earthquakes+indonesia&amp;fr=slv8-msgr&amp;w=1200&amp;h=800&amp;imgurl=www.faithandgeekery.com/wp-content/uploads/2009/10/Indonesia-Earthquake.jpg&amp;rurl=http://www.faithandgeekery.com/2009/10/02/earthquake-and-typhoon-relief/&amp;size=162KB&amp;name=Indonesia+Earthq...&amp;p=earthquakes+indonesia&amp;oid=af67e6602b231d0b0d049989368ff9e3&amp;fr2=&amp;no=12&amp;tt=41700&amp;sigr=128f19hl7&amp;sigi=12b2d0072&amp;sigb=13290mu4p" TargetMode="External"/><Relationship Id="rId10"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oleObject" Target="../embeddings/oleObject2.bin"/><Relationship Id="rId7" Type="http://schemas.openxmlformats.org/officeDocument/2006/relationships/package" Target="../embeddings/Microsoft_Excel_Worksheet3.xlsx"/><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37.emf"/><Relationship Id="rId5" Type="http://schemas.openxmlformats.org/officeDocument/2006/relationships/image" Target="../media/image35.emf"/><Relationship Id="rId10" Type="http://schemas.openxmlformats.org/officeDocument/2006/relationships/package" Target="../embeddings/Microsoft_Excel_Worksheet4.xlsx"/><Relationship Id="rId4" Type="http://schemas.openxmlformats.org/officeDocument/2006/relationships/package" Target="../embeddings/Microsoft_Excel_Worksheet2.xlsx"/><Relationship Id="rId9"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8.png"/><Relationship Id="rId4" Type="http://schemas.openxmlformats.org/officeDocument/2006/relationships/diagramQuickStyle" Target="../diagrams/quickStyle1.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flood 2"/>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t="11174" r="15958"/>
          <a:stretch>
            <a:fillRect/>
          </a:stretch>
        </p:blipFill>
        <p:spPr bwMode="auto">
          <a:xfrm>
            <a:off x="-28575" y="0"/>
            <a:ext cx="1704975" cy="1371600"/>
          </a:xfrm>
          <a:prstGeom prst="rect">
            <a:avLst/>
          </a:prstGeom>
          <a:noFill/>
          <a:ln w="9525">
            <a:solidFill>
              <a:srgbClr val="FF3300"/>
            </a:solidFill>
            <a:miter lim="800000"/>
            <a:headEnd/>
            <a:tailEnd/>
          </a:ln>
          <a:extLst>
            <a:ext uri="{909E8E84-426E-40dd-AFC4-6F175D3DCCD1}">
              <a14:hiddenFill xmlns:a14="http://schemas.microsoft.com/office/drawing/2010/main" xmlns="">
                <a:solidFill>
                  <a:srgbClr val="FFFFFF"/>
                </a:solidFill>
              </a14:hiddenFill>
            </a:ext>
          </a:extLst>
        </p:spPr>
      </p:pic>
      <p:pic>
        <p:nvPicPr>
          <p:cNvPr id="10" name="Picture 18" descr="Thailand Phi Phi Island destroyed by tsunami Dec 2004, Courtesy BBC"/>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676402" y="2"/>
            <a:ext cx="1904998" cy="1371598"/>
          </a:xfrm>
          <a:prstGeom prst="rect">
            <a:avLst/>
          </a:prstGeom>
          <a:noFill/>
          <a:ln w="19050">
            <a:solidFill>
              <a:srgbClr val="FF3300"/>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2" descr="Go to fullsize image">
            <a:hlinkClick r:id="rId5"/>
          </p:cNvPr>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3581400" y="0"/>
            <a:ext cx="1905000" cy="1371600"/>
          </a:xfrm>
          <a:prstGeom prst="rect">
            <a:avLst/>
          </a:prstGeom>
          <a:noFill/>
          <a:ln w="9525">
            <a:solidFill>
              <a:srgbClr val="FF3300"/>
            </a:solidFill>
            <a:miter lim="800000"/>
            <a:headEnd/>
            <a:tailEnd/>
          </a:ln>
          <a:extLst>
            <a:ext uri="{909E8E84-426E-40dd-AFC4-6F175D3DCCD1}">
              <a14:hiddenFill xmlns:a14="http://schemas.microsoft.com/office/drawing/2010/main" xmlns="">
                <a:solidFill>
                  <a:srgbClr val="FFFFFF"/>
                </a:solidFill>
              </a14:hiddenFill>
            </a:ext>
          </a:extLst>
        </p:spPr>
      </p:pic>
      <p:pic>
        <p:nvPicPr>
          <p:cNvPr id="12" name="Picture 4" descr="Go to fullsize image">
            <a:hlinkClick r:id="rId7"/>
          </p:cNvPr>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5486401" y="0"/>
            <a:ext cx="1905000" cy="1371600"/>
          </a:xfrm>
          <a:prstGeom prst="rect">
            <a:avLst/>
          </a:prstGeom>
          <a:noFill/>
          <a:ln w="9525">
            <a:solidFill>
              <a:srgbClr val="FF3300"/>
            </a:solidFill>
            <a:miter lim="800000"/>
            <a:headEnd/>
            <a:tailEnd/>
          </a:ln>
          <a:extLst>
            <a:ext uri="{909E8E84-426E-40dd-AFC4-6F175D3DCCD1}">
              <a14:hiddenFill xmlns:a14="http://schemas.microsoft.com/office/drawing/2010/main" xmlns="">
                <a:solidFill>
                  <a:srgbClr val="FFFFFF"/>
                </a:solidFill>
              </a14:hiddenFill>
            </a:ext>
          </a:extLst>
        </p:spPr>
      </p:pic>
      <p:pic>
        <p:nvPicPr>
          <p:cNvPr id="13" name="Picture 6" descr="View Full Size Image"/>
          <p:cNvPicPr>
            <a:picLocks noChangeAspect="1" noChangeArrowheads="1"/>
          </p:cNvPicPr>
          <p:nvPr/>
        </p:nvPicPr>
        <p:blipFill>
          <a:blip r:embed="rId9">
            <a:grayscl/>
            <a:extLst>
              <a:ext uri="{28A0092B-C50C-407E-A947-70E740481C1C}">
                <a14:useLocalDpi xmlns:a14="http://schemas.microsoft.com/office/drawing/2010/main" val="0"/>
              </a:ext>
            </a:extLst>
          </a:blip>
          <a:srcRect/>
          <a:stretch>
            <a:fillRect/>
          </a:stretch>
        </p:blipFill>
        <p:spPr bwMode="auto">
          <a:xfrm>
            <a:off x="7347726" y="0"/>
            <a:ext cx="1828800" cy="1371600"/>
          </a:xfrm>
          <a:prstGeom prst="rect">
            <a:avLst/>
          </a:prstGeom>
          <a:noFill/>
          <a:ln w="9525">
            <a:solidFill>
              <a:srgbClr val="FF3300"/>
            </a:solidFill>
            <a:miter lim="800000"/>
            <a:headEnd/>
            <a:tailEnd/>
          </a:ln>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1269" y="2209800"/>
            <a:ext cx="9132731" cy="1077218"/>
          </a:xfrm>
          <a:prstGeom prst="rect">
            <a:avLst/>
          </a:prstGeom>
          <a:solidFill>
            <a:srgbClr val="C00000"/>
          </a:solidFill>
        </p:spPr>
        <p:txBody>
          <a:bodyPr wrap="square" rtlCol="0">
            <a:spAutoFit/>
          </a:bodyPr>
          <a:lstStyle/>
          <a:p>
            <a:pPr algn="r"/>
            <a:r>
              <a:rPr lang="id-ID" sz="3200" b="1" i="1" dirty="0" smtClean="0">
                <a:solidFill>
                  <a:schemeClr val="bg1"/>
                </a:solidFill>
              </a:rPr>
              <a:t>ASEAN COOPERATION</a:t>
            </a:r>
          </a:p>
          <a:p>
            <a:pPr algn="r"/>
            <a:r>
              <a:rPr lang="id-ID" sz="3200" b="1" i="1" dirty="0" smtClean="0">
                <a:solidFill>
                  <a:schemeClr val="bg1"/>
                </a:solidFill>
              </a:rPr>
              <a:t>ON DISASTER MANAGEMENT</a:t>
            </a:r>
          </a:p>
        </p:txBody>
      </p:sp>
      <p:cxnSp>
        <p:nvCxnSpPr>
          <p:cNvPr id="5" name="Straight Connector 4"/>
          <p:cNvCxnSpPr/>
          <p:nvPr/>
        </p:nvCxnSpPr>
        <p:spPr>
          <a:xfrm>
            <a:off x="0" y="6172200"/>
            <a:ext cx="914400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descr="ASEAN Emblem gif"/>
          <p:cNvPicPr>
            <a:picLocks noChangeAspect="1" noChangeArrowheads="1"/>
          </p:cNvPicPr>
          <p:nvPr/>
        </p:nvPicPr>
        <p:blipFill>
          <a:blip r:embed="rId10" cstate="screen"/>
          <a:srcRect/>
          <a:stretch>
            <a:fillRect/>
          </a:stretch>
        </p:blipFill>
        <p:spPr bwMode="auto">
          <a:xfrm>
            <a:off x="304800" y="2286000"/>
            <a:ext cx="996612" cy="958791"/>
          </a:xfrm>
          <a:prstGeom prst="rect">
            <a:avLst/>
          </a:prstGeom>
          <a:noFill/>
          <a:ln>
            <a:noFill/>
          </a:ln>
          <a:effectLst>
            <a:glow rad="101600">
              <a:schemeClr val="accent1">
                <a:satMod val="175000"/>
                <a:alpha val="40000"/>
              </a:schemeClr>
            </a:glow>
          </a:effectLst>
        </p:spPr>
      </p:pic>
      <p:sp>
        <p:nvSpPr>
          <p:cNvPr id="3" name="TextBox 2"/>
          <p:cNvSpPr txBox="1"/>
          <p:nvPr/>
        </p:nvSpPr>
        <p:spPr>
          <a:xfrm>
            <a:off x="914400" y="6172200"/>
            <a:ext cx="8153400" cy="646331"/>
          </a:xfrm>
          <a:prstGeom prst="rect">
            <a:avLst/>
          </a:prstGeom>
          <a:noFill/>
        </p:spPr>
        <p:txBody>
          <a:bodyPr wrap="square" rtlCol="0">
            <a:spAutoFit/>
          </a:bodyPr>
          <a:lstStyle/>
          <a:p>
            <a:pPr algn="r"/>
            <a:r>
              <a:rPr lang="en-US" dirty="0" smtClean="0"/>
              <a:t>Disaster Management &amp; Humanitarian Assistance Division, </a:t>
            </a:r>
          </a:p>
          <a:p>
            <a:pPr algn="r"/>
            <a:r>
              <a:rPr lang="en-US" dirty="0" smtClean="0"/>
              <a:t>ASEAN Secretariat</a:t>
            </a:r>
            <a:endParaRPr lang="en-US" dirty="0"/>
          </a:p>
        </p:txBody>
      </p:sp>
    </p:spTree>
    <p:extLst>
      <p:ext uri="{BB962C8B-B14F-4D97-AF65-F5344CB8AC3E}">
        <p14:creationId xmlns:p14="http://schemas.microsoft.com/office/powerpoint/2010/main" val="268970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28444" b="13066"/>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773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810000" y="1143000"/>
            <a:ext cx="5038725" cy="5105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pic>
        <p:nvPicPr>
          <p:cNvPr id="11267" name="Picture 3" descr="adm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0188" y="1714500"/>
            <a:ext cx="3128962" cy="406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Isosceles Triangle 2"/>
          <p:cNvSpPr/>
          <p:nvPr/>
        </p:nvSpPr>
        <p:spPr>
          <a:xfrm rot="5400000">
            <a:off x="1477168" y="3520282"/>
            <a:ext cx="4144963" cy="381000"/>
          </a:xfrm>
          <a:prstGeom prst="triangle">
            <a:avLst>
              <a:gd name="adj" fmla="val 503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1269" name="TextBox 4"/>
          <p:cNvSpPr txBox="1">
            <a:spLocks noChangeArrowheads="1"/>
          </p:cNvSpPr>
          <p:nvPr/>
        </p:nvSpPr>
        <p:spPr bwMode="auto">
          <a:xfrm>
            <a:off x="4038600" y="1244600"/>
            <a:ext cx="4810125" cy="1754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1800" i="1" dirty="0">
                <a:latin typeface="+mn-lt"/>
              </a:rPr>
              <a:t>The AHA Centre shall be established for the purpose of </a:t>
            </a:r>
            <a:r>
              <a:rPr lang="en-US" sz="1800" i="1" u="sng" dirty="0">
                <a:latin typeface="+mn-lt"/>
              </a:rPr>
              <a:t>facilitating co-operation and co-ordination </a:t>
            </a:r>
            <a:r>
              <a:rPr lang="en-US" sz="1800" i="1" dirty="0">
                <a:latin typeface="+mn-lt"/>
              </a:rPr>
              <a:t>among the </a:t>
            </a:r>
            <a:r>
              <a:rPr lang="en-US" sz="1800" i="1" dirty="0" smtClean="0">
                <a:latin typeface="+mn-lt"/>
              </a:rPr>
              <a:t>Parties</a:t>
            </a:r>
            <a:r>
              <a:rPr lang="en-US" sz="1800" i="1" dirty="0">
                <a:latin typeface="+mn-lt"/>
              </a:rPr>
              <a:t>, and with relevant United Nations and international organisations, </a:t>
            </a:r>
            <a:r>
              <a:rPr lang="en-US" sz="1800" i="1" u="sng" dirty="0">
                <a:latin typeface="+mn-lt"/>
              </a:rPr>
              <a:t>in promoting regional collaboration </a:t>
            </a:r>
          </a:p>
          <a:p>
            <a:pPr eaLnBrk="1" hangingPunct="1"/>
            <a:r>
              <a:rPr lang="en-US" sz="1800" i="1" dirty="0">
                <a:latin typeface="+mn-lt"/>
              </a:rPr>
              <a:t>(AADMER </a:t>
            </a:r>
            <a:r>
              <a:rPr lang="en-US" sz="1800" i="1" dirty="0" smtClean="0">
                <a:latin typeface="+mn-lt"/>
              </a:rPr>
              <a:t>Article </a:t>
            </a:r>
            <a:r>
              <a:rPr lang="en-US" sz="1800" i="1" dirty="0">
                <a:latin typeface="+mn-lt"/>
              </a:rPr>
              <a:t>20.1)</a:t>
            </a:r>
          </a:p>
        </p:txBody>
      </p:sp>
      <p:sp>
        <p:nvSpPr>
          <p:cNvPr id="5" name="TextBox 4"/>
          <p:cNvSpPr txBox="1"/>
          <p:nvPr/>
        </p:nvSpPr>
        <p:spPr>
          <a:xfrm>
            <a:off x="76200" y="152400"/>
            <a:ext cx="8763000" cy="923925"/>
          </a:xfrm>
          <a:prstGeom prst="rect">
            <a:avLst/>
          </a:prstGeom>
          <a:noFill/>
        </p:spPr>
        <p:txBody>
          <a:bodyPr lIns="91430" tIns="45716" rIns="91430" bIns="45716">
            <a:spAutoFit/>
          </a:bodyPr>
          <a:lstStyle/>
          <a:p>
            <a:pPr eaLnBrk="1" fontAlgn="auto" hangingPunct="1">
              <a:spcBef>
                <a:spcPts val="0"/>
              </a:spcBef>
              <a:spcAft>
                <a:spcPts val="0"/>
              </a:spcAft>
              <a:defRPr/>
            </a:pPr>
            <a:r>
              <a:rPr lang="en-US" b="1" dirty="0">
                <a:latin typeface="+mn-lt"/>
                <a:ea typeface="+mn-ea"/>
                <a:cs typeface="+mn-cs"/>
              </a:rPr>
              <a:t>A lot of efforts have been made by ASEAN in establishing  the ASEAN Coordinating Centre  for Humanitarian Assistance on disaster management (AHA CENTRE) as the operational engine of AADMER</a:t>
            </a:r>
          </a:p>
        </p:txBody>
      </p:sp>
      <p:sp>
        <p:nvSpPr>
          <p:cNvPr id="11271" name="TextBox 2"/>
          <p:cNvSpPr txBox="1">
            <a:spLocks noChangeArrowheads="1"/>
          </p:cNvSpPr>
          <p:nvPr/>
        </p:nvSpPr>
        <p:spPr bwMode="auto">
          <a:xfrm>
            <a:off x="4018731" y="3711575"/>
            <a:ext cx="4657725"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1800" i="1" u="sng" dirty="0">
                <a:latin typeface="+mn-lt"/>
              </a:rPr>
              <a:t>The AHA Centre shall work on the basis that the Party will act first </a:t>
            </a:r>
            <a:r>
              <a:rPr lang="en-US" sz="1800" i="1" dirty="0">
                <a:latin typeface="+mn-lt"/>
              </a:rPr>
              <a:t>to manage and respond to disasters. In the event that the Party requires assistance to cope with such situation, in addition to direct request to any Assisting Entity, it may seek assistance from the AHA Centre to facilitate </a:t>
            </a:r>
            <a:r>
              <a:rPr lang="en-US" sz="1800" i="1" dirty="0" smtClean="0">
                <a:latin typeface="+mn-lt"/>
              </a:rPr>
              <a:t>such a </a:t>
            </a:r>
            <a:r>
              <a:rPr lang="en-US" sz="1800" i="1" dirty="0">
                <a:latin typeface="+mn-lt"/>
              </a:rPr>
              <a:t>request  (AADMER </a:t>
            </a:r>
            <a:r>
              <a:rPr lang="en-US" sz="1800" i="1" dirty="0" smtClean="0">
                <a:latin typeface="+mn-lt"/>
              </a:rPr>
              <a:t>Article </a:t>
            </a:r>
            <a:r>
              <a:rPr lang="en-US" sz="1800" i="1" dirty="0">
                <a:latin typeface="+mn-lt"/>
              </a:rPr>
              <a:t>20.2)</a:t>
            </a:r>
          </a:p>
        </p:txBody>
      </p:sp>
      <p:grpSp>
        <p:nvGrpSpPr>
          <p:cNvPr id="11272" name="Group 6"/>
          <p:cNvGrpSpPr>
            <a:grpSpLocks/>
          </p:cNvGrpSpPr>
          <p:nvPr/>
        </p:nvGrpSpPr>
        <p:grpSpPr bwMode="auto">
          <a:xfrm>
            <a:off x="0" y="6248400"/>
            <a:ext cx="9144000" cy="609600"/>
            <a:chOff x="0" y="6248976"/>
            <a:chExt cx="9144000" cy="609024"/>
          </a:xfrm>
        </p:grpSpPr>
        <p:sp>
          <p:nvSpPr>
            <p:cNvPr id="8" name="Rectangle 7"/>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11275" name="Group 27"/>
            <p:cNvGrpSpPr>
              <a:grpSpLocks/>
            </p:cNvGrpSpPr>
            <p:nvPr/>
          </p:nvGrpSpPr>
          <p:grpSpPr bwMode="auto">
            <a:xfrm>
              <a:off x="0" y="6248976"/>
              <a:ext cx="9144000" cy="456768"/>
              <a:chOff x="0" y="6248400"/>
              <a:chExt cx="9144000" cy="457200"/>
            </a:xfrm>
          </p:grpSpPr>
          <p:sp>
            <p:nvSpPr>
              <p:cNvPr id="10" name="Rectangle 9"/>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1" name="Picture 13" descr="ASEAN Emblem 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grpSp>
      <p:sp>
        <p:nvSpPr>
          <p:cNvPr id="12" name="Down Arrow 11"/>
          <p:cNvSpPr/>
          <p:nvPr/>
        </p:nvSpPr>
        <p:spPr>
          <a:xfrm>
            <a:off x="5791200" y="3252341"/>
            <a:ext cx="652463" cy="320675"/>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4" name="TextBox 13"/>
          <p:cNvSpPr txBox="1"/>
          <p:nvPr/>
        </p:nvSpPr>
        <p:spPr>
          <a:xfrm>
            <a:off x="4572000" y="6400800"/>
            <a:ext cx="4038600" cy="369332"/>
          </a:xfrm>
          <a:prstGeom prst="rect">
            <a:avLst/>
          </a:prstGeom>
          <a:noFill/>
        </p:spPr>
        <p:txBody>
          <a:bodyPr wrap="square" rtlCol="0">
            <a:spAutoFit/>
          </a:bodyPr>
          <a:lstStyle/>
          <a:p>
            <a:pPr algn="r"/>
            <a:r>
              <a:rPr lang="en-US" i="1" dirty="0" smtClean="0">
                <a:solidFill>
                  <a:schemeClr val="bg1"/>
                </a:solidFill>
              </a:rPr>
              <a:t>One ASEAN, One Response</a:t>
            </a:r>
            <a:endParaRPr lang="en-US" i="1" dirty="0">
              <a:solidFill>
                <a:schemeClr val="bg1"/>
              </a:solidFill>
            </a:endParaRPr>
          </a:p>
        </p:txBody>
      </p:sp>
    </p:spTree>
    <p:extLst>
      <p:ext uri="{BB962C8B-B14F-4D97-AF65-F5344CB8AC3E}">
        <p14:creationId xmlns:p14="http://schemas.microsoft.com/office/powerpoint/2010/main" val="2040625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l="7178" r="2501"/>
          <a:stretch>
            <a:fillRect/>
          </a:stretch>
        </p:blipFill>
        <p:spPr bwMode="auto">
          <a:xfrm>
            <a:off x="-36513" y="26988"/>
            <a:ext cx="9628188"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36513" y="6237288"/>
            <a:ext cx="9628188" cy="714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Rectangle 3"/>
          <p:cNvSpPr/>
          <p:nvPr/>
        </p:nvSpPr>
        <p:spPr>
          <a:xfrm>
            <a:off x="-36513" y="6311900"/>
            <a:ext cx="9628188" cy="573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53" name="TextBox 1"/>
          <p:cNvSpPr txBox="1">
            <a:spLocks noChangeArrowheads="1"/>
          </p:cNvSpPr>
          <p:nvPr/>
        </p:nvSpPr>
        <p:spPr bwMode="auto">
          <a:xfrm>
            <a:off x="2209800" y="6165304"/>
            <a:ext cx="696436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r" eaLnBrk="1" hangingPunct="1"/>
            <a:r>
              <a:rPr lang="en-US" sz="4000" b="1" dirty="0" smtClean="0">
                <a:solidFill>
                  <a:schemeClr val="bg1"/>
                </a:solidFill>
                <a:latin typeface="+mn-lt"/>
              </a:rPr>
              <a:t>AHA CENTRE</a:t>
            </a:r>
            <a:endParaRPr lang="en-US" sz="4000" b="1" dirty="0">
              <a:solidFill>
                <a:schemeClr val="bg1"/>
              </a:solidFill>
              <a:latin typeface="+mn-lt"/>
            </a:endParaRPr>
          </a:p>
        </p:txBody>
      </p:sp>
    </p:spTree>
    <p:extLst>
      <p:ext uri="{BB962C8B-B14F-4D97-AF65-F5344CB8AC3E}">
        <p14:creationId xmlns:p14="http://schemas.microsoft.com/office/powerpoint/2010/main" val="2047716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179388" y="34925"/>
            <a:ext cx="52212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1800" b="1" dirty="0"/>
              <a:t>Currently AHA Centre is focusing on two main </a:t>
            </a:r>
            <a:r>
              <a:rPr lang="en-US" sz="1800" b="1" dirty="0" smtClean="0"/>
              <a:t>areas: </a:t>
            </a:r>
            <a:endParaRPr lang="id-ID" sz="1800" b="1" dirty="0"/>
          </a:p>
        </p:txBody>
      </p:sp>
      <p:grpSp>
        <p:nvGrpSpPr>
          <p:cNvPr id="22531" name="Group 8"/>
          <p:cNvGrpSpPr>
            <a:grpSpLocks/>
          </p:cNvGrpSpPr>
          <p:nvPr/>
        </p:nvGrpSpPr>
        <p:grpSpPr bwMode="auto">
          <a:xfrm>
            <a:off x="417513" y="804863"/>
            <a:ext cx="3813175" cy="2768600"/>
            <a:chOff x="417918" y="908720"/>
            <a:chExt cx="4370105" cy="3092550"/>
          </a:xfrm>
        </p:grpSpPr>
        <p:sp>
          <p:nvSpPr>
            <p:cNvPr id="8" name="Pentagon 7"/>
            <p:cNvSpPr/>
            <p:nvPr/>
          </p:nvSpPr>
          <p:spPr>
            <a:xfrm>
              <a:off x="417918" y="908720"/>
              <a:ext cx="4370105" cy="3092550"/>
            </a:xfrm>
            <a:prstGeom prst="homePlate">
              <a:avLst>
                <a:gd name="adj" fmla="val 7801"/>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eaLnBrk="1" fontAlgn="auto" hangingPunct="1">
                <a:spcBef>
                  <a:spcPts val="0"/>
                </a:spcBef>
                <a:spcAft>
                  <a:spcPts val="0"/>
                </a:spcAft>
                <a:defRPr/>
              </a:pPr>
              <a:endParaRPr lang="id-ID"/>
            </a:p>
          </p:txBody>
        </p:sp>
        <p:sp>
          <p:nvSpPr>
            <p:cNvPr id="5" name="TextBox 4"/>
            <p:cNvSpPr txBox="1"/>
            <p:nvPr/>
          </p:nvSpPr>
          <p:spPr>
            <a:xfrm>
              <a:off x="603493" y="3492346"/>
              <a:ext cx="3820658" cy="368836"/>
            </a:xfrm>
            <a:prstGeom prst="rect">
              <a:avLst/>
            </a:prstGeom>
            <a:solidFill>
              <a:schemeClr val="accent6">
                <a:lumMod val="75000"/>
              </a:schemeClr>
            </a:solidFill>
          </p:spPr>
          <p:txBody>
            <a:bodyPr>
              <a:spAutoFit/>
            </a:bodyPr>
            <a:lstStyle/>
            <a:p>
              <a:pPr eaLnBrk="1" fontAlgn="auto" hangingPunct="1">
                <a:spcBef>
                  <a:spcPts val="0"/>
                </a:spcBef>
                <a:spcAft>
                  <a:spcPts val="0"/>
                </a:spcAft>
                <a:defRPr/>
              </a:pPr>
              <a:r>
                <a:rPr lang="en-US" b="1" cap="all" dirty="0">
                  <a:solidFill>
                    <a:schemeClr val="bg1"/>
                  </a:solidFill>
                  <a:latin typeface="+mn-lt"/>
                  <a:ea typeface="+mn-ea"/>
                  <a:cs typeface="+mn-cs"/>
                </a:rPr>
                <a:t>Disaster Monitoring </a:t>
              </a:r>
              <a:endParaRPr lang="id-ID" b="1" cap="all" dirty="0">
                <a:solidFill>
                  <a:schemeClr val="bg1"/>
                </a:solidFill>
                <a:latin typeface="+mn-lt"/>
                <a:ea typeface="+mn-ea"/>
                <a:cs typeface="+mn-cs"/>
              </a:endParaRPr>
            </a:p>
          </p:txBody>
        </p:sp>
        <p:pic>
          <p:nvPicPr>
            <p:cNvPr id="22549" name="Picture 2" descr="C:\Users\user\Pictures\aha ctr\IMG_004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3681" y="1052736"/>
              <a:ext cx="3820373" cy="2483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2532" name="Group 9"/>
          <p:cNvGrpSpPr>
            <a:grpSpLocks/>
          </p:cNvGrpSpPr>
          <p:nvPr/>
        </p:nvGrpSpPr>
        <p:grpSpPr bwMode="auto">
          <a:xfrm>
            <a:off x="395288" y="3675063"/>
            <a:ext cx="3835400" cy="2706687"/>
            <a:chOff x="417918" y="908720"/>
            <a:chExt cx="4370105" cy="3092550"/>
          </a:xfrm>
        </p:grpSpPr>
        <p:sp>
          <p:nvSpPr>
            <p:cNvPr id="11" name="Pentagon 10"/>
            <p:cNvSpPr/>
            <p:nvPr/>
          </p:nvSpPr>
          <p:spPr>
            <a:xfrm>
              <a:off x="417918" y="908720"/>
              <a:ext cx="4370105" cy="3092550"/>
            </a:xfrm>
            <a:prstGeom prst="homePlate">
              <a:avLst>
                <a:gd name="adj" fmla="val 7801"/>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eaLnBrk="1" fontAlgn="auto" hangingPunct="1">
                <a:spcBef>
                  <a:spcPts val="0"/>
                </a:spcBef>
                <a:spcAft>
                  <a:spcPts val="0"/>
                </a:spcAft>
                <a:defRPr/>
              </a:pPr>
              <a:endParaRPr lang="id-ID"/>
            </a:p>
          </p:txBody>
        </p:sp>
        <p:sp>
          <p:nvSpPr>
            <p:cNvPr id="12" name="TextBox 11"/>
            <p:cNvSpPr txBox="1"/>
            <p:nvPr/>
          </p:nvSpPr>
          <p:spPr>
            <a:xfrm>
              <a:off x="604226" y="3578652"/>
              <a:ext cx="3820224" cy="422618"/>
            </a:xfrm>
            <a:prstGeom prst="rect">
              <a:avLst/>
            </a:prstGeom>
            <a:solidFill>
              <a:schemeClr val="accent6">
                <a:lumMod val="75000"/>
              </a:schemeClr>
            </a:solidFill>
          </p:spPr>
          <p:txBody>
            <a:bodyPr>
              <a:spAutoFit/>
            </a:bodyPr>
            <a:lstStyle/>
            <a:p>
              <a:pPr eaLnBrk="1" fontAlgn="auto" hangingPunct="1">
                <a:spcBef>
                  <a:spcPts val="0"/>
                </a:spcBef>
                <a:spcAft>
                  <a:spcPts val="0"/>
                </a:spcAft>
                <a:defRPr/>
              </a:pPr>
              <a:r>
                <a:rPr lang="en-US" b="1" cap="all" dirty="0">
                  <a:solidFill>
                    <a:schemeClr val="bg1"/>
                  </a:solidFill>
                  <a:latin typeface="+mn-lt"/>
                  <a:ea typeface="+mn-ea"/>
                  <a:cs typeface="+mn-cs"/>
                </a:rPr>
                <a:t>Preparedness &amp; Response  </a:t>
              </a:r>
              <a:endParaRPr lang="id-ID" b="1" cap="all" dirty="0">
                <a:solidFill>
                  <a:schemeClr val="bg1"/>
                </a:solidFill>
                <a:latin typeface="+mn-lt"/>
                <a:ea typeface="+mn-ea"/>
                <a:cs typeface="+mn-cs"/>
              </a:endParaRPr>
            </a:p>
          </p:txBody>
        </p:sp>
      </p:grpSp>
      <p:grpSp>
        <p:nvGrpSpPr>
          <p:cNvPr id="22533" name="Group 13"/>
          <p:cNvGrpSpPr>
            <a:grpSpLocks/>
          </p:cNvGrpSpPr>
          <p:nvPr/>
        </p:nvGrpSpPr>
        <p:grpSpPr bwMode="auto">
          <a:xfrm>
            <a:off x="0" y="6248400"/>
            <a:ext cx="9144000" cy="609600"/>
            <a:chOff x="0" y="6248976"/>
            <a:chExt cx="9144000" cy="609024"/>
          </a:xfrm>
        </p:grpSpPr>
        <p:sp>
          <p:nvSpPr>
            <p:cNvPr id="15" name="Rectangle 14"/>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22542" name="Group 27"/>
            <p:cNvGrpSpPr>
              <a:grpSpLocks/>
            </p:cNvGrpSpPr>
            <p:nvPr/>
          </p:nvGrpSpPr>
          <p:grpSpPr bwMode="auto">
            <a:xfrm>
              <a:off x="0" y="6248976"/>
              <a:ext cx="9144000" cy="456768"/>
              <a:chOff x="0" y="6248400"/>
              <a:chExt cx="9144000" cy="457200"/>
            </a:xfrm>
          </p:grpSpPr>
          <p:sp>
            <p:nvSpPr>
              <p:cNvPr id="17" name="Rectangle 16"/>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8" name="Picture 13" descr="ASEAN Emblem 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grpSp>
      <p:pic>
        <p:nvPicPr>
          <p:cNvPr id="22534" name="Picture 2" descr="I:\DCIM\100_PANA\P1000274.JPG"/>
          <p:cNvPicPr>
            <a:picLocks noChangeAspect="1" noChangeArrowheads="1"/>
          </p:cNvPicPr>
          <p:nvPr/>
        </p:nvPicPr>
        <p:blipFill>
          <a:blip r:embed="rId5" cstate="email">
            <a:extLst>
              <a:ext uri="{28A0092B-C50C-407E-A947-70E740481C1C}">
                <a14:useLocalDpi xmlns:a14="http://schemas.microsoft.com/office/drawing/2010/main"/>
              </a:ext>
            </a:extLst>
          </a:blip>
          <a:srcRect r="12923" b="19795"/>
          <a:stretch>
            <a:fillRect/>
          </a:stretch>
        </p:blipFill>
        <p:spPr bwMode="auto">
          <a:xfrm>
            <a:off x="549275" y="3716338"/>
            <a:ext cx="3370263" cy="2239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5" name="TextBox 20"/>
          <p:cNvSpPr txBox="1">
            <a:spLocks noChangeArrowheads="1"/>
          </p:cNvSpPr>
          <p:nvPr/>
        </p:nvSpPr>
        <p:spPr bwMode="auto">
          <a:xfrm>
            <a:off x="4356100" y="863600"/>
            <a:ext cx="4608513" cy="26463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342900" indent="-342900" eaLnBrk="1" hangingPunct="1">
              <a:spcAft>
                <a:spcPts val="600"/>
              </a:spcAft>
              <a:buFont typeface="Calibri" charset="0"/>
              <a:buAutoNum type="arabicPeriod"/>
            </a:pPr>
            <a:r>
              <a:rPr lang="en-US" sz="1700" dirty="0"/>
              <a:t>Disaster Monitoring and Response System</a:t>
            </a:r>
          </a:p>
          <a:p>
            <a:pPr marL="342900" indent="-342900" eaLnBrk="1" hangingPunct="1">
              <a:spcAft>
                <a:spcPts val="600"/>
              </a:spcAft>
              <a:buFont typeface="Calibri" charset="0"/>
              <a:buAutoNum type="arabicPeriod"/>
            </a:pPr>
            <a:r>
              <a:rPr lang="en-US" sz="1700" dirty="0"/>
              <a:t>ASEAN Disaster Information Network </a:t>
            </a:r>
          </a:p>
          <a:p>
            <a:pPr marL="342900" indent="-342900" eaLnBrk="1" hangingPunct="1">
              <a:spcAft>
                <a:spcPts val="600"/>
              </a:spcAft>
              <a:buFont typeface="Calibri" charset="0"/>
              <a:buAutoNum type="arabicPeriod"/>
            </a:pPr>
            <a:r>
              <a:rPr lang="en-US" sz="1700" dirty="0"/>
              <a:t>Flash U</a:t>
            </a:r>
            <a:r>
              <a:rPr lang="en-US" sz="1700" dirty="0" smtClean="0"/>
              <a:t>pdates </a:t>
            </a:r>
            <a:endParaRPr lang="en-US" sz="1700" dirty="0"/>
          </a:p>
          <a:p>
            <a:pPr marL="342900" indent="-342900" eaLnBrk="1" hangingPunct="1">
              <a:spcAft>
                <a:spcPts val="600"/>
              </a:spcAft>
              <a:buFont typeface="Calibri" charset="0"/>
              <a:buAutoNum type="arabicPeriod"/>
            </a:pPr>
            <a:r>
              <a:rPr lang="en-US" sz="1700" dirty="0"/>
              <a:t>Daily  situation </a:t>
            </a:r>
            <a:r>
              <a:rPr lang="en-US" sz="1700" dirty="0" smtClean="0"/>
              <a:t>updates </a:t>
            </a:r>
            <a:r>
              <a:rPr lang="en-US" sz="1700" dirty="0"/>
              <a:t>during </a:t>
            </a:r>
            <a:r>
              <a:rPr lang="en-US" sz="1700" dirty="0" smtClean="0"/>
              <a:t>emergencies </a:t>
            </a:r>
            <a:endParaRPr lang="en-US" sz="1700" dirty="0"/>
          </a:p>
          <a:p>
            <a:pPr marL="342900" indent="-342900" eaLnBrk="1" hangingPunct="1">
              <a:spcAft>
                <a:spcPts val="600"/>
              </a:spcAft>
              <a:buFont typeface="Calibri" charset="0"/>
              <a:buAutoNum type="arabicPeriod"/>
            </a:pPr>
            <a:r>
              <a:rPr lang="en-US" sz="1700" dirty="0"/>
              <a:t>Weekly regional disaster  </a:t>
            </a:r>
            <a:r>
              <a:rPr lang="en-US" sz="1700" dirty="0" smtClean="0"/>
              <a:t>updates </a:t>
            </a:r>
            <a:endParaRPr lang="en-US" sz="1700" dirty="0"/>
          </a:p>
          <a:p>
            <a:pPr marL="342900" indent="-342900" eaLnBrk="1" hangingPunct="1">
              <a:spcAft>
                <a:spcPts val="600"/>
              </a:spcAft>
              <a:buFont typeface="Calibri" charset="0"/>
              <a:buAutoNum type="arabicPeriod"/>
            </a:pPr>
            <a:r>
              <a:rPr lang="en-US" sz="1700" dirty="0"/>
              <a:t>Monthly regional disaster </a:t>
            </a:r>
            <a:r>
              <a:rPr lang="en-US" sz="1700" dirty="0" smtClean="0"/>
              <a:t>updates</a:t>
            </a:r>
            <a:endParaRPr lang="en-US" sz="1700" dirty="0"/>
          </a:p>
          <a:p>
            <a:pPr marL="342900" indent="-342900" eaLnBrk="1" hangingPunct="1">
              <a:spcAft>
                <a:spcPts val="600"/>
              </a:spcAft>
              <a:buFont typeface="Calibri" charset="0"/>
              <a:buAutoNum type="arabicPeriod"/>
            </a:pPr>
            <a:r>
              <a:rPr lang="en-US" sz="1700" dirty="0"/>
              <a:t>Information dissemination through social media </a:t>
            </a:r>
          </a:p>
        </p:txBody>
      </p:sp>
      <p:sp>
        <p:nvSpPr>
          <p:cNvPr id="22536" name="TextBox 21"/>
          <p:cNvSpPr txBox="1">
            <a:spLocks noChangeArrowheads="1"/>
          </p:cNvSpPr>
          <p:nvPr/>
        </p:nvSpPr>
        <p:spPr bwMode="auto">
          <a:xfrm>
            <a:off x="4356100" y="3644900"/>
            <a:ext cx="4608513" cy="26463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342900" indent="-342900" eaLnBrk="1" hangingPunct="1">
              <a:spcAft>
                <a:spcPts val="600"/>
              </a:spcAft>
              <a:buFont typeface="Calibri" charset="0"/>
              <a:buAutoNum type="arabicPeriod"/>
            </a:pPr>
            <a:r>
              <a:rPr lang="en-US" sz="1700" dirty="0"/>
              <a:t>ASEAN Emergency Response and Assessment Team (ASEAN-ERAT) </a:t>
            </a:r>
          </a:p>
          <a:p>
            <a:pPr marL="342900" indent="-342900" eaLnBrk="1" hangingPunct="1">
              <a:spcAft>
                <a:spcPts val="600"/>
              </a:spcAft>
              <a:buFont typeface="Calibri" charset="0"/>
              <a:buAutoNum type="arabicPeriod"/>
            </a:pPr>
            <a:r>
              <a:rPr lang="en-US" sz="1700" dirty="0"/>
              <a:t>Disaster Emergency Logistic System of ASEAN </a:t>
            </a:r>
          </a:p>
          <a:p>
            <a:pPr marL="342900" indent="-342900" eaLnBrk="1" hangingPunct="1">
              <a:spcAft>
                <a:spcPts val="600"/>
              </a:spcAft>
              <a:buFont typeface="Calibri" charset="0"/>
              <a:buAutoNum type="arabicPeriod"/>
            </a:pPr>
            <a:r>
              <a:rPr lang="en-US" sz="1700" dirty="0"/>
              <a:t>Standby </a:t>
            </a:r>
            <a:r>
              <a:rPr lang="en-US" sz="1700" dirty="0" smtClean="0"/>
              <a:t>Arrangements </a:t>
            </a:r>
            <a:endParaRPr lang="en-US" sz="1700" dirty="0"/>
          </a:p>
          <a:p>
            <a:pPr marL="342900" indent="-342900" eaLnBrk="1" hangingPunct="1">
              <a:spcAft>
                <a:spcPts val="600"/>
              </a:spcAft>
              <a:buFont typeface="Calibri" charset="0"/>
              <a:buAutoNum type="arabicPeriod"/>
            </a:pPr>
            <a:r>
              <a:rPr lang="en-US" sz="1700" dirty="0"/>
              <a:t>Web-based crisis information management</a:t>
            </a:r>
          </a:p>
          <a:p>
            <a:pPr marL="342900" indent="-342900" eaLnBrk="1" hangingPunct="1">
              <a:spcAft>
                <a:spcPts val="600"/>
              </a:spcAft>
              <a:buFont typeface="Calibri" charset="0"/>
              <a:buAutoNum type="arabicPeriod"/>
            </a:pPr>
            <a:r>
              <a:rPr lang="en-US" sz="1700" dirty="0" smtClean="0"/>
              <a:t>ASEAN Regional </a:t>
            </a:r>
            <a:r>
              <a:rPr lang="en-US" sz="1700" dirty="0"/>
              <a:t>Disaster Emergency Exercises  </a:t>
            </a:r>
          </a:p>
          <a:p>
            <a:pPr marL="342900" indent="-342900" eaLnBrk="1" hangingPunct="1">
              <a:spcAft>
                <a:spcPts val="600"/>
              </a:spcAft>
              <a:buFont typeface="Calibri" charset="0"/>
              <a:buAutoNum type="arabicPeriod"/>
            </a:pPr>
            <a:r>
              <a:rPr lang="en-US" sz="1700" dirty="0"/>
              <a:t>Emergency response </a:t>
            </a:r>
            <a:r>
              <a:rPr lang="en-US" sz="1700" dirty="0" smtClean="0"/>
              <a:t>operations</a:t>
            </a:r>
            <a:endParaRPr lang="en-US" sz="1700" dirty="0"/>
          </a:p>
          <a:p>
            <a:pPr marL="342900" indent="-342900" eaLnBrk="1" hangingPunct="1">
              <a:spcAft>
                <a:spcPts val="600"/>
              </a:spcAft>
              <a:buFont typeface="Calibri" charset="0"/>
              <a:buAutoNum type="arabicPeriod"/>
            </a:pPr>
            <a:r>
              <a:rPr lang="en-US" sz="1700" dirty="0"/>
              <a:t> AHA Centre Executive  (ACE) Programme  </a:t>
            </a:r>
          </a:p>
        </p:txBody>
      </p:sp>
      <p:sp>
        <p:nvSpPr>
          <p:cNvPr id="2" name="Oval 1"/>
          <p:cNvSpPr/>
          <p:nvPr/>
        </p:nvSpPr>
        <p:spPr>
          <a:xfrm>
            <a:off x="179388" y="1700213"/>
            <a:ext cx="400050" cy="376237"/>
          </a:xfrm>
          <a:prstGeom prst="ellipse">
            <a:avLst/>
          </a:prstGeom>
          <a:solidFill>
            <a:schemeClr val="accent6">
              <a:lumMod val="75000"/>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t>1</a:t>
            </a:r>
            <a:endParaRPr lang="id-ID" b="1" dirty="0"/>
          </a:p>
        </p:txBody>
      </p:sp>
      <p:sp>
        <p:nvSpPr>
          <p:cNvPr id="19" name="Oval 18"/>
          <p:cNvSpPr/>
          <p:nvPr/>
        </p:nvSpPr>
        <p:spPr>
          <a:xfrm>
            <a:off x="179388" y="4724400"/>
            <a:ext cx="400050" cy="376238"/>
          </a:xfrm>
          <a:prstGeom prst="ellipse">
            <a:avLst/>
          </a:prstGeom>
          <a:solidFill>
            <a:schemeClr val="accent6">
              <a:lumMod val="75000"/>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t>2</a:t>
            </a:r>
            <a:endParaRPr lang="id-ID" b="1" dirty="0"/>
          </a:p>
        </p:txBody>
      </p:sp>
      <p:sp>
        <p:nvSpPr>
          <p:cNvPr id="3" name="TextBox 2"/>
          <p:cNvSpPr txBox="1"/>
          <p:nvPr/>
        </p:nvSpPr>
        <p:spPr>
          <a:xfrm>
            <a:off x="4356100" y="425450"/>
            <a:ext cx="4608513" cy="339725"/>
          </a:xfrm>
          <a:prstGeom prst="rect">
            <a:avLst/>
          </a:prstGeom>
          <a:solidFill>
            <a:schemeClr val="accent5">
              <a:lumMod val="75000"/>
            </a:schemeClr>
          </a:solidFill>
        </p:spPr>
        <p:txBody>
          <a:bodyPr>
            <a:spAutoFit/>
          </a:bodyPr>
          <a:lstStyle/>
          <a:p>
            <a:pPr algn="ctr" eaLnBrk="1" hangingPunct="1">
              <a:defRPr/>
            </a:pPr>
            <a:r>
              <a:rPr lang="en-US" sz="1600" b="1" dirty="0">
                <a:solidFill>
                  <a:schemeClr val="bg1"/>
                </a:solidFill>
                <a:latin typeface="+mn-lt"/>
                <a:ea typeface="+mn-ea"/>
                <a:cs typeface="Arial" pitchFamily="34" charset="0"/>
              </a:rPr>
              <a:t>Activities </a:t>
            </a:r>
            <a:endParaRPr lang="id-ID" sz="1600" b="1" dirty="0">
              <a:solidFill>
                <a:schemeClr val="bg1"/>
              </a:solidFill>
              <a:latin typeface="+mn-lt"/>
              <a:ea typeface="+mn-ea"/>
              <a:cs typeface="Arial" pitchFamily="34" charset="0"/>
            </a:endParaRPr>
          </a:p>
        </p:txBody>
      </p:sp>
      <p:sp>
        <p:nvSpPr>
          <p:cNvPr id="21" name="TextBox 20"/>
          <p:cNvSpPr txBox="1"/>
          <p:nvPr/>
        </p:nvSpPr>
        <p:spPr>
          <a:xfrm>
            <a:off x="417513" y="425450"/>
            <a:ext cx="3578225" cy="339725"/>
          </a:xfrm>
          <a:prstGeom prst="rect">
            <a:avLst/>
          </a:prstGeom>
          <a:solidFill>
            <a:schemeClr val="accent5">
              <a:lumMod val="75000"/>
            </a:schemeClr>
          </a:solidFill>
        </p:spPr>
        <p:txBody>
          <a:bodyPr>
            <a:spAutoFit/>
          </a:bodyPr>
          <a:lstStyle/>
          <a:p>
            <a:pPr algn="ctr" eaLnBrk="1" hangingPunct="1">
              <a:defRPr/>
            </a:pPr>
            <a:r>
              <a:rPr lang="en-US" sz="1600" b="1" dirty="0">
                <a:solidFill>
                  <a:schemeClr val="bg1"/>
                </a:solidFill>
                <a:latin typeface="+mn-lt"/>
                <a:ea typeface="+mn-ea"/>
                <a:cs typeface="Arial" pitchFamily="34" charset="0"/>
              </a:rPr>
              <a:t>Focus areas </a:t>
            </a:r>
            <a:endParaRPr lang="id-ID" sz="1600" b="1" dirty="0">
              <a:solidFill>
                <a:schemeClr val="bg1"/>
              </a:solidFill>
              <a:latin typeface="+mn-lt"/>
              <a:ea typeface="+mn-ea"/>
              <a:cs typeface="Arial" pitchFamily="34" charset="0"/>
            </a:endParaRPr>
          </a:p>
        </p:txBody>
      </p:sp>
      <p:sp>
        <p:nvSpPr>
          <p:cNvPr id="22" name="TextBox 21"/>
          <p:cNvSpPr txBox="1"/>
          <p:nvPr/>
        </p:nvSpPr>
        <p:spPr>
          <a:xfrm>
            <a:off x="4572000" y="6400800"/>
            <a:ext cx="4038600" cy="369332"/>
          </a:xfrm>
          <a:prstGeom prst="rect">
            <a:avLst/>
          </a:prstGeom>
          <a:noFill/>
        </p:spPr>
        <p:txBody>
          <a:bodyPr wrap="square" rtlCol="0">
            <a:spAutoFit/>
          </a:bodyPr>
          <a:lstStyle/>
          <a:p>
            <a:pPr algn="r"/>
            <a:r>
              <a:rPr lang="en-US" i="1" dirty="0" smtClean="0">
                <a:solidFill>
                  <a:schemeClr val="bg1"/>
                </a:solidFill>
              </a:rPr>
              <a:t>One ASEAN, One Response</a:t>
            </a:r>
            <a:endParaRPr lang="en-US" i="1" dirty="0">
              <a:solidFill>
                <a:schemeClr val="bg1"/>
              </a:solidFill>
            </a:endParaRPr>
          </a:p>
        </p:txBody>
      </p:sp>
    </p:spTree>
    <p:extLst>
      <p:ext uri="{BB962C8B-B14F-4D97-AF65-F5344CB8AC3E}">
        <p14:creationId xmlns:p14="http://schemas.microsoft.com/office/powerpoint/2010/main" val="4124754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a:defRPr/>
            </a:pPr>
            <a:r>
              <a:rPr lang="en-US" dirty="0" smtClean="0">
                <a:ea typeface="+mj-ea"/>
              </a:rPr>
              <a:t>ASEAN-Emergency Response and Assessment Team (ERAT)</a:t>
            </a:r>
            <a:endParaRPr lang="en-GB" dirty="0">
              <a:ea typeface="+mj-ea"/>
            </a:endParaRPr>
          </a:p>
        </p:txBody>
      </p:sp>
      <p:sp>
        <p:nvSpPr>
          <p:cNvPr id="34819" name="Content Placeholder 2"/>
          <p:cNvSpPr>
            <a:spLocks noGrp="1"/>
          </p:cNvSpPr>
          <p:nvPr>
            <p:ph idx="1"/>
          </p:nvPr>
        </p:nvSpPr>
        <p:spPr>
          <a:xfrm>
            <a:off x="2916238" y="1600200"/>
            <a:ext cx="5770562" cy="4525963"/>
          </a:xfrm>
        </p:spPr>
        <p:txBody>
          <a:bodyPr/>
          <a:lstStyle/>
          <a:p>
            <a:pPr marL="0" indent="0">
              <a:buFont typeface="Arial" charset="0"/>
              <a:buNone/>
            </a:pPr>
            <a:r>
              <a:rPr lang="en-GB" sz="2400" dirty="0">
                <a:latin typeface="Calibri" charset="0"/>
              </a:rPr>
              <a:t>To support the </a:t>
            </a:r>
            <a:r>
              <a:rPr lang="en-GB" sz="2400" dirty="0" smtClean="0">
                <a:latin typeface="Calibri" charset="0"/>
              </a:rPr>
              <a:t>National </a:t>
            </a:r>
            <a:r>
              <a:rPr lang="en-GB" sz="2400" dirty="0">
                <a:latin typeface="Calibri" charset="0"/>
              </a:rPr>
              <a:t>Focal </a:t>
            </a:r>
            <a:r>
              <a:rPr lang="en-GB" sz="2400" dirty="0" smtClean="0">
                <a:latin typeface="Calibri" charset="0"/>
              </a:rPr>
              <a:t>Points in </a:t>
            </a:r>
            <a:r>
              <a:rPr lang="en-GB" sz="2400" dirty="0">
                <a:latin typeface="Calibri" charset="0"/>
              </a:rPr>
              <a:t>the initial phases of the </a:t>
            </a:r>
            <a:r>
              <a:rPr lang="en-GB" sz="2400" dirty="0" smtClean="0">
                <a:latin typeface="Calibri" charset="0"/>
              </a:rPr>
              <a:t>disaster, </a:t>
            </a:r>
            <a:r>
              <a:rPr lang="en-GB" sz="2400" dirty="0">
                <a:latin typeface="Calibri" charset="0"/>
              </a:rPr>
              <a:t>to:</a:t>
            </a:r>
          </a:p>
          <a:p>
            <a:pPr marL="0" indent="0">
              <a:buFont typeface="Arial" charset="0"/>
              <a:buNone/>
            </a:pPr>
            <a:endParaRPr lang="en-GB" sz="2400" dirty="0">
              <a:latin typeface="Calibri" charset="0"/>
            </a:endParaRPr>
          </a:p>
          <a:p>
            <a:pPr marL="914400" lvl="1" indent="-514350">
              <a:buFont typeface="Calibri" charset="0"/>
              <a:buAutoNum type="arabicPeriod"/>
            </a:pPr>
            <a:r>
              <a:rPr lang="en-GB" sz="2400" dirty="0">
                <a:latin typeface="Calibri" charset="0"/>
              </a:rPr>
              <a:t>Conduct rapid assessments </a:t>
            </a:r>
          </a:p>
          <a:p>
            <a:pPr marL="914400" lvl="1" indent="-514350">
              <a:buFont typeface="Calibri" charset="0"/>
              <a:buAutoNum type="arabicPeriod"/>
            </a:pPr>
            <a:r>
              <a:rPr lang="en-GB" sz="2400" dirty="0">
                <a:latin typeface="Calibri" charset="0"/>
              </a:rPr>
              <a:t>Coordinate with the AHA Centre for the </a:t>
            </a:r>
            <a:r>
              <a:rPr lang="en-GB" sz="2400" dirty="0" smtClean="0">
                <a:latin typeface="Calibri" charset="0"/>
              </a:rPr>
              <a:t>mobilisation</a:t>
            </a:r>
            <a:r>
              <a:rPr lang="en-GB" sz="2400" dirty="0">
                <a:latin typeface="Calibri" charset="0"/>
              </a:rPr>
              <a:t>, response and deployment of regional disaster management assets</a:t>
            </a:r>
          </a:p>
          <a:p>
            <a:pPr marL="914400" lvl="1" indent="-514350">
              <a:buFont typeface="Calibri" charset="0"/>
              <a:buAutoNum type="arabicPeriod"/>
            </a:pPr>
            <a:r>
              <a:rPr lang="en-GB" sz="2400" dirty="0">
                <a:latin typeface="Calibri" charset="0"/>
              </a:rPr>
              <a:t>Facilitate incoming relief assistance from ASEAN Member </a:t>
            </a:r>
            <a:r>
              <a:rPr lang="en-GB" sz="2400" dirty="0" smtClean="0">
                <a:latin typeface="Calibri" charset="0"/>
              </a:rPr>
              <a:t>States</a:t>
            </a:r>
            <a:endParaRPr lang="en-GB" sz="3200" dirty="0">
              <a:latin typeface="Calibri" charset="0"/>
            </a:endParaRPr>
          </a:p>
        </p:txBody>
      </p:sp>
      <p:pic>
        <p:nvPicPr>
          <p:cNvPr id="4" name="Picture 13" descr="ASEAN Emblem 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6324600"/>
            <a:ext cx="474785" cy="456768"/>
          </a:xfrm>
          <a:prstGeom prst="rect">
            <a:avLst/>
          </a:prstGeom>
          <a:noFill/>
          <a:ln>
            <a:noFill/>
          </a:ln>
          <a:effectLst>
            <a:glow rad="101600">
              <a:schemeClr val="accent1">
                <a:satMod val="175000"/>
                <a:alpha val="40000"/>
              </a:schemeClr>
            </a:glow>
          </a:effectLst>
        </p:spPr>
      </p:pic>
      <p:grpSp>
        <p:nvGrpSpPr>
          <p:cNvPr id="34821" name="Group 4"/>
          <p:cNvGrpSpPr>
            <a:grpSpLocks/>
          </p:cNvGrpSpPr>
          <p:nvPr/>
        </p:nvGrpSpPr>
        <p:grpSpPr bwMode="auto">
          <a:xfrm>
            <a:off x="0" y="6324600"/>
            <a:ext cx="9144000" cy="533400"/>
            <a:chOff x="0" y="6324600"/>
            <a:chExt cx="9144000" cy="533400"/>
          </a:xfrm>
        </p:grpSpPr>
        <p:grpSp>
          <p:nvGrpSpPr>
            <p:cNvPr id="34823" name="Group 5"/>
            <p:cNvGrpSpPr>
              <a:grpSpLocks/>
            </p:cNvGrpSpPr>
            <p:nvPr/>
          </p:nvGrpSpPr>
          <p:grpSpPr bwMode="auto">
            <a:xfrm>
              <a:off x="0" y="6401232"/>
              <a:ext cx="9144000" cy="456768"/>
              <a:chOff x="0" y="6401232"/>
              <a:chExt cx="9144000" cy="456768"/>
            </a:xfrm>
          </p:grpSpPr>
          <p:sp>
            <p:nvSpPr>
              <p:cNvPr id="8" name="Rectangle 7"/>
              <p:cNvSpPr/>
              <p:nvPr/>
            </p:nvSpPr>
            <p:spPr bwMode="auto">
              <a:xfrm>
                <a:off x="0" y="6477000"/>
                <a:ext cx="9144000" cy="3810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bwMode="auto">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pic>
          <p:nvPicPr>
            <p:cNvPr id="7" name="Picture 13" descr="ASEAN Emblem 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6324600"/>
              <a:ext cx="474785" cy="456768"/>
            </a:xfrm>
            <a:prstGeom prst="rect">
              <a:avLst/>
            </a:prstGeom>
            <a:noFill/>
            <a:ln>
              <a:noFill/>
            </a:ln>
            <a:effectLst>
              <a:glow rad="101600">
                <a:schemeClr val="accent1">
                  <a:satMod val="175000"/>
                  <a:alpha val="40000"/>
                </a:schemeClr>
              </a:glow>
            </a:effectLst>
          </p:spPr>
        </p:pic>
      </p:gr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313" y="1628775"/>
            <a:ext cx="2359025" cy="4467225"/>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a:off x="4572000" y="6400800"/>
            <a:ext cx="4038600" cy="369332"/>
          </a:xfrm>
          <a:prstGeom prst="rect">
            <a:avLst/>
          </a:prstGeom>
          <a:noFill/>
        </p:spPr>
        <p:txBody>
          <a:bodyPr wrap="square" rtlCol="0">
            <a:spAutoFit/>
          </a:bodyPr>
          <a:lstStyle/>
          <a:p>
            <a:pPr algn="r"/>
            <a:r>
              <a:rPr lang="en-US" i="1" dirty="0" smtClean="0">
                <a:solidFill>
                  <a:schemeClr val="bg1"/>
                </a:solidFill>
              </a:rPr>
              <a:t>One ASEAN, One Response</a:t>
            </a:r>
            <a:endParaRPr lang="en-US" i="1" dirty="0">
              <a:solidFill>
                <a:schemeClr val="bg1"/>
              </a:solidFill>
            </a:endParaRPr>
          </a:p>
        </p:txBody>
      </p:sp>
    </p:spTree>
    <p:extLst>
      <p:ext uri="{BB962C8B-B14F-4D97-AF65-F5344CB8AC3E}">
        <p14:creationId xmlns:p14="http://schemas.microsoft.com/office/powerpoint/2010/main" val="1449652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dirty="0" smtClean="0">
                <a:latin typeface="Calibri" charset="0"/>
              </a:rPr>
              <a:t>ASEAN-ERAT</a:t>
            </a:r>
            <a:endParaRPr lang="en-GB" dirty="0">
              <a:latin typeface="Calibri" charset="0"/>
            </a:endParaRPr>
          </a:p>
        </p:txBody>
      </p:sp>
      <p:graphicFrame>
        <p:nvGraphicFramePr>
          <p:cNvPr id="36867" name="Object 18"/>
          <p:cNvGraphicFramePr>
            <a:graphicFrameLocks noChangeAspect="1"/>
          </p:cNvGraphicFramePr>
          <p:nvPr/>
        </p:nvGraphicFramePr>
        <p:xfrm>
          <a:off x="-533400" y="2841625"/>
          <a:ext cx="4740275" cy="2554288"/>
        </p:xfrm>
        <a:graphic>
          <a:graphicData uri="http://schemas.openxmlformats.org/presentationml/2006/ole">
            <mc:AlternateContent xmlns:mc="http://schemas.openxmlformats.org/markup-compatibility/2006">
              <mc:Choice xmlns:v="urn:schemas-microsoft-com:vml" Requires="v">
                <p:oleObj spid="_x0000_s37005" name="Worksheet" r:id="rId4" imgW="4362377" imgH="2295540" progId="Excel.Sheet.12">
                  <p:embed/>
                </p:oleObj>
              </mc:Choice>
              <mc:Fallback>
                <p:oleObj name="Worksheet" r:id="rId4" imgW="4362377" imgH="2295540"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841625"/>
                        <a:ext cx="4740275" cy="255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36868" name="Text Box 8"/>
          <p:cNvSpPr txBox="1">
            <a:spLocks noChangeArrowheads="1"/>
          </p:cNvSpPr>
          <p:nvPr/>
        </p:nvSpPr>
        <p:spPr bwMode="auto">
          <a:xfrm>
            <a:off x="2297113" y="1543050"/>
            <a:ext cx="979487" cy="3762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CCCCCC">
                      <a:alpha val="74998"/>
                    </a:srgbClr>
                  </a:outerShdw>
                </a:effectLst>
              </a14:hiddenEffects>
            </a:ext>
          </a:extLst>
        </p:spPr>
        <p:txBody>
          <a:bodyPr lIns="36576" tIns="36576" rIns="36576" bIns="36576"/>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1800" dirty="0" smtClean="0">
                <a:solidFill>
                  <a:srgbClr val="000000"/>
                </a:solidFill>
              </a:rPr>
              <a:t>members </a:t>
            </a:r>
            <a:endParaRPr lang="en-US" sz="1800" dirty="0">
              <a:latin typeface="Arial" charset="0"/>
            </a:endParaRPr>
          </a:p>
        </p:txBody>
      </p:sp>
      <p:sp>
        <p:nvSpPr>
          <p:cNvPr id="36869" name="Text Box 9"/>
          <p:cNvSpPr txBox="1">
            <a:spLocks noChangeArrowheads="1"/>
          </p:cNvSpPr>
          <p:nvPr/>
        </p:nvSpPr>
        <p:spPr bwMode="auto">
          <a:xfrm>
            <a:off x="1638300" y="1412875"/>
            <a:ext cx="779463" cy="7572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CCCCCC">
                      <a:alpha val="74998"/>
                    </a:srgbClr>
                  </a:outerShdw>
                </a:effectLst>
              </a14:hiddenEffects>
            </a:ext>
          </a:extLst>
        </p:spPr>
        <p:txBody>
          <a:bodyPr lIns="36576" tIns="36576" rIns="36576" bIns="36576"/>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4800" dirty="0">
                <a:solidFill>
                  <a:srgbClr val="FF0000"/>
                </a:solidFill>
              </a:rPr>
              <a:t>90</a:t>
            </a:r>
            <a:endParaRPr lang="en-US" sz="1800" dirty="0">
              <a:latin typeface="Arial" charset="0"/>
            </a:endParaRPr>
          </a:p>
        </p:txBody>
      </p:sp>
      <p:sp>
        <p:nvSpPr>
          <p:cNvPr id="36870" name="Text Box 10"/>
          <p:cNvSpPr txBox="1">
            <a:spLocks noChangeArrowheads="1"/>
          </p:cNvSpPr>
          <p:nvPr/>
        </p:nvSpPr>
        <p:spPr bwMode="auto">
          <a:xfrm>
            <a:off x="3973513" y="1439863"/>
            <a:ext cx="746125" cy="7000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CCCCCC">
                      <a:alpha val="74998"/>
                    </a:srgbClr>
                  </a:outerShdw>
                </a:effectLst>
              </a14:hiddenEffects>
            </a:ext>
          </a:extLst>
        </p:spPr>
        <p:txBody>
          <a:bodyPr lIns="36576" tIns="36576" rIns="36576" bIns="36576"/>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4800" dirty="0">
                <a:solidFill>
                  <a:srgbClr val="FF0000"/>
                </a:solidFill>
              </a:rPr>
              <a:t>10</a:t>
            </a:r>
            <a:endParaRPr lang="en-US" sz="1800" dirty="0">
              <a:latin typeface="Arial" charset="0"/>
            </a:endParaRPr>
          </a:p>
        </p:txBody>
      </p:sp>
      <p:sp>
        <p:nvSpPr>
          <p:cNvPr id="36871" name="Text Box 11"/>
          <p:cNvSpPr txBox="1">
            <a:spLocks noChangeArrowheads="1"/>
          </p:cNvSpPr>
          <p:nvPr/>
        </p:nvSpPr>
        <p:spPr bwMode="auto">
          <a:xfrm>
            <a:off x="4641850" y="1590675"/>
            <a:ext cx="979488" cy="3762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CCCCCC">
                      <a:alpha val="74998"/>
                    </a:srgbClr>
                  </a:outerShdw>
                </a:effectLst>
              </a14:hiddenEffects>
            </a:ext>
          </a:extLst>
        </p:spPr>
        <p:txBody>
          <a:bodyPr lIns="36576" tIns="36576" rIns="36576" bIns="36576"/>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1800" dirty="0">
                <a:solidFill>
                  <a:srgbClr val="000000"/>
                </a:solidFill>
              </a:rPr>
              <a:t>ASEAN</a:t>
            </a:r>
            <a:endParaRPr lang="en-US" sz="1800" dirty="0">
              <a:latin typeface="Arial" charset="0"/>
            </a:endParaRPr>
          </a:p>
        </p:txBody>
      </p:sp>
      <p:sp>
        <p:nvSpPr>
          <p:cNvPr id="36872" name="Text Box 12"/>
          <p:cNvSpPr txBox="1">
            <a:spLocks noChangeArrowheads="1"/>
          </p:cNvSpPr>
          <p:nvPr/>
        </p:nvSpPr>
        <p:spPr bwMode="auto">
          <a:xfrm>
            <a:off x="2293938" y="1770063"/>
            <a:ext cx="1397000" cy="385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CCCCCC">
                      <a:alpha val="74998"/>
                    </a:srgbClr>
                  </a:outerShdw>
                </a:effectLst>
              </a14:hiddenEffects>
            </a:ext>
          </a:extLst>
        </p:spPr>
        <p:txBody>
          <a:bodyPr lIns="36576" tIns="36576" rIns="36576" bIns="36576"/>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1800" dirty="0" smtClean="0">
                <a:solidFill>
                  <a:srgbClr val="000000"/>
                </a:solidFill>
              </a:rPr>
              <a:t>trained </a:t>
            </a:r>
            <a:r>
              <a:rPr lang="en-US" sz="1800" dirty="0">
                <a:solidFill>
                  <a:srgbClr val="000000"/>
                </a:solidFill>
              </a:rPr>
              <a:t>from</a:t>
            </a:r>
            <a:endParaRPr lang="en-US" sz="1800" dirty="0">
              <a:latin typeface="Arial" charset="0"/>
            </a:endParaRPr>
          </a:p>
        </p:txBody>
      </p:sp>
      <p:sp>
        <p:nvSpPr>
          <p:cNvPr id="36873" name="Text Box 13"/>
          <p:cNvSpPr txBox="1">
            <a:spLocks noChangeArrowheads="1"/>
          </p:cNvSpPr>
          <p:nvPr/>
        </p:nvSpPr>
        <p:spPr bwMode="auto">
          <a:xfrm>
            <a:off x="4656138" y="1808163"/>
            <a:ext cx="1206500" cy="385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CCCCCC">
                      <a:alpha val="74998"/>
                    </a:srgbClr>
                  </a:outerShdw>
                </a:effectLst>
              </a14:hiddenEffects>
            </a:ext>
          </a:extLst>
        </p:spPr>
        <p:txBody>
          <a:bodyPr lIns="36576" tIns="36576" rIns="36576" bIns="36576"/>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just" eaLnBrk="1" hangingPunct="1"/>
            <a:r>
              <a:rPr lang="en-US" sz="1800" dirty="0" smtClean="0">
                <a:solidFill>
                  <a:srgbClr val="000000"/>
                </a:solidFill>
              </a:rPr>
              <a:t>countries</a:t>
            </a:r>
            <a:endParaRPr lang="en-US" sz="1800" dirty="0">
              <a:latin typeface="Arial" charset="0"/>
            </a:endParaRPr>
          </a:p>
        </p:txBody>
      </p:sp>
      <p:sp>
        <p:nvSpPr>
          <p:cNvPr id="36874" name="Text Box 14"/>
          <p:cNvSpPr txBox="1">
            <a:spLocks noChangeArrowheads="1"/>
          </p:cNvSpPr>
          <p:nvPr/>
        </p:nvSpPr>
        <p:spPr bwMode="auto">
          <a:xfrm>
            <a:off x="836613" y="2566988"/>
            <a:ext cx="1828800" cy="254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CCCCCC">
                      <a:alpha val="74998"/>
                    </a:srgbClr>
                  </a:outerShdw>
                </a:effectLst>
              </a14:hiddenEffects>
            </a:ext>
          </a:extLst>
        </p:spPr>
        <p:txBody>
          <a:bodyPr lIns="36576" tIns="36576" rIns="36576" bIns="36576"/>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eaLnBrk="1" hangingPunct="1"/>
            <a:r>
              <a:rPr lang="en-US" sz="900" b="1" dirty="0">
                <a:solidFill>
                  <a:srgbClr val="FF0000"/>
                </a:solidFill>
              </a:rPr>
              <a:t>ERAT Member by Duty Station</a:t>
            </a:r>
            <a:endParaRPr lang="en-US" sz="2800" dirty="0">
              <a:latin typeface="Arial" charset="0"/>
            </a:endParaRPr>
          </a:p>
        </p:txBody>
      </p:sp>
      <p:sp>
        <p:nvSpPr>
          <p:cNvPr id="36875" name="Text Box 30"/>
          <p:cNvSpPr txBox="1">
            <a:spLocks noChangeArrowheads="1"/>
          </p:cNvSpPr>
          <p:nvPr/>
        </p:nvSpPr>
        <p:spPr bwMode="auto">
          <a:xfrm>
            <a:off x="3656013" y="2565400"/>
            <a:ext cx="2227262" cy="3825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CCCCCC">
                      <a:alpha val="74998"/>
                    </a:srgbClr>
                  </a:outerShdw>
                </a:effectLst>
              </a14:hiddenEffects>
            </a:ext>
          </a:extLst>
        </p:spPr>
        <p:txBody>
          <a:bodyPr lIns="36576" tIns="36576" rIns="36576" bIns="36576"/>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eaLnBrk="1" hangingPunct="1"/>
            <a:r>
              <a:rPr lang="en-US" sz="900" b="1" dirty="0">
                <a:solidFill>
                  <a:srgbClr val="FF0000"/>
                </a:solidFill>
              </a:rPr>
              <a:t>ERAT Member Composition by Institution</a:t>
            </a:r>
            <a:endParaRPr lang="en-US" sz="2800" dirty="0">
              <a:latin typeface="Arial" charset="0"/>
            </a:endParaRPr>
          </a:p>
        </p:txBody>
      </p:sp>
      <p:graphicFrame>
        <p:nvGraphicFramePr>
          <p:cNvPr id="36876" name="Object 1038"/>
          <p:cNvGraphicFramePr>
            <a:graphicFrameLocks noChangeAspect="1"/>
          </p:cNvGraphicFramePr>
          <p:nvPr/>
        </p:nvGraphicFramePr>
        <p:xfrm>
          <a:off x="2578100" y="2763838"/>
          <a:ext cx="4483100" cy="2703512"/>
        </p:xfrm>
        <a:graphic>
          <a:graphicData uri="http://schemas.openxmlformats.org/presentationml/2006/ole">
            <mc:AlternateContent xmlns:mc="http://schemas.openxmlformats.org/markup-compatibility/2006">
              <mc:Choice xmlns:v="urn:schemas-microsoft-com:vml" Requires="v">
                <p:oleObj spid="_x0000_s37006" name="Worksheet" r:id="rId7" imgW="3695689" imgH="2257470" progId="Excel.Sheet.12">
                  <p:embed/>
                </p:oleObj>
              </mc:Choice>
              <mc:Fallback>
                <p:oleObj name="Worksheet" r:id="rId7" imgW="3695689" imgH="2257470" progId="Excel.Sheet.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8100" y="2763838"/>
                        <a:ext cx="4483100" cy="270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36877" name="Object 1054"/>
          <p:cNvGraphicFramePr>
            <a:graphicFrameLocks noChangeAspect="1"/>
          </p:cNvGraphicFramePr>
          <p:nvPr/>
        </p:nvGraphicFramePr>
        <p:xfrm>
          <a:off x="6081713" y="3082925"/>
          <a:ext cx="3254375" cy="2074863"/>
        </p:xfrm>
        <a:graphic>
          <a:graphicData uri="http://schemas.openxmlformats.org/presentationml/2006/ole">
            <mc:AlternateContent xmlns:mc="http://schemas.openxmlformats.org/markup-compatibility/2006">
              <mc:Choice xmlns:v="urn:schemas-microsoft-com:vml" Requires="v">
                <p:oleObj spid="_x0000_s37007" name="Worksheet" r:id="rId10" imgW="2305044" imgH="1419120" progId="Excel.Sheet.12">
                  <p:embed/>
                </p:oleObj>
              </mc:Choice>
              <mc:Fallback>
                <p:oleObj name="Worksheet" r:id="rId10" imgW="2305044" imgH="1419120" progId="Excel.Sheet.1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81713" y="3082925"/>
                        <a:ext cx="3254375" cy="207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36878" name="Text Box 61"/>
          <p:cNvSpPr txBox="1">
            <a:spLocks noChangeArrowheads="1"/>
          </p:cNvSpPr>
          <p:nvPr/>
        </p:nvSpPr>
        <p:spPr bwMode="auto">
          <a:xfrm>
            <a:off x="6399213" y="2576513"/>
            <a:ext cx="2286000" cy="3159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CCCCCC">
                      <a:alpha val="74998"/>
                    </a:srgbClr>
                  </a:outerShdw>
                </a:effectLst>
              </a14:hiddenEffects>
            </a:ext>
          </a:extLst>
        </p:spPr>
        <p:txBody>
          <a:bodyPr lIns="36576" tIns="36576" rIns="36576" bIns="36576"/>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eaLnBrk="1" hangingPunct="1"/>
            <a:r>
              <a:rPr lang="en-US" sz="900" b="1" dirty="0">
                <a:solidFill>
                  <a:srgbClr val="FF0000"/>
                </a:solidFill>
              </a:rPr>
              <a:t>Number of ERAT Member Trained by Year</a:t>
            </a:r>
            <a:endParaRPr lang="en-US" sz="900" dirty="0">
              <a:latin typeface="Arial" charset="0"/>
            </a:endParaRPr>
          </a:p>
        </p:txBody>
      </p:sp>
      <p:sp>
        <p:nvSpPr>
          <p:cNvPr id="36879" name="Text Box 10"/>
          <p:cNvSpPr txBox="1">
            <a:spLocks noChangeArrowheads="1"/>
          </p:cNvSpPr>
          <p:nvPr/>
        </p:nvSpPr>
        <p:spPr bwMode="auto">
          <a:xfrm>
            <a:off x="6002338" y="1454150"/>
            <a:ext cx="746125" cy="7000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CCCCCC">
                      <a:alpha val="74998"/>
                    </a:srgbClr>
                  </a:outerShdw>
                </a:effectLst>
              </a14:hiddenEffects>
            </a:ext>
          </a:extLst>
        </p:spPr>
        <p:txBody>
          <a:bodyPr lIns="36576" tIns="36576" rIns="36576" bIns="36576"/>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4800" dirty="0">
                <a:solidFill>
                  <a:srgbClr val="FF0000"/>
                </a:solidFill>
              </a:rPr>
              <a:t>4</a:t>
            </a:r>
            <a:endParaRPr lang="en-US" sz="1800" dirty="0">
              <a:latin typeface="Arial" charset="0"/>
            </a:endParaRPr>
          </a:p>
        </p:txBody>
      </p:sp>
      <p:sp>
        <p:nvSpPr>
          <p:cNvPr id="36880" name="Text Box 11"/>
          <p:cNvSpPr txBox="1">
            <a:spLocks noChangeArrowheads="1"/>
          </p:cNvSpPr>
          <p:nvPr/>
        </p:nvSpPr>
        <p:spPr bwMode="auto">
          <a:xfrm>
            <a:off x="6427788" y="1568450"/>
            <a:ext cx="1649412" cy="412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CCCCCC">
                      <a:alpha val="74998"/>
                    </a:srgbClr>
                  </a:outerShdw>
                </a:effectLst>
              </a14:hiddenEffects>
            </a:ext>
          </a:extLst>
        </p:spPr>
        <p:txBody>
          <a:bodyPr lIns="36576" tIns="36576" rIns="36576" bIns="36576"/>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1800" dirty="0" smtClean="0">
                <a:solidFill>
                  <a:srgbClr val="000000"/>
                </a:solidFill>
              </a:rPr>
              <a:t>training courses </a:t>
            </a:r>
            <a:endParaRPr lang="en-US" sz="1800" dirty="0">
              <a:latin typeface="Arial" charset="0"/>
            </a:endParaRPr>
          </a:p>
        </p:txBody>
      </p:sp>
      <p:sp>
        <p:nvSpPr>
          <p:cNvPr id="36881" name="Text Box 13"/>
          <p:cNvSpPr txBox="1">
            <a:spLocks noChangeArrowheads="1"/>
          </p:cNvSpPr>
          <p:nvPr/>
        </p:nvSpPr>
        <p:spPr bwMode="auto">
          <a:xfrm>
            <a:off x="6442075" y="1785938"/>
            <a:ext cx="1206500" cy="385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CCCCCC">
                      <a:alpha val="74998"/>
                    </a:srgbClr>
                  </a:outerShdw>
                </a:effectLst>
              </a14:hiddenEffects>
            </a:ext>
          </a:extLst>
        </p:spPr>
        <p:txBody>
          <a:bodyPr lIns="36576" tIns="36576" rIns="36576" bIns="36576"/>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just" eaLnBrk="1" hangingPunct="1"/>
            <a:r>
              <a:rPr lang="en-US" sz="1800" dirty="0" smtClean="0">
                <a:solidFill>
                  <a:srgbClr val="000000"/>
                </a:solidFill>
              </a:rPr>
              <a:t>conducted</a:t>
            </a:r>
            <a:endParaRPr lang="en-US" sz="1800" dirty="0">
              <a:latin typeface="Arial" charset="0"/>
            </a:endParaRPr>
          </a:p>
        </p:txBody>
      </p:sp>
      <p:sp>
        <p:nvSpPr>
          <p:cNvPr id="36882" name="TextBox 1056"/>
          <p:cNvSpPr txBox="1">
            <a:spLocks noChangeArrowheads="1"/>
          </p:cNvSpPr>
          <p:nvPr/>
        </p:nvSpPr>
        <p:spPr bwMode="auto">
          <a:xfrm>
            <a:off x="5310188" y="4911725"/>
            <a:ext cx="53975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1000" dirty="0">
                <a:latin typeface="Arial" charset="0"/>
              </a:rPr>
              <a:t>NDMO</a:t>
            </a:r>
            <a:endParaRPr lang="en-GB" sz="1000" dirty="0">
              <a:latin typeface="Arial" charset="0"/>
            </a:endParaRPr>
          </a:p>
        </p:txBody>
      </p:sp>
      <p:sp>
        <p:nvSpPr>
          <p:cNvPr id="36883" name="TextBox 100"/>
          <p:cNvSpPr txBox="1">
            <a:spLocks noChangeArrowheads="1"/>
          </p:cNvSpPr>
          <p:nvPr/>
        </p:nvSpPr>
        <p:spPr bwMode="auto">
          <a:xfrm>
            <a:off x="5473700" y="3176588"/>
            <a:ext cx="79375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1000" dirty="0">
                <a:latin typeface="Arial" charset="0"/>
              </a:rPr>
              <a:t>AHA Centre</a:t>
            </a:r>
            <a:endParaRPr lang="en-GB" sz="1000" dirty="0">
              <a:latin typeface="Arial" charset="0"/>
            </a:endParaRPr>
          </a:p>
        </p:txBody>
      </p:sp>
      <p:sp>
        <p:nvSpPr>
          <p:cNvPr id="36884" name="TextBox 101"/>
          <p:cNvSpPr txBox="1">
            <a:spLocks noChangeArrowheads="1"/>
          </p:cNvSpPr>
          <p:nvPr/>
        </p:nvSpPr>
        <p:spPr bwMode="auto">
          <a:xfrm>
            <a:off x="3889375" y="3052763"/>
            <a:ext cx="449263"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1000" dirty="0">
                <a:latin typeface="Arial" charset="0"/>
              </a:rPr>
              <a:t>ASEC</a:t>
            </a:r>
            <a:endParaRPr lang="en-GB" sz="1000" dirty="0">
              <a:latin typeface="Arial" charset="0"/>
            </a:endParaRPr>
          </a:p>
        </p:txBody>
      </p:sp>
      <p:sp>
        <p:nvSpPr>
          <p:cNvPr id="36885" name="TextBox 102"/>
          <p:cNvSpPr txBox="1">
            <a:spLocks noChangeArrowheads="1"/>
          </p:cNvSpPr>
          <p:nvPr/>
        </p:nvSpPr>
        <p:spPr bwMode="auto">
          <a:xfrm>
            <a:off x="4265613" y="2959100"/>
            <a:ext cx="398462"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1000" dirty="0">
                <a:latin typeface="Arial" charset="0"/>
              </a:rPr>
              <a:t>CSO</a:t>
            </a:r>
            <a:endParaRPr lang="en-GB" sz="1000" dirty="0">
              <a:latin typeface="Arial" charset="0"/>
            </a:endParaRPr>
          </a:p>
        </p:txBody>
      </p:sp>
      <p:sp>
        <p:nvSpPr>
          <p:cNvPr id="36886" name="TextBox 103"/>
          <p:cNvSpPr txBox="1">
            <a:spLocks noChangeArrowheads="1"/>
          </p:cNvSpPr>
          <p:nvPr/>
        </p:nvSpPr>
        <p:spPr bwMode="auto">
          <a:xfrm>
            <a:off x="4751388" y="2921000"/>
            <a:ext cx="58737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1000" dirty="0">
                <a:latin typeface="Arial" charset="0"/>
              </a:rPr>
              <a:t>Military</a:t>
            </a:r>
            <a:endParaRPr lang="en-GB" sz="1000" dirty="0">
              <a:latin typeface="Arial" charset="0"/>
            </a:endParaRPr>
          </a:p>
        </p:txBody>
      </p:sp>
      <p:sp>
        <p:nvSpPr>
          <p:cNvPr id="36887" name="TextBox 104"/>
          <p:cNvSpPr txBox="1">
            <a:spLocks noChangeArrowheads="1"/>
          </p:cNvSpPr>
          <p:nvPr/>
        </p:nvSpPr>
        <p:spPr bwMode="auto">
          <a:xfrm>
            <a:off x="6237288" y="4941888"/>
            <a:ext cx="7715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eaLnBrk="1" hangingPunct="1"/>
            <a:r>
              <a:rPr lang="en-US" sz="1000" dirty="0">
                <a:latin typeface="Arial" charset="0"/>
              </a:rPr>
              <a:t>2010</a:t>
            </a:r>
          </a:p>
          <a:p>
            <a:pPr algn="ctr" eaLnBrk="1" hangingPunct="1"/>
            <a:r>
              <a:rPr lang="en-US" sz="1000" dirty="0">
                <a:latin typeface="Arial" charset="0"/>
              </a:rPr>
              <a:t>Singapore</a:t>
            </a:r>
            <a:endParaRPr lang="en-GB" sz="1000" dirty="0">
              <a:latin typeface="Arial" charset="0"/>
            </a:endParaRPr>
          </a:p>
        </p:txBody>
      </p:sp>
      <p:sp>
        <p:nvSpPr>
          <p:cNvPr id="36888" name="TextBox 105"/>
          <p:cNvSpPr txBox="1">
            <a:spLocks noChangeArrowheads="1"/>
          </p:cNvSpPr>
          <p:nvPr/>
        </p:nvSpPr>
        <p:spPr bwMode="auto">
          <a:xfrm>
            <a:off x="6932613" y="4929188"/>
            <a:ext cx="7715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eaLnBrk="1" hangingPunct="1"/>
            <a:r>
              <a:rPr lang="en-US" sz="1000" dirty="0">
                <a:latin typeface="Arial" charset="0"/>
              </a:rPr>
              <a:t>2011</a:t>
            </a:r>
          </a:p>
          <a:p>
            <a:pPr algn="ctr" eaLnBrk="1" hangingPunct="1"/>
            <a:r>
              <a:rPr lang="en-US" sz="1000" dirty="0">
                <a:latin typeface="Arial" charset="0"/>
              </a:rPr>
              <a:t>Singapore</a:t>
            </a:r>
            <a:endParaRPr lang="en-GB" sz="1000" dirty="0">
              <a:latin typeface="Arial" charset="0"/>
            </a:endParaRPr>
          </a:p>
        </p:txBody>
      </p:sp>
      <p:sp>
        <p:nvSpPr>
          <p:cNvPr id="36889" name="TextBox 106"/>
          <p:cNvSpPr txBox="1">
            <a:spLocks noChangeArrowheads="1"/>
          </p:cNvSpPr>
          <p:nvPr/>
        </p:nvSpPr>
        <p:spPr bwMode="auto">
          <a:xfrm>
            <a:off x="7637463" y="4932363"/>
            <a:ext cx="7715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eaLnBrk="1" hangingPunct="1"/>
            <a:r>
              <a:rPr lang="en-US" sz="1000" dirty="0">
                <a:latin typeface="Arial" charset="0"/>
              </a:rPr>
              <a:t>2013</a:t>
            </a:r>
          </a:p>
          <a:p>
            <a:pPr algn="ctr" eaLnBrk="1" hangingPunct="1"/>
            <a:r>
              <a:rPr lang="en-US" sz="1000" dirty="0">
                <a:latin typeface="Arial" charset="0"/>
              </a:rPr>
              <a:t>Singapore</a:t>
            </a:r>
            <a:endParaRPr lang="en-GB" sz="1000" dirty="0">
              <a:latin typeface="Arial" charset="0"/>
            </a:endParaRPr>
          </a:p>
        </p:txBody>
      </p:sp>
      <p:sp>
        <p:nvSpPr>
          <p:cNvPr id="36890" name="TextBox 107"/>
          <p:cNvSpPr txBox="1">
            <a:spLocks noChangeArrowheads="1"/>
          </p:cNvSpPr>
          <p:nvPr/>
        </p:nvSpPr>
        <p:spPr bwMode="auto">
          <a:xfrm>
            <a:off x="8304213" y="4929188"/>
            <a:ext cx="7715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eaLnBrk="1" hangingPunct="1"/>
            <a:r>
              <a:rPr lang="en-US" sz="1000" dirty="0">
                <a:latin typeface="Arial" charset="0"/>
              </a:rPr>
              <a:t>2014</a:t>
            </a:r>
          </a:p>
          <a:p>
            <a:pPr algn="ctr" eaLnBrk="1" hangingPunct="1"/>
            <a:r>
              <a:rPr lang="en-US" sz="1000" dirty="0">
                <a:latin typeface="Arial" charset="0"/>
              </a:rPr>
              <a:t>Jakarta</a:t>
            </a:r>
            <a:endParaRPr lang="en-GB" sz="1000" dirty="0">
              <a:latin typeface="Arial" charset="0"/>
            </a:endParaRPr>
          </a:p>
        </p:txBody>
      </p:sp>
      <p:grpSp>
        <p:nvGrpSpPr>
          <p:cNvPr id="36891" name="Group 20"/>
          <p:cNvGrpSpPr>
            <a:grpSpLocks/>
          </p:cNvGrpSpPr>
          <p:nvPr/>
        </p:nvGrpSpPr>
        <p:grpSpPr bwMode="auto">
          <a:xfrm>
            <a:off x="0" y="6248400"/>
            <a:ext cx="9144000" cy="609600"/>
            <a:chOff x="0" y="6248976"/>
            <a:chExt cx="9144000" cy="609024"/>
          </a:xfrm>
        </p:grpSpPr>
        <p:sp>
          <p:nvSpPr>
            <p:cNvPr id="34" name="Rectangle 33"/>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grpSp>
          <p:nvGrpSpPr>
            <p:cNvPr id="36894" name="Group 27"/>
            <p:cNvGrpSpPr>
              <a:grpSpLocks/>
            </p:cNvGrpSpPr>
            <p:nvPr/>
          </p:nvGrpSpPr>
          <p:grpSpPr bwMode="auto">
            <a:xfrm>
              <a:off x="0" y="6248976"/>
              <a:ext cx="9144000" cy="456768"/>
              <a:chOff x="0" y="6248400"/>
              <a:chExt cx="9144000" cy="457200"/>
            </a:xfrm>
          </p:grpSpPr>
          <p:sp>
            <p:nvSpPr>
              <p:cNvPr id="36" name="Rectangle 35"/>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pic>
            <p:nvPicPr>
              <p:cNvPr id="37" name="Picture 13" descr="ASEAN Emblem gif"/>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grpSp>
      <p:sp>
        <p:nvSpPr>
          <p:cNvPr id="38" name="Footer Placeholder 1"/>
          <p:cNvSpPr>
            <a:spLocks noGrp="1"/>
          </p:cNvSpPr>
          <p:nvPr>
            <p:ph type="ftr" sz="quarter" idx="11"/>
          </p:nvPr>
        </p:nvSpPr>
        <p:spPr/>
        <p:txBody>
          <a:bodyPr/>
          <a:lstStyle/>
          <a:p>
            <a:pPr>
              <a:defRPr/>
            </a:pPr>
            <a:r>
              <a:rPr lang="id-ID" smtClean="0">
                <a:solidFill>
                  <a:prstClr val="black">
                    <a:tint val="75000"/>
                  </a:prstClr>
                </a:solidFill>
              </a:rPr>
              <a:t>ASEAN AHA Centre</a:t>
            </a:r>
            <a:endParaRPr lang="id-ID">
              <a:solidFill>
                <a:prstClr val="black">
                  <a:tint val="75000"/>
                </a:prstClr>
              </a:solidFill>
            </a:endParaRPr>
          </a:p>
        </p:txBody>
      </p:sp>
      <p:sp>
        <p:nvSpPr>
          <p:cNvPr id="33" name="TextBox 32"/>
          <p:cNvSpPr txBox="1"/>
          <p:nvPr/>
        </p:nvSpPr>
        <p:spPr>
          <a:xfrm>
            <a:off x="4572000" y="6400800"/>
            <a:ext cx="4038600" cy="369332"/>
          </a:xfrm>
          <a:prstGeom prst="rect">
            <a:avLst/>
          </a:prstGeom>
          <a:noFill/>
        </p:spPr>
        <p:txBody>
          <a:bodyPr wrap="square" rtlCol="0">
            <a:spAutoFit/>
          </a:bodyPr>
          <a:lstStyle/>
          <a:p>
            <a:pPr algn="r"/>
            <a:r>
              <a:rPr lang="en-US" i="1" dirty="0" smtClean="0">
                <a:solidFill>
                  <a:schemeClr val="bg1"/>
                </a:solidFill>
              </a:rPr>
              <a:t>One ASEAN, One Response</a:t>
            </a:r>
            <a:endParaRPr lang="en-US" i="1" dirty="0">
              <a:solidFill>
                <a:schemeClr val="bg1"/>
              </a:solidFill>
            </a:endParaRPr>
          </a:p>
        </p:txBody>
      </p:sp>
    </p:spTree>
    <p:extLst>
      <p:ext uri="{BB962C8B-B14F-4D97-AF65-F5344CB8AC3E}">
        <p14:creationId xmlns:p14="http://schemas.microsoft.com/office/powerpoint/2010/main" val="4142312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4" name="TextBox 3"/>
          <p:cNvSpPr txBox="1"/>
          <p:nvPr/>
        </p:nvSpPr>
        <p:spPr>
          <a:xfrm>
            <a:off x="1294325" y="2074305"/>
            <a:ext cx="7893508" cy="2123658"/>
          </a:xfrm>
          <a:prstGeom prst="rect">
            <a:avLst/>
          </a:prstGeom>
          <a:noFill/>
        </p:spPr>
        <p:txBody>
          <a:bodyPr wrap="none" rtlCol="0">
            <a:spAutoFit/>
          </a:bodyPr>
          <a:lstStyle/>
          <a:p>
            <a:r>
              <a:rPr lang="en-US" sz="6600" dirty="0">
                <a:solidFill>
                  <a:schemeClr val="bg1"/>
                </a:solidFill>
                <a:latin typeface="Arial Black" panose="020B0A04020102020204" pitchFamily="34" charset="0"/>
              </a:rPr>
              <a:t>ONE ASEAN</a:t>
            </a:r>
          </a:p>
          <a:p>
            <a:r>
              <a:rPr lang="en-US" sz="6600" dirty="0">
                <a:solidFill>
                  <a:schemeClr val="bg1"/>
                </a:solidFill>
                <a:latin typeface="Arial Black" panose="020B0A04020102020204" pitchFamily="34" charset="0"/>
              </a:rPr>
              <a:t>ONE RESPONSE </a:t>
            </a:r>
          </a:p>
        </p:txBody>
      </p:sp>
      <p:pic>
        <p:nvPicPr>
          <p:cNvPr id="5" name="Picture 13" descr="ASEAN Emblem gif"/>
          <p:cNvPicPr>
            <a:picLocks noChangeAspect="1" noChangeArrowheads="1"/>
          </p:cNvPicPr>
          <p:nvPr/>
        </p:nvPicPr>
        <p:blipFill>
          <a:blip r:embed="rId2" cstate="screen"/>
          <a:srcRect/>
          <a:stretch>
            <a:fillRect/>
          </a:stretch>
        </p:blipFill>
        <p:spPr bwMode="auto">
          <a:xfrm>
            <a:off x="7147051" y="1979824"/>
            <a:ext cx="1188800" cy="1144769"/>
          </a:xfrm>
          <a:prstGeom prst="rect">
            <a:avLst/>
          </a:prstGeom>
          <a:noFill/>
          <a:ln>
            <a:noFill/>
          </a:ln>
          <a:effectLst>
            <a:glow rad="101600">
              <a:schemeClr val="accent1">
                <a:satMod val="175000"/>
                <a:alpha val="40000"/>
              </a:schemeClr>
            </a:glow>
          </a:effectLst>
        </p:spPr>
      </p:pic>
      <p:cxnSp>
        <p:nvCxnSpPr>
          <p:cNvPr id="6" name="Straight Connector 5"/>
          <p:cNvCxnSpPr/>
          <p:nvPr/>
        </p:nvCxnSpPr>
        <p:spPr>
          <a:xfrm flipV="1">
            <a:off x="1547166" y="4102726"/>
            <a:ext cx="7194370" cy="23859"/>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60809" y="4170339"/>
            <a:ext cx="6982937" cy="369332"/>
          </a:xfrm>
          <a:prstGeom prst="rect">
            <a:avLst/>
          </a:prstGeom>
          <a:noFill/>
        </p:spPr>
        <p:txBody>
          <a:bodyPr wrap="none" rtlCol="0">
            <a:spAutoFit/>
          </a:bodyPr>
          <a:lstStyle/>
          <a:p>
            <a:r>
              <a:rPr lang="en-US" dirty="0">
                <a:solidFill>
                  <a:schemeClr val="bg1"/>
                </a:solidFill>
              </a:rPr>
              <a:t>ASEAN RESPONDING AS ONE IN THE REGION AND OUTSIDE THE REGION </a:t>
            </a:r>
          </a:p>
        </p:txBody>
      </p:sp>
      <p:sp>
        <p:nvSpPr>
          <p:cNvPr id="11" name="TextBox 10"/>
          <p:cNvSpPr txBox="1"/>
          <p:nvPr/>
        </p:nvSpPr>
        <p:spPr>
          <a:xfrm>
            <a:off x="5398430" y="4556705"/>
            <a:ext cx="3403624" cy="323165"/>
          </a:xfrm>
          <a:prstGeom prst="rect">
            <a:avLst/>
          </a:prstGeom>
          <a:solidFill>
            <a:schemeClr val="tx1"/>
          </a:solidFill>
        </p:spPr>
        <p:txBody>
          <a:bodyPr wrap="none" rtlCol="0">
            <a:spAutoFit/>
          </a:bodyPr>
          <a:lstStyle/>
          <a:p>
            <a:r>
              <a:rPr lang="en-US" sz="1500" dirty="0">
                <a:solidFill>
                  <a:schemeClr val="bg1"/>
                </a:solidFill>
              </a:rPr>
              <a:t>VISIONING FOR 2015-2020 AND BEYOND </a:t>
            </a:r>
          </a:p>
        </p:txBody>
      </p:sp>
    </p:spTree>
    <p:extLst>
      <p:ext uri="{BB962C8B-B14F-4D97-AF65-F5344CB8AC3E}">
        <p14:creationId xmlns:p14="http://schemas.microsoft.com/office/powerpoint/2010/main" val="349263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3"/>
          <p:cNvSpPr>
            <a:spLocks noChangeArrowheads="1"/>
          </p:cNvSpPr>
          <p:nvPr/>
        </p:nvSpPr>
        <p:spPr bwMode="auto">
          <a:xfrm>
            <a:off x="5511448" y="1619635"/>
            <a:ext cx="2052985" cy="3589892"/>
          </a:xfrm>
          <a:prstGeom prst="homePlate">
            <a:avLst>
              <a:gd name="adj" fmla="val 16694"/>
            </a:avLst>
          </a:prstGeom>
          <a:solidFill>
            <a:srgbClr val="FFFFFF"/>
          </a:solidFill>
          <a:ln w="9525">
            <a:solidFill>
              <a:srgbClr val="000000"/>
            </a:solidFill>
            <a:miter lim="800000"/>
            <a:headEnd/>
            <a:tailEnd/>
          </a:ln>
          <a:effectLst>
            <a:outerShdw dist="35921" dir="2700000" algn="ctr" rotWithShape="0">
              <a:srgbClr val="000000"/>
            </a:outerShdw>
          </a:effectLst>
        </p:spPr>
        <p:txBody>
          <a:bodyPr wrap="none" anchor="ctr"/>
          <a:lstStyle/>
          <a:p>
            <a:pPr defTabSz="685800" fontAlgn="base">
              <a:spcBef>
                <a:spcPct val="0"/>
              </a:spcBef>
              <a:spcAft>
                <a:spcPct val="0"/>
              </a:spcAft>
              <a:defRPr/>
            </a:pPr>
            <a:endParaRPr lang="en-US" sz="1224" kern="0" dirty="0">
              <a:solidFill>
                <a:srgbClr val="000000"/>
              </a:solidFill>
              <a:latin typeface="Arial"/>
            </a:endParaRPr>
          </a:p>
        </p:txBody>
      </p:sp>
      <p:sp>
        <p:nvSpPr>
          <p:cNvPr id="9" name="AutoShape 13"/>
          <p:cNvSpPr>
            <a:spLocks noChangeArrowheads="1"/>
          </p:cNvSpPr>
          <p:nvPr/>
        </p:nvSpPr>
        <p:spPr bwMode="auto">
          <a:xfrm>
            <a:off x="2170355" y="1607119"/>
            <a:ext cx="3574229" cy="3601067"/>
          </a:xfrm>
          <a:prstGeom prst="homePlate">
            <a:avLst>
              <a:gd name="adj" fmla="val 16920"/>
            </a:avLst>
          </a:prstGeom>
          <a:solidFill>
            <a:srgbClr val="FFFFFF"/>
          </a:solidFill>
          <a:ln w="9525">
            <a:solidFill>
              <a:srgbClr val="000000"/>
            </a:solidFill>
            <a:miter lim="800000"/>
            <a:headEnd/>
            <a:tailEnd/>
          </a:ln>
          <a:effectLst>
            <a:outerShdw dist="35921" dir="2700000" algn="ctr" rotWithShape="0">
              <a:srgbClr val="000000"/>
            </a:outerShdw>
          </a:effectLst>
        </p:spPr>
        <p:txBody>
          <a:bodyPr wrap="none" anchor="ctr"/>
          <a:lstStyle/>
          <a:p>
            <a:pPr defTabSz="685800" fontAlgn="base">
              <a:spcBef>
                <a:spcPct val="0"/>
              </a:spcBef>
              <a:spcAft>
                <a:spcPct val="0"/>
              </a:spcAft>
              <a:defRPr/>
            </a:pPr>
            <a:endParaRPr lang="en-US" sz="1224" kern="0">
              <a:solidFill>
                <a:srgbClr val="000000"/>
              </a:solidFill>
              <a:latin typeface="Arial"/>
            </a:endParaRPr>
          </a:p>
        </p:txBody>
      </p:sp>
      <p:sp>
        <p:nvSpPr>
          <p:cNvPr id="2" name="TextBox 1"/>
          <p:cNvSpPr txBox="1"/>
          <p:nvPr/>
        </p:nvSpPr>
        <p:spPr>
          <a:xfrm>
            <a:off x="183524" y="1022815"/>
            <a:ext cx="8838127" cy="507831"/>
          </a:xfrm>
          <a:prstGeom prst="rect">
            <a:avLst/>
          </a:prstGeom>
          <a:noFill/>
        </p:spPr>
        <p:txBody>
          <a:bodyPr wrap="square" rtlCol="0">
            <a:spAutoFit/>
          </a:bodyPr>
          <a:lstStyle/>
          <a:p>
            <a:r>
              <a:rPr lang="en-US" sz="1350" b="1" dirty="0"/>
              <a:t>One ASEAN One Response  is a vision of embracing various stakeholders in ASEAN to jointly respond to disaster  together as One   </a:t>
            </a:r>
          </a:p>
        </p:txBody>
      </p:sp>
      <p:sp>
        <p:nvSpPr>
          <p:cNvPr id="3" name="TextBox 2"/>
          <p:cNvSpPr txBox="1"/>
          <p:nvPr/>
        </p:nvSpPr>
        <p:spPr>
          <a:xfrm>
            <a:off x="2474675" y="2144890"/>
            <a:ext cx="2958543" cy="3113673"/>
          </a:xfrm>
          <a:prstGeom prst="rect">
            <a:avLst/>
          </a:prstGeom>
          <a:noFill/>
        </p:spPr>
        <p:txBody>
          <a:bodyPr wrap="square" rtlCol="0">
            <a:spAutoFit/>
          </a:bodyPr>
          <a:lstStyle/>
          <a:p>
            <a:pPr marL="257175" indent="-257175">
              <a:spcBef>
                <a:spcPts val="450"/>
              </a:spcBef>
              <a:buFont typeface="+mj-lt"/>
              <a:buAutoNum type="arabicPeriod"/>
            </a:pPr>
            <a:r>
              <a:rPr lang="en-US" sz="1350" b="1" dirty="0"/>
              <a:t>One framework:                        </a:t>
            </a:r>
            <a:r>
              <a:rPr lang="en-US" sz="1350" i="1" dirty="0"/>
              <a:t>AADMER</a:t>
            </a:r>
            <a:r>
              <a:rPr lang="en-US" sz="1350" dirty="0"/>
              <a:t> </a:t>
            </a:r>
          </a:p>
          <a:p>
            <a:pPr marL="257175" indent="-257175">
              <a:spcBef>
                <a:spcPts val="450"/>
              </a:spcBef>
              <a:buFont typeface="+mj-lt"/>
              <a:buAutoNum type="arabicPeriod"/>
            </a:pPr>
            <a:r>
              <a:rPr lang="en-US" sz="1350" b="1" dirty="0"/>
              <a:t>One Standard Operating Procedure</a:t>
            </a:r>
            <a:r>
              <a:rPr lang="en-US" sz="1350" dirty="0"/>
              <a:t>: </a:t>
            </a:r>
            <a:r>
              <a:rPr lang="en-US" sz="1350" i="1" dirty="0"/>
              <a:t>SASOP</a:t>
            </a:r>
          </a:p>
          <a:p>
            <a:pPr marL="257175" indent="-257175">
              <a:spcBef>
                <a:spcPts val="450"/>
              </a:spcBef>
              <a:buFont typeface="+mj-lt"/>
              <a:buAutoNum type="arabicPeriod"/>
            </a:pPr>
            <a:r>
              <a:rPr lang="en-US" sz="1350" b="1" dirty="0"/>
              <a:t>One Regional Coordinating Agency: </a:t>
            </a:r>
            <a:r>
              <a:rPr lang="en-US" sz="1350" i="1" dirty="0"/>
              <a:t>AHA Centre </a:t>
            </a:r>
          </a:p>
          <a:p>
            <a:pPr marL="257175" indent="-257175">
              <a:spcBef>
                <a:spcPts val="450"/>
              </a:spcBef>
              <a:buFont typeface="+mj-lt"/>
              <a:buAutoNum type="arabicPeriod"/>
            </a:pPr>
            <a:r>
              <a:rPr lang="en-US" sz="1350" b="1" dirty="0"/>
              <a:t>One Single Point of Contact:  </a:t>
            </a:r>
            <a:r>
              <a:rPr lang="en-US" sz="1200" i="1" dirty="0"/>
              <a:t>National</a:t>
            </a:r>
            <a:r>
              <a:rPr lang="en-US" sz="1350" i="1" dirty="0"/>
              <a:t> Disaster Management Office  </a:t>
            </a:r>
          </a:p>
          <a:p>
            <a:pPr marL="257175" indent="-257175">
              <a:spcBef>
                <a:spcPts val="450"/>
              </a:spcBef>
              <a:buFont typeface="+mj-lt"/>
              <a:buAutoNum type="arabicPeriod"/>
            </a:pPr>
            <a:r>
              <a:rPr lang="en-US" sz="1350" b="1" dirty="0"/>
              <a:t>One Field Coordination Centre : </a:t>
            </a:r>
            <a:r>
              <a:rPr lang="en-US" sz="1350" i="1" dirty="0"/>
              <a:t>Joint Operation and Coordination Centre of ASEAN </a:t>
            </a:r>
          </a:p>
          <a:p>
            <a:pPr>
              <a:spcBef>
                <a:spcPts val="450"/>
              </a:spcBef>
            </a:pPr>
            <a:endParaRPr lang="en-US" sz="1350" b="1" i="1" dirty="0"/>
          </a:p>
        </p:txBody>
      </p:sp>
      <p:grpSp>
        <p:nvGrpSpPr>
          <p:cNvPr id="4" name="Group 3"/>
          <p:cNvGrpSpPr/>
          <p:nvPr/>
        </p:nvGrpSpPr>
        <p:grpSpPr>
          <a:xfrm>
            <a:off x="0" y="5632203"/>
            <a:ext cx="9144000" cy="378206"/>
            <a:chOff x="0" y="6366604"/>
            <a:chExt cx="12192000" cy="504274"/>
          </a:xfrm>
        </p:grpSpPr>
        <p:sp>
          <p:nvSpPr>
            <p:cNvPr id="5" name="Rectangle 4"/>
            <p:cNvSpPr/>
            <p:nvPr/>
          </p:nvSpPr>
          <p:spPr>
            <a:xfrm>
              <a:off x="0" y="6415823"/>
              <a:ext cx="12192000" cy="4550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350" dirty="0">
                  <a:solidFill>
                    <a:prstClr val="white"/>
                  </a:solidFill>
                  <a:latin typeface="Arial Black" panose="020B0A04020102020204" pitchFamily="34" charset="0"/>
                </a:rPr>
                <a:t>ONE ASEAN       ONE RESPONSE</a:t>
              </a:r>
            </a:p>
          </p:txBody>
        </p:sp>
        <p:pic>
          <p:nvPicPr>
            <p:cNvPr id="6" name="Picture 2" descr="http://siamstartup.com/wp-content/uploads/2014/06/asean-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7330" y="6415256"/>
              <a:ext cx="617158" cy="4427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366604"/>
              <a:ext cx="12192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8" name="AutoShape 13"/>
          <p:cNvSpPr>
            <a:spLocks noChangeArrowheads="1"/>
          </p:cNvSpPr>
          <p:nvPr/>
        </p:nvSpPr>
        <p:spPr bwMode="auto">
          <a:xfrm>
            <a:off x="303789" y="1618294"/>
            <a:ext cx="2052985" cy="3589892"/>
          </a:xfrm>
          <a:prstGeom prst="homePlate">
            <a:avLst>
              <a:gd name="adj" fmla="val 16694"/>
            </a:avLst>
          </a:prstGeom>
          <a:solidFill>
            <a:srgbClr val="FFFFFF"/>
          </a:solidFill>
          <a:ln w="9525">
            <a:solidFill>
              <a:srgbClr val="000000"/>
            </a:solidFill>
            <a:miter lim="800000"/>
            <a:headEnd/>
            <a:tailEnd/>
          </a:ln>
          <a:effectLst>
            <a:outerShdw dist="35921" dir="2700000" algn="ctr" rotWithShape="0">
              <a:srgbClr val="000000"/>
            </a:outerShdw>
          </a:effectLst>
        </p:spPr>
        <p:txBody>
          <a:bodyPr wrap="none" anchor="ctr"/>
          <a:lstStyle/>
          <a:p>
            <a:pPr defTabSz="685800" fontAlgn="base">
              <a:spcBef>
                <a:spcPct val="0"/>
              </a:spcBef>
              <a:spcAft>
                <a:spcPct val="0"/>
              </a:spcAft>
              <a:defRPr/>
            </a:pPr>
            <a:endParaRPr lang="en-US" sz="1224" kern="0" dirty="0">
              <a:solidFill>
                <a:srgbClr val="000000"/>
              </a:solidFill>
              <a:latin typeface="Arial"/>
            </a:endParaRPr>
          </a:p>
        </p:txBody>
      </p:sp>
      <p:sp>
        <p:nvSpPr>
          <p:cNvPr id="11" name="Freeform 13"/>
          <p:cNvSpPr>
            <a:spLocks/>
          </p:cNvSpPr>
          <p:nvPr/>
        </p:nvSpPr>
        <p:spPr bwMode="auto">
          <a:xfrm>
            <a:off x="7427270" y="2682252"/>
            <a:ext cx="1594380" cy="1396381"/>
          </a:xfrm>
          <a:custGeom>
            <a:avLst/>
            <a:gdLst/>
            <a:ahLst/>
            <a:cxnLst>
              <a:cxn ang="0">
                <a:pos x="280" y="0"/>
              </a:cxn>
              <a:cxn ang="0">
                <a:pos x="344" y="128"/>
              </a:cxn>
              <a:cxn ang="0">
                <a:pos x="384" y="56"/>
              </a:cxn>
              <a:cxn ang="0">
                <a:pos x="408" y="136"/>
              </a:cxn>
              <a:cxn ang="0">
                <a:pos x="432" y="88"/>
              </a:cxn>
              <a:cxn ang="0">
                <a:pos x="440" y="128"/>
              </a:cxn>
              <a:cxn ang="0">
                <a:pos x="536" y="8"/>
              </a:cxn>
              <a:cxn ang="0">
                <a:pos x="496" y="160"/>
              </a:cxn>
              <a:cxn ang="0">
                <a:pos x="600" y="88"/>
              </a:cxn>
              <a:cxn ang="0">
                <a:pos x="544" y="176"/>
              </a:cxn>
              <a:cxn ang="0">
                <a:pos x="712" y="104"/>
              </a:cxn>
              <a:cxn ang="0">
                <a:pos x="600" y="200"/>
              </a:cxn>
              <a:cxn ang="0">
                <a:pos x="712" y="176"/>
              </a:cxn>
              <a:cxn ang="0">
                <a:pos x="624" y="232"/>
              </a:cxn>
              <a:cxn ang="0">
                <a:pos x="760" y="216"/>
              </a:cxn>
              <a:cxn ang="0">
                <a:pos x="656" y="288"/>
              </a:cxn>
              <a:cxn ang="0">
                <a:pos x="760" y="288"/>
              </a:cxn>
              <a:cxn ang="0">
                <a:pos x="656" y="320"/>
              </a:cxn>
              <a:cxn ang="0">
                <a:pos x="712" y="328"/>
              </a:cxn>
              <a:cxn ang="0">
                <a:pos x="624" y="336"/>
              </a:cxn>
              <a:cxn ang="0">
                <a:pos x="760" y="400"/>
              </a:cxn>
              <a:cxn ang="0">
                <a:pos x="616" y="376"/>
              </a:cxn>
              <a:cxn ang="0">
                <a:pos x="688" y="432"/>
              </a:cxn>
              <a:cxn ang="0">
                <a:pos x="592" y="416"/>
              </a:cxn>
              <a:cxn ang="0">
                <a:pos x="656" y="472"/>
              </a:cxn>
              <a:cxn ang="0">
                <a:pos x="568" y="456"/>
              </a:cxn>
              <a:cxn ang="0">
                <a:pos x="656" y="568"/>
              </a:cxn>
              <a:cxn ang="0">
                <a:pos x="544" y="488"/>
              </a:cxn>
              <a:cxn ang="0">
                <a:pos x="568" y="592"/>
              </a:cxn>
              <a:cxn ang="0">
                <a:pos x="480" y="520"/>
              </a:cxn>
              <a:cxn ang="0">
                <a:pos x="464" y="632"/>
              </a:cxn>
              <a:cxn ang="0">
                <a:pos x="408" y="504"/>
              </a:cxn>
              <a:cxn ang="0">
                <a:pos x="384" y="552"/>
              </a:cxn>
              <a:cxn ang="0">
                <a:pos x="368" y="520"/>
              </a:cxn>
              <a:cxn ang="0">
                <a:pos x="296" y="608"/>
              </a:cxn>
              <a:cxn ang="0">
                <a:pos x="320" y="520"/>
              </a:cxn>
              <a:cxn ang="0">
                <a:pos x="280" y="536"/>
              </a:cxn>
              <a:cxn ang="0">
                <a:pos x="296" y="488"/>
              </a:cxn>
              <a:cxn ang="0">
                <a:pos x="232" y="520"/>
              </a:cxn>
              <a:cxn ang="0">
                <a:pos x="240" y="472"/>
              </a:cxn>
              <a:cxn ang="0">
                <a:pos x="152" y="536"/>
              </a:cxn>
              <a:cxn ang="0">
                <a:pos x="208" y="440"/>
              </a:cxn>
              <a:cxn ang="0">
                <a:pos x="152" y="456"/>
              </a:cxn>
              <a:cxn ang="0">
                <a:pos x="176" y="400"/>
              </a:cxn>
              <a:cxn ang="0">
                <a:pos x="48" y="416"/>
              </a:cxn>
              <a:cxn ang="0">
                <a:pos x="152" y="352"/>
              </a:cxn>
              <a:cxn ang="0">
                <a:pos x="96" y="336"/>
              </a:cxn>
              <a:cxn ang="0">
                <a:pos x="176" y="320"/>
              </a:cxn>
              <a:cxn ang="0">
                <a:pos x="0" y="304"/>
              </a:cxn>
              <a:cxn ang="0">
                <a:pos x="160" y="288"/>
              </a:cxn>
              <a:cxn ang="0">
                <a:pos x="96" y="248"/>
              </a:cxn>
              <a:cxn ang="0">
                <a:pos x="216" y="248"/>
              </a:cxn>
              <a:cxn ang="0">
                <a:pos x="96" y="176"/>
              </a:cxn>
              <a:cxn ang="0">
                <a:pos x="224" y="200"/>
              </a:cxn>
              <a:cxn ang="0">
                <a:pos x="128" y="72"/>
              </a:cxn>
              <a:cxn ang="0">
                <a:pos x="264" y="160"/>
              </a:cxn>
              <a:cxn ang="0">
                <a:pos x="240" y="88"/>
              </a:cxn>
              <a:cxn ang="0">
                <a:pos x="296" y="136"/>
              </a:cxn>
              <a:cxn ang="0">
                <a:pos x="280" y="8"/>
              </a:cxn>
              <a:cxn ang="0">
                <a:pos x="280" y="0"/>
              </a:cxn>
            </a:cxnLst>
            <a:rect l="0" t="0" r="r" b="b"/>
            <a:pathLst>
              <a:path w="761" h="633">
                <a:moveTo>
                  <a:pt x="280" y="0"/>
                </a:moveTo>
                <a:lnTo>
                  <a:pt x="344" y="128"/>
                </a:lnTo>
                <a:lnTo>
                  <a:pt x="384" y="56"/>
                </a:lnTo>
                <a:lnTo>
                  <a:pt x="408" y="136"/>
                </a:lnTo>
                <a:lnTo>
                  <a:pt x="432" y="88"/>
                </a:lnTo>
                <a:lnTo>
                  <a:pt x="440" y="128"/>
                </a:lnTo>
                <a:lnTo>
                  <a:pt x="536" y="8"/>
                </a:lnTo>
                <a:lnTo>
                  <a:pt x="496" y="160"/>
                </a:lnTo>
                <a:lnTo>
                  <a:pt x="600" y="88"/>
                </a:lnTo>
                <a:lnTo>
                  <a:pt x="544" y="176"/>
                </a:lnTo>
                <a:lnTo>
                  <a:pt x="712" y="104"/>
                </a:lnTo>
                <a:lnTo>
                  <a:pt x="600" y="200"/>
                </a:lnTo>
                <a:lnTo>
                  <a:pt x="712" y="176"/>
                </a:lnTo>
                <a:lnTo>
                  <a:pt x="624" y="232"/>
                </a:lnTo>
                <a:lnTo>
                  <a:pt x="760" y="216"/>
                </a:lnTo>
                <a:lnTo>
                  <a:pt x="656" y="288"/>
                </a:lnTo>
                <a:lnTo>
                  <a:pt x="760" y="288"/>
                </a:lnTo>
                <a:lnTo>
                  <a:pt x="656" y="320"/>
                </a:lnTo>
                <a:lnTo>
                  <a:pt x="712" y="328"/>
                </a:lnTo>
                <a:lnTo>
                  <a:pt x="624" y="336"/>
                </a:lnTo>
                <a:lnTo>
                  <a:pt x="760" y="400"/>
                </a:lnTo>
                <a:lnTo>
                  <a:pt x="616" y="376"/>
                </a:lnTo>
                <a:lnTo>
                  <a:pt x="688" y="432"/>
                </a:lnTo>
                <a:lnTo>
                  <a:pt x="592" y="416"/>
                </a:lnTo>
                <a:lnTo>
                  <a:pt x="656" y="472"/>
                </a:lnTo>
                <a:lnTo>
                  <a:pt x="568" y="456"/>
                </a:lnTo>
                <a:lnTo>
                  <a:pt x="656" y="568"/>
                </a:lnTo>
                <a:lnTo>
                  <a:pt x="544" y="488"/>
                </a:lnTo>
                <a:lnTo>
                  <a:pt x="568" y="592"/>
                </a:lnTo>
                <a:lnTo>
                  <a:pt x="480" y="520"/>
                </a:lnTo>
                <a:lnTo>
                  <a:pt x="464" y="632"/>
                </a:lnTo>
                <a:lnTo>
                  <a:pt x="408" y="504"/>
                </a:lnTo>
                <a:lnTo>
                  <a:pt x="384" y="552"/>
                </a:lnTo>
                <a:lnTo>
                  <a:pt x="368" y="520"/>
                </a:lnTo>
                <a:lnTo>
                  <a:pt x="296" y="608"/>
                </a:lnTo>
                <a:lnTo>
                  <a:pt x="320" y="520"/>
                </a:lnTo>
                <a:lnTo>
                  <a:pt x="280" y="536"/>
                </a:lnTo>
                <a:lnTo>
                  <a:pt x="296" y="488"/>
                </a:lnTo>
                <a:lnTo>
                  <a:pt x="232" y="520"/>
                </a:lnTo>
                <a:lnTo>
                  <a:pt x="240" y="472"/>
                </a:lnTo>
                <a:lnTo>
                  <a:pt x="152" y="536"/>
                </a:lnTo>
                <a:lnTo>
                  <a:pt x="208" y="440"/>
                </a:lnTo>
                <a:lnTo>
                  <a:pt x="152" y="456"/>
                </a:lnTo>
                <a:lnTo>
                  <a:pt x="176" y="400"/>
                </a:lnTo>
                <a:lnTo>
                  <a:pt x="48" y="416"/>
                </a:lnTo>
                <a:lnTo>
                  <a:pt x="152" y="352"/>
                </a:lnTo>
                <a:lnTo>
                  <a:pt x="96" y="336"/>
                </a:lnTo>
                <a:lnTo>
                  <a:pt x="176" y="320"/>
                </a:lnTo>
                <a:lnTo>
                  <a:pt x="0" y="304"/>
                </a:lnTo>
                <a:lnTo>
                  <a:pt x="160" y="288"/>
                </a:lnTo>
                <a:lnTo>
                  <a:pt x="96" y="248"/>
                </a:lnTo>
                <a:lnTo>
                  <a:pt x="216" y="248"/>
                </a:lnTo>
                <a:lnTo>
                  <a:pt x="96" y="176"/>
                </a:lnTo>
                <a:lnTo>
                  <a:pt x="224" y="200"/>
                </a:lnTo>
                <a:lnTo>
                  <a:pt x="128" y="72"/>
                </a:lnTo>
                <a:lnTo>
                  <a:pt x="264" y="160"/>
                </a:lnTo>
                <a:lnTo>
                  <a:pt x="240" y="88"/>
                </a:lnTo>
                <a:lnTo>
                  <a:pt x="296" y="136"/>
                </a:lnTo>
                <a:lnTo>
                  <a:pt x="280" y="8"/>
                </a:lnTo>
                <a:lnTo>
                  <a:pt x="280" y="0"/>
                </a:lnTo>
                <a:close/>
              </a:path>
            </a:pathLst>
          </a:custGeom>
          <a:solidFill>
            <a:srgbClr val="C00000"/>
          </a:solidFill>
          <a:ln w="9525" cmpd="sng">
            <a:solidFill>
              <a:srgbClr val="C00000"/>
            </a:solidFill>
            <a:round/>
            <a:headEnd/>
            <a:tailEnd/>
          </a:ln>
          <a:effectLst>
            <a:outerShdw dist="35921" dir="2700000" algn="ctr" rotWithShape="0">
              <a:srgbClr val="000000"/>
            </a:outerShdw>
          </a:effectLst>
        </p:spPr>
        <p:txBody>
          <a:bodyPr wrap="none" anchor="ctr"/>
          <a:lstStyle/>
          <a:p>
            <a:pPr defTabSz="685800" fontAlgn="base">
              <a:spcBef>
                <a:spcPct val="0"/>
              </a:spcBef>
              <a:spcAft>
                <a:spcPct val="0"/>
              </a:spcAft>
              <a:defRPr/>
            </a:pPr>
            <a:r>
              <a:rPr lang="en-US" sz="1200" kern="0" dirty="0">
                <a:solidFill>
                  <a:schemeClr val="bg1"/>
                </a:solidFill>
                <a:latin typeface="Arial" charset="0"/>
                <a:ea typeface="-윤고딕130" pitchFamily="18" charset="-127"/>
              </a:rPr>
              <a:t> </a:t>
            </a:r>
          </a:p>
        </p:txBody>
      </p:sp>
      <p:sp>
        <p:nvSpPr>
          <p:cNvPr id="12" name="Rectangle 11"/>
          <p:cNvSpPr/>
          <p:nvPr/>
        </p:nvSpPr>
        <p:spPr>
          <a:xfrm>
            <a:off x="7708676" y="3061404"/>
            <a:ext cx="1188278" cy="715581"/>
          </a:xfrm>
          <a:prstGeom prst="rect">
            <a:avLst/>
          </a:prstGeom>
        </p:spPr>
        <p:txBody>
          <a:bodyPr wrap="square">
            <a:spAutoFit/>
          </a:bodyPr>
          <a:lstStyle/>
          <a:p>
            <a:pPr lvl="0" algn="ctr" fontAlgn="base">
              <a:spcBef>
                <a:spcPct val="0"/>
              </a:spcBef>
              <a:spcAft>
                <a:spcPct val="0"/>
              </a:spcAft>
              <a:defRPr/>
            </a:pPr>
            <a:r>
              <a:rPr lang="en-US" sz="1350" b="1" kern="0" dirty="0">
                <a:solidFill>
                  <a:schemeClr val="bg1"/>
                </a:solidFill>
                <a:ea typeface="-윤고딕130" pitchFamily="18" charset="-127"/>
              </a:rPr>
              <a:t>Disaster in affected country </a:t>
            </a:r>
          </a:p>
        </p:txBody>
      </p:sp>
      <p:grpSp>
        <p:nvGrpSpPr>
          <p:cNvPr id="16" name="Group 15"/>
          <p:cNvGrpSpPr/>
          <p:nvPr/>
        </p:nvGrpSpPr>
        <p:grpSpPr>
          <a:xfrm>
            <a:off x="5788813" y="2522231"/>
            <a:ext cx="1869101" cy="1788604"/>
            <a:chOff x="5125319" y="2096100"/>
            <a:chExt cx="2645220" cy="2384805"/>
          </a:xfrm>
        </p:grpSpPr>
        <p:sp>
          <p:nvSpPr>
            <p:cNvPr id="17" name="TextBox 16"/>
            <p:cNvSpPr txBox="1"/>
            <p:nvPr/>
          </p:nvSpPr>
          <p:spPr>
            <a:xfrm>
              <a:off x="5270592" y="2096100"/>
              <a:ext cx="1844878" cy="677108"/>
            </a:xfrm>
            <a:prstGeom prst="rect">
              <a:avLst/>
            </a:prstGeom>
            <a:noFill/>
          </p:spPr>
          <p:txBody>
            <a:bodyPr wrap="square" rtlCol="0">
              <a:spAutoFit/>
            </a:bodyPr>
            <a:lstStyle/>
            <a:p>
              <a:pPr defTabSz="685800">
                <a:defRPr/>
              </a:pPr>
              <a:r>
                <a:rPr lang="en-US" sz="1350" b="1" kern="0" dirty="0">
                  <a:solidFill>
                    <a:srgbClr val="000000"/>
                  </a:solidFill>
                </a:rPr>
                <a:t>ONE ASEAN ONE RESPONSE </a:t>
              </a:r>
            </a:p>
          </p:txBody>
        </p:sp>
        <p:sp>
          <p:nvSpPr>
            <p:cNvPr id="18" name="TextBox 17"/>
            <p:cNvSpPr txBox="1"/>
            <p:nvPr/>
          </p:nvSpPr>
          <p:spPr>
            <a:xfrm>
              <a:off x="5125319" y="3219021"/>
              <a:ext cx="2645220" cy="1261884"/>
            </a:xfrm>
            <a:prstGeom prst="rect">
              <a:avLst/>
            </a:prstGeom>
            <a:noFill/>
          </p:spPr>
          <p:txBody>
            <a:bodyPr wrap="square" rtlCol="0">
              <a:spAutoFit/>
            </a:bodyPr>
            <a:lstStyle/>
            <a:p>
              <a:pPr defTabSz="685800">
                <a:spcBef>
                  <a:spcPts val="900"/>
                </a:spcBef>
                <a:defRPr/>
              </a:pPr>
              <a:r>
                <a:rPr lang="en-US" sz="1350" b="1" kern="0" dirty="0">
                  <a:solidFill>
                    <a:srgbClr val="000000"/>
                  </a:solidFill>
                </a:rPr>
                <a:t>FASTER </a:t>
              </a:r>
              <a:r>
                <a:rPr lang="en-US" sz="1350" b="1" i="1" kern="0" dirty="0">
                  <a:solidFill>
                    <a:srgbClr val="000000"/>
                  </a:solidFill>
                </a:rPr>
                <a:t>Response</a:t>
              </a:r>
            </a:p>
            <a:p>
              <a:pPr defTabSz="685800">
                <a:spcBef>
                  <a:spcPts val="900"/>
                </a:spcBef>
                <a:defRPr/>
              </a:pPr>
              <a:r>
                <a:rPr lang="en-US" sz="1350" b="1" kern="0" cap="all" dirty="0">
                  <a:solidFill>
                    <a:srgbClr val="000000"/>
                  </a:solidFill>
                </a:rPr>
                <a:t>Bigger </a:t>
              </a:r>
              <a:r>
                <a:rPr lang="en-US" sz="1350" b="1" i="1" kern="0" dirty="0">
                  <a:solidFill>
                    <a:srgbClr val="000000"/>
                  </a:solidFill>
                </a:rPr>
                <a:t>Resources</a:t>
              </a:r>
            </a:p>
            <a:p>
              <a:pPr defTabSz="685800">
                <a:spcBef>
                  <a:spcPts val="900"/>
                </a:spcBef>
                <a:defRPr/>
              </a:pPr>
              <a:r>
                <a:rPr lang="en-US" sz="1350" b="1" kern="0" dirty="0">
                  <a:solidFill>
                    <a:srgbClr val="000000"/>
                  </a:solidFill>
                </a:rPr>
                <a:t>BETTER </a:t>
              </a:r>
              <a:r>
                <a:rPr lang="en-US" sz="1350" b="1" i="1" kern="0" dirty="0">
                  <a:solidFill>
                    <a:srgbClr val="000000"/>
                  </a:solidFill>
                </a:rPr>
                <a:t>Coordination </a:t>
              </a:r>
              <a:r>
                <a:rPr lang="en-US" sz="1350" b="1" kern="0" dirty="0">
                  <a:solidFill>
                    <a:srgbClr val="000000"/>
                  </a:solidFill>
                </a:rPr>
                <a:t>   </a:t>
              </a:r>
            </a:p>
          </p:txBody>
        </p:sp>
        <p:sp>
          <p:nvSpPr>
            <p:cNvPr id="19" name="Down Arrow 18"/>
            <p:cNvSpPr/>
            <p:nvPr/>
          </p:nvSpPr>
          <p:spPr>
            <a:xfrm>
              <a:off x="5574079" y="2759119"/>
              <a:ext cx="1004950" cy="395117"/>
            </a:xfrm>
            <a:prstGeom prst="downArrow">
              <a:avLst/>
            </a:prstGeom>
            <a:noFill/>
            <a:ln w="25400" cap="flat" cmpd="sng" algn="ctr">
              <a:solidFill>
                <a:schemeClr val="tx1"/>
              </a:solidFill>
              <a:prstDash val="solid"/>
            </a:ln>
            <a:effectLst/>
          </p:spPr>
          <p:txBody>
            <a:bodyPr rtlCol="0" anchor="ctr"/>
            <a:lstStyle/>
            <a:p>
              <a:pPr algn="ctr" defTabSz="685800">
                <a:defRPr/>
              </a:pPr>
              <a:endParaRPr lang="en-US" sz="1350" kern="0">
                <a:solidFill>
                  <a:srgbClr val="FFFFFF"/>
                </a:solidFill>
              </a:endParaRPr>
            </a:p>
          </p:txBody>
        </p:sp>
      </p:grpSp>
      <p:sp>
        <p:nvSpPr>
          <p:cNvPr id="20" name="Freeform 15"/>
          <p:cNvSpPr>
            <a:spLocks/>
          </p:cNvSpPr>
          <p:nvPr/>
        </p:nvSpPr>
        <p:spPr bwMode="auto">
          <a:xfrm>
            <a:off x="285249" y="1615669"/>
            <a:ext cx="1802776" cy="334073"/>
          </a:xfrm>
          <a:custGeom>
            <a:avLst/>
            <a:gdLst>
              <a:gd name="T0" fmla="*/ 0 w 1544"/>
              <a:gd name="T1" fmla="*/ 0 h 311"/>
              <a:gd name="T2" fmla="*/ 1478 w 1544"/>
              <a:gd name="T3" fmla="*/ 0 h 311"/>
              <a:gd name="T4" fmla="*/ 1544 w 1544"/>
              <a:gd name="T5" fmla="*/ 311 h 311"/>
              <a:gd name="T6" fmla="*/ 0 w 1544"/>
              <a:gd name="T7" fmla="*/ 311 h 311"/>
              <a:gd name="T8" fmla="*/ 0 w 1544"/>
              <a:gd name="T9" fmla="*/ 0 h 311"/>
              <a:gd name="T10" fmla="*/ 0 60000 65536"/>
              <a:gd name="T11" fmla="*/ 0 60000 65536"/>
              <a:gd name="T12" fmla="*/ 0 60000 65536"/>
              <a:gd name="T13" fmla="*/ 0 60000 65536"/>
              <a:gd name="T14" fmla="*/ 0 60000 65536"/>
              <a:gd name="T15" fmla="*/ 0 w 1544"/>
              <a:gd name="T16" fmla="*/ 0 h 311"/>
              <a:gd name="T17" fmla="*/ 1544 w 1544"/>
              <a:gd name="T18" fmla="*/ 311 h 311"/>
            </a:gdLst>
            <a:ahLst/>
            <a:cxnLst>
              <a:cxn ang="T10">
                <a:pos x="T0" y="T1"/>
              </a:cxn>
              <a:cxn ang="T11">
                <a:pos x="T2" y="T3"/>
              </a:cxn>
              <a:cxn ang="T12">
                <a:pos x="T4" y="T5"/>
              </a:cxn>
              <a:cxn ang="T13">
                <a:pos x="T6" y="T7"/>
              </a:cxn>
              <a:cxn ang="T14">
                <a:pos x="T8" y="T9"/>
              </a:cxn>
            </a:cxnLst>
            <a:rect l="T15" t="T16" r="T17" b="T18"/>
            <a:pathLst>
              <a:path w="1544" h="311">
                <a:moveTo>
                  <a:pt x="0" y="0"/>
                </a:moveTo>
                <a:lnTo>
                  <a:pt x="1478" y="0"/>
                </a:lnTo>
                <a:lnTo>
                  <a:pt x="1544" y="311"/>
                </a:lnTo>
                <a:lnTo>
                  <a:pt x="0" y="311"/>
                </a:lnTo>
                <a:lnTo>
                  <a:pt x="0" y="0"/>
                </a:lnTo>
                <a:close/>
              </a:path>
            </a:pathLst>
          </a:custGeom>
          <a:solidFill>
            <a:srgbClr val="C00000"/>
          </a:solidFill>
          <a:ln w="9525">
            <a:solidFill>
              <a:srgbClr val="000000"/>
            </a:solidFill>
            <a:round/>
            <a:headEnd/>
            <a:tailEnd/>
          </a:ln>
        </p:spPr>
        <p:txBody>
          <a:bodyPr/>
          <a:lstStyle/>
          <a:p>
            <a:pPr algn="ctr" defTabSz="685800" fontAlgn="base">
              <a:spcBef>
                <a:spcPct val="0"/>
              </a:spcBef>
              <a:spcAft>
                <a:spcPct val="0"/>
              </a:spcAft>
              <a:defRPr/>
            </a:pPr>
            <a:r>
              <a:rPr lang="en-US" sz="1350" b="1" kern="0" cap="all" dirty="0">
                <a:solidFill>
                  <a:schemeClr val="bg1"/>
                </a:solidFill>
              </a:rPr>
              <a:t>stakeholders</a:t>
            </a:r>
            <a:r>
              <a:rPr lang="en-US" sz="1224" kern="0" cap="all" dirty="0">
                <a:solidFill>
                  <a:schemeClr val="bg1"/>
                </a:solidFill>
                <a:latin typeface="Arial"/>
              </a:rPr>
              <a:t> </a:t>
            </a:r>
          </a:p>
        </p:txBody>
      </p:sp>
      <p:sp>
        <p:nvSpPr>
          <p:cNvPr id="21" name="Freeform 15"/>
          <p:cNvSpPr>
            <a:spLocks/>
          </p:cNvSpPr>
          <p:nvPr/>
        </p:nvSpPr>
        <p:spPr bwMode="auto">
          <a:xfrm>
            <a:off x="2178230" y="1600521"/>
            <a:ext cx="3075123" cy="349221"/>
          </a:xfrm>
          <a:custGeom>
            <a:avLst/>
            <a:gdLst>
              <a:gd name="T0" fmla="*/ 0 w 1544"/>
              <a:gd name="T1" fmla="*/ 0 h 311"/>
              <a:gd name="T2" fmla="*/ 1478 w 1544"/>
              <a:gd name="T3" fmla="*/ 0 h 311"/>
              <a:gd name="T4" fmla="*/ 1544 w 1544"/>
              <a:gd name="T5" fmla="*/ 311 h 311"/>
              <a:gd name="T6" fmla="*/ 0 w 1544"/>
              <a:gd name="T7" fmla="*/ 311 h 311"/>
              <a:gd name="T8" fmla="*/ 0 w 1544"/>
              <a:gd name="T9" fmla="*/ 0 h 311"/>
              <a:gd name="T10" fmla="*/ 0 60000 65536"/>
              <a:gd name="T11" fmla="*/ 0 60000 65536"/>
              <a:gd name="T12" fmla="*/ 0 60000 65536"/>
              <a:gd name="T13" fmla="*/ 0 60000 65536"/>
              <a:gd name="T14" fmla="*/ 0 60000 65536"/>
              <a:gd name="T15" fmla="*/ 0 w 1544"/>
              <a:gd name="T16" fmla="*/ 0 h 311"/>
              <a:gd name="T17" fmla="*/ 1544 w 1544"/>
              <a:gd name="T18" fmla="*/ 311 h 311"/>
            </a:gdLst>
            <a:ahLst/>
            <a:cxnLst>
              <a:cxn ang="T10">
                <a:pos x="T0" y="T1"/>
              </a:cxn>
              <a:cxn ang="T11">
                <a:pos x="T2" y="T3"/>
              </a:cxn>
              <a:cxn ang="T12">
                <a:pos x="T4" y="T5"/>
              </a:cxn>
              <a:cxn ang="T13">
                <a:pos x="T6" y="T7"/>
              </a:cxn>
              <a:cxn ang="T14">
                <a:pos x="T8" y="T9"/>
              </a:cxn>
            </a:cxnLst>
            <a:rect l="T15" t="T16" r="T17" b="T18"/>
            <a:pathLst>
              <a:path w="1544" h="311">
                <a:moveTo>
                  <a:pt x="0" y="0"/>
                </a:moveTo>
                <a:lnTo>
                  <a:pt x="1478" y="0"/>
                </a:lnTo>
                <a:lnTo>
                  <a:pt x="1544" y="311"/>
                </a:lnTo>
                <a:lnTo>
                  <a:pt x="0" y="311"/>
                </a:lnTo>
                <a:lnTo>
                  <a:pt x="0" y="0"/>
                </a:lnTo>
                <a:close/>
              </a:path>
            </a:pathLst>
          </a:custGeom>
          <a:solidFill>
            <a:srgbClr val="C00000"/>
          </a:solidFill>
          <a:ln w="9525">
            <a:solidFill>
              <a:srgbClr val="000000"/>
            </a:solidFill>
            <a:round/>
            <a:headEnd/>
            <a:tailEnd/>
          </a:ln>
        </p:spPr>
        <p:txBody>
          <a:bodyPr/>
          <a:lstStyle/>
          <a:p>
            <a:pPr algn="ctr" defTabSz="685800" fontAlgn="base">
              <a:spcBef>
                <a:spcPct val="0"/>
              </a:spcBef>
              <a:spcAft>
                <a:spcPct val="0"/>
              </a:spcAft>
              <a:defRPr/>
            </a:pPr>
            <a:r>
              <a:rPr lang="en-US" sz="1350" b="1" kern="0" cap="all" dirty="0">
                <a:solidFill>
                  <a:schemeClr val="bg1"/>
                </a:solidFill>
              </a:rPr>
              <a:t>approach</a:t>
            </a:r>
          </a:p>
        </p:txBody>
      </p:sp>
      <p:sp>
        <p:nvSpPr>
          <p:cNvPr id="22" name="Freeform 15"/>
          <p:cNvSpPr>
            <a:spLocks/>
          </p:cNvSpPr>
          <p:nvPr/>
        </p:nvSpPr>
        <p:spPr bwMode="auto">
          <a:xfrm>
            <a:off x="5519323" y="1621969"/>
            <a:ext cx="1790498" cy="327773"/>
          </a:xfrm>
          <a:custGeom>
            <a:avLst/>
            <a:gdLst>
              <a:gd name="T0" fmla="*/ 0 w 1544"/>
              <a:gd name="T1" fmla="*/ 0 h 311"/>
              <a:gd name="T2" fmla="*/ 1478 w 1544"/>
              <a:gd name="T3" fmla="*/ 0 h 311"/>
              <a:gd name="T4" fmla="*/ 1544 w 1544"/>
              <a:gd name="T5" fmla="*/ 311 h 311"/>
              <a:gd name="T6" fmla="*/ 0 w 1544"/>
              <a:gd name="T7" fmla="*/ 311 h 311"/>
              <a:gd name="T8" fmla="*/ 0 w 1544"/>
              <a:gd name="T9" fmla="*/ 0 h 311"/>
              <a:gd name="T10" fmla="*/ 0 60000 65536"/>
              <a:gd name="T11" fmla="*/ 0 60000 65536"/>
              <a:gd name="T12" fmla="*/ 0 60000 65536"/>
              <a:gd name="T13" fmla="*/ 0 60000 65536"/>
              <a:gd name="T14" fmla="*/ 0 60000 65536"/>
              <a:gd name="T15" fmla="*/ 0 w 1544"/>
              <a:gd name="T16" fmla="*/ 0 h 311"/>
              <a:gd name="T17" fmla="*/ 1544 w 1544"/>
              <a:gd name="T18" fmla="*/ 311 h 311"/>
            </a:gdLst>
            <a:ahLst/>
            <a:cxnLst>
              <a:cxn ang="T10">
                <a:pos x="T0" y="T1"/>
              </a:cxn>
              <a:cxn ang="T11">
                <a:pos x="T2" y="T3"/>
              </a:cxn>
              <a:cxn ang="T12">
                <a:pos x="T4" y="T5"/>
              </a:cxn>
              <a:cxn ang="T13">
                <a:pos x="T6" y="T7"/>
              </a:cxn>
              <a:cxn ang="T14">
                <a:pos x="T8" y="T9"/>
              </a:cxn>
            </a:cxnLst>
            <a:rect l="T15" t="T16" r="T17" b="T18"/>
            <a:pathLst>
              <a:path w="1544" h="311">
                <a:moveTo>
                  <a:pt x="0" y="0"/>
                </a:moveTo>
                <a:lnTo>
                  <a:pt x="1478" y="0"/>
                </a:lnTo>
                <a:lnTo>
                  <a:pt x="1544" y="311"/>
                </a:lnTo>
                <a:lnTo>
                  <a:pt x="0" y="311"/>
                </a:lnTo>
                <a:lnTo>
                  <a:pt x="0" y="0"/>
                </a:lnTo>
                <a:close/>
              </a:path>
            </a:pathLst>
          </a:custGeom>
          <a:solidFill>
            <a:srgbClr val="C00000"/>
          </a:solidFill>
          <a:ln w="9525">
            <a:solidFill>
              <a:srgbClr val="000000"/>
            </a:solidFill>
            <a:round/>
            <a:headEnd/>
            <a:tailEnd/>
          </a:ln>
        </p:spPr>
        <p:txBody>
          <a:bodyPr/>
          <a:lstStyle/>
          <a:p>
            <a:pPr algn="ctr" defTabSz="685800" fontAlgn="base">
              <a:spcBef>
                <a:spcPct val="0"/>
              </a:spcBef>
              <a:spcAft>
                <a:spcPct val="0"/>
              </a:spcAft>
              <a:defRPr/>
            </a:pPr>
            <a:r>
              <a:rPr lang="en-US" sz="1350" b="1" kern="0" cap="all" dirty="0">
                <a:solidFill>
                  <a:schemeClr val="bg1"/>
                </a:solidFill>
              </a:rPr>
              <a:t>Mission</a:t>
            </a:r>
            <a:r>
              <a:rPr lang="en-US" sz="1224" kern="0" dirty="0">
                <a:solidFill>
                  <a:schemeClr val="bg1"/>
                </a:solidFill>
                <a:latin typeface="Arial"/>
              </a:rPr>
              <a:t> </a:t>
            </a:r>
          </a:p>
        </p:txBody>
      </p:sp>
      <p:sp>
        <p:nvSpPr>
          <p:cNvPr id="13" name="Rectangle 12"/>
          <p:cNvSpPr/>
          <p:nvPr/>
        </p:nvSpPr>
        <p:spPr>
          <a:xfrm>
            <a:off x="429300" y="2985926"/>
            <a:ext cx="1671451" cy="923330"/>
          </a:xfrm>
          <a:prstGeom prst="rect">
            <a:avLst/>
          </a:prstGeom>
        </p:spPr>
        <p:txBody>
          <a:bodyPr wrap="square">
            <a:spAutoFit/>
          </a:bodyPr>
          <a:lstStyle/>
          <a:p>
            <a:pPr lvl="0" fontAlgn="base">
              <a:spcBef>
                <a:spcPct val="0"/>
              </a:spcBef>
              <a:spcAft>
                <a:spcPct val="0"/>
              </a:spcAft>
              <a:defRPr/>
            </a:pPr>
            <a:r>
              <a:rPr lang="en-US" sz="1350" b="1" i="1" kern="0" dirty="0">
                <a:solidFill>
                  <a:srgbClr val="000000"/>
                </a:solidFill>
              </a:rPr>
              <a:t>Civil, Military, CSOs, Private Sectors and other identified and willing partners   </a:t>
            </a:r>
          </a:p>
        </p:txBody>
      </p:sp>
    </p:spTree>
    <p:extLst>
      <p:ext uri="{BB962C8B-B14F-4D97-AF65-F5344CB8AC3E}">
        <p14:creationId xmlns:p14="http://schemas.microsoft.com/office/powerpoint/2010/main" val="3470310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53157" y="1045324"/>
            <a:ext cx="8751983" cy="369332"/>
          </a:xfrm>
          <a:prstGeom prst="rect">
            <a:avLst/>
          </a:prstGeom>
          <a:noFill/>
        </p:spPr>
        <p:txBody>
          <a:bodyPr wrap="square" rtlCol="0">
            <a:spAutoFit/>
          </a:bodyPr>
          <a:lstStyle/>
          <a:p>
            <a:pPr algn="ctr"/>
            <a:r>
              <a:rPr lang="en-US" b="1" cap="all" dirty="0">
                <a:solidFill>
                  <a:prstClr val="black"/>
                </a:solidFill>
              </a:rPr>
              <a:t>One Asean one response</a:t>
            </a:r>
          </a:p>
        </p:txBody>
      </p:sp>
      <p:grpSp>
        <p:nvGrpSpPr>
          <p:cNvPr id="2" name="Group 2"/>
          <p:cNvGrpSpPr/>
          <p:nvPr/>
        </p:nvGrpSpPr>
        <p:grpSpPr>
          <a:xfrm>
            <a:off x="424114" y="1219200"/>
            <a:ext cx="8460702" cy="3634004"/>
            <a:chOff x="565485" y="-299462"/>
            <a:chExt cx="11280936" cy="4845338"/>
          </a:xfrm>
        </p:grpSpPr>
        <p:sp>
          <p:nvSpPr>
            <p:cNvPr id="58372" name="Oval 4"/>
            <p:cNvSpPr>
              <a:spLocks noChangeArrowheads="1"/>
            </p:cNvSpPr>
            <p:nvPr>
              <p:custDataLst>
                <p:tags r:id="rId1"/>
              </p:custDataLst>
            </p:nvPr>
          </p:nvSpPr>
          <p:spPr bwMode="blackWhite">
            <a:xfrm>
              <a:off x="1082842" y="2692518"/>
              <a:ext cx="1600200" cy="868321"/>
            </a:xfrm>
            <a:prstGeom prst="ellipse">
              <a:avLst/>
            </a:prstGeom>
            <a:solidFill>
              <a:schemeClr val="tx1"/>
            </a:solidFill>
            <a:ln w="9525">
              <a:noFill/>
              <a:round/>
              <a:headEnd/>
              <a:tailEnd/>
            </a:ln>
            <a:effectLst>
              <a:outerShdw dist="25400" dir="5400000" algn="ctr" rotWithShape="0">
                <a:schemeClr val="bg2"/>
              </a:outerShdw>
            </a:effectLst>
          </p:spPr>
          <p:txBody>
            <a:bodyPr wrap="none" anchor="ctr"/>
            <a:lstStyle/>
            <a:p>
              <a:pPr algn="ctr">
                <a:defRPr/>
              </a:pPr>
              <a:r>
                <a:rPr lang="en-US" sz="1200" b="1" dirty="0">
                  <a:solidFill>
                    <a:schemeClr val="bg1"/>
                  </a:solidFill>
                </a:rPr>
                <a:t>ASEAN</a:t>
              </a:r>
            </a:p>
            <a:p>
              <a:pPr algn="ctr">
                <a:defRPr/>
              </a:pPr>
              <a:r>
                <a:rPr lang="en-US" sz="1200" b="1" dirty="0">
                  <a:solidFill>
                    <a:schemeClr val="bg1"/>
                  </a:solidFill>
                </a:rPr>
                <a:t> 1.0</a:t>
              </a:r>
            </a:p>
          </p:txBody>
        </p:sp>
        <p:sp>
          <p:nvSpPr>
            <p:cNvPr id="62471" name="Freeform 8"/>
            <p:cNvSpPr>
              <a:spLocks/>
            </p:cNvSpPr>
            <p:nvPr/>
          </p:nvSpPr>
          <p:spPr bwMode="auto">
            <a:xfrm>
              <a:off x="565485" y="1338448"/>
              <a:ext cx="11280936" cy="2638103"/>
            </a:xfrm>
            <a:custGeom>
              <a:avLst/>
              <a:gdLst>
                <a:gd name="T0" fmla="*/ 0 w 1251"/>
                <a:gd name="T1" fmla="*/ 708 h 708"/>
                <a:gd name="T2" fmla="*/ 312 w 1251"/>
                <a:gd name="T3" fmla="*/ 708 h 708"/>
                <a:gd name="T4" fmla="*/ 312 w 1251"/>
                <a:gd name="T5" fmla="*/ 471 h 708"/>
                <a:gd name="T6" fmla="*/ 624 w 1251"/>
                <a:gd name="T7" fmla="*/ 471 h 708"/>
                <a:gd name="T8" fmla="*/ 624 w 1251"/>
                <a:gd name="T9" fmla="*/ 237 h 708"/>
                <a:gd name="T10" fmla="*/ 936 w 1251"/>
                <a:gd name="T11" fmla="*/ 237 h 708"/>
                <a:gd name="T12" fmla="*/ 936 w 1251"/>
                <a:gd name="T13" fmla="*/ 0 h 708"/>
                <a:gd name="T14" fmla="*/ 1251 w 1251"/>
                <a:gd name="T15" fmla="*/ 0 h 708"/>
                <a:gd name="T16" fmla="*/ 0 60000 65536"/>
                <a:gd name="T17" fmla="*/ 0 60000 65536"/>
                <a:gd name="T18" fmla="*/ 0 60000 65536"/>
                <a:gd name="T19" fmla="*/ 0 60000 65536"/>
                <a:gd name="T20" fmla="*/ 0 60000 65536"/>
                <a:gd name="T21" fmla="*/ 0 60000 65536"/>
                <a:gd name="T22" fmla="*/ 0 60000 65536"/>
                <a:gd name="T23" fmla="*/ 0 60000 65536"/>
                <a:gd name="T24" fmla="*/ 0 w 1251"/>
                <a:gd name="T25" fmla="*/ 0 h 708"/>
                <a:gd name="T26" fmla="*/ 1251 w 1251"/>
                <a:gd name="T27" fmla="*/ 708 h 7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1" h="708">
                  <a:moveTo>
                    <a:pt x="0" y="708"/>
                  </a:moveTo>
                  <a:lnTo>
                    <a:pt x="312" y="708"/>
                  </a:lnTo>
                  <a:lnTo>
                    <a:pt x="312" y="471"/>
                  </a:lnTo>
                  <a:lnTo>
                    <a:pt x="624" y="471"/>
                  </a:lnTo>
                  <a:lnTo>
                    <a:pt x="624" y="237"/>
                  </a:lnTo>
                  <a:lnTo>
                    <a:pt x="936" y="237"/>
                  </a:lnTo>
                  <a:lnTo>
                    <a:pt x="936" y="0"/>
                  </a:lnTo>
                  <a:lnTo>
                    <a:pt x="1251" y="0"/>
                  </a:lnTo>
                </a:path>
              </a:pathLst>
            </a:custGeom>
            <a:noFill/>
            <a:ln w="9525" cap="flat" cmpd="sng">
              <a:solidFill>
                <a:schemeClr val="accent1"/>
              </a:solidFill>
              <a:prstDash val="solid"/>
              <a:round/>
              <a:headEnd type="none" w="med" len="med"/>
              <a:tailEnd type="none" w="med" len="med"/>
            </a:ln>
            <a:scene3d>
              <a:camera prst="legacyObliqueTopRight"/>
              <a:lightRig rig="legacyFlat3" dir="b"/>
            </a:scene3d>
            <a:sp3d extrusionH="163500" prstMaterial="legacyMatte">
              <a:bevelT w="13500" h="13500" prst="angle"/>
              <a:bevelB w="13500" h="13500" prst="angle"/>
              <a:extrusionClr>
                <a:schemeClr val="accent2"/>
              </a:extrusionClr>
              <a:contourClr>
                <a:schemeClr val="accent2"/>
              </a:contourClr>
            </a:sp3d>
            <a:extLst>
              <a:ext uri="{909E8E84-426E-40DD-AFC4-6F175D3DCCD1}">
                <a14:hiddenFill xmlns:a14="http://schemas.microsoft.com/office/drawing/2010/main">
                  <a:solidFill>
                    <a:srgbClr val="FFFFFF"/>
                  </a:solidFill>
                </a14:hiddenFill>
              </a:ext>
            </a:extLst>
          </p:spPr>
          <p:txBody>
            <a:bodyPr wrap="none" anchor="ctr">
              <a:flatTx/>
            </a:bodyPr>
            <a:lstStyle/>
            <a:p>
              <a:endParaRPr lang="en-US" sz="1378">
                <a:solidFill>
                  <a:prstClr val="black"/>
                </a:solidFill>
              </a:endParaRPr>
            </a:p>
          </p:txBody>
        </p:sp>
        <p:sp>
          <p:nvSpPr>
            <p:cNvPr id="62473" name="Rectangle 12"/>
            <p:cNvSpPr>
              <a:spLocks noChangeArrowheads="1"/>
            </p:cNvSpPr>
            <p:nvPr/>
          </p:nvSpPr>
          <p:spPr bwMode="auto">
            <a:xfrm>
              <a:off x="3415049" y="2741329"/>
              <a:ext cx="2757149" cy="24622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defTabSz="895350" eaLnBrk="0" hangingPunct="0">
                <a:defRPr sz="1600">
                  <a:solidFill>
                    <a:schemeClr val="tx1"/>
                  </a:solidFill>
                  <a:latin typeface="Arial" panose="020B0604020202020204" pitchFamily="34" charset="0"/>
                  <a:ea typeface="-윤고딕130" pitchFamily="18" charset="-127"/>
                </a:defRPr>
              </a:lvl1pPr>
              <a:lvl2pPr marL="144463" indent="-142875" defTabSz="895350" eaLnBrk="0" hangingPunct="0">
                <a:defRPr sz="1600">
                  <a:solidFill>
                    <a:schemeClr val="tx1"/>
                  </a:solidFill>
                  <a:latin typeface="Arial" panose="020B0604020202020204" pitchFamily="34" charset="0"/>
                  <a:ea typeface="-윤고딕130" pitchFamily="18" charset="-127"/>
                </a:defRPr>
              </a:lvl2pPr>
              <a:lvl3pPr marL="1143000" indent="-228600" defTabSz="895350" eaLnBrk="0" hangingPunct="0">
                <a:defRPr sz="1600">
                  <a:solidFill>
                    <a:schemeClr val="tx1"/>
                  </a:solidFill>
                  <a:latin typeface="Arial" panose="020B0604020202020204" pitchFamily="34" charset="0"/>
                  <a:ea typeface="-윤고딕130" pitchFamily="18" charset="-127"/>
                </a:defRPr>
              </a:lvl3pPr>
              <a:lvl4pPr marL="1600200" indent="-228600" defTabSz="895350" eaLnBrk="0" hangingPunct="0">
                <a:defRPr sz="1600">
                  <a:solidFill>
                    <a:schemeClr val="tx1"/>
                  </a:solidFill>
                  <a:latin typeface="Arial" panose="020B0604020202020204" pitchFamily="34" charset="0"/>
                  <a:ea typeface="-윤고딕130" pitchFamily="18" charset="-127"/>
                </a:defRPr>
              </a:lvl4pPr>
              <a:lvl5pPr marL="2057400" indent="-228600" defTabSz="895350" eaLnBrk="0" hangingPunct="0">
                <a:defRPr sz="1600">
                  <a:solidFill>
                    <a:schemeClr val="tx1"/>
                  </a:solidFill>
                  <a:latin typeface="Arial" panose="020B0604020202020204" pitchFamily="34" charset="0"/>
                  <a:ea typeface="-윤고딕130" pitchFamily="18" charset="-127"/>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9pPr>
            </a:lstStyle>
            <a:p>
              <a:pPr marL="1191" lvl="1" indent="0" algn="ctr" eaLnBrk="1" hangingPunct="1">
                <a:buSzPct val="120000"/>
              </a:pPr>
              <a:r>
                <a:rPr lang="en-US" altLang="ko-KR" sz="1200" b="1" dirty="0">
                  <a:solidFill>
                    <a:schemeClr val="bg1"/>
                  </a:solidFill>
                  <a:latin typeface="Calibri" panose="020F0502020204030204"/>
                  <a:ea typeface="굴림" panose="020B0600000101010101" pitchFamily="34" charset="-127"/>
                </a:rPr>
                <a:t>ASEAN responding  as one  </a:t>
              </a:r>
            </a:p>
          </p:txBody>
        </p:sp>
        <p:sp>
          <p:nvSpPr>
            <p:cNvPr id="62475" name="Rectangle 16"/>
            <p:cNvSpPr>
              <a:spLocks noChangeArrowheads="1"/>
            </p:cNvSpPr>
            <p:nvPr/>
          </p:nvSpPr>
          <p:spPr bwMode="auto">
            <a:xfrm>
              <a:off x="6385700" y="2287793"/>
              <a:ext cx="250563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defTabSz="895350" eaLnBrk="0" hangingPunct="0">
                <a:defRPr sz="1600">
                  <a:solidFill>
                    <a:schemeClr val="tx1"/>
                  </a:solidFill>
                  <a:latin typeface="Arial" panose="020B0604020202020204" pitchFamily="34" charset="0"/>
                  <a:ea typeface="-윤고딕130" pitchFamily="18" charset="-127"/>
                </a:defRPr>
              </a:lvl1pPr>
              <a:lvl2pPr marL="144463" indent="-142875" defTabSz="895350" eaLnBrk="0" hangingPunct="0">
                <a:defRPr sz="1600">
                  <a:solidFill>
                    <a:schemeClr val="tx1"/>
                  </a:solidFill>
                  <a:latin typeface="Arial" panose="020B0604020202020204" pitchFamily="34" charset="0"/>
                  <a:ea typeface="-윤고딕130" pitchFamily="18" charset="-127"/>
                </a:defRPr>
              </a:lvl2pPr>
              <a:lvl3pPr marL="1143000" indent="-228600" defTabSz="895350" eaLnBrk="0" hangingPunct="0">
                <a:defRPr sz="1600">
                  <a:solidFill>
                    <a:schemeClr val="tx1"/>
                  </a:solidFill>
                  <a:latin typeface="Arial" panose="020B0604020202020204" pitchFamily="34" charset="0"/>
                  <a:ea typeface="-윤고딕130" pitchFamily="18" charset="-127"/>
                </a:defRPr>
              </a:lvl3pPr>
              <a:lvl4pPr marL="1600200" indent="-228600" defTabSz="895350" eaLnBrk="0" hangingPunct="0">
                <a:defRPr sz="1600">
                  <a:solidFill>
                    <a:schemeClr val="tx1"/>
                  </a:solidFill>
                  <a:latin typeface="Arial" panose="020B0604020202020204" pitchFamily="34" charset="0"/>
                  <a:ea typeface="-윤고딕130" pitchFamily="18" charset="-127"/>
                </a:defRPr>
              </a:lvl4pPr>
              <a:lvl5pPr marL="2057400" indent="-228600" defTabSz="895350" eaLnBrk="0" hangingPunct="0">
                <a:defRPr sz="1600">
                  <a:solidFill>
                    <a:schemeClr val="tx1"/>
                  </a:solidFill>
                  <a:latin typeface="Arial" panose="020B0604020202020204" pitchFamily="34" charset="0"/>
                  <a:ea typeface="-윤고딕130" pitchFamily="18" charset="-127"/>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9pPr>
            </a:lstStyle>
            <a:p>
              <a:pPr marL="1191" lvl="1" indent="0" eaLnBrk="1" hangingPunct="1">
                <a:buSzPct val="120000"/>
              </a:pPr>
              <a:r>
                <a:rPr lang="en-US" altLang="ko-KR" sz="1200" dirty="0">
                  <a:solidFill>
                    <a:prstClr val="black"/>
                  </a:solidFill>
                  <a:latin typeface="Calibri" panose="020F0502020204030204"/>
                  <a:ea typeface="굴림" panose="020B0600000101010101" pitchFamily="34" charset="-127"/>
                </a:rPr>
                <a:t>Establish and operationalize coordination mechanism  with relevant mechanism in ASEAN such as EAS to respond to disasters in </a:t>
              </a:r>
              <a:r>
                <a:rPr lang="en-US" altLang="ko-KR" sz="1200">
                  <a:solidFill>
                    <a:prstClr val="black"/>
                  </a:solidFill>
                  <a:latin typeface="Calibri" panose="020F0502020204030204"/>
                  <a:ea typeface="굴림" panose="020B0600000101010101" pitchFamily="34" charset="-127"/>
                </a:rPr>
                <a:t>the ASEAN </a:t>
              </a:r>
              <a:r>
                <a:rPr lang="en-US" altLang="ko-KR" sz="1200" dirty="0">
                  <a:solidFill>
                    <a:prstClr val="black"/>
                  </a:solidFill>
                  <a:latin typeface="Calibri" panose="020F0502020204030204"/>
                  <a:ea typeface="굴림" panose="020B0600000101010101" pitchFamily="34" charset="-127"/>
                </a:rPr>
                <a:t>region   </a:t>
              </a:r>
            </a:p>
          </p:txBody>
        </p:sp>
        <p:sp>
          <p:nvSpPr>
            <p:cNvPr id="62477" name="Rectangle 20"/>
            <p:cNvSpPr>
              <a:spLocks noChangeArrowheads="1"/>
            </p:cNvSpPr>
            <p:nvPr/>
          </p:nvSpPr>
          <p:spPr bwMode="auto">
            <a:xfrm>
              <a:off x="9180094" y="1399998"/>
              <a:ext cx="26422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defTabSz="895350" eaLnBrk="0" hangingPunct="0">
                <a:defRPr sz="1600">
                  <a:solidFill>
                    <a:schemeClr val="tx1"/>
                  </a:solidFill>
                  <a:latin typeface="Arial" panose="020B0604020202020204" pitchFamily="34" charset="0"/>
                  <a:ea typeface="-윤고딕130" pitchFamily="18" charset="-127"/>
                </a:defRPr>
              </a:lvl1pPr>
              <a:lvl2pPr marL="144463" indent="-142875" defTabSz="895350" eaLnBrk="0" hangingPunct="0">
                <a:defRPr sz="1600">
                  <a:solidFill>
                    <a:schemeClr val="tx1"/>
                  </a:solidFill>
                  <a:latin typeface="Arial" panose="020B0604020202020204" pitchFamily="34" charset="0"/>
                  <a:ea typeface="-윤고딕130" pitchFamily="18" charset="-127"/>
                </a:defRPr>
              </a:lvl2pPr>
              <a:lvl3pPr marL="1143000" indent="-228600" defTabSz="895350" eaLnBrk="0" hangingPunct="0">
                <a:defRPr sz="1600">
                  <a:solidFill>
                    <a:schemeClr val="tx1"/>
                  </a:solidFill>
                  <a:latin typeface="Arial" panose="020B0604020202020204" pitchFamily="34" charset="0"/>
                  <a:ea typeface="-윤고딕130" pitchFamily="18" charset="-127"/>
                </a:defRPr>
              </a:lvl3pPr>
              <a:lvl4pPr marL="1600200" indent="-228600" defTabSz="895350" eaLnBrk="0" hangingPunct="0">
                <a:defRPr sz="1600">
                  <a:solidFill>
                    <a:schemeClr val="tx1"/>
                  </a:solidFill>
                  <a:latin typeface="Arial" panose="020B0604020202020204" pitchFamily="34" charset="0"/>
                  <a:ea typeface="-윤고딕130" pitchFamily="18" charset="-127"/>
                </a:defRPr>
              </a:lvl4pPr>
              <a:lvl5pPr marL="2057400" indent="-228600" defTabSz="895350" eaLnBrk="0" hangingPunct="0">
                <a:defRPr sz="1600">
                  <a:solidFill>
                    <a:schemeClr val="tx1"/>
                  </a:solidFill>
                  <a:latin typeface="Arial" panose="020B0604020202020204" pitchFamily="34" charset="0"/>
                  <a:ea typeface="-윤고딕130" pitchFamily="18" charset="-127"/>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9pPr>
            </a:lstStyle>
            <a:p>
              <a:pPr marL="1191" lvl="1" indent="0" eaLnBrk="1" hangingPunct="1">
                <a:buSzPct val="120000"/>
              </a:pPr>
              <a:r>
                <a:rPr lang="en-US" altLang="ko-KR" sz="1200" dirty="0">
                  <a:solidFill>
                    <a:prstClr val="black"/>
                  </a:solidFill>
                  <a:latin typeface="Calibri" panose="020F0502020204030204"/>
                  <a:ea typeface="굴림" panose="020B0600000101010101" pitchFamily="34" charset="-127"/>
                </a:rPr>
                <a:t>ASEAN responding outside the  region as one</a:t>
              </a:r>
            </a:p>
          </p:txBody>
        </p:sp>
        <p:sp>
          <p:nvSpPr>
            <p:cNvPr id="25" name="Oval 4"/>
            <p:cNvSpPr>
              <a:spLocks noChangeArrowheads="1"/>
            </p:cNvSpPr>
            <p:nvPr>
              <p:custDataLst>
                <p:tags r:id="rId2"/>
              </p:custDataLst>
            </p:nvPr>
          </p:nvSpPr>
          <p:spPr bwMode="blackWhite">
            <a:xfrm>
              <a:off x="4055796" y="1818713"/>
              <a:ext cx="1561800" cy="872258"/>
            </a:xfrm>
            <a:prstGeom prst="ellipse">
              <a:avLst/>
            </a:prstGeom>
            <a:solidFill>
              <a:schemeClr val="tx1"/>
            </a:solidFill>
            <a:ln w="9525">
              <a:noFill/>
              <a:round/>
              <a:headEnd/>
              <a:tailEnd/>
            </a:ln>
            <a:effectLst>
              <a:outerShdw dist="25400" dir="5400000" algn="ctr" rotWithShape="0">
                <a:schemeClr val="bg2"/>
              </a:outerShdw>
            </a:effectLst>
          </p:spPr>
          <p:txBody>
            <a:bodyPr wrap="none" anchor="ctr"/>
            <a:lstStyle/>
            <a:p>
              <a:pPr algn="ctr">
                <a:defRPr/>
              </a:pPr>
              <a:r>
                <a:rPr lang="en-US" sz="1200" b="1" dirty="0">
                  <a:solidFill>
                    <a:prstClr val="white"/>
                  </a:solidFill>
                </a:rPr>
                <a:t>ASEAN </a:t>
              </a:r>
            </a:p>
            <a:p>
              <a:pPr algn="ctr">
                <a:defRPr/>
              </a:pPr>
              <a:r>
                <a:rPr lang="en-US" sz="1200" b="1" dirty="0">
                  <a:solidFill>
                    <a:prstClr val="white"/>
                  </a:solidFill>
                </a:rPr>
                <a:t>2.0</a:t>
              </a:r>
            </a:p>
          </p:txBody>
        </p:sp>
        <p:sp>
          <p:nvSpPr>
            <p:cNvPr id="26" name="Oval 4"/>
            <p:cNvSpPr>
              <a:spLocks noChangeArrowheads="1"/>
            </p:cNvSpPr>
            <p:nvPr>
              <p:custDataLst>
                <p:tags r:id="rId3"/>
              </p:custDataLst>
            </p:nvPr>
          </p:nvSpPr>
          <p:spPr bwMode="blackWhite">
            <a:xfrm>
              <a:off x="9531394" y="-299462"/>
              <a:ext cx="1584547" cy="838039"/>
            </a:xfrm>
            <a:prstGeom prst="ellipse">
              <a:avLst/>
            </a:prstGeom>
            <a:solidFill>
              <a:schemeClr val="tx1"/>
            </a:solidFill>
            <a:ln w="9525">
              <a:noFill/>
              <a:round/>
              <a:headEnd/>
              <a:tailEnd/>
            </a:ln>
            <a:effectLst>
              <a:outerShdw dist="25400" dir="5400000" algn="ctr" rotWithShape="0">
                <a:schemeClr val="bg2"/>
              </a:outerShdw>
            </a:effectLst>
          </p:spPr>
          <p:txBody>
            <a:bodyPr wrap="none" anchor="ctr"/>
            <a:lstStyle/>
            <a:p>
              <a:pPr algn="ctr">
                <a:defRPr/>
              </a:pPr>
              <a:r>
                <a:rPr lang="en-US" sz="1200" b="1" dirty="0">
                  <a:solidFill>
                    <a:prstClr val="white"/>
                  </a:solidFill>
                </a:rPr>
                <a:t>ASEAN</a:t>
              </a:r>
            </a:p>
            <a:p>
              <a:pPr algn="ctr">
                <a:defRPr/>
              </a:pPr>
              <a:r>
                <a:rPr lang="en-US" sz="1200" b="1" dirty="0">
                  <a:solidFill>
                    <a:prstClr val="white"/>
                  </a:solidFill>
                </a:rPr>
                <a:t> X.0</a:t>
              </a:r>
            </a:p>
          </p:txBody>
        </p:sp>
        <p:sp>
          <p:nvSpPr>
            <p:cNvPr id="27" name="Oval 4"/>
            <p:cNvSpPr>
              <a:spLocks noChangeArrowheads="1"/>
            </p:cNvSpPr>
            <p:nvPr>
              <p:custDataLst>
                <p:tags r:id="rId4"/>
              </p:custDataLst>
            </p:nvPr>
          </p:nvSpPr>
          <p:spPr bwMode="blackWhite">
            <a:xfrm>
              <a:off x="6758679" y="939862"/>
              <a:ext cx="1445063" cy="880392"/>
            </a:xfrm>
            <a:prstGeom prst="ellipse">
              <a:avLst/>
            </a:prstGeom>
            <a:solidFill>
              <a:schemeClr val="tx1"/>
            </a:solidFill>
            <a:ln w="9525">
              <a:noFill/>
              <a:round/>
              <a:headEnd/>
              <a:tailEnd/>
            </a:ln>
            <a:effectLst>
              <a:outerShdw dist="25400" dir="5400000" algn="ctr" rotWithShape="0">
                <a:schemeClr val="bg2"/>
              </a:outerShdw>
            </a:effectLst>
          </p:spPr>
          <p:txBody>
            <a:bodyPr wrap="none" anchor="ctr"/>
            <a:lstStyle/>
            <a:p>
              <a:pPr algn="ctr">
                <a:defRPr/>
              </a:pPr>
              <a:r>
                <a:rPr lang="en-US" sz="1200" b="1" dirty="0">
                  <a:solidFill>
                    <a:prstClr val="white"/>
                  </a:solidFill>
                </a:rPr>
                <a:t>ASEAN </a:t>
              </a:r>
            </a:p>
            <a:p>
              <a:pPr algn="ctr">
                <a:defRPr/>
              </a:pPr>
              <a:r>
                <a:rPr lang="en-US" sz="1200" b="1" dirty="0">
                  <a:solidFill>
                    <a:prstClr val="white"/>
                  </a:solidFill>
                </a:rPr>
                <a:t>3.0</a:t>
              </a:r>
            </a:p>
          </p:txBody>
        </p:sp>
        <p:sp>
          <p:nvSpPr>
            <p:cNvPr id="28" name="Rectangle 12"/>
            <p:cNvSpPr>
              <a:spLocks noChangeArrowheads="1"/>
            </p:cNvSpPr>
            <p:nvPr/>
          </p:nvSpPr>
          <p:spPr bwMode="auto">
            <a:xfrm>
              <a:off x="697832" y="4053433"/>
              <a:ext cx="257475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defTabSz="895350" eaLnBrk="0" hangingPunct="0">
                <a:defRPr sz="1600">
                  <a:solidFill>
                    <a:schemeClr val="tx1"/>
                  </a:solidFill>
                  <a:latin typeface="Arial" panose="020B0604020202020204" pitchFamily="34" charset="0"/>
                  <a:ea typeface="-윤고딕130" pitchFamily="18" charset="-127"/>
                </a:defRPr>
              </a:lvl1pPr>
              <a:lvl2pPr marL="144463" indent="-142875" defTabSz="895350" eaLnBrk="0" hangingPunct="0">
                <a:defRPr sz="1600">
                  <a:solidFill>
                    <a:schemeClr val="tx1"/>
                  </a:solidFill>
                  <a:latin typeface="Arial" panose="020B0604020202020204" pitchFamily="34" charset="0"/>
                  <a:ea typeface="-윤고딕130" pitchFamily="18" charset="-127"/>
                </a:defRPr>
              </a:lvl2pPr>
              <a:lvl3pPr marL="1143000" indent="-228600" defTabSz="895350" eaLnBrk="0" hangingPunct="0">
                <a:defRPr sz="1600">
                  <a:solidFill>
                    <a:schemeClr val="tx1"/>
                  </a:solidFill>
                  <a:latin typeface="Arial" panose="020B0604020202020204" pitchFamily="34" charset="0"/>
                  <a:ea typeface="-윤고딕130" pitchFamily="18" charset="-127"/>
                </a:defRPr>
              </a:lvl3pPr>
              <a:lvl4pPr marL="1600200" indent="-228600" defTabSz="895350" eaLnBrk="0" hangingPunct="0">
                <a:defRPr sz="1600">
                  <a:solidFill>
                    <a:schemeClr val="tx1"/>
                  </a:solidFill>
                  <a:latin typeface="Arial" panose="020B0604020202020204" pitchFamily="34" charset="0"/>
                  <a:ea typeface="-윤고딕130" pitchFamily="18" charset="-127"/>
                </a:defRPr>
              </a:lvl4pPr>
              <a:lvl5pPr marL="2057400" indent="-228600" defTabSz="895350" eaLnBrk="0" hangingPunct="0">
                <a:defRPr sz="1600">
                  <a:solidFill>
                    <a:schemeClr val="tx1"/>
                  </a:solidFill>
                  <a:latin typeface="Arial" panose="020B0604020202020204" pitchFamily="34" charset="0"/>
                  <a:ea typeface="-윤고딕130" pitchFamily="18" charset="-127"/>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9pPr>
            </a:lstStyle>
            <a:p>
              <a:pPr marL="1191" lvl="1" indent="0" eaLnBrk="1" hangingPunct="1">
                <a:buSzPct val="120000"/>
              </a:pPr>
              <a:r>
                <a:rPr lang="en-US" altLang="ko-KR" sz="1200" dirty="0">
                  <a:solidFill>
                    <a:prstClr val="black"/>
                  </a:solidFill>
                  <a:latin typeface="Calibri" panose="020F0502020204030204"/>
                  <a:ea typeface="굴림" panose="020B0600000101010101" pitchFamily="34" charset="-127"/>
                </a:rPr>
                <a:t>Set up and operationalize  AHA Centre </a:t>
              </a:r>
            </a:p>
          </p:txBody>
        </p:sp>
      </p:grpSp>
      <p:grpSp>
        <p:nvGrpSpPr>
          <p:cNvPr id="3" name="Group 1"/>
          <p:cNvGrpSpPr/>
          <p:nvPr/>
        </p:nvGrpSpPr>
        <p:grpSpPr>
          <a:xfrm>
            <a:off x="388018" y="5150916"/>
            <a:ext cx="8460702" cy="352008"/>
            <a:chOff x="1334017" y="5905360"/>
            <a:chExt cx="10512404" cy="469344"/>
          </a:xfrm>
        </p:grpSpPr>
        <p:sp>
          <p:nvSpPr>
            <p:cNvPr id="4" name="Pentagon 3"/>
            <p:cNvSpPr/>
            <p:nvPr/>
          </p:nvSpPr>
          <p:spPr>
            <a:xfrm>
              <a:off x="1334017" y="5905360"/>
              <a:ext cx="2725441" cy="469343"/>
            </a:xfrm>
            <a:prstGeom prst="homePlate">
              <a:avLst>
                <a:gd name="adj" fmla="val 26083"/>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rPr>
                <a:t>2011-2014</a:t>
              </a:r>
            </a:p>
          </p:txBody>
        </p:sp>
        <p:sp>
          <p:nvSpPr>
            <p:cNvPr id="5" name="Chevron 4"/>
            <p:cNvSpPr/>
            <p:nvPr/>
          </p:nvSpPr>
          <p:spPr>
            <a:xfrm>
              <a:off x="4059458" y="5905360"/>
              <a:ext cx="7055010" cy="469344"/>
            </a:xfrm>
            <a:prstGeom prst="chevron">
              <a:avLst>
                <a:gd name="adj" fmla="val 2454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rPr>
                <a:t>     2015-2020 and beyond </a:t>
              </a:r>
            </a:p>
          </p:txBody>
        </p:sp>
        <p:sp>
          <p:nvSpPr>
            <p:cNvPr id="12" name="Chevron 11"/>
            <p:cNvSpPr/>
            <p:nvPr/>
          </p:nvSpPr>
          <p:spPr>
            <a:xfrm>
              <a:off x="11037193" y="5907510"/>
              <a:ext cx="321974" cy="466742"/>
            </a:xfrm>
            <a:prstGeom prst="chevron">
              <a:avLst>
                <a:gd name="adj" fmla="val 3981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black"/>
                </a:solidFill>
              </a:endParaRPr>
            </a:p>
          </p:txBody>
        </p:sp>
        <p:sp>
          <p:nvSpPr>
            <p:cNvPr id="41" name="Chevron 40"/>
            <p:cNvSpPr/>
            <p:nvPr/>
          </p:nvSpPr>
          <p:spPr>
            <a:xfrm>
              <a:off x="11279746" y="5905362"/>
              <a:ext cx="321974" cy="466742"/>
            </a:xfrm>
            <a:prstGeom prst="chevron">
              <a:avLst>
                <a:gd name="adj" fmla="val 3981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black"/>
                </a:solidFill>
              </a:endParaRPr>
            </a:p>
          </p:txBody>
        </p:sp>
        <p:sp>
          <p:nvSpPr>
            <p:cNvPr id="42" name="Chevron 41"/>
            <p:cNvSpPr/>
            <p:nvPr/>
          </p:nvSpPr>
          <p:spPr>
            <a:xfrm>
              <a:off x="11524447" y="5905361"/>
              <a:ext cx="321974" cy="466742"/>
            </a:xfrm>
            <a:prstGeom prst="chevron">
              <a:avLst>
                <a:gd name="adj" fmla="val 3981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black"/>
                </a:solidFill>
              </a:endParaRPr>
            </a:p>
          </p:txBody>
        </p:sp>
      </p:grpSp>
      <p:grpSp>
        <p:nvGrpSpPr>
          <p:cNvPr id="6" name="Group 7"/>
          <p:cNvGrpSpPr/>
          <p:nvPr/>
        </p:nvGrpSpPr>
        <p:grpSpPr>
          <a:xfrm>
            <a:off x="0" y="5632203"/>
            <a:ext cx="9144000" cy="378206"/>
            <a:chOff x="0" y="6366604"/>
            <a:chExt cx="12192000" cy="504274"/>
          </a:xfrm>
        </p:grpSpPr>
        <p:sp>
          <p:nvSpPr>
            <p:cNvPr id="38" name="Rectangle 37"/>
            <p:cNvSpPr/>
            <p:nvPr/>
          </p:nvSpPr>
          <p:spPr>
            <a:xfrm>
              <a:off x="0" y="6415823"/>
              <a:ext cx="12192000" cy="4550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350" dirty="0">
                  <a:solidFill>
                    <a:prstClr val="white"/>
                  </a:solidFill>
                  <a:latin typeface="Arial Black" panose="020B0A04020102020204" pitchFamily="34" charset="0"/>
                </a:rPr>
                <a:t>ONE ASEAN       ONE RESPONSE</a:t>
              </a:r>
            </a:p>
          </p:txBody>
        </p:sp>
        <p:pic>
          <p:nvPicPr>
            <p:cNvPr id="39" name="Picture 2" descr="http://siamstartup.com/wp-content/uploads/2014/06/asean-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07330" y="6415256"/>
              <a:ext cx="617158" cy="4427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366604"/>
              <a:ext cx="12192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24" name="Rectangle 12"/>
          <p:cNvSpPr>
            <a:spLocks noChangeArrowheads="1"/>
          </p:cNvSpPr>
          <p:nvPr/>
        </p:nvSpPr>
        <p:spPr bwMode="auto">
          <a:xfrm>
            <a:off x="4674267" y="2855627"/>
            <a:ext cx="2057400" cy="184666"/>
          </a:xfrm>
          <a:prstGeom prst="rect">
            <a:avLst/>
          </a:prstGeom>
          <a:solidFill>
            <a:srgbClr val="C00000"/>
          </a:solidFill>
          <a:ln>
            <a:noFill/>
          </a:ln>
          <a:extLst/>
        </p:spPr>
        <p:txBody>
          <a:bodyPr wrap="square" lIns="0" tIns="0" rIns="0" bIns="0">
            <a:spAutoFit/>
          </a:bodyPr>
          <a:lstStyle>
            <a:lvl1pPr marL="342900" indent="-342900" defTabSz="895350" eaLnBrk="0" hangingPunct="0">
              <a:defRPr sz="1600">
                <a:solidFill>
                  <a:schemeClr val="tx1"/>
                </a:solidFill>
                <a:latin typeface="Arial" panose="020B0604020202020204" pitchFamily="34" charset="0"/>
                <a:ea typeface="-윤고딕130" pitchFamily="18" charset="-127"/>
              </a:defRPr>
            </a:lvl1pPr>
            <a:lvl2pPr marL="144463" indent="-142875" defTabSz="895350" eaLnBrk="0" hangingPunct="0">
              <a:defRPr sz="1600">
                <a:solidFill>
                  <a:schemeClr val="tx1"/>
                </a:solidFill>
                <a:latin typeface="Arial" panose="020B0604020202020204" pitchFamily="34" charset="0"/>
                <a:ea typeface="-윤고딕130" pitchFamily="18" charset="-127"/>
              </a:defRPr>
            </a:lvl2pPr>
            <a:lvl3pPr marL="1143000" indent="-228600" defTabSz="895350" eaLnBrk="0" hangingPunct="0">
              <a:defRPr sz="1600">
                <a:solidFill>
                  <a:schemeClr val="tx1"/>
                </a:solidFill>
                <a:latin typeface="Arial" panose="020B0604020202020204" pitchFamily="34" charset="0"/>
                <a:ea typeface="-윤고딕130" pitchFamily="18" charset="-127"/>
              </a:defRPr>
            </a:lvl3pPr>
            <a:lvl4pPr marL="1600200" indent="-228600" defTabSz="895350" eaLnBrk="0" hangingPunct="0">
              <a:defRPr sz="1600">
                <a:solidFill>
                  <a:schemeClr val="tx1"/>
                </a:solidFill>
                <a:latin typeface="Arial" panose="020B0604020202020204" pitchFamily="34" charset="0"/>
                <a:ea typeface="-윤고딕130" pitchFamily="18" charset="-127"/>
              </a:defRPr>
            </a:lvl4pPr>
            <a:lvl5pPr marL="2057400" indent="-228600" defTabSz="895350" eaLnBrk="0" hangingPunct="0">
              <a:defRPr sz="1600">
                <a:solidFill>
                  <a:schemeClr val="tx1"/>
                </a:solidFill>
                <a:latin typeface="Arial" panose="020B0604020202020204" pitchFamily="34" charset="0"/>
                <a:ea typeface="-윤고딕130" pitchFamily="18" charset="-127"/>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9pPr>
          </a:lstStyle>
          <a:p>
            <a:pPr marL="1191" lvl="1" indent="0" algn="ctr" eaLnBrk="1" hangingPunct="1">
              <a:buSzPct val="120000"/>
            </a:pPr>
            <a:r>
              <a:rPr lang="en-US" altLang="ko-KR" sz="1200" b="1" dirty="0">
                <a:solidFill>
                  <a:schemeClr val="bg1"/>
                </a:solidFill>
                <a:latin typeface="Calibri" panose="020F0502020204030204"/>
                <a:ea typeface="굴림" panose="020B0600000101010101" pitchFamily="34" charset="-127"/>
              </a:rPr>
              <a:t>Coordination beyond AMS  </a:t>
            </a:r>
          </a:p>
        </p:txBody>
      </p:sp>
      <p:sp>
        <p:nvSpPr>
          <p:cNvPr id="9" name="TextBox 8"/>
          <p:cNvSpPr txBox="1"/>
          <p:nvPr/>
        </p:nvSpPr>
        <p:spPr>
          <a:xfrm>
            <a:off x="6794834" y="1905000"/>
            <a:ext cx="2089982" cy="461665"/>
          </a:xfrm>
          <a:prstGeom prst="rect">
            <a:avLst/>
          </a:prstGeom>
          <a:solidFill>
            <a:srgbClr val="C00000"/>
          </a:solidFill>
        </p:spPr>
        <p:txBody>
          <a:bodyPr wrap="square" rtlCol="0">
            <a:spAutoFit/>
          </a:bodyPr>
          <a:lstStyle/>
          <a:p>
            <a:r>
              <a:rPr lang="en-US" sz="1200" b="1" dirty="0">
                <a:solidFill>
                  <a:schemeClr val="bg1"/>
                </a:solidFill>
              </a:rPr>
              <a:t>Responding beyond the region </a:t>
            </a:r>
          </a:p>
        </p:txBody>
      </p:sp>
      <p:sp>
        <p:nvSpPr>
          <p:cNvPr id="34" name="Rectangle 33"/>
          <p:cNvSpPr/>
          <p:nvPr/>
        </p:nvSpPr>
        <p:spPr>
          <a:xfrm>
            <a:off x="3224724" y="4196320"/>
            <a:ext cx="468215" cy="646331"/>
          </a:xfrm>
          <a:prstGeom prst="rect">
            <a:avLst/>
          </a:prstGeom>
        </p:spPr>
        <p:txBody>
          <a:bodyPr wrap="square">
            <a:spAutoFit/>
          </a:bodyPr>
          <a:lstStyle/>
          <a:p>
            <a:pPr algn="ctr">
              <a:defRPr/>
            </a:pPr>
            <a:r>
              <a:rPr lang="en-US" b="1" dirty="0">
                <a:solidFill>
                  <a:schemeClr val="bg1"/>
                </a:solidFill>
              </a:rPr>
              <a:t>1.0</a:t>
            </a:r>
          </a:p>
        </p:txBody>
      </p:sp>
      <p:sp>
        <p:nvSpPr>
          <p:cNvPr id="35" name="Rectangle 12"/>
          <p:cNvSpPr>
            <a:spLocks noChangeArrowheads="1"/>
          </p:cNvSpPr>
          <p:nvPr/>
        </p:nvSpPr>
        <p:spPr bwMode="auto">
          <a:xfrm>
            <a:off x="2689059" y="3830337"/>
            <a:ext cx="187692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defTabSz="895350" eaLnBrk="0" hangingPunct="0">
              <a:defRPr sz="1600">
                <a:solidFill>
                  <a:schemeClr val="tx1"/>
                </a:solidFill>
                <a:latin typeface="Arial" panose="020B0604020202020204" pitchFamily="34" charset="0"/>
                <a:ea typeface="-윤고딕130" pitchFamily="18" charset="-127"/>
              </a:defRPr>
            </a:lvl1pPr>
            <a:lvl2pPr marL="144463" indent="-142875" defTabSz="895350" eaLnBrk="0" hangingPunct="0">
              <a:defRPr sz="1600">
                <a:solidFill>
                  <a:schemeClr val="tx1"/>
                </a:solidFill>
                <a:latin typeface="Arial" panose="020B0604020202020204" pitchFamily="34" charset="0"/>
                <a:ea typeface="-윤고딕130" pitchFamily="18" charset="-127"/>
              </a:defRPr>
            </a:lvl2pPr>
            <a:lvl3pPr marL="1143000" indent="-228600" defTabSz="895350" eaLnBrk="0" hangingPunct="0">
              <a:defRPr sz="1600">
                <a:solidFill>
                  <a:schemeClr val="tx1"/>
                </a:solidFill>
                <a:latin typeface="Arial" panose="020B0604020202020204" pitchFamily="34" charset="0"/>
                <a:ea typeface="-윤고딕130" pitchFamily="18" charset="-127"/>
              </a:defRPr>
            </a:lvl3pPr>
            <a:lvl4pPr marL="1600200" indent="-228600" defTabSz="895350" eaLnBrk="0" hangingPunct="0">
              <a:defRPr sz="1600">
                <a:solidFill>
                  <a:schemeClr val="tx1"/>
                </a:solidFill>
                <a:latin typeface="Arial" panose="020B0604020202020204" pitchFamily="34" charset="0"/>
                <a:ea typeface="-윤고딕130" pitchFamily="18" charset="-127"/>
              </a:defRPr>
            </a:lvl4pPr>
            <a:lvl5pPr marL="2057400" indent="-228600" defTabSz="895350" eaLnBrk="0" hangingPunct="0">
              <a:defRPr sz="1600">
                <a:solidFill>
                  <a:schemeClr val="tx1"/>
                </a:solidFill>
                <a:latin typeface="Arial" panose="020B0604020202020204" pitchFamily="34" charset="0"/>
                <a:ea typeface="-윤고딕130" pitchFamily="18" charset="-127"/>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9pPr>
          </a:lstStyle>
          <a:p>
            <a:pPr marL="1191" lvl="1" indent="0" eaLnBrk="1" hangingPunct="1">
              <a:buSzPct val="120000"/>
            </a:pPr>
            <a:r>
              <a:rPr lang="en-US" altLang="ko-KR" sz="1200" dirty="0">
                <a:latin typeface="+mn-lt"/>
                <a:ea typeface="굴림" panose="020B0600000101010101" pitchFamily="34" charset="-127"/>
              </a:rPr>
              <a:t>Establish and operationalize coordination mechanism with military, CSO, Private Sector, Red Cross, to facilitate and coordinate the overall ASEAN response</a:t>
            </a:r>
          </a:p>
        </p:txBody>
      </p:sp>
      <p:sp>
        <p:nvSpPr>
          <p:cNvPr id="36" name="Rectangle 12"/>
          <p:cNvSpPr>
            <a:spLocks noChangeArrowheads="1"/>
          </p:cNvSpPr>
          <p:nvPr/>
        </p:nvSpPr>
        <p:spPr bwMode="auto">
          <a:xfrm>
            <a:off x="527948" y="4174195"/>
            <a:ext cx="1991966" cy="184666"/>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defTabSz="895350" eaLnBrk="0" hangingPunct="0">
              <a:defRPr sz="1600">
                <a:solidFill>
                  <a:schemeClr val="tx1"/>
                </a:solidFill>
                <a:latin typeface="Arial" panose="020B0604020202020204" pitchFamily="34" charset="0"/>
                <a:ea typeface="-윤고딕130" pitchFamily="18" charset="-127"/>
              </a:defRPr>
            </a:lvl1pPr>
            <a:lvl2pPr marL="144463" indent="-142875" defTabSz="895350" eaLnBrk="0" hangingPunct="0">
              <a:defRPr sz="1600">
                <a:solidFill>
                  <a:schemeClr val="tx1"/>
                </a:solidFill>
                <a:latin typeface="Arial" panose="020B0604020202020204" pitchFamily="34" charset="0"/>
                <a:ea typeface="-윤고딕130" pitchFamily="18" charset="-127"/>
              </a:defRPr>
            </a:lvl2pPr>
            <a:lvl3pPr marL="1143000" indent="-228600" defTabSz="895350" eaLnBrk="0" hangingPunct="0">
              <a:defRPr sz="1600">
                <a:solidFill>
                  <a:schemeClr val="tx1"/>
                </a:solidFill>
                <a:latin typeface="Arial" panose="020B0604020202020204" pitchFamily="34" charset="0"/>
                <a:ea typeface="-윤고딕130" pitchFamily="18" charset="-127"/>
              </a:defRPr>
            </a:lvl3pPr>
            <a:lvl4pPr marL="1600200" indent="-228600" defTabSz="895350" eaLnBrk="0" hangingPunct="0">
              <a:defRPr sz="1600">
                <a:solidFill>
                  <a:schemeClr val="tx1"/>
                </a:solidFill>
                <a:latin typeface="Arial" panose="020B0604020202020204" pitchFamily="34" charset="0"/>
                <a:ea typeface="-윤고딕130" pitchFamily="18" charset="-127"/>
              </a:defRPr>
            </a:lvl4pPr>
            <a:lvl5pPr marL="2057400" indent="-228600" defTabSz="895350" eaLnBrk="0" hangingPunct="0">
              <a:defRPr sz="1600">
                <a:solidFill>
                  <a:schemeClr val="tx1"/>
                </a:solidFill>
                <a:latin typeface="Arial" panose="020B0604020202020204" pitchFamily="34" charset="0"/>
                <a:ea typeface="-윤고딕130" pitchFamily="18" charset="-127"/>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9pPr>
          </a:lstStyle>
          <a:p>
            <a:pPr marL="1191" lvl="1" indent="0" algn="ctr" eaLnBrk="1" hangingPunct="1">
              <a:buSzPct val="120000"/>
            </a:pPr>
            <a:r>
              <a:rPr lang="en-US" altLang="ko-KR" sz="1200" b="1" dirty="0" err="1">
                <a:solidFill>
                  <a:schemeClr val="bg1"/>
                </a:solidFill>
                <a:latin typeface="Calibri" panose="020F0502020204030204"/>
                <a:ea typeface="굴림" panose="020B0600000101010101" pitchFamily="34" charset="-127"/>
              </a:rPr>
              <a:t>Operationalisation</a:t>
            </a:r>
            <a:r>
              <a:rPr lang="en-US" altLang="ko-KR" sz="1200" b="1" dirty="0">
                <a:solidFill>
                  <a:schemeClr val="bg1"/>
                </a:solidFill>
                <a:latin typeface="Calibri" panose="020F0502020204030204"/>
                <a:ea typeface="굴림" panose="020B0600000101010101" pitchFamily="34" charset="-127"/>
              </a:rPr>
              <a:t>  </a:t>
            </a:r>
          </a:p>
        </p:txBody>
      </p:sp>
    </p:spTree>
    <p:extLst>
      <p:ext uri="{BB962C8B-B14F-4D97-AF65-F5344CB8AC3E}">
        <p14:creationId xmlns:p14="http://schemas.microsoft.com/office/powerpoint/2010/main" val="3955843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EAN Community 201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400" y="1066800"/>
            <a:ext cx="8382000" cy="5415521"/>
          </a:xfrm>
          <a:prstGeom prst="rect">
            <a:avLst/>
          </a:prstGeom>
        </p:spPr>
      </p:pic>
    </p:spTree>
    <p:extLst>
      <p:ext uri="{BB962C8B-B14F-4D97-AF65-F5344CB8AC3E}">
        <p14:creationId xmlns:p14="http://schemas.microsoft.com/office/powerpoint/2010/main" val="4188876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9"/>
          <p:cNvSpPr txBox="1">
            <a:spLocks noChangeArrowheads="1"/>
          </p:cNvSpPr>
          <p:nvPr/>
        </p:nvSpPr>
        <p:spPr bwMode="auto">
          <a:xfrm>
            <a:off x="3671886" y="2743200"/>
            <a:ext cx="528637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smtClean="0">
                <a:latin typeface="Calibri" charset="0"/>
              </a:rPr>
              <a:t>Negotiated within 4 months, signed by ASEAN Foreign Ministers in July 2005, ratified by all ten countries in ASEAN, entered into force on 24 December 2009</a:t>
            </a:r>
            <a:endParaRPr lang="en-US" dirty="0">
              <a:latin typeface="Calibri" charset="0"/>
            </a:endParaRPr>
          </a:p>
        </p:txBody>
      </p:sp>
      <p:sp>
        <p:nvSpPr>
          <p:cNvPr id="9220" name="Rectangle 12"/>
          <p:cNvSpPr>
            <a:spLocks noChangeArrowheads="1"/>
          </p:cNvSpPr>
          <p:nvPr/>
        </p:nvSpPr>
        <p:spPr bwMode="auto">
          <a:xfrm>
            <a:off x="3733800" y="3962400"/>
            <a:ext cx="528637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90000"/>
              </a:lnSpc>
            </a:pPr>
            <a:r>
              <a:rPr lang="en-US" dirty="0" smtClean="0">
                <a:latin typeface="Calibri" charset="0"/>
              </a:rPr>
              <a:t>Aims to: (i) reduce </a:t>
            </a:r>
            <a:r>
              <a:rPr lang="en-US" dirty="0">
                <a:latin typeface="Calibri" charset="0"/>
              </a:rPr>
              <a:t>disaster losses in ASEAN region, and </a:t>
            </a:r>
            <a:r>
              <a:rPr lang="en-US" dirty="0" smtClean="0">
                <a:latin typeface="Calibri" charset="0"/>
              </a:rPr>
              <a:t>(ii) jointly </a:t>
            </a:r>
            <a:r>
              <a:rPr lang="en-US" dirty="0">
                <a:latin typeface="Calibri" charset="0"/>
              </a:rPr>
              <a:t>respond to disaster emergencies</a:t>
            </a:r>
          </a:p>
        </p:txBody>
      </p:sp>
      <p:cxnSp>
        <p:nvCxnSpPr>
          <p:cNvPr id="25" name="Straight Connector 24"/>
          <p:cNvCxnSpPr>
            <a:cxnSpLocks noChangeShapeType="1"/>
          </p:cNvCxnSpPr>
          <p:nvPr/>
        </p:nvCxnSpPr>
        <p:spPr bwMode="auto">
          <a:xfrm>
            <a:off x="3733800" y="2514600"/>
            <a:ext cx="5105400" cy="1588"/>
          </a:xfrm>
          <a:prstGeom prst="line">
            <a:avLst/>
          </a:prstGeom>
          <a:noFill/>
          <a:ln w="28575">
            <a:solidFill>
              <a:srgbClr val="7F7F7F"/>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xmlns="">
                <a:noFill/>
              </a14:hiddenFill>
            </a:ext>
          </a:extLst>
        </p:spPr>
      </p:cxnSp>
      <p:cxnSp>
        <p:nvCxnSpPr>
          <p:cNvPr id="40" name="Straight Connector 39"/>
          <p:cNvCxnSpPr>
            <a:cxnSpLocks noChangeShapeType="1"/>
          </p:cNvCxnSpPr>
          <p:nvPr/>
        </p:nvCxnSpPr>
        <p:spPr bwMode="auto">
          <a:xfrm>
            <a:off x="3762375" y="3810000"/>
            <a:ext cx="5105400" cy="1588"/>
          </a:xfrm>
          <a:prstGeom prst="line">
            <a:avLst/>
          </a:prstGeom>
          <a:noFill/>
          <a:ln w="28575">
            <a:solidFill>
              <a:srgbClr val="7F7F7F"/>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xmlns="">
                <a:noFill/>
              </a14:hiddenFill>
            </a:ext>
          </a:extLst>
        </p:spPr>
      </p:cxnSp>
      <p:cxnSp>
        <p:nvCxnSpPr>
          <p:cNvPr id="41" name="Straight Connector 40"/>
          <p:cNvCxnSpPr>
            <a:cxnSpLocks noChangeShapeType="1"/>
          </p:cNvCxnSpPr>
          <p:nvPr/>
        </p:nvCxnSpPr>
        <p:spPr bwMode="auto">
          <a:xfrm>
            <a:off x="3762375" y="4724400"/>
            <a:ext cx="5105400" cy="1587"/>
          </a:xfrm>
          <a:prstGeom prst="line">
            <a:avLst/>
          </a:prstGeom>
          <a:noFill/>
          <a:ln w="28575">
            <a:solidFill>
              <a:srgbClr val="7F7F7F"/>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xmlns="">
                <a:noFill/>
              </a14:hiddenFill>
            </a:ext>
          </a:extLst>
        </p:spPr>
      </p:cxnSp>
      <p:cxnSp>
        <p:nvCxnSpPr>
          <p:cNvPr id="43" name="Straight Connector 42"/>
          <p:cNvCxnSpPr>
            <a:cxnSpLocks noChangeShapeType="1"/>
          </p:cNvCxnSpPr>
          <p:nvPr/>
        </p:nvCxnSpPr>
        <p:spPr bwMode="auto">
          <a:xfrm>
            <a:off x="3733800" y="5867400"/>
            <a:ext cx="5105400" cy="1587"/>
          </a:xfrm>
          <a:prstGeom prst="line">
            <a:avLst/>
          </a:prstGeom>
          <a:noFill/>
          <a:ln w="28575">
            <a:solidFill>
              <a:srgbClr val="7F7F7F"/>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9228" name="Rectangle 20"/>
          <p:cNvSpPr>
            <a:spLocks noChangeArrowheads="1"/>
          </p:cNvSpPr>
          <p:nvPr/>
        </p:nvSpPr>
        <p:spPr bwMode="auto">
          <a:xfrm>
            <a:off x="3671887" y="4800600"/>
            <a:ext cx="528637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dirty="0" smtClean="0">
                <a:latin typeface="Calibri" charset="0"/>
              </a:rPr>
              <a:t>Serves as a </a:t>
            </a:r>
            <a:r>
              <a:rPr lang="en-US" dirty="0">
                <a:latin typeface="Calibri" charset="0"/>
              </a:rPr>
              <a:t>legal framework  for all ASEAN Member </a:t>
            </a:r>
            <a:r>
              <a:rPr lang="en-US" dirty="0" smtClean="0">
                <a:latin typeface="Calibri" charset="0"/>
              </a:rPr>
              <a:t>States </a:t>
            </a:r>
            <a:r>
              <a:rPr lang="en-US" dirty="0">
                <a:latin typeface="Calibri" charset="0"/>
              </a:rPr>
              <a:t>and </a:t>
            </a:r>
            <a:r>
              <a:rPr lang="en-US" dirty="0" smtClean="0">
                <a:latin typeface="Calibri" charset="0"/>
              </a:rPr>
              <a:t>a </a:t>
            </a:r>
            <a:r>
              <a:rPr lang="en-US" dirty="0">
                <a:latin typeface="Calibri" charset="0"/>
              </a:rPr>
              <a:t>common platform in </a:t>
            </a:r>
            <a:r>
              <a:rPr lang="en-US" dirty="0" smtClean="0">
                <a:latin typeface="Calibri" charset="0"/>
              </a:rPr>
              <a:t>responding </a:t>
            </a:r>
            <a:r>
              <a:rPr lang="en-US" dirty="0">
                <a:latin typeface="Calibri" charset="0"/>
              </a:rPr>
              <a:t>to disasters within </a:t>
            </a:r>
            <a:r>
              <a:rPr lang="en-US" dirty="0" smtClean="0">
                <a:latin typeface="Calibri" charset="0"/>
              </a:rPr>
              <a:t>ASEAN &amp; helping one another</a:t>
            </a:r>
            <a:endParaRPr lang="en-US" dirty="0">
              <a:latin typeface="Calibri" charset="0"/>
            </a:endParaRPr>
          </a:p>
        </p:txBody>
      </p:sp>
      <p:pic>
        <p:nvPicPr>
          <p:cNvPr id="9229" name="Picture 3" descr="admer"/>
          <p:cNvPicPr>
            <a:picLocks noChangeAspect="1" noChangeArrowheads="1"/>
          </p:cNvPicPr>
          <p:nvPr/>
        </p:nvPicPr>
        <p:blipFill>
          <a:blip r:embed="rId3" cstate="email">
            <a:grayscl/>
            <a:extLst>
              <a:ext uri="{28A0092B-C50C-407E-A947-70E740481C1C}">
                <a14:useLocalDpi xmlns:a14="http://schemas.microsoft.com/office/drawing/2010/main"/>
              </a:ext>
            </a:extLst>
          </a:blip>
          <a:srcRect/>
          <a:stretch>
            <a:fillRect/>
          </a:stretch>
        </p:blipFill>
        <p:spPr bwMode="auto">
          <a:xfrm>
            <a:off x="228600" y="1447800"/>
            <a:ext cx="2627313" cy="373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3" descr="adm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4363" y="1901825"/>
            <a:ext cx="2814637" cy="3659188"/>
          </a:xfrm>
          <a:prstGeom prst="rect">
            <a:avLst/>
          </a:prstGeom>
          <a:ln>
            <a:noFill/>
          </a:ln>
          <a:effectLst>
            <a:outerShdw blurRad="292100" dist="139700" dir="2700000" algn="tl" rotWithShape="0">
              <a:srgbClr val="333333">
                <a:alpha val="65000"/>
              </a:srgbClr>
            </a:outerShdw>
          </a:effectLst>
        </p:spPr>
      </p:pic>
      <p:sp>
        <p:nvSpPr>
          <p:cNvPr id="23" name="Rectangle 22"/>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24" name="Group 27"/>
          <p:cNvGrpSpPr>
            <a:grpSpLocks/>
          </p:cNvGrpSpPr>
          <p:nvPr/>
        </p:nvGrpSpPr>
        <p:grpSpPr bwMode="auto">
          <a:xfrm>
            <a:off x="0" y="6248976"/>
            <a:ext cx="9144000" cy="456768"/>
            <a:chOff x="0" y="6248400"/>
            <a:chExt cx="9144000" cy="457200"/>
          </a:xfrm>
        </p:grpSpPr>
        <p:sp>
          <p:nvSpPr>
            <p:cNvPr id="26" name="Rectangle 25"/>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7" name="Picture 26" descr="ASEAN Emblem 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sp>
        <p:nvSpPr>
          <p:cNvPr id="19" name="TextBox 9"/>
          <p:cNvSpPr txBox="1">
            <a:spLocks noChangeArrowheads="1"/>
          </p:cNvSpPr>
          <p:nvPr/>
        </p:nvSpPr>
        <p:spPr bwMode="auto">
          <a:xfrm>
            <a:off x="3657600" y="1466671"/>
            <a:ext cx="528637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smtClean="0">
                <a:latin typeface="+mn-lt"/>
              </a:rPr>
              <a:t>Initiated by ACDM since early 2004, supported by ASEAN Leaders in the Special ASEAN Summit in January 2005 after the Indian Ocean Tsunami</a:t>
            </a:r>
            <a:endParaRPr lang="en-US" dirty="0">
              <a:latin typeface="+mn-lt"/>
            </a:endParaRPr>
          </a:p>
        </p:txBody>
      </p:sp>
      <p:cxnSp>
        <p:nvCxnSpPr>
          <p:cNvPr id="20" name="Straight Connector 19"/>
          <p:cNvCxnSpPr>
            <a:cxnSpLocks noChangeShapeType="1"/>
          </p:cNvCxnSpPr>
          <p:nvPr/>
        </p:nvCxnSpPr>
        <p:spPr bwMode="auto">
          <a:xfrm>
            <a:off x="3733800" y="1370012"/>
            <a:ext cx="5105400" cy="1588"/>
          </a:xfrm>
          <a:prstGeom prst="line">
            <a:avLst/>
          </a:prstGeom>
          <a:noFill/>
          <a:ln w="28575">
            <a:solidFill>
              <a:srgbClr val="7F7F7F"/>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8" name="TextBox 17"/>
          <p:cNvSpPr txBox="1"/>
          <p:nvPr/>
        </p:nvSpPr>
        <p:spPr>
          <a:xfrm>
            <a:off x="4572000" y="6400800"/>
            <a:ext cx="4038600" cy="369332"/>
          </a:xfrm>
          <a:prstGeom prst="rect">
            <a:avLst/>
          </a:prstGeom>
          <a:noFill/>
        </p:spPr>
        <p:txBody>
          <a:bodyPr wrap="square" rtlCol="0">
            <a:spAutoFit/>
          </a:bodyPr>
          <a:lstStyle/>
          <a:p>
            <a:pPr algn="r"/>
            <a:r>
              <a:rPr lang="en-US" i="1" dirty="0" smtClean="0">
                <a:solidFill>
                  <a:schemeClr val="bg1"/>
                </a:solidFill>
              </a:rPr>
              <a:t>One ASEAN, One Response</a:t>
            </a:r>
            <a:endParaRPr lang="en-US" i="1" dirty="0">
              <a:solidFill>
                <a:schemeClr val="bg1"/>
              </a:solidFill>
            </a:endParaRPr>
          </a:p>
        </p:txBody>
      </p:sp>
      <p:sp>
        <p:nvSpPr>
          <p:cNvPr id="21" name="TextBox 20"/>
          <p:cNvSpPr txBox="1"/>
          <p:nvPr/>
        </p:nvSpPr>
        <p:spPr>
          <a:xfrm>
            <a:off x="228600" y="152400"/>
            <a:ext cx="8686800" cy="830997"/>
          </a:xfrm>
          <a:prstGeom prst="rect">
            <a:avLst/>
          </a:prstGeom>
          <a:noFill/>
        </p:spPr>
        <p:txBody>
          <a:bodyPr>
            <a:spAutoFit/>
          </a:bodyPr>
          <a:lstStyle/>
          <a:p>
            <a:pPr fontAlgn="auto">
              <a:spcBef>
                <a:spcPts val="0"/>
              </a:spcBef>
              <a:spcAft>
                <a:spcPts val="0"/>
              </a:spcAft>
              <a:defRPr/>
            </a:pPr>
            <a:r>
              <a:rPr lang="en-US" sz="2400" cap="all" dirty="0" smtClean="0">
                <a:solidFill>
                  <a:schemeClr val="tx1">
                    <a:lumMod val="75000"/>
                    <a:lumOff val="25000"/>
                  </a:schemeClr>
                </a:solidFill>
                <a:effectLst>
                  <a:outerShdw blurRad="38100" dist="38100" dir="2700000" algn="tl">
                    <a:srgbClr val="000000">
                      <a:alpha val="43137"/>
                    </a:srgbClr>
                  </a:outerShdw>
                </a:effectLst>
                <a:latin typeface="+mn-lt"/>
                <a:ea typeface="Verdana" pitchFamily="34" charset="0"/>
                <a:cs typeface="Verdana" pitchFamily="34" charset="0"/>
              </a:rPr>
              <a:t>AADMER </a:t>
            </a:r>
            <a:r>
              <a:rPr lang="en-US" sz="2400" cap="all" dirty="0" smtClean="0">
                <a:solidFill>
                  <a:schemeClr val="tx1">
                    <a:lumMod val="75000"/>
                    <a:lumOff val="25000"/>
                  </a:schemeClr>
                </a:solidFill>
                <a:effectLst>
                  <a:outerShdw blurRad="38100" dist="38100" dir="2700000" algn="tl">
                    <a:srgbClr val="000000">
                      <a:alpha val="43137"/>
                    </a:srgbClr>
                  </a:outerShdw>
                </a:effectLst>
                <a:ea typeface="Verdana" pitchFamily="34" charset="0"/>
                <a:cs typeface="Verdana" pitchFamily="34" charset="0"/>
              </a:rPr>
              <a:t>aims</a:t>
            </a:r>
            <a:r>
              <a:rPr lang="en-US" sz="2400" cap="all" dirty="0">
                <a:solidFill>
                  <a:schemeClr val="tx1">
                    <a:lumMod val="75000"/>
                    <a:lumOff val="25000"/>
                  </a:schemeClr>
                </a:solidFill>
                <a:effectLst>
                  <a:outerShdw blurRad="38100" dist="38100" dir="2700000" algn="tl">
                    <a:srgbClr val="000000">
                      <a:alpha val="43137"/>
                    </a:srgbClr>
                  </a:outerShdw>
                </a:effectLst>
                <a:ea typeface="Verdana" pitchFamily="34" charset="0"/>
                <a:cs typeface="Verdana" pitchFamily="34" charset="0"/>
              </a:rPr>
              <a:t> </a:t>
            </a:r>
            <a:r>
              <a:rPr lang="en-US" sz="2400" cap="all" dirty="0" smtClean="0">
                <a:solidFill>
                  <a:schemeClr val="tx1">
                    <a:lumMod val="75000"/>
                    <a:lumOff val="25000"/>
                  </a:schemeClr>
                </a:solidFill>
                <a:effectLst>
                  <a:outerShdw blurRad="38100" dist="38100" dir="2700000" algn="tl">
                    <a:srgbClr val="000000">
                      <a:alpha val="43137"/>
                    </a:srgbClr>
                  </a:outerShdw>
                </a:effectLst>
                <a:latin typeface="+mn-lt"/>
                <a:ea typeface="Verdana" pitchFamily="34" charset="0"/>
                <a:cs typeface="Verdana" pitchFamily="34" charset="0"/>
              </a:rPr>
              <a:t>For </a:t>
            </a:r>
            <a:r>
              <a:rPr lang="en-US" sz="2400" cap="all" dirty="0">
                <a:solidFill>
                  <a:schemeClr val="tx1">
                    <a:lumMod val="75000"/>
                    <a:lumOff val="25000"/>
                  </a:schemeClr>
                </a:solidFill>
                <a:effectLst>
                  <a:outerShdw blurRad="38100" dist="38100" dir="2700000" algn="tl">
                    <a:srgbClr val="000000">
                      <a:alpha val="43137"/>
                    </a:srgbClr>
                  </a:outerShdw>
                </a:effectLst>
                <a:latin typeface="+mn-lt"/>
                <a:ea typeface="Verdana" pitchFamily="34" charset="0"/>
                <a:cs typeface="Verdana" pitchFamily="34" charset="0"/>
              </a:rPr>
              <a:t>a more </a:t>
            </a:r>
            <a:r>
              <a:rPr lang="en-US" sz="2400" b="1" cap="all" dirty="0">
                <a:solidFill>
                  <a:srgbClr val="AC0000"/>
                </a:solidFill>
                <a:effectLst>
                  <a:outerShdw blurRad="38100" dist="38100" dir="2700000" algn="tl">
                    <a:srgbClr val="000000">
                      <a:alpha val="43137"/>
                    </a:srgbClr>
                  </a:outerShdw>
                </a:effectLst>
                <a:latin typeface="+mn-lt"/>
                <a:ea typeface="Verdana" pitchFamily="34" charset="0"/>
                <a:cs typeface="Verdana" pitchFamily="34" charset="0"/>
              </a:rPr>
              <a:t>united and coordinated</a:t>
            </a:r>
            <a:r>
              <a:rPr lang="en-US" sz="2400" b="1" cap="all" dirty="0">
                <a:solidFill>
                  <a:schemeClr val="tx1">
                    <a:lumMod val="75000"/>
                    <a:lumOff val="25000"/>
                  </a:schemeClr>
                </a:solidFill>
                <a:effectLst>
                  <a:outerShdw blurRad="38100" dist="38100" dir="2700000" algn="tl">
                    <a:srgbClr val="000000">
                      <a:alpha val="43137"/>
                    </a:srgbClr>
                  </a:outerShdw>
                </a:effectLst>
                <a:latin typeface="+mn-lt"/>
                <a:ea typeface="Verdana" pitchFamily="34" charset="0"/>
                <a:cs typeface="Verdana" pitchFamily="34" charset="0"/>
              </a:rPr>
              <a:t> </a:t>
            </a:r>
            <a:r>
              <a:rPr lang="en-US" sz="2400" cap="all" dirty="0" smtClean="0">
                <a:solidFill>
                  <a:schemeClr val="tx1">
                    <a:lumMod val="75000"/>
                    <a:lumOff val="25000"/>
                  </a:schemeClr>
                </a:solidFill>
                <a:effectLst>
                  <a:outerShdw blurRad="38100" dist="38100" dir="2700000" algn="tl">
                    <a:srgbClr val="000000">
                      <a:alpha val="43137"/>
                    </a:srgbClr>
                  </a:outerShdw>
                </a:effectLst>
                <a:latin typeface="+mn-lt"/>
                <a:ea typeface="Verdana" pitchFamily="34" charset="0"/>
                <a:cs typeface="Verdana" pitchFamily="34" charset="0"/>
              </a:rPr>
              <a:t>asean’s RESPONSE </a:t>
            </a:r>
            <a:r>
              <a:rPr lang="en-US" sz="2400" cap="all" dirty="0">
                <a:solidFill>
                  <a:schemeClr val="tx1">
                    <a:lumMod val="75000"/>
                    <a:lumOff val="25000"/>
                  </a:schemeClr>
                </a:solidFill>
                <a:effectLst>
                  <a:outerShdw blurRad="38100" dist="38100" dir="2700000" algn="tl">
                    <a:srgbClr val="000000">
                      <a:alpha val="43137"/>
                    </a:srgbClr>
                  </a:outerShdw>
                </a:effectLst>
                <a:latin typeface="+mn-lt"/>
                <a:ea typeface="Verdana" pitchFamily="34" charset="0"/>
                <a:cs typeface="Verdana" pitchFamily="34" charset="0"/>
              </a:rPr>
              <a:t>toward disasters within the region</a:t>
            </a:r>
            <a:endParaRPr lang="en-US" sz="2400" cap="all" dirty="0">
              <a:solidFill>
                <a:schemeClr val="tx1">
                  <a:lumMod val="75000"/>
                  <a:lumOff val="25000"/>
                </a:schemeClr>
              </a:solidFill>
              <a:latin typeface="+mj-lt"/>
              <a:ea typeface="Verdana" pitchFamily="34" charset="0"/>
              <a:cs typeface="Verdana" pitchFamily="34" charset="0"/>
            </a:endParaRPr>
          </a:p>
        </p:txBody>
      </p:sp>
    </p:spTree>
    <p:extLst>
      <p:ext uri="{BB962C8B-B14F-4D97-AF65-F5344CB8AC3E}">
        <p14:creationId xmlns:p14="http://schemas.microsoft.com/office/powerpoint/2010/main" val="3281491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Guest\Downloads\banner1d_small.jpg"/>
          <p:cNvPicPr>
            <a:picLocks noChangeAspect="1" noChangeArrowheads="1"/>
          </p:cNvPicPr>
          <p:nvPr/>
        </p:nvPicPr>
        <p:blipFill>
          <a:blip r:embed="rId2">
            <a:extLst>
              <a:ext uri="{28A0092B-C50C-407E-A947-70E740481C1C}">
                <a14:useLocalDpi xmlns:a14="http://schemas.microsoft.com/office/drawing/2010/main"/>
              </a:ext>
            </a:extLst>
          </a:blip>
          <a:srcRect t="27292" b="30721"/>
          <a:stretch>
            <a:fillRect/>
          </a:stretch>
        </p:blipFill>
        <p:spPr bwMode="auto">
          <a:xfrm>
            <a:off x="0" y="1524000"/>
            <a:ext cx="9144000"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ASEAN Emblem 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55477" y="228601"/>
            <a:ext cx="791307" cy="761999"/>
          </a:xfrm>
          <a:prstGeom prst="rect">
            <a:avLst/>
          </a:prstGeom>
          <a:noFill/>
          <a:ln>
            <a:noFill/>
          </a:ln>
          <a:effectLst>
            <a:glow rad="101600">
              <a:schemeClr val="accent1">
                <a:satMod val="175000"/>
                <a:alpha val="40000"/>
              </a:schemeClr>
            </a:glow>
          </a:effectLst>
        </p:spPr>
      </p:pic>
      <p:sp>
        <p:nvSpPr>
          <p:cNvPr id="8" name="TextBox 7"/>
          <p:cNvSpPr txBox="1"/>
          <p:nvPr/>
        </p:nvSpPr>
        <p:spPr>
          <a:xfrm>
            <a:off x="1564257" y="990600"/>
            <a:ext cx="6781800" cy="400110"/>
          </a:xfrm>
          <a:prstGeom prst="rect">
            <a:avLst/>
          </a:prstGeom>
          <a:noFill/>
        </p:spPr>
        <p:txBody>
          <a:bodyPr wrap="square" rtlCol="0">
            <a:spAutoFit/>
          </a:bodyPr>
          <a:lstStyle/>
          <a:p>
            <a:pPr algn="ctr"/>
            <a:r>
              <a:rPr lang="en-US" sz="2000" b="1" dirty="0" smtClean="0"/>
              <a:t>ASEAN COMMITTEE ON DISASTER MANAGEMENT (ACDM)</a:t>
            </a:r>
            <a:endParaRPr lang="en-US" sz="2000" b="1" dirty="0"/>
          </a:p>
        </p:txBody>
      </p:sp>
      <p:sp>
        <p:nvSpPr>
          <p:cNvPr id="9" name="Content Placeholder 2"/>
          <p:cNvSpPr>
            <a:spLocks noGrp="1"/>
          </p:cNvSpPr>
          <p:nvPr>
            <p:ph idx="1"/>
          </p:nvPr>
        </p:nvSpPr>
        <p:spPr>
          <a:xfrm>
            <a:off x="0" y="3200400"/>
            <a:ext cx="9144000" cy="3657600"/>
          </a:xfrm>
          <a:solidFill>
            <a:schemeClr val="accent6">
              <a:lumMod val="20000"/>
              <a:lumOff val="80000"/>
            </a:schemeClr>
          </a:solidFill>
        </p:spPr>
        <p:txBody>
          <a:bodyPr>
            <a:normAutofit/>
          </a:bodyPr>
          <a:lstStyle/>
          <a:p>
            <a:pPr indent="-231775">
              <a:spcBef>
                <a:spcPts val="600"/>
              </a:spcBef>
              <a:spcAft>
                <a:spcPts val="600"/>
              </a:spcAft>
            </a:pPr>
            <a:r>
              <a:rPr lang="en-US" sz="1800" dirty="0" smtClean="0">
                <a:latin typeface="Calibri" charset="0"/>
              </a:rPr>
              <a:t>The ACDM is the main sectoral body under AADMER. The ACDM Focal Points are also AADMER National Focal Points. They are Heads of National Disaster Management Organisations/Agencies in ASEAN Member States</a:t>
            </a:r>
          </a:p>
          <a:p>
            <a:pPr indent="-231775">
              <a:spcBef>
                <a:spcPts val="600"/>
              </a:spcBef>
              <a:spcAft>
                <a:spcPts val="600"/>
              </a:spcAft>
            </a:pPr>
            <a:r>
              <a:rPr lang="en-US" sz="1800" dirty="0" smtClean="0">
                <a:latin typeface="Calibri" charset="0"/>
              </a:rPr>
              <a:t>The ACDM reports to </a:t>
            </a:r>
            <a:r>
              <a:rPr lang="en-US" sz="1800" dirty="0">
                <a:latin typeface="Calibri" charset="0"/>
              </a:rPr>
              <a:t>the AADMER Conference of the Parties (COP</a:t>
            </a:r>
            <a:r>
              <a:rPr lang="en-US" sz="1800" dirty="0" smtClean="0">
                <a:latin typeface="Calibri" charset="0"/>
              </a:rPr>
              <a:t>) and the ASEAN Ministerial Meeting on Disaster Management (AMMDM), who meets once in every year</a:t>
            </a:r>
          </a:p>
          <a:p>
            <a:pPr indent="-231775">
              <a:spcBef>
                <a:spcPts val="600"/>
              </a:spcBef>
              <a:spcAft>
                <a:spcPts val="600"/>
              </a:spcAft>
            </a:pPr>
            <a:r>
              <a:rPr lang="en-US" sz="1800" dirty="0" smtClean="0">
                <a:latin typeface="Calibri" charset="0"/>
              </a:rPr>
              <a:t>The ACDM is the founding fathers of AHA Centre and serves as its Governing Board</a:t>
            </a:r>
          </a:p>
          <a:p>
            <a:pPr indent="-231775">
              <a:spcBef>
                <a:spcPts val="600"/>
              </a:spcBef>
              <a:spcAft>
                <a:spcPts val="600"/>
              </a:spcAft>
            </a:pPr>
            <a:r>
              <a:rPr lang="en-US" sz="1800" dirty="0" smtClean="0">
                <a:latin typeface="Calibri" charset="0"/>
              </a:rPr>
              <a:t>The ACDM meets at least once in a year, but normally twice in a year. </a:t>
            </a:r>
            <a:r>
              <a:rPr lang="en-US" sz="1800" dirty="0">
                <a:latin typeface="Calibri" charset="0"/>
              </a:rPr>
              <a:t>ACDM’s chairmanship rotates every </a:t>
            </a:r>
            <a:r>
              <a:rPr lang="en-US" sz="1800" dirty="0" smtClean="0">
                <a:latin typeface="Calibri" charset="0"/>
              </a:rPr>
              <a:t>year</a:t>
            </a:r>
          </a:p>
          <a:p>
            <a:pPr indent="-231775">
              <a:spcBef>
                <a:spcPts val="600"/>
              </a:spcBef>
              <a:spcAft>
                <a:spcPts val="600"/>
              </a:spcAft>
            </a:pPr>
            <a:r>
              <a:rPr lang="en-US" sz="1800" dirty="0" smtClean="0">
                <a:latin typeface="Calibri" charset="0"/>
              </a:rPr>
              <a:t>The ACDM is the main driver in maintaining ASEAN’s Centrality and ensuring synergy in HADR efforts in the region</a:t>
            </a:r>
            <a:endParaRPr lang="en-US" sz="1800" dirty="0">
              <a:latin typeface="Calibri" charset="0"/>
            </a:endParaRPr>
          </a:p>
        </p:txBody>
      </p:sp>
    </p:spTree>
    <p:extLst>
      <p:ext uri="{BB962C8B-B14F-4D97-AF65-F5344CB8AC3E}">
        <p14:creationId xmlns:p14="http://schemas.microsoft.com/office/powerpoint/2010/main" val="1961504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sz="half" idx="1"/>
          </p:nvPr>
        </p:nvSpPr>
        <p:spPr>
          <a:xfrm>
            <a:off x="4038600" y="1752600"/>
            <a:ext cx="4724400" cy="3059113"/>
          </a:xfrm>
          <a:solidFill>
            <a:schemeClr val="bg1"/>
          </a:solidFill>
        </p:spPr>
        <p:txBody>
          <a:bodyPr/>
          <a:lstStyle/>
          <a:p>
            <a:pPr marL="0" indent="0" eaLnBrk="1" hangingPunct="1">
              <a:buFont typeface="Arial" charset="0"/>
              <a:buNone/>
            </a:pPr>
            <a:r>
              <a:rPr lang="en-US" sz="2000" dirty="0">
                <a:latin typeface="Calibri" charset="0"/>
              </a:rPr>
              <a:t>Disaster Risk Identification, Assessment &amp; Monitoring</a:t>
            </a:r>
          </a:p>
          <a:p>
            <a:pPr marL="0" indent="0" eaLnBrk="1" hangingPunct="1">
              <a:buFont typeface="Arial" charset="0"/>
              <a:buNone/>
            </a:pPr>
            <a:r>
              <a:rPr lang="en-US" sz="2000" dirty="0">
                <a:latin typeface="Calibri" charset="0"/>
              </a:rPr>
              <a:t>Disaster Prevention and Mitigation</a:t>
            </a:r>
          </a:p>
          <a:p>
            <a:pPr marL="0" indent="0" eaLnBrk="1" hangingPunct="1">
              <a:buFont typeface="Arial" charset="0"/>
              <a:buNone/>
            </a:pPr>
            <a:r>
              <a:rPr lang="en-US" sz="2000" dirty="0">
                <a:latin typeface="Calibri" charset="0"/>
              </a:rPr>
              <a:t>Disaster Preparedness</a:t>
            </a:r>
          </a:p>
          <a:p>
            <a:pPr marL="0" indent="0" eaLnBrk="1" hangingPunct="1">
              <a:buFont typeface="Arial" charset="0"/>
              <a:buNone/>
            </a:pPr>
            <a:r>
              <a:rPr lang="en-US" sz="2000" dirty="0">
                <a:latin typeface="Calibri" charset="0"/>
              </a:rPr>
              <a:t>Emergency Response</a:t>
            </a:r>
          </a:p>
          <a:p>
            <a:pPr marL="0" indent="0" eaLnBrk="1" hangingPunct="1">
              <a:buFont typeface="Arial" charset="0"/>
              <a:buNone/>
            </a:pPr>
            <a:r>
              <a:rPr lang="en-US" sz="2000" dirty="0">
                <a:latin typeface="Calibri" charset="0"/>
              </a:rPr>
              <a:t>Rehabilitation</a:t>
            </a:r>
          </a:p>
          <a:p>
            <a:pPr marL="0" indent="0" eaLnBrk="1" hangingPunct="1">
              <a:buFont typeface="Arial" charset="0"/>
              <a:buNone/>
            </a:pPr>
            <a:r>
              <a:rPr lang="en-US" sz="2000" dirty="0">
                <a:latin typeface="Calibri" charset="0"/>
              </a:rPr>
              <a:t>Technical Cooperation &amp; Scientific Research</a:t>
            </a:r>
          </a:p>
          <a:p>
            <a:pPr marL="0" indent="0" eaLnBrk="1" hangingPunct="1">
              <a:buFont typeface="Arial" charset="0"/>
              <a:buNone/>
            </a:pPr>
            <a:r>
              <a:rPr lang="en-US" sz="2000" dirty="0">
                <a:latin typeface="Calibri" charset="0"/>
              </a:rPr>
              <a:t>AHA Centre - TOR</a:t>
            </a:r>
          </a:p>
        </p:txBody>
      </p:sp>
      <p:sp>
        <p:nvSpPr>
          <p:cNvPr id="7" name="TextBox 6"/>
          <p:cNvSpPr txBox="1"/>
          <p:nvPr/>
        </p:nvSpPr>
        <p:spPr>
          <a:xfrm>
            <a:off x="228600" y="152400"/>
            <a:ext cx="8686800" cy="830997"/>
          </a:xfrm>
          <a:prstGeom prst="rect">
            <a:avLst/>
          </a:prstGeom>
          <a:noFill/>
        </p:spPr>
        <p:txBody>
          <a:bodyPr>
            <a:spAutoFit/>
          </a:bodyPr>
          <a:lstStyle/>
          <a:p>
            <a:pPr fontAlgn="auto">
              <a:spcBef>
                <a:spcPts val="0"/>
              </a:spcBef>
              <a:spcAft>
                <a:spcPts val="0"/>
              </a:spcAft>
              <a:defRPr/>
            </a:pPr>
            <a:r>
              <a:rPr lang="en-US" sz="2400" b="1" cap="all" dirty="0" smtClean="0">
                <a:ea typeface="Verdana" pitchFamily="34" charset="0"/>
                <a:cs typeface="Verdana" pitchFamily="34" charset="0"/>
              </a:rPr>
              <a:t>Aadmer is </a:t>
            </a:r>
            <a:r>
              <a:rPr lang="en-US" sz="2400" b="1" cap="all" dirty="0" smtClean="0">
                <a:solidFill>
                  <a:srgbClr val="C00000"/>
                </a:solidFill>
                <a:ea typeface="Verdana" pitchFamily="34" charset="0"/>
                <a:cs typeface="Verdana" pitchFamily="34" charset="0"/>
              </a:rPr>
              <a:t>comprehensive</a:t>
            </a:r>
            <a:r>
              <a:rPr lang="en-US" sz="2400" b="1" cap="all" dirty="0" smtClean="0">
                <a:ea typeface="Verdana" pitchFamily="34" charset="0"/>
                <a:cs typeface="Verdana" pitchFamily="34" charset="0"/>
              </a:rPr>
              <a:t> as it covers the whole spectrum of disaster management</a:t>
            </a:r>
            <a:endParaRPr lang="en-US" sz="2400" b="1" cap="all" dirty="0">
              <a:latin typeface="+mj-lt"/>
              <a:ea typeface="Verdana" pitchFamily="34" charset="0"/>
              <a:cs typeface="Verdana" pitchFamily="34" charset="0"/>
            </a:endParaRPr>
          </a:p>
        </p:txBody>
      </p:sp>
      <p:cxnSp>
        <p:nvCxnSpPr>
          <p:cNvPr id="17" name="Straight Connector 16"/>
          <p:cNvCxnSpPr>
            <a:cxnSpLocks noChangeShapeType="1"/>
          </p:cNvCxnSpPr>
          <p:nvPr/>
        </p:nvCxnSpPr>
        <p:spPr bwMode="auto">
          <a:xfrm>
            <a:off x="4038600" y="1524000"/>
            <a:ext cx="4724400" cy="1588"/>
          </a:xfrm>
          <a:prstGeom prst="line">
            <a:avLst/>
          </a:prstGeom>
          <a:noFill/>
          <a:ln w="28575">
            <a:solidFill>
              <a:srgbClr val="7F7F7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noFill/>
              </a14:hiddenFill>
            </a:ext>
          </a:extLst>
        </p:spPr>
      </p:cxnSp>
      <p:cxnSp>
        <p:nvCxnSpPr>
          <p:cNvPr id="19" name="Straight Connector 18"/>
          <p:cNvCxnSpPr>
            <a:cxnSpLocks noChangeShapeType="1"/>
          </p:cNvCxnSpPr>
          <p:nvPr/>
        </p:nvCxnSpPr>
        <p:spPr bwMode="auto">
          <a:xfrm>
            <a:off x="4038600" y="5027613"/>
            <a:ext cx="4724400" cy="1587"/>
          </a:xfrm>
          <a:prstGeom prst="line">
            <a:avLst/>
          </a:prstGeom>
          <a:noFill/>
          <a:ln w="28575">
            <a:solidFill>
              <a:srgbClr val="7F7F7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noFill/>
              </a14:hiddenFill>
            </a:ext>
          </a:extLst>
        </p:spPr>
      </p:cxnSp>
      <p:grpSp>
        <p:nvGrpSpPr>
          <p:cNvPr id="18" name="Group 17"/>
          <p:cNvGrpSpPr/>
          <p:nvPr/>
        </p:nvGrpSpPr>
        <p:grpSpPr>
          <a:xfrm>
            <a:off x="0" y="6248976"/>
            <a:ext cx="9144000" cy="609024"/>
            <a:chOff x="0" y="6248976"/>
            <a:chExt cx="9144000" cy="609024"/>
          </a:xfrm>
        </p:grpSpPr>
        <p:sp>
          <p:nvSpPr>
            <p:cNvPr id="20" name="Rectangle 19"/>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21" name="Group 27"/>
            <p:cNvGrpSpPr>
              <a:grpSpLocks/>
            </p:cNvGrpSpPr>
            <p:nvPr/>
          </p:nvGrpSpPr>
          <p:grpSpPr bwMode="auto">
            <a:xfrm>
              <a:off x="0" y="6248976"/>
              <a:ext cx="9144000" cy="456768"/>
              <a:chOff x="0" y="6248400"/>
              <a:chExt cx="9144000" cy="457200"/>
            </a:xfrm>
          </p:grpSpPr>
          <p:sp>
            <p:nvSpPr>
              <p:cNvPr id="22" name="Rectangle 21"/>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3" name="Picture 22" descr="ASEAN Emblem 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grpSp>
      <p:sp>
        <p:nvSpPr>
          <p:cNvPr id="13" name="Rectangle 12"/>
          <p:cNvSpPr/>
          <p:nvPr/>
        </p:nvSpPr>
        <p:spPr>
          <a:xfrm>
            <a:off x="350838" y="1981200"/>
            <a:ext cx="3068637" cy="3429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4" name="Isosceles Triangle 13"/>
          <p:cNvSpPr/>
          <p:nvPr/>
        </p:nvSpPr>
        <p:spPr>
          <a:xfrm rot="16200000">
            <a:off x="-77787" y="2476500"/>
            <a:ext cx="5181600" cy="2362200"/>
          </a:xfrm>
          <a:prstGeom prst="triangle">
            <a:avLst>
              <a:gd name="adj" fmla="val 49708"/>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dirty="0"/>
          </a:p>
        </p:txBody>
      </p:sp>
      <p:grpSp>
        <p:nvGrpSpPr>
          <p:cNvPr id="15" name="Group 1"/>
          <p:cNvGrpSpPr>
            <a:grpSpLocks/>
          </p:cNvGrpSpPr>
          <p:nvPr/>
        </p:nvGrpSpPr>
        <p:grpSpPr bwMode="auto">
          <a:xfrm>
            <a:off x="556418" y="2124195"/>
            <a:ext cx="2657475" cy="3249613"/>
            <a:chOff x="533400" y="1295400"/>
            <a:chExt cx="2361824" cy="3097471"/>
          </a:xfrm>
        </p:grpSpPr>
        <p:pic>
          <p:nvPicPr>
            <p:cNvPr id="16" name="Picture 3" descr="admer"/>
            <p:cNvPicPr>
              <a:picLocks noChangeAspect="1" noChangeArrowheads="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533400" y="1295400"/>
              <a:ext cx="2045962" cy="2591016"/>
            </a:xfrm>
            <a:prstGeom prst="rect">
              <a:avLst/>
            </a:prstGeom>
            <a:noFill/>
            <a:ln>
              <a:noFill/>
            </a:ln>
            <a:effectLst>
              <a:outerShdw blurRad="292100" dist="139700" dir="2700000" algn="tl" rotWithShape="0">
                <a:srgbClr val="333333">
                  <a:alpha val="64998"/>
                </a:srgbClr>
              </a:outerShdw>
            </a:effectLst>
            <a:extLst/>
          </p:spPr>
        </p:pic>
        <p:pic>
          <p:nvPicPr>
            <p:cNvPr id="24" name="Picture 3" descr="adm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4339" y="1817732"/>
              <a:ext cx="1980885" cy="2575139"/>
            </a:xfrm>
            <a:prstGeom prst="rect">
              <a:avLst/>
            </a:prstGeom>
            <a:noFill/>
            <a:ln>
              <a:noFill/>
            </a:ln>
            <a:effectLst>
              <a:outerShdw blurRad="292100" dist="139700" dir="2700000" algn="tl" rotWithShape="0">
                <a:srgbClr val="333333">
                  <a:alpha val="64998"/>
                </a:srgbClr>
              </a:outerShdw>
            </a:effectLst>
            <a:extLst/>
          </p:spPr>
        </p:pic>
      </p:grpSp>
    </p:spTree>
    <p:extLst>
      <p:ext uri="{BB962C8B-B14F-4D97-AF65-F5344CB8AC3E}">
        <p14:creationId xmlns:p14="http://schemas.microsoft.com/office/powerpoint/2010/main" val="3103357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6" name="Group 37"/>
          <p:cNvGrpSpPr>
            <a:grpSpLocks/>
          </p:cNvGrpSpPr>
          <p:nvPr/>
        </p:nvGrpSpPr>
        <p:grpSpPr bwMode="auto">
          <a:xfrm rot="632578">
            <a:off x="6448978" y="1168732"/>
            <a:ext cx="2111080" cy="1777335"/>
            <a:chOff x="5029200" y="1676400"/>
            <a:chExt cx="4152499" cy="3256888"/>
          </a:xfrm>
        </p:grpSpPr>
        <p:pic>
          <p:nvPicPr>
            <p:cNvPr id="30729" name="Picture 29" descr="D:\AADMER WP.JPG"/>
            <p:cNvPicPr>
              <a:picLocks noChangeAspect="1" noChangeArrowheads="1"/>
            </p:cNvPicPr>
            <p:nvPr/>
          </p:nvPicPr>
          <p:blipFill>
            <a:blip r:embed="rId3" cstate="email">
              <a:grayscl/>
              <a:extLst>
                <a:ext uri="{28A0092B-C50C-407E-A947-70E740481C1C}">
                  <a14:useLocalDpi xmlns:a14="http://schemas.microsoft.com/office/drawing/2010/main"/>
                </a:ext>
              </a:extLst>
            </a:blip>
            <a:srcRect/>
            <a:stretch>
              <a:fillRect/>
            </a:stretch>
          </p:blipFill>
          <p:spPr bwMode="auto">
            <a:xfrm>
              <a:off x="5029200" y="1676400"/>
              <a:ext cx="3850212" cy="2438830"/>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30730" name="Picture 29" descr="D:\AADMER W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1487" y="2494458"/>
              <a:ext cx="3850212" cy="2438830"/>
            </a:xfrm>
            <a:prstGeom prst="rect">
              <a:avLst/>
            </a:prstGeom>
            <a:noFill/>
            <a:ln w="9525">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38" name="Group 31"/>
          <p:cNvGrpSpPr>
            <a:grpSpLocks/>
          </p:cNvGrpSpPr>
          <p:nvPr/>
        </p:nvGrpSpPr>
        <p:grpSpPr bwMode="auto">
          <a:xfrm>
            <a:off x="0" y="1524000"/>
            <a:ext cx="4876800" cy="4724400"/>
            <a:chOff x="230875" y="1653654"/>
            <a:chExt cx="4731225" cy="4442348"/>
          </a:xfrm>
          <a:scene3d>
            <a:camera prst="orthographicFront">
              <a:rot lat="0" lon="0" rev="0"/>
            </a:camera>
            <a:lightRig rig="balanced" dir="t">
              <a:rot lat="0" lon="0" rev="8700000"/>
            </a:lightRig>
          </a:scene3d>
        </p:grpSpPr>
        <p:grpSp>
          <p:nvGrpSpPr>
            <p:cNvPr id="30733" name="Group 17"/>
            <p:cNvGrpSpPr>
              <a:grpSpLocks/>
            </p:cNvGrpSpPr>
            <p:nvPr/>
          </p:nvGrpSpPr>
          <p:grpSpPr bwMode="auto">
            <a:xfrm>
              <a:off x="230875" y="2056689"/>
              <a:ext cx="4232228" cy="3734797"/>
              <a:chOff x="230875" y="1828089"/>
              <a:chExt cx="4232228" cy="3734797"/>
            </a:xfrm>
          </p:grpSpPr>
          <p:sp>
            <p:nvSpPr>
              <p:cNvPr id="4" name="AutoShape 4"/>
              <p:cNvSpPr>
                <a:spLocks noChangeArrowheads="1"/>
              </p:cNvSpPr>
              <p:nvPr/>
            </p:nvSpPr>
            <p:spPr bwMode="auto">
              <a:xfrm>
                <a:off x="1413681" y="1828090"/>
                <a:ext cx="1523172" cy="838911"/>
              </a:xfrm>
              <a:prstGeom prst="roundRect">
                <a:avLst>
                  <a:gd name="adj" fmla="val 16667"/>
                </a:avLst>
              </a:prstGeom>
              <a:solidFill>
                <a:schemeClr val="bg1">
                  <a:lumMod val="85000"/>
                </a:schemeClr>
              </a:solidFill>
              <a:ln w="38100">
                <a:noFill/>
                <a:headEnd/>
                <a:tailEnd/>
              </a:ln>
              <a:effectLst>
                <a:outerShdw blurRad="44450" dist="27940" dir="5400000" algn="ctr">
                  <a:srgbClr val="000000">
                    <a:alpha val="32000"/>
                  </a:srgbClr>
                </a:outerShdw>
              </a:effectLst>
              <a:sp3d>
                <a:bevelT w="190500" h="38100"/>
              </a:sp3d>
            </p:spPr>
            <p:style>
              <a:lnRef idx="2">
                <a:schemeClr val="dk1">
                  <a:shade val="50000"/>
                </a:schemeClr>
              </a:lnRef>
              <a:fillRef idx="1">
                <a:schemeClr val="dk1"/>
              </a:fillRef>
              <a:effectRef idx="0">
                <a:schemeClr val="dk1"/>
              </a:effectRef>
              <a:fontRef idx="minor">
                <a:schemeClr val="lt1"/>
              </a:fontRef>
            </p:style>
            <p:txBody>
              <a:bodyPr wrap="none" anchor="ctr"/>
              <a:lstStyle/>
              <a:p>
                <a:pPr algn="just" fontAlgn="auto">
                  <a:spcBef>
                    <a:spcPts val="0"/>
                  </a:spcBef>
                  <a:spcAft>
                    <a:spcPts val="0"/>
                  </a:spcAft>
                  <a:defRPr/>
                </a:pPr>
                <a:endParaRPr lang="en-US" sz="1200" b="1" dirty="0">
                  <a:solidFill>
                    <a:schemeClr val="tx1"/>
                  </a:solidFill>
                </a:endParaRPr>
              </a:p>
              <a:p>
                <a:pPr algn="ctr" fontAlgn="auto">
                  <a:spcBef>
                    <a:spcPts val="0"/>
                  </a:spcBef>
                  <a:spcAft>
                    <a:spcPts val="0"/>
                  </a:spcAft>
                  <a:defRPr/>
                </a:pPr>
                <a:r>
                  <a:rPr lang="en-US" sz="1200" b="1" dirty="0">
                    <a:solidFill>
                      <a:schemeClr val="tx1"/>
                    </a:solidFill>
                  </a:rPr>
                  <a:t>Risk Assessment, </a:t>
                </a:r>
              </a:p>
              <a:p>
                <a:pPr algn="ctr" fontAlgn="auto">
                  <a:spcBef>
                    <a:spcPts val="0"/>
                  </a:spcBef>
                  <a:spcAft>
                    <a:spcPts val="0"/>
                  </a:spcAft>
                  <a:defRPr/>
                </a:pPr>
                <a:r>
                  <a:rPr lang="en-US" sz="1200" b="1" dirty="0">
                    <a:solidFill>
                      <a:schemeClr val="tx1"/>
                    </a:solidFill>
                  </a:rPr>
                  <a:t>Monitoring and</a:t>
                </a:r>
              </a:p>
              <a:p>
                <a:pPr algn="ctr" fontAlgn="auto">
                  <a:spcBef>
                    <a:spcPts val="0"/>
                  </a:spcBef>
                  <a:spcAft>
                    <a:spcPts val="0"/>
                  </a:spcAft>
                  <a:defRPr/>
                </a:pPr>
                <a:r>
                  <a:rPr lang="en-US" sz="1200" b="1" dirty="0">
                    <a:solidFill>
                      <a:schemeClr val="tx1"/>
                    </a:solidFill>
                  </a:rPr>
                  <a:t>Early Warning</a:t>
                </a:r>
              </a:p>
              <a:p>
                <a:pPr algn="just" fontAlgn="auto">
                  <a:spcBef>
                    <a:spcPts val="0"/>
                  </a:spcBef>
                  <a:spcAft>
                    <a:spcPts val="0"/>
                  </a:spcAft>
                  <a:defRPr/>
                </a:pPr>
                <a:endParaRPr lang="en-US" sz="1200" b="1" dirty="0">
                  <a:solidFill>
                    <a:schemeClr val="tx1"/>
                  </a:solidFill>
                </a:endParaRPr>
              </a:p>
            </p:txBody>
          </p:sp>
          <p:sp>
            <p:nvSpPr>
              <p:cNvPr id="6" name="AutoShape 4"/>
              <p:cNvSpPr>
                <a:spLocks noChangeArrowheads="1"/>
              </p:cNvSpPr>
              <p:nvPr/>
            </p:nvSpPr>
            <p:spPr bwMode="auto">
              <a:xfrm>
                <a:off x="3113965" y="1828090"/>
                <a:ext cx="1295235" cy="838911"/>
              </a:xfrm>
              <a:prstGeom prst="roundRect">
                <a:avLst>
                  <a:gd name="adj" fmla="val 16667"/>
                </a:avLst>
              </a:prstGeom>
              <a:solidFill>
                <a:schemeClr val="bg1">
                  <a:lumMod val="85000"/>
                </a:schemeClr>
              </a:solidFill>
              <a:ln w="38100">
                <a:noFill/>
                <a:headEnd/>
                <a:tailEnd/>
              </a:ln>
              <a:effectLst>
                <a:outerShdw blurRad="44450" dist="27940" dir="5400000" algn="ctr">
                  <a:srgbClr val="000000">
                    <a:alpha val="32000"/>
                  </a:srgbClr>
                </a:outerShdw>
              </a:effectLst>
              <a:sp3d>
                <a:bevelT w="190500" h="38100"/>
              </a:sp3d>
            </p:spPr>
            <p:style>
              <a:lnRef idx="2">
                <a:schemeClr val="dk1">
                  <a:shade val="50000"/>
                </a:schemeClr>
              </a:lnRef>
              <a:fillRef idx="1">
                <a:schemeClr val="dk1"/>
              </a:fillRef>
              <a:effectRef idx="0">
                <a:schemeClr val="dk1"/>
              </a:effectRef>
              <a:fontRef idx="minor">
                <a:schemeClr val="lt1"/>
              </a:fontRef>
            </p:style>
            <p:txBody>
              <a:bodyPr wrap="none" anchor="ctr"/>
              <a:lstStyle/>
              <a:p>
                <a:pPr algn="just" fontAlgn="auto">
                  <a:spcBef>
                    <a:spcPts val="0"/>
                  </a:spcBef>
                  <a:spcAft>
                    <a:spcPts val="0"/>
                  </a:spcAft>
                  <a:defRPr/>
                </a:pPr>
                <a:endParaRPr lang="en-US" sz="1200" b="1" dirty="0">
                  <a:solidFill>
                    <a:schemeClr val="tx1"/>
                  </a:solidFill>
                </a:endParaRPr>
              </a:p>
              <a:p>
                <a:pPr algn="ctr" fontAlgn="auto">
                  <a:spcBef>
                    <a:spcPts val="0"/>
                  </a:spcBef>
                  <a:spcAft>
                    <a:spcPts val="0"/>
                  </a:spcAft>
                  <a:defRPr/>
                </a:pPr>
                <a:r>
                  <a:rPr lang="en-US" sz="1200" b="1" dirty="0">
                    <a:solidFill>
                      <a:schemeClr val="tx1"/>
                    </a:solidFill>
                  </a:rPr>
                  <a:t>Prevention</a:t>
                </a:r>
              </a:p>
              <a:p>
                <a:pPr algn="ctr" fontAlgn="auto">
                  <a:spcBef>
                    <a:spcPts val="0"/>
                  </a:spcBef>
                  <a:spcAft>
                    <a:spcPts val="0"/>
                  </a:spcAft>
                  <a:defRPr/>
                </a:pPr>
                <a:r>
                  <a:rPr lang="en-US" sz="1200" b="1" dirty="0">
                    <a:solidFill>
                      <a:schemeClr val="tx1"/>
                    </a:solidFill>
                  </a:rPr>
                  <a:t>and Mitigation</a:t>
                </a:r>
              </a:p>
              <a:p>
                <a:pPr algn="just" fontAlgn="auto">
                  <a:spcBef>
                    <a:spcPts val="0"/>
                  </a:spcBef>
                  <a:spcAft>
                    <a:spcPts val="0"/>
                  </a:spcAft>
                  <a:defRPr/>
                </a:pPr>
                <a:endParaRPr lang="en-US" sz="1200" b="1" dirty="0">
                  <a:solidFill>
                    <a:schemeClr val="tx1"/>
                  </a:solidFill>
                </a:endParaRPr>
              </a:p>
              <a:p>
                <a:pPr algn="just" fontAlgn="auto">
                  <a:spcBef>
                    <a:spcPts val="0"/>
                  </a:spcBef>
                  <a:spcAft>
                    <a:spcPts val="0"/>
                  </a:spcAft>
                  <a:defRPr/>
                </a:pPr>
                <a:endParaRPr lang="en-US" sz="1200" b="1" dirty="0">
                  <a:solidFill>
                    <a:schemeClr val="tx1"/>
                  </a:solidFill>
                </a:endParaRPr>
              </a:p>
            </p:txBody>
          </p:sp>
          <p:sp>
            <p:nvSpPr>
              <p:cNvPr id="7" name="AutoShape 4"/>
              <p:cNvSpPr>
                <a:spLocks noChangeArrowheads="1"/>
              </p:cNvSpPr>
              <p:nvPr/>
            </p:nvSpPr>
            <p:spPr bwMode="auto">
              <a:xfrm>
                <a:off x="1413681" y="2819259"/>
                <a:ext cx="1523172" cy="685161"/>
              </a:xfrm>
              <a:prstGeom prst="roundRect">
                <a:avLst>
                  <a:gd name="adj" fmla="val 16667"/>
                </a:avLst>
              </a:prstGeom>
              <a:solidFill>
                <a:schemeClr val="bg1">
                  <a:lumMod val="85000"/>
                </a:schemeClr>
              </a:solidFill>
              <a:ln w="38100">
                <a:noFill/>
                <a:headEnd/>
                <a:tailEnd/>
              </a:ln>
              <a:effectLst>
                <a:outerShdw blurRad="44450" dist="27940" dir="5400000" algn="ctr">
                  <a:srgbClr val="000000">
                    <a:alpha val="32000"/>
                  </a:srgbClr>
                </a:outerShdw>
              </a:effectLst>
              <a:sp3d>
                <a:bevelT w="190500" h="38100"/>
              </a:sp3d>
            </p:spPr>
            <p:style>
              <a:lnRef idx="2">
                <a:schemeClr val="dk1">
                  <a:shade val="50000"/>
                </a:schemeClr>
              </a:lnRef>
              <a:fillRef idx="1">
                <a:schemeClr val="dk1"/>
              </a:fillRef>
              <a:effectRef idx="0">
                <a:schemeClr val="dk1"/>
              </a:effectRef>
              <a:fontRef idx="minor">
                <a:schemeClr val="lt1"/>
              </a:fontRef>
            </p:style>
            <p:txBody>
              <a:bodyPr wrap="none" anchor="ctr"/>
              <a:lstStyle/>
              <a:p>
                <a:pPr algn="just" fontAlgn="auto">
                  <a:spcBef>
                    <a:spcPts val="0"/>
                  </a:spcBef>
                  <a:spcAft>
                    <a:spcPts val="0"/>
                  </a:spcAft>
                  <a:defRPr/>
                </a:pPr>
                <a:endParaRPr lang="en-US" sz="1200" b="1" dirty="0">
                  <a:solidFill>
                    <a:schemeClr val="tx1"/>
                  </a:solidFill>
                </a:endParaRPr>
              </a:p>
              <a:p>
                <a:pPr algn="ctr" fontAlgn="auto">
                  <a:spcBef>
                    <a:spcPts val="0"/>
                  </a:spcBef>
                  <a:spcAft>
                    <a:spcPts val="0"/>
                  </a:spcAft>
                  <a:defRPr/>
                </a:pPr>
                <a:r>
                  <a:rPr lang="en-US" sz="1200" b="1" dirty="0">
                    <a:solidFill>
                      <a:schemeClr val="tx1"/>
                    </a:solidFill>
                  </a:rPr>
                  <a:t>Preparedness and</a:t>
                </a:r>
              </a:p>
              <a:p>
                <a:pPr algn="ctr" fontAlgn="auto">
                  <a:spcBef>
                    <a:spcPts val="0"/>
                  </a:spcBef>
                  <a:spcAft>
                    <a:spcPts val="0"/>
                  </a:spcAft>
                  <a:defRPr/>
                </a:pPr>
                <a:r>
                  <a:rPr lang="en-US" sz="1200" b="1" dirty="0">
                    <a:solidFill>
                      <a:schemeClr val="tx1"/>
                    </a:solidFill>
                  </a:rPr>
                  <a:t>Response</a:t>
                </a:r>
              </a:p>
              <a:p>
                <a:pPr algn="just" fontAlgn="auto">
                  <a:spcBef>
                    <a:spcPts val="0"/>
                  </a:spcBef>
                  <a:spcAft>
                    <a:spcPts val="0"/>
                  </a:spcAft>
                  <a:defRPr/>
                </a:pPr>
                <a:endParaRPr lang="en-US" sz="1200" b="1" dirty="0">
                  <a:solidFill>
                    <a:schemeClr val="tx1"/>
                  </a:solidFill>
                </a:endParaRPr>
              </a:p>
              <a:p>
                <a:pPr algn="just" fontAlgn="auto">
                  <a:spcBef>
                    <a:spcPts val="0"/>
                  </a:spcBef>
                  <a:spcAft>
                    <a:spcPts val="0"/>
                  </a:spcAft>
                  <a:defRPr/>
                </a:pPr>
                <a:endParaRPr lang="en-US" sz="1200" b="1" dirty="0">
                  <a:solidFill>
                    <a:schemeClr val="tx1"/>
                  </a:solidFill>
                </a:endParaRPr>
              </a:p>
            </p:txBody>
          </p:sp>
          <p:sp>
            <p:nvSpPr>
              <p:cNvPr id="8" name="AutoShape 4"/>
              <p:cNvSpPr>
                <a:spLocks noChangeArrowheads="1"/>
              </p:cNvSpPr>
              <p:nvPr/>
            </p:nvSpPr>
            <p:spPr bwMode="auto">
              <a:xfrm>
                <a:off x="3187891" y="2819259"/>
                <a:ext cx="1219769" cy="685161"/>
              </a:xfrm>
              <a:prstGeom prst="roundRect">
                <a:avLst>
                  <a:gd name="adj" fmla="val 16667"/>
                </a:avLst>
              </a:prstGeom>
              <a:solidFill>
                <a:schemeClr val="bg1">
                  <a:lumMod val="85000"/>
                </a:schemeClr>
              </a:solidFill>
              <a:ln w="38100">
                <a:noFill/>
                <a:headEnd/>
                <a:tailEnd/>
              </a:ln>
              <a:effectLst>
                <a:outerShdw blurRad="44450" dist="27940" dir="5400000" algn="ctr">
                  <a:srgbClr val="000000">
                    <a:alpha val="32000"/>
                  </a:srgbClr>
                </a:outerShdw>
              </a:effectLst>
              <a:sp3d>
                <a:bevelT w="190500" h="38100"/>
              </a:sp3d>
            </p:spPr>
            <p:style>
              <a:lnRef idx="2">
                <a:schemeClr val="dk1">
                  <a:shade val="50000"/>
                </a:schemeClr>
              </a:lnRef>
              <a:fillRef idx="1">
                <a:schemeClr val="dk1"/>
              </a:fillRef>
              <a:effectRef idx="0">
                <a:schemeClr val="dk1"/>
              </a:effectRef>
              <a:fontRef idx="minor">
                <a:schemeClr val="lt1"/>
              </a:fontRef>
            </p:style>
            <p:txBody>
              <a:bodyPr wrap="none" anchor="ctr"/>
              <a:lstStyle/>
              <a:p>
                <a:pPr algn="ctr" fontAlgn="auto">
                  <a:spcBef>
                    <a:spcPts val="0"/>
                  </a:spcBef>
                  <a:spcAft>
                    <a:spcPts val="0"/>
                  </a:spcAft>
                  <a:defRPr/>
                </a:pPr>
                <a:r>
                  <a:rPr lang="en-US" sz="1200" b="1" dirty="0">
                    <a:solidFill>
                      <a:schemeClr val="tx1"/>
                    </a:solidFill>
                  </a:rPr>
                  <a:t>Recovery</a:t>
                </a:r>
              </a:p>
            </p:txBody>
          </p:sp>
          <p:sp>
            <p:nvSpPr>
              <p:cNvPr id="10" name="AutoShape 4"/>
              <p:cNvSpPr>
                <a:spLocks noChangeArrowheads="1"/>
              </p:cNvSpPr>
              <p:nvPr/>
            </p:nvSpPr>
            <p:spPr bwMode="auto">
              <a:xfrm>
                <a:off x="1413681" y="4343331"/>
                <a:ext cx="3049423" cy="228386"/>
              </a:xfrm>
              <a:prstGeom prst="roundRect">
                <a:avLst>
                  <a:gd name="adj" fmla="val 16667"/>
                </a:avLst>
              </a:prstGeom>
              <a:solidFill>
                <a:schemeClr val="bg1">
                  <a:lumMod val="85000"/>
                </a:schemeClr>
              </a:solidFill>
              <a:ln w="38100">
                <a:noFill/>
                <a:headEnd/>
                <a:tailEnd/>
              </a:ln>
              <a:effectLst>
                <a:outerShdw blurRad="44450" dist="27940" dir="5400000" algn="ctr">
                  <a:srgbClr val="000000">
                    <a:alpha val="32000"/>
                  </a:srgbClr>
                </a:outerShdw>
              </a:effectLst>
              <a:sp3d>
                <a:bevelT w="190500" h="38100"/>
              </a:sp3d>
            </p:spPr>
            <p:style>
              <a:lnRef idx="2">
                <a:schemeClr val="dk1">
                  <a:shade val="50000"/>
                </a:schemeClr>
              </a:lnRef>
              <a:fillRef idx="1">
                <a:schemeClr val="dk1"/>
              </a:fillRef>
              <a:effectRef idx="0">
                <a:schemeClr val="dk1"/>
              </a:effectRef>
              <a:fontRef idx="minor">
                <a:schemeClr val="lt1"/>
              </a:fontRef>
            </p:style>
            <p:txBody>
              <a:bodyPr wrap="none" anchor="ctr"/>
              <a:lstStyle/>
              <a:p>
                <a:pPr algn="ctr" fontAlgn="auto">
                  <a:spcBef>
                    <a:spcPts val="0"/>
                  </a:spcBef>
                  <a:spcAft>
                    <a:spcPts val="0"/>
                  </a:spcAft>
                  <a:defRPr/>
                </a:pPr>
                <a:r>
                  <a:rPr lang="en-US" sz="1200" b="1" dirty="0">
                    <a:solidFill>
                      <a:schemeClr val="tx1"/>
                    </a:solidFill>
                  </a:rPr>
                  <a:t>Resource Mobilisation</a:t>
                </a:r>
              </a:p>
            </p:txBody>
          </p:sp>
          <p:sp>
            <p:nvSpPr>
              <p:cNvPr id="11" name="AutoShape 4"/>
              <p:cNvSpPr>
                <a:spLocks noChangeArrowheads="1"/>
              </p:cNvSpPr>
              <p:nvPr/>
            </p:nvSpPr>
            <p:spPr bwMode="auto">
              <a:xfrm>
                <a:off x="1413681" y="3704445"/>
                <a:ext cx="3049423" cy="228386"/>
              </a:xfrm>
              <a:prstGeom prst="roundRect">
                <a:avLst>
                  <a:gd name="adj" fmla="val 16667"/>
                </a:avLst>
              </a:prstGeom>
              <a:solidFill>
                <a:schemeClr val="bg1">
                  <a:lumMod val="85000"/>
                </a:schemeClr>
              </a:solidFill>
              <a:ln w="38100">
                <a:noFill/>
                <a:headEnd/>
                <a:tailEnd/>
              </a:ln>
              <a:effectLst>
                <a:outerShdw blurRad="44450" dist="27940" dir="5400000" algn="ctr">
                  <a:srgbClr val="000000">
                    <a:alpha val="32000"/>
                  </a:srgbClr>
                </a:outerShdw>
              </a:effectLst>
              <a:sp3d>
                <a:bevelT w="190500" h="38100"/>
              </a:sp3d>
            </p:spPr>
            <p:style>
              <a:lnRef idx="2">
                <a:schemeClr val="dk1">
                  <a:shade val="50000"/>
                </a:schemeClr>
              </a:lnRef>
              <a:fillRef idx="1">
                <a:schemeClr val="dk1"/>
              </a:fillRef>
              <a:effectRef idx="0">
                <a:schemeClr val="dk1"/>
              </a:effectRef>
              <a:fontRef idx="minor">
                <a:schemeClr val="lt1"/>
              </a:fontRef>
            </p:style>
            <p:txBody>
              <a:bodyPr wrap="none" anchor="ctr"/>
              <a:lstStyle/>
              <a:p>
                <a:pPr algn="ctr" fontAlgn="auto">
                  <a:spcBef>
                    <a:spcPts val="0"/>
                  </a:spcBef>
                  <a:spcAft>
                    <a:spcPts val="0"/>
                  </a:spcAft>
                  <a:defRPr/>
                </a:pPr>
                <a:r>
                  <a:rPr lang="en-US" sz="1200" b="1" dirty="0">
                    <a:solidFill>
                      <a:schemeClr val="tx1"/>
                    </a:solidFill>
                  </a:rPr>
                  <a:t> Institutionalisation of AADMER</a:t>
                </a:r>
              </a:p>
            </p:txBody>
          </p:sp>
          <p:sp>
            <p:nvSpPr>
              <p:cNvPr id="13" name="AutoShape 4"/>
              <p:cNvSpPr>
                <a:spLocks noChangeArrowheads="1"/>
              </p:cNvSpPr>
              <p:nvPr/>
            </p:nvSpPr>
            <p:spPr bwMode="auto">
              <a:xfrm>
                <a:off x="1413681" y="4038816"/>
                <a:ext cx="3049423" cy="228386"/>
              </a:xfrm>
              <a:prstGeom prst="roundRect">
                <a:avLst>
                  <a:gd name="adj" fmla="val 16667"/>
                </a:avLst>
              </a:prstGeom>
              <a:solidFill>
                <a:schemeClr val="bg1">
                  <a:lumMod val="85000"/>
                </a:schemeClr>
              </a:solidFill>
              <a:ln w="38100">
                <a:noFill/>
                <a:headEnd/>
                <a:tailEnd/>
              </a:ln>
              <a:effectLst>
                <a:outerShdw blurRad="44450" dist="27940" dir="5400000" algn="ctr">
                  <a:srgbClr val="000000">
                    <a:alpha val="32000"/>
                  </a:srgbClr>
                </a:outerShdw>
              </a:effectLst>
              <a:sp3d>
                <a:bevelT w="190500" h="38100"/>
              </a:sp3d>
            </p:spPr>
            <p:style>
              <a:lnRef idx="2">
                <a:schemeClr val="dk1">
                  <a:shade val="50000"/>
                </a:schemeClr>
              </a:lnRef>
              <a:fillRef idx="1">
                <a:schemeClr val="dk1"/>
              </a:fillRef>
              <a:effectRef idx="0">
                <a:schemeClr val="dk1"/>
              </a:effectRef>
              <a:fontRef idx="minor">
                <a:schemeClr val="lt1"/>
              </a:fontRef>
            </p:style>
            <p:txBody>
              <a:bodyPr wrap="none" anchor="ctr"/>
              <a:lstStyle/>
              <a:p>
                <a:pPr algn="ctr" fontAlgn="auto">
                  <a:spcBef>
                    <a:spcPts val="0"/>
                  </a:spcBef>
                  <a:spcAft>
                    <a:spcPts val="0"/>
                  </a:spcAft>
                  <a:defRPr/>
                </a:pPr>
                <a:r>
                  <a:rPr lang="en-US" sz="1200" b="1" dirty="0">
                    <a:solidFill>
                      <a:schemeClr val="tx1"/>
                    </a:solidFill>
                  </a:rPr>
                  <a:t>Partnership</a:t>
                </a:r>
              </a:p>
            </p:txBody>
          </p:sp>
          <p:sp>
            <p:nvSpPr>
              <p:cNvPr id="13338" name="TextBox 13"/>
              <p:cNvSpPr txBox="1">
                <a:spLocks noChangeArrowheads="1"/>
              </p:cNvSpPr>
              <p:nvPr/>
            </p:nvSpPr>
            <p:spPr bwMode="auto">
              <a:xfrm>
                <a:off x="230875" y="2096869"/>
                <a:ext cx="1143000" cy="434103"/>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defRPr/>
                </a:pPr>
                <a:r>
                  <a:rPr lang="en-US" sz="1200" b="1" i="1" dirty="0">
                    <a:latin typeface="Calibri" pitchFamily="34" charset="0"/>
                    <a:ea typeface="+mn-ea"/>
                    <a:cs typeface="Arial" charset="0"/>
                  </a:rPr>
                  <a:t>STRATEGIC</a:t>
                </a:r>
              </a:p>
              <a:p>
                <a:pPr>
                  <a:defRPr/>
                </a:pPr>
                <a:r>
                  <a:rPr lang="en-US" sz="1200" b="1" i="1" dirty="0">
                    <a:latin typeface="Calibri" pitchFamily="34" charset="0"/>
                    <a:ea typeface="+mn-ea"/>
                    <a:cs typeface="Arial" charset="0"/>
                  </a:rPr>
                  <a:t>COMPONENTS</a:t>
                </a:r>
              </a:p>
            </p:txBody>
          </p:sp>
          <p:sp>
            <p:nvSpPr>
              <p:cNvPr id="15" name="Left Brace 14"/>
              <p:cNvSpPr/>
              <p:nvPr/>
            </p:nvSpPr>
            <p:spPr>
              <a:xfrm>
                <a:off x="1117980" y="1828090"/>
                <a:ext cx="155552" cy="1676330"/>
              </a:xfrm>
              <a:prstGeom prst="leftBrace">
                <a:avLst/>
              </a:prstGeom>
              <a:ln w="28575">
                <a:noFill/>
              </a:ln>
              <a:effectLst>
                <a:outerShdw blurRad="44450" dist="27940" dir="5400000" algn="ctr">
                  <a:srgbClr val="000000">
                    <a:alpha val="32000"/>
                  </a:srgbClr>
                </a:outerShdw>
              </a:effectLst>
              <a:sp3d>
                <a:bevelT w="190500" h="38100"/>
              </a:sp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3340" name="TextBox 15"/>
              <p:cNvSpPr txBox="1">
                <a:spLocks noChangeArrowheads="1"/>
              </p:cNvSpPr>
              <p:nvPr/>
            </p:nvSpPr>
            <p:spPr bwMode="auto">
              <a:xfrm>
                <a:off x="304800" y="4338935"/>
                <a:ext cx="1219200" cy="461665"/>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defRPr/>
                </a:pPr>
                <a:r>
                  <a:rPr lang="en-US" sz="1200" b="1" i="1" dirty="0">
                    <a:latin typeface="Calibri" pitchFamily="34" charset="0"/>
                    <a:ea typeface="+mn-ea"/>
                    <a:cs typeface="Arial" charset="0"/>
                  </a:rPr>
                  <a:t>BUILDING BLOCKS</a:t>
                </a:r>
              </a:p>
            </p:txBody>
          </p:sp>
          <p:sp>
            <p:nvSpPr>
              <p:cNvPr id="17" name="Left Brace 16"/>
              <p:cNvSpPr/>
              <p:nvPr/>
            </p:nvSpPr>
            <p:spPr>
              <a:xfrm>
                <a:off x="1117980" y="3656678"/>
                <a:ext cx="152472" cy="1906209"/>
              </a:xfrm>
              <a:prstGeom prst="leftBrace">
                <a:avLst/>
              </a:prstGeom>
              <a:noFill/>
              <a:ln w="28575">
                <a:noFill/>
              </a:ln>
              <a:effectLst>
                <a:outerShdw blurRad="44450" dist="27940" dir="5400000" algn="ctr">
                  <a:srgbClr val="000000">
                    <a:alpha val="32000"/>
                  </a:srgbClr>
                </a:outerShdw>
              </a:effectLst>
              <a:sp3d>
                <a:bevelT w="190500" h="38100"/>
              </a:sp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dirty="0"/>
              </a:p>
            </p:txBody>
          </p:sp>
        </p:grpSp>
        <p:sp>
          <p:nvSpPr>
            <p:cNvPr id="21" name="Isosceles Triangle 20"/>
            <p:cNvSpPr/>
            <p:nvPr/>
          </p:nvSpPr>
          <p:spPr>
            <a:xfrm rot="5400000">
              <a:off x="2794593" y="3812063"/>
              <a:ext cx="4039312" cy="295702"/>
            </a:xfrm>
            <a:prstGeom prst="triangle">
              <a:avLst>
                <a:gd name="adj" fmla="val 50463"/>
              </a:avLst>
            </a:prstGeom>
            <a:solidFill>
              <a:schemeClr val="bg1">
                <a:lumMod val="50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AutoShape 4"/>
            <p:cNvSpPr>
              <a:spLocks noChangeArrowheads="1"/>
            </p:cNvSpPr>
            <p:nvPr/>
          </p:nvSpPr>
          <p:spPr bwMode="auto">
            <a:xfrm>
              <a:off x="1413681" y="4876447"/>
              <a:ext cx="3047883" cy="228386"/>
            </a:xfrm>
            <a:prstGeom prst="roundRect">
              <a:avLst>
                <a:gd name="adj" fmla="val 16667"/>
              </a:avLst>
            </a:prstGeom>
            <a:solidFill>
              <a:schemeClr val="bg1">
                <a:lumMod val="85000"/>
              </a:schemeClr>
            </a:solidFill>
            <a:ln w="38100">
              <a:noFill/>
              <a:headEnd/>
              <a:tailEnd/>
            </a:ln>
            <a:effectLst>
              <a:outerShdw blurRad="44450" dist="27940" dir="5400000" algn="ctr">
                <a:srgbClr val="000000">
                  <a:alpha val="32000"/>
                </a:srgbClr>
              </a:outerShdw>
            </a:effectLst>
            <a:sp3d>
              <a:bevelT w="190500" h="38100"/>
            </a:sp3d>
          </p:spPr>
          <p:style>
            <a:lnRef idx="2">
              <a:schemeClr val="dk1">
                <a:shade val="50000"/>
              </a:schemeClr>
            </a:lnRef>
            <a:fillRef idx="1">
              <a:schemeClr val="dk1"/>
            </a:fillRef>
            <a:effectRef idx="0">
              <a:schemeClr val="dk1"/>
            </a:effectRef>
            <a:fontRef idx="minor">
              <a:schemeClr val="lt1"/>
            </a:fontRef>
          </p:style>
          <p:txBody>
            <a:bodyPr wrap="none" anchor="ctr"/>
            <a:lstStyle/>
            <a:p>
              <a:pPr algn="ctr" fontAlgn="auto">
                <a:spcBef>
                  <a:spcPts val="0"/>
                </a:spcBef>
                <a:spcAft>
                  <a:spcPts val="0"/>
                </a:spcAft>
                <a:defRPr/>
              </a:pPr>
              <a:r>
                <a:rPr lang="en-US" sz="1200" b="1" dirty="0">
                  <a:solidFill>
                    <a:schemeClr val="tx1"/>
                  </a:solidFill>
                </a:rPr>
                <a:t>Information Management and Comm. Tech.</a:t>
              </a:r>
            </a:p>
          </p:txBody>
        </p:sp>
        <p:sp>
          <p:nvSpPr>
            <p:cNvPr id="25" name="AutoShape 4"/>
            <p:cNvSpPr>
              <a:spLocks noChangeArrowheads="1"/>
            </p:cNvSpPr>
            <p:nvPr/>
          </p:nvSpPr>
          <p:spPr bwMode="auto">
            <a:xfrm>
              <a:off x="1413681" y="5180962"/>
              <a:ext cx="3047883" cy="229880"/>
            </a:xfrm>
            <a:prstGeom prst="roundRect">
              <a:avLst>
                <a:gd name="adj" fmla="val 16667"/>
              </a:avLst>
            </a:prstGeom>
            <a:solidFill>
              <a:schemeClr val="bg1">
                <a:lumMod val="85000"/>
              </a:schemeClr>
            </a:solidFill>
            <a:ln w="38100">
              <a:noFill/>
              <a:headEnd/>
              <a:tailEnd/>
            </a:ln>
            <a:effectLst>
              <a:outerShdw blurRad="44450" dist="27940" dir="5400000" algn="ctr">
                <a:srgbClr val="000000">
                  <a:alpha val="32000"/>
                </a:srgbClr>
              </a:outerShdw>
            </a:effectLst>
            <a:sp3d>
              <a:bevelT w="190500" h="38100"/>
            </a:sp3d>
          </p:spPr>
          <p:style>
            <a:lnRef idx="2">
              <a:schemeClr val="dk1">
                <a:shade val="50000"/>
              </a:schemeClr>
            </a:lnRef>
            <a:fillRef idx="1">
              <a:schemeClr val="dk1"/>
            </a:fillRef>
            <a:effectRef idx="0">
              <a:schemeClr val="dk1"/>
            </a:effectRef>
            <a:fontRef idx="minor">
              <a:schemeClr val="lt1"/>
            </a:fontRef>
          </p:style>
          <p:txBody>
            <a:bodyPr wrap="none" anchor="ctr"/>
            <a:lstStyle/>
            <a:p>
              <a:pPr algn="ctr" fontAlgn="auto">
                <a:spcBef>
                  <a:spcPts val="0"/>
                </a:spcBef>
                <a:spcAft>
                  <a:spcPts val="0"/>
                </a:spcAft>
                <a:defRPr/>
              </a:pPr>
              <a:r>
                <a:rPr lang="en-US" sz="1200" b="1" dirty="0">
                  <a:solidFill>
                    <a:schemeClr val="tx1"/>
                  </a:solidFill>
                </a:rPr>
                <a:t>Outreach and Mainstreaming</a:t>
              </a:r>
            </a:p>
          </p:txBody>
        </p:sp>
        <p:sp>
          <p:nvSpPr>
            <p:cNvPr id="26" name="AutoShape 4"/>
            <p:cNvSpPr>
              <a:spLocks noChangeArrowheads="1"/>
            </p:cNvSpPr>
            <p:nvPr/>
          </p:nvSpPr>
          <p:spPr bwMode="auto">
            <a:xfrm>
              <a:off x="1413681" y="5486970"/>
              <a:ext cx="3047883" cy="228387"/>
            </a:xfrm>
            <a:prstGeom prst="roundRect">
              <a:avLst>
                <a:gd name="adj" fmla="val 16667"/>
              </a:avLst>
            </a:prstGeom>
            <a:solidFill>
              <a:schemeClr val="bg1">
                <a:lumMod val="85000"/>
              </a:schemeClr>
            </a:solidFill>
            <a:ln w="38100">
              <a:noFill/>
              <a:headEnd/>
              <a:tailEnd/>
            </a:ln>
            <a:effectLst>
              <a:outerShdw blurRad="44450" dist="27940" dir="5400000" algn="ctr">
                <a:srgbClr val="000000">
                  <a:alpha val="32000"/>
                </a:srgbClr>
              </a:outerShdw>
            </a:effectLst>
            <a:sp3d>
              <a:bevelT w="190500" h="38100"/>
            </a:sp3d>
          </p:spPr>
          <p:style>
            <a:lnRef idx="2">
              <a:schemeClr val="dk1">
                <a:shade val="50000"/>
              </a:schemeClr>
            </a:lnRef>
            <a:fillRef idx="1">
              <a:schemeClr val="dk1"/>
            </a:fillRef>
            <a:effectRef idx="0">
              <a:schemeClr val="dk1"/>
            </a:effectRef>
            <a:fontRef idx="minor">
              <a:schemeClr val="lt1"/>
            </a:fontRef>
          </p:style>
          <p:txBody>
            <a:bodyPr wrap="none" anchor="ctr"/>
            <a:lstStyle/>
            <a:p>
              <a:pPr algn="ctr" fontAlgn="auto">
                <a:spcBef>
                  <a:spcPts val="0"/>
                </a:spcBef>
                <a:spcAft>
                  <a:spcPts val="0"/>
                </a:spcAft>
                <a:defRPr/>
              </a:pPr>
              <a:r>
                <a:rPr lang="en-US" sz="1200" b="1" dirty="0">
                  <a:solidFill>
                    <a:schemeClr val="tx1"/>
                  </a:solidFill>
                </a:rPr>
                <a:t>Training and Knowledge Management</a:t>
              </a:r>
            </a:p>
          </p:txBody>
        </p:sp>
        <p:sp>
          <p:nvSpPr>
            <p:cNvPr id="27" name="AutoShape 4"/>
            <p:cNvSpPr>
              <a:spLocks noChangeArrowheads="1"/>
            </p:cNvSpPr>
            <p:nvPr/>
          </p:nvSpPr>
          <p:spPr bwMode="auto">
            <a:xfrm>
              <a:off x="1191905" y="5867616"/>
              <a:ext cx="3400568" cy="228386"/>
            </a:xfrm>
            <a:prstGeom prst="roundRect">
              <a:avLst>
                <a:gd name="adj" fmla="val 16667"/>
              </a:avLst>
            </a:prstGeom>
            <a:solidFill>
              <a:schemeClr val="bg1">
                <a:lumMod val="85000"/>
              </a:schemeClr>
            </a:solidFill>
            <a:ln w="38100">
              <a:noFill/>
              <a:headEnd/>
              <a:tailEnd/>
            </a:ln>
            <a:effectLst>
              <a:outerShdw blurRad="44450" dist="27940" dir="5400000" algn="ctr">
                <a:srgbClr val="000000">
                  <a:alpha val="32000"/>
                </a:srgbClr>
              </a:outerShdw>
            </a:effectLst>
            <a:sp3d>
              <a:bevelT w="190500" h="38100"/>
            </a:sp3d>
          </p:spPr>
          <p:style>
            <a:lnRef idx="2">
              <a:schemeClr val="dk1">
                <a:shade val="50000"/>
              </a:schemeClr>
            </a:lnRef>
            <a:fillRef idx="1">
              <a:schemeClr val="dk1"/>
            </a:fillRef>
            <a:effectRef idx="0">
              <a:schemeClr val="dk1"/>
            </a:effectRef>
            <a:fontRef idx="minor">
              <a:schemeClr val="lt1"/>
            </a:fontRef>
          </p:style>
          <p:txBody>
            <a:bodyPr wrap="none" anchor="ctr"/>
            <a:lstStyle/>
            <a:p>
              <a:pPr algn="ctr" fontAlgn="auto">
                <a:spcBef>
                  <a:spcPts val="0"/>
                </a:spcBef>
                <a:spcAft>
                  <a:spcPts val="0"/>
                </a:spcAft>
                <a:defRPr/>
              </a:pPr>
              <a:r>
                <a:rPr lang="en-US" sz="1200" b="1" dirty="0">
                  <a:solidFill>
                    <a:schemeClr val="tx1"/>
                  </a:solidFill>
                </a:rPr>
                <a:t>Monitoring and Evaluation</a:t>
              </a:r>
            </a:p>
          </p:txBody>
        </p:sp>
        <p:sp>
          <p:nvSpPr>
            <p:cNvPr id="28" name="AutoShape 4"/>
            <p:cNvSpPr>
              <a:spLocks noChangeArrowheads="1"/>
            </p:cNvSpPr>
            <p:nvPr/>
          </p:nvSpPr>
          <p:spPr bwMode="auto">
            <a:xfrm>
              <a:off x="1117980" y="1653654"/>
              <a:ext cx="3456012" cy="264213"/>
            </a:xfrm>
            <a:prstGeom prst="roundRect">
              <a:avLst>
                <a:gd name="adj" fmla="val 16667"/>
              </a:avLst>
            </a:prstGeom>
            <a:solidFill>
              <a:schemeClr val="bg1">
                <a:lumMod val="85000"/>
              </a:schemeClr>
            </a:solidFill>
            <a:ln w="38100">
              <a:noFill/>
              <a:headEnd/>
              <a:tailEnd/>
            </a:ln>
            <a:effectLst>
              <a:outerShdw blurRad="44450" dist="27940" dir="5400000" algn="ctr">
                <a:srgbClr val="000000">
                  <a:alpha val="32000"/>
                </a:srgbClr>
              </a:outerShdw>
            </a:effectLst>
            <a:sp3d>
              <a:bevelT w="190500" h="38100"/>
            </a:sp3d>
          </p:spPr>
          <p:style>
            <a:lnRef idx="2">
              <a:schemeClr val="dk1">
                <a:shade val="50000"/>
              </a:schemeClr>
            </a:lnRef>
            <a:fillRef idx="1">
              <a:schemeClr val="dk1"/>
            </a:fillRef>
            <a:effectRef idx="0">
              <a:schemeClr val="dk1"/>
            </a:effectRef>
            <a:fontRef idx="minor">
              <a:schemeClr val="lt1"/>
            </a:fontRef>
          </p:style>
          <p:txBody>
            <a:bodyPr wrap="none" anchor="ctr"/>
            <a:lstStyle/>
            <a:p>
              <a:pPr algn="ctr" fontAlgn="auto">
                <a:spcBef>
                  <a:spcPts val="0"/>
                </a:spcBef>
                <a:spcAft>
                  <a:spcPts val="0"/>
                </a:spcAft>
                <a:defRPr/>
              </a:pPr>
              <a:r>
                <a:rPr lang="en-US" sz="1200" b="1" dirty="0">
                  <a:solidFill>
                    <a:schemeClr val="tx1"/>
                  </a:solidFill>
                </a:rPr>
                <a:t>Introduction and Guiding Principle</a:t>
              </a:r>
            </a:p>
          </p:txBody>
        </p:sp>
      </p:grpSp>
      <p:sp>
        <p:nvSpPr>
          <p:cNvPr id="32" name="TextBox 31"/>
          <p:cNvSpPr txBox="1"/>
          <p:nvPr/>
        </p:nvSpPr>
        <p:spPr>
          <a:xfrm>
            <a:off x="4921250" y="6400800"/>
            <a:ext cx="3460750" cy="369888"/>
          </a:xfrm>
          <a:prstGeom prst="rect">
            <a:avLst/>
          </a:prstGeom>
          <a:noFill/>
        </p:spPr>
        <p:txBody>
          <a:bodyPr wrap="none">
            <a:spAutoFit/>
          </a:bodyPr>
          <a:lstStyle/>
          <a:p>
            <a:pPr fontAlgn="auto">
              <a:spcBef>
                <a:spcPts val="0"/>
              </a:spcBef>
              <a:spcAft>
                <a:spcPts val="0"/>
              </a:spcAft>
              <a:defRPr/>
            </a:pPr>
            <a:r>
              <a:rPr lang="en-US" b="1" i="1" cap="small" dirty="0">
                <a:solidFill>
                  <a:schemeClr val="bg1"/>
                </a:solidFill>
                <a:latin typeface="+mn-lt"/>
                <a:ea typeface="+mn-ea"/>
                <a:cs typeface="+mn-cs"/>
              </a:rPr>
              <a:t>Building disaster resilience in asean</a:t>
            </a:r>
          </a:p>
        </p:txBody>
      </p:sp>
      <p:sp>
        <p:nvSpPr>
          <p:cNvPr id="36" name="Title 1"/>
          <p:cNvSpPr txBox="1">
            <a:spLocks/>
          </p:cNvSpPr>
          <p:nvPr/>
        </p:nvSpPr>
        <p:spPr>
          <a:xfrm>
            <a:off x="152400" y="76200"/>
            <a:ext cx="8686800" cy="685800"/>
          </a:xfrm>
          <a:prstGeom prst="rect">
            <a:avLst/>
          </a:prstGeom>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2600" b="1" dirty="0" smtClean="0">
                <a:solidFill>
                  <a:srgbClr val="404040"/>
                </a:solidFill>
                <a:effectLst>
                  <a:outerShdw blurRad="38100" dist="38100" dir="2700000" algn="tl">
                    <a:srgbClr val="DDDDDD"/>
                  </a:outerShdw>
                </a:effectLst>
                <a:latin typeface="Calibri"/>
                <a:cs typeface="Calibri"/>
              </a:rPr>
              <a:t>Disaster Preparedness &amp; Response, or also known as HADR, is an element of AADMER and its Work Programme</a:t>
            </a:r>
          </a:p>
        </p:txBody>
      </p:sp>
      <p:sp>
        <p:nvSpPr>
          <p:cNvPr id="43" name="Content Placeholder 2"/>
          <p:cNvSpPr txBox="1">
            <a:spLocks/>
          </p:cNvSpPr>
          <p:nvPr/>
        </p:nvSpPr>
        <p:spPr>
          <a:xfrm>
            <a:off x="4953000" y="3124200"/>
            <a:ext cx="3886200" cy="304800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AADMER Work Programme (2010-2015) translates legal framework into actions</a:t>
            </a:r>
          </a:p>
          <a:p>
            <a:r>
              <a:rPr lang="en-US" sz="1800" dirty="0" smtClean="0"/>
              <a:t>ASEAN Committee on Disaster Management (ACDM) assigns lead shepherds for each component</a:t>
            </a:r>
          </a:p>
          <a:p>
            <a:r>
              <a:rPr lang="en-US" sz="1800" dirty="0" smtClean="0"/>
              <a:t>ACDM Working Group on Preparedness &amp; Response, co-chaired by Malaysia &amp; Singapore, takes the lead in Preparedness &amp; Response under AADMER WP</a:t>
            </a:r>
            <a:endParaRPr lang="en-US" sz="1800" dirty="0"/>
          </a:p>
        </p:txBody>
      </p:sp>
      <p:grpSp>
        <p:nvGrpSpPr>
          <p:cNvPr id="34" name="Group 33"/>
          <p:cNvGrpSpPr/>
          <p:nvPr/>
        </p:nvGrpSpPr>
        <p:grpSpPr>
          <a:xfrm>
            <a:off x="0" y="6401232"/>
            <a:ext cx="9144000" cy="456768"/>
            <a:chOff x="0" y="6401232"/>
            <a:chExt cx="9144000" cy="456768"/>
          </a:xfrm>
        </p:grpSpPr>
        <p:sp>
          <p:nvSpPr>
            <p:cNvPr id="44" name="Rectangle 43"/>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5" name="Group 27"/>
            <p:cNvGrpSpPr>
              <a:grpSpLocks/>
            </p:cNvGrpSpPr>
            <p:nvPr/>
          </p:nvGrpSpPr>
          <p:grpSpPr bwMode="auto">
            <a:xfrm>
              <a:off x="0" y="6401232"/>
              <a:ext cx="9144000" cy="456768"/>
              <a:chOff x="0" y="6400800"/>
              <a:chExt cx="9144000" cy="457200"/>
            </a:xfrm>
          </p:grpSpPr>
          <p:sp>
            <p:nvSpPr>
              <p:cNvPr id="46" name="Rectangle 45"/>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7" name="Picture 46" descr="ASEAN Emblem 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10600" y="6400800"/>
                <a:ext cx="474785" cy="457200"/>
              </a:xfrm>
              <a:prstGeom prst="rect">
                <a:avLst/>
              </a:prstGeom>
              <a:noFill/>
              <a:ln>
                <a:noFill/>
              </a:ln>
              <a:effectLst>
                <a:glow rad="101600">
                  <a:schemeClr val="accent1">
                    <a:satMod val="175000"/>
                    <a:alpha val="40000"/>
                  </a:schemeClr>
                </a:glow>
              </a:effectLst>
            </p:spPr>
          </p:pic>
        </p:grpSp>
      </p:grpSp>
    </p:spTree>
    <p:extLst>
      <p:ext uri="{BB962C8B-B14F-4D97-AF65-F5344CB8AC3E}">
        <p14:creationId xmlns:p14="http://schemas.microsoft.com/office/powerpoint/2010/main" val="4082413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65081" y="762000"/>
            <a:ext cx="5726133" cy="2057400"/>
          </a:xfrm>
        </p:spPr>
        <p:txBody>
          <a:bodyPr>
            <a:noAutofit/>
          </a:bodyPr>
          <a:lstStyle/>
          <a:p>
            <a:pPr algn="l"/>
            <a:r>
              <a:rPr lang="en-US" sz="2000" dirty="0">
                <a:solidFill>
                  <a:schemeClr val="tx1"/>
                </a:solidFill>
                <a:latin typeface="Calibri" charset="0"/>
                <a:ea typeface="MS PGothic" charset="0"/>
                <a:cs typeface="Handwriting - Dakota" charset="0"/>
              </a:rPr>
              <a:t>AADMER Work Programme is a 5-year rolling </a:t>
            </a:r>
            <a:r>
              <a:rPr lang="en-US" sz="2000" dirty="0" smtClean="0">
                <a:solidFill>
                  <a:schemeClr val="tx1"/>
                </a:solidFill>
                <a:latin typeface="Calibri" charset="0"/>
                <a:ea typeface="MS PGothic" charset="0"/>
                <a:cs typeface="Handwriting - Dakota" charset="0"/>
              </a:rPr>
              <a:t>plan</a:t>
            </a:r>
            <a:br>
              <a:rPr lang="en-US" sz="2000" dirty="0" smtClean="0">
                <a:solidFill>
                  <a:schemeClr val="tx1"/>
                </a:solidFill>
                <a:latin typeface="Calibri" charset="0"/>
                <a:ea typeface="MS PGothic" charset="0"/>
                <a:cs typeface="Handwriting - Dakota" charset="0"/>
              </a:rPr>
            </a:br>
            <a:r>
              <a:rPr lang="en-US" sz="2000" dirty="0" smtClean="0">
                <a:solidFill>
                  <a:schemeClr val="tx1"/>
                </a:solidFill>
                <a:latin typeface="Calibri" charset="0"/>
                <a:ea typeface="MS PGothic" charset="0"/>
                <a:cs typeface="Handwriting - Dakota" charset="0"/>
              </a:rPr>
              <a:t/>
            </a:r>
            <a:br>
              <a:rPr lang="en-US" sz="2000" dirty="0" smtClean="0">
                <a:solidFill>
                  <a:schemeClr val="tx1"/>
                </a:solidFill>
                <a:latin typeface="Calibri" charset="0"/>
                <a:ea typeface="MS PGothic" charset="0"/>
                <a:cs typeface="Handwriting - Dakota" charset="0"/>
              </a:rPr>
            </a:br>
            <a:r>
              <a:rPr lang="en-US" sz="2000" dirty="0" smtClean="0">
                <a:solidFill>
                  <a:schemeClr val="tx1"/>
                </a:solidFill>
                <a:latin typeface="Calibri" charset="0"/>
                <a:ea typeface="MS PGothic" charset="0"/>
                <a:cs typeface="Handwriting - Dakota" charset="0"/>
              </a:rPr>
              <a:t>In 2013, </a:t>
            </a:r>
            <a:r>
              <a:rPr lang="en-US" sz="2000" dirty="0" smtClean="0">
                <a:latin typeface="Calibri" charset="0"/>
                <a:ea typeface="MS PGothic" charset="0"/>
                <a:cs typeface="Handwriting - Dakota" charset="0"/>
              </a:rPr>
              <a:t>ACDM produced an Accomplishment Report to capture the outputs under Phase 1 (2010-2013)</a:t>
            </a:r>
            <a:br>
              <a:rPr lang="en-US" sz="2000" dirty="0" smtClean="0">
                <a:latin typeface="Calibri" charset="0"/>
                <a:ea typeface="MS PGothic" charset="0"/>
                <a:cs typeface="Handwriting - Dakota" charset="0"/>
              </a:rPr>
            </a:br>
            <a:r>
              <a:rPr lang="en-US" sz="2000" dirty="0">
                <a:latin typeface="Calibri" charset="0"/>
                <a:ea typeface="MS PGothic" charset="0"/>
                <a:cs typeface="Handwriting - Dakota" charset="0"/>
              </a:rPr>
              <a:t/>
            </a:r>
            <a:br>
              <a:rPr lang="en-US" sz="2000" dirty="0">
                <a:latin typeface="Calibri" charset="0"/>
                <a:ea typeface="MS PGothic" charset="0"/>
                <a:cs typeface="Handwriting - Dakota" charset="0"/>
              </a:rPr>
            </a:br>
            <a:r>
              <a:rPr lang="en-US" sz="2000" dirty="0" smtClean="0">
                <a:latin typeface="Calibri" charset="0"/>
                <a:ea typeface="MS PGothic" charset="0"/>
                <a:cs typeface="Handwriting - Dakota" charset="0"/>
              </a:rPr>
              <a:t>ACDM also came up with the Phase 2 Strategies and Priorities under AADMER (2013) – 2015) to highlight its 21 priorities for the next few years</a:t>
            </a:r>
            <a:endParaRPr lang="en-US" sz="2000" dirty="0">
              <a:solidFill>
                <a:schemeClr val="tx1"/>
              </a:solidFill>
              <a:latin typeface="Calibri" charset="0"/>
              <a:ea typeface="MS PGothic" charset="0"/>
              <a:cs typeface="Handwriting - Dakota"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38900507"/>
              </p:ext>
            </p:extLst>
          </p:nvPr>
        </p:nvGraphicFramePr>
        <p:xfrm>
          <a:off x="381000" y="2819400"/>
          <a:ext cx="3988424" cy="3343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33596" y="4321220"/>
            <a:ext cx="806631" cy="461665"/>
          </a:xfrm>
          <a:prstGeom prst="rect">
            <a:avLst/>
          </a:prstGeom>
          <a:noFill/>
        </p:spPr>
        <p:txBody>
          <a:bodyPr wrap="none">
            <a:spAutoFit/>
          </a:bodyPr>
          <a:lstStyle/>
          <a:p>
            <a:pPr algn="ctr" fontAlgn="auto">
              <a:spcBef>
                <a:spcPts val="0"/>
              </a:spcBef>
              <a:spcAft>
                <a:spcPts val="0"/>
              </a:spcAft>
              <a:defRPr/>
            </a:pPr>
            <a:r>
              <a:rPr lang="en-US" sz="2400" b="1" dirty="0">
                <a:ln w="17780" cmpd="sng">
                  <a:solidFill>
                    <a:schemeClr val="accent1">
                      <a:tint val="3000"/>
                    </a:schemeClr>
                  </a:solidFill>
                  <a:prstDash val="solid"/>
                  <a:miter lim="800000"/>
                </a:ln>
                <a:solidFill>
                  <a:srgbClr val="800000"/>
                </a:solidFill>
                <a:effectLst>
                  <a:outerShdw blurRad="55000" dist="50800" dir="5400000" algn="tl">
                    <a:srgbClr val="000000">
                      <a:alpha val="33000"/>
                    </a:srgbClr>
                  </a:outerShdw>
                </a:effectLst>
                <a:latin typeface="+mn-lt"/>
                <a:ea typeface="+mn-ea"/>
                <a:cs typeface="+mn-cs"/>
              </a:rPr>
              <a:t>2010</a:t>
            </a:r>
          </a:p>
        </p:txBody>
      </p:sp>
      <p:sp>
        <p:nvSpPr>
          <p:cNvPr id="6" name="Rectangle 5"/>
          <p:cNvSpPr/>
          <p:nvPr/>
        </p:nvSpPr>
        <p:spPr>
          <a:xfrm>
            <a:off x="990600" y="3698718"/>
            <a:ext cx="1523174" cy="461665"/>
          </a:xfrm>
          <a:prstGeom prst="rect">
            <a:avLst/>
          </a:prstGeom>
          <a:noFill/>
        </p:spPr>
        <p:txBody>
          <a:bodyPr wrap="none">
            <a:spAutoFit/>
          </a:bodyPr>
          <a:lstStyle/>
          <a:p>
            <a:pPr algn="ctr" fontAlgn="auto">
              <a:spcBef>
                <a:spcPts val="0"/>
              </a:spcBef>
              <a:spcAft>
                <a:spcPts val="0"/>
              </a:spcAft>
              <a:defRPr/>
            </a:pPr>
            <a:r>
              <a:rPr lang="en-US" sz="2400" b="1" dirty="0">
                <a:ln w="17780" cmpd="sng">
                  <a:solidFill>
                    <a:schemeClr val="accent1">
                      <a:tint val="3000"/>
                    </a:schemeClr>
                  </a:solidFill>
                  <a:prstDash val="solid"/>
                  <a:miter lim="800000"/>
                </a:ln>
                <a:solidFill>
                  <a:srgbClr val="800000"/>
                </a:solidFill>
                <a:effectLst>
                  <a:outerShdw blurRad="55000" dist="50800" dir="5400000" algn="tl">
                    <a:srgbClr val="000000">
                      <a:alpha val="33000"/>
                    </a:srgbClr>
                  </a:outerShdw>
                </a:effectLst>
                <a:latin typeface="+mn-lt"/>
                <a:ea typeface="+mn-ea"/>
                <a:cs typeface="+mn-cs"/>
              </a:rPr>
              <a:t>2012-2013</a:t>
            </a:r>
          </a:p>
        </p:txBody>
      </p:sp>
      <p:sp>
        <p:nvSpPr>
          <p:cNvPr id="9" name="Rectangle 8"/>
          <p:cNvSpPr/>
          <p:nvPr/>
        </p:nvSpPr>
        <p:spPr>
          <a:xfrm>
            <a:off x="3489327" y="4361743"/>
            <a:ext cx="806631" cy="461665"/>
          </a:xfrm>
          <a:prstGeom prst="rect">
            <a:avLst/>
          </a:prstGeom>
          <a:noFill/>
        </p:spPr>
        <p:txBody>
          <a:bodyPr wrap="none">
            <a:spAutoFit/>
          </a:bodyPr>
          <a:lstStyle/>
          <a:p>
            <a:pPr algn="ctr" fontAlgn="auto">
              <a:spcBef>
                <a:spcPts val="0"/>
              </a:spcBef>
              <a:spcAft>
                <a:spcPts val="0"/>
              </a:spcAft>
              <a:defRPr/>
            </a:pPr>
            <a:r>
              <a:rPr lang="en-US" sz="2400" b="1" dirty="0">
                <a:ln w="17780" cmpd="sng">
                  <a:solidFill>
                    <a:schemeClr val="accent1">
                      <a:tint val="3000"/>
                    </a:schemeClr>
                  </a:solidFill>
                  <a:prstDash val="solid"/>
                  <a:miter lim="800000"/>
                </a:ln>
                <a:solidFill>
                  <a:srgbClr val="800000"/>
                </a:solidFill>
                <a:effectLst>
                  <a:outerShdw blurRad="55000" dist="50800" dir="5400000" algn="tl">
                    <a:srgbClr val="000000">
                      <a:alpha val="33000"/>
                    </a:srgbClr>
                  </a:outerShdw>
                </a:effectLst>
                <a:latin typeface="+mn-lt"/>
                <a:ea typeface="+mn-ea"/>
                <a:cs typeface="+mn-cs"/>
              </a:rPr>
              <a:t>2015</a:t>
            </a:r>
          </a:p>
        </p:txBody>
      </p:sp>
      <p:grpSp>
        <p:nvGrpSpPr>
          <p:cNvPr id="8" name="Group 7"/>
          <p:cNvGrpSpPr/>
          <p:nvPr/>
        </p:nvGrpSpPr>
        <p:grpSpPr>
          <a:xfrm>
            <a:off x="0" y="6248976"/>
            <a:ext cx="9144000" cy="609024"/>
            <a:chOff x="0" y="6248976"/>
            <a:chExt cx="9144000" cy="609024"/>
          </a:xfrm>
        </p:grpSpPr>
        <p:sp>
          <p:nvSpPr>
            <p:cNvPr id="10" name="Rectangle 9"/>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1" name="Group 27"/>
            <p:cNvGrpSpPr>
              <a:grpSpLocks/>
            </p:cNvGrpSpPr>
            <p:nvPr/>
          </p:nvGrpSpPr>
          <p:grpSpPr bwMode="auto">
            <a:xfrm>
              <a:off x="0" y="6248976"/>
              <a:ext cx="9144000" cy="456768"/>
              <a:chOff x="0" y="6248400"/>
              <a:chExt cx="9144000" cy="457200"/>
            </a:xfrm>
          </p:grpSpPr>
          <p:sp>
            <p:nvSpPr>
              <p:cNvPr id="12" name="Rectangle 11"/>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descr="ASEAN Emblem gi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grpSp>
      <p:pic>
        <p:nvPicPr>
          <p:cNvPr id="17" name="Picture 16" descr="I:\DCIM\101_PANA\P1010053.JPG"/>
          <p:cNvPicPr>
            <a:picLocks noChangeAspect="1" noChangeArrowheads="1"/>
          </p:cNvPicPr>
          <p:nvPr/>
        </p:nvPicPr>
        <p:blipFill>
          <a:blip r:embed="rId8" cstate="email">
            <a:extLst>
              <a:ext uri="{BEBA8EAE-BF5A-486C-A8C5-ECC9F3942E4B}">
                <a14:imgProps xmlns:a14="http://schemas.microsoft.com/office/drawing/2010/main">
                  <a14:imgLayer r:embed="rId9">
                    <a14:imgEffect>
                      <a14:brightnessContrast bright="35000"/>
                    </a14:imgEffect>
                  </a14:imgLayer>
                </a14:imgProps>
              </a:ext>
              <a:ext uri="{28A0092B-C50C-407E-A947-70E740481C1C}">
                <a14:useLocalDpi xmlns:a14="http://schemas.microsoft.com/office/drawing/2010/main"/>
              </a:ext>
            </a:extLst>
          </a:blip>
          <a:srcRect/>
          <a:stretch>
            <a:fillRect/>
          </a:stretch>
        </p:blipFill>
        <p:spPr bwMode="auto">
          <a:xfrm rot="5400000">
            <a:off x="5920686" y="784914"/>
            <a:ext cx="3337884" cy="2225256"/>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808032">
            <a:off x="5842417" y="3759672"/>
            <a:ext cx="3082369" cy="2054912"/>
          </a:xfrm>
          <a:prstGeom prst="rect">
            <a:avLst/>
          </a:prstGeom>
          <a:ln w="38100" cmpd="sng">
            <a:solidFill>
              <a:schemeClr val="tx1"/>
            </a:solidFill>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91735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schemeClr val="bg2">
                <a:shade val="45000"/>
                <a:satMod val="135000"/>
              </a:schemeClr>
              <a:prstClr val="white"/>
            </a:duotone>
          </a:blip>
          <a:stretch>
            <a:fillRect/>
          </a:stretch>
        </p:blipFill>
        <p:spPr>
          <a:xfrm rot="808032">
            <a:off x="6117326" y="2487908"/>
            <a:ext cx="2988185" cy="1992123"/>
          </a:xfrm>
          <a:prstGeom prst="rect">
            <a:avLst/>
          </a:prstGeom>
          <a:noFill/>
          <a:ln>
            <a:noFill/>
          </a:ln>
        </p:spPr>
        <p:style>
          <a:lnRef idx="2">
            <a:schemeClr val="accent1"/>
          </a:lnRef>
          <a:fillRef idx="1">
            <a:schemeClr val="lt1"/>
          </a:fillRef>
          <a:effectRef idx="0">
            <a:schemeClr val="accent1"/>
          </a:effectRef>
          <a:fontRef idx="minor">
            <a:schemeClr val="dk1"/>
          </a:fontRef>
        </p:style>
      </p:pic>
      <p:pic>
        <p:nvPicPr>
          <p:cNvPr id="13" name="Picture 12"/>
          <p:cNvPicPr>
            <a:picLocks noChangeAspect="1"/>
          </p:cNvPicPr>
          <p:nvPr/>
        </p:nvPicPr>
        <p:blipFill>
          <a:blip r:embed="rId3"/>
          <a:stretch>
            <a:fillRect/>
          </a:stretch>
        </p:blipFill>
        <p:spPr>
          <a:xfrm rot="808032">
            <a:off x="5982089" y="1649708"/>
            <a:ext cx="2988185" cy="1992123"/>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pic>
      <p:sp>
        <p:nvSpPr>
          <p:cNvPr id="5" name="Title 1"/>
          <p:cNvSpPr>
            <a:spLocks noGrp="1"/>
          </p:cNvSpPr>
          <p:nvPr>
            <p:ph type="title"/>
          </p:nvPr>
        </p:nvSpPr>
        <p:spPr>
          <a:xfrm>
            <a:off x="2490" y="0"/>
            <a:ext cx="9141510" cy="685800"/>
          </a:xfrm>
          <a:solidFill>
            <a:schemeClr val="tx2">
              <a:lumMod val="75000"/>
            </a:schemeClr>
          </a:solidFill>
        </p:spPr>
        <p:style>
          <a:lnRef idx="3">
            <a:schemeClr val="lt1"/>
          </a:lnRef>
          <a:fillRef idx="1">
            <a:schemeClr val="accent4"/>
          </a:fillRef>
          <a:effectRef idx="1">
            <a:schemeClr val="accent4"/>
          </a:effectRef>
          <a:fontRef idx="minor">
            <a:schemeClr val="lt1"/>
          </a:fontRef>
        </p:style>
        <p:txBody>
          <a:bodyPr>
            <a:normAutofit/>
          </a:bodyPr>
          <a:lstStyle/>
          <a:p>
            <a:pPr>
              <a:defRPr/>
            </a:pPr>
            <a:r>
              <a:rPr lang="en-US" sz="2400" dirty="0" smtClean="0"/>
              <a:t>21 Concept Notes as Priorities and Flagship Projects under Phase 2</a:t>
            </a:r>
            <a:endParaRPr lang="en-GB" sz="2400" dirty="0"/>
          </a:p>
        </p:txBody>
      </p:sp>
      <p:graphicFrame>
        <p:nvGraphicFramePr>
          <p:cNvPr id="2" name="Object 1"/>
          <p:cNvGraphicFramePr>
            <a:graphicFrameLocks noChangeAspect="1"/>
          </p:cNvGraphicFramePr>
          <p:nvPr>
            <p:extLst/>
          </p:nvPr>
        </p:nvGraphicFramePr>
        <p:xfrm>
          <a:off x="63500" y="762000"/>
          <a:ext cx="5880100" cy="6057900"/>
        </p:xfrm>
        <a:graphic>
          <a:graphicData uri="http://schemas.openxmlformats.org/presentationml/2006/ole">
            <mc:AlternateContent xmlns:mc="http://schemas.openxmlformats.org/markup-compatibility/2006">
              <mc:Choice xmlns:v="urn:schemas-microsoft-com:vml" Requires="v">
                <p:oleObj spid="_x0000_s37894" name="Document" r:id="rId5" imgW="5880100" imgH="6057900" progId="Word.Document.12">
                  <p:embed/>
                </p:oleObj>
              </mc:Choice>
              <mc:Fallback>
                <p:oleObj name="Document" r:id="rId5" imgW="5880100" imgH="6057900" progId="Word.Document.12">
                  <p:embed/>
                  <p:pic>
                    <p:nvPicPr>
                      <p:cNvPr id="0" name=""/>
                      <p:cNvPicPr/>
                      <p:nvPr/>
                    </p:nvPicPr>
                    <p:blipFill>
                      <a:blip r:embed="rId6"/>
                      <a:stretch>
                        <a:fillRect/>
                      </a:stretch>
                    </p:blipFill>
                    <p:spPr>
                      <a:xfrm>
                        <a:off x="63500" y="762000"/>
                        <a:ext cx="5880100" cy="6057900"/>
                      </a:xfrm>
                      <a:prstGeom prst="rect">
                        <a:avLst/>
                      </a:prstGeom>
                    </p:spPr>
                  </p:pic>
                </p:oleObj>
              </mc:Fallback>
            </mc:AlternateContent>
          </a:graphicData>
        </a:graphic>
      </p:graphicFrame>
    </p:spTree>
    <p:extLst>
      <p:ext uri="{BB962C8B-B14F-4D97-AF65-F5344CB8AC3E}">
        <p14:creationId xmlns:p14="http://schemas.microsoft.com/office/powerpoint/2010/main" val="389946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descr="C:\Users\ANDY\Pictures\Haiyan 2013-11-0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044127">
            <a:off x="244041" y="4958740"/>
            <a:ext cx="2582466" cy="1566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Oval 2"/>
          <p:cNvSpPr/>
          <p:nvPr/>
        </p:nvSpPr>
        <p:spPr>
          <a:xfrm>
            <a:off x="3149143" y="952499"/>
            <a:ext cx="2302864" cy="2209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992"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1219200"/>
            <a:ext cx="3222625" cy="2739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152400" y="146050"/>
            <a:ext cx="8740775" cy="692150"/>
          </a:xfrm>
        </p:spPr>
        <p:txBody>
          <a:bodyPr>
            <a:noAutofit/>
          </a:bodyPr>
          <a:lstStyle/>
          <a:p>
            <a:pPr algn="l">
              <a:defRPr/>
            </a:pPr>
            <a:r>
              <a:rPr lang="en-US" sz="2200" b="1" dirty="0" smtClean="0">
                <a:solidFill>
                  <a:srgbClr val="000000"/>
                </a:solidFill>
              </a:rPr>
              <a:t>AADMER has gone from policy discussions to actions on the ground</a:t>
            </a:r>
            <a:endParaRPr lang="en-US" sz="2200" b="1" dirty="0">
              <a:solidFill>
                <a:srgbClr val="000000"/>
              </a:solidFill>
            </a:endParaRPr>
          </a:p>
        </p:txBody>
      </p:sp>
      <p:pic>
        <p:nvPicPr>
          <p:cNvPr id="18" name="Picture 3" descr="admer"/>
          <p:cNvPicPr>
            <a:picLocks noChangeAspect="1" noChangeArrowheads="1"/>
          </p:cNvPicPr>
          <p:nvPr/>
        </p:nvPicPr>
        <p:blipFill>
          <a:blip r:embed="rId5" cstate="email"/>
          <a:srcRect/>
          <a:stretch>
            <a:fillRect/>
          </a:stretch>
        </p:blipFill>
        <p:spPr bwMode="auto">
          <a:xfrm>
            <a:off x="228600" y="1143000"/>
            <a:ext cx="2286000" cy="2971800"/>
          </a:xfrm>
          <a:prstGeom prst="rect">
            <a:avLst/>
          </a:prstGeom>
          <a:ln>
            <a:noFill/>
          </a:ln>
          <a:effectLst>
            <a:outerShdw blurRad="292100" dist="139700" dir="2700000" algn="tl" rotWithShape="0">
              <a:srgbClr val="333333">
                <a:alpha val="65000"/>
              </a:srgbClr>
            </a:outerShdw>
          </a:effectLst>
        </p:spPr>
      </p:pic>
      <p:pic>
        <p:nvPicPr>
          <p:cNvPr id="20488" name="Picture 29" descr="D:\AADMER WP.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215291">
            <a:off x="1159668" y="2356347"/>
            <a:ext cx="2709863" cy="1860550"/>
          </a:xfrm>
          <a:prstGeom prst="rect">
            <a:avLst/>
          </a:prstGeom>
          <a:noFill/>
          <a:ln w="57150">
            <a:noFill/>
            <a:miter lim="800000"/>
            <a:headEnd/>
            <a:tailEnd/>
          </a:ln>
          <a:extLst>
            <a:ext uri="{909E8E84-426E-40dd-AFC4-6F175D3DCCD1}">
              <a14:hiddenFill xmlns:a14="http://schemas.microsoft.com/office/drawing/2010/main" xmlns="">
                <a:solidFill>
                  <a:srgbClr val="FFFFFF"/>
                </a:solidFill>
              </a14:hiddenFill>
            </a:ext>
          </a:extLst>
        </p:spPr>
      </p:pic>
      <p:sp>
        <p:nvSpPr>
          <p:cNvPr id="20489" name="AutoShape 4"/>
          <p:cNvSpPr>
            <a:spLocks noChangeAspect="1" noChangeArrowheads="1" noTextEdit="1"/>
          </p:cNvSpPr>
          <p:nvPr/>
        </p:nvSpPr>
        <p:spPr bwMode="auto">
          <a:xfrm>
            <a:off x="2057400" y="4191000"/>
            <a:ext cx="1779588" cy="178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grpSp>
        <p:nvGrpSpPr>
          <p:cNvPr id="20491" name="Group 44"/>
          <p:cNvGrpSpPr>
            <a:grpSpLocks/>
          </p:cNvGrpSpPr>
          <p:nvPr/>
        </p:nvGrpSpPr>
        <p:grpSpPr bwMode="auto">
          <a:xfrm>
            <a:off x="990600" y="3558032"/>
            <a:ext cx="2036763" cy="1835150"/>
            <a:chOff x="1905000" y="4343400"/>
            <a:chExt cx="2036360" cy="1835093"/>
          </a:xfrm>
        </p:grpSpPr>
        <p:grpSp>
          <p:nvGrpSpPr>
            <p:cNvPr id="8" name="Group 35"/>
            <p:cNvGrpSpPr/>
            <p:nvPr/>
          </p:nvGrpSpPr>
          <p:grpSpPr>
            <a:xfrm>
              <a:off x="1905000" y="4343400"/>
              <a:ext cx="1779588" cy="1787525"/>
              <a:chOff x="2209800" y="4343400"/>
              <a:chExt cx="1779588" cy="1787525"/>
            </a:xfrm>
            <a:solidFill>
              <a:srgbClr val="CC3300"/>
            </a:solidFill>
          </p:grpSpPr>
          <p:sp>
            <p:nvSpPr>
              <p:cNvPr id="1030" name="Freeform 6"/>
              <p:cNvSpPr>
                <a:spLocks/>
              </p:cNvSpPr>
              <p:nvPr/>
            </p:nvSpPr>
            <p:spPr bwMode="auto">
              <a:xfrm>
                <a:off x="2892425" y="4722813"/>
                <a:ext cx="1096963" cy="1098550"/>
              </a:xfrm>
              <a:custGeom>
                <a:avLst/>
                <a:gdLst/>
                <a:ahLst/>
                <a:cxnLst>
                  <a:cxn ang="0">
                    <a:pos x="594" y="284"/>
                  </a:cxn>
                  <a:cxn ang="0">
                    <a:pos x="517" y="307"/>
                  </a:cxn>
                  <a:cxn ang="0">
                    <a:pos x="442" y="371"/>
                  </a:cxn>
                  <a:cxn ang="0">
                    <a:pos x="410" y="445"/>
                  </a:cxn>
                  <a:cxn ang="0">
                    <a:pos x="406" y="526"/>
                  </a:cxn>
                  <a:cxn ang="0">
                    <a:pos x="434" y="609"/>
                  </a:cxn>
                  <a:cxn ang="0">
                    <a:pos x="490" y="665"/>
                  </a:cxn>
                  <a:cxn ang="0">
                    <a:pos x="560" y="703"/>
                  </a:cxn>
                  <a:cxn ang="0">
                    <a:pos x="644" y="737"/>
                  </a:cxn>
                  <a:cxn ang="0">
                    <a:pos x="727" y="771"/>
                  </a:cxn>
                  <a:cxn ang="0">
                    <a:pos x="772" y="813"/>
                  </a:cxn>
                  <a:cxn ang="0">
                    <a:pos x="783" y="891"/>
                  </a:cxn>
                  <a:cxn ang="0">
                    <a:pos x="735" y="952"/>
                  </a:cxn>
                  <a:cxn ang="0">
                    <a:pos x="659" y="965"/>
                  </a:cxn>
                  <a:cxn ang="0">
                    <a:pos x="593" y="940"/>
                  </a:cxn>
                  <a:cxn ang="0">
                    <a:pos x="548" y="889"/>
                  </a:cxn>
                  <a:cxn ang="0">
                    <a:pos x="528" y="829"/>
                  </a:cxn>
                  <a:cxn ang="0">
                    <a:pos x="403" y="794"/>
                  </a:cxn>
                  <a:cxn ang="0">
                    <a:pos x="531" y="1010"/>
                  </a:cxn>
                  <a:cxn ang="0">
                    <a:pos x="568" y="1046"/>
                  </a:cxn>
                  <a:cxn ang="0">
                    <a:pos x="609" y="1194"/>
                  </a:cxn>
                  <a:cxn ang="0">
                    <a:pos x="769" y="1072"/>
                  </a:cxn>
                  <a:cxn ang="0">
                    <a:pos x="843" y="1040"/>
                  </a:cxn>
                  <a:cxn ang="0">
                    <a:pos x="900" y="980"/>
                  </a:cxn>
                  <a:cxn ang="0">
                    <a:pos x="929" y="900"/>
                  </a:cxn>
                  <a:cxn ang="0">
                    <a:pos x="932" y="822"/>
                  </a:cxn>
                  <a:cxn ang="0">
                    <a:pos x="913" y="754"/>
                  </a:cxn>
                  <a:cxn ang="0">
                    <a:pos x="882" y="706"/>
                  </a:cxn>
                  <a:cxn ang="0">
                    <a:pos x="842" y="671"/>
                  </a:cxn>
                  <a:cxn ang="0">
                    <a:pos x="790" y="642"/>
                  </a:cxn>
                  <a:cxn ang="0">
                    <a:pos x="727" y="616"/>
                  </a:cxn>
                  <a:cxn ang="0">
                    <a:pos x="637" y="579"/>
                  </a:cxn>
                  <a:cxn ang="0">
                    <a:pos x="563" y="525"/>
                  </a:cxn>
                  <a:cxn ang="0">
                    <a:pos x="558" y="456"/>
                  </a:cxn>
                  <a:cxn ang="0">
                    <a:pos x="607" y="408"/>
                  </a:cxn>
                  <a:cxn ang="0">
                    <a:pos x="688" y="404"/>
                  </a:cxn>
                  <a:cxn ang="0">
                    <a:pos x="736" y="427"/>
                  </a:cxn>
                  <a:cxn ang="0">
                    <a:pos x="771" y="467"/>
                  </a:cxn>
                  <a:cxn ang="0">
                    <a:pos x="792" y="529"/>
                  </a:cxn>
                  <a:cxn ang="0">
                    <a:pos x="918" y="298"/>
                  </a:cxn>
                  <a:cxn ang="0">
                    <a:pos x="784" y="336"/>
                  </a:cxn>
                  <a:cxn ang="0">
                    <a:pos x="753" y="309"/>
                  </a:cxn>
                  <a:cxn ang="0">
                    <a:pos x="645" y="171"/>
                  </a:cxn>
                  <a:cxn ang="0">
                    <a:pos x="605" y="6"/>
                  </a:cxn>
                  <a:cxn ang="0">
                    <a:pos x="674" y="0"/>
                  </a:cxn>
                  <a:cxn ang="0">
                    <a:pos x="896" y="31"/>
                  </a:cxn>
                  <a:cxn ang="0">
                    <a:pos x="1131" y="158"/>
                  </a:cxn>
                  <a:cxn ang="0">
                    <a:pos x="1299" y="362"/>
                  </a:cxn>
                  <a:cxn ang="0">
                    <a:pos x="1379" y="621"/>
                  </a:cxn>
                  <a:cxn ang="0">
                    <a:pos x="1351" y="898"/>
                  </a:cxn>
                  <a:cxn ang="0">
                    <a:pos x="1224" y="1132"/>
                  </a:cxn>
                  <a:cxn ang="0">
                    <a:pos x="1020" y="1300"/>
                  </a:cxn>
                  <a:cxn ang="0">
                    <a:pos x="761" y="1381"/>
                  </a:cxn>
                  <a:cxn ang="0">
                    <a:pos x="486" y="1353"/>
                  </a:cxn>
                  <a:cxn ang="0">
                    <a:pos x="251" y="1227"/>
                  </a:cxn>
                  <a:cxn ang="0">
                    <a:pos x="83" y="1023"/>
                  </a:cxn>
                  <a:cxn ang="0">
                    <a:pos x="4" y="762"/>
                  </a:cxn>
                  <a:cxn ang="0">
                    <a:pos x="24" y="511"/>
                  </a:cxn>
                  <a:cxn ang="0">
                    <a:pos x="123" y="298"/>
                  </a:cxn>
                  <a:cxn ang="0">
                    <a:pos x="286" y="132"/>
                  </a:cxn>
                  <a:cxn ang="0">
                    <a:pos x="496" y="28"/>
                  </a:cxn>
                </a:cxnLst>
                <a:rect l="0" t="0" r="r" b="b"/>
                <a:pathLst>
                  <a:path w="1382" h="1384">
                    <a:moveTo>
                      <a:pt x="645" y="171"/>
                    </a:moveTo>
                    <a:lnTo>
                      <a:pt x="609" y="171"/>
                    </a:lnTo>
                    <a:lnTo>
                      <a:pt x="609" y="282"/>
                    </a:lnTo>
                    <a:lnTo>
                      <a:pt x="594" y="284"/>
                    </a:lnTo>
                    <a:lnTo>
                      <a:pt x="576" y="287"/>
                    </a:lnTo>
                    <a:lnTo>
                      <a:pt x="558" y="292"/>
                    </a:lnTo>
                    <a:lnTo>
                      <a:pt x="538" y="299"/>
                    </a:lnTo>
                    <a:lnTo>
                      <a:pt x="517" y="307"/>
                    </a:lnTo>
                    <a:lnTo>
                      <a:pt x="496" y="320"/>
                    </a:lnTo>
                    <a:lnTo>
                      <a:pt x="476" y="335"/>
                    </a:lnTo>
                    <a:lnTo>
                      <a:pt x="456" y="354"/>
                    </a:lnTo>
                    <a:lnTo>
                      <a:pt x="442" y="371"/>
                    </a:lnTo>
                    <a:lnTo>
                      <a:pt x="432" y="390"/>
                    </a:lnTo>
                    <a:lnTo>
                      <a:pt x="423" y="408"/>
                    </a:lnTo>
                    <a:lnTo>
                      <a:pt x="416" y="427"/>
                    </a:lnTo>
                    <a:lnTo>
                      <a:pt x="410" y="445"/>
                    </a:lnTo>
                    <a:lnTo>
                      <a:pt x="407" y="464"/>
                    </a:lnTo>
                    <a:lnTo>
                      <a:pt x="406" y="482"/>
                    </a:lnTo>
                    <a:lnTo>
                      <a:pt x="404" y="500"/>
                    </a:lnTo>
                    <a:lnTo>
                      <a:pt x="406" y="526"/>
                    </a:lnTo>
                    <a:lnTo>
                      <a:pt x="409" y="550"/>
                    </a:lnTo>
                    <a:lnTo>
                      <a:pt x="416" y="572"/>
                    </a:lnTo>
                    <a:lnTo>
                      <a:pt x="424" y="592"/>
                    </a:lnTo>
                    <a:lnTo>
                      <a:pt x="434" y="609"/>
                    </a:lnTo>
                    <a:lnTo>
                      <a:pt x="446" y="625"/>
                    </a:lnTo>
                    <a:lnTo>
                      <a:pt x="458" y="640"/>
                    </a:lnTo>
                    <a:lnTo>
                      <a:pt x="473" y="654"/>
                    </a:lnTo>
                    <a:lnTo>
                      <a:pt x="490" y="665"/>
                    </a:lnTo>
                    <a:lnTo>
                      <a:pt x="506" y="677"/>
                    </a:lnTo>
                    <a:lnTo>
                      <a:pt x="523" y="686"/>
                    </a:lnTo>
                    <a:lnTo>
                      <a:pt x="541" y="695"/>
                    </a:lnTo>
                    <a:lnTo>
                      <a:pt x="560" y="703"/>
                    </a:lnTo>
                    <a:lnTo>
                      <a:pt x="578" y="711"/>
                    </a:lnTo>
                    <a:lnTo>
                      <a:pt x="597" y="718"/>
                    </a:lnTo>
                    <a:lnTo>
                      <a:pt x="615" y="725"/>
                    </a:lnTo>
                    <a:lnTo>
                      <a:pt x="644" y="737"/>
                    </a:lnTo>
                    <a:lnTo>
                      <a:pt x="669" y="746"/>
                    </a:lnTo>
                    <a:lnTo>
                      <a:pt x="691" y="755"/>
                    </a:lnTo>
                    <a:lnTo>
                      <a:pt x="711" y="763"/>
                    </a:lnTo>
                    <a:lnTo>
                      <a:pt x="727" y="771"/>
                    </a:lnTo>
                    <a:lnTo>
                      <a:pt x="741" y="779"/>
                    </a:lnTo>
                    <a:lnTo>
                      <a:pt x="752" y="789"/>
                    </a:lnTo>
                    <a:lnTo>
                      <a:pt x="761" y="798"/>
                    </a:lnTo>
                    <a:lnTo>
                      <a:pt x="772" y="813"/>
                    </a:lnTo>
                    <a:lnTo>
                      <a:pt x="779" y="830"/>
                    </a:lnTo>
                    <a:lnTo>
                      <a:pt x="784" y="849"/>
                    </a:lnTo>
                    <a:lnTo>
                      <a:pt x="786" y="867"/>
                    </a:lnTo>
                    <a:lnTo>
                      <a:pt x="783" y="891"/>
                    </a:lnTo>
                    <a:lnTo>
                      <a:pt x="776" y="911"/>
                    </a:lnTo>
                    <a:lnTo>
                      <a:pt x="765" y="928"/>
                    </a:lnTo>
                    <a:lnTo>
                      <a:pt x="751" y="942"/>
                    </a:lnTo>
                    <a:lnTo>
                      <a:pt x="735" y="952"/>
                    </a:lnTo>
                    <a:lnTo>
                      <a:pt x="716" y="960"/>
                    </a:lnTo>
                    <a:lnTo>
                      <a:pt x="697" y="965"/>
                    </a:lnTo>
                    <a:lnTo>
                      <a:pt x="677" y="966"/>
                    </a:lnTo>
                    <a:lnTo>
                      <a:pt x="659" y="965"/>
                    </a:lnTo>
                    <a:lnTo>
                      <a:pt x="642" y="961"/>
                    </a:lnTo>
                    <a:lnTo>
                      <a:pt x="624" y="956"/>
                    </a:lnTo>
                    <a:lnTo>
                      <a:pt x="608" y="949"/>
                    </a:lnTo>
                    <a:lnTo>
                      <a:pt x="593" y="940"/>
                    </a:lnTo>
                    <a:lnTo>
                      <a:pt x="579" y="929"/>
                    </a:lnTo>
                    <a:lnTo>
                      <a:pt x="568" y="917"/>
                    </a:lnTo>
                    <a:lnTo>
                      <a:pt x="558" y="904"/>
                    </a:lnTo>
                    <a:lnTo>
                      <a:pt x="548" y="889"/>
                    </a:lnTo>
                    <a:lnTo>
                      <a:pt x="541" y="874"/>
                    </a:lnTo>
                    <a:lnTo>
                      <a:pt x="536" y="859"/>
                    </a:lnTo>
                    <a:lnTo>
                      <a:pt x="531" y="844"/>
                    </a:lnTo>
                    <a:lnTo>
                      <a:pt x="528" y="829"/>
                    </a:lnTo>
                    <a:lnTo>
                      <a:pt x="525" y="816"/>
                    </a:lnTo>
                    <a:lnTo>
                      <a:pt x="523" y="804"/>
                    </a:lnTo>
                    <a:lnTo>
                      <a:pt x="522" y="794"/>
                    </a:lnTo>
                    <a:lnTo>
                      <a:pt x="403" y="794"/>
                    </a:lnTo>
                    <a:lnTo>
                      <a:pt x="403" y="1069"/>
                    </a:lnTo>
                    <a:lnTo>
                      <a:pt x="521" y="1069"/>
                    </a:lnTo>
                    <a:lnTo>
                      <a:pt x="523" y="998"/>
                    </a:lnTo>
                    <a:lnTo>
                      <a:pt x="531" y="1010"/>
                    </a:lnTo>
                    <a:lnTo>
                      <a:pt x="540" y="1019"/>
                    </a:lnTo>
                    <a:lnTo>
                      <a:pt x="548" y="1029"/>
                    </a:lnTo>
                    <a:lnTo>
                      <a:pt x="558" y="1038"/>
                    </a:lnTo>
                    <a:lnTo>
                      <a:pt x="568" y="1046"/>
                    </a:lnTo>
                    <a:lnTo>
                      <a:pt x="579" y="1053"/>
                    </a:lnTo>
                    <a:lnTo>
                      <a:pt x="593" y="1059"/>
                    </a:lnTo>
                    <a:lnTo>
                      <a:pt x="609" y="1065"/>
                    </a:lnTo>
                    <a:lnTo>
                      <a:pt x="609" y="1194"/>
                    </a:lnTo>
                    <a:lnTo>
                      <a:pt x="731" y="1194"/>
                    </a:lnTo>
                    <a:lnTo>
                      <a:pt x="731" y="1079"/>
                    </a:lnTo>
                    <a:lnTo>
                      <a:pt x="750" y="1077"/>
                    </a:lnTo>
                    <a:lnTo>
                      <a:pt x="769" y="1072"/>
                    </a:lnTo>
                    <a:lnTo>
                      <a:pt x="788" y="1066"/>
                    </a:lnTo>
                    <a:lnTo>
                      <a:pt x="807" y="1059"/>
                    </a:lnTo>
                    <a:lnTo>
                      <a:pt x="825" y="1051"/>
                    </a:lnTo>
                    <a:lnTo>
                      <a:pt x="843" y="1040"/>
                    </a:lnTo>
                    <a:lnTo>
                      <a:pt x="859" y="1027"/>
                    </a:lnTo>
                    <a:lnTo>
                      <a:pt x="875" y="1012"/>
                    </a:lnTo>
                    <a:lnTo>
                      <a:pt x="888" y="997"/>
                    </a:lnTo>
                    <a:lnTo>
                      <a:pt x="900" y="980"/>
                    </a:lnTo>
                    <a:lnTo>
                      <a:pt x="910" y="961"/>
                    </a:lnTo>
                    <a:lnTo>
                      <a:pt x="918" y="943"/>
                    </a:lnTo>
                    <a:lnTo>
                      <a:pt x="925" y="922"/>
                    </a:lnTo>
                    <a:lnTo>
                      <a:pt x="929" y="900"/>
                    </a:lnTo>
                    <a:lnTo>
                      <a:pt x="933" y="879"/>
                    </a:lnTo>
                    <a:lnTo>
                      <a:pt x="934" y="857"/>
                    </a:lnTo>
                    <a:lnTo>
                      <a:pt x="933" y="839"/>
                    </a:lnTo>
                    <a:lnTo>
                      <a:pt x="932" y="822"/>
                    </a:lnTo>
                    <a:lnTo>
                      <a:pt x="928" y="805"/>
                    </a:lnTo>
                    <a:lnTo>
                      <a:pt x="925" y="787"/>
                    </a:lnTo>
                    <a:lnTo>
                      <a:pt x="920" y="770"/>
                    </a:lnTo>
                    <a:lnTo>
                      <a:pt x="913" y="754"/>
                    </a:lnTo>
                    <a:lnTo>
                      <a:pt x="906" y="740"/>
                    </a:lnTo>
                    <a:lnTo>
                      <a:pt x="898" y="726"/>
                    </a:lnTo>
                    <a:lnTo>
                      <a:pt x="890" y="716"/>
                    </a:lnTo>
                    <a:lnTo>
                      <a:pt x="882" y="706"/>
                    </a:lnTo>
                    <a:lnTo>
                      <a:pt x="873" y="696"/>
                    </a:lnTo>
                    <a:lnTo>
                      <a:pt x="864" y="687"/>
                    </a:lnTo>
                    <a:lnTo>
                      <a:pt x="853" y="679"/>
                    </a:lnTo>
                    <a:lnTo>
                      <a:pt x="842" y="671"/>
                    </a:lnTo>
                    <a:lnTo>
                      <a:pt x="830" y="664"/>
                    </a:lnTo>
                    <a:lnTo>
                      <a:pt x="818" y="656"/>
                    </a:lnTo>
                    <a:lnTo>
                      <a:pt x="804" y="649"/>
                    </a:lnTo>
                    <a:lnTo>
                      <a:pt x="790" y="642"/>
                    </a:lnTo>
                    <a:lnTo>
                      <a:pt x="775" y="636"/>
                    </a:lnTo>
                    <a:lnTo>
                      <a:pt x="760" y="630"/>
                    </a:lnTo>
                    <a:lnTo>
                      <a:pt x="743" y="623"/>
                    </a:lnTo>
                    <a:lnTo>
                      <a:pt x="727" y="616"/>
                    </a:lnTo>
                    <a:lnTo>
                      <a:pt x="708" y="608"/>
                    </a:lnTo>
                    <a:lnTo>
                      <a:pt x="690" y="601"/>
                    </a:lnTo>
                    <a:lnTo>
                      <a:pt x="662" y="590"/>
                    </a:lnTo>
                    <a:lnTo>
                      <a:pt x="637" y="579"/>
                    </a:lnTo>
                    <a:lnTo>
                      <a:pt x="614" y="567"/>
                    </a:lnTo>
                    <a:lnTo>
                      <a:pt x="593" y="555"/>
                    </a:lnTo>
                    <a:lnTo>
                      <a:pt x="576" y="541"/>
                    </a:lnTo>
                    <a:lnTo>
                      <a:pt x="563" y="525"/>
                    </a:lnTo>
                    <a:lnTo>
                      <a:pt x="555" y="506"/>
                    </a:lnTo>
                    <a:lnTo>
                      <a:pt x="552" y="484"/>
                    </a:lnTo>
                    <a:lnTo>
                      <a:pt x="553" y="471"/>
                    </a:lnTo>
                    <a:lnTo>
                      <a:pt x="558" y="456"/>
                    </a:lnTo>
                    <a:lnTo>
                      <a:pt x="566" y="442"/>
                    </a:lnTo>
                    <a:lnTo>
                      <a:pt x="576" y="428"/>
                    </a:lnTo>
                    <a:lnTo>
                      <a:pt x="590" y="417"/>
                    </a:lnTo>
                    <a:lnTo>
                      <a:pt x="607" y="408"/>
                    </a:lnTo>
                    <a:lnTo>
                      <a:pt x="628" y="403"/>
                    </a:lnTo>
                    <a:lnTo>
                      <a:pt x="651" y="400"/>
                    </a:lnTo>
                    <a:lnTo>
                      <a:pt x="670" y="401"/>
                    </a:lnTo>
                    <a:lnTo>
                      <a:pt x="688" y="404"/>
                    </a:lnTo>
                    <a:lnTo>
                      <a:pt x="703" y="408"/>
                    </a:lnTo>
                    <a:lnTo>
                      <a:pt x="716" y="414"/>
                    </a:lnTo>
                    <a:lnTo>
                      <a:pt x="727" y="421"/>
                    </a:lnTo>
                    <a:lnTo>
                      <a:pt x="736" y="427"/>
                    </a:lnTo>
                    <a:lnTo>
                      <a:pt x="744" y="434"/>
                    </a:lnTo>
                    <a:lnTo>
                      <a:pt x="750" y="439"/>
                    </a:lnTo>
                    <a:lnTo>
                      <a:pt x="761" y="453"/>
                    </a:lnTo>
                    <a:lnTo>
                      <a:pt x="771" y="467"/>
                    </a:lnTo>
                    <a:lnTo>
                      <a:pt x="779" y="483"/>
                    </a:lnTo>
                    <a:lnTo>
                      <a:pt x="784" y="498"/>
                    </a:lnTo>
                    <a:lnTo>
                      <a:pt x="789" y="513"/>
                    </a:lnTo>
                    <a:lnTo>
                      <a:pt x="792" y="529"/>
                    </a:lnTo>
                    <a:lnTo>
                      <a:pt x="795" y="543"/>
                    </a:lnTo>
                    <a:lnTo>
                      <a:pt x="797" y="557"/>
                    </a:lnTo>
                    <a:lnTo>
                      <a:pt x="918" y="557"/>
                    </a:lnTo>
                    <a:lnTo>
                      <a:pt x="918" y="298"/>
                    </a:lnTo>
                    <a:lnTo>
                      <a:pt x="799" y="298"/>
                    </a:lnTo>
                    <a:lnTo>
                      <a:pt x="797" y="352"/>
                    </a:lnTo>
                    <a:lnTo>
                      <a:pt x="790" y="343"/>
                    </a:lnTo>
                    <a:lnTo>
                      <a:pt x="784" y="336"/>
                    </a:lnTo>
                    <a:lnTo>
                      <a:pt x="777" y="328"/>
                    </a:lnTo>
                    <a:lnTo>
                      <a:pt x="771" y="321"/>
                    </a:lnTo>
                    <a:lnTo>
                      <a:pt x="762" y="315"/>
                    </a:lnTo>
                    <a:lnTo>
                      <a:pt x="753" y="309"/>
                    </a:lnTo>
                    <a:lnTo>
                      <a:pt x="743" y="303"/>
                    </a:lnTo>
                    <a:lnTo>
                      <a:pt x="731" y="298"/>
                    </a:lnTo>
                    <a:lnTo>
                      <a:pt x="731" y="171"/>
                    </a:lnTo>
                    <a:lnTo>
                      <a:pt x="645" y="171"/>
                    </a:lnTo>
                    <a:lnTo>
                      <a:pt x="555" y="14"/>
                    </a:lnTo>
                    <a:lnTo>
                      <a:pt x="571" y="11"/>
                    </a:lnTo>
                    <a:lnTo>
                      <a:pt x="589" y="8"/>
                    </a:lnTo>
                    <a:lnTo>
                      <a:pt x="605" y="6"/>
                    </a:lnTo>
                    <a:lnTo>
                      <a:pt x="622" y="4"/>
                    </a:lnTo>
                    <a:lnTo>
                      <a:pt x="639" y="3"/>
                    </a:lnTo>
                    <a:lnTo>
                      <a:pt x="657" y="1"/>
                    </a:lnTo>
                    <a:lnTo>
                      <a:pt x="674" y="0"/>
                    </a:lnTo>
                    <a:lnTo>
                      <a:pt x="691" y="0"/>
                    </a:lnTo>
                    <a:lnTo>
                      <a:pt x="761" y="4"/>
                    </a:lnTo>
                    <a:lnTo>
                      <a:pt x="830" y="14"/>
                    </a:lnTo>
                    <a:lnTo>
                      <a:pt x="896" y="31"/>
                    </a:lnTo>
                    <a:lnTo>
                      <a:pt x="959" y="54"/>
                    </a:lnTo>
                    <a:lnTo>
                      <a:pt x="1020" y="83"/>
                    </a:lnTo>
                    <a:lnTo>
                      <a:pt x="1077" y="119"/>
                    </a:lnTo>
                    <a:lnTo>
                      <a:pt x="1131" y="158"/>
                    </a:lnTo>
                    <a:lnTo>
                      <a:pt x="1179" y="203"/>
                    </a:lnTo>
                    <a:lnTo>
                      <a:pt x="1224" y="252"/>
                    </a:lnTo>
                    <a:lnTo>
                      <a:pt x="1263" y="306"/>
                    </a:lnTo>
                    <a:lnTo>
                      <a:pt x="1299" y="362"/>
                    </a:lnTo>
                    <a:lnTo>
                      <a:pt x="1328" y="423"/>
                    </a:lnTo>
                    <a:lnTo>
                      <a:pt x="1351" y="487"/>
                    </a:lnTo>
                    <a:lnTo>
                      <a:pt x="1368" y="552"/>
                    </a:lnTo>
                    <a:lnTo>
                      <a:pt x="1379" y="621"/>
                    </a:lnTo>
                    <a:lnTo>
                      <a:pt x="1382" y="692"/>
                    </a:lnTo>
                    <a:lnTo>
                      <a:pt x="1379" y="762"/>
                    </a:lnTo>
                    <a:lnTo>
                      <a:pt x="1368" y="831"/>
                    </a:lnTo>
                    <a:lnTo>
                      <a:pt x="1351" y="898"/>
                    </a:lnTo>
                    <a:lnTo>
                      <a:pt x="1328" y="961"/>
                    </a:lnTo>
                    <a:lnTo>
                      <a:pt x="1299" y="1023"/>
                    </a:lnTo>
                    <a:lnTo>
                      <a:pt x="1263" y="1079"/>
                    </a:lnTo>
                    <a:lnTo>
                      <a:pt x="1224" y="1132"/>
                    </a:lnTo>
                    <a:lnTo>
                      <a:pt x="1179" y="1182"/>
                    </a:lnTo>
                    <a:lnTo>
                      <a:pt x="1131" y="1227"/>
                    </a:lnTo>
                    <a:lnTo>
                      <a:pt x="1077" y="1266"/>
                    </a:lnTo>
                    <a:lnTo>
                      <a:pt x="1020" y="1300"/>
                    </a:lnTo>
                    <a:lnTo>
                      <a:pt x="959" y="1330"/>
                    </a:lnTo>
                    <a:lnTo>
                      <a:pt x="896" y="1353"/>
                    </a:lnTo>
                    <a:lnTo>
                      <a:pt x="830" y="1371"/>
                    </a:lnTo>
                    <a:lnTo>
                      <a:pt x="761" y="1381"/>
                    </a:lnTo>
                    <a:lnTo>
                      <a:pt x="691" y="1384"/>
                    </a:lnTo>
                    <a:lnTo>
                      <a:pt x="621" y="1381"/>
                    </a:lnTo>
                    <a:lnTo>
                      <a:pt x="552" y="1371"/>
                    </a:lnTo>
                    <a:lnTo>
                      <a:pt x="486" y="1353"/>
                    </a:lnTo>
                    <a:lnTo>
                      <a:pt x="423" y="1330"/>
                    </a:lnTo>
                    <a:lnTo>
                      <a:pt x="362" y="1300"/>
                    </a:lnTo>
                    <a:lnTo>
                      <a:pt x="305" y="1266"/>
                    </a:lnTo>
                    <a:lnTo>
                      <a:pt x="251" y="1227"/>
                    </a:lnTo>
                    <a:lnTo>
                      <a:pt x="203" y="1182"/>
                    </a:lnTo>
                    <a:lnTo>
                      <a:pt x="158" y="1132"/>
                    </a:lnTo>
                    <a:lnTo>
                      <a:pt x="119" y="1079"/>
                    </a:lnTo>
                    <a:lnTo>
                      <a:pt x="83" y="1023"/>
                    </a:lnTo>
                    <a:lnTo>
                      <a:pt x="54" y="961"/>
                    </a:lnTo>
                    <a:lnTo>
                      <a:pt x="31" y="898"/>
                    </a:lnTo>
                    <a:lnTo>
                      <a:pt x="14" y="831"/>
                    </a:lnTo>
                    <a:lnTo>
                      <a:pt x="4" y="762"/>
                    </a:lnTo>
                    <a:lnTo>
                      <a:pt x="0" y="692"/>
                    </a:lnTo>
                    <a:lnTo>
                      <a:pt x="2" y="630"/>
                    </a:lnTo>
                    <a:lnTo>
                      <a:pt x="11" y="570"/>
                    </a:lnTo>
                    <a:lnTo>
                      <a:pt x="24" y="511"/>
                    </a:lnTo>
                    <a:lnTo>
                      <a:pt x="43" y="453"/>
                    </a:lnTo>
                    <a:lnTo>
                      <a:pt x="65" y="399"/>
                    </a:lnTo>
                    <a:lnTo>
                      <a:pt x="92" y="347"/>
                    </a:lnTo>
                    <a:lnTo>
                      <a:pt x="123" y="298"/>
                    </a:lnTo>
                    <a:lnTo>
                      <a:pt x="159" y="250"/>
                    </a:lnTo>
                    <a:lnTo>
                      <a:pt x="198" y="208"/>
                    </a:lnTo>
                    <a:lnTo>
                      <a:pt x="241" y="167"/>
                    </a:lnTo>
                    <a:lnTo>
                      <a:pt x="286" y="132"/>
                    </a:lnTo>
                    <a:lnTo>
                      <a:pt x="335" y="99"/>
                    </a:lnTo>
                    <a:lnTo>
                      <a:pt x="386" y="71"/>
                    </a:lnTo>
                    <a:lnTo>
                      <a:pt x="440" y="48"/>
                    </a:lnTo>
                    <a:lnTo>
                      <a:pt x="496" y="28"/>
                    </a:lnTo>
                    <a:lnTo>
                      <a:pt x="555" y="14"/>
                    </a:lnTo>
                    <a:lnTo>
                      <a:pt x="645" y="171"/>
                    </a:lnTo>
                    <a:close/>
                  </a:path>
                </a:pathLst>
              </a:custGeom>
              <a:grpFill/>
              <a:ln w="9525">
                <a:solidFill>
                  <a:schemeClr val="bg1"/>
                </a:solidFill>
                <a:round/>
                <a:headEnd/>
                <a:tailEnd/>
              </a:ln>
            </p:spPr>
            <p:txBody>
              <a:bodyPr/>
              <a:lstStyle/>
              <a:p>
                <a:pPr>
                  <a:defRPr/>
                </a:pPr>
                <a:endParaRPr lang="en-GB" dirty="0"/>
              </a:p>
            </p:txBody>
          </p:sp>
          <p:sp>
            <p:nvSpPr>
              <p:cNvPr id="1031" name="Freeform 7"/>
              <p:cNvSpPr>
                <a:spLocks/>
              </p:cNvSpPr>
              <p:nvPr/>
            </p:nvSpPr>
            <p:spPr bwMode="auto">
              <a:xfrm>
                <a:off x="2209800" y="4343400"/>
                <a:ext cx="1511300" cy="1787525"/>
              </a:xfrm>
              <a:custGeom>
                <a:avLst/>
                <a:gdLst/>
                <a:ahLst/>
                <a:cxnLst>
                  <a:cxn ang="0">
                    <a:pos x="911" y="1686"/>
                  </a:cxn>
                  <a:cxn ang="0">
                    <a:pos x="842" y="1587"/>
                  </a:cxn>
                  <a:cxn ang="0">
                    <a:pos x="789" y="1482"/>
                  </a:cxn>
                  <a:cxn ang="0">
                    <a:pos x="752" y="1371"/>
                  </a:cxn>
                  <a:cxn ang="0">
                    <a:pos x="732" y="1253"/>
                  </a:cxn>
                  <a:cxn ang="0">
                    <a:pos x="730" y="1128"/>
                  </a:cxn>
                  <a:cxn ang="0">
                    <a:pos x="744" y="1007"/>
                  </a:cxn>
                  <a:cxn ang="0">
                    <a:pos x="775" y="893"/>
                  </a:cxn>
                  <a:cxn ang="0">
                    <a:pos x="822" y="786"/>
                  </a:cxn>
                  <a:cxn ang="0">
                    <a:pos x="887" y="687"/>
                  </a:cxn>
                  <a:cxn ang="0">
                    <a:pos x="967" y="594"/>
                  </a:cxn>
                  <a:cxn ang="0">
                    <a:pos x="1061" y="513"/>
                  </a:cxn>
                  <a:cxn ang="0">
                    <a:pos x="1161" y="448"/>
                  </a:cxn>
                  <a:cxn ang="0">
                    <a:pos x="1267" y="400"/>
                  </a:cxn>
                  <a:cxn ang="0">
                    <a:pos x="1381" y="369"/>
                  </a:cxn>
                  <a:cxn ang="0">
                    <a:pos x="1502" y="355"/>
                  </a:cxn>
                  <a:cxn ang="0">
                    <a:pos x="1591" y="355"/>
                  </a:cxn>
                  <a:cxn ang="0">
                    <a:pos x="1663" y="362"/>
                  </a:cxn>
                  <a:cxn ang="0">
                    <a:pos x="1732" y="375"/>
                  </a:cxn>
                  <a:cxn ang="0">
                    <a:pos x="1798" y="393"/>
                  </a:cxn>
                  <a:cxn ang="0">
                    <a:pos x="1862" y="416"/>
                  </a:cxn>
                  <a:cxn ang="0">
                    <a:pos x="1823" y="0"/>
                  </a:cxn>
                  <a:cxn ang="0">
                    <a:pos x="1800" y="3"/>
                  </a:cxn>
                  <a:cxn ang="0">
                    <a:pos x="1777" y="7"/>
                  </a:cxn>
                  <a:cxn ang="0">
                    <a:pos x="1719" y="21"/>
                  </a:cxn>
                  <a:cxn ang="0">
                    <a:pos x="1596" y="54"/>
                  </a:cxn>
                  <a:cxn ang="0">
                    <a:pos x="1477" y="92"/>
                  </a:cxn>
                  <a:cxn ang="0">
                    <a:pos x="1365" y="134"/>
                  </a:cxn>
                  <a:cxn ang="0">
                    <a:pos x="1256" y="180"/>
                  </a:cxn>
                  <a:cxn ang="0">
                    <a:pos x="1153" y="229"/>
                  </a:cxn>
                  <a:cxn ang="0">
                    <a:pos x="1054" y="284"/>
                  </a:cxn>
                  <a:cxn ang="0">
                    <a:pos x="958" y="340"/>
                  </a:cxn>
                  <a:cxn ang="0">
                    <a:pos x="868" y="401"/>
                  </a:cxn>
                  <a:cxn ang="0">
                    <a:pos x="782" y="464"/>
                  </a:cxn>
                  <a:cxn ang="0">
                    <a:pos x="699" y="531"/>
                  </a:cxn>
                  <a:cxn ang="0">
                    <a:pos x="570" y="649"/>
                  </a:cxn>
                  <a:cxn ang="0">
                    <a:pos x="426" y="800"/>
                  </a:cxn>
                  <a:cxn ang="0">
                    <a:pos x="296" y="961"/>
                  </a:cxn>
                  <a:cxn ang="0">
                    <a:pos x="177" y="1129"/>
                  </a:cxn>
                  <a:cxn ang="0">
                    <a:pos x="68" y="1306"/>
                  </a:cxn>
                  <a:cxn ang="0">
                    <a:pos x="1418" y="2252"/>
                  </a:cxn>
                  <a:cxn ang="0">
                    <a:pos x="1452" y="2196"/>
                  </a:cxn>
                  <a:cxn ang="0">
                    <a:pos x="1490" y="2143"/>
                  </a:cxn>
                  <a:cxn ang="0">
                    <a:pos x="1532" y="2091"/>
                  </a:cxn>
                  <a:cxn ang="0">
                    <a:pos x="1576" y="2041"/>
                  </a:cxn>
                  <a:cxn ang="0">
                    <a:pos x="1624" y="1995"/>
                  </a:cxn>
                  <a:cxn ang="0">
                    <a:pos x="1617" y="1982"/>
                  </a:cxn>
                  <a:cxn ang="0">
                    <a:pos x="1580" y="1985"/>
                  </a:cxn>
                  <a:cxn ang="0">
                    <a:pos x="1543" y="1986"/>
                  </a:cxn>
                  <a:cxn ang="0">
                    <a:pos x="1420" y="1978"/>
                  </a:cxn>
                  <a:cxn ang="0">
                    <a:pos x="1304" y="1952"/>
                  </a:cxn>
                  <a:cxn ang="0">
                    <a:pos x="1195" y="1911"/>
                  </a:cxn>
                  <a:cxn ang="0">
                    <a:pos x="1093" y="1852"/>
                  </a:cxn>
                  <a:cxn ang="0">
                    <a:pos x="997" y="1776"/>
                  </a:cxn>
                </a:cxnLst>
                <a:rect l="0" t="0" r="r" b="b"/>
                <a:pathLst>
                  <a:path w="1903" h="2252">
                    <a:moveTo>
                      <a:pt x="967" y="1747"/>
                    </a:moveTo>
                    <a:lnTo>
                      <a:pt x="938" y="1717"/>
                    </a:lnTo>
                    <a:lnTo>
                      <a:pt x="911" y="1686"/>
                    </a:lnTo>
                    <a:lnTo>
                      <a:pt x="887" y="1654"/>
                    </a:lnTo>
                    <a:lnTo>
                      <a:pt x="862" y="1620"/>
                    </a:lnTo>
                    <a:lnTo>
                      <a:pt x="842" y="1587"/>
                    </a:lnTo>
                    <a:lnTo>
                      <a:pt x="822" y="1554"/>
                    </a:lnTo>
                    <a:lnTo>
                      <a:pt x="804" y="1518"/>
                    </a:lnTo>
                    <a:lnTo>
                      <a:pt x="789" y="1482"/>
                    </a:lnTo>
                    <a:lnTo>
                      <a:pt x="775" y="1446"/>
                    </a:lnTo>
                    <a:lnTo>
                      <a:pt x="762" y="1410"/>
                    </a:lnTo>
                    <a:lnTo>
                      <a:pt x="752" y="1371"/>
                    </a:lnTo>
                    <a:lnTo>
                      <a:pt x="744" y="1332"/>
                    </a:lnTo>
                    <a:lnTo>
                      <a:pt x="737" y="1293"/>
                    </a:lnTo>
                    <a:lnTo>
                      <a:pt x="732" y="1253"/>
                    </a:lnTo>
                    <a:lnTo>
                      <a:pt x="730" y="1211"/>
                    </a:lnTo>
                    <a:lnTo>
                      <a:pt x="729" y="1170"/>
                    </a:lnTo>
                    <a:lnTo>
                      <a:pt x="730" y="1128"/>
                    </a:lnTo>
                    <a:lnTo>
                      <a:pt x="732" y="1087"/>
                    </a:lnTo>
                    <a:lnTo>
                      <a:pt x="737" y="1046"/>
                    </a:lnTo>
                    <a:lnTo>
                      <a:pt x="744" y="1007"/>
                    </a:lnTo>
                    <a:lnTo>
                      <a:pt x="752" y="968"/>
                    </a:lnTo>
                    <a:lnTo>
                      <a:pt x="762" y="930"/>
                    </a:lnTo>
                    <a:lnTo>
                      <a:pt x="775" y="893"/>
                    </a:lnTo>
                    <a:lnTo>
                      <a:pt x="789" y="856"/>
                    </a:lnTo>
                    <a:lnTo>
                      <a:pt x="804" y="821"/>
                    </a:lnTo>
                    <a:lnTo>
                      <a:pt x="822" y="786"/>
                    </a:lnTo>
                    <a:lnTo>
                      <a:pt x="842" y="753"/>
                    </a:lnTo>
                    <a:lnTo>
                      <a:pt x="862" y="719"/>
                    </a:lnTo>
                    <a:lnTo>
                      <a:pt x="887" y="687"/>
                    </a:lnTo>
                    <a:lnTo>
                      <a:pt x="911" y="655"/>
                    </a:lnTo>
                    <a:lnTo>
                      <a:pt x="938" y="624"/>
                    </a:lnTo>
                    <a:lnTo>
                      <a:pt x="967" y="594"/>
                    </a:lnTo>
                    <a:lnTo>
                      <a:pt x="997" y="565"/>
                    </a:lnTo>
                    <a:lnTo>
                      <a:pt x="1028" y="537"/>
                    </a:lnTo>
                    <a:lnTo>
                      <a:pt x="1061" y="513"/>
                    </a:lnTo>
                    <a:lnTo>
                      <a:pt x="1093" y="489"/>
                    </a:lnTo>
                    <a:lnTo>
                      <a:pt x="1126" y="468"/>
                    </a:lnTo>
                    <a:lnTo>
                      <a:pt x="1161" y="448"/>
                    </a:lnTo>
                    <a:lnTo>
                      <a:pt x="1195" y="430"/>
                    </a:lnTo>
                    <a:lnTo>
                      <a:pt x="1231" y="414"/>
                    </a:lnTo>
                    <a:lnTo>
                      <a:pt x="1267" y="400"/>
                    </a:lnTo>
                    <a:lnTo>
                      <a:pt x="1304" y="387"/>
                    </a:lnTo>
                    <a:lnTo>
                      <a:pt x="1342" y="377"/>
                    </a:lnTo>
                    <a:lnTo>
                      <a:pt x="1381" y="369"/>
                    </a:lnTo>
                    <a:lnTo>
                      <a:pt x="1420" y="362"/>
                    </a:lnTo>
                    <a:lnTo>
                      <a:pt x="1460" y="357"/>
                    </a:lnTo>
                    <a:lnTo>
                      <a:pt x="1502" y="355"/>
                    </a:lnTo>
                    <a:lnTo>
                      <a:pt x="1543" y="354"/>
                    </a:lnTo>
                    <a:lnTo>
                      <a:pt x="1567" y="354"/>
                    </a:lnTo>
                    <a:lnTo>
                      <a:pt x="1591" y="355"/>
                    </a:lnTo>
                    <a:lnTo>
                      <a:pt x="1616" y="357"/>
                    </a:lnTo>
                    <a:lnTo>
                      <a:pt x="1640" y="358"/>
                    </a:lnTo>
                    <a:lnTo>
                      <a:pt x="1663" y="362"/>
                    </a:lnTo>
                    <a:lnTo>
                      <a:pt x="1686" y="365"/>
                    </a:lnTo>
                    <a:lnTo>
                      <a:pt x="1709" y="370"/>
                    </a:lnTo>
                    <a:lnTo>
                      <a:pt x="1732" y="375"/>
                    </a:lnTo>
                    <a:lnTo>
                      <a:pt x="1754" y="380"/>
                    </a:lnTo>
                    <a:lnTo>
                      <a:pt x="1776" y="386"/>
                    </a:lnTo>
                    <a:lnTo>
                      <a:pt x="1798" y="393"/>
                    </a:lnTo>
                    <a:lnTo>
                      <a:pt x="1819" y="400"/>
                    </a:lnTo>
                    <a:lnTo>
                      <a:pt x="1841" y="408"/>
                    </a:lnTo>
                    <a:lnTo>
                      <a:pt x="1862" y="416"/>
                    </a:lnTo>
                    <a:lnTo>
                      <a:pt x="1883" y="425"/>
                    </a:lnTo>
                    <a:lnTo>
                      <a:pt x="1903" y="436"/>
                    </a:lnTo>
                    <a:lnTo>
                      <a:pt x="1823" y="0"/>
                    </a:lnTo>
                    <a:lnTo>
                      <a:pt x="1815" y="1"/>
                    </a:lnTo>
                    <a:lnTo>
                      <a:pt x="1808" y="2"/>
                    </a:lnTo>
                    <a:lnTo>
                      <a:pt x="1800" y="3"/>
                    </a:lnTo>
                    <a:lnTo>
                      <a:pt x="1792" y="5"/>
                    </a:lnTo>
                    <a:lnTo>
                      <a:pt x="1784" y="6"/>
                    </a:lnTo>
                    <a:lnTo>
                      <a:pt x="1777" y="7"/>
                    </a:lnTo>
                    <a:lnTo>
                      <a:pt x="1769" y="9"/>
                    </a:lnTo>
                    <a:lnTo>
                      <a:pt x="1762" y="10"/>
                    </a:lnTo>
                    <a:lnTo>
                      <a:pt x="1719" y="21"/>
                    </a:lnTo>
                    <a:lnTo>
                      <a:pt x="1678" y="31"/>
                    </a:lnTo>
                    <a:lnTo>
                      <a:pt x="1636" y="43"/>
                    </a:lnTo>
                    <a:lnTo>
                      <a:pt x="1596" y="54"/>
                    </a:lnTo>
                    <a:lnTo>
                      <a:pt x="1556" y="66"/>
                    </a:lnTo>
                    <a:lnTo>
                      <a:pt x="1517" y="78"/>
                    </a:lnTo>
                    <a:lnTo>
                      <a:pt x="1477" y="92"/>
                    </a:lnTo>
                    <a:lnTo>
                      <a:pt x="1439" y="105"/>
                    </a:lnTo>
                    <a:lnTo>
                      <a:pt x="1401" y="120"/>
                    </a:lnTo>
                    <a:lnTo>
                      <a:pt x="1365" y="134"/>
                    </a:lnTo>
                    <a:lnTo>
                      <a:pt x="1328" y="149"/>
                    </a:lnTo>
                    <a:lnTo>
                      <a:pt x="1292" y="164"/>
                    </a:lnTo>
                    <a:lnTo>
                      <a:pt x="1256" y="180"/>
                    </a:lnTo>
                    <a:lnTo>
                      <a:pt x="1221" y="196"/>
                    </a:lnTo>
                    <a:lnTo>
                      <a:pt x="1186" y="212"/>
                    </a:lnTo>
                    <a:lnTo>
                      <a:pt x="1153" y="229"/>
                    </a:lnTo>
                    <a:lnTo>
                      <a:pt x="1119" y="247"/>
                    </a:lnTo>
                    <a:lnTo>
                      <a:pt x="1086" y="265"/>
                    </a:lnTo>
                    <a:lnTo>
                      <a:pt x="1054" y="284"/>
                    </a:lnTo>
                    <a:lnTo>
                      <a:pt x="1021" y="302"/>
                    </a:lnTo>
                    <a:lnTo>
                      <a:pt x="989" y="320"/>
                    </a:lnTo>
                    <a:lnTo>
                      <a:pt x="958" y="340"/>
                    </a:lnTo>
                    <a:lnTo>
                      <a:pt x="928" y="360"/>
                    </a:lnTo>
                    <a:lnTo>
                      <a:pt x="898" y="380"/>
                    </a:lnTo>
                    <a:lnTo>
                      <a:pt x="868" y="401"/>
                    </a:lnTo>
                    <a:lnTo>
                      <a:pt x="838" y="422"/>
                    </a:lnTo>
                    <a:lnTo>
                      <a:pt x="810" y="443"/>
                    </a:lnTo>
                    <a:lnTo>
                      <a:pt x="782" y="464"/>
                    </a:lnTo>
                    <a:lnTo>
                      <a:pt x="754" y="486"/>
                    </a:lnTo>
                    <a:lnTo>
                      <a:pt x="727" y="508"/>
                    </a:lnTo>
                    <a:lnTo>
                      <a:pt x="699" y="531"/>
                    </a:lnTo>
                    <a:lnTo>
                      <a:pt x="672" y="554"/>
                    </a:lnTo>
                    <a:lnTo>
                      <a:pt x="621" y="602"/>
                    </a:lnTo>
                    <a:lnTo>
                      <a:pt x="570" y="649"/>
                    </a:lnTo>
                    <a:lnTo>
                      <a:pt x="520" y="698"/>
                    </a:lnTo>
                    <a:lnTo>
                      <a:pt x="472" y="749"/>
                    </a:lnTo>
                    <a:lnTo>
                      <a:pt x="426" y="800"/>
                    </a:lnTo>
                    <a:lnTo>
                      <a:pt x="381" y="853"/>
                    </a:lnTo>
                    <a:lnTo>
                      <a:pt x="339" y="906"/>
                    </a:lnTo>
                    <a:lnTo>
                      <a:pt x="296" y="961"/>
                    </a:lnTo>
                    <a:lnTo>
                      <a:pt x="256" y="1017"/>
                    </a:lnTo>
                    <a:lnTo>
                      <a:pt x="215" y="1073"/>
                    </a:lnTo>
                    <a:lnTo>
                      <a:pt x="177" y="1129"/>
                    </a:lnTo>
                    <a:lnTo>
                      <a:pt x="139" y="1187"/>
                    </a:lnTo>
                    <a:lnTo>
                      <a:pt x="104" y="1246"/>
                    </a:lnTo>
                    <a:lnTo>
                      <a:pt x="68" y="1306"/>
                    </a:lnTo>
                    <a:lnTo>
                      <a:pt x="33" y="1366"/>
                    </a:lnTo>
                    <a:lnTo>
                      <a:pt x="0" y="1427"/>
                    </a:lnTo>
                    <a:lnTo>
                      <a:pt x="1418" y="2252"/>
                    </a:lnTo>
                    <a:lnTo>
                      <a:pt x="1429" y="2234"/>
                    </a:lnTo>
                    <a:lnTo>
                      <a:pt x="1441" y="2214"/>
                    </a:lnTo>
                    <a:lnTo>
                      <a:pt x="1452" y="2196"/>
                    </a:lnTo>
                    <a:lnTo>
                      <a:pt x="1465" y="2178"/>
                    </a:lnTo>
                    <a:lnTo>
                      <a:pt x="1477" y="2160"/>
                    </a:lnTo>
                    <a:lnTo>
                      <a:pt x="1490" y="2143"/>
                    </a:lnTo>
                    <a:lnTo>
                      <a:pt x="1504" y="2124"/>
                    </a:lnTo>
                    <a:lnTo>
                      <a:pt x="1518" y="2107"/>
                    </a:lnTo>
                    <a:lnTo>
                      <a:pt x="1532" y="2091"/>
                    </a:lnTo>
                    <a:lnTo>
                      <a:pt x="1546" y="2073"/>
                    </a:lnTo>
                    <a:lnTo>
                      <a:pt x="1560" y="2057"/>
                    </a:lnTo>
                    <a:lnTo>
                      <a:pt x="1576" y="2041"/>
                    </a:lnTo>
                    <a:lnTo>
                      <a:pt x="1591" y="2025"/>
                    </a:lnTo>
                    <a:lnTo>
                      <a:pt x="1608" y="2010"/>
                    </a:lnTo>
                    <a:lnTo>
                      <a:pt x="1624" y="1995"/>
                    </a:lnTo>
                    <a:lnTo>
                      <a:pt x="1640" y="1980"/>
                    </a:lnTo>
                    <a:lnTo>
                      <a:pt x="1628" y="1981"/>
                    </a:lnTo>
                    <a:lnTo>
                      <a:pt x="1617" y="1982"/>
                    </a:lnTo>
                    <a:lnTo>
                      <a:pt x="1604" y="1983"/>
                    </a:lnTo>
                    <a:lnTo>
                      <a:pt x="1593" y="1985"/>
                    </a:lnTo>
                    <a:lnTo>
                      <a:pt x="1580" y="1985"/>
                    </a:lnTo>
                    <a:lnTo>
                      <a:pt x="1568" y="1986"/>
                    </a:lnTo>
                    <a:lnTo>
                      <a:pt x="1556" y="1986"/>
                    </a:lnTo>
                    <a:lnTo>
                      <a:pt x="1543" y="1986"/>
                    </a:lnTo>
                    <a:lnTo>
                      <a:pt x="1502" y="1985"/>
                    </a:lnTo>
                    <a:lnTo>
                      <a:pt x="1460" y="1982"/>
                    </a:lnTo>
                    <a:lnTo>
                      <a:pt x="1420" y="1978"/>
                    </a:lnTo>
                    <a:lnTo>
                      <a:pt x="1381" y="1971"/>
                    </a:lnTo>
                    <a:lnTo>
                      <a:pt x="1342" y="1963"/>
                    </a:lnTo>
                    <a:lnTo>
                      <a:pt x="1304" y="1952"/>
                    </a:lnTo>
                    <a:lnTo>
                      <a:pt x="1267" y="1940"/>
                    </a:lnTo>
                    <a:lnTo>
                      <a:pt x="1231" y="1926"/>
                    </a:lnTo>
                    <a:lnTo>
                      <a:pt x="1195" y="1911"/>
                    </a:lnTo>
                    <a:lnTo>
                      <a:pt x="1161" y="1892"/>
                    </a:lnTo>
                    <a:lnTo>
                      <a:pt x="1126" y="1873"/>
                    </a:lnTo>
                    <a:lnTo>
                      <a:pt x="1093" y="1852"/>
                    </a:lnTo>
                    <a:lnTo>
                      <a:pt x="1061" y="1828"/>
                    </a:lnTo>
                    <a:lnTo>
                      <a:pt x="1028" y="1804"/>
                    </a:lnTo>
                    <a:lnTo>
                      <a:pt x="997" y="1776"/>
                    </a:lnTo>
                    <a:lnTo>
                      <a:pt x="967" y="1747"/>
                    </a:lnTo>
                    <a:close/>
                  </a:path>
                </a:pathLst>
              </a:custGeom>
              <a:grpFill/>
              <a:ln w="9525">
                <a:solidFill>
                  <a:schemeClr val="bg1"/>
                </a:solidFill>
                <a:round/>
                <a:headEnd/>
                <a:tailEnd/>
              </a:ln>
            </p:spPr>
            <p:txBody>
              <a:bodyPr/>
              <a:lstStyle/>
              <a:p>
                <a:pPr>
                  <a:defRPr/>
                </a:pPr>
                <a:endParaRPr lang="en-GB" dirty="0"/>
              </a:p>
            </p:txBody>
          </p:sp>
        </p:grpSp>
        <p:sp>
          <p:nvSpPr>
            <p:cNvPr id="42" name="Rectangle 41"/>
            <p:cNvSpPr/>
            <p:nvPr/>
          </p:nvSpPr>
          <p:spPr>
            <a:xfrm rot="17079162">
              <a:off x="2319454" y="4556586"/>
              <a:ext cx="1702524" cy="1541289"/>
            </a:xfrm>
            <a:prstGeom prst="rect">
              <a:avLst/>
            </a:prstGeom>
            <a:noFill/>
          </p:spPr>
          <p:txBody>
            <a:bodyPr spcFirstLastPara="1" wrap="none">
              <a:prstTxWarp prst="textArchDown">
                <a:avLst>
                  <a:gd name="adj" fmla="val 20091006"/>
                </a:avLst>
              </a:prstTxWarp>
              <a:spAutoFit/>
            </a:bodyPr>
            <a:lstStyle/>
            <a:p>
              <a:pPr algn="ctr">
                <a:defRPr/>
              </a:pPr>
              <a:r>
                <a:rPr lang="en-US" sz="2800" b="1" dirty="0">
                  <a:ln w="19050">
                    <a:solidFill>
                      <a:schemeClr val="bg1"/>
                    </a:solidFill>
                    <a:prstDash val="solid"/>
                  </a:ln>
                  <a:solidFill>
                    <a:srgbClr val="CC3300"/>
                  </a:solidFill>
                  <a:effectLst>
                    <a:outerShdw blurRad="41275" dist="20320" dir="1800000" algn="tl" rotWithShape="0">
                      <a:srgbClr val="000000">
                        <a:alpha val="40000"/>
                      </a:srgbClr>
                    </a:outerShdw>
                  </a:effectLst>
                </a:rPr>
                <a:t>ADMER F u n d</a:t>
              </a:r>
            </a:p>
          </p:txBody>
        </p:sp>
      </p:grpSp>
      <p:pic>
        <p:nvPicPr>
          <p:cNvPr id="38" name="Picture 2" descr="C:\Users\user\Pictures\aha ctr\IMG_004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40399" y="1066323"/>
            <a:ext cx="1969643" cy="1982153"/>
          </a:xfrm>
          <a:prstGeom prst="ellipse">
            <a:avLst/>
          </a:prstGeom>
          <a:ln>
            <a:noFill/>
          </a:ln>
          <a:effectLst>
            <a:softEdge rad="112500"/>
          </a:effectLst>
          <a:extLst/>
        </p:spPr>
      </p:pic>
      <p:sp>
        <p:nvSpPr>
          <p:cNvPr id="39" name="TextBox 38"/>
          <p:cNvSpPr txBox="1"/>
          <p:nvPr/>
        </p:nvSpPr>
        <p:spPr>
          <a:xfrm>
            <a:off x="3124200" y="1219200"/>
            <a:ext cx="2468562" cy="579437"/>
          </a:xfrm>
          <a:prstGeom prst="roundRect">
            <a:avLst/>
          </a:prstGeom>
          <a:noFill/>
          <a:ln>
            <a:noFill/>
          </a:ln>
        </p:spPr>
        <p:txBody>
          <a:bodyPr lIns="91430" tIns="45716" rIns="91430" bIns="45716">
            <a:spAutoFit/>
          </a:bodyPr>
          <a:lstStyle/>
          <a:p>
            <a:pPr algn="ctr" fontAlgn="auto">
              <a:spcBef>
                <a:spcPts val="0"/>
              </a:spcBef>
              <a:spcAft>
                <a:spcPts val="0"/>
              </a:spcAft>
              <a:defRPr/>
            </a:pPr>
            <a:r>
              <a:rPr lang="en-US" sz="1400" b="1" spc="500" dirty="0">
                <a:solidFill>
                  <a:srgbClr val="FFFF00"/>
                </a:solidFill>
                <a:latin typeface="Arial Black" pitchFamily="34" charset="0"/>
                <a:cs typeface="+mn-cs"/>
              </a:rPr>
              <a:t>AHA</a:t>
            </a:r>
          </a:p>
          <a:p>
            <a:pPr algn="ctr" fontAlgn="auto">
              <a:spcBef>
                <a:spcPts val="0"/>
              </a:spcBef>
              <a:spcAft>
                <a:spcPts val="0"/>
              </a:spcAft>
              <a:defRPr/>
            </a:pPr>
            <a:r>
              <a:rPr lang="en-US" sz="1400" b="1" spc="500" dirty="0">
                <a:solidFill>
                  <a:srgbClr val="FFFF00"/>
                </a:solidFill>
                <a:latin typeface="Arial Black" pitchFamily="34" charset="0"/>
                <a:cs typeface="+mn-cs"/>
              </a:rPr>
              <a:t> </a:t>
            </a:r>
            <a:r>
              <a:rPr lang="en-US" sz="1400" b="1" cap="all" spc="500" dirty="0">
                <a:solidFill>
                  <a:srgbClr val="FFFF00"/>
                </a:solidFill>
                <a:latin typeface="Arial Black" pitchFamily="34" charset="0"/>
              </a:rPr>
              <a:t>Centre</a:t>
            </a:r>
            <a:r>
              <a:rPr lang="en-US" sz="1400" b="1" spc="500" dirty="0">
                <a:solidFill>
                  <a:srgbClr val="FFFF00"/>
                </a:solidFill>
              </a:rPr>
              <a:t> </a:t>
            </a:r>
          </a:p>
        </p:txBody>
      </p:sp>
      <p:sp>
        <p:nvSpPr>
          <p:cNvPr id="40" name="TextBox 39"/>
          <p:cNvSpPr txBox="1"/>
          <p:nvPr/>
        </p:nvSpPr>
        <p:spPr>
          <a:xfrm>
            <a:off x="6575455" y="1253533"/>
            <a:ext cx="2468562" cy="510769"/>
          </a:xfrm>
          <a:prstGeom prst="roundRect">
            <a:avLst/>
          </a:prstGeom>
          <a:noFill/>
          <a:ln>
            <a:noFill/>
          </a:ln>
        </p:spPr>
        <p:txBody>
          <a:bodyPr lIns="91430" tIns="45716" rIns="91430" bIns="45716">
            <a:spAutoFit/>
          </a:bodyPr>
          <a:lstStyle/>
          <a:p>
            <a:pPr algn="r" fontAlgn="auto">
              <a:spcBef>
                <a:spcPts val="0"/>
              </a:spcBef>
              <a:spcAft>
                <a:spcPts val="0"/>
              </a:spcAft>
              <a:defRPr/>
            </a:pPr>
            <a:r>
              <a:rPr lang="en-US" sz="2400" b="1" spc="500" dirty="0" smtClean="0">
                <a:solidFill>
                  <a:srgbClr val="FF0000"/>
                </a:solidFill>
                <a:cs typeface="+mn-cs"/>
              </a:rPr>
              <a:t>ARDEX</a:t>
            </a:r>
            <a:r>
              <a:rPr lang="en-US" sz="1400" b="1" spc="500" dirty="0" smtClean="0">
                <a:solidFill>
                  <a:srgbClr val="FF0000"/>
                </a:solidFill>
              </a:rPr>
              <a:t> </a:t>
            </a:r>
            <a:endParaRPr lang="en-US" sz="1400" b="1" spc="500" dirty="0">
              <a:solidFill>
                <a:srgbClr val="FF0000"/>
              </a:solidFill>
            </a:endParaRPr>
          </a:p>
        </p:txBody>
      </p:sp>
      <p:pic>
        <p:nvPicPr>
          <p:cNvPr id="12" name="Picture 2" descr="E:\ASEC\SASOP.JPG"/>
          <p:cNvPicPr>
            <a:picLocks noChangeAspect="1" noChangeArrowheads="1"/>
          </p:cNvPicPr>
          <p:nvPr/>
        </p:nvPicPr>
        <p:blipFill>
          <a:blip r:embed="rId8" cstate="email">
            <a:lum bright="32000"/>
          </a:blip>
          <a:srcRect/>
          <a:stretch>
            <a:fillRect/>
          </a:stretch>
        </p:blipFill>
        <p:spPr bwMode="auto">
          <a:xfrm rot="723088">
            <a:off x="3981944" y="2710797"/>
            <a:ext cx="1907643" cy="28080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5" name="Picture 2" descr="E:\Haiyan Photos from Asri\ERAT\20131110_125704.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942199" y="4475607"/>
            <a:ext cx="3071626" cy="2050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TextBox 40"/>
          <p:cNvSpPr txBox="1"/>
          <p:nvPr/>
        </p:nvSpPr>
        <p:spPr>
          <a:xfrm>
            <a:off x="6833589" y="4547210"/>
            <a:ext cx="2468562" cy="510769"/>
          </a:xfrm>
          <a:prstGeom prst="roundRect">
            <a:avLst/>
          </a:prstGeom>
          <a:noFill/>
          <a:ln>
            <a:noFill/>
          </a:ln>
        </p:spPr>
        <p:txBody>
          <a:bodyPr lIns="91430" tIns="45716" rIns="91430" bIns="45716">
            <a:spAutoFit/>
          </a:bodyPr>
          <a:lstStyle/>
          <a:p>
            <a:pPr algn="ctr" fontAlgn="auto">
              <a:spcBef>
                <a:spcPts val="0"/>
              </a:spcBef>
              <a:spcAft>
                <a:spcPts val="0"/>
              </a:spcAft>
              <a:defRPr/>
            </a:pPr>
            <a:r>
              <a:rPr lang="en-US" sz="2400" b="1" spc="500" dirty="0" smtClean="0">
                <a:solidFill>
                  <a:srgbClr val="FF0000"/>
                </a:solidFill>
                <a:cs typeface="+mn-cs"/>
              </a:rPr>
              <a:t>ERAT</a:t>
            </a:r>
            <a:r>
              <a:rPr lang="en-US" sz="1400" b="1" spc="500" dirty="0" smtClean="0">
                <a:solidFill>
                  <a:srgbClr val="FF0000"/>
                </a:solidFill>
              </a:rPr>
              <a:t> </a:t>
            </a:r>
            <a:endParaRPr lang="en-US" sz="1400" b="1" spc="500" dirty="0">
              <a:solidFill>
                <a:srgbClr val="FF0000"/>
              </a:solidFill>
            </a:endParaRPr>
          </a:p>
        </p:txBody>
      </p:sp>
      <p:pic>
        <p:nvPicPr>
          <p:cNvPr id="46" name="Picture 45"/>
          <p:cNvPicPr>
            <a:picLocks noChangeAspect="1"/>
          </p:cNvPicPr>
          <p:nvPr/>
        </p:nvPicPr>
        <p:blipFill rotWithShape="1">
          <a:blip r:embed="rId10" cstate="email">
            <a:extLst>
              <a:ext uri="{28A0092B-C50C-407E-A947-70E740481C1C}">
                <a14:useLocalDpi xmlns:a14="http://schemas.microsoft.com/office/drawing/2010/main"/>
              </a:ext>
            </a:extLst>
          </a:blip>
          <a:srcRect b="21204"/>
          <a:stretch/>
        </p:blipFill>
        <p:spPr>
          <a:xfrm rot="431625">
            <a:off x="3071736" y="4830248"/>
            <a:ext cx="2992470" cy="1768465"/>
          </a:xfrm>
          <a:prstGeom prst="rect">
            <a:avLst/>
          </a:prstGeom>
        </p:spPr>
      </p:pic>
      <p:sp>
        <p:nvSpPr>
          <p:cNvPr id="47" name="TextBox 46"/>
          <p:cNvSpPr txBox="1"/>
          <p:nvPr/>
        </p:nvSpPr>
        <p:spPr>
          <a:xfrm>
            <a:off x="4365027" y="4834844"/>
            <a:ext cx="2468562" cy="510769"/>
          </a:xfrm>
          <a:prstGeom prst="roundRect">
            <a:avLst/>
          </a:prstGeom>
          <a:noFill/>
          <a:ln>
            <a:noFill/>
          </a:ln>
        </p:spPr>
        <p:txBody>
          <a:bodyPr lIns="91430" tIns="45716" rIns="91430" bIns="45716">
            <a:spAutoFit/>
          </a:bodyPr>
          <a:lstStyle/>
          <a:p>
            <a:pPr algn="ctr" fontAlgn="auto">
              <a:spcBef>
                <a:spcPts val="0"/>
              </a:spcBef>
              <a:spcAft>
                <a:spcPts val="0"/>
              </a:spcAft>
              <a:defRPr/>
            </a:pPr>
            <a:r>
              <a:rPr lang="en-US" sz="2400" b="1" spc="500" dirty="0" smtClean="0">
                <a:solidFill>
                  <a:srgbClr val="FF0000"/>
                </a:solidFill>
                <a:cs typeface="+mn-cs"/>
              </a:rPr>
              <a:t>DELSA</a:t>
            </a:r>
            <a:r>
              <a:rPr lang="en-US" sz="1400" b="1" spc="500" dirty="0" smtClean="0">
                <a:solidFill>
                  <a:srgbClr val="FF0000"/>
                </a:solidFill>
              </a:rPr>
              <a:t> </a:t>
            </a:r>
            <a:endParaRPr lang="en-US" sz="1400" b="1" spc="500" dirty="0">
              <a:solidFill>
                <a:srgbClr val="FF0000"/>
              </a:solidFill>
            </a:endParaRPr>
          </a:p>
        </p:txBody>
      </p:sp>
      <p:sp>
        <p:nvSpPr>
          <p:cNvPr id="48" name="TextBox 47"/>
          <p:cNvSpPr txBox="1"/>
          <p:nvPr/>
        </p:nvSpPr>
        <p:spPr>
          <a:xfrm>
            <a:off x="1241261" y="5990138"/>
            <a:ext cx="2468562" cy="510769"/>
          </a:xfrm>
          <a:prstGeom prst="roundRect">
            <a:avLst/>
          </a:prstGeom>
          <a:noFill/>
          <a:ln>
            <a:noFill/>
          </a:ln>
        </p:spPr>
        <p:txBody>
          <a:bodyPr lIns="91430" tIns="45716" rIns="91430" bIns="45716">
            <a:spAutoFit/>
          </a:bodyPr>
          <a:lstStyle/>
          <a:p>
            <a:pPr algn="ctr" fontAlgn="auto">
              <a:spcBef>
                <a:spcPts val="0"/>
              </a:spcBef>
              <a:spcAft>
                <a:spcPts val="0"/>
              </a:spcAft>
              <a:defRPr/>
            </a:pPr>
            <a:r>
              <a:rPr lang="en-US" sz="2400" b="1" spc="500" dirty="0" smtClean="0">
                <a:solidFill>
                  <a:srgbClr val="FF0000"/>
                </a:solidFill>
                <a:cs typeface="+mn-cs"/>
              </a:rPr>
              <a:t>DMRS</a:t>
            </a:r>
            <a:r>
              <a:rPr lang="en-US" sz="1400" b="1" spc="500" dirty="0" smtClean="0">
                <a:solidFill>
                  <a:srgbClr val="FF0000"/>
                </a:solidFill>
              </a:rPr>
              <a:t> </a:t>
            </a:r>
            <a:endParaRPr lang="en-US" sz="1400" b="1" spc="500" dirty="0">
              <a:solidFill>
                <a:srgbClr val="FF0000"/>
              </a:solidFill>
            </a:endParaRPr>
          </a:p>
        </p:txBody>
      </p:sp>
    </p:spTree>
    <p:extLst>
      <p:ext uri="{BB962C8B-B14F-4D97-AF65-F5344CB8AC3E}">
        <p14:creationId xmlns:p14="http://schemas.microsoft.com/office/powerpoint/2010/main" val="4047434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586200" y="3012167"/>
            <a:ext cx="2311302" cy="1689920"/>
          </a:xfrm>
          <a:prstGeom prst="ellipse">
            <a:avLst/>
          </a:prstGeom>
          <a:solidFill>
            <a:srgbClr val="412FC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Successor AADMER Work </a:t>
            </a:r>
            <a:r>
              <a:rPr lang="en-US" sz="1600" b="1" dirty="0" err="1" smtClean="0">
                <a:solidFill>
                  <a:schemeClr val="tx1"/>
                </a:solidFill>
              </a:rPr>
              <a:t>Programme</a:t>
            </a:r>
            <a:endParaRPr lang="en-US" sz="1600" b="1" dirty="0">
              <a:solidFill>
                <a:schemeClr val="tx1"/>
              </a:solidFill>
            </a:endParaRPr>
          </a:p>
        </p:txBody>
      </p:sp>
      <p:sp>
        <p:nvSpPr>
          <p:cNvPr id="9" name="Rectangle 8"/>
          <p:cNvSpPr/>
          <p:nvPr/>
        </p:nvSpPr>
        <p:spPr>
          <a:xfrm>
            <a:off x="6536504" y="1465450"/>
            <a:ext cx="2574639" cy="4859150"/>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chemeClr val="tx1"/>
                </a:solidFill>
              </a:rPr>
              <a:t>Elements of the Post-2015 AADMER Work </a:t>
            </a:r>
            <a:r>
              <a:rPr lang="en-US" sz="1600" b="1" dirty="0" err="1" smtClean="0">
                <a:solidFill>
                  <a:schemeClr val="tx1"/>
                </a:solidFill>
              </a:rPr>
              <a:t>Programme</a:t>
            </a:r>
            <a:endParaRPr lang="en-US" sz="1600" b="1" dirty="0" smtClean="0">
              <a:solidFill>
                <a:schemeClr val="tx1"/>
              </a:solidFill>
            </a:endParaRPr>
          </a:p>
          <a:p>
            <a:endParaRPr lang="en-US" sz="1600" b="1" dirty="0">
              <a:solidFill>
                <a:schemeClr val="tx1"/>
              </a:solidFill>
            </a:endParaRPr>
          </a:p>
          <a:p>
            <a:pPr marL="285750" indent="-285750">
              <a:buFont typeface="Arial" panose="020B0604020202020204" pitchFamily="34" charset="0"/>
              <a:buChar char="•"/>
            </a:pPr>
            <a:r>
              <a:rPr lang="en-US" sz="1600" b="1" dirty="0" smtClean="0">
                <a:solidFill>
                  <a:schemeClr val="tx1"/>
                </a:solidFill>
              </a:rPr>
              <a:t>Contextual Analysis</a:t>
            </a:r>
          </a:p>
          <a:p>
            <a:pPr marL="285750" indent="-285750"/>
            <a:endParaRPr lang="en-US" sz="1600" b="1" dirty="0" smtClean="0">
              <a:solidFill>
                <a:schemeClr val="tx1"/>
              </a:solidFill>
            </a:endParaRPr>
          </a:p>
          <a:p>
            <a:pPr marL="285750" indent="-285750">
              <a:buFont typeface="Arial" panose="020B0604020202020204" pitchFamily="34" charset="0"/>
              <a:buChar char="•"/>
            </a:pPr>
            <a:r>
              <a:rPr lang="en-US" sz="1600" b="1" dirty="0" smtClean="0">
                <a:solidFill>
                  <a:schemeClr val="tx1"/>
                </a:solidFill>
              </a:rPr>
              <a:t>Characteristics and Strategies</a:t>
            </a:r>
          </a:p>
          <a:p>
            <a:pPr marL="285750" indent="-285750">
              <a:buFont typeface="Arial" panose="020B0604020202020204" pitchFamily="34" charset="0"/>
              <a:buChar char="•"/>
            </a:pPr>
            <a:endParaRPr lang="en-US" sz="1600" b="1" dirty="0" smtClean="0">
              <a:solidFill>
                <a:schemeClr val="tx1"/>
              </a:solidFill>
            </a:endParaRPr>
          </a:p>
          <a:p>
            <a:pPr marL="285750" indent="-285750">
              <a:buFont typeface="Arial" panose="020B0604020202020204" pitchFamily="34" charset="0"/>
              <a:buChar char="•"/>
            </a:pPr>
            <a:r>
              <a:rPr lang="en-US" sz="1600" b="1" dirty="0" smtClean="0">
                <a:solidFill>
                  <a:schemeClr val="tx1"/>
                </a:solidFill>
              </a:rPr>
              <a:t>Action Plans</a:t>
            </a:r>
          </a:p>
          <a:p>
            <a:pPr marL="285750" indent="-285750">
              <a:buFont typeface="Arial" panose="020B0604020202020204" pitchFamily="34" charset="0"/>
              <a:buChar char="•"/>
            </a:pPr>
            <a:endParaRPr lang="en-US" sz="1600" b="1" dirty="0" smtClean="0">
              <a:solidFill>
                <a:schemeClr val="tx1"/>
              </a:solidFill>
            </a:endParaRPr>
          </a:p>
          <a:p>
            <a:pPr marL="285750" indent="-285750">
              <a:buFont typeface="Arial" panose="020B0604020202020204" pitchFamily="34" charset="0"/>
              <a:buChar char="•"/>
            </a:pPr>
            <a:r>
              <a:rPr lang="en-US" sz="1600" b="1" dirty="0" smtClean="0">
                <a:solidFill>
                  <a:schemeClr val="tx1"/>
                </a:solidFill>
              </a:rPr>
              <a:t>Implementation Mechanisms</a:t>
            </a:r>
          </a:p>
          <a:p>
            <a:pPr marL="285750" indent="-285750">
              <a:buFont typeface="Arial" panose="020B0604020202020204" pitchFamily="34" charset="0"/>
              <a:buChar char="•"/>
            </a:pPr>
            <a:endParaRPr lang="en-US" sz="1600" b="1" dirty="0" smtClean="0">
              <a:solidFill>
                <a:schemeClr val="tx1"/>
              </a:solidFill>
            </a:endParaRPr>
          </a:p>
          <a:p>
            <a:pPr marL="285750" indent="-285750">
              <a:buFont typeface="Arial" panose="020B0604020202020204" pitchFamily="34" charset="0"/>
              <a:buChar char="•"/>
            </a:pPr>
            <a:r>
              <a:rPr lang="en-US" sz="1600" b="1" dirty="0" smtClean="0">
                <a:solidFill>
                  <a:schemeClr val="tx1"/>
                </a:solidFill>
              </a:rPr>
              <a:t>Resources</a:t>
            </a:r>
          </a:p>
          <a:p>
            <a:pPr marL="285750" indent="-285750">
              <a:buFont typeface="Arial" panose="020B0604020202020204" pitchFamily="34" charset="0"/>
              <a:buChar char="•"/>
            </a:pPr>
            <a:endParaRPr lang="en-US" sz="1600" b="1" dirty="0" smtClean="0">
              <a:solidFill>
                <a:schemeClr val="tx1"/>
              </a:solidFill>
            </a:endParaRPr>
          </a:p>
          <a:p>
            <a:pPr marL="285750" indent="-285750">
              <a:buFont typeface="Arial" panose="020B0604020202020204" pitchFamily="34" charset="0"/>
              <a:buChar char="•"/>
            </a:pPr>
            <a:r>
              <a:rPr lang="en-US" sz="1600" b="1" dirty="0" smtClean="0">
                <a:solidFill>
                  <a:schemeClr val="tx1"/>
                </a:solidFill>
              </a:rPr>
              <a:t>Communication</a:t>
            </a:r>
          </a:p>
          <a:p>
            <a:pPr marL="285750" indent="-285750">
              <a:buFont typeface="Arial" panose="020B0604020202020204" pitchFamily="34" charset="0"/>
              <a:buChar char="•"/>
            </a:pPr>
            <a:endParaRPr lang="en-US" sz="1600" b="1" dirty="0" smtClean="0">
              <a:solidFill>
                <a:schemeClr val="tx1"/>
              </a:solidFill>
            </a:endParaRPr>
          </a:p>
          <a:p>
            <a:pPr marL="285750" indent="-285750">
              <a:buFont typeface="Arial" panose="020B0604020202020204" pitchFamily="34" charset="0"/>
              <a:buChar char="•"/>
            </a:pPr>
            <a:r>
              <a:rPr lang="en-US" sz="1600" b="1" dirty="0" smtClean="0">
                <a:solidFill>
                  <a:schemeClr val="tx1"/>
                </a:solidFill>
              </a:rPr>
              <a:t>Monitoring and Evaluation</a:t>
            </a:r>
          </a:p>
          <a:p>
            <a:endParaRPr lang="en-US" sz="1600" b="1" dirty="0">
              <a:solidFill>
                <a:schemeClr val="tx1"/>
              </a:solidFill>
            </a:endParaRPr>
          </a:p>
        </p:txBody>
      </p:sp>
      <p:sp>
        <p:nvSpPr>
          <p:cNvPr id="10" name="Right Arrow 9"/>
          <p:cNvSpPr/>
          <p:nvPr/>
        </p:nvSpPr>
        <p:spPr>
          <a:xfrm>
            <a:off x="5897502" y="3647712"/>
            <a:ext cx="601903" cy="418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cxnSp>
        <p:nvCxnSpPr>
          <p:cNvPr id="11" name="Straight Connector 10"/>
          <p:cNvCxnSpPr/>
          <p:nvPr/>
        </p:nvCxnSpPr>
        <p:spPr>
          <a:xfrm>
            <a:off x="2887209" y="1783762"/>
            <a:ext cx="24377" cy="4115129"/>
          </a:xfrm>
          <a:prstGeom prst="line">
            <a:avLst/>
          </a:prstGeom>
          <a:ln w="25400" cmpd="sng"/>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54239" y="1783762"/>
            <a:ext cx="369794" cy="0"/>
          </a:xfrm>
          <a:prstGeom prst="line">
            <a:avLst/>
          </a:prstGeom>
          <a:ln w="25400" cmpd="sng"/>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54239" y="2850562"/>
            <a:ext cx="361141" cy="0"/>
          </a:xfrm>
          <a:prstGeom prst="line">
            <a:avLst/>
          </a:prstGeom>
          <a:ln w="25400" cmpd="sng"/>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54239" y="3841162"/>
            <a:ext cx="361141" cy="0"/>
          </a:xfrm>
          <a:prstGeom prst="line">
            <a:avLst/>
          </a:prstGeom>
          <a:ln w="25400" cmpd="sng"/>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54239" y="4907962"/>
            <a:ext cx="361141" cy="0"/>
          </a:xfrm>
          <a:prstGeom prst="line">
            <a:avLst/>
          </a:prstGeom>
          <a:ln w="25400" cmpd="sng"/>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2911586" y="3631747"/>
            <a:ext cx="634732" cy="418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7" name="Rounded Rectangle 16"/>
          <p:cNvSpPr/>
          <p:nvPr/>
        </p:nvSpPr>
        <p:spPr>
          <a:xfrm>
            <a:off x="214923" y="1469932"/>
            <a:ext cx="2339316" cy="708894"/>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solidFill>
                  <a:schemeClr val="tx1"/>
                </a:solidFill>
              </a:rPr>
              <a:t>ASEAN Declarations and Statements on disaster management</a:t>
            </a:r>
            <a:endParaRPr lang="en-US" sz="1600" b="1" dirty="0">
              <a:solidFill>
                <a:schemeClr val="tx1"/>
              </a:solidFill>
            </a:endParaRPr>
          </a:p>
        </p:txBody>
      </p:sp>
      <p:sp>
        <p:nvSpPr>
          <p:cNvPr id="18" name="Rounded Rectangle 17"/>
          <p:cNvSpPr/>
          <p:nvPr/>
        </p:nvSpPr>
        <p:spPr>
          <a:xfrm>
            <a:off x="214923" y="2486306"/>
            <a:ext cx="2339316" cy="708894"/>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smtClean="0">
                <a:solidFill>
                  <a:schemeClr val="tx1"/>
                </a:solidFill>
              </a:rPr>
              <a:t>ASEAN Community Vision 2025</a:t>
            </a:r>
            <a:endParaRPr lang="en-US" sz="1600" b="1" dirty="0">
              <a:solidFill>
                <a:schemeClr val="tx1"/>
              </a:solidFill>
            </a:endParaRPr>
          </a:p>
        </p:txBody>
      </p:sp>
      <p:sp>
        <p:nvSpPr>
          <p:cNvPr id="19" name="Rounded Rectangle 18"/>
          <p:cNvSpPr/>
          <p:nvPr/>
        </p:nvSpPr>
        <p:spPr>
          <a:xfrm>
            <a:off x="214923" y="3502680"/>
            <a:ext cx="2339316" cy="708894"/>
          </a:xfrm>
          <a:prstGeom prst="roundRect">
            <a:avLst/>
          </a:prstGeom>
          <a:solidFill>
            <a:srgbClr val="FA325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M&amp;E of the AADMER Work </a:t>
            </a:r>
            <a:r>
              <a:rPr lang="en-US" sz="1600" b="1" dirty="0" err="1" smtClean="0">
                <a:solidFill>
                  <a:schemeClr val="tx1"/>
                </a:solidFill>
              </a:rPr>
              <a:t>Programme</a:t>
            </a:r>
            <a:r>
              <a:rPr lang="en-US" sz="1600" b="1" dirty="0" smtClean="0">
                <a:solidFill>
                  <a:schemeClr val="tx1"/>
                </a:solidFill>
              </a:rPr>
              <a:t> 2010-2015</a:t>
            </a:r>
            <a:endParaRPr lang="en-US" sz="1600" b="1" dirty="0">
              <a:solidFill>
                <a:schemeClr val="tx1"/>
              </a:solidFill>
            </a:endParaRPr>
          </a:p>
        </p:txBody>
      </p:sp>
      <p:sp>
        <p:nvSpPr>
          <p:cNvPr id="20" name="Rounded Rectangle 19"/>
          <p:cNvSpPr/>
          <p:nvPr/>
        </p:nvSpPr>
        <p:spPr>
          <a:xfrm>
            <a:off x="214923" y="4519054"/>
            <a:ext cx="2339316" cy="708894"/>
          </a:xfrm>
          <a:prstGeom prst="roundRect">
            <a:avLst/>
          </a:prstGeom>
          <a:solidFill>
            <a:srgbClr val="07B1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Assessment of the 21 Concept Notes</a:t>
            </a:r>
            <a:endParaRPr lang="en-US" sz="1600" b="1" dirty="0">
              <a:solidFill>
                <a:schemeClr val="tx1"/>
              </a:solidFill>
            </a:endParaRPr>
          </a:p>
        </p:txBody>
      </p:sp>
      <p:sp>
        <p:nvSpPr>
          <p:cNvPr id="21" name="Rounded Rectangle 20"/>
          <p:cNvSpPr/>
          <p:nvPr/>
        </p:nvSpPr>
        <p:spPr>
          <a:xfrm>
            <a:off x="214923" y="5535429"/>
            <a:ext cx="2339316" cy="708894"/>
          </a:xfrm>
          <a:prstGeom prst="roundRect">
            <a:avLst/>
          </a:prstGeom>
          <a:solidFill>
            <a:srgbClr val="E05C1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Strategic “think-pieces”</a:t>
            </a:r>
            <a:endParaRPr lang="en-US" sz="1600" b="1" dirty="0">
              <a:solidFill>
                <a:schemeClr val="tx1"/>
              </a:solidFill>
            </a:endParaRPr>
          </a:p>
        </p:txBody>
      </p:sp>
      <p:cxnSp>
        <p:nvCxnSpPr>
          <p:cNvPr id="22" name="Straight Connector 21"/>
          <p:cNvCxnSpPr/>
          <p:nvPr/>
        </p:nvCxnSpPr>
        <p:spPr>
          <a:xfrm>
            <a:off x="2526068" y="5865373"/>
            <a:ext cx="361141" cy="0"/>
          </a:xfrm>
          <a:prstGeom prst="line">
            <a:avLst/>
          </a:prstGeom>
          <a:ln w="25400" cmpd="sng"/>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6800" y="826352"/>
            <a:ext cx="7589193" cy="461665"/>
          </a:xfrm>
          <a:prstGeom prst="rect">
            <a:avLst/>
          </a:prstGeom>
          <a:noFill/>
        </p:spPr>
        <p:txBody>
          <a:bodyPr wrap="none" rtlCol="0">
            <a:spAutoFit/>
          </a:bodyPr>
          <a:lstStyle/>
          <a:p>
            <a:pPr algn="ctr"/>
            <a:r>
              <a:rPr lang="en-US" sz="2400" b="1" dirty="0" smtClean="0">
                <a:solidFill>
                  <a:srgbClr val="0070C0"/>
                </a:solidFill>
                <a:latin typeface="+mj-lt"/>
              </a:rPr>
              <a:t>Development of the post-2015 AADMER work </a:t>
            </a:r>
            <a:r>
              <a:rPr lang="en-US" sz="2400" b="1" dirty="0" err="1" smtClean="0">
                <a:solidFill>
                  <a:srgbClr val="0070C0"/>
                </a:solidFill>
                <a:latin typeface="+mj-lt"/>
              </a:rPr>
              <a:t>programme</a:t>
            </a:r>
            <a:endParaRPr lang="en-US" sz="2400" b="1" dirty="0">
              <a:solidFill>
                <a:srgbClr val="0070C0"/>
              </a:solidFill>
              <a:latin typeface="+mj-lt"/>
            </a:endParaRPr>
          </a:p>
        </p:txBody>
      </p:sp>
    </p:spTree>
    <p:extLst>
      <p:ext uri="{BB962C8B-B14F-4D97-AF65-F5344CB8AC3E}">
        <p14:creationId xmlns:p14="http://schemas.microsoft.com/office/powerpoint/2010/main" val="28073224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OvalShape"/>
</p:tagLst>
</file>

<file path=ppt/tags/tag2.xml><?xml version="1.0" encoding="utf-8"?>
<p:tagLst xmlns:a="http://schemas.openxmlformats.org/drawingml/2006/main" xmlns:r="http://schemas.openxmlformats.org/officeDocument/2006/relationships" xmlns:p="http://schemas.openxmlformats.org/presentationml/2006/main">
  <p:tag name="NAME" val="OvalShape"/>
</p:tagLst>
</file>

<file path=ppt/tags/tag3.xml><?xml version="1.0" encoding="utf-8"?>
<p:tagLst xmlns:a="http://schemas.openxmlformats.org/drawingml/2006/main" xmlns:r="http://schemas.openxmlformats.org/officeDocument/2006/relationships" xmlns:p="http://schemas.openxmlformats.org/presentationml/2006/main">
  <p:tag name="NAME" val="OvalShape"/>
</p:tagLst>
</file>

<file path=ppt/tags/tag4.xml><?xml version="1.0" encoding="utf-8"?>
<p:tagLst xmlns:a="http://schemas.openxmlformats.org/drawingml/2006/main" xmlns:r="http://schemas.openxmlformats.org/officeDocument/2006/relationships" xmlns:p="http://schemas.openxmlformats.org/presentationml/2006/main">
  <p:tag name="NAME" val="OvalShap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1304</TotalTime>
  <Words>1367</Words>
  <Application>Microsoft Office PowerPoint</Application>
  <PresentationFormat>On-screen Show (4:3)</PresentationFormat>
  <Paragraphs>224</Paragraphs>
  <Slides>19</Slides>
  <Notes>9</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2</vt:i4>
      </vt:variant>
      <vt:variant>
        <vt:lpstr>Slide Titles</vt:lpstr>
      </vt:variant>
      <vt:variant>
        <vt:i4>19</vt:i4>
      </vt:variant>
    </vt:vector>
  </HeadingPairs>
  <TitlesOfParts>
    <vt:vector size="34" baseType="lpstr">
      <vt:lpstr>굴림</vt:lpstr>
      <vt:lpstr>ＭＳ Ｐゴシック</vt:lpstr>
      <vt:lpstr>ＭＳ Ｐゴシック</vt:lpstr>
      <vt:lpstr>宋体</vt:lpstr>
      <vt:lpstr>Arial</vt:lpstr>
      <vt:lpstr>Arial Black</vt:lpstr>
      <vt:lpstr>Calibri</vt:lpstr>
      <vt:lpstr>Handwriting - Dakota</vt:lpstr>
      <vt:lpstr>Verdana</vt:lpstr>
      <vt:lpstr>Wingdings</vt:lpstr>
      <vt:lpstr>-윤고딕130</vt:lpstr>
      <vt:lpstr>Office Theme</vt:lpstr>
      <vt:lpstr>1_Office Theme</vt:lpstr>
      <vt:lpstr>Document</vt:lpstr>
      <vt:lpstr>Worksheet</vt:lpstr>
      <vt:lpstr>PowerPoint Presentation</vt:lpstr>
      <vt:lpstr>PowerPoint Presentation</vt:lpstr>
      <vt:lpstr>PowerPoint Presentation</vt:lpstr>
      <vt:lpstr>PowerPoint Presentation</vt:lpstr>
      <vt:lpstr>PowerPoint Presentation</vt:lpstr>
      <vt:lpstr>AADMER Work Programme is a 5-year rolling plan  In 2013, ACDM produced an Accomplishment Report to capture the outputs under Phase 1 (2010-2013)  ACDM also came up with the Phase 2 Strategies and Priorities under AADMER (2013) – 2015) to highlight its 21 priorities for the next few years</vt:lpstr>
      <vt:lpstr>21 Concept Notes as Priorities and Flagship Projects under Phase 2</vt:lpstr>
      <vt:lpstr>AADMER has gone from policy discussions to actions on the ground</vt:lpstr>
      <vt:lpstr>PowerPoint Presentation</vt:lpstr>
      <vt:lpstr>PowerPoint Presentation</vt:lpstr>
      <vt:lpstr>PowerPoint Presentation</vt:lpstr>
      <vt:lpstr>PowerPoint Presentation</vt:lpstr>
      <vt:lpstr>PowerPoint Presentation</vt:lpstr>
      <vt:lpstr>ASEAN-Emergency Response and Assessment Team (ERAT)</vt:lpstr>
      <vt:lpstr>ASEAN-ERAT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of Mechanisms and Best Practices by the ACDM</dc:title>
  <dc:creator>Adelina Kamal</dc:creator>
  <cp:lastModifiedBy>Miguel Musngi</cp:lastModifiedBy>
  <cp:revision>157</cp:revision>
  <cp:lastPrinted>2014-05-21T11:32:29Z</cp:lastPrinted>
  <dcterms:created xsi:type="dcterms:W3CDTF">2014-05-21T06:50:09Z</dcterms:created>
  <dcterms:modified xsi:type="dcterms:W3CDTF">2015-08-06T02:29:24Z</dcterms:modified>
</cp:coreProperties>
</file>