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9" r:id="rId3"/>
    <p:sldId id="297" r:id="rId4"/>
    <p:sldId id="292" r:id="rId5"/>
    <p:sldId id="294" r:id="rId6"/>
    <p:sldId id="296" r:id="rId7"/>
    <p:sldId id="295" r:id="rId8"/>
    <p:sldId id="290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1818"/>
    <a:srgbClr val="CF1C21"/>
    <a:srgbClr val="8B4907"/>
    <a:srgbClr val="5C4F46"/>
    <a:srgbClr val="66584E"/>
    <a:srgbClr val="E8C7B0"/>
    <a:srgbClr val="F4D1B9"/>
    <a:srgbClr val="B9BF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67" autoAdjust="0"/>
    <p:restoredTop sz="96625" autoAdjust="0"/>
  </p:normalViewPr>
  <p:slideViewPr>
    <p:cSldViewPr>
      <p:cViewPr>
        <p:scale>
          <a:sx n="143" d="100"/>
          <a:sy n="143" d="100"/>
        </p:scale>
        <p:origin x="24" y="2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6" name="Oval 5"/>
            <p:cNvSpPr/>
            <p:nvPr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2555" y="550938"/>
              <a:ext cx="1144157" cy="61532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Regional Community Safety and Resilience Forum</a:t>
              </a:r>
              <a:endParaRPr lang="en-US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6741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7490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chart</a:t>
            </a:r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4851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1990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9576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0614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13708" y="928099"/>
              <a:ext cx="4724400" cy="205184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FOR FURTHER INFORMATION ON </a:t>
              </a:r>
              <a:r>
                <a:rPr lang="en-US" sz="2000" b="1" baseline="30000" dirty="0" smtClean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National Society update, </a:t>
              </a: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PLEASE CONTACT: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 smtClean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National Society</a:t>
              </a:r>
              <a:endParaRPr lang="en-US" sz="2000" b="1" baseline="30000" dirty="0">
                <a:solidFill>
                  <a:srgbClr val="E8C7B0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NAME </a:t>
              </a:r>
              <a:r>
                <a:rPr lang="en-US" sz="2000" b="1" baseline="30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SURNAME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TITLE:</a:t>
              </a:r>
              <a:r>
                <a:rPr lang="en-US" sz="2000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/>
              </a:r>
              <a:br>
                <a:rPr lang="en-US" sz="2000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TEL. : </a:t>
              </a:r>
              <a:endParaRPr lang="en-US" sz="20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EMAIL</a:t>
              </a: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: </a:t>
              </a:r>
              <a:endParaRPr lang="en-US" sz="20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DATE:</a:t>
              </a: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6" descr="IFRC_logo_EN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61146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194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7133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1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 fontAlgn="auto">
                <a:spcBef>
                  <a:spcPct val="20000"/>
                </a:spcBef>
                <a:spcAft>
                  <a:spcPts val="0"/>
                </a:spcAft>
                <a:buFontTx/>
                <a:buChar char="•"/>
                <a:defRPr/>
              </a:pPr>
              <a:endParaRPr lang="en-US" sz="3200"/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>
                  <a:solidFill>
                    <a:srgbClr val="551C15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www.ifrc.org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>
                  <a:solidFill>
                    <a:schemeClr val="bg1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Saving lives, changing minds.</a:t>
              </a:r>
              <a:endParaRPr lang="en-US" sz="1200">
                <a:solidFill>
                  <a:schemeClr val="bg1"/>
                </a:solidFill>
                <a:latin typeface="Arial Rounded MT Bold" pitchFamily="-110" charset="0"/>
                <a:ea typeface="Arial Rounded MT Bold" pitchFamily="-110" charset="0"/>
                <a:cs typeface="Arial Rounded MT Bold" pitchFamily="-110" charset="0"/>
              </a:endParaRPr>
            </a:p>
          </p:txBody>
        </p:sp>
        <p:pic>
          <p:nvPicPr>
            <p:cNvPr id="1034" name="Picture 14" descr="IFRC_logo_EN.gif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3869" y="6172201"/>
              <a:ext cx="3225331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grpSp>
        <p:nvGrpSpPr>
          <p:cNvPr id="1029" name="Group 16"/>
          <p:cNvGrpSpPr>
            <a:grpSpLocks/>
          </p:cNvGrpSpPr>
          <p:nvPr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18" name="Oval 17"/>
            <p:cNvSpPr/>
            <p:nvPr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82555" y="550938"/>
              <a:ext cx="1144157" cy="61532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Regional Community Safety and Resilience Forum</a:t>
              </a:r>
              <a:endParaRPr lang="en-US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23" r:id="rId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700"/>
          </a:xfrm>
        </p:spPr>
        <p:txBody>
          <a:bodyPr/>
          <a:lstStyle/>
          <a:p>
            <a:r>
              <a:rPr lang="en-US" dirty="0" smtClean="0"/>
              <a:t>HEALTH and DM UPDATE</a:t>
            </a:r>
            <a:br>
              <a:rPr lang="en-US" dirty="0" smtClean="0"/>
            </a:br>
            <a:endParaRPr lang="en-GB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>
          <a:xfrm>
            <a:off x="1066800" y="3657600"/>
            <a:ext cx="7543800" cy="2209800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/>
              <a:t>Lao Red Cross National Society </a:t>
            </a:r>
            <a:endParaRPr lang="en-GB" altLang="en-US" sz="2600" dirty="0" smtClean="0">
              <a:latin typeface="Arial" charset="0"/>
              <a:cs typeface="Arial" charset="0"/>
            </a:endParaRPr>
          </a:p>
          <a:p>
            <a:r>
              <a:rPr lang="en-GB" altLang="en-US" sz="2200" dirty="0" smtClean="0">
                <a:latin typeface="Arial" charset="0"/>
                <a:cs typeface="Arial" charset="0"/>
              </a:rPr>
              <a:t> </a:t>
            </a:r>
          </a:p>
          <a:p>
            <a:endParaRPr lang="en-GB" altLang="en-US" dirty="0">
              <a:latin typeface="Arial" charset="0"/>
              <a:cs typeface="Arial" charset="0"/>
            </a:endParaRPr>
          </a:p>
          <a:p>
            <a:endParaRPr lang="en-GB" altLang="en-US" dirty="0" smtClean="0">
              <a:latin typeface="Arial" charset="0"/>
              <a:cs typeface="Arial" charset="0"/>
            </a:endParaRPr>
          </a:p>
          <a:p>
            <a:endParaRPr lang="en-GB" altLang="en-US" sz="1400" dirty="0" smtClean="0">
              <a:latin typeface="Arial" charset="0"/>
              <a:cs typeface="Arial" charset="0"/>
            </a:endParaRPr>
          </a:p>
          <a:p>
            <a:r>
              <a:rPr lang="en-GB" altLang="en-US" sz="1500" dirty="0" smtClean="0">
                <a:latin typeface="Arial" charset="0"/>
                <a:cs typeface="Arial" charset="0"/>
              </a:rPr>
              <a:t>Bangkok, 16</a:t>
            </a:r>
            <a:r>
              <a:rPr lang="en-GB" altLang="en-US" sz="1500" baseline="30000" dirty="0" smtClean="0">
                <a:latin typeface="Arial" charset="0"/>
                <a:cs typeface="Arial" charset="0"/>
              </a:rPr>
              <a:t>th</a:t>
            </a:r>
            <a:r>
              <a:rPr lang="en-GB" altLang="en-US" sz="1500" dirty="0" smtClean="0">
                <a:latin typeface="Arial" charset="0"/>
                <a:cs typeface="Arial" charset="0"/>
              </a:rPr>
              <a:t> September, 2014.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>
                <a:latin typeface="Arial" charset="0"/>
                <a:cs typeface="Arial" charset="0"/>
              </a:rPr>
              <a:t>Major Achievement against Road map and Resilience House 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1143000" y="2362200"/>
            <a:ext cx="7543800" cy="3505200"/>
          </a:xfrm>
        </p:spPr>
        <p:txBody>
          <a:bodyPr/>
          <a:lstStyle/>
          <a:p>
            <a:r>
              <a:rPr lang="en-GB" altLang="en-US" sz="1100" i="1" dirty="0">
                <a:solidFill>
                  <a:srgbClr val="FF0000"/>
                </a:solidFill>
                <a:latin typeface="Arial" charset="0"/>
                <a:cs typeface="Arial" charset="0"/>
              </a:rPr>
              <a:t>Please highlight key achievement since Yangon meeting, 2013 to Sept, 2014 against the integrated regional road map and resilience </a:t>
            </a:r>
            <a:r>
              <a:rPr lang="en-GB" altLang="en-US" sz="1100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house</a:t>
            </a:r>
          </a:p>
          <a:p>
            <a:pPr>
              <a:buFont typeface="Wingdings" charset="2"/>
              <a:buChar char="ü"/>
            </a:pPr>
            <a:r>
              <a:rPr lang="en-PH" sz="1100" dirty="0" smtClean="0"/>
              <a:t>DP</a:t>
            </a:r>
            <a:r>
              <a:rPr lang="en-PH" sz="1100" dirty="0"/>
              <a:t>, Response and Recovery </a:t>
            </a:r>
            <a:r>
              <a:rPr lang="en-PH" sz="1100" dirty="0" smtClean="0"/>
              <a:t>: </a:t>
            </a:r>
            <a:r>
              <a:rPr lang="en-PH" sz="1100" dirty="0" smtClean="0"/>
              <a:t> </a:t>
            </a:r>
          </a:p>
          <a:p>
            <a:pPr marL="582613" lvl="2" indent="-228600">
              <a:buAutoNum type="arabicPeriod"/>
            </a:pPr>
            <a:r>
              <a:rPr lang="en-PH" sz="1100" dirty="0" smtClean="0"/>
              <a:t>Training of Training on District </a:t>
            </a:r>
            <a:r>
              <a:rPr lang="en-PH" sz="1100" dirty="0" smtClean="0"/>
              <a:t>Disaster Manager Commit</a:t>
            </a:r>
            <a:r>
              <a:rPr lang="en-US" sz="1100" dirty="0" smtClean="0"/>
              <a:t>t</a:t>
            </a:r>
            <a:r>
              <a:rPr lang="en-PH" sz="1100" dirty="0" smtClean="0"/>
              <a:t>ee (</a:t>
            </a:r>
            <a:r>
              <a:rPr lang="en-PH" sz="1100" dirty="0" smtClean="0"/>
              <a:t>DDMC) in 10 </a:t>
            </a:r>
            <a:r>
              <a:rPr lang="en-PH" sz="1100" dirty="0" smtClean="0"/>
              <a:t>disritics </a:t>
            </a:r>
            <a:r>
              <a:rPr lang="en-PH" sz="1100" dirty="0" smtClean="0"/>
              <a:t>in 4 </a:t>
            </a:r>
            <a:r>
              <a:rPr lang="en-PH" sz="1100" dirty="0" smtClean="0"/>
              <a:t>provinces (</a:t>
            </a:r>
            <a:r>
              <a:rPr lang="en-PH" sz="1100" dirty="0" smtClean="0"/>
              <a:t>Vientiane, Bolikhanxay, Khammoun, Champasack)  </a:t>
            </a:r>
            <a:endParaRPr lang="en-PH" sz="1100" dirty="0" smtClean="0"/>
          </a:p>
          <a:p>
            <a:pPr marL="582613" lvl="2" indent="-228600">
              <a:buAutoNum type="arabicPeriod"/>
            </a:pPr>
            <a:r>
              <a:rPr lang="en-PH" sz="1100" dirty="0"/>
              <a:t>D</a:t>
            </a:r>
            <a:r>
              <a:rPr lang="en-PH" sz="1100" dirty="0" smtClean="0"/>
              <a:t>istibuted </a:t>
            </a:r>
            <a:r>
              <a:rPr lang="en-PH" sz="1100" dirty="0" smtClean="0"/>
              <a:t>DP kids (early warning system, shearch rescue </a:t>
            </a:r>
            <a:r>
              <a:rPr lang="en-PH" sz="1100" dirty="0" smtClean="0"/>
              <a:t>equiments)</a:t>
            </a:r>
          </a:p>
          <a:p>
            <a:pPr marL="582613" lvl="2" indent="-228600">
              <a:buAutoNum type="arabicPeriod"/>
            </a:pPr>
            <a:r>
              <a:rPr lang="en-PH" sz="1100" dirty="0"/>
              <a:t>D</a:t>
            </a:r>
            <a:r>
              <a:rPr lang="en-PH" sz="1100" dirty="0" smtClean="0"/>
              <a:t>istibuted </a:t>
            </a:r>
            <a:r>
              <a:rPr lang="en-PH" sz="1100" dirty="0" smtClean="0"/>
              <a:t>rice and </a:t>
            </a:r>
            <a:r>
              <a:rPr lang="en-PH" sz="1100" dirty="0"/>
              <a:t>H</a:t>
            </a:r>
            <a:r>
              <a:rPr lang="en-PH" sz="1100" dirty="0" smtClean="0"/>
              <a:t>ygiene </a:t>
            </a:r>
            <a:r>
              <a:rPr lang="en-PH" sz="1100" dirty="0" smtClean="0"/>
              <a:t>kids for 4 </a:t>
            </a:r>
            <a:r>
              <a:rPr lang="en-PH" sz="1100" dirty="0" smtClean="0"/>
              <a:t>districts in </a:t>
            </a:r>
            <a:r>
              <a:rPr lang="en-PH" sz="1100" dirty="0" smtClean="0"/>
              <a:t>two </a:t>
            </a:r>
            <a:r>
              <a:rPr lang="en-PH" sz="1100" dirty="0" smtClean="0"/>
              <a:t>provinces (Salavanh</a:t>
            </a:r>
            <a:r>
              <a:rPr lang="en-PH" sz="1100" dirty="0" smtClean="0"/>
              <a:t>, </a:t>
            </a:r>
            <a:r>
              <a:rPr lang="en-PH" sz="1100" dirty="0" smtClean="0"/>
              <a:t>Champasck)</a:t>
            </a:r>
          </a:p>
          <a:p>
            <a:pPr marL="0" indent="0">
              <a:buNone/>
            </a:pPr>
            <a:endParaRPr lang="en-US" sz="1100" dirty="0"/>
          </a:p>
          <a:p>
            <a:pPr>
              <a:buFont typeface="Wingdings" charset="2"/>
              <a:buChar char="ü"/>
            </a:pPr>
            <a:r>
              <a:rPr lang="en-PH" sz="1100" dirty="0" smtClean="0"/>
              <a:t>CCA and EWEA: prepared </a:t>
            </a:r>
            <a:r>
              <a:rPr lang="en-PH" sz="1100" dirty="0" smtClean="0"/>
              <a:t>staff for CCA</a:t>
            </a:r>
            <a:r>
              <a:rPr lang="en-US" sz="1100" dirty="0"/>
              <a:t> </a:t>
            </a:r>
            <a:endParaRPr lang="en-US" sz="1100" dirty="0" smtClean="0"/>
          </a:p>
          <a:p>
            <a:pPr lvl="0">
              <a:buFont typeface="Wingdings" charset="2"/>
              <a:buChar char="ü"/>
            </a:pPr>
            <a:r>
              <a:rPr lang="en-PH" sz="1100" dirty="0" smtClean="0"/>
              <a:t>DMIS</a:t>
            </a:r>
            <a:r>
              <a:rPr lang="en-PH" sz="1100" dirty="0"/>
              <a:t>/ Knowledge </a:t>
            </a:r>
            <a:r>
              <a:rPr lang="en-PH" sz="1100" dirty="0" smtClean="0"/>
              <a:t>Sharing: </a:t>
            </a:r>
            <a:r>
              <a:rPr lang="en-PH" sz="1100" dirty="0" smtClean="0"/>
              <a:t>Requrlary </a:t>
            </a:r>
            <a:r>
              <a:rPr lang="en-PH" sz="1100" dirty="0"/>
              <a:t>collletion data and sharing </a:t>
            </a:r>
            <a:endParaRPr lang="en-US" sz="1100" dirty="0"/>
          </a:p>
          <a:p>
            <a:pPr>
              <a:buFont typeface="Wingdings" charset="2"/>
              <a:buChar char="ü"/>
            </a:pPr>
            <a:r>
              <a:rPr lang="en-PH" sz="1100" dirty="0" smtClean="0"/>
              <a:t>RFL </a:t>
            </a:r>
            <a:r>
              <a:rPr lang="en-PH" sz="1100" dirty="0"/>
              <a:t>and </a:t>
            </a:r>
            <a:r>
              <a:rPr lang="en-PH" sz="1100" dirty="0" smtClean="0"/>
              <a:t>Migration: ??????</a:t>
            </a:r>
            <a:endParaRPr lang="lo-LA" altLang="en-US" sz="1100" i="1" dirty="0" smtClean="0">
              <a:latin typeface="Arial" charset="0"/>
              <a:cs typeface="Arial" charset="0"/>
            </a:endParaRPr>
          </a:p>
          <a:p>
            <a:r>
              <a:rPr lang="en-GB" altLang="en-US" sz="1100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Health and DM achievement should be highlighted. 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en-US" sz="1100" dirty="0" smtClean="0">
                <a:latin typeface="Arial" charset="0"/>
                <a:cs typeface="Arial" charset="0"/>
              </a:rPr>
              <a:t>Health </a:t>
            </a:r>
            <a:r>
              <a:rPr lang="en-US" altLang="en-US" sz="1100" dirty="0" smtClean="0">
                <a:latin typeface="Arial" charset="0"/>
                <a:cs typeface="Arial" charset="0"/>
              </a:rPr>
              <a:t>and DM had integrated pilots project in two villages included </a:t>
            </a:r>
            <a:r>
              <a:rPr lang="en-US" altLang="en-US" sz="1100" dirty="0" err="1" smtClean="0">
                <a:latin typeface="Arial" charset="0"/>
                <a:cs typeface="Arial" charset="0"/>
              </a:rPr>
              <a:t>Vangsong</a:t>
            </a:r>
            <a:r>
              <a:rPr lang="en-US" altLang="en-US" sz="1100" dirty="0" smtClean="0">
                <a:latin typeface="Arial" charset="0"/>
                <a:cs typeface="Arial" charset="0"/>
              </a:rPr>
              <a:t> and </a:t>
            </a:r>
            <a:r>
              <a:rPr lang="en-US" altLang="en-US" sz="1100" dirty="0" err="1" smtClean="0">
                <a:latin typeface="Arial" charset="0"/>
                <a:cs typeface="Arial" charset="0"/>
              </a:rPr>
              <a:t>Khanmak</a:t>
            </a:r>
            <a:r>
              <a:rPr lang="en-US" altLang="en-US" sz="1100" dirty="0" smtClean="0">
                <a:latin typeface="Arial" charset="0"/>
                <a:cs typeface="Arial" charset="0"/>
              </a:rPr>
              <a:t> village,  </a:t>
            </a:r>
            <a:r>
              <a:rPr lang="en-US" altLang="en-US" sz="1100" dirty="0">
                <a:latin typeface="Arial" charset="0"/>
                <a:cs typeface="Arial" charset="0"/>
              </a:rPr>
              <a:t>in </a:t>
            </a:r>
            <a:r>
              <a:rPr lang="en-US" altLang="en-US" sz="1100" dirty="0" err="1">
                <a:latin typeface="Arial" charset="0"/>
                <a:cs typeface="Arial" charset="0"/>
              </a:rPr>
              <a:t>Vangviang</a:t>
            </a:r>
            <a:r>
              <a:rPr lang="en-US" altLang="en-US" sz="1100" dirty="0">
                <a:latin typeface="Arial" charset="0"/>
                <a:cs typeface="Arial" charset="0"/>
              </a:rPr>
              <a:t>, Vientiane Province</a:t>
            </a:r>
            <a:r>
              <a:rPr lang="en-US" altLang="en-US" sz="1100" dirty="0" smtClean="0">
                <a:latin typeface="Arial" charset="0"/>
                <a:cs typeface="Arial" charset="0"/>
              </a:rPr>
              <a:t>. What project name? what activities?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en-US" sz="1100" dirty="0" smtClean="0">
                <a:latin typeface="Arial" charset="0"/>
                <a:cs typeface="Arial" charset="0"/>
              </a:rPr>
              <a:t>Lao </a:t>
            </a:r>
            <a:r>
              <a:rPr lang="en-US" altLang="en-US" sz="1100" dirty="0">
                <a:latin typeface="Arial" charset="0"/>
                <a:cs typeface="Arial" charset="0"/>
              </a:rPr>
              <a:t>Red Cross had conducted integrate meeting among three departments included </a:t>
            </a:r>
            <a:r>
              <a:rPr lang="en-US" altLang="en-US" sz="1100" dirty="0" smtClean="0">
                <a:latin typeface="Arial" charset="0"/>
                <a:cs typeface="Arial" charset="0"/>
              </a:rPr>
              <a:t>Disaster and Relief </a:t>
            </a:r>
            <a:r>
              <a:rPr lang="en-US" altLang="en-US" sz="1100" dirty="0">
                <a:latin typeface="Arial" charset="0"/>
                <a:cs typeface="Arial" charset="0"/>
              </a:rPr>
              <a:t>Department, Health Department and Information and Fund Raising Department in </a:t>
            </a:r>
            <a:r>
              <a:rPr lang="en-US" altLang="en-US" sz="1100" dirty="0" err="1">
                <a:latin typeface="Arial" charset="0"/>
                <a:cs typeface="Arial" charset="0"/>
              </a:rPr>
              <a:t>Vangviang</a:t>
            </a:r>
            <a:r>
              <a:rPr lang="en-US" altLang="en-US" sz="1100" dirty="0">
                <a:latin typeface="Arial" charset="0"/>
                <a:cs typeface="Arial" charset="0"/>
              </a:rPr>
              <a:t>, Vientiane Province. What objective in the meeting? What activities?</a:t>
            </a:r>
          </a:p>
          <a:p>
            <a:endParaRPr lang="lo-LA" altLang="en-US" sz="1000" i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endParaRPr lang="en-GB" altLang="en-US" sz="1000" i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04800"/>
            <a:ext cx="6858000" cy="1143000"/>
          </a:xfrm>
        </p:spPr>
        <p:txBody>
          <a:bodyPr/>
          <a:lstStyle/>
          <a:p>
            <a:r>
              <a:rPr lang="en-US" dirty="0" smtClean="0"/>
              <a:t>New Initiative and new partners- If 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76400"/>
            <a:ext cx="7391400" cy="4191000"/>
          </a:xfrm>
        </p:spPr>
        <p:txBody>
          <a:bodyPr/>
          <a:lstStyle/>
          <a:p>
            <a:r>
              <a:rPr lang="en-US" sz="1000" i="1" dirty="0">
                <a:solidFill>
                  <a:srgbClr val="FF0000"/>
                </a:solidFill>
                <a:latin typeface="Arial" charset="0"/>
                <a:cs typeface="Arial" charset="0"/>
              </a:rPr>
              <a:t>New initiative or approach adapted by NSs to implement the </a:t>
            </a:r>
            <a:r>
              <a:rPr lang="en-US" sz="1000" i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programme</a:t>
            </a:r>
            <a:r>
              <a:rPr lang="en-US" sz="1000" i="1" dirty="0">
                <a:solidFill>
                  <a:srgbClr val="FF0000"/>
                </a:solidFill>
                <a:latin typeface="Arial" charset="0"/>
                <a:cs typeface="Arial" charset="0"/>
              </a:rPr>
              <a:t> with consideration of cross cutting components like climate change, gender, disability, migration, youth and PSS, </a:t>
            </a:r>
            <a:r>
              <a:rPr lang="en-US" sz="1000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NCD</a:t>
            </a:r>
          </a:p>
          <a:p>
            <a:r>
              <a:rPr lang="en-US" sz="1000" i="1" dirty="0" smtClean="0">
                <a:latin typeface="Arial" charset="0"/>
                <a:cs typeface="Arial" charset="0"/>
              </a:rPr>
              <a:t>Lao </a:t>
            </a:r>
            <a:r>
              <a:rPr lang="en-US" sz="1000" i="1" dirty="0" smtClean="0">
                <a:latin typeface="Arial" charset="0"/>
                <a:cs typeface="Arial" charset="0"/>
              </a:rPr>
              <a:t>Red Cross adapted climate change, gender, disability, migration, youth, PSS, </a:t>
            </a:r>
            <a:r>
              <a:rPr lang="en-US" sz="1050" i="1" dirty="0" smtClean="0">
                <a:latin typeface="Arial" charset="0"/>
                <a:cs typeface="Arial" charset="0"/>
              </a:rPr>
              <a:t>NCD ???? </a:t>
            </a:r>
            <a:r>
              <a:rPr lang="en-US" sz="1000" i="1" dirty="0" smtClean="0">
                <a:latin typeface="Arial" charset="0"/>
                <a:cs typeface="Arial" charset="0"/>
              </a:rPr>
              <a:t>in project implementing. </a:t>
            </a:r>
            <a:r>
              <a:rPr lang="en-US" sz="1000" i="1" dirty="0" err="1" smtClean="0">
                <a:latin typeface="Arial" charset="0"/>
                <a:cs typeface="Arial" charset="0"/>
              </a:rPr>
              <a:t>Eg</a:t>
            </a:r>
            <a:r>
              <a:rPr lang="en-US" sz="1000" i="1" dirty="0" smtClean="0">
                <a:latin typeface="Arial" charset="0"/>
                <a:cs typeface="Arial" charset="0"/>
              </a:rPr>
              <a:t>: </a:t>
            </a:r>
            <a:r>
              <a:rPr lang="en-US" sz="1000" i="1" dirty="0" smtClean="0">
                <a:latin typeface="Arial" charset="0"/>
                <a:cs typeface="Arial" charset="0"/>
              </a:rPr>
              <a:t>DM project, </a:t>
            </a:r>
            <a:r>
              <a:rPr lang="en-US" sz="1000" i="1" dirty="0" smtClean="0">
                <a:latin typeface="Arial" charset="0"/>
                <a:cs typeface="Arial" charset="0"/>
              </a:rPr>
              <a:t>integrated gender in HIV/AIDS and WASAN project, integrated PSS in Health and </a:t>
            </a:r>
            <a:r>
              <a:rPr lang="en-US" sz="1000" i="1" dirty="0" smtClean="0">
                <a:latin typeface="Arial" charset="0"/>
                <a:cs typeface="Arial" charset="0"/>
              </a:rPr>
              <a:t>DM program.</a:t>
            </a:r>
            <a:endParaRPr lang="en-US" sz="1000" i="1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US" sz="1000" i="1" dirty="0">
              <a:latin typeface="Arial" charset="0"/>
              <a:cs typeface="Arial" charset="0"/>
            </a:endParaRPr>
          </a:p>
          <a:p>
            <a:r>
              <a:rPr lang="en-US" sz="1000" i="1" dirty="0">
                <a:solidFill>
                  <a:srgbClr val="FF0000"/>
                </a:solidFill>
                <a:latin typeface="Arial" charset="0"/>
                <a:cs typeface="Arial" charset="0"/>
              </a:rPr>
              <a:t>Use of technology and social media in the </a:t>
            </a:r>
            <a:r>
              <a:rPr lang="en-US" sz="1000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program</a:t>
            </a:r>
            <a:endParaRPr lang="en-US" sz="1000" dirty="0" smtClean="0"/>
          </a:p>
          <a:p>
            <a:r>
              <a:rPr lang="en-US" sz="1000" i="1" dirty="0" smtClean="0"/>
              <a:t>Lao Red Cross </a:t>
            </a:r>
            <a:r>
              <a:rPr lang="en-US" sz="1000" i="1" dirty="0" smtClean="0"/>
              <a:t>using media included LRC </a:t>
            </a:r>
            <a:r>
              <a:rPr lang="en-US" sz="1000" i="1" dirty="0" smtClean="0"/>
              <a:t>Newsletter, Radio program, Web site and Face book to promote program. The project use IEC material to communicate with target people in the community.</a:t>
            </a:r>
            <a:endParaRPr lang="lo-LA" sz="1000" i="1" dirty="0" smtClean="0"/>
          </a:p>
          <a:p>
            <a:pPr marL="0" indent="0">
              <a:buNone/>
            </a:pPr>
            <a:endParaRPr lang="en-US" sz="1000" i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r>
              <a:rPr lang="en-US" sz="1000" i="1" dirty="0">
                <a:solidFill>
                  <a:srgbClr val="FF0000"/>
                </a:solidFill>
                <a:latin typeface="Arial" charset="0"/>
                <a:cs typeface="Arial" charset="0"/>
              </a:rPr>
              <a:t>New partnership formed with the country – corporate sector, academia, CSO, UN, etc. (</a:t>
            </a:r>
            <a:r>
              <a:rPr lang="en-US" sz="1000" i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MoUs</a:t>
            </a:r>
            <a:r>
              <a:rPr lang="en-US" sz="1000" i="1" dirty="0">
                <a:solidFill>
                  <a:srgbClr val="FF0000"/>
                </a:solidFill>
                <a:latin typeface="Arial" charset="0"/>
                <a:cs typeface="Arial" charset="0"/>
              </a:rPr>
              <a:t>, partnership agreement, </a:t>
            </a:r>
            <a:r>
              <a:rPr lang="en-US" sz="1000" i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etc</a:t>
            </a:r>
            <a:r>
              <a:rPr lang="en-US" sz="1000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)</a:t>
            </a:r>
          </a:p>
          <a:p>
            <a:r>
              <a:rPr lang="en-US" sz="1000" i="1" dirty="0" smtClean="0">
                <a:latin typeface="Arial" charset="0"/>
                <a:cs typeface="Arial" charset="0"/>
              </a:rPr>
              <a:t>LRC cooperated </a:t>
            </a:r>
            <a:r>
              <a:rPr lang="en-US" sz="1000" i="1" dirty="0" smtClean="0">
                <a:latin typeface="Arial" charset="0"/>
                <a:cs typeface="Arial" charset="0"/>
              </a:rPr>
              <a:t>with Ministry of Education and </a:t>
            </a:r>
            <a:r>
              <a:rPr lang="en-US" sz="1000" i="1" dirty="0">
                <a:latin typeface="Arial" charset="0"/>
                <a:cs typeface="Arial" charset="0"/>
              </a:rPr>
              <a:t>National </a:t>
            </a:r>
            <a:r>
              <a:rPr lang="en-US" sz="1000" i="1" dirty="0" smtClean="0">
                <a:latin typeface="Arial" charset="0"/>
                <a:cs typeface="Arial" charset="0"/>
              </a:rPr>
              <a:t>Disaster Management Office</a:t>
            </a:r>
            <a:r>
              <a:rPr lang="en-US" sz="1000" i="1" dirty="0">
                <a:latin typeface="Arial" charset="0"/>
                <a:cs typeface="Arial" charset="0"/>
              </a:rPr>
              <a:t> </a:t>
            </a:r>
            <a:r>
              <a:rPr lang="en-US" sz="1000" i="1" dirty="0" smtClean="0">
                <a:latin typeface="Arial" charset="0"/>
                <a:cs typeface="Arial" charset="0"/>
              </a:rPr>
              <a:t>to develop curriculum </a:t>
            </a:r>
            <a:r>
              <a:rPr lang="en-US" sz="1000" i="1" dirty="0" smtClean="0">
                <a:latin typeface="Arial" charset="0"/>
                <a:cs typeface="Arial" charset="0"/>
              </a:rPr>
              <a:t>on </a:t>
            </a:r>
            <a:r>
              <a:rPr lang="en-US" sz="1000" i="1" dirty="0" smtClean="0">
                <a:latin typeface="Arial" charset="0"/>
                <a:cs typeface="Arial" charset="0"/>
              </a:rPr>
              <a:t>disaster for </a:t>
            </a:r>
            <a:r>
              <a:rPr lang="en-US" sz="1000" i="1" dirty="0" smtClean="0">
                <a:latin typeface="Arial" charset="0"/>
                <a:cs typeface="Arial" charset="0"/>
              </a:rPr>
              <a:t>teach in </a:t>
            </a:r>
            <a:r>
              <a:rPr lang="en-US" sz="1000" i="1" dirty="0" smtClean="0">
                <a:latin typeface="Arial" charset="0"/>
                <a:cs typeface="Arial" charset="0"/>
              </a:rPr>
              <a:t>college.</a:t>
            </a:r>
            <a:endParaRPr lang="en-US" sz="1000" i="1" dirty="0" smtClean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US" sz="1000" i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675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50838"/>
            <a:ext cx="6858000" cy="1782762"/>
          </a:xfrm>
        </p:spPr>
        <p:txBody>
          <a:bodyPr/>
          <a:lstStyle/>
          <a:p>
            <a:r>
              <a:rPr lang="en-US" dirty="0" smtClean="0"/>
              <a:t>Challenges to operationalize Resilience approach</a:t>
            </a:r>
            <a:r>
              <a:rPr lang="en-US" dirty="0" smtClean="0"/>
              <a:t>/implementing </a:t>
            </a:r>
            <a:r>
              <a:rPr lang="en-US" dirty="0" smtClean="0"/>
              <a:t>road map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76400"/>
            <a:ext cx="7543800" cy="3429000"/>
          </a:xfrm>
        </p:spPr>
        <p:txBody>
          <a:bodyPr/>
          <a:lstStyle/>
          <a:p>
            <a:pPr marL="0" indent="0">
              <a:buNone/>
            </a:pPr>
            <a:endParaRPr lang="en-US" sz="1000" i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r>
              <a:rPr lang="en-US" sz="1000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Key </a:t>
            </a:r>
            <a:r>
              <a:rPr lang="en-US" sz="1000" i="1" dirty="0">
                <a:solidFill>
                  <a:srgbClr val="FF0000"/>
                </a:solidFill>
                <a:latin typeface="Arial" charset="0"/>
                <a:cs typeface="Arial" charset="0"/>
              </a:rPr>
              <a:t>challenges in implementing integrated </a:t>
            </a:r>
            <a:r>
              <a:rPr lang="en-US" sz="1000" i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programme</a:t>
            </a:r>
            <a:r>
              <a:rPr lang="en-US" sz="1000" i="1" dirty="0">
                <a:solidFill>
                  <a:srgbClr val="FF0000"/>
                </a:solidFill>
                <a:latin typeface="Arial" charset="0"/>
                <a:cs typeface="Arial" charset="0"/>
              </a:rPr>
              <a:t> in line with regional road map and component of resilience house. (Please consider both internal and external challenges</a:t>
            </a:r>
            <a:r>
              <a:rPr lang="en-US" sz="1000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)</a:t>
            </a:r>
          </a:p>
          <a:p>
            <a:r>
              <a:rPr lang="en-US" sz="1000" i="1" dirty="0" smtClean="0"/>
              <a:t>Challenges</a:t>
            </a:r>
            <a:r>
              <a:rPr lang="en-US" sz="1000" i="1" dirty="0">
                <a:latin typeface="Arial" charset="0"/>
                <a:cs typeface="Arial" charset="0"/>
              </a:rPr>
              <a:t> </a:t>
            </a:r>
            <a:r>
              <a:rPr lang="en-US" sz="1000" i="1" dirty="0" smtClean="0">
                <a:latin typeface="Arial" charset="0"/>
                <a:cs typeface="Arial" charset="0"/>
              </a:rPr>
              <a:t>internal</a:t>
            </a:r>
            <a:r>
              <a:rPr lang="lo-LA" sz="1000" i="1" dirty="0" smtClean="0">
                <a:latin typeface="Arial" charset="0"/>
                <a:cs typeface="Arial" charset="0"/>
              </a:rPr>
              <a:t>  </a:t>
            </a:r>
            <a:r>
              <a:rPr lang="lo-LA" sz="1000" i="1" dirty="0" smtClean="0">
                <a:latin typeface="Arial" charset="0"/>
                <a:cs typeface="Arial" charset="0"/>
              </a:rPr>
              <a:t>: </a:t>
            </a:r>
          </a:p>
          <a:p>
            <a:pPr marL="0" indent="0">
              <a:buNone/>
            </a:pPr>
            <a:r>
              <a:rPr lang="lo-LA" sz="1000" i="1" dirty="0">
                <a:latin typeface="Arial" charset="0"/>
                <a:cs typeface="Arial" charset="0"/>
              </a:rPr>
              <a:t>	</a:t>
            </a:r>
            <a:r>
              <a:rPr lang="lo-LA" sz="1000" i="1" dirty="0" smtClean="0">
                <a:latin typeface="Arial" charset="0"/>
                <a:cs typeface="Arial" charset="0"/>
              </a:rPr>
              <a:t>1</a:t>
            </a:r>
            <a:r>
              <a:rPr lang="en-US" sz="1000" i="1" dirty="0" smtClean="0">
                <a:latin typeface="Arial" charset="0"/>
                <a:cs typeface="Arial" charset="0"/>
              </a:rPr>
              <a:t> Leadership consider another work </a:t>
            </a:r>
            <a:r>
              <a:rPr lang="en-US" sz="1000" i="1" dirty="0" smtClean="0">
                <a:latin typeface="Arial" charset="0"/>
                <a:cs typeface="Arial" charset="0"/>
              </a:rPr>
              <a:t>for priority </a:t>
            </a:r>
            <a:endParaRPr lang="lo-LA" sz="1000" i="1" dirty="0" smtClean="0">
              <a:latin typeface="Arial" charset="0"/>
              <a:cs typeface="Arial" charset="0"/>
            </a:endParaRPr>
          </a:p>
          <a:p>
            <a:pPr marL="0" indent="0">
              <a:buNone/>
            </a:pPr>
            <a:r>
              <a:rPr lang="lo-LA" sz="1000" i="1" dirty="0">
                <a:latin typeface="Arial" charset="0"/>
                <a:cs typeface="Arial" charset="0"/>
              </a:rPr>
              <a:t>	</a:t>
            </a:r>
            <a:r>
              <a:rPr lang="lo-LA" sz="1000" i="1" dirty="0" smtClean="0">
                <a:latin typeface="Arial" charset="0"/>
                <a:cs typeface="Arial" charset="0"/>
              </a:rPr>
              <a:t>2 </a:t>
            </a:r>
            <a:r>
              <a:rPr lang="en-US" sz="1000" i="1" dirty="0" smtClean="0">
                <a:latin typeface="Arial" charset="0"/>
                <a:cs typeface="Arial" charset="0"/>
              </a:rPr>
              <a:t>R</a:t>
            </a:r>
            <a:r>
              <a:rPr lang="en-US" sz="1000" i="1" dirty="0" smtClean="0">
                <a:latin typeface="Arial" charset="0"/>
                <a:cs typeface="Arial" charset="0"/>
              </a:rPr>
              <a:t>estructure </a:t>
            </a:r>
            <a:r>
              <a:rPr lang="en-US" sz="1000" i="1" dirty="0" smtClean="0">
                <a:latin typeface="Arial" charset="0"/>
                <a:cs typeface="Arial" charset="0"/>
              </a:rPr>
              <a:t>organization</a:t>
            </a:r>
            <a:endParaRPr lang="lo-LA" sz="1000" i="1" dirty="0" smtClean="0">
              <a:latin typeface="Arial" charset="0"/>
              <a:cs typeface="Arial" charset="0"/>
            </a:endParaRPr>
          </a:p>
          <a:p>
            <a:pPr marL="0" indent="0">
              <a:buNone/>
            </a:pPr>
            <a:r>
              <a:rPr lang="lo-LA" sz="1000" i="1" dirty="0">
                <a:solidFill>
                  <a:srgbClr val="FF0000"/>
                </a:solidFill>
                <a:latin typeface="Arial" charset="0"/>
                <a:cs typeface="Arial" charset="0"/>
              </a:rPr>
              <a:t>	</a:t>
            </a:r>
            <a:r>
              <a:rPr lang="lo-LA" sz="1000" i="1" dirty="0" smtClean="0">
                <a:latin typeface="Arial" charset="0"/>
                <a:cs typeface="Arial" charset="0"/>
              </a:rPr>
              <a:t>3 </a:t>
            </a:r>
            <a:r>
              <a:rPr lang="en-US" sz="1000" i="1" dirty="0" smtClean="0">
                <a:latin typeface="Arial" charset="0"/>
                <a:cs typeface="Arial" charset="0"/>
              </a:rPr>
              <a:t>Lack of h</a:t>
            </a:r>
            <a:r>
              <a:rPr lang="en-US" sz="1000" i="1" dirty="0" smtClean="0">
                <a:latin typeface="Arial" charset="0"/>
                <a:cs typeface="Arial" charset="0"/>
              </a:rPr>
              <a:t>uman recourse and </a:t>
            </a:r>
            <a:r>
              <a:rPr lang="en-US" sz="1000" i="1" dirty="0" smtClean="0">
                <a:latin typeface="Arial" charset="0"/>
                <a:cs typeface="Arial" charset="0"/>
              </a:rPr>
              <a:t>lack </a:t>
            </a:r>
            <a:r>
              <a:rPr lang="en-US" sz="1000" i="1" dirty="0">
                <a:latin typeface="Arial" charset="0"/>
                <a:cs typeface="Arial" charset="0"/>
              </a:rPr>
              <a:t>of </a:t>
            </a:r>
            <a:r>
              <a:rPr lang="en-US" sz="1000" i="1" dirty="0" smtClean="0">
                <a:latin typeface="Arial" charset="0"/>
                <a:cs typeface="Arial" charset="0"/>
              </a:rPr>
              <a:t>ability to manage program</a:t>
            </a:r>
            <a:endParaRPr lang="lo-LA" sz="1000" i="1" dirty="0" smtClean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lo-LA" sz="1000" i="1" dirty="0" smtClean="0">
              <a:latin typeface="Arial" charset="0"/>
              <a:cs typeface="Arial" charset="0"/>
            </a:endParaRPr>
          </a:p>
          <a:p>
            <a:pPr marL="0" indent="0">
              <a:buNone/>
            </a:pPr>
            <a:r>
              <a:rPr lang="lo-LA" sz="1000" i="1" dirty="0">
                <a:latin typeface="Arial" charset="0"/>
                <a:cs typeface="Arial" charset="0"/>
              </a:rPr>
              <a:t> </a:t>
            </a:r>
            <a:r>
              <a:rPr lang="lo-LA" sz="1000" i="1" dirty="0" smtClean="0">
                <a:latin typeface="Arial" charset="0"/>
                <a:cs typeface="Arial" charset="0"/>
              </a:rPr>
              <a:t>  -  </a:t>
            </a:r>
            <a:r>
              <a:rPr lang="en-US" sz="1000" i="1" dirty="0" smtClean="0">
                <a:latin typeface="Arial" charset="0"/>
                <a:cs typeface="Arial" charset="0"/>
              </a:rPr>
              <a:t>Challenges external </a:t>
            </a:r>
            <a:r>
              <a:rPr lang="lo-LA" sz="1000" i="1" dirty="0" smtClean="0">
                <a:latin typeface="Arial" charset="0"/>
                <a:cs typeface="Arial" charset="0"/>
              </a:rPr>
              <a:t> </a:t>
            </a:r>
            <a:r>
              <a:rPr lang="lo-LA" sz="1000" i="1" dirty="0" smtClean="0">
                <a:latin typeface="Arial" charset="0"/>
                <a:cs typeface="Arial" charset="0"/>
              </a:rPr>
              <a:t>:</a:t>
            </a:r>
          </a:p>
          <a:p>
            <a:pPr marL="0" indent="0">
              <a:buNone/>
            </a:pPr>
            <a:r>
              <a:rPr lang="lo-LA" sz="1000" i="1" dirty="0" smtClean="0">
                <a:latin typeface="Arial" charset="0"/>
                <a:cs typeface="Arial" charset="0"/>
              </a:rPr>
              <a:t>	1 </a:t>
            </a:r>
            <a:r>
              <a:rPr lang="en-US" sz="1000" i="1" dirty="0" smtClean="0">
                <a:latin typeface="Arial" charset="0"/>
                <a:cs typeface="Arial" charset="0"/>
              </a:rPr>
              <a:t> </a:t>
            </a:r>
            <a:r>
              <a:rPr lang="en-US" sz="1000" i="1" dirty="0" smtClean="0">
                <a:latin typeface="Arial" charset="0"/>
                <a:cs typeface="Arial" charset="0"/>
              </a:rPr>
              <a:t>limit budget</a:t>
            </a:r>
            <a:endParaRPr lang="lo-LA" sz="1000" i="1" dirty="0" smtClean="0">
              <a:latin typeface="Arial" charset="0"/>
              <a:cs typeface="Arial" charset="0"/>
            </a:endParaRPr>
          </a:p>
          <a:p>
            <a:pPr marL="0" indent="0">
              <a:buNone/>
            </a:pPr>
            <a:r>
              <a:rPr lang="lo-LA" sz="1000" i="1" dirty="0">
                <a:latin typeface="Arial" charset="0"/>
                <a:cs typeface="Arial" charset="0"/>
              </a:rPr>
              <a:t>	</a:t>
            </a:r>
            <a:r>
              <a:rPr lang="lo-LA" sz="1000" i="1" dirty="0" smtClean="0">
                <a:latin typeface="Arial" charset="0"/>
                <a:cs typeface="Arial" charset="0"/>
              </a:rPr>
              <a:t>2 </a:t>
            </a:r>
            <a:r>
              <a:rPr lang="en-US" sz="1000" i="1" dirty="0" smtClean="0">
                <a:latin typeface="Arial" charset="0"/>
                <a:cs typeface="Arial" charset="0"/>
              </a:rPr>
              <a:t>IEC </a:t>
            </a:r>
            <a:r>
              <a:rPr lang="en-US" sz="1000" i="1" dirty="0" smtClean="0">
                <a:latin typeface="Arial" charset="0"/>
                <a:cs typeface="Arial" charset="0"/>
              </a:rPr>
              <a:t>is not enough </a:t>
            </a:r>
            <a:endParaRPr lang="en-US" sz="1000" i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334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Opportunities to operationalize Resilience approach/ implementing road </a:t>
            </a:r>
            <a:r>
              <a:rPr lang="en-US" dirty="0" smtClean="0"/>
              <a:t>map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209800"/>
            <a:ext cx="7467600" cy="1828800"/>
          </a:xfrm>
        </p:spPr>
        <p:txBody>
          <a:bodyPr/>
          <a:lstStyle/>
          <a:p>
            <a:r>
              <a:rPr lang="en-US" sz="1000" i="1" dirty="0">
                <a:solidFill>
                  <a:srgbClr val="FF0000"/>
                </a:solidFill>
                <a:latin typeface="Arial" charset="0"/>
                <a:cs typeface="Arial" charset="0"/>
              </a:rPr>
              <a:t>New opportunities in terms of maximizing existing  resources (human, IEC, etc</a:t>
            </a:r>
            <a:r>
              <a:rPr lang="en-US" sz="1000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.</a:t>
            </a:r>
            <a:r>
              <a:rPr lang="en-US" sz="1000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)</a:t>
            </a:r>
            <a:endParaRPr lang="en-US" sz="1000" dirty="0" smtClean="0">
              <a:cs typeface="Arial" charset="0"/>
            </a:endParaRPr>
          </a:p>
          <a:p>
            <a:r>
              <a:rPr lang="en-US" sz="1000" i="1" dirty="0" smtClean="0">
                <a:latin typeface="Arial" charset="0"/>
                <a:cs typeface="Arial" charset="0"/>
              </a:rPr>
              <a:t>Lao Red Cross leadership </a:t>
            </a:r>
            <a:r>
              <a:rPr lang="en-US" sz="1000" i="1" dirty="0" smtClean="0">
                <a:latin typeface="Arial" charset="0"/>
                <a:cs typeface="Arial" charset="0"/>
              </a:rPr>
              <a:t>understand and support more staff </a:t>
            </a:r>
            <a:r>
              <a:rPr lang="en-US" sz="1000" i="1" dirty="0" smtClean="0">
                <a:latin typeface="Arial" charset="0"/>
                <a:cs typeface="Arial" charset="0"/>
              </a:rPr>
              <a:t>to </a:t>
            </a:r>
            <a:r>
              <a:rPr lang="en-US" sz="1000" i="1" dirty="0" smtClean="0">
                <a:latin typeface="Arial" charset="0"/>
                <a:cs typeface="Arial" charset="0"/>
              </a:rPr>
              <a:t>implementing program</a:t>
            </a:r>
          </a:p>
          <a:p>
            <a:endParaRPr lang="en-US" sz="1000" i="1" dirty="0">
              <a:latin typeface="Arial" charset="0"/>
              <a:cs typeface="Arial" charset="0"/>
            </a:endParaRPr>
          </a:p>
          <a:p>
            <a:r>
              <a:rPr lang="en-US" sz="1000" i="1" dirty="0">
                <a:solidFill>
                  <a:srgbClr val="FF0000"/>
                </a:solidFill>
                <a:latin typeface="Arial" charset="0"/>
                <a:cs typeface="Arial" charset="0"/>
              </a:rPr>
              <a:t>Generating new financial resources under the umbrella of Resilience </a:t>
            </a:r>
            <a:r>
              <a:rPr lang="en-US" sz="1000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approach</a:t>
            </a:r>
          </a:p>
          <a:p>
            <a:r>
              <a:rPr lang="en-US" sz="1000" i="1" dirty="0" smtClean="0">
                <a:latin typeface="Arial" charset="0"/>
                <a:cs typeface="Arial" charset="0"/>
              </a:rPr>
              <a:t>LRC </a:t>
            </a:r>
            <a:r>
              <a:rPr lang="en-US" sz="1000" i="1" dirty="0" smtClean="0">
                <a:latin typeface="Arial" charset="0"/>
                <a:cs typeface="Arial" charset="0"/>
              </a:rPr>
              <a:t>Improve finance </a:t>
            </a:r>
            <a:r>
              <a:rPr lang="en-US" sz="1000" i="1" dirty="0" smtClean="0">
                <a:latin typeface="Arial" charset="0"/>
                <a:cs typeface="Arial" charset="0"/>
              </a:rPr>
              <a:t>system in each </a:t>
            </a:r>
            <a:r>
              <a:rPr lang="en-US" sz="1000" i="1" dirty="0" smtClean="0">
                <a:latin typeface="Arial" charset="0"/>
                <a:cs typeface="Arial" charset="0"/>
              </a:rPr>
              <a:t>department belong </a:t>
            </a:r>
            <a:r>
              <a:rPr lang="en-US" sz="1000" i="1" dirty="0" smtClean="0">
                <a:latin typeface="Arial" charset="0"/>
                <a:cs typeface="Arial" charset="0"/>
              </a:rPr>
              <a:t>to LRC </a:t>
            </a:r>
            <a:r>
              <a:rPr lang="en-US" sz="1000" i="1" dirty="0" smtClean="0">
                <a:latin typeface="Arial" charset="0"/>
                <a:cs typeface="Arial" charset="0"/>
              </a:rPr>
              <a:t>Finance and Administration</a:t>
            </a:r>
          </a:p>
          <a:p>
            <a:endParaRPr lang="en-US" sz="1000" i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471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50838"/>
            <a:ext cx="6858000" cy="1630362"/>
          </a:xfrm>
        </p:spPr>
        <p:txBody>
          <a:bodyPr/>
          <a:lstStyle/>
          <a:p>
            <a:r>
              <a:rPr lang="en-US" dirty="0" smtClean="0"/>
              <a:t>NS engagement to strengthen the coordination and cooperation at National level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0"/>
            <a:ext cx="4040188" cy="574675"/>
          </a:xfrm>
        </p:spPr>
        <p:txBody>
          <a:bodyPr/>
          <a:lstStyle/>
          <a:p>
            <a:r>
              <a:rPr lang="en-US" b="1" dirty="0" smtClean="0"/>
              <a:t>Internal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2438400"/>
            <a:ext cx="4040188" cy="2133600"/>
          </a:xfrm>
        </p:spPr>
        <p:txBody>
          <a:bodyPr/>
          <a:lstStyle/>
          <a:p>
            <a:r>
              <a:rPr lang="en-US" sz="1000" i="1" dirty="0">
                <a:solidFill>
                  <a:srgbClr val="FF0000"/>
                </a:solidFill>
                <a:latin typeface="Arial" charset="0"/>
                <a:cs typeface="Arial" charset="0"/>
              </a:rPr>
              <a:t>Within NSs </a:t>
            </a:r>
            <a:r>
              <a:rPr lang="en-US" sz="1000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– </a:t>
            </a:r>
            <a:r>
              <a:rPr lang="en-US" sz="1000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Interdepartmental</a:t>
            </a:r>
            <a:endParaRPr lang="en-US" sz="1000" dirty="0" smtClean="0"/>
          </a:p>
          <a:p>
            <a:r>
              <a:rPr lang="en-US" sz="1000" i="1" dirty="0" smtClean="0"/>
              <a:t>President of Lao Red Cross is member </a:t>
            </a:r>
            <a:r>
              <a:rPr lang="en-US" sz="1000" i="1" dirty="0" smtClean="0"/>
              <a:t>of National </a:t>
            </a:r>
            <a:r>
              <a:rPr lang="en-US" sz="1000" i="1" dirty="0" smtClean="0"/>
              <a:t>Disaster </a:t>
            </a:r>
            <a:r>
              <a:rPr lang="en-US" sz="1000" i="1" dirty="0" smtClean="0"/>
              <a:t>Management committee</a:t>
            </a:r>
            <a:r>
              <a:rPr lang="en-US" sz="1000" i="1" dirty="0"/>
              <a:t> </a:t>
            </a:r>
            <a:r>
              <a:rPr lang="en-US" sz="1000" i="1" dirty="0" smtClean="0"/>
              <a:t>(</a:t>
            </a:r>
            <a:r>
              <a:rPr lang="en-US" sz="1000" i="1" dirty="0" smtClean="0"/>
              <a:t>NDMC). </a:t>
            </a:r>
            <a:endParaRPr lang="en-US" sz="1000" i="1" dirty="0" smtClean="0">
              <a:latin typeface="Arial" charset="0"/>
              <a:cs typeface="Arial" charset="0"/>
            </a:endParaRPr>
          </a:p>
          <a:p>
            <a:r>
              <a:rPr lang="en-US" sz="1000" i="1" dirty="0" smtClean="0">
                <a:latin typeface="Arial" charset="0"/>
                <a:cs typeface="Arial" charset="0"/>
              </a:rPr>
              <a:t>DM staffs </a:t>
            </a:r>
            <a:r>
              <a:rPr lang="en-US" sz="1000" i="1" dirty="0" smtClean="0">
                <a:latin typeface="Arial" charset="0"/>
                <a:cs typeface="Arial" charset="0"/>
              </a:rPr>
              <a:t>are </a:t>
            </a:r>
            <a:r>
              <a:rPr lang="en-US" sz="1000" i="1" dirty="0" smtClean="0">
                <a:latin typeface="Arial" charset="0"/>
                <a:cs typeface="Arial" charset="0"/>
              </a:rPr>
              <a:t>secretary committee of National Disaster Management Office (</a:t>
            </a:r>
            <a:r>
              <a:rPr lang="en-US" sz="1000" i="1" dirty="0" smtClean="0">
                <a:latin typeface="Arial" charset="0"/>
                <a:cs typeface="Arial" charset="0"/>
              </a:rPr>
              <a:t>NDMO) </a:t>
            </a:r>
            <a:endParaRPr lang="en-US" sz="1000" i="1" dirty="0" smtClean="0">
              <a:latin typeface="Arial" charset="0"/>
              <a:cs typeface="Arial" charset="0"/>
            </a:endParaRPr>
          </a:p>
          <a:p>
            <a:r>
              <a:rPr lang="en-US" sz="1000" i="1" dirty="0" smtClean="0">
                <a:latin typeface="Arial" charset="0"/>
                <a:cs typeface="Arial" charset="0"/>
              </a:rPr>
              <a:t>This </a:t>
            </a:r>
            <a:r>
              <a:rPr lang="en-US" sz="1000" i="1" dirty="0" smtClean="0">
                <a:latin typeface="Arial" charset="0"/>
                <a:cs typeface="Arial" charset="0"/>
              </a:rPr>
              <a:t>year </a:t>
            </a:r>
            <a:r>
              <a:rPr lang="en-US" sz="1000" i="1" dirty="0" smtClean="0">
                <a:latin typeface="Arial" charset="0"/>
                <a:cs typeface="Arial" charset="0"/>
              </a:rPr>
              <a:t>LRC DM </a:t>
            </a:r>
            <a:r>
              <a:rPr lang="en-US" sz="1000" i="1" dirty="0" smtClean="0">
                <a:latin typeface="Arial" charset="0"/>
                <a:cs typeface="Arial" charset="0"/>
              </a:rPr>
              <a:t>submitted plan to NDMO</a:t>
            </a:r>
            <a:endParaRPr lang="en-US" sz="1000" i="1" dirty="0">
              <a:latin typeface="Arial" charset="0"/>
              <a:cs typeface="Arial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752600"/>
            <a:ext cx="4041775" cy="574675"/>
          </a:xfrm>
        </p:spPr>
        <p:txBody>
          <a:bodyPr/>
          <a:lstStyle/>
          <a:p>
            <a:r>
              <a:rPr lang="en-US" b="1" dirty="0" smtClean="0"/>
              <a:t>External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362200"/>
            <a:ext cx="4041775" cy="2514600"/>
          </a:xfrm>
        </p:spPr>
        <p:txBody>
          <a:bodyPr/>
          <a:lstStyle/>
          <a:p>
            <a:r>
              <a:rPr lang="en-US" sz="1000" i="1" dirty="0">
                <a:solidFill>
                  <a:srgbClr val="FF0000"/>
                </a:solidFill>
                <a:latin typeface="Arial" charset="0"/>
                <a:cs typeface="Arial" charset="0"/>
              </a:rPr>
              <a:t>With other stakeholders like Govt., UN agencies, ASEAN, </a:t>
            </a:r>
            <a:r>
              <a:rPr lang="en-US" sz="1000" i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CSO,etc</a:t>
            </a:r>
            <a:endParaRPr lang="en-US" sz="1000" i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r>
              <a:rPr lang="en-US" sz="1000" i="1" dirty="0" smtClean="0"/>
              <a:t>Current </a:t>
            </a:r>
            <a:r>
              <a:rPr lang="en-US" sz="1000" i="1" dirty="0" smtClean="0"/>
              <a:t>FRC implementing </a:t>
            </a:r>
            <a:r>
              <a:rPr lang="en-US" sz="1000" i="1" dirty="0" smtClean="0"/>
              <a:t>Community Based Disaster Risk Reduction (CBDRR) </a:t>
            </a:r>
            <a:r>
              <a:rPr lang="en-US" sz="1000" i="1" dirty="0" smtClean="0"/>
              <a:t>project in two districts</a:t>
            </a:r>
          </a:p>
          <a:p>
            <a:pPr marL="0" indent="0">
              <a:buNone/>
            </a:pPr>
            <a:r>
              <a:rPr lang="en-US" sz="1000" i="1" dirty="0" smtClean="0"/>
              <a:t> </a:t>
            </a:r>
            <a:r>
              <a:rPr lang="en-US" sz="1000" i="1" dirty="0" smtClean="0"/>
              <a:t>        in </a:t>
            </a:r>
            <a:r>
              <a:rPr lang="en-US" sz="1000" i="1" dirty="0" err="1" smtClean="0"/>
              <a:t>Khammoun</a:t>
            </a:r>
            <a:r>
              <a:rPr lang="en-US" sz="1000" i="1" dirty="0" smtClean="0"/>
              <a:t> province</a:t>
            </a:r>
            <a:r>
              <a:rPr lang="en-US" sz="1000" i="1" dirty="0" smtClean="0"/>
              <a:t>.</a:t>
            </a:r>
            <a:endParaRPr lang="en-US" sz="1000" i="1" dirty="0" smtClean="0">
              <a:latin typeface="Arial" charset="0"/>
              <a:cs typeface="Arial" charset="0"/>
            </a:endParaRPr>
          </a:p>
          <a:p>
            <a:r>
              <a:rPr lang="en-US" sz="1000" i="1" dirty="0" smtClean="0">
                <a:latin typeface="Arial" charset="0"/>
                <a:cs typeface="Arial" charset="0"/>
              </a:rPr>
              <a:t>Lao Red Cross is partner with ADPC conducted </a:t>
            </a:r>
            <a:r>
              <a:rPr lang="en-US" sz="1000" i="1" dirty="0" smtClean="0">
                <a:latin typeface="Arial" charset="0"/>
                <a:cs typeface="Arial" charset="0"/>
              </a:rPr>
              <a:t>workshop on </a:t>
            </a:r>
            <a:r>
              <a:rPr lang="en-US" sz="1000" i="1" dirty="0" smtClean="0">
                <a:latin typeface="Arial" charset="0"/>
                <a:cs typeface="Arial" charset="0"/>
              </a:rPr>
              <a:t>rescuer by land in CADRE project.</a:t>
            </a:r>
            <a:endParaRPr lang="en-US" sz="1000" i="1" dirty="0" smtClean="0">
              <a:latin typeface="Arial" charset="0"/>
              <a:cs typeface="Arial" charset="0"/>
            </a:endParaRPr>
          </a:p>
          <a:p>
            <a:r>
              <a:rPr lang="en-US" sz="1000" i="1" dirty="0" smtClean="0">
                <a:latin typeface="Arial" charset="0"/>
                <a:cs typeface="Arial" charset="0"/>
              </a:rPr>
              <a:t>Lao Red Cross is partner with ICRC implementing project survive from UXO in two provinces included </a:t>
            </a:r>
            <a:r>
              <a:rPr lang="en-US" sz="1000" i="1" dirty="0" err="1" smtClean="0">
                <a:latin typeface="Arial" charset="0"/>
                <a:cs typeface="Arial" charset="0"/>
              </a:rPr>
              <a:t>Sekong</a:t>
            </a:r>
            <a:r>
              <a:rPr lang="en-US" sz="1000" i="1" dirty="0" smtClean="0">
                <a:latin typeface="Arial" charset="0"/>
                <a:cs typeface="Arial" charset="0"/>
              </a:rPr>
              <a:t> and </a:t>
            </a:r>
            <a:r>
              <a:rPr lang="en-US" sz="1000" i="1" dirty="0" err="1" smtClean="0">
                <a:latin typeface="Arial" charset="0"/>
                <a:cs typeface="Arial" charset="0"/>
              </a:rPr>
              <a:t>Attapea</a:t>
            </a:r>
            <a:endParaRPr lang="en-US" sz="1000" i="1" dirty="0" smtClean="0">
              <a:latin typeface="Arial" charset="0"/>
              <a:cs typeface="Arial" charset="0"/>
            </a:endParaRPr>
          </a:p>
          <a:p>
            <a:endParaRPr lang="en-US" sz="1000" i="1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US" sz="1000" i="1" dirty="0">
              <a:latin typeface="Arial" charset="0"/>
              <a:cs typeface="Arial" charset="0"/>
            </a:endParaRPr>
          </a:p>
          <a:p>
            <a:endParaRPr lang="en-US" sz="1000" i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217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50838"/>
            <a:ext cx="6858000" cy="1096962"/>
          </a:xfrm>
        </p:spPr>
        <p:txBody>
          <a:bodyPr/>
          <a:lstStyle/>
          <a:p>
            <a:r>
              <a:rPr lang="en-US" dirty="0" smtClean="0"/>
              <a:t>Specific expectations from IFRC in 2015</a:t>
            </a:r>
            <a:br>
              <a:rPr lang="en-US" dirty="0" smtClean="0"/>
            </a:br>
            <a:r>
              <a:rPr lang="lo-LA" dirty="0" smtClean="0"/>
              <a:t>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543800" cy="2971800"/>
          </a:xfrm>
        </p:spPr>
        <p:txBody>
          <a:bodyPr/>
          <a:lstStyle/>
          <a:p>
            <a:r>
              <a:rPr lang="en-US" sz="1000" i="1" dirty="0">
                <a:solidFill>
                  <a:srgbClr val="FF0000"/>
                </a:solidFill>
                <a:latin typeface="Arial" charset="0"/>
                <a:cs typeface="Arial" charset="0"/>
              </a:rPr>
              <a:t>what are the specific areas that NSs expect IFRC can support to operationalize Resilience </a:t>
            </a:r>
            <a:r>
              <a:rPr lang="en-US" sz="1000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approach</a:t>
            </a:r>
          </a:p>
          <a:p>
            <a:r>
              <a:rPr lang="en-US" sz="1000" i="1" dirty="0" smtClean="0"/>
              <a:t>Capacity on develop IEC material include on Climate Change Adaptation(CCA), Cartoon DVD for Disaster Risk Reduction(DRR) and health</a:t>
            </a:r>
          </a:p>
          <a:p>
            <a:r>
              <a:rPr lang="en-US" sz="1000" i="1" dirty="0" smtClean="0"/>
              <a:t>Refresher</a:t>
            </a:r>
            <a:r>
              <a:rPr lang="en-US" sz="1000" i="1" dirty="0">
                <a:latin typeface="Arial" charset="0"/>
                <a:cs typeface="Arial" charset="0"/>
              </a:rPr>
              <a:t>-</a:t>
            </a:r>
            <a:r>
              <a:rPr lang="en-US" sz="1000" i="1" dirty="0" smtClean="0">
                <a:latin typeface="Arial" charset="0"/>
                <a:cs typeface="Arial" charset="0"/>
              </a:rPr>
              <a:t>training  </a:t>
            </a:r>
            <a:r>
              <a:rPr lang="en-US" sz="1000" i="1" dirty="0">
                <a:latin typeface="Arial" charset="0"/>
                <a:cs typeface="Arial" charset="0"/>
              </a:rPr>
              <a:t>for  National Disaster Response Team </a:t>
            </a:r>
            <a:r>
              <a:rPr lang="en-US" sz="1000" i="1" dirty="0" smtClean="0">
                <a:latin typeface="Arial" charset="0"/>
                <a:cs typeface="Arial" charset="0"/>
              </a:rPr>
              <a:t>(NDRT) in pilot project in Vientiane province.</a:t>
            </a:r>
          </a:p>
          <a:p>
            <a:r>
              <a:rPr lang="en-US" sz="1000" i="1" dirty="0" smtClean="0">
                <a:latin typeface="Arial" charset="0"/>
                <a:cs typeface="Arial" charset="0"/>
              </a:rPr>
              <a:t>Training of Trainers on FA two time in 2015</a:t>
            </a:r>
          </a:p>
          <a:p>
            <a:r>
              <a:rPr lang="en-US" sz="1000" i="1" dirty="0" smtClean="0">
                <a:latin typeface="Arial" charset="0"/>
                <a:cs typeface="Arial" charset="0"/>
              </a:rPr>
              <a:t>Training of Trainers on ECV two time in 2015</a:t>
            </a:r>
            <a:endParaRPr lang="en-US" sz="1000" i="1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US" sz="1000" i="1" dirty="0">
              <a:latin typeface="Arial" charset="0"/>
              <a:cs typeface="Arial" charset="0"/>
            </a:endParaRPr>
          </a:p>
          <a:p>
            <a:r>
              <a:rPr lang="en-US" sz="1000" i="1" dirty="0">
                <a:solidFill>
                  <a:srgbClr val="FF0000"/>
                </a:solidFill>
                <a:latin typeface="Arial" charset="0"/>
                <a:cs typeface="Arial" charset="0"/>
              </a:rPr>
              <a:t>Support to enhance the quality of current program and development of new </a:t>
            </a:r>
            <a:r>
              <a:rPr lang="en-US" sz="1000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initiatives</a:t>
            </a:r>
          </a:p>
          <a:p>
            <a:r>
              <a:rPr lang="en-US" sz="1000" dirty="0" smtClean="0"/>
              <a:t>IFRC support fund for project integration</a:t>
            </a:r>
            <a:r>
              <a:rPr lang="en-US" sz="1000" dirty="0" smtClean="0"/>
              <a:t> </a:t>
            </a:r>
            <a:r>
              <a:rPr lang="en-US" sz="1000" dirty="0" smtClean="0"/>
              <a:t>between CCA and CBDRR</a:t>
            </a:r>
            <a:endParaRPr lang="en-US" sz="1000" dirty="0" smtClean="0"/>
          </a:p>
          <a:p>
            <a:endParaRPr lang="en-US" sz="1000" i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r>
              <a:rPr lang="en-US" sz="1000" i="1" dirty="0">
                <a:solidFill>
                  <a:srgbClr val="FF0000"/>
                </a:solidFill>
                <a:latin typeface="Arial" charset="0"/>
                <a:cs typeface="Arial" charset="0"/>
              </a:rPr>
              <a:t>Support to position NSs in different forums – National and regional (like ASEAN</a:t>
            </a:r>
            <a:r>
              <a:rPr lang="en-US" sz="1000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)</a:t>
            </a:r>
          </a:p>
          <a:p>
            <a:r>
              <a:rPr lang="en-US" sz="1000" dirty="0" smtClean="0"/>
              <a:t>IFRC support to link National Society with regional to implementing project in risk area  </a:t>
            </a:r>
            <a:endParaRPr lang="en-US" sz="1000" i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r>
              <a:rPr lang="en-US" sz="1000" i="1" dirty="0">
                <a:solidFill>
                  <a:srgbClr val="FF0000"/>
                </a:solidFill>
                <a:latin typeface="Arial" charset="0"/>
                <a:cs typeface="Arial" charset="0"/>
              </a:rPr>
              <a:t>Support to enhance our regional cooperation (CSR forum, peer to peer support, staff on loan, </a:t>
            </a:r>
            <a:r>
              <a:rPr lang="en-US" sz="1000" i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Reginal</a:t>
            </a:r>
            <a:r>
              <a:rPr lang="en-US" sz="1000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Disaster Response Team RDRT</a:t>
            </a:r>
            <a:r>
              <a:rPr lang="en-US" sz="1000" i="1" dirty="0">
                <a:solidFill>
                  <a:srgbClr val="FF0000"/>
                </a:solidFill>
                <a:latin typeface="Arial" charset="0"/>
                <a:cs typeface="Arial" charset="0"/>
              </a:rPr>
              <a:t>, </a:t>
            </a:r>
            <a:r>
              <a:rPr lang="en-US" sz="1000" i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etc</a:t>
            </a:r>
            <a:r>
              <a:rPr lang="en-US" sz="1000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)</a:t>
            </a:r>
          </a:p>
          <a:p>
            <a:r>
              <a:rPr lang="en-US" sz="1000" dirty="0" smtClean="0"/>
              <a:t>Sharing information, coordination and exchange experiences among ore regional. </a:t>
            </a:r>
            <a:endParaRPr lang="en-US" sz="1000" i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098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0" y="1676400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Dr. </a:t>
            </a:r>
            <a:r>
              <a:rPr lang="en-US" sz="1400" dirty="0" err="1" smtClean="0"/>
              <a:t>Soulany</a:t>
            </a:r>
            <a:r>
              <a:rPr lang="en-US" sz="1400" dirty="0" smtClean="0"/>
              <a:t> </a:t>
            </a:r>
            <a:r>
              <a:rPr lang="en-US" sz="1400" dirty="0" err="1" smtClean="0"/>
              <a:t>Chansy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1905000"/>
            <a:ext cx="42363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Deputy </a:t>
            </a:r>
            <a:r>
              <a:rPr lang="en-US" sz="1400" dirty="0"/>
              <a:t>Head of Health </a:t>
            </a:r>
            <a:r>
              <a:rPr lang="en-US" sz="1400" dirty="0" smtClean="0"/>
              <a:t>Department</a:t>
            </a:r>
            <a:r>
              <a:rPr lang="en-US" sz="1400" dirty="0"/>
              <a:t> </a:t>
            </a:r>
            <a:r>
              <a:rPr lang="en-US" sz="1400" dirty="0" smtClean="0"/>
              <a:t>Lao Red Cross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0" y="2362200"/>
            <a:ext cx="5121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csoulany@yahoo.com</a:t>
            </a:r>
            <a:r>
              <a:rPr lang="en-US" sz="1400" dirty="0" smtClean="0"/>
              <a:t>, </a:t>
            </a:r>
            <a:r>
              <a:rPr lang="en-US" sz="1400" dirty="0" err="1" smtClean="0"/>
              <a:t>lrcdephealth@gmail.com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2209800" y="2590800"/>
            <a:ext cx="190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12 September 2014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2286000" y="2133600"/>
            <a:ext cx="31393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(856-21) 241632, (856-20) 55697975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FRC_2011 presentation-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IFRC_2011 presentation-EN</Template>
  <TotalTime>636</TotalTime>
  <Words>727</Words>
  <Application>Microsoft Macintosh PowerPoint</Application>
  <PresentationFormat>On-screen Show (4:3)</PresentationFormat>
  <Paragraphs>83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IFRC_2011 presentation-EN</vt:lpstr>
      <vt:lpstr>HEALTH and DM UPDATE </vt:lpstr>
      <vt:lpstr>Major Achievement against Road map and Resilience House </vt:lpstr>
      <vt:lpstr>New Initiative and new partners- If any</vt:lpstr>
      <vt:lpstr>Challenges to operationalize Resilience approach/implementing road map </vt:lpstr>
      <vt:lpstr>Opportunities to operationalize Resilience approach/ implementing road map </vt:lpstr>
      <vt:lpstr>NS engagement to strengthen the coordination and cooperation at National level </vt:lpstr>
      <vt:lpstr>Specific expectations from IFRC in 2015 ​</vt:lpstr>
      <vt:lpstr>PowerPoint Presentation</vt:lpstr>
    </vt:vector>
  </TitlesOfParts>
  <Company>IFRC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Society Name:</dc:title>
  <dc:creator>abhishek rimal</dc:creator>
  <cp:lastModifiedBy>Mac</cp:lastModifiedBy>
  <cp:revision>65</cp:revision>
  <dcterms:created xsi:type="dcterms:W3CDTF">2014-07-22T06:17:29Z</dcterms:created>
  <dcterms:modified xsi:type="dcterms:W3CDTF">2014-09-12T07:48:01Z</dcterms:modified>
</cp:coreProperties>
</file>