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8" r:id="rId3"/>
    <p:sldId id="259" r:id="rId4"/>
    <p:sldId id="269" r:id="rId5"/>
    <p:sldId id="271" r:id="rId6"/>
    <p:sldId id="260" r:id="rId7"/>
    <p:sldId id="258" r:id="rId8"/>
    <p:sldId id="272" r:id="rId9"/>
    <p:sldId id="261" r:id="rId10"/>
    <p:sldId id="265" r:id="rId11"/>
    <p:sldId id="262" r:id="rId12"/>
    <p:sldId id="263" r:id="rId13"/>
    <p:sldId id="264" r:id="rId14"/>
    <p:sldId id="266" r:id="rId15"/>
    <p:sldId id="270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577" autoAdjust="0"/>
  </p:normalViewPr>
  <p:slideViewPr>
    <p:cSldViewPr>
      <p:cViewPr>
        <p:scale>
          <a:sx n="100" d="100"/>
          <a:sy n="100" d="100"/>
        </p:scale>
        <p:origin x="378" y="19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5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8FC9B9-0325-4171-9825-9D8B0217C09F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EB3D6-25A3-4862-88A2-14E7103FFB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167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81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81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81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81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8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81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9FD59-3A1A-4E84-9CE0-F24AA56645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0615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8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9FD59-3A1A-4E84-9CE0-F24AA56645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06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81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9FD59-3A1A-4E84-9CE0-F24AA56645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4074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9FD59-3A1A-4E84-9CE0-F24AA56645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06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81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</a:t>
            </a:r>
            <a:r>
              <a:rPr lang="en-US" baseline="0" dirty="0" smtClean="0"/>
              <a:t> BACKGROUND BRDCS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582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C9FD59-3A1A-4E84-9CE0-F24AA56645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06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EB3D6-25A3-4862-88A2-14E7103FFB6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88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363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14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08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7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61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912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85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563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2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28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E3045-0736-496C-864D-ECCB4DB3F8F1}" type="datetimeFigureOut">
              <a:rPr lang="en-US" smtClean="0"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F3657-D4DB-45F3-A614-1A7C9FA04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945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1.jpeg"/><Relationship Id="rId7" Type="http://schemas.openxmlformats.org/officeDocument/2006/relationships/image" Target="../media/image9.jpg"/><Relationship Id="rId12" Type="http://schemas.openxmlformats.org/officeDocument/2006/relationships/image" Target="../media/image1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11" Type="http://schemas.openxmlformats.org/officeDocument/2006/relationships/image" Target="../media/image13.jpeg"/><Relationship Id="rId5" Type="http://schemas.openxmlformats.org/officeDocument/2006/relationships/image" Target="../media/image7.jpg"/><Relationship Id="rId10" Type="http://schemas.openxmlformats.org/officeDocument/2006/relationships/image" Target="../media/image12.jpeg"/><Relationship Id="rId4" Type="http://schemas.openxmlformats.org/officeDocument/2006/relationships/image" Target="../media/image6.jpg"/><Relationship Id="rId9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457200" y="-140518"/>
            <a:ext cx="9144000" cy="7141459"/>
            <a:chOff x="0" y="0"/>
            <a:chExt cx="9144000" cy="7141459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60760"/>
              <a:ext cx="9143999" cy="67806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2514601" y="1999051"/>
            <a:ext cx="68167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REGIONAL </a:t>
            </a:r>
            <a:r>
              <a:rPr lang="en-US" sz="2800" b="1" dirty="0" smtClean="0"/>
              <a:t>DISASTER MANAGEMENT COMMITTEE MEETING,SINGAPORE</a:t>
            </a:r>
          </a:p>
          <a:p>
            <a:r>
              <a:rPr lang="en-US" sz="2800" b="1" dirty="0" smtClean="0"/>
              <a:t>6-8 JUNE 2012</a:t>
            </a:r>
          </a:p>
          <a:p>
            <a:endParaRPr lang="en-US" sz="2400" dirty="0"/>
          </a:p>
          <a:p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838200"/>
            <a:ext cx="1600200" cy="113211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386" y="838200"/>
            <a:ext cx="1551214" cy="1066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772069"/>
            <a:ext cx="1295400" cy="110109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1" y="3352800"/>
            <a:ext cx="5867399" cy="2743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46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362200" y="1478384"/>
            <a:ext cx="65532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Strategic Directions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To work closely in partnership and </a:t>
            </a:r>
            <a:r>
              <a:rPr lang="en-US" sz="2000" dirty="0" err="1" smtClean="0"/>
              <a:t>colloboration</a:t>
            </a:r>
            <a:r>
              <a:rPr lang="en-US" sz="2000" dirty="0" smtClean="0"/>
              <a:t> with National Disaster Management Centre (NDMC)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Enhancing internal communications and coordination within BDRC Branches and NDMC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Strengthen recruitment and </a:t>
            </a:r>
            <a:r>
              <a:rPr lang="en-US" sz="2000" dirty="0" err="1" smtClean="0"/>
              <a:t>rentention</a:t>
            </a:r>
            <a:r>
              <a:rPr lang="en-US" sz="2000" dirty="0" smtClean="0"/>
              <a:t> of volunteers of BDRC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BDRC as part of Regional Disaster Management Team</a:t>
            </a: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r>
              <a:rPr lang="en-US" sz="2000" dirty="0" smtClean="0"/>
              <a:t>Exposure of volunteers to the work in disaster </a:t>
            </a:r>
            <a:r>
              <a:rPr lang="en-US" sz="2000" dirty="0" err="1" smtClean="0"/>
              <a:t>prepardness</a:t>
            </a:r>
            <a:r>
              <a:rPr lang="en-US" sz="2000" dirty="0" smtClean="0"/>
              <a:t> and </a:t>
            </a:r>
            <a:r>
              <a:rPr lang="en-US" sz="2000" dirty="0" err="1" smtClean="0"/>
              <a:t>respone</a:t>
            </a:r>
            <a:endParaRPr lang="en-US" sz="2000" dirty="0" smtClean="0"/>
          </a:p>
          <a:p>
            <a:pPr marL="342900" indent="-342900">
              <a:buFont typeface="Wingdings" pitchFamily="2" charset="2"/>
              <a:buChar char="§"/>
            </a:pPr>
            <a:endParaRPr lang="en-US" sz="2000" b="1" dirty="0" smtClean="0"/>
          </a:p>
          <a:p>
            <a:endParaRPr lang="en-US" sz="2000" b="1" dirty="0" smtClean="0"/>
          </a:p>
          <a:p>
            <a:pPr marL="342900" indent="-342900">
              <a:buFont typeface="Wingdings" pitchFamily="2" charset="2"/>
              <a:buChar char="§"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04361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304800" y="-106446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514600" y="838201"/>
            <a:ext cx="5366331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                  CHALLENGES OF DMD</a:t>
            </a:r>
          </a:p>
          <a:p>
            <a:endParaRPr lang="en-US" sz="1600" b="1" dirty="0"/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 smtClean="0"/>
              <a:t>Reviewing the present BDRC Constitution to </a:t>
            </a:r>
            <a:r>
              <a:rPr lang="en-US" sz="1600" dirty="0" err="1" smtClean="0"/>
              <a:t>refelext</a:t>
            </a:r>
            <a:r>
              <a:rPr lang="en-US" sz="1600" dirty="0" smtClean="0"/>
              <a:t> the existing and emerging  humanitarian </a:t>
            </a:r>
            <a:r>
              <a:rPr lang="en-US" sz="1600" dirty="0" err="1" smtClean="0"/>
              <a:t>values,quality</a:t>
            </a:r>
            <a:r>
              <a:rPr lang="en-US" sz="1600" dirty="0" smtClean="0"/>
              <a:t> of life the general public and the needy particularly the </a:t>
            </a:r>
            <a:r>
              <a:rPr lang="en-US" sz="1600" dirty="0" err="1" smtClean="0"/>
              <a:t>vulnerables</a:t>
            </a:r>
            <a:r>
              <a:rPr lang="en-US" sz="1600" dirty="0" smtClean="0"/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 smtClean="0"/>
              <a:t>  </a:t>
            </a:r>
            <a:r>
              <a:rPr lang="en-US" sz="1600" dirty="0" smtClean="0"/>
              <a:t>Paradigm shift…Changing the mindset of the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BDRCS members including volunteers from the  </a:t>
            </a:r>
          </a:p>
          <a:p>
            <a:r>
              <a:rPr lang="en-US" sz="1600" dirty="0" smtClean="0"/>
              <a:t>      routine tasks of domestic disaster relief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assistance to more challenging and demanding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International Humanitarian Disaster and relief  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 smtClean="0"/>
              <a:t>Establishing a National Disaster </a:t>
            </a:r>
            <a:r>
              <a:rPr lang="en-US" sz="1600" dirty="0" err="1" smtClean="0"/>
              <a:t>Prepardness</a:t>
            </a:r>
            <a:r>
              <a:rPr lang="en-US" sz="1600" dirty="0" smtClean="0"/>
              <a:t> and Response Mechanism (  BDRC Capacity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in Disaster </a:t>
            </a:r>
            <a:r>
              <a:rPr lang="en-US" sz="1600" dirty="0" err="1" smtClean="0"/>
              <a:t>Prepardness</a:t>
            </a:r>
            <a:r>
              <a:rPr lang="en-US" sz="1600" dirty="0" smtClean="0"/>
              <a:t> and Response)</a:t>
            </a:r>
          </a:p>
          <a:p>
            <a:r>
              <a:rPr lang="en-US" sz="1600" dirty="0" smtClean="0"/>
              <a:t>     Professional Disaster Management and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Response Personnel and DRT </a:t>
            </a:r>
            <a:r>
              <a:rPr lang="en-US" sz="1600" dirty="0" err="1" smtClean="0"/>
              <a:t>avaliable</a:t>
            </a:r>
            <a:r>
              <a:rPr lang="en-US" sz="1600" dirty="0" smtClean="0"/>
              <a:t> to be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deployed regionally and internationally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en-US" sz="1600" dirty="0" smtClean="0"/>
              <a:t>Rules </a:t>
            </a:r>
            <a:r>
              <a:rPr lang="en-US" sz="1600" dirty="0" smtClean="0"/>
              <a:t>,</a:t>
            </a:r>
            <a:r>
              <a:rPr lang="en-US" sz="1600" dirty="0" err="1" smtClean="0"/>
              <a:t>procedures,regulations,SOP,manuals</a:t>
            </a:r>
            <a:r>
              <a:rPr lang="en-US" sz="1600" dirty="0" smtClean="0"/>
              <a:t> to  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be developed hence imperative.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4819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8587" y="-22860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286000" y="198120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      THANK YOU FOR YOUR      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                ATTENTION  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3124200" y="4553634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400" i="1" dirty="0" smtClean="0"/>
              <a:t>Saving </a:t>
            </a:r>
            <a:r>
              <a:rPr lang="en-US" sz="2400" i="1" dirty="0" err="1" smtClean="0"/>
              <a:t>lives,Changing</a:t>
            </a:r>
            <a:r>
              <a:rPr lang="en-US" sz="2400" i="1" dirty="0" smtClean="0"/>
              <a:t> minds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2341688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1790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8955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2" y="2742657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2" y="4498432"/>
            <a:ext cx="6400800" cy="1752600"/>
          </a:xfrm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" y="95765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771901" y="1814499"/>
            <a:ext cx="221826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NATIONAL DIRECTOR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63435" y="3490899"/>
            <a:ext cx="222673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DISTRICT CHAIRMAN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65036" y="2669632"/>
            <a:ext cx="184573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ASST DIRECTOR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2" y="5020854"/>
            <a:ext cx="135043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BRUNEI/MUARA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6502" y="5015828"/>
            <a:ext cx="1143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TUTONG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139270" y="4984224"/>
            <a:ext cx="1143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KUALA BELAIT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886702" y="4998794"/>
            <a:ext cx="114300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TEMBURONG</a:t>
            </a:r>
            <a:endParaRPr lang="en-US" sz="1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876802" y="2183831"/>
            <a:ext cx="0" cy="48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81035" y="3038964"/>
            <a:ext cx="0" cy="48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02202" y="3860231"/>
            <a:ext cx="0" cy="48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41918" y="4346032"/>
            <a:ext cx="7516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6" idx="0"/>
          </p:cNvCxnSpPr>
          <p:nvPr/>
        </p:nvCxnSpPr>
        <p:spPr>
          <a:xfrm>
            <a:off x="941918" y="4346032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473018" y="4371432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10770" y="4326233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48002" y="4313421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8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652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9160813" cy="6858000"/>
            <a:chOff x="0" y="0"/>
            <a:chExt cx="9160813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14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14599" y="1322308"/>
            <a:ext cx="619397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</a:t>
            </a:r>
          </a:p>
          <a:p>
            <a:pPr algn="ctr"/>
            <a:r>
              <a:rPr lang="en-US" sz="3600" b="1" dirty="0" smtClean="0"/>
              <a:t>SCOPE</a:t>
            </a:r>
            <a:endParaRPr lang="en-US" sz="3600" b="1" dirty="0"/>
          </a:p>
          <a:p>
            <a:pPr marL="285750" indent="-285750">
              <a:buFont typeface="Wingdings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BRIEF BACKGROUND OF BDRCS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 STRUCTURE OF BDRC AND DISASTER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MANAGEMENT DIVISION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FUTURE PLANS OF  DMD</a:t>
            </a:r>
            <a:endParaRPr lang="en-US" sz="2400" dirty="0"/>
          </a:p>
          <a:p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CHALLENGES OF DMD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11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22439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3048000" y="1218027"/>
            <a:ext cx="487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     </a:t>
            </a:r>
            <a:r>
              <a:rPr lang="en-US" sz="3200" b="1" dirty="0" smtClean="0"/>
              <a:t>BRIEF BACKGROUND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2438400" y="2209800"/>
            <a:ext cx="621574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Brunei Darussalam Red Cross Society was established in 1948 as a Branch of the British Red Cross</a:t>
            </a:r>
            <a:endParaRPr lang="en-US" sz="2400" dirty="0"/>
          </a:p>
          <a:p>
            <a:r>
              <a:rPr lang="en-US" sz="2400" dirty="0" smtClean="0"/>
              <a:t>    </a:t>
            </a:r>
            <a:r>
              <a:rPr lang="en-US" sz="2400" dirty="0" err="1" smtClean="0"/>
              <a:t>Gazetted</a:t>
            </a:r>
            <a:r>
              <a:rPr lang="en-US" sz="2400" dirty="0" smtClean="0"/>
              <a:t> in the Brunei Constitution in 1959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Following full Independence in 1984,the Brunei Red Cross was renamed as Brunei Darussalam Red Crescent Society (BDRCS)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BDRCS became the 130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member of the IFRC 1999</a:t>
            </a:r>
          </a:p>
        </p:txBody>
      </p:sp>
    </p:spTree>
    <p:extLst>
      <p:ext uri="{BB962C8B-B14F-4D97-AF65-F5344CB8AC3E}">
        <p14:creationId xmlns:p14="http://schemas.microsoft.com/office/powerpoint/2010/main" val="324115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57991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13766"/>
            <a:ext cx="6400800" cy="1752600"/>
          </a:xfrm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200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4114800" y="1629833"/>
            <a:ext cx="12954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PRESIDENT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649133" y="3306233"/>
            <a:ext cx="2226733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SECRETARY GENERAL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750734" y="2484966"/>
            <a:ext cx="184573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 VICE PRESIDENT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52400" y="4836188"/>
            <a:ext cx="1350432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UNIFORM/YOUTH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1657350" y="4850860"/>
            <a:ext cx="571500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VAD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2362200" y="4831162"/>
            <a:ext cx="1143000" cy="64633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DISASTER MGT AND PREPAREDNESS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769782" y="4908721"/>
            <a:ext cx="1143000" cy="461665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rgbClr val="C00000"/>
                </a:solidFill>
              </a:rPr>
              <a:t>INT RELATION &amp; LEGISLATION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24968" y="4799558"/>
            <a:ext cx="1143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MEDICAL &amp; HEALTH SERVICES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477000" y="4816389"/>
            <a:ext cx="1143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TRAINING RESOURCE &amp; DEVELOPMENT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7772400" y="4814128"/>
            <a:ext cx="1143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SOCIAL &amp; WELFARE DEVELOPMENT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762500" y="1999165"/>
            <a:ext cx="0" cy="48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766733" y="2854298"/>
            <a:ext cx="0" cy="48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787900" y="3675565"/>
            <a:ext cx="0" cy="48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27616" y="4161366"/>
            <a:ext cx="7516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" name="Straight Connector 1023"/>
          <p:cNvCxnSpPr>
            <a:endCxn id="17" idx="0"/>
          </p:cNvCxnSpPr>
          <p:nvPr/>
        </p:nvCxnSpPr>
        <p:spPr>
          <a:xfrm>
            <a:off x="827616" y="4161366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8358716" y="4186766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48500" y="4161366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596468" y="4141567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341282" y="4186766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933700" y="4128755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1875365" y="4186766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503557" y="552615"/>
            <a:ext cx="4544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</a:t>
            </a:r>
            <a:r>
              <a:rPr lang="en-US" sz="2800" b="1" dirty="0" smtClean="0"/>
              <a:t>STRUCTURE OF BDRCS    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3974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2" y="2742657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2" y="4498432"/>
            <a:ext cx="6400800" cy="1752600"/>
          </a:xfrm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1" y="95765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3771901" y="1814499"/>
            <a:ext cx="2218267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NATIONAL DIRECTOR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63435" y="3490899"/>
            <a:ext cx="2226733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DISTRICT CHAIRMAN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865036" y="2669632"/>
            <a:ext cx="1845734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ASST DIRECTOR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66702" y="5020854"/>
            <a:ext cx="1350432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BRUNEI/MUARA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2476502" y="5015828"/>
            <a:ext cx="1143000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TUTONG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5139270" y="4984224"/>
            <a:ext cx="1143000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KUALA BELAIT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7886702" y="4998794"/>
            <a:ext cx="1143000" cy="27699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TEMBURONG</a:t>
            </a:r>
            <a:endParaRPr lang="en-US" sz="12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876802" y="2183831"/>
            <a:ext cx="0" cy="48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881035" y="3038964"/>
            <a:ext cx="0" cy="48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902202" y="3860231"/>
            <a:ext cx="0" cy="485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941918" y="4346032"/>
            <a:ext cx="75162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16" idx="0"/>
          </p:cNvCxnSpPr>
          <p:nvPr/>
        </p:nvCxnSpPr>
        <p:spPr>
          <a:xfrm>
            <a:off x="941918" y="4346032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8473018" y="4371432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710770" y="4326233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048002" y="4313421"/>
            <a:ext cx="0" cy="674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476502" y="710082"/>
            <a:ext cx="62864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STRUCTURE OF DISASTER MANAGEMENT DIVISION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783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84787" y="30862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667000" y="1175266"/>
            <a:ext cx="5442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PAST DISASTERS SINCE 1960S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1828800" y="2285999"/>
            <a:ext cx="65532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1962 – Major flood</a:t>
            </a:r>
          </a:p>
          <a:p>
            <a:r>
              <a:rPr lang="en-US" sz="2400" dirty="0" smtClean="0"/>
              <a:t>1980s – Fires in Water Village</a:t>
            </a:r>
          </a:p>
          <a:p>
            <a:r>
              <a:rPr lang="en-US" sz="2400" dirty="0" smtClean="0"/>
              <a:t>1987 – </a:t>
            </a:r>
            <a:r>
              <a:rPr lang="en-US" sz="2400" dirty="0" err="1" smtClean="0"/>
              <a:t>Rasau</a:t>
            </a:r>
            <a:r>
              <a:rPr lang="en-US" sz="2400" dirty="0" smtClean="0"/>
              <a:t> Gas blow-out in </a:t>
            </a:r>
            <a:r>
              <a:rPr lang="en-US" sz="2400" dirty="0" err="1" smtClean="0"/>
              <a:t>Belait</a:t>
            </a:r>
            <a:r>
              <a:rPr lang="en-US" sz="2400" dirty="0" smtClean="0"/>
              <a:t> District</a:t>
            </a:r>
          </a:p>
          <a:p>
            <a:r>
              <a:rPr lang="en-US" sz="2400" dirty="0" smtClean="0"/>
              <a:t>1991 –Poor Air quality resulting from Mount Pinatubo eruption in the Philippines</a:t>
            </a:r>
          </a:p>
          <a:p>
            <a:r>
              <a:rPr lang="en-US" sz="2400" dirty="0" smtClean="0"/>
              <a:t>1998 – Regional haze</a:t>
            </a:r>
          </a:p>
          <a:p>
            <a:r>
              <a:rPr lang="en-US" sz="2400" dirty="0" smtClean="0"/>
              <a:t>1999 – Flash Flood during La Nina</a:t>
            </a:r>
          </a:p>
          <a:p>
            <a:r>
              <a:rPr lang="en-US" sz="2400" dirty="0" smtClean="0"/>
              <a:t>2008 – </a:t>
            </a:r>
            <a:r>
              <a:rPr lang="en-US" sz="2400" dirty="0" err="1" smtClean="0"/>
              <a:t>Temburong</a:t>
            </a:r>
            <a:r>
              <a:rPr lang="en-US" sz="2400" dirty="0" smtClean="0"/>
              <a:t> Flash Flood</a:t>
            </a:r>
          </a:p>
          <a:p>
            <a:r>
              <a:rPr lang="en-US" sz="2400" dirty="0" smtClean="0"/>
              <a:t>2009 – Extensive Flash Flood in Brunei </a:t>
            </a:r>
            <a:r>
              <a:rPr lang="en-US" sz="2400" dirty="0" err="1" smtClean="0"/>
              <a:t>Muara</a:t>
            </a:r>
            <a:r>
              <a:rPr lang="en-US" sz="2400" dirty="0" smtClean="0"/>
              <a:t>/ </a:t>
            </a:r>
            <a:r>
              <a:rPr lang="en-US" sz="2400" b="1" dirty="0" err="1" smtClean="0"/>
              <a:t>Tutong</a:t>
            </a:r>
            <a:r>
              <a:rPr lang="en-US" sz="2400" b="1" dirty="0" smtClean="0"/>
              <a:t> and </a:t>
            </a:r>
            <a:r>
              <a:rPr lang="en-US" sz="2400" b="1" dirty="0" err="1" smtClean="0"/>
              <a:t>Belait</a:t>
            </a:r>
            <a:r>
              <a:rPr lang="en-US" sz="2400" b="1" dirty="0" smtClean="0"/>
              <a:t> District</a:t>
            </a:r>
          </a:p>
          <a:p>
            <a:r>
              <a:rPr lang="en-US" sz="2800" b="1" dirty="0" smtClean="0"/>
              <a:t>2010 – Influenza A (H1N1)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06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52400" y="152400"/>
            <a:ext cx="9144000" cy="6858000"/>
            <a:chOff x="0" y="0"/>
            <a:chExt cx="9144000" cy="6858000"/>
          </a:xfrm>
        </p:grpSpPr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 flipH="1">
            <a:off x="3886200" y="999420"/>
            <a:ext cx="289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 </a:t>
            </a:r>
            <a:r>
              <a:rPr lang="en-US" dirty="0" err="1" smtClean="0"/>
              <a:t>gallary</a:t>
            </a:r>
            <a:r>
              <a:rPr lang="en-US" dirty="0" smtClean="0"/>
              <a:t> Disaster in Brunei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06" y="1645750"/>
            <a:ext cx="2023594" cy="132231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706" y="1645751"/>
            <a:ext cx="1905000" cy="127396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805" y="3178893"/>
            <a:ext cx="2023593" cy="117479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0684" y="1645751"/>
            <a:ext cx="1886115" cy="126301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7706" y="3194044"/>
            <a:ext cx="1905000" cy="115964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989" y="3194426"/>
            <a:ext cx="1935810" cy="115926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302" y="4601637"/>
            <a:ext cx="1988706" cy="93254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7932" y="4601637"/>
            <a:ext cx="2024774" cy="92164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0989" y="4601637"/>
            <a:ext cx="1935810" cy="93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0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46532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02307"/>
            <a:ext cx="6400800" cy="1752600"/>
          </a:xfrm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3429000" y="2111506"/>
            <a:ext cx="2971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NATIONAL DISASTER EXECUTIVE COMMITEE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429000" y="3276600"/>
            <a:ext cx="29718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NATIONAL DISASTER MANAGEMENT UNIT</a:t>
            </a:r>
            <a:endParaRPr lang="en-US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429000" y="4343400"/>
            <a:ext cx="2971800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/>
              <a:t>MULTI AGENCIES</a:t>
            </a:r>
          </a:p>
          <a:p>
            <a:pPr algn="ctr"/>
            <a:r>
              <a:rPr lang="en-US" sz="1600" dirty="0" smtClean="0"/>
              <a:t>NDMC</a:t>
            </a:r>
          </a:p>
          <a:p>
            <a:pPr algn="ctr"/>
            <a:r>
              <a:rPr lang="en-US" sz="1600" dirty="0" smtClean="0"/>
              <a:t>VOLUNTEERS</a:t>
            </a:r>
          </a:p>
          <a:p>
            <a:pPr algn="ctr"/>
            <a:r>
              <a:rPr lang="en-US" sz="1600" dirty="0" smtClean="0"/>
              <a:t>NGO’S</a:t>
            </a:r>
          </a:p>
          <a:p>
            <a:pPr algn="ctr"/>
            <a:r>
              <a:rPr lang="en-US" sz="1600" dirty="0" smtClean="0"/>
              <a:t>PRIVATE SECTORS</a:t>
            </a:r>
          </a:p>
          <a:p>
            <a:pPr algn="ctr"/>
            <a:r>
              <a:rPr lang="en-US" sz="1600" dirty="0" smtClean="0"/>
              <a:t>GOVERNMENT AGENCIES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1371600" y="2368445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STRATEGIC LEVEL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1371600" y="4974341"/>
            <a:ext cx="1524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TACTICAL LEVEL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1371600" y="3443684"/>
            <a:ext cx="1524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OPERATIONAL LEVEL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781800" y="2245334"/>
            <a:ext cx="205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Provide Policy and Strategy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6781800" y="3428295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Planning, Implementation, Organize, Manage &amp; Supervise Policy</a:t>
            </a:r>
            <a:endParaRPr lang="en-US" sz="1400" dirty="0"/>
          </a:p>
        </p:txBody>
      </p:sp>
      <p:sp>
        <p:nvSpPr>
          <p:cNvPr id="20" name="TextBox 19"/>
          <p:cNvSpPr txBox="1"/>
          <p:nvPr/>
        </p:nvSpPr>
        <p:spPr>
          <a:xfrm>
            <a:off x="6781800" y="4851231"/>
            <a:ext cx="2057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Disaster Operation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63759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954890"/>
            <a:ext cx="7467600" cy="1219200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802094"/>
            <a:ext cx="6400800" cy="3751106"/>
          </a:xfrm>
        </p:spPr>
        <p:txBody>
          <a:bodyPr/>
          <a:lstStyle/>
          <a:p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-1291107" y="-479481"/>
            <a:ext cx="9135413" cy="7372684"/>
            <a:chOff x="0" y="0"/>
            <a:chExt cx="9144000" cy="6858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" y="308233"/>
              <a:ext cx="9143999" cy="630325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Rectangle 3"/>
            <p:cNvSpPr/>
            <p:nvPr/>
          </p:nvSpPr>
          <p:spPr>
            <a:xfrm>
              <a:off x="0" y="0"/>
              <a:ext cx="9144000" cy="360760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0" y="6497240"/>
              <a:ext cx="9135413" cy="360760"/>
            </a:xfrm>
            <a:prstGeom prst="rect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1600200" y="381001"/>
            <a:ext cx="6858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           FUTURE PLANS OF DMD</a:t>
            </a:r>
          </a:p>
          <a:p>
            <a:r>
              <a:rPr lang="en-US" sz="3200" b="1" dirty="0" smtClean="0"/>
              <a:t>                </a:t>
            </a:r>
            <a:r>
              <a:rPr lang="en-US" sz="2000" b="1" dirty="0" smtClean="0"/>
              <a:t>(</a:t>
            </a:r>
            <a:r>
              <a:rPr lang="en-US" b="1" i="1" dirty="0" smtClean="0"/>
              <a:t>Strategic Plan 2012 – 2016)</a:t>
            </a:r>
            <a:endParaRPr lang="en-US" b="1" i="1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685800" y="1531879"/>
            <a:ext cx="7772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Goals and Strategic Directions</a:t>
            </a:r>
          </a:p>
          <a:p>
            <a:endParaRPr lang="en-US" dirty="0"/>
          </a:p>
          <a:p>
            <a:r>
              <a:rPr lang="en-US" b="1" dirty="0" smtClean="0"/>
              <a:t>Goals</a:t>
            </a:r>
            <a:r>
              <a:rPr lang="en-US" dirty="0" smtClean="0"/>
              <a:t> : Enhancing the capacity of BDRC in preparing for and responding to Disaster Management</a:t>
            </a:r>
            <a:endParaRPr lang="en-US" dirty="0"/>
          </a:p>
          <a:p>
            <a:endParaRPr lang="en-US" dirty="0" smtClean="0"/>
          </a:p>
          <a:p>
            <a:r>
              <a:rPr lang="en-US" b="1" dirty="0" smtClean="0"/>
              <a:t>Strategic Directions</a:t>
            </a:r>
            <a:endParaRPr lang="en-US" b="1" dirty="0"/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Strengthen the Capacity –</a:t>
            </a:r>
            <a:r>
              <a:rPr lang="en-US" dirty="0" err="1" smtClean="0"/>
              <a:t>Manpower,management,Infra-structure,equipment,budget</a:t>
            </a:r>
            <a:r>
              <a:rPr lang="en-US" dirty="0" smtClean="0"/>
              <a:t> and approach in preparing for and responding to disaster and crises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Effective </a:t>
            </a:r>
            <a:r>
              <a:rPr lang="en-US" dirty="0" err="1" smtClean="0"/>
              <a:t>prepardness</a:t>
            </a:r>
            <a:r>
              <a:rPr lang="en-US" dirty="0" smtClean="0"/>
              <a:t> capacities for appropriate response to disaster and crises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To develop well prepared and effective means to help and meet the different needs of the most vulnerable people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en-US" dirty="0" smtClean="0"/>
              <a:t>Work with communities to improve their health and </a:t>
            </a:r>
            <a:r>
              <a:rPr lang="en-US" dirty="0" err="1" smtClean="0"/>
              <a:t>livehood</a:t>
            </a:r>
            <a:r>
              <a:rPr lang="en-US" dirty="0" smtClean="0"/>
              <a:t> and assisting them to prepare and respond to disaster and crises or “Community empowerment approaches” (CBDRM)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561</Words>
  <Application>Microsoft Office PowerPoint</Application>
  <PresentationFormat>On-screen Show (4:3)</PresentationFormat>
  <Paragraphs>129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Suhaimi Ibrahim</dc:creator>
  <cp:lastModifiedBy>Valued Acer Customer</cp:lastModifiedBy>
  <cp:revision>49</cp:revision>
  <dcterms:created xsi:type="dcterms:W3CDTF">2012-03-04T08:40:37Z</dcterms:created>
  <dcterms:modified xsi:type="dcterms:W3CDTF">2012-06-06T05:46:33Z</dcterms:modified>
</cp:coreProperties>
</file>