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sldIdLst>
    <p:sldId id="256" r:id="rId2"/>
    <p:sldId id="258" r:id="rId3"/>
    <p:sldId id="280" r:id="rId4"/>
    <p:sldId id="274" r:id="rId5"/>
    <p:sldId id="289" r:id="rId6"/>
    <p:sldId id="286" r:id="rId7"/>
    <p:sldId id="292" r:id="rId8"/>
    <p:sldId id="290" r:id="rId9"/>
    <p:sldId id="293" r:id="rId10"/>
    <p:sldId id="291" r:id="rId11"/>
    <p:sldId id="281" r:id="rId12"/>
    <p:sldId id="269" r:id="rId13"/>
    <p:sldId id="272"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44" autoAdjust="0"/>
    <p:restoredTop sz="81335" autoAdjust="0"/>
  </p:normalViewPr>
  <p:slideViewPr>
    <p:cSldViewPr snapToGrid="0" snapToObjects="1">
      <p:cViewPr varScale="1">
        <p:scale>
          <a:sx n="60" d="100"/>
          <a:sy n="60" d="100"/>
        </p:scale>
        <p:origin x="184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B947EE-2FA8-5F44-B445-3321E18DF52C}" type="datetimeFigureOut">
              <a:rPr lang="en-US" smtClean="0"/>
              <a:t>3/10/2016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94021F-7518-D34B-B8A9-A1B7B9C65A4D}" type="slidenum">
              <a:rPr lang="en-US" smtClean="0"/>
              <a:t>‹#›</a:t>
            </a:fld>
            <a:endParaRPr lang="en-US"/>
          </a:p>
        </p:txBody>
      </p:sp>
    </p:spTree>
    <p:extLst>
      <p:ext uri="{BB962C8B-B14F-4D97-AF65-F5344CB8AC3E}">
        <p14:creationId xmlns:p14="http://schemas.microsoft.com/office/powerpoint/2010/main" val="30495925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a:t>
            </a:r>
            <a:r>
              <a:rPr lang="en-US" baseline="0" dirty="0" smtClean="0"/>
              <a:t> </a:t>
            </a:r>
            <a:r>
              <a:rPr lang="en-US" dirty="0" smtClean="0"/>
              <a:t>Climate change mitigation (and adaptation) is a global common problem that requires international cooperation across scales, including for financing.</a:t>
            </a:r>
          </a:p>
          <a:p>
            <a:r>
              <a:rPr lang="en-US" dirty="0" smtClean="0"/>
              <a:t>2.</a:t>
            </a:r>
            <a:r>
              <a:rPr lang="en-US" baseline="0" dirty="0" smtClean="0"/>
              <a:t> </a:t>
            </a:r>
            <a:r>
              <a:rPr lang="en-US" dirty="0" smtClean="0"/>
              <a:t>The costs of adaptation</a:t>
            </a:r>
            <a:r>
              <a:rPr lang="en-US" baseline="0" dirty="0" smtClean="0"/>
              <a:t> in developing countries are significant. </a:t>
            </a:r>
            <a:endParaRPr lang="en-US" dirty="0" smtClean="0"/>
          </a:p>
          <a:p>
            <a:r>
              <a:rPr lang="en-US" dirty="0" smtClean="0"/>
              <a:t>3.</a:t>
            </a:r>
            <a:r>
              <a:rPr lang="en-US" baseline="0" dirty="0" smtClean="0"/>
              <a:t> </a:t>
            </a:r>
            <a:r>
              <a:rPr lang="en-GB" dirty="0" smtClean="0"/>
              <a:t>At a time when current resources are already stretched, National Red Cross and Red Crescent Societies have expressed the need to gain better understanding of how to access existing climate funds that will enable them to mainstream climate change in their programmes. </a:t>
            </a:r>
            <a:endParaRPr lang="en-GB" dirty="0"/>
          </a:p>
        </p:txBody>
      </p:sp>
      <p:sp>
        <p:nvSpPr>
          <p:cNvPr id="4" name="Slide Number Placeholder 3"/>
          <p:cNvSpPr>
            <a:spLocks noGrp="1"/>
          </p:cNvSpPr>
          <p:nvPr>
            <p:ph type="sldNum" sz="quarter" idx="10"/>
          </p:nvPr>
        </p:nvSpPr>
        <p:spPr/>
        <p:txBody>
          <a:bodyPr/>
          <a:lstStyle/>
          <a:p>
            <a:fld id="{3F94021F-7518-D34B-B8A9-A1B7B9C65A4D}" type="slidenum">
              <a:rPr lang="en-US" smtClean="0"/>
              <a:t>1</a:t>
            </a:fld>
            <a:endParaRPr lang="en-US"/>
          </a:p>
        </p:txBody>
      </p:sp>
    </p:spTree>
    <p:extLst>
      <p:ext uri="{BB962C8B-B14F-4D97-AF65-F5344CB8AC3E}">
        <p14:creationId xmlns:p14="http://schemas.microsoft.com/office/powerpoint/2010/main" val="4505959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i-FI" dirty="0" smtClean="0"/>
              <a:t>Source: Cam</a:t>
            </a:r>
            <a:r>
              <a:rPr lang="fi-FI" baseline="0" dirty="0" smtClean="0"/>
              <a:t>Climate website.</a:t>
            </a:r>
            <a:endParaRPr lang="fi-FI" dirty="0"/>
          </a:p>
        </p:txBody>
      </p:sp>
      <p:sp>
        <p:nvSpPr>
          <p:cNvPr id="4" name="Slide Number Placeholder 3"/>
          <p:cNvSpPr>
            <a:spLocks noGrp="1"/>
          </p:cNvSpPr>
          <p:nvPr>
            <p:ph type="sldNum" sz="quarter" idx="10"/>
          </p:nvPr>
        </p:nvSpPr>
        <p:spPr/>
        <p:txBody>
          <a:bodyPr/>
          <a:lstStyle/>
          <a:p>
            <a:fld id="{C2275DDA-6299-46BF-BBB1-25DDC98AA00B}" type="slidenum">
              <a:rPr lang="en-GB" smtClean="0"/>
              <a:pPr/>
              <a:t>10</a:t>
            </a:fld>
            <a:endParaRPr lang="en-GB"/>
          </a:p>
        </p:txBody>
      </p:sp>
    </p:spTree>
    <p:extLst>
      <p:ext uri="{BB962C8B-B14F-4D97-AF65-F5344CB8AC3E}">
        <p14:creationId xmlns:p14="http://schemas.microsoft.com/office/powerpoint/2010/main" val="3292821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Source: IFRC</a:t>
            </a:r>
            <a:r>
              <a:rPr lang="en-GB" baseline="0" dirty="0" smtClean="0"/>
              <a:t> 2013. Accessing climate finance – An overview. </a:t>
            </a:r>
            <a:endParaRPr lang="en-GB" dirty="0" smtClean="0"/>
          </a:p>
          <a:p>
            <a:endParaRPr lang="en-GB" dirty="0" smtClean="0"/>
          </a:p>
          <a:p>
            <a:r>
              <a:rPr lang="en-GB" dirty="0" smtClean="0"/>
              <a:t>Several multilateral and bilateral funds exist, most of them are not directly accessible to RCRC.</a:t>
            </a:r>
          </a:p>
          <a:p>
            <a:r>
              <a:rPr lang="en-GB" dirty="0" smtClean="0"/>
              <a:t>Funding for adaptation still mainly from public sources through government</a:t>
            </a:r>
          </a:p>
          <a:p>
            <a:r>
              <a:rPr lang="en-GB" dirty="0" smtClean="0"/>
              <a:t>Many international sources are conditional to the content of NAP/government climate change strategy</a:t>
            </a:r>
          </a:p>
          <a:p>
            <a:endParaRPr lang="en-GB" dirty="0" smtClean="0"/>
          </a:p>
          <a:p>
            <a:endParaRPr lang="en-GB" dirty="0" smtClean="0"/>
          </a:p>
          <a:p>
            <a:r>
              <a:rPr lang="en-GB" dirty="0" smtClean="0"/>
              <a:t>-Public sector funding is not distributed</a:t>
            </a:r>
            <a:r>
              <a:rPr lang="en-GB" baseline="0" dirty="0" smtClean="0"/>
              <a:t> directly to end-users, but channelled through government agencies or development banks. Many international funds are only available through governments or UN development agencies.</a:t>
            </a:r>
            <a:endParaRPr lang="en-GB" dirty="0" smtClean="0"/>
          </a:p>
          <a:p>
            <a:r>
              <a:rPr lang="en-GB" dirty="0" smtClean="0"/>
              <a:t>-Most of funding</a:t>
            </a:r>
            <a:r>
              <a:rPr lang="en-GB" baseline="0" dirty="0" smtClean="0"/>
              <a:t> goes through private sector, only limited sources of climate finance can be thought of traditional aid.</a:t>
            </a:r>
          </a:p>
          <a:p>
            <a:r>
              <a:rPr lang="en-GB" baseline="0" dirty="0" smtClean="0"/>
              <a:t>-Most funding is directed to mitigation. Mitigation-adaptation together is seen to support sustainable development</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1D303C61-5949-496D-8CA7-C2ED140DC3C8}" type="slidenum">
              <a:rPr lang="en-GB" smtClean="0"/>
              <a:pPr/>
              <a:t>11</a:t>
            </a:fld>
            <a:endParaRPr lang="en-GB"/>
          </a:p>
        </p:txBody>
      </p:sp>
    </p:spTree>
    <p:extLst>
      <p:ext uri="{BB962C8B-B14F-4D97-AF65-F5344CB8AC3E}">
        <p14:creationId xmlns:p14="http://schemas.microsoft.com/office/powerpoint/2010/main" val="35779043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F94021F-7518-D34B-B8A9-A1B7B9C65A4D}" type="slidenum">
              <a:rPr lang="en-US" smtClean="0"/>
              <a:t>13</a:t>
            </a:fld>
            <a:endParaRPr lang="en-US"/>
          </a:p>
        </p:txBody>
      </p:sp>
    </p:spTree>
    <p:extLst>
      <p:ext uri="{BB962C8B-B14F-4D97-AF65-F5344CB8AC3E}">
        <p14:creationId xmlns:p14="http://schemas.microsoft.com/office/powerpoint/2010/main" val="4292241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Total climate finance includes all financial flows whose expected effect is to reduce net greenhouse</a:t>
            </a:r>
          </a:p>
          <a:p>
            <a:r>
              <a:rPr lang="en-US" dirty="0" smtClean="0"/>
              <a:t>emissions and/or to enhance resilience to the impacts of climate variability and the projected</a:t>
            </a:r>
          </a:p>
          <a:p>
            <a:r>
              <a:rPr lang="en-US" dirty="0" smtClean="0"/>
              <a:t>climate change. This covers private and public funds, domestic and international flows, expenditures</a:t>
            </a:r>
          </a:p>
          <a:p>
            <a:r>
              <a:rPr lang="en-US" dirty="0" smtClean="0"/>
              <a:t>for mitigation and adaptation, and adaptation to current climate variability as well as future climate</a:t>
            </a:r>
          </a:p>
          <a:p>
            <a:r>
              <a:rPr lang="en-US" dirty="0" smtClean="0"/>
              <a:t>change.</a:t>
            </a:r>
            <a:endParaRPr lang="fi-FI" dirty="0" smtClean="0"/>
          </a:p>
          <a:p>
            <a:endParaRPr lang="en-GB" dirty="0"/>
          </a:p>
        </p:txBody>
      </p:sp>
      <p:sp>
        <p:nvSpPr>
          <p:cNvPr id="4" name="Slide Number Placeholder 3"/>
          <p:cNvSpPr>
            <a:spLocks noGrp="1"/>
          </p:cNvSpPr>
          <p:nvPr>
            <p:ph type="sldNum" sz="quarter" idx="10"/>
          </p:nvPr>
        </p:nvSpPr>
        <p:spPr/>
        <p:txBody>
          <a:bodyPr/>
          <a:lstStyle/>
          <a:p>
            <a:fld id="{3F94021F-7518-D34B-B8A9-A1B7B9C65A4D}" type="slidenum">
              <a:rPr lang="en-US" smtClean="0"/>
              <a:t>2</a:t>
            </a:fld>
            <a:endParaRPr lang="en-US"/>
          </a:p>
        </p:txBody>
      </p:sp>
    </p:spTree>
    <p:extLst>
      <p:ext uri="{BB962C8B-B14F-4D97-AF65-F5344CB8AC3E}">
        <p14:creationId xmlns:p14="http://schemas.microsoft.com/office/powerpoint/2010/main" val="619579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Several multilateral and bilateral funds exist, most of them are not directly accessible to RC.</a:t>
            </a:r>
          </a:p>
          <a:p>
            <a:r>
              <a:rPr lang="en-GB" dirty="0" smtClean="0"/>
              <a:t>Funding for adaptation mainly from public sources through government</a:t>
            </a:r>
          </a:p>
          <a:p>
            <a:r>
              <a:rPr lang="en-GB" dirty="0" smtClean="0"/>
              <a:t>Many international sources are conditional to the content of NAP/government climate change strategy</a:t>
            </a:r>
          </a:p>
          <a:p>
            <a:r>
              <a:rPr lang="en-GB" dirty="0" smtClean="0"/>
              <a:t>Public sector funding is not distributed</a:t>
            </a:r>
            <a:r>
              <a:rPr lang="en-GB" baseline="0" dirty="0" smtClean="0"/>
              <a:t> directly to end-users, but channelled through government agencies or development banks. Many international funds are only available through governments or UN development agencies.</a:t>
            </a:r>
          </a:p>
          <a:p>
            <a:r>
              <a:rPr lang="en-GB" dirty="0" smtClean="0"/>
              <a:t>Most of funding</a:t>
            </a:r>
            <a:r>
              <a:rPr lang="en-GB" baseline="0" dirty="0" smtClean="0"/>
              <a:t> goes through private sector, only limited sources of climate finance can be thought of traditional aid.</a:t>
            </a:r>
          </a:p>
          <a:p>
            <a:r>
              <a:rPr lang="en-GB" baseline="0" dirty="0" smtClean="0"/>
              <a:t>Most funding is directed to mitigation. Mitigation-adaptation together is seen to support sustainable development</a:t>
            </a:r>
          </a:p>
          <a:p>
            <a:endParaRPr lang="en-GB" baseline="0" dirty="0" smtClean="0"/>
          </a:p>
          <a:p>
            <a:r>
              <a:rPr lang="en-GB" dirty="0" smtClean="0"/>
              <a:t>This document aims at providing National Red Cross and Red Crescent Societies with an overview of some dedicated funding sources for climate change. The guide also provides some basic information on how to access these funds. </a:t>
            </a:r>
            <a:endParaRPr lang="en-GB" baseline="0" dirty="0" smtClean="0"/>
          </a:p>
          <a:p>
            <a:endParaRPr lang="fi-FI" dirty="0"/>
          </a:p>
        </p:txBody>
      </p:sp>
      <p:sp>
        <p:nvSpPr>
          <p:cNvPr id="4" name="Slide Number Placeholder 3"/>
          <p:cNvSpPr>
            <a:spLocks noGrp="1"/>
          </p:cNvSpPr>
          <p:nvPr>
            <p:ph type="sldNum" sz="quarter" idx="10"/>
          </p:nvPr>
        </p:nvSpPr>
        <p:spPr/>
        <p:txBody>
          <a:bodyPr/>
          <a:lstStyle/>
          <a:p>
            <a:fld id="{C2275DDA-6299-46BF-BBB1-25DDC98AA00B}" type="slidenum">
              <a:rPr lang="en-GB" smtClean="0"/>
              <a:pPr/>
              <a:t>3</a:t>
            </a:fld>
            <a:endParaRPr lang="en-GB"/>
          </a:p>
        </p:txBody>
      </p:sp>
    </p:spTree>
    <p:extLst>
      <p:ext uri="{BB962C8B-B14F-4D97-AF65-F5344CB8AC3E}">
        <p14:creationId xmlns:p14="http://schemas.microsoft.com/office/powerpoint/2010/main" val="1145579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smtClean="0">
                <a:solidFill>
                  <a:schemeClr val="tx1"/>
                </a:solidFill>
                <a:latin typeface="+mn-lt"/>
                <a:ea typeface="+mn-ea"/>
                <a:cs typeface="+mn-cs"/>
              </a:rPr>
              <a:t>Source: Climate Finance update December 2015</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Myanmar INDC document: Myanmar calls on the international community to continue supporting the development of capacities to achieve self-sustained adaptation as soon as is practically possible. A major obstacle continues to be access and availability of technologies. This is particularly true, for instance in the area of climate data analysis and short to long term forecast, i.e. lack of advanced computing facilities to enable accurate warning and information and scenarios.</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Myanmar is budgeting for adaptive actions in all sectors with the national budget. However, the scale of the adaptation effort, considering the current level of capacities, and the trend of worsening changes in climate, means major support and investment is required. Investments, both from the Private and Public International Cooperation will be oriented for capacity building and technology development and transfer.</a:t>
            </a:r>
            <a:endParaRPr lang="en-GB" dirty="0"/>
          </a:p>
        </p:txBody>
      </p:sp>
      <p:sp>
        <p:nvSpPr>
          <p:cNvPr id="4" name="Slide Number Placeholder 3"/>
          <p:cNvSpPr>
            <a:spLocks noGrp="1"/>
          </p:cNvSpPr>
          <p:nvPr>
            <p:ph type="sldNum" sz="quarter" idx="10"/>
          </p:nvPr>
        </p:nvSpPr>
        <p:spPr/>
        <p:txBody>
          <a:bodyPr/>
          <a:lstStyle/>
          <a:p>
            <a:fld id="{3F94021F-7518-D34B-B8A9-A1B7B9C65A4D}" type="slidenum">
              <a:rPr lang="en-US" smtClean="0"/>
              <a:t>4</a:t>
            </a:fld>
            <a:endParaRPr lang="en-US"/>
          </a:p>
        </p:txBody>
      </p:sp>
    </p:spTree>
    <p:extLst>
      <p:ext uri="{BB962C8B-B14F-4D97-AF65-F5344CB8AC3E}">
        <p14:creationId xmlns:p14="http://schemas.microsoft.com/office/powerpoint/2010/main" val="3434624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Total USD 3347.97 / 422 projects,</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3F94021F-7518-D34B-B8A9-A1B7B9C65A4D}" type="slidenum">
              <a:rPr lang="en-US" smtClean="0"/>
              <a:t>5</a:t>
            </a:fld>
            <a:endParaRPr lang="en-US"/>
          </a:p>
        </p:txBody>
      </p:sp>
    </p:spTree>
    <p:extLst>
      <p:ext uri="{BB962C8B-B14F-4D97-AF65-F5344CB8AC3E}">
        <p14:creationId xmlns:p14="http://schemas.microsoft.com/office/powerpoint/2010/main" val="3532860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Source:</a:t>
            </a:r>
            <a:r>
              <a:rPr lang="en-GB" baseline="0" dirty="0" smtClean="0"/>
              <a:t> Climate Policy Initiative, 2015</a:t>
            </a:r>
            <a:endParaRPr lang="en-GB" dirty="0"/>
          </a:p>
        </p:txBody>
      </p:sp>
      <p:sp>
        <p:nvSpPr>
          <p:cNvPr id="4" name="Slide Number Placeholder 3"/>
          <p:cNvSpPr>
            <a:spLocks noGrp="1"/>
          </p:cNvSpPr>
          <p:nvPr>
            <p:ph type="sldNum" sz="quarter" idx="10"/>
          </p:nvPr>
        </p:nvSpPr>
        <p:spPr/>
        <p:txBody>
          <a:bodyPr/>
          <a:lstStyle/>
          <a:p>
            <a:fld id="{3F94021F-7518-D34B-B8A9-A1B7B9C65A4D}" type="slidenum">
              <a:rPr lang="en-US" smtClean="0"/>
              <a:t>6</a:t>
            </a:fld>
            <a:endParaRPr lang="en-US"/>
          </a:p>
        </p:txBody>
      </p:sp>
    </p:spTree>
    <p:extLst>
      <p:ext uri="{BB962C8B-B14F-4D97-AF65-F5344CB8AC3E}">
        <p14:creationId xmlns:p14="http://schemas.microsoft.com/office/powerpoint/2010/main" val="2810678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F94021F-7518-D34B-B8A9-A1B7B9C65A4D}" type="slidenum">
              <a:rPr lang="en-US" smtClean="0"/>
              <a:t>7</a:t>
            </a:fld>
            <a:endParaRPr lang="en-US"/>
          </a:p>
        </p:txBody>
      </p:sp>
    </p:spTree>
    <p:extLst>
      <p:ext uri="{BB962C8B-B14F-4D97-AF65-F5344CB8AC3E}">
        <p14:creationId xmlns:p14="http://schemas.microsoft.com/office/powerpoint/2010/main" val="30893541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Climate Funds</a:t>
            </a:r>
            <a:r>
              <a:rPr lang="en-GB" baseline="0" dirty="0" smtClean="0"/>
              <a:t> Update: Green Climate Fund. December 2015.</a:t>
            </a:r>
            <a:endParaRPr lang="en-GB" dirty="0" smtClean="0"/>
          </a:p>
          <a:p>
            <a:endParaRPr lang="en-GB" dirty="0" smtClean="0"/>
          </a:p>
          <a:p>
            <a:r>
              <a:rPr lang="en-GB" dirty="0" smtClean="0"/>
              <a:t>Significant</a:t>
            </a:r>
            <a:r>
              <a:rPr lang="en-GB" baseline="0" dirty="0" smtClean="0"/>
              <a:t> share of funding to adaptation. And a significant share of the adaptation funding for LDCs, SIDS and African countries.</a:t>
            </a:r>
            <a:endParaRPr lang="en-GB" dirty="0"/>
          </a:p>
        </p:txBody>
      </p:sp>
      <p:sp>
        <p:nvSpPr>
          <p:cNvPr id="4" name="Slide Number Placeholder 3"/>
          <p:cNvSpPr>
            <a:spLocks noGrp="1"/>
          </p:cNvSpPr>
          <p:nvPr>
            <p:ph type="sldNum" sz="quarter" idx="10"/>
          </p:nvPr>
        </p:nvSpPr>
        <p:spPr/>
        <p:txBody>
          <a:bodyPr/>
          <a:lstStyle/>
          <a:p>
            <a:fld id="{3F94021F-7518-D34B-B8A9-A1B7B9C65A4D}" type="slidenum">
              <a:rPr lang="en-US" smtClean="0"/>
              <a:t>8</a:t>
            </a:fld>
            <a:endParaRPr lang="en-US"/>
          </a:p>
        </p:txBody>
      </p:sp>
    </p:spTree>
    <p:extLst>
      <p:ext uri="{BB962C8B-B14F-4D97-AF65-F5344CB8AC3E}">
        <p14:creationId xmlns:p14="http://schemas.microsoft.com/office/powerpoint/2010/main" val="4073478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b="1" dirty="0" smtClean="0"/>
              <a:t>Source: Climate Funds</a:t>
            </a:r>
            <a:r>
              <a:rPr lang="en-GB" sz="1200" b="1" baseline="0" dirty="0" smtClean="0"/>
              <a:t> Update. Gender and Climate Finance. December 2015.</a:t>
            </a:r>
            <a:endParaRPr lang="en-GB" sz="1200" b="1"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b="1"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GB" sz="1200" b="1" dirty="0" smtClean="0"/>
              <a:t>Gender equitable </a:t>
            </a:r>
            <a:r>
              <a:rPr lang="en-GB" sz="1200" dirty="0" smtClean="0"/>
              <a:t>– women and men due largely to their gender roles and respective rights (or lack thereof) have differing vulnerabilities to climate change as well as differentiated capabilities to mitigate emissions, adapt to and cope with climate change impacts. These differences need to be taken into account by creating gender-responsive climate financing mechanisms and fund disbursement guidelines and criteria that support gender equality and women’s empowerment in order to increase the effectiveness and efficiency of climate financing; such a link has been proved for gender-responsive development finance.</a:t>
            </a:r>
          </a:p>
          <a:p>
            <a:endParaRPr lang="en-GB" dirty="0"/>
          </a:p>
        </p:txBody>
      </p:sp>
      <p:sp>
        <p:nvSpPr>
          <p:cNvPr id="4" name="Slide Number Placeholder 3"/>
          <p:cNvSpPr>
            <a:spLocks noGrp="1"/>
          </p:cNvSpPr>
          <p:nvPr>
            <p:ph type="sldNum" sz="quarter" idx="10"/>
          </p:nvPr>
        </p:nvSpPr>
        <p:spPr/>
        <p:txBody>
          <a:bodyPr/>
          <a:lstStyle/>
          <a:p>
            <a:fld id="{3F94021F-7518-D34B-B8A9-A1B7B9C65A4D}" type="slidenum">
              <a:rPr lang="en-US" smtClean="0"/>
              <a:t>9</a:t>
            </a:fld>
            <a:endParaRPr lang="en-US"/>
          </a:p>
        </p:txBody>
      </p:sp>
    </p:spTree>
    <p:extLst>
      <p:ext uri="{BB962C8B-B14F-4D97-AF65-F5344CB8AC3E}">
        <p14:creationId xmlns:p14="http://schemas.microsoft.com/office/powerpoint/2010/main" val="2511174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1"/>
          <p:cNvGrpSpPr>
            <a:grpSpLocks/>
          </p:cNvGrpSpPr>
          <p:nvPr/>
        </p:nvGrpSpPr>
        <p:grpSpPr bwMode="auto">
          <a:xfrm>
            <a:off x="339725" y="339725"/>
            <a:ext cx="1260475" cy="1260475"/>
            <a:chOff x="228600" y="228600"/>
            <a:chExt cx="1260000" cy="1260000"/>
          </a:xfrm>
        </p:grpSpPr>
        <p:sp>
          <p:nvSpPr>
            <p:cNvPr id="6" name="Oval 5"/>
            <p:cNvSpPr/>
            <p:nvPr/>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TextBox 6"/>
            <p:cNvSpPr txBox="1"/>
            <p:nvPr/>
          </p:nvSpPr>
          <p:spPr>
            <a:xfrm>
              <a:off x="282555" y="625325"/>
              <a:ext cx="1144157" cy="461789"/>
            </a:xfrm>
            <a:prstGeom prst="rect">
              <a:avLst/>
            </a:prstGeom>
            <a:noFill/>
          </p:spPr>
          <p:txBody>
            <a:bodyPr lIns="0" tIns="0" rIns="0" bIns="0">
              <a:spAutoFit/>
            </a:bodyPr>
            <a:lstStyle/>
            <a:p>
              <a:pPr algn="ctr" fontAlgn="auto">
                <a:spcBef>
                  <a:spcPts val="0"/>
                </a:spcBef>
                <a:spcAft>
                  <a:spcPts val="0"/>
                </a:spcAft>
                <a:defRPr/>
              </a:pPr>
              <a:r>
                <a:rPr lang="en-US" sz="1000" b="1" dirty="0">
                  <a:solidFill>
                    <a:schemeClr val="bg1"/>
                  </a:solidFill>
                  <a:latin typeface="Arial" pitchFamily="34" charset="0"/>
                  <a:ea typeface="+mn-ea"/>
                  <a:cs typeface="Arial" pitchFamily="34" charset="0"/>
                </a:rPr>
                <a:t>Presentation title</a:t>
              </a:r>
            </a:p>
            <a:p>
              <a:pPr algn="ctr" fontAlgn="auto">
                <a:spcBef>
                  <a:spcPts val="0"/>
                </a:spcBef>
                <a:spcAft>
                  <a:spcPts val="0"/>
                </a:spcAft>
                <a:defRPr/>
              </a:pPr>
              <a:r>
                <a:rPr lang="en-US" sz="1000" b="1" dirty="0">
                  <a:solidFill>
                    <a:schemeClr val="bg1"/>
                  </a:solidFill>
                  <a:latin typeface="Arial" pitchFamily="34" charset="0"/>
                  <a:ea typeface="+mn-ea"/>
                  <a:cs typeface="Arial" pitchFamily="34" charset="0"/>
                </a:rPr>
                <a:t>at-a-glance info</a:t>
              </a:r>
            </a:p>
            <a:p>
              <a:pPr algn="ctr" fontAlgn="auto">
                <a:spcBef>
                  <a:spcPts val="0"/>
                </a:spcBef>
                <a:spcAft>
                  <a:spcPts val="0"/>
                </a:spcAft>
                <a:defRPr/>
              </a:pPr>
              <a:r>
                <a:rPr lang="en-US" sz="1000" b="1" dirty="0">
                  <a:solidFill>
                    <a:schemeClr val="bg1"/>
                  </a:solidFill>
                  <a:latin typeface="Arial" pitchFamily="34" charset="0"/>
                  <a:ea typeface="+mn-ea"/>
                  <a:cs typeface="Arial" pitchFamily="34" charset="0"/>
                </a:rPr>
                <a:t>(in slide master)</a:t>
              </a:r>
            </a:p>
          </p:txBody>
        </p:sp>
      </p:gr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8" name="Oval 7"/>
          <p:cNvSpPr/>
          <p:nvPr/>
        </p:nvSpPr>
        <p:spPr>
          <a:xfrm>
            <a:off x="395536" y="404664"/>
            <a:ext cx="1152128" cy="1152128"/>
          </a:xfrm>
          <a:prstGeom prst="ellipse">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9"/>
          <p:cNvSpPr txBox="1">
            <a:spLocks noChangeArrowheads="1"/>
          </p:cNvSpPr>
          <p:nvPr/>
        </p:nvSpPr>
        <p:spPr bwMode="auto">
          <a:xfrm>
            <a:off x="395536" y="692696"/>
            <a:ext cx="114458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200">
                <a:solidFill>
                  <a:schemeClr val="tx1"/>
                </a:solidFill>
                <a:latin typeface="Arial" charset="0"/>
                <a:ea typeface="ＭＳ Ｐゴシック" charset="0"/>
                <a:cs typeface="Arial" charset="0"/>
              </a:defRPr>
            </a:lvl1pPr>
            <a:lvl2pPr marL="742950" indent="-285750">
              <a:defRPr sz="2000">
                <a:solidFill>
                  <a:schemeClr val="tx1"/>
                </a:solidFill>
                <a:latin typeface="Arial" charset="0"/>
                <a:ea typeface="Arial" charset="0"/>
                <a:cs typeface="Arial" charset="0"/>
              </a:defRPr>
            </a:lvl2pPr>
            <a:lvl3pPr marL="1143000" indent="-228600">
              <a:defRPr sz="2000">
                <a:solidFill>
                  <a:schemeClr val="tx1"/>
                </a:solidFill>
                <a:latin typeface="Arial" charset="0"/>
                <a:ea typeface="Arial" charset="0"/>
                <a:cs typeface="Arial" charset="0"/>
              </a:defRPr>
            </a:lvl3pPr>
            <a:lvl4pPr marL="1600200" indent="-228600">
              <a:defRPr sz="2000">
                <a:solidFill>
                  <a:schemeClr val="tx1"/>
                </a:solidFill>
                <a:latin typeface="Arial" charset="0"/>
                <a:ea typeface="Arial" charset="0"/>
                <a:cs typeface="Arial" charset="0"/>
              </a:defRPr>
            </a:lvl4pPr>
            <a:lvl5pPr marL="2057400" indent="-228600">
              <a:defRPr sz="2000">
                <a:solidFill>
                  <a:schemeClr val="tx1"/>
                </a:solidFill>
                <a:latin typeface="Arial" charset="0"/>
                <a:ea typeface="Arial" charset="0"/>
                <a:cs typeface="Arial" charset="0"/>
              </a:defRPr>
            </a:lvl5pPr>
            <a:lvl6pPr eaLnBrk="0" fontAlgn="base" hangingPunct="0">
              <a:spcAft>
                <a:spcPct val="0"/>
              </a:spcAft>
              <a:buClr>
                <a:srgbClr val="C00000"/>
              </a:buClr>
              <a:buSzPct val="80000"/>
              <a:buFont typeface="Wingdings" charset="0"/>
              <a:buChar char="§"/>
              <a:defRPr sz="2000">
                <a:solidFill>
                  <a:schemeClr val="tx1"/>
                </a:solidFill>
                <a:latin typeface="Arial" charset="0"/>
                <a:ea typeface="Arial" charset="0"/>
                <a:cs typeface="Arial" charset="0"/>
              </a:defRPr>
            </a:lvl6pPr>
            <a:lvl7pPr eaLnBrk="0" fontAlgn="base" hangingPunct="0">
              <a:spcAft>
                <a:spcPct val="0"/>
              </a:spcAft>
              <a:buClr>
                <a:srgbClr val="C00000"/>
              </a:buClr>
              <a:buSzPct val="80000"/>
              <a:buFont typeface="Wingdings" charset="0"/>
              <a:buChar char="§"/>
              <a:defRPr sz="2000">
                <a:solidFill>
                  <a:schemeClr val="tx1"/>
                </a:solidFill>
                <a:latin typeface="Arial" charset="0"/>
                <a:ea typeface="Arial" charset="0"/>
                <a:cs typeface="Arial" charset="0"/>
              </a:defRPr>
            </a:lvl7pPr>
            <a:lvl8pPr eaLnBrk="0" fontAlgn="base" hangingPunct="0">
              <a:spcAft>
                <a:spcPct val="0"/>
              </a:spcAft>
              <a:buClr>
                <a:srgbClr val="C00000"/>
              </a:buClr>
              <a:buSzPct val="80000"/>
              <a:buFont typeface="Wingdings" charset="0"/>
              <a:buChar char="§"/>
              <a:defRPr sz="2000">
                <a:solidFill>
                  <a:schemeClr val="tx1"/>
                </a:solidFill>
                <a:latin typeface="Arial" charset="0"/>
                <a:ea typeface="Arial" charset="0"/>
                <a:cs typeface="Arial" charset="0"/>
              </a:defRPr>
            </a:lvl8pPr>
            <a:lvl9pPr eaLnBrk="0" fontAlgn="base" hangingPunct="0">
              <a:spcAft>
                <a:spcPct val="0"/>
              </a:spcAft>
              <a:buClr>
                <a:srgbClr val="C00000"/>
              </a:buClr>
              <a:buSzPct val="80000"/>
              <a:buFont typeface="Wingdings" charset="0"/>
              <a:buChar char="§"/>
              <a:defRPr sz="2000">
                <a:solidFill>
                  <a:schemeClr val="tx1"/>
                </a:solidFill>
                <a:latin typeface="Arial" charset="0"/>
                <a:ea typeface="Arial" charset="0"/>
                <a:cs typeface="Arial" charset="0"/>
              </a:defRPr>
            </a:lvl9pPr>
          </a:lstStyle>
          <a:p>
            <a:pPr algn="ctr"/>
            <a:r>
              <a:rPr lang="en-US" sz="1200" b="1" dirty="0" smtClean="0">
                <a:solidFill>
                  <a:schemeClr val="bg1"/>
                </a:solidFill>
              </a:rPr>
              <a:t>Myanmar </a:t>
            </a:r>
            <a:r>
              <a:rPr lang="en-US" sz="1200" b="1" dirty="0">
                <a:solidFill>
                  <a:schemeClr val="bg1"/>
                </a:solidFill>
              </a:rPr>
              <a:t>Climate Change </a:t>
            </a:r>
            <a:r>
              <a:rPr lang="en-US" sz="1200" b="1" dirty="0" smtClean="0">
                <a:solidFill>
                  <a:schemeClr val="bg1"/>
                </a:solidFill>
              </a:rPr>
              <a:t>Training</a:t>
            </a:r>
            <a:endParaRPr lang="en-US" sz="1200" b="1" dirty="0">
              <a:solidFill>
                <a:schemeClr val="bg1"/>
              </a:solidFill>
            </a:endParaRPr>
          </a:p>
        </p:txBody>
      </p:sp>
    </p:spTree>
    <p:extLst>
      <p:ext uri="{BB962C8B-B14F-4D97-AF65-F5344CB8AC3E}">
        <p14:creationId xmlns:p14="http://schemas.microsoft.com/office/powerpoint/2010/main" val="1473770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573119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hart Layout">
    <p:spTree>
      <p:nvGrpSpPr>
        <p:cNvPr id="1" name=""/>
        <p:cNvGrpSpPr/>
        <p:nvPr/>
      </p:nvGrpSpPr>
      <p:grpSpPr>
        <a:xfrm>
          <a:off x="0" y="0"/>
          <a:ext cx="0" cy="0"/>
          <a:chOff x="0" y="0"/>
          <a:chExt cx="0" cy="0"/>
        </a:xfrm>
      </p:grpSpPr>
      <p:cxnSp>
        <p:nvCxnSpPr>
          <p:cNvPr id="6" name="Straight Connector 5"/>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r>
              <a:rPr lang="en-US" noProof="0" smtClean="0"/>
              <a:t>Click icon to add chart</a:t>
            </a:r>
            <a:endParaRPr lang="en-GB" noProof="0" dirty="0"/>
          </a:p>
        </p:txBody>
      </p:sp>
      <p:sp>
        <p:nvSpPr>
          <p:cNvPr id="5" name="Title 4"/>
          <p:cNvSpPr>
            <a:spLocks noGrp="1"/>
          </p:cNvSpPr>
          <p:nvPr>
            <p:ph type="title"/>
          </p:nvPr>
        </p:nvSpPr>
        <p:spPr/>
        <p:txBody>
          <a:bodyPr/>
          <a:lstStyle/>
          <a:p>
            <a:r>
              <a:rPr lang="en-US"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636483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Photo Layou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r>
              <a:rPr lang="en-US" noProof="0" smtClean="0"/>
              <a:t>Drag picture to placeholder or click icon to add</a:t>
            </a:r>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smtClean="0"/>
              <a:t>Click to edit Master text styles</a:t>
            </a:r>
          </a:p>
        </p:txBody>
      </p:sp>
    </p:spTree>
    <p:extLst>
      <p:ext uri="{BB962C8B-B14F-4D97-AF65-F5344CB8AC3E}">
        <p14:creationId xmlns:p14="http://schemas.microsoft.com/office/powerpoint/2010/main" val="2421679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4069150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671857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End contact Layout">
    <p:spTree>
      <p:nvGrpSpPr>
        <p:cNvPr id="1" name=""/>
        <p:cNvGrpSpPr/>
        <p:nvPr/>
      </p:nvGrpSpPr>
      <p:grpSpPr>
        <a:xfrm>
          <a:off x="0" y="0"/>
          <a:ext cx="0" cy="0"/>
          <a:chOff x="0" y="0"/>
          <a:chExt cx="0" cy="0"/>
        </a:xfrm>
      </p:grpSpPr>
      <p:grpSp>
        <p:nvGrpSpPr>
          <p:cNvPr id="2" name="Group 7"/>
          <p:cNvGrpSpPr>
            <a:grpSpLocks/>
          </p:cNvGrpSpPr>
          <p:nvPr/>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p:cNvSpPr/>
            <p:nvPr/>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extBox 4"/>
            <p:cNvSpPr txBox="1"/>
            <p:nvPr/>
          </p:nvSpPr>
          <p:spPr>
            <a:xfrm>
              <a:off x="533400" y="498475"/>
              <a:ext cx="4724400" cy="3589338"/>
            </a:xfrm>
            <a:prstGeom prst="rect">
              <a:avLst/>
            </a:prstGeom>
            <a:noFill/>
          </p:spPr>
          <p:txBody>
            <a:bodyPr lIns="0" tIns="0" rIns="0" bIns="0">
              <a:spAutoFit/>
            </a:bodyPr>
            <a:lstStyle/>
            <a:p>
              <a:pPr fontAlgn="auto">
                <a:spcBef>
                  <a:spcPts val="0"/>
                </a:spcBef>
                <a:spcAft>
                  <a:spcPts val="0"/>
                </a:spcAft>
                <a:defRPr/>
              </a:pPr>
              <a:r>
                <a:rPr lang="en-US" sz="2000" b="1" baseline="30000" dirty="0">
                  <a:solidFill>
                    <a:srgbClr val="E8C7B0"/>
                  </a:solidFill>
                  <a:latin typeface="Arial" pitchFamily="34" charset="0"/>
                  <a:ea typeface="+mn-ea"/>
                  <a:cs typeface="Arial" pitchFamily="34" charset="0"/>
                </a:rPr>
                <a:t>FOR FURTHER INFORMATION ON XXXXXXXXX XXXXXXXX XXXXXXXXX XXXX, PLEASE CONTACT:</a:t>
              </a:r>
            </a:p>
            <a:p>
              <a:pPr fontAlgn="auto">
                <a:spcBef>
                  <a:spcPts val="0"/>
                </a:spcBef>
                <a:spcAft>
                  <a:spcPts val="0"/>
                </a:spcAft>
                <a:defRPr/>
              </a:pPr>
              <a:endParaRPr lang="en-US" sz="2000" b="1" baseline="30000" dirty="0">
                <a:solidFill>
                  <a:schemeClr val="bg1"/>
                </a:solidFill>
                <a:latin typeface="Arial" pitchFamily="34" charset="0"/>
                <a:ea typeface="+mn-ea"/>
                <a:cs typeface="Arial" pitchFamily="34" charset="0"/>
              </a:endParaRPr>
            </a:p>
            <a:p>
              <a:pPr fontAlgn="auto">
                <a:spcBef>
                  <a:spcPts val="0"/>
                </a:spcBef>
                <a:spcAft>
                  <a:spcPts val="0"/>
                </a:spcAft>
                <a:defRPr/>
              </a:pPr>
              <a:r>
                <a:rPr lang="en-US" sz="2000" b="1" baseline="30000" dirty="0">
                  <a:solidFill>
                    <a:srgbClr val="E8C7B0"/>
                  </a:solidFill>
                  <a:latin typeface="Arial" pitchFamily="34" charset="0"/>
                  <a:ea typeface="+mn-ea"/>
                  <a:cs typeface="Arial" pitchFamily="34" charset="0"/>
                </a:rPr>
                <a:t>IFRC XXXXXXXXXXXXX DEPARTMENT</a:t>
              </a:r>
            </a:p>
            <a:p>
              <a:pPr fontAlgn="auto">
                <a:spcBef>
                  <a:spcPts val="0"/>
                </a:spcBef>
                <a:spcAft>
                  <a:spcPts val="0"/>
                </a:spcAft>
                <a:defRPr/>
              </a:pPr>
              <a:r>
                <a:rPr lang="en-US" sz="2000" baseline="30000" dirty="0">
                  <a:solidFill>
                    <a:schemeClr val="bg1"/>
                  </a:solidFill>
                  <a:latin typeface="Arial" pitchFamily="34" charset="0"/>
                  <a:ea typeface="+mn-ea"/>
                  <a:cs typeface="Arial" pitchFamily="34" charset="0"/>
                </a:rPr>
                <a:t>NAME SURNAME, TITLE</a:t>
              </a:r>
              <a:br>
                <a:rPr lang="en-US" sz="2000" baseline="30000" dirty="0">
                  <a:solidFill>
                    <a:schemeClr val="bg1"/>
                  </a:solidFill>
                  <a:latin typeface="Arial" pitchFamily="34" charset="0"/>
                  <a:ea typeface="+mn-ea"/>
                  <a:cs typeface="Arial" pitchFamily="34" charset="0"/>
                </a:rPr>
              </a:br>
              <a:r>
                <a:rPr lang="en-US" sz="2000" b="1" baseline="30000" dirty="0">
                  <a:solidFill>
                    <a:schemeClr val="bg1"/>
                  </a:solidFill>
                  <a:latin typeface="Arial" pitchFamily="34" charset="0"/>
                  <a:ea typeface="+mn-ea"/>
                  <a:cs typeface="Arial" pitchFamily="34" charset="0"/>
                </a:rPr>
                <a:t>TEL. : +41 022 730 XXXX</a:t>
              </a:r>
            </a:p>
            <a:p>
              <a:pPr fontAlgn="auto">
                <a:spcBef>
                  <a:spcPts val="0"/>
                </a:spcBef>
                <a:spcAft>
                  <a:spcPts val="0"/>
                </a:spcAft>
                <a:defRPr/>
              </a:pPr>
              <a:r>
                <a:rPr lang="en-US" sz="2000" b="1" baseline="30000" dirty="0">
                  <a:solidFill>
                    <a:schemeClr val="bg1"/>
                  </a:solidFill>
                  <a:latin typeface="Arial" pitchFamily="34" charset="0"/>
                  <a:ea typeface="+mn-ea"/>
                  <a:cs typeface="Arial" pitchFamily="34" charset="0"/>
                </a:rPr>
                <a:t>EMAIL: name.surname@ifrc.org</a:t>
              </a:r>
            </a:p>
            <a:p>
              <a:pPr fontAlgn="auto">
                <a:spcBef>
                  <a:spcPts val="0"/>
                </a:spcBef>
                <a:spcAft>
                  <a:spcPts val="0"/>
                </a:spcAft>
                <a:defRPr/>
              </a:pPr>
              <a:endParaRPr lang="en-US" sz="2000" b="1" baseline="30000" dirty="0">
                <a:solidFill>
                  <a:schemeClr val="bg1"/>
                </a:solidFill>
                <a:latin typeface="Arial" pitchFamily="34" charset="0"/>
                <a:ea typeface="+mn-ea"/>
                <a:cs typeface="Arial" pitchFamily="34" charset="0"/>
              </a:endParaRPr>
            </a:p>
            <a:p>
              <a:pPr fontAlgn="auto">
                <a:spcBef>
                  <a:spcPts val="0"/>
                </a:spcBef>
                <a:spcAft>
                  <a:spcPts val="0"/>
                </a:spcAft>
                <a:defRPr/>
              </a:pPr>
              <a:r>
                <a:rPr lang="en-US" sz="2000" b="1" baseline="30000" dirty="0">
                  <a:solidFill>
                    <a:srgbClr val="E8C7B0"/>
                  </a:solidFill>
                  <a:latin typeface="Arial" pitchFamily="34" charset="0"/>
                  <a:ea typeface="+mn-ea"/>
                  <a:cs typeface="Arial" pitchFamily="34" charset="0"/>
                </a:rPr>
                <a:t>THIS PRESENTATION IS PUBLISHED BY</a:t>
              </a:r>
            </a:p>
            <a:p>
              <a:pPr fontAlgn="auto">
                <a:spcBef>
                  <a:spcPts val="0"/>
                </a:spcBef>
                <a:spcAft>
                  <a:spcPts val="0"/>
                </a:spcAft>
                <a:defRPr/>
              </a:pPr>
              <a:r>
                <a:rPr lang="en-US" sz="2000" b="1" baseline="30000" dirty="0">
                  <a:solidFill>
                    <a:schemeClr val="bg1"/>
                  </a:solidFill>
                  <a:latin typeface="Arial" pitchFamily="34" charset="0"/>
                  <a:ea typeface="+mn-ea"/>
                  <a:cs typeface="Arial" pitchFamily="34" charset="0"/>
                </a:rPr>
                <a:t>INTERNATIONAL FEDERATION OF </a:t>
              </a:r>
              <a:br>
                <a:rPr lang="en-US" sz="2000" b="1" baseline="30000" dirty="0">
                  <a:solidFill>
                    <a:schemeClr val="bg1"/>
                  </a:solidFill>
                  <a:latin typeface="Arial" pitchFamily="34" charset="0"/>
                  <a:ea typeface="+mn-ea"/>
                  <a:cs typeface="Arial" pitchFamily="34" charset="0"/>
                </a:rPr>
              </a:br>
              <a:r>
                <a:rPr lang="en-US" sz="2000" b="1" baseline="30000" dirty="0">
                  <a:solidFill>
                    <a:schemeClr val="bg1"/>
                  </a:solidFill>
                  <a:latin typeface="Arial" pitchFamily="34" charset="0"/>
                  <a:ea typeface="+mn-ea"/>
                  <a:cs typeface="Arial" pitchFamily="34" charset="0"/>
                </a:rPr>
                <a:t>RED CROSS AND RED CRESCENT SOCIETIES</a:t>
              </a:r>
            </a:p>
            <a:p>
              <a:pPr fontAlgn="auto">
                <a:spcBef>
                  <a:spcPts val="0"/>
                </a:spcBef>
                <a:spcAft>
                  <a:spcPts val="0"/>
                </a:spcAft>
                <a:defRPr/>
              </a:pPr>
              <a:r>
                <a:rPr lang="en-US" sz="2000" b="1" baseline="30000" dirty="0">
                  <a:solidFill>
                    <a:schemeClr val="bg1"/>
                  </a:solidFill>
                  <a:latin typeface="Arial" pitchFamily="34" charset="0"/>
                  <a:ea typeface="+mn-ea"/>
                  <a:cs typeface="Arial" pitchFamily="34" charset="0"/>
                </a:rPr>
                <a:t>P.O. BOX 372</a:t>
              </a:r>
            </a:p>
            <a:p>
              <a:pPr fontAlgn="auto">
                <a:spcBef>
                  <a:spcPts val="0"/>
                </a:spcBef>
                <a:spcAft>
                  <a:spcPts val="0"/>
                </a:spcAft>
                <a:defRPr/>
              </a:pPr>
              <a:r>
                <a:rPr lang="en-US" sz="2000" b="1" baseline="30000" dirty="0">
                  <a:solidFill>
                    <a:schemeClr val="bg1"/>
                  </a:solidFill>
                  <a:latin typeface="Arial" pitchFamily="34" charset="0"/>
                  <a:ea typeface="+mn-ea"/>
                  <a:cs typeface="Arial" pitchFamily="34" charset="0"/>
                </a:rPr>
                <a:t>CH-1211 GENEVA 19</a:t>
              </a:r>
            </a:p>
            <a:p>
              <a:pPr fontAlgn="auto">
                <a:spcBef>
                  <a:spcPts val="0"/>
                </a:spcBef>
                <a:spcAft>
                  <a:spcPts val="0"/>
                </a:spcAft>
                <a:defRPr/>
              </a:pPr>
              <a:r>
                <a:rPr lang="en-US" sz="2000" b="1" baseline="30000" dirty="0">
                  <a:solidFill>
                    <a:schemeClr val="bg1"/>
                  </a:solidFill>
                  <a:latin typeface="Arial" pitchFamily="34" charset="0"/>
                  <a:ea typeface="+mn-ea"/>
                  <a:cs typeface="Arial" pitchFamily="34" charset="0"/>
                </a:rPr>
                <a:t>SWITZERLAND</a:t>
              </a:r>
            </a:p>
            <a:p>
              <a:pPr fontAlgn="auto">
                <a:spcBef>
                  <a:spcPts val="0"/>
                </a:spcBef>
                <a:spcAft>
                  <a:spcPts val="0"/>
                </a:spcAft>
                <a:defRPr/>
              </a:pPr>
              <a:endParaRPr lang="en-US" sz="2000" b="1" baseline="30000" dirty="0">
                <a:solidFill>
                  <a:schemeClr val="bg1"/>
                </a:solidFill>
                <a:latin typeface="Arial" pitchFamily="34" charset="0"/>
                <a:ea typeface="+mn-ea"/>
                <a:cs typeface="Arial" pitchFamily="34" charset="0"/>
              </a:endParaRPr>
            </a:p>
            <a:p>
              <a:pPr fontAlgn="auto">
                <a:spcBef>
                  <a:spcPts val="0"/>
                </a:spcBef>
                <a:spcAft>
                  <a:spcPts val="0"/>
                </a:spcAft>
                <a:defRPr/>
              </a:pPr>
              <a:r>
                <a:rPr lang="en-US" sz="2000" b="1" baseline="30000" dirty="0">
                  <a:solidFill>
                    <a:schemeClr val="bg1"/>
                  </a:solidFill>
                  <a:latin typeface="Arial" pitchFamily="34" charset="0"/>
                  <a:ea typeface="+mn-ea"/>
                  <a:cs typeface="Arial" pitchFamily="34" charset="0"/>
                </a:rPr>
                <a:t>TEL.: +41 22 730 42 22</a:t>
              </a:r>
            </a:p>
            <a:p>
              <a:pPr fontAlgn="auto">
                <a:spcBef>
                  <a:spcPts val="0"/>
                </a:spcBef>
                <a:spcAft>
                  <a:spcPts val="0"/>
                </a:spcAft>
                <a:defRPr/>
              </a:pPr>
              <a:r>
                <a:rPr lang="en-US" sz="2000" b="1" baseline="30000" dirty="0">
                  <a:solidFill>
                    <a:schemeClr val="bg1"/>
                  </a:solidFill>
                  <a:latin typeface="Arial" pitchFamily="34" charset="0"/>
                  <a:ea typeface="+mn-ea"/>
                  <a:cs typeface="Arial" pitchFamily="34" charset="0"/>
                </a:rPr>
                <a:t>FAX.: +41 22 733 03 95</a:t>
              </a:r>
              <a:endParaRPr lang="en-US" sz="2000" dirty="0">
                <a:solidFill>
                  <a:schemeClr val="bg1"/>
                </a:solidFill>
                <a:latin typeface="Arial" pitchFamily="34" charset="0"/>
                <a:ea typeface="+mn-ea"/>
                <a:cs typeface="Arial" pitchFamily="34" charset="0"/>
              </a:endParaRPr>
            </a:p>
          </p:txBody>
        </p:sp>
        <p:pic>
          <p:nvPicPr>
            <p:cNvPr id="6" name="Picture 15" descr="SLCM-icons logo-E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5486400"/>
              <a:ext cx="1905000" cy="983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6" descr="IFRC_logo_E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6096000"/>
              <a:ext cx="3157728" cy="295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85867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1014159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16299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152400" y="5943600"/>
            <a:ext cx="8839200" cy="787400"/>
            <a:chOff x="152400" y="5918015"/>
            <a:chExt cx="8839200" cy="787585"/>
          </a:xfrm>
        </p:grpSpPr>
        <p:sp>
          <p:nvSpPr>
            <p:cNvPr id="9" name="Rectangle 8"/>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fontAlgn="auto">
                <a:spcBef>
                  <a:spcPct val="20000"/>
                </a:spcBef>
                <a:spcAft>
                  <a:spcPts val="0"/>
                </a:spcAft>
                <a:buFontTx/>
                <a:buChar char="•"/>
                <a:defRPr/>
              </a:pPr>
              <a:endParaRPr lang="en-US" sz="3200">
                <a:ea typeface="+mn-ea"/>
              </a:endParaRPr>
            </a:p>
          </p:txBody>
        </p:sp>
        <p:sp>
          <p:nvSpPr>
            <p:cNvPr id="10" name="TextBox 9"/>
            <p:cNvSpPr txBox="1"/>
            <p:nvPr/>
          </p:nvSpPr>
          <p:spPr bwMode="auto">
            <a:xfrm>
              <a:off x="304800" y="6106972"/>
              <a:ext cx="3124200" cy="369974"/>
            </a:xfrm>
            <a:prstGeom prst="rect">
              <a:avLst/>
            </a:prstGeom>
            <a:noFill/>
          </p:spPr>
          <p:txBody>
            <a:bodyPr lIns="0" tIns="0" rIns="0" bIns="0">
              <a:spAutoFit/>
            </a:bodyPr>
            <a:lstStyle/>
            <a:p>
              <a:pPr fontAlgn="auto">
                <a:spcBef>
                  <a:spcPts val="0"/>
                </a:spcBef>
                <a:spcAft>
                  <a:spcPts val="0"/>
                </a:spcAft>
                <a:defRPr/>
              </a:pPr>
              <a:r>
                <a:rPr lang="en-US" sz="1200" b="1">
                  <a:solidFill>
                    <a:srgbClr val="551C15"/>
                  </a:solidFill>
                  <a:latin typeface="Arial Rounded MT Bold" pitchFamily="-110" charset="0"/>
                  <a:ea typeface="Arial Rounded MT Bold" pitchFamily="-110" charset="0"/>
                  <a:cs typeface="Arial Rounded MT Bold" pitchFamily="-110" charset="0"/>
                </a:rPr>
                <a:t>www.ifrc.org</a:t>
              </a:r>
            </a:p>
            <a:p>
              <a:pPr fontAlgn="auto">
                <a:spcBef>
                  <a:spcPts val="0"/>
                </a:spcBef>
                <a:spcAft>
                  <a:spcPts val="0"/>
                </a:spcAft>
                <a:defRPr/>
              </a:pPr>
              <a:r>
                <a:rPr lang="en-US" sz="1200" b="1">
                  <a:solidFill>
                    <a:schemeClr val="bg1"/>
                  </a:solidFill>
                  <a:latin typeface="Arial Rounded MT Bold" pitchFamily="-110" charset="0"/>
                  <a:ea typeface="Arial Rounded MT Bold" pitchFamily="-110" charset="0"/>
                  <a:cs typeface="Arial Rounded MT Bold" pitchFamily="-110" charset="0"/>
                </a:rPr>
                <a:t>Saving lives, changing minds.</a:t>
              </a:r>
              <a:endParaRPr lang="en-US" sz="1200">
                <a:solidFill>
                  <a:schemeClr val="bg1"/>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5613869" y="6172201"/>
              <a:ext cx="3225331"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7" name="Title Placeholder 1"/>
          <p:cNvSpPr>
            <a:spLocks noGrp="1"/>
          </p:cNvSpPr>
          <p:nvPr>
            <p:ph type="title"/>
          </p:nvPr>
        </p:nvSpPr>
        <p:spPr bwMode="auto">
          <a:xfrm>
            <a:off x="1828800" y="350838"/>
            <a:ext cx="6858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a:p>
        </p:txBody>
      </p:sp>
      <p:sp>
        <p:nvSpPr>
          <p:cNvPr id="1028" name="Text Placeholder 2"/>
          <p:cNvSpPr>
            <a:spLocks noGrp="1"/>
          </p:cNvSpPr>
          <p:nvPr>
            <p:ph type="body" idx="1"/>
          </p:nvPr>
        </p:nvSpPr>
        <p:spPr bwMode="auto">
          <a:xfrm>
            <a:off x="1828800" y="1676400"/>
            <a:ext cx="685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grpSp>
        <p:nvGrpSpPr>
          <p:cNvPr id="1029" name="Group 16"/>
          <p:cNvGrpSpPr>
            <a:grpSpLocks/>
          </p:cNvGrpSpPr>
          <p:nvPr/>
        </p:nvGrpSpPr>
        <p:grpSpPr bwMode="auto">
          <a:xfrm>
            <a:off x="339725" y="339725"/>
            <a:ext cx="1260475" cy="1260475"/>
            <a:chOff x="228600" y="228600"/>
            <a:chExt cx="1260000" cy="1260000"/>
          </a:xfrm>
        </p:grpSpPr>
        <p:sp>
          <p:nvSpPr>
            <p:cNvPr id="18" name="Oval 17"/>
            <p:cNvSpPr/>
            <p:nvPr/>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TextBox 18"/>
            <p:cNvSpPr txBox="1"/>
            <p:nvPr/>
          </p:nvSpPr>
          <p:spPr>
            <a:xfrm>
              <a:off x="282555" y="625325"/>
              <a:ext cx="1144157" cy="461789"/>
            </a:xfrm>
            <a:prstGeom prst="rect">
              <a:avLst/>
            </a:prstGeom>
            <a:noFill/>
          </p:spPr>
          <p:txBody>
            <a:bodyPr lIns="0" tIns="0" rIns="0" bIns="0">
              <a:spAutoFit/>
            </a:bodyPr>
            <a:lstStyle/>
            <a:p>
              <a:pPr algn="ctr" fontAlgn="auto">
                <a:spcBef>
                  <a:spcPts val="0"/>
                </a:spcBef>
                <a:spcAft>
                  <a:spcPts val="0"/>
                </a:spcAft>
                <a:defRPr/>
              </a:pPr>
              <a:r>
                <a:rPr lang="en-US" sz="1000" b="1" dirty="0">
                  <a:solidFill>
                    <a:schemeClr val="bg1"/>
                  </a:solidFill>
                  <a:latin typeface="Arial" pitchFamily="34" charset="0"/>
                  <a:ea typeface="+mn-ea"/>
                  <a:cs typeface="Arial" pitchFamily="34" charset="0"/>
                </a:rPr>
                <a:t>Presentation title</a:t>
              </a:r>
            </a:p>
            <a:p>
              <a:pPr algn="ctr" fontAlgn="auto">
                <a:spcBef>
                  <a:spcPts val="0"/>
                </a:spcBef>
                <a:spcAft>
                  <a:spcPts val="0"/>
                </a:spcAft>
                <a:defRPr/>
              </a:pPr>
              <a:r>
                <a:rPr lang="en-US" sz="1000" b="1" dirty="0">
                  <a:solidFill>
                    <a:schemeClr val="bg1"/>
                  </a:solidFill>
                  <a:latin typeface="Arial" pitchFamily="34" charset="0"/>
                  <a:ea typeface="+mn-ea"/>
                  <a:cs typeface="Arial" pitchFamily="34" charset="0"/>
                </a:rPr>
                <a:t>at-a-glance info</a:t>
              </a:r>
            </a:p>
            <a:p>
              <a:pPr algn="ctr" fontAlgn="auto">
                <a:spcBef>
                  <a:spcPts val="0"/>
                </a:spcBef>
                <a:spcAft>
                  <a:spcPts val="0"/>
                </a:spcAft>
                <a:defRPr/>
              </a:pPr>
              <a:r>
                <a:rPr lang="en-US" sz="1000" b="1" dirty="0">
                  <a:solidFill>
                    <a:schemeClr val="bg1"/>
                  </a:solidFill>
                  <a:latin typeface="Arial" pitchFamily="34" charset="0"/>
                  <a:ea typeface="+mn-ea"/>
                  <a:cs typeface="Arial" pitchFamily="34" charset="0"/>
                </a:rPr>
                <a:t>(in slide master)</a:t>
              </a:r>
            </a:p>
          </p:txBody>
        </p:sp>
      </p:grpSp>
      <p:sp>
        <p:nvSpPr>
          <p:cNvPr id="2" name="Rounded Rectangle 1"/>
          <p:cNvSpPr/>
          <p:nvPr/>
        </p:nvSpPr>
        <p:spPr>
          <a:xfrm>
            <a:off x="395536" y="692696"/>
            <a:ext cx="1080120" cy="504056"/>
          </a:xfrm>
          <a:prstGeom prst="round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Oval 2"/>
          <p:cNvSpPr/>
          <p:nvPr/>
        </p:nvSpPr>
        <p:spPr>
          <a:xfrm>
            <a:off x="395536" y="404664"/>
            <a:ext cx="1152128" cy="1152128"/>
          </a:xfrm>
          <a:prstGeom prst="ellipse">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9"/>
          <p:cNvSpPr txBox="1">
            <a:spLocks noChangeArrowheads="1"/>
          </p:cNvSpPr>
          <p:nvPr/>
        </p:nvSpPr>
        <p:spPr bwMode="auto">
          <a:xfrm>
            <a:off x="395536" y="692696"/>
            <a:ext cx="114458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200">
                <a:solidFill>
                  <a:schemeClr val="tx1"/>
                </a:solidFill>
                <a:latin typeface="Arial" charset="0"/>
                <a:ea typeface="ＭＳ Ｐゴシック" charset="0"/>
                <a:cs typeface="Arial" charset="0"/>
              </a:defRPr>
            </a:lvl1pPr>
            <a:lvl2pPr marL="742950" indent="-285750">
              <a:defRPr sz="2000">
                <a:solidFill>
                  <a:schemeClr val="tx1"/>
                </a:solidFill>
                <a:latin typeface="Arial" charset="0"/>
                <a:ea typeface="Arial" charset="0"/>
                <a:cs typeface="Arial" charset="0"/>
              </a:defRPr>
            </a:lvl2pPr>
            <a:lvl3pPr marL="1143000" indent="-228600">
              <a:defRPr sz="2000">
                <a:solidFill>
                  <a:schemeClr val="tx1"/>
                </a:solidFill>
                <a:latin typeface="Arial" charset="0"/>
                <a:ea typeface="Arial" charset="0"/>
                <a:cs typeface="Arial" charset="0"/>
              </a:defRPr>
            </a:lvl3pPr>
            <a:lvl4pPr marL="1600200" indent="-228600">
              <a:defRPr sz="2000">
                <a:solidFill>
                  <a:schemeClr val="tx1"/>
                </a:solidFill>
                <a:latin typeface="Arial" charset="0"/>
                <a:ea typeface="Arial" charset="0"/>
                <a:cs typeface="Arial" charset="0"/>
              </a:defRPr>
            </a:lvl4pPr>
            <a:lvl5pPr marL="2057400" indent="-228600">
              <a:defRPr sz="2000">
                <a:solidFill>
                  <a:schemeClr val="tx1"/>
                </a:solidFill>
                <a:latin typeface="Arial" charset="0"/>
                <a:ea typeface="Arial" charset="0"/>
                <a:cs typeface="Arial" charset="0"/>
              </a:defRPr>
            </a:lvl5pPr>
            <a:lvl6pPr eaLnBrk="0" fontAlgn="base" hangingPunct="0">
              <a:spcAft>
                <a:spcPct val="0"/>
              </a:spcAft>
              <a:buClr>
                <a:srgbClr val="C00000"/>
              </a:buClr>
              <a:buSzPct val="80000"/>
              <a:buFont typeface="Wingdings" charset="0"/>
              <a:buChar char="§"/>
              <a:defRPr sz="2000">
                <a:solidFill>
                  <a:schemeClr val="tx1"/>
                </a:solidFill>
                <a:latin typeface="Arial" charset="0"/>
                <a:ea typeface="Arial" charset="0"/>
                <a:cs typeface="Arial" charset="0"/>
              </a:defRPr>
            </a:lvl6pPr>
            <a:lvl7pPr eaLnBrk="0" fontAlgn="base" hangingPunct="0">
              <a:spcAft>
                <a:spcPct val="0"/>
              </a:spcAft>
              <a:buClr>
                <a:srgbClr val="C00000"/>
              </a:buClr>
              <a:buSzPct val="80000"/>
              <a:buFont typeface="Wingdings" charset="0"/>
              <a:buChar char="§"/>
              <a:defRPr sz="2000">
                <a:solidFill>
                  <a:schemeClr val="tx1"/>
                </a:solidFill>
                <a:latin typeface="Arial" charset="0"/>
                <a:ea typeface="Arial" charset="0"/>
                <a:cs typeface="Arial" charset="0"/>
              </a:defRPr>
            </a:lvl7pPr>
            <a:lvl8pPr eaLnBrk="0" fontAlgn="base" hangingPunct="0">
              <a:spcAft>
                <a:spcPct val="0"/>
              </a:spcAft>
              <a:buClr>
                <a:srgbClr val="C00000"/>
              </a:buClr>
              <a:buSzPct val="80000"/>
              <a:buFont typeface="Wingdings" charset="0"/>
              <a:buChar char="§"/>
              <a:defRPr sz="2000">
                <a:solidFill>
                  <a:schemeClr val="tx1"/>
                </a:solidFill>
                <a:latin typeface="Arial" charset="0"/>
                <a:ea typeface="Arial" charset="0"/>
                <a:cs typeface="Arial" charset="0"/>
              </a:defRPr>
            </a:lvl8pPr>
            <a:lvl9pPr eaLnBrk="0" fontAlgn="base" hangingPunct="0">
              <a:spcAft>
                <a:spcPct val="0"/>
              </a:spcAft>
              <a:buClr>
                <a:srgbClr val="C00000"/>
              </a:buClr>
              <a:buSzPct val="80000"/>
              <a:buFont typeface="Wingdings" charset="0"/>
              <a:buChar char="§"/>
              <a:defRPr sz="2000">
                <a:solidFill>
                  <a:schemeClr val="tx1"/>
                </a:solidFill>
                <a:latin typeface="Arial" charset="0"/>
                <a:ea typeface="Arial" charset="0"/>
                <a:cs typeface="Arial" charset="0"/>
              </a:defRPr>
            </a:lvl9pPr>
          </a:lstStyle>
          <a:p>
            <a:pPr algn="ctr"/>
            <a:r>
              <a:rPr lang="en-US" sz="1200" b="1" dirty="0" smtClean="0">
                <a:solidFill>
                  <a:schemeClr val="bg1"/>
                </a:solidFill>
              </a:rPr>
              <a:t>Myanmar </a:t>
            </a:r>
            <a:r>
              <a:rPr lang="en-US" sz="1200" b="1" dirty="0">
                <a:solidFill>
                  <a:schemeClr val="bg1"/>
                </a:solidFill>
              </a:rPr>
              <a:t>Climate Change </a:t>
            </a:r>
            <a:r>
              <a:rPr lang="en-US" sz="1200" b="1" dirty="0" smtClean="0">
                <a:solidFill>
                  <a:schemeClr val="bg1"/>
                </a:solidFill>
              </a:rPr>
              <a:t>Training</a:t>
            </a:r>
            <a:endParaRPr lang="en-US" sz="1200" b="1"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rtl="0" eaLnBrk="1" fontAlgn="base" hangingPunct="1">
        <a:spcBef>
          <a:spcPct val="0"/>
        </a:spcBef>
        <a:spcAft>
          <a:spcPct val="0"/>
        </a:spcAft>
        <a:defRPr sz="2600" b="1" i="1" kern="1200">
          <a:solidFill>
            <a:schemeClr val="tx1"/>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600" b="1" i="1">
          <a:solidFill>
            <a:schemeClr val="tx1"/>
          </a:solidFill>
          <a:latin typeface="Arial" pitchFamily="34" charset="0"/>
          <a:ea typeface="ＭＳ Ｐゴシック"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ea typeface="ＭＳ Ｐゴシック"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ea typeface="ＭＳ Ｐゴシック"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ea typeface="ＭＳ Ｐゴシック"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1" fontAlgn="base" hangingPunct="1">
        <a:spcBef>
          <a:spcPct val="20000"/>
        </a:spcBef>
        <a:spcAft>
          <a:spcPct val="0"/>
        </a:spcAft>
        <a:buClr>
          <a:srgbClr val="CF1C21"/>
        </a:buClr>
        <a:buSzPct val="80000"/>
        <a:buFont typeface="Wingdings" charset="0"/>
        <a:buChar char="§"/>
        <a:defRPr sz="2200" kern="1200">
          <a:solidFill>
            <a:schemeClr val="tx1"/>
          </a:solidFill>
          <a:latin typeface="Arial" pitchFamily="34" charset="0"/>
          <a:ea typeface="ＭＳ Ｐゴシック" charset="0"/>
          <a:cs typeface="Arial" pitchFamily="34" charset="0"/>
        </a:defRPr>
      </a:lvl1pPr>
      <a:lvl2pPr marL="450850" indent="-177800" algn="l" rtl="0" eaLnBrk="1" fontAlgn="base" hangingPunct="1">
        <a:spcBef>
          <a:spcPct val="20000"/>
        </a:spcBef>
        <a:spcAft>
          <a:spcPct val="0"/>
        </a:spcAft>
        <a:buClr>
          <a:srgbClr val="CF1C21"/>
        </a:buClr>
        <a:buSzPct val="80000"/>
        <a:buFont typeface="Wingdings" charset="0"/>
        <a:buChar char="§"/>
        <a:defRPr sz="2000" kern="1200">
          <a:solidFill>
            <a:schemeClr val="tx1"/>
          </a:solidFill>
          <a:latin typeface="Arial" pitchFamily="34" charset="0"/>
          <a:ea typeface="Arial" charset="0"/>
          <a:cs typeface="Arial" pitchFamily="34" charset="0"/>
        </a:defRPr>
      </a:lvl2pPr>
      <a:lvl3pPr marL="627063" indent="-176213" algn="l" rtl="0" eaLnBrk="1" fontAlgn="base" hangingPunct="1">
        <a:spcBef>
          <a:spcPct val="20000"/>
        </a:spcBef>
        <a:spcAft>
          <a:spcPct val="0"/>
        </a:spcAft>
        <a:buClr>
          <a:srgbClr val="CF1C21"/>
        </a:buClr>
        <a:buSzPct val="80000"/>
        <a:buFont typeface="Wingdings" charset="0"/>
        <a:buChar char="§"/>
        <a:defRPr sz="2000" kern="1200">
          <a:solidFill>
            <a:schemeClr val="tx1"/>
          </a:solidFill>
          <a:latin typeface="Arial" pitchFamily="34" charset="0"/>
          <a:ea typeface="Arial" charset="0"/>
          <a:cs typeface="Arial" pitchFamily="34" charset="0"/>
        </a:defRPr>
      </a:lvl3pPr>
      <a:lvl4pPr marL="627063" indent="-176213" algn="l" rtl="0" eaLnBrk="1" fontAlgn="base" hangingPunct="1">
        <a:spcBef>
          <a:spcPct val="20000"/>
        </a:spcBef>
        <a:spcAft>
          <a:spcPct val="0"/>
        </a:spcAft>
        <a:buClr>
          <a:srgbClr val="CF1C21"/>
        </a:buClr>
        <a:buSzPct val="80000"/>
        <a:buFont typeface="Wingdings" charset="0"/>
        <a:buChar char="§"/>
        <a:defRPr sz="2000" kern="1200">
          <a:solidFill>
            <a:schemeClr val="tx1"/>
          </a:solidFill>
          <a:latin typeface="Arial" pitchFamily="34" charset="0"/>
          <a:ea typeface="Arial" charset="0"/>
          <a:cs typeface="Arial" pitchFamily="34" charset="0"/>
        </a:defRPr>
      </a:lvl4pPr>
      <a:lvl5pPr marL="627063" indent="-176213" algn="l" rtl="0" eaLnBrk="1" fontAlgn="base" hangingPunct="1">
        <a:spcBef>
          <a:spcPct val="20000"/>
        </a:spcBef>
        <a:spcAft>
          <a:spcPct val="0"/>
        </a:spcAft>
        <a:buClr>
          <a:srgbClr val="CF1C21"/>
        </a:buClr>
        <a:buSzPct val="80000"/>
        <a:buFont typeface="Wingdings" charset="0"/>
        <a:buChar char="§"/>
        <a:defRPr sz="2000" kern="1200">
          <a:solidFill>
            <a:schemeClr val="tx1"/>
          </a:solidFill>
          <a:latin typeface="Arial" pitchFamily="34" charset="0"/>
          <a:ea typeface="Arial"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8.emf"/></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8.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371600" y="620688"/>
            <a:ext cx="7315200" cy="1436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noAutofit/>
          </a:bodyPr>
          <a:lstStyle>
            <a:lvl1pPr algn="r" rtl="0" eaLnBrk="1" fontAlgn="base" hangingPunct="1">
              <a:spcBef>
                <a:spcPct val="0"/>
              </a:spcBef>
              <a:spcAft>
                <a:spcPct val="0"/>
              </a:spcAft>
              <a:defRPr sz="2600" b="1" i="1" kern="1200">
                <a:solidFill>
                  <a:schemeClr val="bg1"/>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600" b="1" i="1">
                <a:solidFill>
                  <a:schemeClr val="tx1"/>
                </a:solidFill>
                <a:latin typeface="Arial" pitchFamily="34" charset="0"/>
                <a:ea typeface="ＭＳ Ｐゴシック"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ea typeface="ＭＳ Ｐゴシック"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ea typeface="ＭＳ Ｐゴシック"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ea typeface="ＭＳ Ｐゴシック"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a:lstStyle>
          <a:p>
            <a:pPr algn="ctr"/>
            <a:r>
              <a:rPr lang="en-GB" sz="3600" dirty="0" smtClean="0"/>
              <a:t>     Climate Change and Finance  </a:t>
            </a:r>
            <a:br>
              <a:rPr lang="en-GB" sz="3600" dirty="0" smtClean="0"/>
            </a:br>
            <a:endParaRPr lang="en-GB" sz="3600" dirty="0"/>
          </a:p>
        </p:txBody>
      </p:sp>
      <p:sp>
        <p:nvSpPr>
          <p:cNvPr id="5" name="Subtitle 2"/>
          <p:cNvSpPr txBox="1">
            <a:spLocks/>
          </p:cNvSpPr>
          <p:nvPr/>
        </p:nvSpPr>
        <p:spPr>
          <a:xfrm>
            <a:off x="1371600" y="3068960"/>
            <a:ext cx="6400800" cy="256984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GB" sz="2800" noProof="0" dirty="0" smtClean="0"/>
              <a:t> </a:t>
            </a:r>
            <a:endParaRPr kumimoji="0" lang="en-GB" sz="28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9" name="Bild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 y="1875166"/>
            <a:ext cx="4150360" cy="3763634"/>
          </a:xfrm>
          <a:prstGeom prst="rect">
            <a:avLst/>
          </a:prstGeom>
        </p:spPr>
      </p:pic>
      <p:sp>
        <p:nvSpPr>
          <p:cNvPr id="2" name="TextBox 1"/>
          <p:cNvSpPr txBox="1"/>
          <p:nvPr/>
        </p:nvSpPr>
        <p:spPr>
          <a:xfrm>
            <a:off x="5029200" y="1558478"/>
            <a:ext cx="3649579" cy="1246495"/>
          </a:xfrm>
          <a:prstGeom prst="rect">
            <a:avLst/>
          </a:prstGeom>
          <a:noFill/>
        </p:spPr>
        <p:txBody>
          <a:bodyPr wrap="square" rtlCol="0">
            <a:spAutoFit/>
          </a:bodyPr>
          <a:lstStyle/>
          <a:p>
            <a:r>
              <a:rPr lang="en-GB" sz="2500" b="1" i="1" dirty="0" smtClean="0">
                <a:latin typeface="Arial" pitchFamily="34" charset="0"/>
                <a:ea typeface="ＭＳ Ｐゴシック" charset="0"/>
                <a:cs typeface="Arial" pitchFamily="34" charset="0"/>
              </a:rPr>
              <a:t>Global</a:t>
            </a:r>
          </a:p>
          <a:p>
            <a:r>
              <a:rPr lang="en-GB" sz="2500" b="1" i="1" dirty="0" smtClean="0">
                <a:latin typeface="Arial" pitchFamily="34" charset="0"/>
                <a:ea typeface="ＭＳ Ｐゴシック" charset="0"/>
                <a:cs typeface="Arial" pitchFamily="34" charset="0"/>
              </a:rPr>
              <a:t> Regional/National</a:t>
            </a:r>
          </a:p>
          <a:p>
            <a:r>
              <a:rPr lang="en-GB" sz="2500" b="1" i="1" dirty="0" smtClean="0">
                <a:latin typeface="Arial" pitchFamily="34" charset="0"/>
                <a:ea typeface="ＭＳ Ｐゴシック" charset="0"/>
                <a:cs typeface="Arial" pitchFamily="34" charset="0"/>
              </a:rPr>
              <a:t>Subnational</a:t>
            </a:r>
            <a:endParaRPr lang="en-GB" sz="2500" b="1" i="1" dirty="0">
              <a:latin typeface="Arial" pitchFamily="34" charset="0"/>
              <a:ea typeface="ＭＳ Ｐゴシック" charset="0"/>
              <a:cs typeface="Arial" pitchFamily="34" charset="0"/>
            </a:endParaRPr>
          </a:p>
        </p:txBody>
      </p:sp>
    </p:spTree>
    <p:extLst>
      <p:ext uri="{BB962C8B-B14F-4D97-AF65-F5344CB8AC3E}">
        <p14:creationId xmlns:p14="http://schemas.microsoft.com/office/powerpoint/2010/main" val="2667185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40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4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C</a:t>
            </a:r>
            <a:r>
              <a:rPr lang="en-GB" sz="2800" dirty="0" smtClean="0"/>
              <a:t>limate funds: Cambodia Climate Change Alliance (CCCA) Trust Fund</a:t>
            </a:r>
            <a:endParaRPr lang="en-GB" sz="2800" dirty="0"/>
          </a:p>
        </p:txBody>
      </p:sp>
      <p:sp>
        <p:nvSpPr>
          <p:cNvPr id="5" name="Content Placeholder 4"/>
          <p:cNvSpPr>
            <a:spLocks noGrp="1"/>
          </p:cNvSpPr>
          <p:nvPr>
            <p:ph idx="1"/>
          </p:nvPr>
        </p:nvSpPr>
        <p:spPr>
          <a:xfrm>
            <a:off x="4211960" y="1676400"/>
            <a:ext cx="4474840" cy="4191000"/>
          </a:xfrm>
        </p:spPr>
        <p:txBody>
          <a:bodyPr/>
          <a:lstStyle/>
          <a:p>
            <a:r>
              <a:rPr lang="en-GB" sz="2000" b="1" i="1" dirty="0" smtClean="0"/>
              <a:t>Strengthened capacity for Climate Change Adaptation in Health: Integrated Response to Climate Sensitive Vector Borne Diseases in Cambodia</a:t>
            </a:r>
            <a:endParaRPr lang="en-GB" dirty="0" smtClean="0"/>
          </a:p>
          <a:p>
            <a:pPr marL="0" indent="0">
              <a:buNone/>
            </a:pPr>
            <a:endParaRPr lang="fi-FI" dirty="0" smtClean="0"/>
          </a:p>
          <a:p>
            <a:pPr marL="0" indent="0">
              <a:buNone/>
            </a:pPr>
            <a:r>
              <a:rPr lang="fi-FI" dirty="0" smtClean="0"/>
              <a:t>Trend: National Calls for Proposals with possibility for local organizations to receive small-scale grants (USD 50-100,000), and technical assistance.</a:t>
            </a:r>
            <a:endParaRPr lang="fi-FI" dirty="0"/>
          </a:p>
        </p:txBody>
      </p:sp>
      <p:pic>
        <p:nvPicPr>
          <p:cNvPr id="7" name="Picture 2" descr="RUPP 2nd call projec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1844824"/>
            <a:ext cx="3888432" cy="2367944"/>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107504" y="4365104"/>
            <a:ext cx="4236764" cy="1477328"/>
          </a:xfrm>
          <a:prstGeom prst="rect">
            <a:avLst/>
          </a:prstGeom>
          <a:noFill/>
        </p:spPr>
        <p:txBody>
          <a:bodyPr wrap="square" rtlCol="0">
            <a:spAutoFit/>
          </a:bodyPr>
          <a:lstStyle/>
          <a:p>
            <a:r>
              <a:rPr lang="en-US" i="1" dirty="0">
                <a:solidFill>
                  <a:srgbClr val="FF0000"/>
                </a:solidFill>
                <a:latin typeface="Arial"/>
                <a:cs typeface="Arial"/>
              </a:rPr>
              <a:t>For projects to be eligible for funding, they </a:t>
            </a:r>
            <a:r>
              <a:rPr lang="en-US" i="1" u="sng" dirty="0">
                <a:solidFill>
                  <a:srgbClr val="FF0000"/>
                </a:solidFill>
                <a:latin typeface="Arial"/>
                <a:cs typeface="Arial"/>
              </a:rPr>
              <a:t>must respond to national priorities </a:t>
            </a:r>
            <a:r>
              <a:rPr lang="en-US" i="1" dirty="0">
                <a:solidFill>
                  <a:srgbClr val="FF0000"/>
                </a:solidFill>
                <a:latin typeface="Arial"/>
                <a:cs typeface="Arial"/>
              </a:rPr>
              <a:t>that are articulated in existing Government documents such as the </a:t>
            </a:r>
            <a:r>
              <a:rPr lang="en-US" i="1" dirty="0" smtClean="0">
                <a:solidFill>
                  <a:srgbClr val="FF0000"/>
                </a:solidFill>
                <a:latin typeface="Arial"/>
                <a:cs typeface="Arial"/>
              </a:rPr>
              <a:t>NSDP, NAPA, etc.</a:t>
            </a:r>
            <a:endParaRPr lang="fi-FI" i="1" dirty="0">
              <a:solidFill>
                <a:srgbClr val="FF0000"/>
              </a:solidFill>
              <a:latin typeface="Arial"/>
              <a:cs typeface="Arial"/>
            </a:endParaRPr>
          </a:p>
        </p:txBody>
      </p:sp>
    </p:spTree>
    <p:extLst>
      <p:ext uri="{BB962C8B-B14F-4D97-AF65-F5344CB8AC3E}">
        <p14:creationId xmlns:p14="http://schemas.microsoft.com/office/powerpoint/2010/main" val="8546179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100" dirty="0" smtClean="0"/>
              <a:t> </a:t>
            </a:r>
            <a:r>
              <a:rPr lang="en-GB" dirty="0" smtClean="0"/>
              <a:t/>
            </a:r>
            <a:br>
              <a:rPr lang="en-GB" dirty="0" smtClean="0"/>
            </a:br>
            <a:endParaRPr lang="en-GB" dirty="0"/>
          </a:p>
        </p:txBody>
      </p:sp>
      <p:sp>
        <p:nvSpPr>
          <p:cNvPr id="3" name="Content Placeholder 2"/>
          <p:cNvSpPr>
            <a:spLocks noGrp="1"/>
          </p:cNvSpPr>
          <p:nvPr>
            <p:ph sz="half" idx="1"/>
          </p:nvPr>
        </p:nvSpPr>
        <p:spPr/>
        <p:txBody>
          <a:bodyPr>
            <a:normAutofit/>
          </a:bodyPr>
          <a:lstStyle/>
          <a:p>
            <a:endParaRPr lang="en-GB" dirty="0" smtClean="0"/>
          </a:p>
          <a:p>
            <a:endParaRPr lang="en-GB" dirty="0"/>
          </a:p>
        </p:txBody>
      </p:sp>
      <p:sp>
        <p:nvSpPr>
          <p:cNvPr id="5" name="Content Placeholder 4"/>
          <p:cNvSpPr>
            <a:spLocks noGrp="1"/>
          </p:cNvSpPr>
          <p:nvPr>
            <p:ph sz="half" idx="2"/>
          </p:nvPr>
        </p:nvSpPr>
        <p:spPr>
          <a:xfrm>
            <a:off x="4648200" y="1493838"/>
            <a:ext cx="4038600" cy="4311427"/>
          </a:xfrm>
        </p:spPr>
        <p:txBody>
          <a:bodyPr>
            <a:normAutofit/>
          </a:bodyPr>
          <a:lstStyle/>
          <a:p>
            <a:pPr>
              <a:buNone/>
            </a:pPr>
            <a:endParaRPr lang="en-GB" dirty="0"/>
          </a:p>
          <a:p>
            <a:pPr>
              <a:buNone/>
            </a:pPr>
            <a:endParaRPr lang="en-GB" dirty="0" smtClean="0"/>
          </a:p>
          <a:p>
            <a:r>
              <a:rPr lang="en-GB" dirty="0" smtClean="0"/>
              <a:t>Need to </a:t>
            </a:r>
            <a:r>
              <a:rPr lang="en-GB" dirty="0" smtClean="0">
                <a:solidFill>
                  <a:srgbClr val="FF0000"/>
                </a:solidFill>
              </a:rPr>
              <a:t>strengthen collaboration with national governments </a:t>
            </a:r>
          </a:p>
          <a:p>
            <a:r>
              <a:rPr lang="en-GB" dirty="0" smtClean="0"/>
              <a:t>Develop innovative partnerships with </a:t>
            </a:r>
            <a:r>
              <a:rPr lang="en-GB" dirty="0" smtClean="0">
                <a:solidFill>
                  <a:srgbClr val="FF0000"/>
                </a:solidFill>
              </a:rPr>
              <a:t>private sector</a:t>
            </a:r>
            <a:r>
              <a:rPr lang="en-GB" dirty="0" smtClean="0"/>
              <a:t> – funding, knowledge, technology</a:t>
            </a:r>
          </a:p>
          <a:p>
            <a:r>
              <a:rPr lang="en-GB" dirty="0" smtClean="0"/>
              <a:t>Seek </a:t>
            </a:r>
            <a:r>
              <a:rPr lang="en-GB" dirty="0" smtClean="0">
                <a:solidFill>
                  <a:srgbClr val="FF0000"/>
                </a:solidFill>
              </a:rPr>
              <a:t>synergies</a:t>
            </a:r>
            <a:r>
              <a:rPr lang="en-GB" dirty="0" smtClean="0"/>
              <a:t> between adaptation and mitigation</a:t>
            </a:r>
          </a:p>
          <a:p>
            <a:endParaRPr lang="en-GB"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7747" y="1819646"/>
            <a:ext cx="2823411" cy="392641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Rectangle 3"/>
          <p:cNvSpPr/>
          <p:nvPr/>
        </p:nvSpPr>
        <p:spPr>
          <a:xfrm>
            <a:off x="2069433" y="737672"/>
            <a:ext cx="5999746" cy="523220"/>
          </a:xfrm>
          <a:prstGeom prst="rect">
            <a:avLst/>
          </a:prstGeom>
        </p:spPr>
        <p:txBody>
          <a:bodyPr wrap="square">
            <a:spAutoFit/>
          </a:bodyPr>
          <a:lstStyle/>
          <a:p>
            <a:pPr>
              <a:buNone/>
            </a:pPr>
            <a:r>
              <a:rPr lang="en-GB" sz="2800" dirty="0"/>
              <a:t>Key messages from IFRC publication: </a:t>
            </a:r>
          </a:p>
        </p:txBody>
      </p:sp>
    </p:spTree>
    <p:extLst>
      <p:ext uri="{BB962C8B-B14F-4D97-AF65-F5344CB8AC3E}">
        <p14:creationId xmlns:p14="http://schemas.microsoft.com/office/powerpoint/2010/main" val="3783739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Key messages</a:t>
            </a:r>
            <a:endParaRPr lang="fi-FI" sz="3200" dirty="0"/>
          </a:p>
        </p:txBody>
      </p:sp>
      <p:sp>
        <p:nvSpPr>
          <p:cNvPr id="3" name="Content Placeholder 2"/>
          <p:cNvSpPr>
            <a:spLocks noGrp="1"/>
          </p:cNvSpPr>
          <p:nvPr>
            <p:ph idx="1"/>
          </p:nvPr>
        </p:nvSpPr>
        <p:spPr>
          <a:xfrm>
            <a:off x="673768" y="1676400"/>
            <a:ext cx="8013032" cy="4191000"/>
          </a:xfrm>
        </p:spPr>
        <p:txBody>
          <a:bodyPr/>
          <a:lstStyle/>
          <a:p>
            <a:endParaRPr lang="en-GB" dirty="0" smtClean="0"/>
          </a:p>
          <a:p>
            <a:r>
              <a:rPr lang="en-GB" dirty="0"/>
              <a:t>Influence </a:t>
            </a:r>
            <a:r>
              <a:rPr lang="en-GB" b="1" i="1" dirty="0"/>
              <a:t>what</a:t>
            </a:r>
            <a:r>
              <a:rPr lang="en-GB" dirty="0"/>
              <a:t> is being funded so that climate finance  is used in a way that supports the most vulnerable people to build their </a:t>
            </a:r>
            <a:r>
              <a:rPr lang="en-GB" dirty="0" smtClean="0"/>
              <a:t>resilience</a:t>
            </a:r>
            <a:r>
              <a:rPr lang="en-GB" dirty="0"/>
              <a:t>;</a:t>
            </a:r>
            <a:endParaRPr lang="en-GB" dirty="0" smtClean="0"/>
          </a:p>
          <a:p>
            <a:r>
              <a:rPr lang="en-GB" dirty="0" smtClean="0"/>
              <a:t>Climate finance opportunities exist  – Red Cross can enhance the opportunities to access funding through improved profiling/reporting on what we do, through  partnerships and close engagement with relevant governmental agencies;</a:t>
            </a:r>
          </a:p>
          <a:p>
            <a:r>
              <a:rPr lang="en-GB" dirty="0"/>
              <a:t>Explore the potential for funding our core business ‘community resilience’ through climate change funds focusing on DRR/CCA and co-benefits;</a:t>
            </a:r>
          </a:p>
          <a:p>
            <a:endParaRPr lang="en-GB" dirty="0" smtClean="0"/>
          </a:p>
        </p:txBody>
      </p:sp>
    </p:spTree>
    <p:extLst>
      <p:ext uri="{BB962C8B-B14F-4D97-AF65-F5344CB8AC3E}">
        <p14:creationId xmlns:p14="http://schemas.microsoft.com/office/powerpoint/2010/main" val="3188208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457200" y="0"/>
            <a:ext cx="8229600" cy="1716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normAutofit fontScale="97500"/>
          </a:bodyPr>
          <a:lstStyle>
            <a:lvl1pPr algn="r" rtl="0" eaLnBrk="1" fontAlgn="base" hangingPunct="1">
              <a:spcBef>
                <a:spcPct val="0"/>
              </a:spcBef>
              <a:spcAft>
                <a:spcPct val="0"/>
              </a:spcAft>
              <a:defRPr sz="2600" b="1" i="1" kern="1200">
                <a:solidFill>
                  <a:schemeClr val="bg1"/>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2600" b="1" i="1">
                <a:solidFill>
                  <a:schemeClr val="tx1"/>
                </a:solidFill>
                <a:latin typeface="Arial" pitchFamily="34" charset="0"/>
                <a:ea typeface="ＭＳ Ｐゴシック"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ea typeface="ＭＳ Ｐゴシック"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ea typeface="ＭＳ Ｐゴシック"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ea typeface="ＭＳ Ｐゴシック"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a:lstStyle>
          <a:p>
            <a:pPr algn="ctr"/>
            <a:r>
              <a:rPr lang="en-GB" dirty="0" smtClean="0"/>
              <a:t>Brainstorming exercise</a:t>
            </a:r>
            <a:r>
              <a:rPr lang="en-GB" sz="3600" dirty="0" smtClean="0"/>
              <a:t/>
            </a:r>
            <a:br>
              <a:rPr lang="en-GB" sz="3600" dirty="0" smtClean="0"/>
            </a:br>
            <a:r>
              <a:rPr lang="en-GB" sz="3200" dirty="0" smtClean="0"/>
              <a:t>CCA &amp; co-benefits</a:t>
            </a:r>
            <a:endParaRPr lang="en-GB" sz="3600" dirty="0"/>
          </a:p>
        </p:txBody>
      </p:sp>
      <p:sp>
        <p:nvSpPr>
          <p:cNvPr id="5" name="Subtitle 2"/>
          <p:cNvSpPr txBox="1">
            <a:spLocks/>
          </p:cNvSpPr>
          <p:nvPr/>
        </p:nvSpPr>
        <p:spPr>
          <a:xfrm>
            <a:off x="1371600" y="3068960"/>
            <a:ext cx="6400800" cy="256984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GB" sz="2800" noProof="0" dirty="0" smtClean="0"/>
              <a:t> </a:t>
            </a:r>
            <a:endParaRPr kumimoji="0" lang="en-GB"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2" name="Rectangle 1"/>
          <p:cNvSpPr/>
          <p:nvPr/>
        </p:nvSpPr>
        <p:spPr>
          <a:xfrm>
            <a:off x="457200" y="1493191"/>
            <a:ext cx="8446168" cy="4311052"/>
          </a:xfrm>
          <a:prstGeom prst="rect">
            <a:avLst/>
          </a:prstGeom>
        </p:spPr>
        <p:txBody>
          <a:bodyPr wrap="square">
            <a:spAutoFit/>
          </a:bodyPr>
          <a:lstStyle/>
          <a:p>
            <a:pPr>
              <a:lnSpc>
                <a:spcPct val="107000"/>
              </a:lnSpc>
              <a:spcAft>
                <a:spcPts val="800"/>
              </a:spcAft>
            </a:pPr>
            <a:r>
              <a:rPr lang="en-GB" dirty="0" smtClean="0">
                <a:latin typeface="Calibri" panose="020F0502020204030204" pitchFamily="34" charset="0"/>
                <a:ea typeface="Calibri" panose="020F0502020204030204" pitchFamily="34" charset="0"/>
                <a:cs typeface="Times New Roman" panose="02020603050405020304" pitchFamily="18" charset="0"/>
              </a:rPr>
              <a:t>Exercise background: A Call for CCA project ideas was opened by the National Climate Change Grant Facility. RC is planning to submit a Letter of Interest, including a summary of key information.</a:t>
            </a:r>
          </a:p>
          <a:p>
            <a:pPr>
              <a:lnSpc>
                <a:spcPct val="107000"/>
              </a:lnSpc>
              <a:spcAft>
                <a:spcPts val="800"/>
              </a:spcAft>
            </a:pPr>
            <a:r>
              <a:rPr lang="en-GB" dirty="0" smtClean="0">
                <a:latin typeface="Calibri" panose="020F0502020204030204" pitchFamily="34" charset="0"/>
                <a:ea typeface="Calibri" panose="020F0502020204030204" pitchFamily="34" charset="0"/>
                <a:cs typeface="Times New Roman" panose="02020603050405020304" pitchFamily="18" charset="0"/>
              </a:rPr>
              <a:t>1. Choose the most appropriate/interesting thematic focus </a:t>
            </a:r>
            <a:r>
              <a:rPr lang="en-GB" dirty="0" smtClean="0">
                <a:latin typeface="Calibri" panose="020F0502020204030204" pitchFamily="34" charset="0"/>
                <a:ea typeface="Calibri" panose="020F0502020204030204" pitchFamily="34" charset="0"/>
                <a:cs typeface="Times New Roman" panose="02020603050405020304" pitchFamily="18" charset="0"/>
              </a:rPr>
              <a:t>area (of Green Climate Fund) </a:t>
            </a:r>
            <a:r>
              <a:rPr lang="en-GB" dirty="0" smtClean="0">
                <a:latin typeface="Calibri" panose="020F0502020204030204" pitchFamily="34" charset="0"/>
                <a:ea typeface="Calibri" panose="020F0502020204030204" pitchFamily="34" charset="0"/>
                <a:cs typeface="Times New Roman" panose="02020603050405020304" pitchFamily="18" charset="0"/>
              </a:rPr>
              <a:t>for Red Cross, e.g. a) Ecosystem and ecosystem services, b) Health, food and water security, c) Livelihoods of people and communities, d) Infrastructure and built environment;</a:t>
            </a:r>
          </a:p>
          <a:p>
            <a:r>
              <a:rPr lang="en-GB" dirty="0" smtClean="0">
                <a:latin typeface="Calibri" panose="020F0502020204030204" pitchFamily="34" charset="0"/>
                <a:ea typeface="Calibri" panose="020F0502020204030204" pitchFamily="34" charset="0"/>
                <a:cs typeface="Times New Roman" panose="02020603050405020304" pitchFamily="18" charset="0"/>
              </a:rPr>
              <a:t>2. Please prepare 3 bullet points:</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GB" dirty="0" smtClean="0">
                <a:latin typeface="Calibri" panose="020F0502020204030204" pitchFamily="34" charset="0"/>
                <a:cs typeface="Times New Roman" panose="02020603050405020304" pitchFamily="18" charset="0"/>
              </a:rPr>
              <a:t>Please explain in short (5-10 words) the c</a:t>
            </a:r>
            <a:r>
              <a:rPr lang="en-US" dirty="0" err="1" smtClean="0"/>
              <a:t>limate</a:t>
            </a:r>
            <a:r>
              <a:rPr lang="en-US" dirty="0" smtClean="0"/>
              <a:t> </a:t>
            </a:r>
            <a:r>
              <a:rPr lang="en-US" dirty="0"/>
              <a:t>change problem(s) </a:t>
            </a:r>
            <a:r>
              <a:rPr lang="en-US" dirty="0" smtClean="0"/>
              <a:t>the RC project idea </a:t>
            </a:r>
            <a:r>
              <a:rPr lang="en-US" dirty="0"/>
              <a:t>is </a:t>
            </a:r>
            <a:r>
              <a:rPr lang="en-US" dirty="0" smtClean="0"/>
              <a:t>aiming </a:t>
            </a:r>
            <a:r>
              <a:rPr lang="en-US" dirty="0"/>
              <a:t>to </a:t>
            </a:r>
            <a:r>
              <a:rPr lang="en-US" dirty="0" smtClean="0"/>
              <a:t>address;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Please list who would be the possible RC partners? </a:t>
            </a:r>
            <a:endParaRPr lang="en-GB" dirty="0" smtClean="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GB" dirty="0" smtClean="0">
                <a:latin typeface="Calibri" panose="020F0502020204030204" pitchFamily="34" charset="0"/>
                <a:ea typeface="Calibri" panose="020F0502020204030204" pitchFamily="34" charset="0"/>
                <a:cs typeface="Times New Roman" panose="02020603050405020304" pitchFamily="18" charset="0"/>
              </a:rPr>
              <a:t>Please list what would be the main co-benefits (e.g. CCM or environmental) of the Red Cross CCA (climate-smart DRR) activities (refer to the discussions on the overlapping circles exercise)?</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46766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Content of the module</a:t>
            </a:r>
            <a:endParaRPr lang="en-GB" sz="3200" dirty="0"/>
          </a:p>
        </p:txBody>
      </p:sp>
      <p:sp>
        <p:nvSpPr>
          <p:cNvPr id="3" name="Content Placeholder 2"/>
          <p:cNvSpPr>
            <a:spLocks noGrp="1"/>
          </p:cNvSpPr>
          <p:nvPr>
            <p:ph idx="4294967295"/>
          </p:nvPr>
        </p:nvSpPr>
        <p:spPr>
          <a:xfrm>
            <a:off x="1907704" y="1902296"/>
            <a:ext cx="6858000" cy="4191000"/>
          </a:xfrm>
        </p:spPr>
        <p:txBody>
          <a:bodyPr/>
          <a:lstStyle/>
          <a:p>
            <a:pPr marL="0" indent="0">
              <a:buNone/>
            </a:pPr>
            <a:r>
              <a:rPr lang="en-GB" i="1" dirty="0" smtClean="0"/>
              <a:t>Setting the scene</a:t>
            </a:r>
          </a:p>
          <a:p>
            <a:r>
              <a:rPr lang="en-GB" dirty="0"/>
              <a:t>C</a:t>
            </a:r>
            <a:r>
              <a:rPr lang="en-GB" dirty="0" smtClean="0"/>
              <a:t>limate finance architecture</a:t>
            </a:r>
            <a:r>
              <a:rPr lang="en-GB" i="1" dirty="0" smtClean="0"/>
              <a:t>: global, bilateral and national channels/funds</a:t>
            </a:r>
          </a:p>
          <a:p>
            <a:r>
              <a:rPr lang="en-GB" dirty="0"/>
              <a:t>CCA finance vs CCM </a:t>
            </a:r>
            <a:r>
              <a:rPr lang="en-GB" dirty="0" smtClean="0"/>
              <a:t>finance</a:t>
            </a:r>
          </a:p>
          <a:p>
            <a:pPr marL="0" indent="0">
              <a:buNone/>
            </a:pPr>
            <a:r>
              <a:rPr lang="en-GB" i="1" dirty="0" smtClean="0"/>
              <a:t>Climate Funds</a:t>
            </a:r>
          </a:p>
          <a:p>
            <a:r>
              <a:rPr lang="en-GB" dirty="0" smtClean="0"/>
              <a:t>Few examples</a:t>
            </a:r>
          </a:p>
          <a:p>
            <a:r>
              <a:rPr lang="en-GB" dirty="0" smtClean="0"/>
              <a:t>Gender </a:t>
            </a:r>
            <a:r>
              <a:rPr lang="en-GB" dirty="0"/>
              <a:t>responsive climate </a:t>
            </a:r>
            <a:r>
              <a:rPr lang="en-GB" dirty="0" smtClean="0"/>
              <a:t>finance</a:t>
            </a:r>
          </a:p>
          <a:p>
            <a:r>
              <a:rPr lang="en-GB" dirty="0" smtClean="0"/>
              <a:t>Co-benefits of CCA (or climate-smart DRR)</a:t>
            </a:r>
          </a:p>
          <a:p>
            <a:pPr marL="0" indent="0">
              <a:buNone/>
            </a:pPr>
            <a:r>
              <a:rPr lang="en-GB" i="1" dirty="0" smtClean="0"/>
              <a:t>Key messages</a:t>
            </a:r>
            <a:endParaRPr lang="en-GB" i="1" dirty="0"/>
          </a:p>
        </p:txBody>
      </p:sp>
    </p:spTree>
    <p:extLst>
      <p:ext uri="{BB962C8B-B14F-4D97-AF65-F5344CB8AC3E}">
        <p14:creationId xmlns:p14="http://schemas.microsoft.com/office/powerpoint/2010/main" val="11125263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9220" y="350838"/>
            <a:ext cx="6543219" cy="1143000"/>
          </a:xfrm>
        </p:spPr>
        <p:txBody>
          <a:bodyPr/>
          <a:lstStyle/>
          <a:p>
            <a:r>
              <a:rPr lang="en-GB" sz="2800" dirty="0" smtClean="0"/>
              <a:t>Setting the scene: Accessing climate finance</a:t>
            </a:r>
            <a:endParaRPr lang="en-GB" sz="2800" dirty="0"/>
          </a:p>
        </p:txBody>
      </p:sp>
      <p:sp>
        <p:nvSpPr>
          <p:cNvPr id="3" name="Content Placeholder 2"/>
          <p:cNvSpPr>
            <a:spLocks noGrp="1"/>
          </p:cNvSpPr>
          <p:nvPr>
            <p:ph sz="half" idx="1"/>
          </p:nvPr>
        </p:nvSpPr>
        <p:spPr>
          <a:xfrm>
            <a:off x="609600" y="2014048"/>
            <a:ext cx="3994484" cy="3946523"/>
          </a:xfrm>
        </p:spPr>
        <p:txBody>
          <a:bodyPr/>
          <a:lstStyle/>
          <a:p>
            <a:pPr marL="0" indent="0">
              <a:buNone/>
            </a:pPr>
            <a:r>
              <a:rPr lang="en-GB" b="1" i="1" dirty="0"/>
              <a:t>Contents:</a:t>
            </a:r>
          </a:p>
          <a:p>
            <a:r>
              <a:rPr lang="en-GB" dirty="0" smtClean="0"/>
              <a:t>Overview </a:t>
            </a:r>
            <a:r>
              <a:rPr lang="en-GB" dirty="0"/>
              <a:t>of the climate finance </a:t>
            </a:r>
            <a:r>
              <a:rPr lang="en-GB" dirty="0" smtClean="0"/>
              <a:t>architecture; </a:t>
            </a:r>
            <a:endParaRPr lang="en-GB" sz="800" dirty="0"/>
          </a:p>
          <a:p>
            <a:r>
              <a:rPr lang="en-GB" dirty="0"/>
              <a:t>Basic information </a:t>
            </a:r>
            <a:r>
              <a:rPr lang="en-GB" dirty="0" smtClean="0"/>
              <a:t>on climate funds and </a:t>
            </a:r>
            <a:r>
              <a:rPr lang="en-GB" dirty="0"/>
              <a:t>how to access climate funds</a:t>
            </a:r>
            <a:r>
              <a:rPr lang="en-GB" dirty="0" smtClean="0"/>
              <a:t>;</a:t>
            </a:r>
            <a:endParaRPr lang="en-GB" sz="800" dirty="0"/>
          </a:p>
          <a:p>
            <a:r>
              <a:rPr lang="en-GB" dirty="0"/>
              <a:t>Tips to bear in mind when writing a funding proposal</a:t>
            </a:r>
            <a:r>
              <a:rPr lang="en-GB" dirty="0" smtClean="0"/>
              <a:t>;</a:t>
            </a:r>
            <a:endParaRPr lang="en-GB" dirty="0"/>
          </a:p>
          <a:p>
            <a:endParaRPr lang="en-GB" dirty="0"/>
          </a:p>
        </p:txBody>
      </p:sp>
      <p:sp>
        <p:nvSpPr>
          <p:cNvPr id="4" name="Content Placeholder 3"/>
          <p:cNvSpPr>
            <a:spLocks noGrp="1"/>
          </p:cNvSpPr>
          <p:nvPr>
            <p:ph sz="half" idx="2"/>
          </p:nvPr>
        </p:nvSpPr>
        <p:spPr>
          <a:xfrm>
            <a:off x="4924925" y="1844676"/>
            <a:ext cx="3607515" cy="4285268"/>
          </a:xfrm>
        </p:spPr>
        <p:txBody>
          <a:bodyPr/>
          <a:lstStyle/>
          <a:p>
            <a:pPr marL="0" indent="0">
              <a:buNone/>
            </a:pPr>
            <a:endParaRPr lang="en-GB" dirty="0"/>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24925" y="1493838"/>
            <a:ext cx="3115009" cy="433192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5" name="TextBox 4"/>
          <p:cNvSpPr txBox="1"/>
          <p:nvPr/>
        </p:nvSpPr>
        <p:spPr>
          <a:xfrm rot="-960000">
            <a:off x="5259373" y="4505159"/>
            <a:ext cx="2702930" cy="646331"/>
          </a:xfrm>
          <a:prstGeom prst="rect">
            <a:avLst/>
          </a:prstGeom>
          <a:noFill/>
          <a:ln>
            <a:solidFill>
              <a:srgbClr val="FF0000"/>
            </a:solidFill>
          </a:ln>
        </p:spPr>
        <p:txBody>
          <a:bodyPr wrap="square" rtlCol="0">
            <a:spAutoFit/>
          </a:bodyPr>
          <a:lstStyle/>
          <a:p>
            <a:r>
              <a:rPr lang="en-GB" dirty="0" smtClean="0">
                <a:solidFill>
                  <a:srgbClr val="FF0000"/>
                </a:solidFill>
              </a:rPr>
              <a:t>IFRC climate finance guide is being updated</a:t>
            </a:r>
            <a:endParaRPr lang="en-GB" dirty="0">
              <a:solidFill>
                <a:srgbClr val="FF0000"/>
              </a:solidFill>
            </a:endParaRPr>
          </a:p>
        </p:txBody>
      </p:sp>
    </p:spTree>
    <p:extLst>
      <p:ext uri="{BB962C8B-B14F-4D97-AF65-F5344CB8AC3E}">
        <p14:creationId xmlns:p14="http://schemas.microsoft.com/office/powerpoint/2010/main" val="13611363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Global climate finance architecture – COMPLEX AND EVOLVING</a:t>
            </a:r>
            <a:endParaRPr lang="en-GB" dirty="0"/>
          </a:p>
        </p:txBody>
      </p:sp>
      <p:pic>
        <p:nvPicPr>
          <p:cNvPr id="4" name="Content Placeholder 3"/>
          <p:cNvPicPr>
            <a:picLocks noGrp="1" noChangeAspect="1"/>
          </p:cNvPicPr>
          <p:nvPr>
            <p:ph idx="1"/>
          </p:nvPr>
        </p:nvPicPr>
        <p:blipFill>
          <a:blip r:embed="rId3"/>
          <a:stretch>
            <a:fillRect/>
          </a:stretch>
        </p:blipFill>
        <p:spPr>
          <a:xfrm>
            <a:off x="0" y="1676399"/>
            <a:ext cx="9143999" cy="5181601"/>
          </a:xfrm>
          <a:prstGeom prst="rect">
            <a:avLst/>
          </a:prstGeom>
        </p:spPr>
      </p:pic>
    </p:spTree>
    <p:extLst>
      <p:ext uri="{BB962C8B-B14F-4D97-AF65-F5344CB8AC3E}">
        <p14:creationId xmlns:p14="http://schemas.microsoft.com/office/powerpoint/2010/main" val="39422983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673767"/>
            <a:ext cx="3264568" cy="5502443"/>
          </a:xfrm>
        </p:spPr>
        <p:txBody>
          <a:bodyPr/>
          <a:lstStyle/>
          <a:p>
            <a:pPr algn="r"/>
            <a:r>
              <a:rPr lang="en-GB" sz="1800" b="1" i="1" dirty="0" smtClean="0"/>
              <a:t>What </a:t>
            </a:r>
            <a:r>
              <a:rPr lang="en-GB" sz="1800" b="1" i="1" dirty="0"/>
              <a:t>is </a:t>
            </a:r>
            <a:endParaRPr lang="en-GB" sz="1800" b="1" i="1" dirty="0" smtClean="0"/>
          </a:p>
          <a:p>
            <a:pPr algn="r"/>
            <a:r>
              <a:rPr lang="en-GB" sz="1800" b="1" i="1" dirty="0" smtClean="0"/>
              <a:t>funded </a:t>
            </a:r>
            <a:r>
              <a:rPr lang="en-GB" sz="1800" b="1" i="1" dirty="0"/>
              <a:t>in </a:t>
            </a:r>
            <a:endParaRPr lang="en-GB" sz="1800" b="1" i="1" dirty="0" smtClean="0"/>
          </a:p>
          <a:p>
            <a:pPr algn="r"/>
            <a:r>
              <a:rPr lang="en-GB" sz="1800" b="1" i="1" dirty="0" smtClean="0"/>
              <a:t>Asia Pacific?</a:t>
            </a:r>
          </a:p>
          <a:p>
            <a:pPr algn="r"/>
            <a:endParaRPr lang="en-GB" sz="1800" b="1" i="1" dirty="0"/>
          </a:p>
          <a:p>
            <a:pPr algn="r"/>
            <a:endParaRPr lang="en-GB" sz="1800" b="1" i="1" dirty="0" smtClean="0"/>
          </a:p>
          <a:p>
            <a:pPr algn="r"/>
            <a:endParaRPr lang="en-GB" sz="1800" b="1" i="1" dirty="0"/>
          </a:p>
          <a:p>
            <a:pPr algn="r"/>
            <a:r>
              <a:rPr lang="en-GB" sz="1800" b="1" i="1" dirty="0" smtClean="0"/>
              <a:t> </a:t>
            </a:r>
            <a:endParaRPr lang="en-GB" b="1" dirty="0" smtClean="0"/>
          </a:p>
          <a:p>
            <a:endParaRPr lang="en-GB" b="1" dirty="0" smtClean="0"/>
          </a:p>
          <a:p>
            <a:r>
              <a:rPr lang="en-GB" b="1" dirty="0" smtClean="0"/>
              <a:t>Since 2003, in AP</a:t>
            </a:r>
            <a:endParaRPr lang="en-GB" b="1" dirty="0"/>
          </a:p>
          <a:p>
            <a:r>
              <a:rPr lang="fi-FI" b="1" dirty="0" smtClean="0"/>
              <a:t>63% of funds to CCM</a:t>
            </a:r>
          </a:p>
          <a:p>
            <a:r>
              <a:rPr lang="fi-FI" b="1" dirty="0" smtClean="0"/>
              <a:t>23% of funds to CCA</a:t>
            </a:r>
          </a:p>
          <a:p>
            <a:endParaRPr lang="fi-FI" b="1" dirty="0" smtClean="0"/>
          </a:p>
          <a:p>
            <a:r>
              <a:rPr lang="fi-FI" b="1" dirty="0" smtClean="0"/>
              <a:t>52% CCM projects</a:t>
            </a:r>
          </a:p>
          <a:p>
            <a:r>
              <a:rPr lang="fi-FI" b="1" dirty="0" smtClean="0"/>
              <a:t>29% CCA projects</a:t>
            </a:r>
          </a:p>
          <a:p>
            <a:endParaRPr lang="fi-FI" b="1" dirty="0"/>
          </a:p>
          <a:p>
            <a:endParaRPr lang="fi-FI" b="1" dirty="0"/>
          </a:p>
        </p:txBody>
      </p:sp>
      <p:pic>
        <p:nvPicPr>
          <p:cNvPr id="4" name="Content Placeholder 3"/>
          <p:cNvPicPr>
            <a:picLocks noGrp="1" noChangeAspect="1"/>
          </p:cNvPicPr>
          <p:nvPr>
            <p:ph sz="half" idx="2"/>
          </p:nvPr>
        </p:nvPicPr>
        <p:blipFill>
          <a:blip r:embed="rId3"/>
          <a:stretch>
            <a:fillRect/>
          </a:stretch>
        </p:blipFill>
        <p:spPr>
          <a:xfrm>
            <a:off x="3862823" y="3529262"/>
            <a:ext cx="4751787" cy="2229854"/>
          </a:xfrm>
          <a:prstGeom prst="rect">
            <a:avLst/>
          </a:prstGeom>
        </p:spPr>
      </p:pic>
      <p:pic>
        <p:nvPicPr>
          <p:cNvPr id="5" name="Content Placeholder 3"/>
          <p:cNvPicPr>
            <a:picLocks noGrp="1" noChangeAspect="1"/>
          </p:cNvPicPr>
          <p:nvPr>
            <p:ph idx="1"/>
          </p:nvPr>
        </p:nvPicPr>
        <p:blipFill>
          <a:blip r:embed="rId4"/>
          <a:stretch>
            <a:fillRect/>
          </a:stretch>
        </p:blipFill>
        <p:spPr>
          <a:xfrm>
            <a:off x="3862824" y="409400"/>
            <a:ext cx="4751786" cy="2761009"/>
          </a:xfrm>
          <a:prstGeom prst="rect">
            <a:avLst/>
          </a:prstGeom>
        </p:spPr>
      </p:pic>
    </p:spTree>
    <p:extLst>
      <p:ext uri="{BB962C8B-B14F-4D97-AF65-F5344CB8AC3E}">
        <p14:creationId xmlns:p14="http://schemas.microsoft.com/office/powerpoint/2010/main" val="32781467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Finance for CCA vs CCM sectors</a:t>
            </a:r>
            <a:endParaRPr lang="en-GB" dirty="0"/>
          </a:p>
        </p:txBody>
      </p:sp>
      <p:pic>
        <p:nvPicPr>
          <p:cNvPr id="4" name="Picture 3" descr="http://climatepolicyinitiative.org/wp-content/uploads/2015/11/Landscape_Figure10.png"/>
          <p:cNvPicPr/>
          <p:nvPr/>
        </p:nvPicPr>
        <p:blipFill>
          <a:blip r:embed="rId3">
            <a:extLst>
              <a:ext uri="{28A0092B-C50C-407E-A947-70E740481C1C}">
                <a14:useLocalDpi xmlns:a14="http://schemas.microsoft.com/office/drawing/2010/main" val="0"/>
              </a:ext>
            </a:extLst>
          </a:blip>
          <a:srcRect/>
          <a:stretch>
            <a:fillRect/>
          </a:stretch>
        </p:blipFill>
        <p:spPr bwMode="auto">
          <a:xfrm>
            <a:off x="352926" y="1763586"/>
            <a:ext cx="3288632" cy="1845888"/>
          </a:xfrm>
          <a:prstGeom prst="rect">
            <a:avLst/>
          </a:prstGeom>
          <a:noFill/>
          <a:ln>
            <a:noFill/>
          </a:ln>
        </p:spPr>
      </p:pic>
      <p:sp>
        <p:nvSpPr>
          <p:cNvPr id="5" name="TextBox 4"/>
          <p:cNvSpPr txBox="1"/>
          <p:nvPr/>
        </p:nvSpPr>
        <p:spPr>
          <a:xfrm>
            <a:off x="3834062" y="1764631"/>
            <a:ext cx="5069307" cy="3970318"/>
          </a:xfrm>
          <a:prstGeom prst="rect">
            <a:avLst/>
          </a:prstGeom>
          <a:noFill/>
        </p:spPr>
        <p:txBody>
          <a:bodyPr wrap="square" rtlCol="0">
            <a:spAutoFit/>
          </a:bodyPr>
          <a:lstStyle/>
          <a:p>
            <a:r>
              <a:rPr lang="en-GB" b="1" dirty="0" smtClean="0"/>
              <a:t>In Asian countries classified as LDCs:</a:t>
            </a:r>
          </a:p>
          <a:p>
            <a:endParaRPr lang="en-GB" dirty="0" smtClean="0"/>
          </a:p>
          <a:p>
            <a:pPr marL="285750" indent="-285750">
              <a:buFont typeface="Arial" panose="020B0604020202020204" pitchFamily="34" charset="0"/>
              <a:buChar char="•"/>
            </a:pPr>
            <a:r>
              <a:rPr lang="en-GB" dirty="0" smtClean="0"/>
              <a:t>Over </a:t>
            </a:r>
            <a:r>
              <a:rPr lang="en-GB" dirty="0"/>
              <a:t>80% of the funding approved for Asian LDCs has been for adaptation projects, primarily through the Pilot Program for Climate Resilience (PPCR) and the Least Developed Countries Fund (LDCF</a:t>
            </a:r>
            <a:r>
              <a:rPr lang="en-GB" dirty="0" smtClean="0"/>
              <a:t>) until 2015. </a:t>
            </a:r>
          </a:p>
          <a:p>
            <a:endParaRPr lang="en-GB" dirty="0"/>
          </a:p>
          <a:p>
            <a:pPr marL="285750" indent="-285750">
              <a:buFont typeface="Arial" panose="020B0604020202020204" pitchFamily="34" charset="0"/>
              <a:buChar char="•"/>
            </a:pPr>
            <a:r>
              <a:rPr lang="en-GB" dirty="0" smtClean="0"/>
              <a:t>A </a:t>
            </a:r>
            <a:r>
              <a:rPr lang="en-GB" dirty="0"/>
              <a:t>large portion of these have taken a multi-</a:t>
            </a:r>
            <a:r>
              <a:rPr lang="en-GB" dirty="0" err="1"/>
              <a:t>sectoral</a:t>
            </a:r>
            <a:r>
              <a:rPr lang="en-GB" dirty="0"/>
              <a:t> approach to increasing resilience, while projects focusing on disaster risk reduction and agriculture have </a:t>
            </a:r>
            <a:r>
              <a:rPr lang="en-GB" dirty="0" smtClean="0"/>
              <a:t>received </a:t>
            </a:r>
            <a:r>
              <a:rPr lang="en-GB" dirty="0"/>
              <a:t>over USD 100 million</a:t>
            </a:r>
            <a:r>
              <a:rPr lang="en-GB" dirty="0" smtClean="0"/>
              <a:t>.</a:t>
            </a:r>
          </a:p>
          <a:p>
            <a:endParaRPr lang="en-GB" dirty="0"/>
          </a:p>
          <a:p>
            <a:endParaRPr lang="en-GB" dirty="0"/>
          </a:p>
        </p:txBody>
      </p:sp>
      <p:pic>
        <p:nvPicPr>
          <p:cNvPr id="6" name="Picture 5" descr="http://climatepolicyinitiative.org/wp-content/uploads/2016/02/Landscape_Figure9.png"/>
          <p:cNvPicPr/>
          <p:nvPr/>
        </p:nvPicPr>
        <p:blipFill>
          <a:blip r:embed="rId4">
            <a:extLst>
              <a:ext uri="{28A0092B-C50C-407E-A947-70E740481C1C}">
                <a14:useLocalDpi xmlns:a14="http://schemas.microsoft.com/office/drawing/2010/main" val="0"/>
              </a:ext>
            </a:extLst>
          </a:blip>
          <a:srcRect/>
          <a:stretch>
            <a:fillRect/>
          </a:stretch>
        </p:blipFill>
        <p:spPr bwMode="auto">
          <a:xfrm>
            <a:off x="352926" y="3749790"/>
            <a:ext cx="3288631" cy="1985159"/>
          </a:xfrm>
          <a:prstGeom prst="rect">
            <a:avLst/>
          </a:prstGeom>
          <a:noFill/>
          <a:ln>
            <a:noFill/>
          </a:ln>
        </p:spPr>
      </p:pic>
    </p:spTree>
    <p:extLst>
      <p:ext uri="{BB962C8B-B14F-4D97-AF65-F5344CB8AC3E}">
        <p14:creationId xmlns:p14="http://schemas.microsoft.com/office/powerpoint/2010/main" val="13823908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half" idx="1"/>
          </p:nvPr>
        </p:nvPicPr>
        <p:blipFill>
          <a:blip r:embed="rId3"/>
          <a:stretch>
            <a:fillRect/>
          </a:stretch>
        </p:blipFill>
        <p:spPr>
          <a:xfrm>
            <a:off x="-1" y="-44116"/>
            <a:ext cx="9144000" cy="6858000"/>
          </a:xfrm>
          <a:prstGeom prst="rect">
            <a:avLst/>
          </a:prstGeom>
        </p:spPr>
      </p:pic>
      <p:sp>
        <p:nvSpPr>
          <p:cNvPr id="2" name="Title 1"/>
          <p:cNvSpPr>
            <a:spLocks noGrp="1"/>
          </p:cNvSpPr>
          <p:nvPr>
            <p:ph type="title"/>
          </p:nvPr>
        </p:nvSpPr>
        <p:spPr>
          <a:xfrm>
            <a:off x="5550568" y="176463"/>
            <a:ext cx="3593431" cy="1668379"/>
          </a:xfrm>
        </p:spPr>
        <p:txBody>
          <a:bodyPr/>
          <a:lstStyle/>
          <a:p>
            <a:pPr algn="r"/>
            <a:r>
              <a:rPr lang="en-GB" sz="2400" dirty="0" smtClean="0"/>
              <a:t>Majority of </a:t>
            </a:r>
            <a:r>
              <a:rPr lang="en-GB" sz="2400" u="sng" dirty="0" smtClean="0"/>
              <a:t>adaptation funds </a:t>
            </a:r>
            <a:r>
              <a:rPr lang="en-GB" sz="2400" dirty="0" smtClean="0"/>
              <a:t>went into infrastructure in 2015</a:t>
            </a:r>
            <a:endParaRPr lang="en-GB" sz="2400" dirty="0"/>
          </a:p>
        </p:txBody>
      </p:sp>
      <p:sp>
        <p:nvSpPr>
          <p:cNvPr id="4" name="TextBox 3"/>
          <p:cNvSpPr txBox="1"/>
          <p:nvPr/>
        </p:nvSpPr>
        <p:spPr>
          <a:xfrm>
            <a:off x="6288505" y="4315327"/>
            <a:ext cx="2518611" cy="1754326"/>
          </a:xfrm>
          <a:prstGeom prst="rect">
            <a:avLst/>
          </a:prstGeom>
          <a:noFill/>
          <a:ln>
            <a:solidFill>
              <a:srgbClr val="FF0000"/>
            </a:solidFill>
          </a:ln>
        </p:spPr>
        <p:txBody>
          <a:bodyPr wrap="square" rtlCol="0">
            <a:spAutoFit/>
          </a:bodyPr>
          <a:lstStyle/>
          <a:p>
            <a:r>
              <a:rPr lang="en-GB" dirty="0" smtClean="0"/>
              <a:t>Influence </a:t>
            </a:r>
            <a:r>
              <a:rPr lang="en-GB" b="1" i="1" dirty="0"/>
              <a:t>what</a:t>
            </a:r>
            <a:r>
              <a:rPr lang="en-GB" dirty="0"/>
              <a:t> is </a:t>
            </a:r>
            <a:r>
              <a:rPr lang="en-GB" dirty="0" smtClean="0"/>
              <a:t>being funded </a:t>
            </a:r>
            <a:r>
              <a:rPr lang="en-GB" dirty="0"/>
              <a:t>so that climate finance </a:t>
            </a:r>
            <a:r>
              <a:rPr lang="en-GB" dirty="0" smtClean="0"/>
              <a:t> is used </a:t>
            </a:r>
            <a:r>
              <a:rPr lang="en-GB" dirty="0"/>
              <a:t>in a way that supports the most vulnerable people to build their resilience</a:t>
            </a:r>
            <a:r>
              <a:rPr lang="en-GB" dirty="0" smtClean="0"/>
              <a:t>.</a:t>
            </a:r>
            <a:endParaRPr lang="en-GB" dirty="0"/>
          </a:p>
        </p:txBody>
      </p:sp>
    </p:spTree>
    <p:extLst>
      <p:ext uri="{BB962C8B-B14F-4D97-AF65-F5344CB8AC3E}">
        <p14:creationId xmlns:p14="http://schemas.microsoft.com/office/powerpoint/2010/main" val="2150209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Climate Funds: Green Climate Fund (GCF)</a:t>
            </a:r>
            <a:endParaRPr lang="en-GB" dirty="0"/>
          </a:p>
        </p:txBody>
      </p:sp>
      <p:sp>
        <p:nvSpPr>
          <p:cNvPr id="3" name="Content Placeholder 2"/>
          <p:cNvSpPr>
            <a:spLocks noGrp="1"/>
          </p:cNvSpPr>
          <p:nvPr>
            <p:ph idx="1"/>
          </p:nvPr>
        </p:nvSpPr>
        <p:spPr>
          <a:xfrm>
            <a:off x="481263" y="1074820"/>
            <a:ext cx="8438148" cy="4792579"/>
          </a:xfrm>
        </p:spPr>
        <p:txBody>
          <a:bodyPr/>
          <a:lstStyle/>
          <a:p>
            <a:pPr marL="0" indent="0">
              <a:buNone/>
            </a:pPr>
            <a:endParaRPr lang="en-GB" dirty="0" smtClean="0"/>
          </a:p>
          <a:p>
            <a:r>
              <a:rPr lang="en-GB" sz="2000" dirty="0" smtClean="0"/>
              <a:t>Newest fund, hosted by Republic of Korea – fully operational in 2015 –  8 projects approved before COP21 in Paris. Expected to be a major channel of climate funds in the future.</a:t>
            </a:r>
          </a:p>
          <a:p>
            <a:r>
              <a:rPr lang="en-GB" sz="2000" dirty="0" smtClean="0"/>
              <a:t>GCF </a:t>
            </a:r>
            <a:r>
              <a:rPr lang="en-GB" sz="2000" dirty="0"/>
              <a:t>allocation will balance funding for mitigation and adaptation </a:t>
            </a:r>
            <a:r>
              <a:rPr lang="en-GB" sz="2000" dirty="0" smtClean="0"/>
              <a:t>measures (50-50%), </a:t>
            </a:r>
            <a:r>
              <a:rPr lang="en-GB" sz="2000" dirty="0"/>
              <a:t>and </a:t>
            </a:r>
            <a:r>
              <a:rPr lang="en-GB" sz="2000" dirty="0" smtClean="0"/>
              <a:t> </a:t>
            </a:r>
            <a:r>
              <a:rPr lang="en-GB" sz="2000" dirty="0"/>
              <a:t>support for the urgent needs of Least Developed Countries (LDCs), Small Island Developing States (SIDS) and African countries and for local private sector actors. </a:t>
            </a:r>
            <a:endParaRPr lang="en-GB" sz="2000" dirty="0" smtClean="0"/>
          </a:p>
          <a:p>
            <a:r>
              <a:rPr lang="en-GB" sz="2000" dirty="0" smtClean="0"/>
              <a:t>Implementation through accredited agencies/partners. IFRC is currently going through the accreditation process that has proven to be a lengthy one.</a:t>
            </a:r>
          </a:p>
          <a:p>
            <a:r>
              <a:rPr lang="en-GB" sz="2000" dirty="0"/>
              <a:t>GCF is the 1</a:t>
            </a:r>
            <a:r>
              <a:rPr lang="en-GB" sz="2000" baseline="30000" dirty="0"/>
              <a:t>st</a:t>
            </a:r>
            <a:r>
              <a:rPr lang="en-GB" sz="2000" dirty="0"/>
              <a:t> multilateral fund to include a gender-responsive </a:t>
            </a:r>
            <a:r>
              <a:rPr lang="en-GB" sz="2000" dirty="0" smtClean="0"/>
              <a:t>approach starting from its design phase.</a:t>
            </a:r>
          </a:p>
          <a:p>
            <a:endParaRPr lang="en-GB" dirty="0" smtClean="0"/>
          </a:p>
          <a:p>
            <a:endParaRPr lang="en-GB" dirty="0"/>
          </a:p>
          <a:p>
            <a:endParaRPr lang="en-GB" dirty="0"/>
          </a:p>
        </p:txBody>
      </p:sp>
    </p:spTree>
    <p:extLst>
      <p:ext uri="{BB962C8B-B14F-4D97-AF65-F5344CB8AC3E}">
        <p14:creationId xmlns:p14="http://schemas.microsoft.com/office/powerpoint/2010/main" val="5272438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Principles and Action for Gender-Responsive </a:t>
            </a:r>
            <a:r>
              <a:rPr lang="en-GB" dirty="0"/>
              <a:t>C</a:t>
            </a:r>
            <a:r>
              <a:rPr lang="en-GB" dirty="0" smtClean="0"/>
              <a:t>limate Financing / GCF</a:t>
            </a:r>
            <a:endParaRPr lang="en-GB" dirty="0"/>
          </a:p>
        </p:txBody>
      </p:sp>
      <p:sp>
        <p:nvSpPr>
          <p:cNvPr id="3" name="Content Placeholder 2"/>
          <p:cNvSpPr>
            <a:spLocks noGrp="1"/>
          </p:cNvSpPr>
          <p:nvPr>
            <p:ph idx="1"/>
          </p:nvPr>
        </p:nvSpPr>
        <p:spPr>
          <a:xfrm>
            <a:off x="304800" y="1676400"/>
            <a:ext cx="8534399" cy="4191000"/>
          </a:xfrm>
        </p:spPr>
        <p:txBody>
          <a:bodyPr/>
          <a:lstStyle/>
          <a:p>
            <a:r>
              <a:rPr lang="en-GB" sz="2000" dirty="0" smtClean="0"/>
              <a:t>Gender equality as a guiding principle and cross-cutting mandate;</a:t>
            </a:r>
          </a:p>
          <a:p>
            <a:r>
              <a:rPr lang="en-GB" sz="2000" dirty="0" smtClean="0"/>
              <a:t>Gender-responsive funding guidelines;</a:t>
            </a:r>
          </a:p>
          <a:p>
            <a:r>
              <a:rPr lang="en-GB" sz="2000" dirty="0" smtClean="0"/>
              <a:t>People-centred approach, paying particular attention to community-based actions, in which women are over-represented, including as owners of MSMEs;</a:t>
            </a:r>
          </a:p>
          <a:p>
            <a:r>
              <a:rPr lang="en-GB" sz="2000" dirty="0" smtClean="0"/>
              <a:t>Gender criteria for objectives, results frameworks and evaluation of funding options, incl. gender analysis, gender budget, indicators measuring contribution to gender equality objectives, as well as systematic collection of sex-disaggregated data;</a:t>
            </a:r>
          </a:p>
          <a:p>
            <a:r>
              <a:rPr lang="en-GB" sz="2000" dirty="0" smtClean="0"/>
              <a:t>Special efforts to seek meaningful input and participation of women as key stakeholders throughout the funding cycle;</a:t>
            </a:r>
          </a:p>
          <a:p>
            <a:r>
              <a:rPr lang="en-GB" sz="2000" dirty="0" smtClean="0"/>
              <a:t>Regular audit of gender impacts of funding allocations, community feedback mechanisms, etc.</a:t>
            </a:r>
          </a:p>
          <a:p>
            <a:endParaRPr lang="en-GB" dirty="0" smtClean="0"/>
          </a:p>
          <a:p>
            <a:endParaRPr lang="en-GB" dirty="0" smtClean="0"/>
          </a:p>
        </p:txBody>
      </p:sp>
    </p:spTree>
    <p:extLst>
      <p:ext uri="{BB962C8B-B14F-4D97-AF65-F5344CB8AC3E}">
        <p14:creationId xmlns:p14="http://schemas.microsoft.com/office/powerpoint/2010/main" val="83574409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 IFRC SEA Climate Change 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Theme IFRC SEA Climate Change Training.thmx</Template>
  <TotalTime>2388</TotalTime>
  <Words>1601</Words>
  <Application>Microsoft Office PowerPoint</Application>
  <PresentationFormat>On-screen Show (4:3)</PresentationFormat>
  <Paragraphs>134</Paragraphs>
  <Slides>13</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ＭＳ Ｐゴシック</vt:lpstr>
      <vt:lpstr>Arial</vt:lpstr>
      <vt:lpstr>Arial Rounded MT Bold</vt:lpstr>
      <vt:lpstr>Calibri</vt:lpstr>
      <vt:lpstr>Times New Roman</vt:lpstr>
      <vt:lpstr>Wingdings</vt:lpstr>
      <vt:lpstr>Theme IFRC SEA Climate Change Training</vt:lpstr>
      <vt:lpstr>PowerPoint Presentation</vt:lpstr>
      <vt:lpstr>Content of the module</vt:lpstr>
      <vt:lpstr>Setting the scene: Accessing climate finance</vt:lpstr>
      <vt:lpstr>Global climate finance architecture – COMPLEX AND EVOLVING</vt:lpstr>
      <vt:lpstr>PowerPoint Presentation</vt:lpstr>
      <vt:lpstr>Finance for CCA vs CCM sectors</vt:lpstr>
      <vt:lpstr>Majority of adaptation funds went into infrastructure in 2015</vt:lpstr>
      <vt:lpstr>Climate Funds: Green Climate Fund (GCF)</vt:lpstr>
      <vt:lpstr>Key Principles and Action for Gender-Responsive Climate Financing / GCF</vt:lpstr>
      <vt:lpstr>Climate funds: Cambodia Climate Change Alliance (CCCA) Trust Fund</vt:lpstr>
      <vt:lpstr>  </vt:lpstr>
      <vt:lpstr>Key messages</vt:lpstr>
      <vt:lpstr>PowerPoint Presentation</vt:lpstr>
    </vt:vector>
  </TitlesOfParts>
  <Company>IFRC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Sanna Pauliina SALMELA-ECKSTEIN</cp:lastModifiedBy>
  <cp:revision>96</cp:revision>
  <dcterms:created xsi:type="dcterms:W3CDTF">2014-10-22T09:43:30Z</dcterms:created>
  <dcterms:modified xsi:type="dcterms:W3CDTF">2016-03-10T09:25:19Z</dcterms:modified>
</cp:coreProperties>
</file>