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7"/>
  </p:notesMasterIdLst>
  <p:handoutMasterIdLst>
    <p:handoutMasterId r:id="rId18"/>
  </p:handoutMasterIdLst>
  <p:sldIdLst>
    <p:sldId id="283" r:id="rId2"/>
    <p:sldId id="330" r:id="rId3"/>
    <p:sldId id="362" r:id="rId4"/>
    <p:sldId id="363" r:id="rId5"/>
    <p:sldId id="379" r:id="rId6"/>
    <p:sldId id="365" r:id="rId7"/>
    <p:sldId id="366" r:id="rId8"/>
    <p:sldId id="367" r:id="rId9"/>
    <p:sldId id="381" r:id="rId10"/>
    <p:sldId id="380" r:id="rId11"/>
    <p:sldId id="334" r:id="rId12"/>
    <p:sldId id="377" r:id="rId13"/>
    <p:sldId id="378" r:id="rId14"/>
    <p:sldId id="364" r:id="rId15"/>
    <p:sldId id="290" r:id="rId16"/>
  </p:sldIdLst>
  <p:sldSz cx="9144000" cy="6858000" type="screen4x3"/>
  <p:notesSz cx="6669088" cy="9926638"/>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1C21"/>
    <a:srgbClr val="541818"/>
    <a:srgbClr val="8B4907"/>
    <a:srgbClr val="5C4F46"/>
    <a:srgbClr val="66584E"/>
    <a:srgbClr val="E8C7B0"/>
    <a:srgbClr val="F4D1B9"/>
    <a:srgbClr val="B9BF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36" autoAdjust="0"/>
    <p:restoredTop sz="96547" autoAdjust="0"/>
  </p:normalViewPr>
  <p:slideViewPr>
    <p:cSldViewPr>
      <p:cViewPr>
        <p:scale>
          <a:sx n="78" d="100"/>
          <a:sy n="78" d="100"/>
        </p:scale>
        <p:origin x="-1206"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4" d="100"/>
          <a:sy n="64" d="100"/>
        </p:scale>
        <p:origin x="-2964" y="-114"/>
      </p:cViewPr>
      <p:guideLst>
        <p:guide orient="horz" pos="3126"/>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62AD75-58E7-4AFE-B42C-53BAB8171155}" type="doc">
      <dgm:prSet loTypeId="urn:microsoft.com/office/officeart/2005/8/layout/hProcess7#2" loCatId="list" qsTypeId="urn:microsoft.com/office/officeart/2005/8/quickstyle/simple1" qsCatId="simple" csTypeId="urn:microsoft.com/office/officeart/2005/8/colors/accent1_2" csCatId="accent1" phldr="1"/>
      <dgm:spPr/>
      <dgm:t>
        <a:bodyPr/>
        <a:lstStyle/>
        <a:p>
          <a:endParaRPr lang="en-GB"/>
        </a:p>
      </dgm:t>
    </dgm:pt>
    <dgm:pt modelId="{A47EE919-4E99-4FB1-85F8-89B50243A309}">
      <dgm:prSet phldrT="[Text]"/>
      <dgm:spPr>
        <a:solidFill>
          <a:schemeClr val="accent2">
            <a:lumMod val="60000"/>
            <a:lumOff val="40000"/>
          </a:schemeClr>
        </a:solidFill>
        <a:effectLst>
          <a:outerShdw blurRad="50800" dist="50800" dir="5400000" algn="ctr" rotWithShape="0">
            <a:schemeClr val="accent2">
              <a:lumMod val="75000"/>
            </a:schemeClr>
          </a:outerShdw>
        </a:effectLst>
      </dgm:spPr>
      <dgm:t>
        <a:bodyPr/>
        <a:lstStyle/>
        <a:p>
          <a:r>
            <a:rPr lang="en-GB" b="1">
              <a:solidFill>
                <a:srgbClr val="C00000"/>
              </a:solidFill>
            </a:rPr>
            <a:t>2007</a:t>
          </a:r>
        </a:p>
      </dgm:t>
    </dgm:pt>
    <dgm:pt modelId="{2E920CC9-B217-473C-9A2E-FDF430FA43EF}" type="parTrans" cxnId="{F1D2CF9A-5899-49FD-90E6-5DC41BCABEFC}">
      <dgm:prSet/>
      <dgm:spPr/>
      <dgm:t>
        <a:bodyPr/>
        <a:lstStyle/>
        <a:p>
          <a:endParaRPr lang="en-GB"/>
        </a:p>
      </dgm:t>
    </dgm:pt>
    <dgm:pt modelId="{4F4469B5-3397-4DDB-A250-BB8EEAD6160C}" type="sibTrans" cxnId="{F1D2CF9A-5899-49FD-90E6-5DC41BCABEFC}">
      <dgm:prSet/>
      <dgm:spPr/>
      <dgm:t>
        <a:bodyPr/>
        <a:lstStyle/>
        <a:p>
          <a:endParaRPr lang="en-GB"/>
        </a:p>
      </dgm:t>
    </dgm:pt>
    <dgm:pt modelId="{1BC87D2B-93F3-41EE-85B9-430F51B4AE98}">
      <dgm:prSet phldrT="[Text]" custT="1"/>
      <dgm:spPr/>
      <dgm:t>
        <a:bodyPr/>
        <a:lstStyle/>
        <a:p>
          <a:endParaRPr lang="en-GB" sz="1400" b="1" dirty="0">
            <a:solidFill>
              <a:sysClr val="windowText" lastClr="000000"/>
            </a:solidFill>
          </a:endParaRPr>
        </a:p>
        <a:p>
          <a:r>
            <a:rPr lang="en-GB" sz="1600" b="1" dirty="0">
              <a:solidFill>
                <a:sysClr val="windowText" lastClr="000000"/>
              </a:solidFill>
            </a:rPr>
            <a:t>Together for Humanity Resolution</a:t>
          </a:r>
          <a:endParaRPr lang="en-GB" sz="1600" dirty="0">
            <a:solidFill>
              <a:sysClr val="windowText" lastClr="000000"/>
            </a:solidFill>
          </a:endParaRPr>
        </a:p>
      </dgm:t>
    </dgm:pt>
    <dgm:pt modelId="{C1F05670-DEF7-4013-ABD8-8654EDD50259}" type="parTrans" cxnId="{F4BEE950-D9F8-40A4-A08C-09411A82CEC4}">
      <dgm:prSet/>
      <dgm:spPr/>
      <dgm:t>
        <a:bodyPr/>
        <a:lstStyle/>
        <a:p>
          <a:endParaRPr lang="en-GB"/>
        </a:p>
      </dgm:t>
    </dgm:pt>
    <dgm:pt modelId="{09AA933E-73D1-4B44-B2B5-296670A70302}" type="sibTrans" cxnId="{F4BEE950-D9F8-40A4-A08C-09411A82CEC4}">
      <dgm:prSet/>
      <dgm:spPr/>
      <dgm:t>
        <a:bodyPr/>
        <a:lstStyle/>
        <a:p>
          <a:endParaRPr lang="en-GB"/>
        </a:p>
      </dgm:t>
    </dgm:pt>
    <dgm:pt modelId="{B108A89F-671E-4BAE-B9B9-8D528D87F8DF}">
      <dgm:prSet phldrT="[Text]"/>
      <dgm:spPr>
        <a:solidFill>
          <a:schemeClr val="accent2">
            <a:lumMod val="60000"/>
            <a:lumOff val="40000"/>
          </a:schemeClr>
        </a:solidFill>
        <a:effectLst>
          <a:outerShdw blurRad="50800" dist="50800" dir="5400000" algn="ctr" rotWithShape="0">
            <a:schemeClr val="accent2">
              <a:lumMod val="75000"/>
            </a:schemeClr>
          </a:outerShdw>
        </a:effectLst>
      </dgm:spPr>
      <dgm:t>
        <a:bodyPr/>
        <a:lstStyle/>
        <a:p>
          <a:r>
            <a:rPr lang="en-GB" b="1">
              <a:solidFill>
                <a:srgbClr val="C00000"/>
              </a:solidFill>
            </a:rPr>
            <a:t>2009</a:t>
          </a:r>
        </a:p>
      </dgm:t>
    </dgm:pt>
    <dgm:pt modelId="{29500C3B-0FBB-4A7B-835B-424765189F4F}" type="parTrans" cxnId="{738A4B24-06BE-4427-8E41-647083691F51}">
      <dgm:prSet/>
      <dgm:spPr/>
      <dgm:t>
        <a:bodyPr/>
        <a:lstStyle/>
        <a:p>
          <a:endParaRPr lang="en-GB"/>
        </a:p>
      </dgm:t>
    </dgm:pt>
    <dgm:pt modelId="{A80B5396-57D8-4FD1-978F-75B8B9A49B53}" type="sibTrans" cxnId="{738A4B24-06BE-4427-8E41-647083691F51}">
      <dgm:prSet/>
      <dgm:spPr/>
      <dgm:t>
        <a:bodyPr/>
        <a:lstStyle/>
        <a:p>
          <a:endParaRPr lang="en-GB"/>
        </a:p>
      </dgm:t>
    </dgm:pt>
    <dgm:pt modelId="{203E870C-C248-4E86-AD75-A63D37F0B4FF}">
      <dgm:prSet phldrT="[Text]" custT="1"/>
      <dgm:spPr/>
      <dgm:t>
        <a:bodyPr/>
        <a:lstStyle/>
        <a:p>
          <a:endParaRPr lang="en-GB" sz="1400" b="1" dirty="0">
            <a:solidFill>
              <a:sysClr val="windowText" lastClr="000000"/>
            </a:solidFill>
          </a:endParaRPr>
        </a:p>
        <a:p>
          <a:r>
            <a:rPr lang="en-GB" sz="1600" b="1" dirty="0">
              <a:solidFill>
                <a:sysClr val="windowText" lastClr="000000"/>
              </a:solidFill>
            </a:rPr>
            <a:t>Policy on Migration</a:t>
          </a:r>
          <a:endParaRPr lang="en-GB" sz="1600" dirty="0">
            <a:solidFill>
              <a:sysClr val="windowText" lastClr="000000"/>
            </a:solidFill>
          </a:endParaRPr>
        </a:p>
      </dgm:t>
    </dgm:pt>
    <dgm:pt modelId="{9FC2C214-F694-47B9-A6EA-091C66E15DA2}" type="parTrans" cxnId="{D743F294-71B5-43D8-852F-1957DCC4C777}">
      <dgm:prSet/>
      <dgm:spPr/>
      <dgm:t>
        <a:bodyPr/>
        <a:lstStyle/>
        <a:p>
          <a:endParaRPr lang="en-GB"/>
        </a:p>
      </dgm:t>
    </dgm:pt>
    <dgm:pt modelId="{2F878348-6CCB-4552-AC70-F5546128C39F}" type="sibTrans" cxnId="{D743F294-71B5-43D8-852F-1957DCC4C777}">
      <dgm:prSet/>
      <dgm:spPr/>
      <dgm:t>
        <a:bodyPr/>
        <a:lstStyle/>
        <a:p>
          <a:endParaRPr lang="en-GB"/>
        </a:p>
      </dgm:t>
    </dgm:pt>
    <dgm:pt modelId="{5785ED29-FC8B-418D-A0D9-918E7A258436}">
      <dgm:prSet phldrT="[Text]"/>
      <dgm:spPr>
        <a:solidFill>
          <a:schemeClr val="accent2">
            <a:lumMod val="60000"/>
            <a:lumOff val="40000"/>
          </a:schemeClr>
        </a:solidFill>
        <a:effectLst>
          <a:outerShdw blurRad="50800" dist="50800" dir="5400000" algn="ctr" rotWithShape="0">
            <a:schemeClr val="accent2">
              <a:lumMod val="75000"/>
            </a:schemeClr>
          </a:outerShdw>
        </a:effectLst>
      </dgm:spPr>
      <dgm:t>
        <a:bodyPr/>
        <a:lstStyle/>
        <a:p>
          <a:r>
            <a:rPr lang="en-GB" b="1">
              <a:solidFill>
                <a:srgbClr val="C00000"/>
              </a:solidFill>
            </a:rPr>
            <a:t>2009</a:t>
          </a:r>
        </a:p>
      </dgm:t>
    </dgm:pt>
    <dgm:pt modelId="{19EC2BEC-7438-4EB3-852A-4FED36BB6017}" type="parTrans" cxnId="{4ECB685C-16BE-422B-B83F-F5A33E8C5239}">
      <dgm:prSet/>
      <dgm:spPr/>
      <dgm:t>
        <a:bodyPr/>
        <a:lstStyle/>
        <a:p>
          <a:endParaRPr lang="en-GB"/>
        </a:p>
      </dgm:t>
    </dgm:pt>
    <dgm:pt modelId="{98C5CECB-3359-4265-89AB-D179F59959D7}" type="sibTrans" cxnId="{4ECB685C-16BE-422B-B83F-F5A33E8C5239}">
      <dgm:prSet/>
      <dgm:spPr/>
      <dgm:t>
        <a:bodyPr/>
        <a:lstStyle/>
        <a:p>
          <a:endParaRPr lang="en-GB"/>
        </a:p>
      </dgm:t>
    </dgm:pt>
    <dgm:pt modelId="{6DC0922F-A266-4637-A276-E167B7FE68A8}">
      <dgm:prSet phldrT="[Text]" custT="1"/>
      <dgm:spPr/>
      <dgm:t>
        <a:bodyPr/>
        <a:lstStyle/>
        <a:p>
          <a:endParaRPr lang="en-GB" sz="1400" b="1" dirty="0">
            <a:solidFill>
              <a:sysClr val="windowText" lastClr="000000"/>
            </a:solidFill>
          </a:endParaRPr>
        </a:p>
        <a:p>
          <a:r>
            <a:rPr lang="en-GB" sz="1600" b="1" dirty="0">
              <a:solidFill>
                <a:sysClr val="windowText" lastClr="000000"/>
              </a:solidFill>
            </a:rPr>
            <a:t>Policy on Displacement</a:t>
          </a:r>
          <a:endParaRPr lang="en-GB" sz="1600" dirty="0">
            <a:solidFill>
              <a:sysClr val="windowText" lastClr="000000"/>
            </a:solidFill>
          </a:endParaRPr>
        </a:p>
      </dgm:t>
    </dgm:pt>
    <dgm:pt modelId="{98C54832-C25A-4BD3-A0C0-304FC4D655AE}" type="parTrans" cxnId="{0DD681B8-4DE4-4180-A1EE-A797C82DDAC2}">
      <dgm:prSet/>
      <dgm:spPr/>
      <dgm:t>
        <a:bodyPr/>
        <a:lstStyle/>
        <a:p>
          <a:endParaRPr lang="en-GB"/>
        </a:p>
      </dgm:t>
    </dgm:pt>
    <dgm:pt modelId="{B5959907-F820-4543-9AB0-BC4B82F0A14C}" type="sibTrans" cxnId="{0DD681B8-4DE4-4180-A1EE-A797C82DDAC2}">
      <dgm:prSet/>
      <dgm:spPr/>
      <dgm:t>
        <a:bodyPr/>
        <a:lstStyle/>
        <a:p>
          <a:endParaRPr lang="en-GB"/>
        </a:p>
      </dgm:t>
    </dgm:pt>
    <dgm:pt modelId="{9F553F44-1CF7-4CBB-8631-9C9BE3E009CC}">
      <dgm:prSet phldrT="[Text]"/>
      <dgm:spPr>
        <a:solidFill>
          <a:schemeClr val="accent2">
            <a:lumMod val="60000"/>
            <a:lumOff val="40000"/>
          </a:schemeClr>
        </a:solidFill>
        <a:effectLst>
          <a:outerShdw blurRad="50800" dist="50800" dir="5400000" algn="ctr" rotWithShape="0">
            <a:schemeClr val="accent2">
              <a:lumMod val="75000"/>
            </a:schemeClr>
          </a:outerShdw>
        </a:effectLst>
      </dgm:spPr>
      <dgm:t>
        <a:bodyPr/>
        <a:lstStyle/>
        <a:p>
          <a:r>
            <a:rPr lang="en-GB" b="1">
              <a:solidFill>
                <a:srgbClr val="C00000"/>
              </a:solidFill>
            </a:rPr>
            <a:t>2011</a:t>
          </a:r>
        </a:p>
      </dgm:t>
    </dgm:pt>
    <dgm:pt modelId="{E5220F07-8359-498F-AFB0-85A5CCC91C3E}" type="parTrans" cxnId="{7C299CF8-CD22-419A-9520-5032F5FFCF55}">
      <dgm:prSet/>
      <dgm:spPr/>
      <dgm:t>
        <a:bodyPr/>
        <a:lstStyle/>
        <a:p>
          <a:endParaRPr lang="en-GB"/>
        </a:p>
      </dgm:t>
    </dgm:pt>
    <dgm:pt modelId="{7FD9DA56-FD85-4D96-9A19-970CA431EEA3}" type="sibTrans" cxnId="{7C299CF8-CD22-419A-9520-5032F5FFCF55}">
      <dgm:prSet/>
      <dgm:spPr/>
      <dgm:t>
        <a:bodyPr/>
        <a:lstStyle/>
        <a:p>
          <a:endParaRPr lang="en-GB"/>
        </a:p>
      </dgm:t>
    </dgm:pt>
    <dgm:pt modelId="{2461B1EC-5390-415F-9B82-71A9C6DEB616}">
      <dgm:prSet phldrT="[Text]" custT="1"/>
      <dgm:spPr/>
      <dgm:t>
        <a:bodyPr/>
        <a:lstStyle/>
        <a:p>
          <a:endParaRPr lang="en-GB" sz="1400" b="1" dirty="0">
            <a:solidFill>
              <a:sysClr val="windowText" lastClr="000000"/>
            </a:solidFill>
          </a:endParaRPr>
        </a:p>
        <a:p>
          <a:r>
            <a:rPr lang="en-GB" sz="1600" b="1" dirty="0">
              <a:solidFill>
                <a:sysClr val="windowText" lastClr="000000"/>
              </a:solidFill>
            </a:rPr>
            <a:t>Resolution on Migration</a:t>
          </a:r>
        </a:p>
      </dgm:t>
    </dgm:pt>
    <dgm:pt modelId="{92EDF089-2170-4EC1-B149-C12774599CB4}" type="parTrans" cxnId="{572DF60D-2A2A-4174-8EAE-88591651E362}">
      <dgm:prSet/>
      <dgm:spPr/>
      <dgm:t>
        <a:bodyPr/>
        <a:lstStyle/>
        <a:p>
          <a:endParaRPr lang="en-GB"/>
        </a:p>
      </dgm:t>
    </dgm:pt>
    <dgm:pt modelId="{AFDAD2E8-31D7-4CAA-A2A0-955DEE004A68}" type="sibTrans" cxnId="{572DF60D-2A2A-4174-8EAE-88591651E362}">
      <dgm:prSet/>
      <dgm:spPr/>
      <dgm:t>
        <a:bodyPr/>
        <a:lstStyle/>
        <a:p>
          <a:endParaRPr lang="en-GB"/>
        </a:p>
      </dgm:t>
    </dgm:pt>
    <dgm:pt modelId="{4EB7E629-81CC-4075-A813-FE05D54C24DF}" type="pres">
      <dgm:prSet presAssocID="{F462AD75-58E7-4AFE-B42C-53BAB8171155}" presName="Name0" presStyleCnt="0">
        <dgm:presLayoutVars>
          <dgm:dir/>
          <dgm:animLvl val="lvl"/>
          <dgm:resizeHandles val="exact"/>
        </dgm:presLayoutVars>
      </dgm:prSet>
      <dgm:spPr/>
      <dgm:t>
        <a:bodyPr/>
        <a:lstStyle/>
        <a:p>
          <a:endParaRPr lang="en-GB"/>
        </a:p>
      </dgm:t>
    </dgm:pt>
    <dgm:pt modelId="{610B00B5-0F38-442C-B52C-C261F0064D22}" type="pres">
      <dgm:prSet presAssocID="{A47EE919-4E99-4FB1-85F8-89B50243A309}" presName="compositeNode" presStyleCnt="0">
        <dgm:presLayoutVars>
          <dgm:bulletEnabled val="1"/>
        </dgm:presLayoutVars>
      </dgm:prSet>
      <dgm:spPr/>
    </dgm:pt>
    <dgm:pt modelId="{A23068DD-FECE-480E-BD8F-29324E13E43B}" type="pres">
      <dgm:prSet presAssocID="{A47EE919-4E99-4FB1-85F8-89B50243A309}" presName="bgRect" presStyleLbl="node1" presStyleIdx="0" presStyleCnt="4" custLinFactNeighborX="-166"/>
      <dgm:spPr/>
      <dgm:t>
        <a:bodyPr/>
        <a:lstStyle/>
        <a:p>
          <a:endParaRPr lang="en-GB"/>
        </a:p>
      </dgm:t>
    </dgm:pt>
    <dgm:pt modelId="{F8AEB0F8-3950-4051-9742-31A07469F69F}" type="pres">
      <dgm:prSet presAssocID="{A47EE919-4E99-4FB1-85F8-89B50243A309}" presName="parentNode" presStyleLbl="node1" presStyleIdx="0" presStyleCnt="4">
        <dgm:presLayoutVars>
          <dgm:chMax val="0"/>
          <dgm:bulletEnabled val="1"/>
        </dgm:presLayoutVars>
      </dgm:prSet>
      <dgm:spPr/>
      <dgm:t>
        <a:bodyPr/>
        <a:lstStyle/>
        <a:p>
          <a:endParaRPr lang="en-GB"/>
        </a:p>
      </dgm:t>
    </dgm:pt>
    <dgm:pt modelId="{D32305B6-8421-42F4-AF9E-84D0B708DBAA}" type="pres">
      <dgm:prSet presAssocID="{A47EE919-4E99-4FB1-85F8-89B50243A309}" presName="childNode" presStyleLbl="node1" presStyleIdx="0" presStyleCnt="4">
        <dgm:presLayoutVars>
          <dgm:bulletEnabled val="1"/>
        </dgm:presLayoutVars>
      </dgm:prSet>
      <dgm:spPr/>
      <dgm:t>
        <a:bodyPr/>
        <a:lstStyle/>
        <a:p>
          <a:endParaRPr lang="en-GB"/>
        </a:p>
      </dgm:t>
    </dgm:pt>
    <dgm:pt modelId="{90C612F9-0948-4235-8922-BB1B1498D476}" type="pres">
      <dgm:prSet presAssocID="{4F4469B5-3397-4DDB-A250-BB8EEAD6160C}" presName="hSp" presStyleCnt="0"/>
      <dgm:spPr/>
    </dgm:pt>
    <dgm:pt modelId="{3725F237-8F8D-4440-BA26-E3ADED790EE7}" type="pres">
      <dgm:prSet presAssocID="{4F4469B5-3397-4DDB-A250-BB8EEAD6160C}" presName="vProcSp" presStyleCnt="0"/>
      <dgm:spPr/>
    </dgm:pt>
    <dgm:pt modelId="{EC864DE4-3763-4397-AFCC-3DD854DE0156}" type="pres">
      <dgm:prSet presAssocID="{4F4469B5-3397-4DDB-A250-BB8EEAD6160C}" presName="vSp1" presStyleCnt="0"/>
      <dgm:spPr/>
    </dgm:pt>
    <dgm:pt modelId="{70A64BBE-7B24-4437-9BED-50AAE1A6527B}" type="pres">
      <dgm:prSet presAssocID="{4F4469B5-3397-4DDB-A250-BB8EEAD6160C}" presName="simulatedConn" presStyleLbl="solidFgAcc1" presStyleIdx="0" presStyleCnt="3"/>
      <dgm:spPr>
        <a:solidFill>
          <a:schemeClr val="accent2">
            <a:lumMod val="75000"/>
          </a:schemeClr>
        </a:solidFill>
        <a:ln>
          <a:solidFill>
            <a:schemeClr val="accent2">
              <a:lumMod val="75000"/>
            </a:schemeClr>
          </a:solidFill>
        </a:ln>
      </dgm:spPr>
    </dgm:pt>
    <dgm:pt modelId="{44B7912B-F85D-4846-8D9B-C7C5907A1F80}" type="pres">
      <dgm:prSet presAssocID="{4F4469B5-3397-4DDB-A250-BB8EEAD6160C}" presName="vSp2" presStyleCnt="0"/>
      <dgm:spPr/>
    </dgm:pt>
    <dgm:pt modelId="{AC1F75E0-8E3A-4AD2-9679-56D20D327256}" type="pres">
      <dgm:prSet presAssocID="{4F4469B5-3397-4DDB-A250-BB8EEAD6160C}" presName="sibTrans" presStyleCnt="0"/>
      <dgm:spPr/>
    </dgm:pt>
    <dgm:pt modelId="{8AEF66EE-2B98-4236-91F2-4348FE313578}" type="pres">
      <dgm:prSet presAssocID="{B108A89F-671E-4BAE-B9B9-8D528D87F8DF}" presName="compositeNode" presStyleCnt="0">
        <dgm:presLayoutVars>
          <dgm:bulletEnabled val="1"/>
        </dgm:presLayoutVars>
      </dgm:prSet>
      <dgm:spPr/>
    </dgm:pt>
    <dgm:pt modelId="{E58F9FBC-5B15-46C6-91F9-2672E1ABF655}" type="pres">
      <dgm:prSet presAssocID="{B108A89F-671E-4BAE-B9B9-8D528D87F8DF}" presName="bgRect" presStyleLbl="node1" presStyleIdx="1" presStyleCnt="4" custLinFactNeighborX="-713" custLinFactNeighborY="-1783"/>
      <dgm:spPr/>
      <dgm:t>
        <a:bodyPr/>
        <a:lstStyle/>
        <a:p>
          <a:endParaRPr lang="en-GB"/>
        </a:p>
      </dgm:t>
    </dgm:pt>
    <dgm:pt modelId="{59AFECCF-4617-4386-B219-5E262C08BBCD}" type="pres">
      <dgm:prSet presAssocID="{B108A89F-671E-4BAE-B9B9-8D528D87F8DF}" presName="parentNode" presStyleLbl="node1" presStyleIdx="1" presStyleCnt="4">
        <dgm:presLayoutVars>
          <dgm:chMax val="0"/>
          <dgm:bulletEnabled val="1"/>
        </dgm:presLayoutVars>
      </dgm:prSet>
      <dgm:spPr/>
      <dgm:t>
        <a:bodyPr/>
        <a:lstStyle/>
        <a:p>
          <a:endParaRPr lang="en-GB"/>
        </a:p>
      </dgm:t>
    </dgm:pt>
    <dgm:pt modelId="{93E1BD0B-390F-43C1-AD3C-A23C48A63353}" type="pres">
      <dgm:prSet presAssocID="{B108A89F-671E-4BAE-B9B9-8D528D87F8DF}" presName="childNode" presStyleLbl="node1" presStyleIdx="1" presStyleCnt="4">
        <dgm:presLayoutVars>
          <dgm:bulletEnabled val="1"/>
        </dgm:presLayoutVars>
      </dgm:prSet>
      <dgm:spPr/>
      <dgm:t>
        <a:bodyPr/>
        <a:lstStyle/>
        <a:p>
          <a:endParaRPr lang="en-GB"/>
        </a:p>
      </dgm:t>
    </dgm:pt>
    <dgm:pt modelId="{F82A41BF-BF0A-4C84-B21C-0D366ACCEB68}" type="pres">
      <dgm:prSet presAssocID="{A80B5396-57D8-4FD1-978F-75B8B9A49B53}" presName="hSp" presStyleCnt="0"/>
      <dgm:spPr/>
    </dgm:pt>
    <dgm:pt modelId="{0A1BD02F-57E3-40F2-8928-EE15F80074E0}" type="pres">
      <dgm:prSet presAssocID="{A80B5396-57D8-4FD1-978F-75B8B9A49B53}" presName="vProcSp" presStyleCnt="0"/>
      <dgm:spPr/>
    </dgm:pt>
    <dgm:pt modelId="{FC19714C-AF8A-4401-A8A1-4BC847D14874}" type="pres">
      <dgm:prSet presAssocID="{A80B5396-57D8-4FD1-978F-75B8B9A49B53}" presName="vSp1" presStyleCnt="0"/>
      <dgm:spPr/>
    </dgm:pt>
    <dgm:pt modelId="{83ADA10D-BBD8-46BB-89D3-4D8EB02D211E}" type="pres">
      <dgm:prSet presAssocID="{A80B5396-57D8-4FD1-978F-75B8B9A49B53}" presName="simulatedConn" presStyleLbl="solidFgAcc1" presStyleIdx="1" presStyleCnt="3"/>
      <dgm:spPr>
        <a:solidFill>
          <a:schemeClr val="accent2">
            <a:lumMod val="75000"/>
          </a:schemeClr>
        </a:solidFill>
        <a:ln>
          <a:solidFill>
            <a:schemeClr val="accent2">
              <a:lumMod val="75000"/>
            </a:schemeClr>
          </a:solidFill>
        </a:ln>
      </dgm:spPr>
    </dgm:pt>
    <dgm:pt modelId="{E733FB4C-5479-462A-837A-460C5DA20225}" type="pres">
      <dgm:prSet presAssocID="{A80B5396-57D8-4FD1-978F-75B8B9A49B53}" presName="vSp2" presStyleCnt="0"/>
      <dgm:spPr/>
    </dgm:pt>
    <dgm:pt modelId="{8E2BFDB1-5817-43FE-85D9-C5E20F061B5A}" type="pres">
      <dgm:prSet presAssocID="{A80B5396-57D8-4FD1-978F-75B8B9A49B53}" presName="sibTrans" presStyleCnt="0"/>
      <dgm:spPr/>
    </dgm:pt>
    <dgm:pt modelId="{167C3C07-0E8B-4159-B0AB-D5F3B7FD032F}" type="pres">
      <dgm:prSet presAssocID="{5785ED29-FC8B-418D-A0D9-918E7A258436}" presName="compositeNode" presStyleCnt="0">
        <dgm:presLayoutVars>
          <dgm:bulletEnabled val="1"/>
        </dgm:presLayoutVars>
      </dgm:prSet>
      <dgm:spPr/>
    </dgm:pt>
    <dgm:pt modelId="{3A741A90-F9BB-4669-B9B2-078F95C80CE6}" type="pres">
      <dgm:prSet presAssocID="{5785ED29-FC8B-418D-A0D9-918E7A258436}" presName="bgRect" presStyleLbl="node1" presStyleIdx="2" presStyleCnt="4" custLinFactNeighborX="1427" custLinFactNeighborY="0"/>
      <dgm:spPr/>
      <dgm:t>
        <a:bodyPr/>
        <a:lstStyle/>
        <a:p>
          <a:endParaRPr lang="en-GB"/>
        </a:p>
      </dgm:t>
    </dgm:pt>
    <dgm:pt modelId="{4DEE4E76-07F5-49BE-B085-0CAAD6A92DD5}" type="pres">
      <dgm:prSet presAssocID="{5785ED29-FC8B-418D-A0D9-918E7A258436}" presName="parentNode" presStyleLbl="node1" presStyleIdx="2" presStyleCnt="4">
        <dgm:presLayoutVars>
          <dgm:chMax val="0"/>
          <dgm:bulletEnabled val="1"/>
        </dgm:presLayoutVars>
      </dgm:prSet>
      <dgm:spPr/>
      <dgm:t>
        <a:bodyPr/>
        <a:lstStyle/>
        <a:p>
          <a:endParaRPr lang="en-GB"/>
        </a:p>
      </dgm:t>
    </dgm:pt>
    <dgm:pt modelId="{804B63F3-7666-4DD0-AED7-55D17B01DEEA}" type="pres">
      <dgm:prSet presAssocID="{5785ED29-FC8B-418D-A0D9-918E7A258436}" presName="childNode" presStyleLbl="node1" presStyleIdx="2" presStyleCnt="4">
        <dgm:presLayoutVars>
          <dgm:bulletEnabled val="1"/>
        </dgm:presLayoutVars>
      </dgm:prSet>
      <dgm:spPr/>
      <dgm:t>
        <a:bodyPr/>
        <a:lstStyle/>
        <a:p>
          <a:endParaRPr lang="en-GB"/>
        </a:p>
      </dgm:t>
    </dgm:pt>
    <dgm:pt modelId="{2DEB7699-34A2-4682-AAF0-49B8255E17D2}" type="pres">
      <dgm:prSet presAssocID="{98C5CECB-3359-4265-89AB-D179F59959D7}" presName="hSp" presStyleCnt="0"/>
      <dgm:spPr/>
    </dgm:pt>
    <dgm:pt modelId="{45C706A8-8235-4C11-A29C-2AE78518913E}" type="pres">
      <dgm:prSet presAssocID="{98C5CECB-3359-4265-89AB-D179F59959D7}" presName="vProcSp" presStyleCnt="0"/>
      <dgm:spPr/>
    </dgm:pt>
    <dgm:pt modelId="{CC91AF1E-0042-4337-A68F-EBC429946E3C}" type="pres">
      <dgm:prSet presAssocID="{98C5CECB-3359-4265-89AB-D179F59959D7}" presName="vSp1" presStyleCnt="0"/>
      <dgm:spPr/>
    </dgm:pt>
    <dgm:pt modelId="{9D1BBB76-FC45-4411-A51D-35943F21B1CB}" type="pres">
      <dgm:prSet presAssocID="{98C5CECB-3359-4265-89AB-D179F59959D7}" presName="simulatedConn" presStyleLbl="solidFgAcc1" presStyleIdx="2" presStyleCnt="3"/>
      <dgm:spPr>
        <a:solidFill>
          <a:schemeClr val="accent2">
            <a:lumMod val="75000"/>
          </a:schemeClr>
        </a:solidFill>
        <a:ln>
          <a:solidFill>
            <a:schemeClr val="accent2">
              <a:lumMod val="75000"/>
            </a:schemeClr>
          </a:solidFill>
        </a:ln>
      </dgm:spPr>
    </dgm:pt>
    <dgm:pt modelId="{8CA723C7-7501-4651-AD61-329E6325CC9C}" type="pres">
      <dgm:prSet presAssocID="{98C5CECB-3359-4265-89AB-D179F59959D7}" presName="vSp2" presStyleCnt="0"/>
      <dgm:spPr/>
    </dgm:pt>
    <dgm:pt modelId="{42AA7566-C98E-4953-BB8D-6629FB6648C3}" type="pres">
      <dgm:prSet presAssocID="{98C5CECB-3359-4265-89AB-D179F59959D7}" presName="sibTrans" presStyleCnt="0"/>
      <dgm:spPr/>
    </dgm:pt>
    <dgm:pt modelId="{A07C4201-FEC8-4517-8D79-7DCF91F08763}" type="pres">
      <dgm:prSet presAssocID="{9F553F44-1CF7-4CBB-8631-9C9BE3E009CC}" presName="compositeNode" presStyleCnt="0">
        <dgm:presLayoutVars>
          <dgm:bulletEnabled val="1"/>
        </dgm:presLayoutVars>
      </dgm:prSet>
      <dgm:spPr/>
    </dgm:pt>
    <dgm:pt modelId="{7FB50917-B340-429A-B072-FE71411FD7C3}" type="pres">
      <dgm:prSet presAssocID="{9F553F44-1CF7-4CBB-8631-9C9BE3E009CC}" presName="bgRect" presStyleLbl="node1" presStyleIdx="3" presStyleCnt="4" custLinFactNeighborX="166" custLinFactNeighborY="-594"/>
      <dgm:spPr/>
      <dgm:t>
        <a:bodyPr/>
        <a:lstStyle/>
        <a:p>
          <a:endParaRPr lang="en-GB"/>
        </a:p>
      </dgm:t>
    </dgm:pt>
    <dgm:pt modelId="{1418621F-D31F-46D3-8FE7-F9162CE5EF3D}" type="pres">
      <dgm:prSet presAssocID="{9F553F44-1CF7-4CBB-8631-9C9BE3E009CC}" presName="parentNode" presStyleLbl="node1" presStyleIdx="3" presStyleCnt="4">
        <dgm:presLayoutVars>
          <dgm:chMax val="0"/>
          <dgm:bulletEnabled val="1"/>
        </dgm:presLayoutVars>
      </dgm:prSet>
      <dgm:spPr/>
      <dgm:t>
        <a:bodyPr/>
        <a:lstStyle/>
        <a:p>
          <a:endParaRPr lang="en-GB"/>
        </a:p>
      </dgm:t>
    </dgm:pt>
    <dgm:pt modelId="{61F3A098-5BF1-4521-9E98-22AB849FE899}" type="pres">
      <dgm:prSet presAssocID="{9F553F44-1CF7-4CBB-8631-9C9BE3E009CC}" presName="childNode" presStyleLbl="node1" presStyleIdx="3" presStyleCnt="4">
        <dgm:presLayoutVars>
          <dgm:bulletEnabled val="1"/>
        </dgm:presLayoutVars>
      </dgm:prSet>
      <dgm:spPr/>
      <dgm:t>
        <a:bodyPr/>
        <a:lstStyle/>
        <a:p>
          <a:endParaRPr lang="en-GB"/>
        </a:p>
      </dgm:t>
    </dgm:pt>
  </dgm:ptLst>
  <dgm:cxnLst>
    <dgm:cxn modelId="{7C299CF8-CD22-419A-9520-5032F5FFCF55}" srcId="{F462AD75-58E7-4AFE-B42C-53BAB8171155}" destId="{9F553F44-1CF7-4CBB-8631-9C9BE3E009CC}" srcOrd="3" destOrd="0" parTransId="{E5220F07-8359-498F-AFB0-85A5CCC91C3E}" sibTransId="{7FD9DA56-FD85-4D96-9A19-970CA431EEA3}"/>
    <dgm:cxn modelId="{C4908BBD-631D-48A8-A605-130A85C48644}" type="presOf" srcId="{B108A89F-671E-4BAE-B9B9-8D528D87F8DF}" destId="{59AFECCF-4617-4386-B219-5E262C08BBCD}" srcOrd="1" destOrd="0" presId="urn:microsoft.com/office/officeart/2005/8/layout/hProcess7#2"/>
    <dgm:cxn modelId="{D3B1BD7F-0EC8-4C17-9170-E6F6F376280C}" type="presOf" srcId="{9F553F44-1CF7-4CBB-8631-9C9BE3E009CC}" destId="{1418621F-D31F-46D3-8FE7-F9162CE5EF3D}" srcOrd="1" destOrd="0" presId="urn:microsoft.com/office/officeart/2005/8/layout/hProcess7#2"/>
    <dgm:cxn modelId="{D743F294-71B5-43D8-852F-1957DCC4C777}" srcId="{B108A89F-671E-4BAE-B9B9-8D528D87F8DF}" destId="{203E870C-C248-4E86-AD75-A63D37F0B4FF}" srcOrd="0" destOrd="0" parTransId="{9FC2C214-F694-47B9-A6EA-091C66E15DA2}" sibTransId="{2F878348-6CCB-4552-AC70-F5546128C39F}"/>
    <dgm:cxn modelId="{572DF60D-2A2A-4174-8EAE-88591651E362}" srcId="{9F553F44-1CF7-4CBB-8631-9C9BE3E009CC}" destId="{2461B1EC-5390-415F-9B82-71A9C6DEB616}" srcOrd="0" destOrd="0" parTransId="{92EDF089-2170-4EC1-B149-C12774599CB4}" sibTransId="{AFDAD2E8-31D7-4CAA-A2A0-955DEE004A68}"/>
    <dgm:cxn modelId="{36102619-8D46-412E-ACB8-F0A784D0A0E2}" type="presOf" srcId="{2461B1EC-5390-415F-9B82-71A9C6DEB616}" destId="{61F3A098-5BF1-4521-9E98-22AB849FE899}" srcOrd="0" destOrd="0" presId="urn:microsoft.com/office/officeart/2005/8/layout/hProcess7#2"/>
    <dgm:cxn modelId="{E369C0D6-B332-4F4B-887E-44D42761C5C6}" type="presOf" srcId="{9F553F44-1CF7-4CBB-8631-9C9BE3E009CC}" destId="{7FB50917-B340-429A-B072-FE71411FD7C3}" srcOrd="0" destOrd="0" presId="urn:microsoft.com/office/officeart/2005/8/layout/hProcess7#2"/>
    <dgm:cxn modelId="{6CF7A7F6-E032-4A6A-9E65-D315E6FE8FBF}" type="presOf" srcId="{B108A89F-671E-4BAE-B9B9-8D528D87F8DF}" destId="{E58F9FBC-5B15-46C6-91F9-2672E1ABF655}" srcOrd="0" destOrd="0" presId="urn:microsoft.com/office/officeart/2005/8/layout/hProcess7#2"/>
    <dgm:cxn modelId="{F1D2CF9A-5899-49FD-90E6-5DC41BCABEFC}" srcId="{F462AD75-58E7-4AFE-B42C-53BAB8171155}" destId="{A47EE919-4E99-4FB1-85F8-89B50243A309}" srcOrd="0" destOrd="0" parTransId="{2E920CC9-B217-473C-9A2E-FDF430FA43EF}" sibTransId="{4F4469B5-3397-4DDB-A250-BB8EEAD6160C}"/>
    <dgm:cxn modelId="{ABF0B612-0E37-4AF0-AACE-7134886D3D57}" type="presOf" srcId="{5785ED29-FC8B-418D-A0D9-918E7A258436}" destId="{3A741A90-F9BB-4669-B9B2-078F95C80CE6}" srcOrd="0" destOrd="0" presId="urn:microsoft.com/office/officeart/2005/8/layout/hProcess7#2"/>
    <dgm:cxn modelId="{646FAE72-F9BC-4656-8448-911B9FABF414}" type="presOf" srcId="{6DC0922F-A266-4637-A276-E167B7FE68A8}" destId="{804B63F3-7666-4DD0-AED7-55D17B01DEEA}" srcOrd="0" destOrd="0" presId="urn:microsoft.com/office/officeart/2005/8/layout/hProcess7#2"/>
    <dgm:cxn modelId="{0DD681B8-4DE4-4180-A1EE-A797C82DDAC2}" srcId="{5785ED29-FC8B-418D-A0D9-918E7A258436}" destId="{6DC0922F-A266-4637-A276-E167B7FE68A8}" srcOrd="0" destOrd="0" parTransId="{98C54832-C25A-4BD3-A0C0-304FC4D655AE}" sibTransId="{B5959907-F820-4543-9AB0-BC4B82F0A14C}"/>
    <dgm:cxn modelId="{4ECB685C-16BE-422B-B83F-F5A33E8C5239}" srcId="{F462AD75-58E7-4AFE-B42C-53BAB8171155}" destId="{5785ED29-FC8B-418D-A0D9-918E7A258436}" srcOrd="2" destOrd="0" parTransId="{19EC2BEC-7438-4EB3-852A-4FED36BB6017}" sibTransId="{98C5CECB-3359-4265-89AB-D179F59959D7}"/>
    <dgm:cxn modelId="{79630A24-3E3B-4892-B6C7-B8F361176290}" type="presOf" srcId="{5785ED29-FC8B-418D-A0D9-918E7A258436}" destId="{4DEE4E76-07F5-49BE-B085-0CAAD6A92DD5}" srcOrd="1" destOrd="0" presId="urn:microsoft.com/office/officeart/2005/8/layout/hProcess7#2"/>
    <dgm:cxn modelId="{F4BEE950-D9F8-40A4-A08C-09411A82CEC4}" srcId="{A47EE919-4E99-4FB1-85F8-89B50243A309}" destId="{1BC87D2B-93F3-41EE-85B9-430F51B4AE98}" srcOrd="0" destOrd="0" parTransId="{C1F05670-DEF7-4013-ABD8-8654EDD50259}" sibTransId="{09AA933E-73D1-4B44-B2B5-296670A70302}"/>
    <dgm:cxn modelId="{FA15B117-3324-4C1A-8599-49EC8539732B}" type="presOf" srcId="{1BC87D2B-93F3-41EE-85B9-430F51B4AE98}" destId="{D32305B6-8421-42F4-AF9E-84D0B708DBAA}" srcOrd="0" destOrd="0" presId="urn:microsoft.com/office/officeart/2005/8/layout/hProcess7#2"/>
    <dgm:cxn modelId="{B18EC037-455D-459C-A2C0-166E90F121AC}" type="presOf" srcId="{F462AD75-58E7-4AFE-B42C-53BAB8171155}" destId="{4EB7E629-81CC-4075-A813-FE05D54C24DF}" srcOrd="0" destOrd="0" presId="urn:microsoft.com/office/officeart/2005/8/layout/hProcess7#2"/>
    <dgm:cxn modelId="{738A4B24-06BE-4427-8E41-647083691F51}" srcId="{F462AD75-58E7-4AFE-B42C-53BAB8171155}" destId="{B108A89F-671E-4BAE-B9B9-8D528D87F8DF}" srcOrd="1" destOrd="0" parTransId="{29500C3B-0FBB-4A7B-835B-424765189F4F}" sibTransId="{A80B5396-57D8-4FD1-978F-75B8B9A49B53}"/>
    <dgm:cxn modelId="{C03E81E7-3518-45C2-9C40-429EE7A4B1F6}" type="presOf" srcId="{203E870C-C248-4E86-AD75-A63D37F0B4FF}" destId="{93E1BD0B-390F-43C1-AD3C-A23C48A63353}" srcOrd="0" destOrd="0" presId="urn:microsoft.com/office/officeart/2005/8/layout/hProcess7#2"/>
    <dgm:cxn modelId="{040B5766-5FDF-4934-85A3-EAB69B93FECF}" type="presOf" srcId="{A47EE919-4E99-4FB1-85F8-89B50243A309}" destId="{A23068DD-FECE-480E-BD8F-29324E13E43B}" srcOrd="0" destOrd="0" presId="urn:microsoft.com/office/officeart/2005/8/layout/hProcess7#2"/>
    <dgm:cxn modelId="{A21CB19A-B65A-4FF2-B0E6-41CAB3D5E068}" type="presOf" srcId="{A47EE919-4E99-4FB1-85F8-89B50243A309}" destId="{F8AEB0F8-3950-4051-9742-31A07469F69F}" srcOrd="1" destOrd="0" presId="urn:microsoft.com/office/officeart/2005/8/layout/hProcess7#2"/>
    <dgm:cxn modelId="{D6F539B3-1426-4A07-997A-1401FB769F35}" type="presParOf" srcId="{4EB7E629-81CC-4075-A813-FE05D54C24DF}" destId="{610B00B5-0F38-442C-B52C-C261F0064D22}" srcOrd="0" destOrd="0" presId="urn:microsoft.com/office/officeart/2005/8/layout/hProcess7#2"/>
    <dgm:cxn modelId="{2D7A4007-2FAA-4C3A-BBD1-4E28CCFF5884}" type="presParOf" srcId="{610B00B5-0F38-442C-B52C-C261F0064D22}" destId="{A23068DD-FECE-480E-BD8F-29324E13E43B}" srcOrd="0" destOrd="0" presId="urn:microsoft.com/office/officeart/2005/8/layout/hProcess7#2"/>
    <dgm:cxn modelId="{E68C5852-835A-4F2C-B4DF-F7883A5BE88F}" type="presParOf" srcId="{610B00B5-0F38-442C-B52C-C261F0064D22}" destId="{F8AEB0F8-3950-4051-9742-31A07469F69F}" srcOrd="1" destOrd="0" presId="urn:microsoft.com/office/officeart/2005/8/layout/hProcess7#2"/>
    <dgm:cxn modelId="{FEB00B44-C673-4202-BCD8-3BAF82636B03}" type="presParOf" srcId="{610B00B5-0F38-442C-B52C-C261F0064D22}" destId="{D32305B6-8421-42F4-AF9E-84D0B708DBAA}" srcOrd="2" destOrd="0" presId="urn:microsoft.com/office/officeart/2005/8/layout/hProcess7#2"/>
    <dgm:cxn modelId="{57BA20D4-78C0-4BEF-B4D6-43B08C481B95}" type="presParOf" srcId="{4EB7E629-81CC-4075-A813-FE05D54C24DF}" destId="{90C612F9-0948-4235-8922-BB1B1498D476}" srcOrd="1" destOrd="0" presId="urn:microsoft.com/office/officeart/2005/8/layout/hProcess7#2"/>
    <dgm:cxn modelId="{86183777-8B24-484A-863E-86C462B44094}" type="presParOf" srcId="{4EB7E629-81CC-4075-A813-FE05D54C24DF}" destId="{3725F237-8F8D-4440-BA26-E3ADED790EE7}" srcOrd="2" destOrd="0" presId="urn:microsoft.com/office/officeart/2005/8/layout/hProcess7#2"/>
    <dgm:cxn modelId="{FDDD31E6-4C44-4143-8B4F-9A52D2B2A5FC}" type="presParOf" srcId="{3725F237-8F8D-4440-BA26-E3ADED790EE7}" destId="{EC864DE4-3763-4397-AFCC-3DD854DE0156}" srcOrd="0" destOrd="0" presId="urn:microsoft.com/office/officeart/2005/8/layout/hProcess7#2"/>
    <dgm:cxn modelId="{C9BC577B-9235-4F06-91FF-73EDB89079AF}" type="presParOf" srcId="{3725F237-8F8D-4440-BA26-E3ADED790EE7}" destId="{70A64BBE-7B24-4437-9BED-50AAE1A6527B}" srcOrd="1" destOrd="0" presId="urn:microsoft.com/office/officeart/2005/8/layout/hProcess7#2"/>
    <dgm:cxn modelId="{5EDEF4D8-44DA-4452-8052-3F097A1A381E}" type="presParOf" srcId="{3725F237-8F8D-4440-BA26-E3ADED790EE7}" destId="{44B7912B-F85D-4846-8D9B-C7C5907A1F80}" srcOrd="2" destOrd="0" presId="urn:microsoft.com/office/officeart/2005/8/layout/hProcess7#2"/>
    <dgm:cxn modelId="{CAAE69FC-1DF6-4A25-AB75-6ECC699440B9}" type="presParOf" srcId="{4EB7E629-81CC-4075-A813-FE05D54C24DF}" destId="{AC1F75E0-8E3A-4AD2-9679-56D20D327256}" srcOrd="3" destOrd="0" presId="urn:microsoft.com/office/officeart/2005/8/layout/hProcess7#2"/>
    <dgm:cxn modelId="{3FFDAAE1-BC26-4A75-B880-3F7D4E07D6E1}" type="presParOf" srcId="{4EB7E629-81CC-4075-A813-FE05D54C24DF}" destId="{8AEF66EE-2B98-4236-91F2-4348FE313578}" srcOrd="4" destOrd="0" presId="urn:microsoft.com/office/officeart/2005/8/layout/hProcess7#2"/>
    <dgm:cxn modelId="{25A82A2A-7B9A-4AAA-B3B1-111DFC053957}" type="presParOf" srcId="{8AEF66EE-2B98-4236-91F2-4348FE313578}" destId="{E58F9FBC-5B15-46C6-91F9-2672E1ABF655}" srcOrd="0" destOrd="0" presId="urn:microsoft.com/office/officeart/2005/8/layout/hProcess7#2"/>
    <dgm:cxn modelId="{04F57F01-F0BE-4B97-BD32-F048C6E1B9B9}" type="presParOf" srcId="{8AEF66EE-2B98-4236-91F2-4348FE313578}" destId="{59AFECCF-4617-4386-B219-5E262C08BBCD}" srcOrd="1" destOrd="0" presId="urn:microsoft.com/office/officeart/2005/8/layout/hProcess7#2"/>
    <dgm:cxn modelId="{C5747A76-81BA-484B-A259-85482B949D90}" type="presParOf" srcId="{8AEF66EE-2B98-4236-91F2-4348FE313578}" destId="{93E1BD0B-390F-43C1-AD3C-A23C48A63353}" srcOrd="2" destOrd="0" presId="urn:microsoft.com/office/officeart/2005/8/layout/hProcess7#2"/>
    <dgm:cxn modelId="{844409AF-338F-405E-B6D6-95F194C5134E}" type="presParOf" srcId="{4EB7E629-81CC-4075-A813-FE05D54C24DF}" destId="{F82A41BF-BF0A-4C84-B21C-0D366ACCEB68}" srcOrd="5" destOrd="0" presId="urn:microsoft.com/office/officeart/2005/8/layout/hProcess7#2"/>
    <dgm:cxn modelId="{F28007EF-8B25-4743-BE4B-0C2E74080A02}" type="presParOf" srcId="{4EB7E629-81CC-4075-A813-FE05D54C24DF}" destId="{0A1BD02F-57E3-40F2-8928-EE15F80074E0}" srcOrd="6" destOrd="0" presId="urn:microsoft.com/office/officeart/2005/8/layout/hProcess7#2"/>
    <dgm:cxn modelId="{BE4132D6-2E2B-4BD2-BA4A-1EB92A872B77}" type="presParOf" srcId="{0A1BD02F-57E3-40F2-8928-EE15F80074E0}" destId="{FC19714C-AF8A-4401-A8A1-4BC847D14874}" srcOrd="0" destOrd="0" presId="urn:microsoft.com/office/officeart/2005/8/layout/hProcess7#2"/>
    <dgm:cxn modelId="{DFA2966C-9C0C-4C26-9D13-99ACBACFC94C}" type="presParOf" srcId="{0A1BD02F-57E3-40F2-8928-EE15F80074E0}" destId="{83ADA10D-BBD8-46BB-89D3-4D8EB02D211E}" srcOrd="1" destOrd="0" presId="urn:microsoft.com/office/officeart/2005/8/layout/hProcess7#2"/>
    <dgm:cxn modelId="{F3974444-6C6D-4EDE-ABDF-B16D0F830FE8}" type="presParOf" srcId="{0A1BD02F-57E3-40F2-8928-EE15F80074E0}" destId="{E733FB4C-5479-462A-837A-460C5DA20225}" srcOrd="2" destOrd="0" presId="urn:microsoft.com/office/officeart/2005/8/layout/hProcess7#2"/>
    <dgm:cxn modelId="{E900FEC8-0780-48A8-9AF7-CD0360F6DF8F}" type="presParOf" srcId="{4EB7E629-81CC-4075-A813-FE05D54C24DF}" destId="{8E2BFDB1-5817-43FE-85D9-C5E20F061B5A}" srcOrd="7" destOrd="0" presId="urn:microsoft.com/office/officeart/2005/8/layout/hProcess7#2"/>
    <dgm:cxn modelId="{D8925165-466B-4C29-A48D-084E0BE109F5}" type="presParOf" srcId="{4EB7E629-81CC-4075-A813-FE05D54C24DF}" destId="{167C3C07-0E8B-4159-B0AB-D5F3B7FD032F}" srcOrd="8" destOrd="0" presId="urn:microsoft.com/office/officeart/2005/8/layout/hProcess7#2"/>
    <dgm:cxn modelId="{6EBE37B9-1B76-4DFC-A75B-7AB587B35F97}" type="presParOf" srcId="{167C3C07-0E8B-4159-B0AB-D5F3B7FD032F}" destId="{3A741A90-F9BB-4669-B9B2-078F95C80CE6}" srcOrd="0" destOrd="0" presId="urn:microsoft.com/office/officeart/2005/8/layout/hProcess7#2"/>
    <dgm:cxn modelId="{F540165B-23FD-4649-B1F0-B71339B0111A}" type="presParOf" srcId="{167C3C07-0E8B-4159-B0AB-D5F3B7FD032F}" destId="{4DEE4E76-07F5-49BE-B085-0CAAD6A92DD5}" srcOrd="1" destOrd="0" presId="urn:microsoft.com/office/officeart/2005/8/layout/hProcess7#2"/>
    <dgm:cxn modelId="{D64464D2-D9F0-4F30-BF8D-A206778C399C}" type="presParOf" srcId="{167C3C07-0E8B-4159-B0AB-D5F3B7FD032F}" destId="{804B63F3-7666-4DD0-AED7-55D17B01DEEA}" srcOrd="2" destOrd="0" presId="urn:microsoft.com/office/officeart/2005/8/layout/hProcess7#2"/>
    <dgm:cxn modelId="{72E6B9ED-C888-49B6-9135-18935EAE6EAC}" type="presParOf" srcId="{4EB7E629-81CC-4075-A813-FE05D54C24DF}" destId="{2DEB7699-34A2-4682-AAF0-49B8255E17D2}" srcOrd="9" destOrd="0" presId="urn:microsoft.com/office/officeart/2005/8/layout/hProcess7#2"/>
    <dgm:cxn modelId="{1129A34B-CC1F-43D6-9FB1-5288604C6906}" type="presParOf" srcId="{4EB7E629-81CC-4075-A813-FE05D54C24DF}" destId="{45C706A8-8235-4C11-A29C-2AE78518913E}" srcOrd="10" destOrd="0" presId="urn:microsoft.com/office/officeart/2005/8/layout/hProcess7#2"/>
    <dgm:cxn modelId="{C3F5107A-9101-4412-A992-9B142DDBF482}" type="presParOf" srcId="{45C706A8-8235-4C11-A29C-2AE78518913E}" destId="{CC91AF1E-0042-4337-A68F-EBC429946E3C}" srcOrd="0" destOrd="0" presId="urn:microsoft.com/office/officeart/2005/8/layout/hProcess7#2"/>
    <dgm:cxn modelId="{40ED55E2-201A-40CE-B50C-B5E3BBA30456}" type="presParOf" srcId="{45C706A8-8235-4C11-A29C-2AE78518913E}" destId="{9D1BBB76-FC45-4411-A51D-35943F21B1CB}" srcOrd="1" destOrd="0" presId="urn:microsoft.com/office/officeart/2005/8/layout/hProcess7#2"/>
    <dgm:cxn modelId="{C66663A2-7DFE-4ABD-A784-72BE359249A8}" type="presParOf" srcId="{45C706A8-8235-4C11-A29C-2AE78518913E}" destId="{8CA723C7-7501-4651-AD61-329E6325CC9C}" srcOrd="2" destOrd="0" presId="urn:microsoft.com/office/officeart/2005/8/layout/hProcess7#2"/>
    <dgm:cxn modelId="{E99A1BC6-E7EB-4621-A1B5-4E54031F0CF2}" type="presParOf" srcId="{4EB7E629-81CC-4075-A813-FE05D54C24DF}" destId="{42AA7566-C98E-4953-BB8D-6629FB6648C3}" srcOrd="11" destOrd="0" presId="urn:microsoft.com/office/officeart/2005/8/layout/hProcess7#2"/>
    <dgm:cxn modelId="{7EF931B5-9D37-4ACA-B812-B8D36163EFC5}" type="presParOf" srcId="{4EB7E629-81CC-4075-A813-FE05D54C24DF}" destId="{A07C4201-FEC8-4517-8D79-7DCF91F08763}" srcOrd="12" destOrd="0" presId="urn:microsoft.com/office/officeart/2005/8/layout/hProcess7#2"/>
    <dgm:cxn modelId="{04DFE39A-F6E8-4214-AB45-61F5F8537579}" type="presParOf" srcId="{A07C4201-FEC8-4517-8D79-7DCF91F08763}" destId="{7FB50917-B340-429A-B072-FE71411FD7C3}" srcOrd="0" destOrd="0" presId="urn:microsoft.com/office/officeart/2005/8/layout/hProcess7#2"/>
    <dgm:cxn modelId="{87018AE8-1457-4772-B2A1-4F9A133F2CED}" type="presParOf" srcId="{A07C4201-FEC8-4517-8D79-7DCF91F08763}" destId="{1418621F-D31F-46D3-8FE7-F9162CE5EF3D}" srcOrd="1" destOrd="0" presId="urn:microsoft.com/office/officeart/2005/8/layout/hProcess7#2"/>
    <dgm:cxn modelId="{0A1EC88A-7F8D-4A7D-ABF1-6D36B4B0BF85}" type="presParOf" srcId="{A07C4201-FEC8-4517-8D79-7DCF91F08763}" destId="{61F3A098-5BF1-4521-9E98-22AB849FE899}" srcOrd="2" destOrd="0" presId="urn:microsoft.com/office/officeart/2005/8/layout/hProcess7#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3068DD-FECE-480E-BD8F-29324E13E43B}">
      <dsp:nvSpPr>
        <dsp:cNvPr id="0" name=""/>
        <dsp:cNvSpPr/>
      </dsp:nvSpPr>
      <dsp:spPr>
        <a:xfrm>
          <a:off x="4" y="50694"/>
          <a:ext cx="1787788" cy="2145345"/>
        </a:xfrm>
        <a:prstGeom prst="roundRect">
          <a:avLst>
            <a:gd name="adj" fmla="val 5000"/>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a:outerShdw blurRad="50800" dist="50800" dir="5400000" algn="ctr" rotWithShape="0">
            <a:schemeClr val="accent2">
              <a:lumMod val="75000"/>
            </a:scheme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0" tIns="68580" rIns="88900" bIns="0" numCol="1" spcCol="1270" anchor="t" anchorCtr="0">
          <a:noAutofit/>
        </a:bodyPr>
        <a:lstStyle/>
        <a:p>
          <a:pPr lvl="0" algn="r" defTabSz="889000">
            <a:lnSpc>
              <a:spcPct val="90000"/>
            </a:lnSpc>
            <a:spcBef>
              <a:spcPct val="0"/>
            </a:spcBef>
            <a:spcAft>
              <a:spcPct val="35000"/>
            </a:spcAft>
          </a:pPr>
          <a:r>
            <a:rPr lang="en-GB" sz="2000" b="1" kern="1200">
              <a:solidFill>
                <a:srgbClr val="C00000"/>
              </a:solidFill>
            </a:rPr>
            <a:t>2007</a:t>
          </a:r>
        </a:p>
      </dsp:txBody>
      <dsp:txXfrm rot="16200000">
        <a:off x="-700808" y="751507"/>
        <a:ext cx="1759183" cy="357557"/>
      </dsp:txXfrm>
    </dsp:sp>
    <dsp:sp modelId="{D32305B6-8421-42F4-AF9E-84D0B708DBAA}">
      <dsp:nvSpPr>
        <dsp:cNvPr id="0" name=""/>
        <dsp:cNvSpPr/>
      </dsp:nvSpPr>
      <dsp:spPr>
        <a:xfrm>
          <a:off x="357562" y="50694"/>
          <a:ext cx="1331902" cy="214534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8006" rIns="0" bIns="0" numCol="1" spcCol="1270" anchor="t" anchorCtr="0">
          <a:noAutofit/>
        </a:bodyPr>
        <a:lstStyle/>
        <a:p>
          <a:pPr lvl="0" algn="l" defTabSz="622300">
            <a:lnSpc>
              <a:spcPct val="90000"/>
            </a:lnSpc>
            <a:spcBef>
              <a:spcPct val="0"/>
            </a:spcBef>
            <a:spcAft>
              <a:spcPct val="35000"/>
            </a:spcAft>
          </a:pPr>
          <a:endParaRPr lang="en-GB" sz="1400" b="1" kern="1200" dirty="0">
            <a:solidFill>
              <a:sysClr val="windowText" lastClr="000000"/>
            </a:solidFill>
          </a:endParaRPr>
        </a:p>
        <a:p>
          <a:pPr lvl="0" algn="l" defTabSz="622300">
            <a:lnSpc>
              <a:spcPct val="90000"/>
            </a:lnSpc>
            <a:spcBef>
              <a:spcPct val="0"/>
            </a:spcBef>
            <a:spcAft>
              <a:spcPct val="35000"/>
            </a:spcAft>
          </a:pPr>
          <a:r>
            <a:rPr lang="en-GB" sz="1600" b="1" kern="1200" dirty="0">
              <a:solidFill>
                <a:sysClr val="windowText" lastClr="000000"/>
              </a:solidFill>
            </a:rPr>
            <a:t>Together for Humanity Resolution</a:t>
          </a:r>
          <a:endParaRPr lang="en-GB" sz="1600" kern="1200" dirty="0">
            <a:solidFill>
              <a:sysClr val="windowText" lastClr="000000"/>
            </a:solidFill>
          </a:endParaRPr>
        </a:p>
      </dsp:txBody>
      <dsp:txXfrm>
        <a:off x="357562" y="50694"/>
        <a:ext cx="1331902" cy="2145345"/>
      </dsp:txXfrm>
    </dsp:sp>
    <dsp:sp modelId="{E58F9FBC-5B15-46C6-91F9-2672E1ABF655}">
      <dsp:nvSpPr>
        <dsp:cNvPr id="0" name=""/>
        <dsp:cNvSpPr/>
      </dsp:nvSpPr>
      <dsp:spPr>
        <a:xfrm>
          <a:off x="1840586" y="12442"/>
          <a:ext cx="1787788" cy="2145345"/>
        </a:xfrm>
        <a:prstGeom prst="roundRect">
          <a:avLst>
            <a:gd name="adj" fmla="val 5000"/>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a:outerShdw blurRad="50800" dist="50800" dir="5400000" algn="ctr" rotWithShape="0">
            <a:schemeClr val="accent2">
              <a:lumMod val="75000"/>
            </a:scheme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0" tIns="68580" rIns="88900" bIns="0" numCol="1" spcCol="1270" anchor="t" anchorCtr="0">
          <a:noAutofit/>
        </a:bodyPr>
        <a:lstStyle/>
        <a:p>
          <a:pPr lvl="0" algn="r" defTabSz="889000">
            <a:lnSpc>
              <a:spcPct val="90000"/>
            </a:lnSpc>
            <a:spcBef>
              <a:spcPct val="0"/>
            </a:spcBef>
            <a:spcAft>
              <a:spcPct val="35000"/>
            </a:spcAft>
          </a:pPr>
          <a:r>
            <a:rPr lang="en-GB" sz="2000" b="1" kern="1200">
              <a:solidFill>
                <a:srgbClr val="C00000"/>
              </a:solidFill>
            </a:rPr>
            <a:t>2009</a:t>
          </a:r>
        </a:p>
      </dsp:txBody>
      <dsp:txXfrm rot="16200000">
        <a:off x="1139773" y="713255"/>
        <a:ext cx="1759183" cy="357557"/>
      </dsp:txXfrm>
    </dsp:sp>
    <dsp:sp modelId="{70A64BBE-7B24-4437-9BED-50AAE1A6527B}">
      <dsp:nvSpPr>
        <dsp:cNvPr id="0" name=""/>
        <dsp:cNvSpPr/>
      </dsp:nvSpPr>
      <dsp:spPr>
        <a:xfrm rot="5400000">
          <a:off x="1704540" y="1756815"/>
          <a:ext cx="315463" cy="268168"/>
        </a:xfrm>
        <a:prstGeom prst="flowChartExtract">
          <a:avLst/>
        </a:prstGeom>
        <a:solidFill>
          <a:schemeClr val="accent2">
            <a:lumMod val="75000"/>
          </a:schemeClr>
        </a:solidFill>
        <a:ln w="254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dsp:style>
    </dsp:sp>
    <dsp:sp modelId="{93E1BD0B-390F-43C1-AD3C-A23C48A63353}">
      <dsp:nvSpPr>
        <dsp:cNvPr id="0" name=""/>
        <dsp:cNvSpPr/>
      </dsp:nvSpPr>
      <dsp:spPr>
        <a:xfrm>
          <a:off x="2198143" y="12442"/>
          <a:ext cx="1331902" cy="214534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8006" rIns="0" bIns="0" numCol="1" spcCol="1270" anchor="t" anchorCtr="0">
          <a:noAutofit/>
        </a:bodyPr>
        <a:lstStyle/>
        <a:p>
          <a:pPr lvl="0" algn="l" defTabSz="622300">
            <a:lnSpc>
              <a:spcPct val="90000"/>
            </a:lnSpc>
            <a:spcBef>
              <a:spcPct val="0"/>
            </a:spcBef>
            <a:spcAft>
              <a:spcPct val="35000"/>
            </a:spcAft>
          </a:pPr>
          <a:endParaRPr lang="en-GB" sz="1400" b="1" kern="1200" dirty="0">
            <a:solidFill>
              <a:sysClr val="windowText" lastClr="000000"/>
            </a:solidFill>
          </a:endParaRPr>
        </a:p>
        <a:p>
          <a:pPr lvl="0" algn="l" defTabSz="622300">
            <a:lnSpc>
              <a:spcPct val="90000"/>
            </a:lnSpc>
            <a:spcBef>
              <a:spcPct val="0"/>
            </a:spcBef>
            <a:spcAft>
              <a:spcPct val="35000"/>
            </a:spcAft>
          </a:pPr>
          <a:r>
            <a:rPr lang="en-GB" sz="1600" b="1" kern="1200" dirty="0">
              <a:solidFill>
                <a:sysClr val="windowText" lastClr="000000"/>
              </a:solidFill>
            </a:rPr>
            <a:t>Policy on Migration</a:t>
          </a:r>
          <a:endParaRPr lang="en-GB" sz="1600" kern="1200" dirty="0">
            <a:solidFill>
              <a:sysClr val="windowText" lastClr="000000"/>
            </a:solidFill>
          </a:endParaRPr>
        </a:p>
      </dsp:txBody>
      <dsp:txXfrm>
        <a:off x="2198143" y="12442"/>
        <a:ext cx="1331902" cy="2145345"/>
      </dsp:txXfrm>
    </dsp:sp>
    <dsp:sp modelId="{3A741A90-F9BB-4669-B9B2-078F95C80CE6}">
      <dsp:nvSpPr>
        <dsp:cNvPr id="0" name=""/>
        <dsp:cNvSpPr/>
      </dsp:nvSpPr>
      <dsp:spPr>
        <a:xfrm>
          <a:off x="3729205" y="50694"/>
          <a:ext cx="1787788" cy="2145345"/>
        </a:xfrm>
        <a:prstGeom prst="roundRect">
          <a:avLst>
            <a:gd name="adj" fmla="val 5000"/>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a:outerShdw blurRad="50800" dist="50800" dir="5400000" algn="ctr" rotWithShape="0">
            <a:schemeClr val="accent2">
              <a:lumMod val="75000"/>
            </a:scheme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0" tIns="68580" rIns="88900" bIns="0" numCol="1" spcCol="1270" anchor="t" anchorCtr="0">
          <a:noAutofit/>
        </a:bodyPr>
        <a:lstStyle/>
        <a:p>
          <a:pPr lvl="0" algn="r" defTabSz="889000">
            <a:lnSpc>
              <a:spcPct val="90000"/>
            </a:lnSpc>
            <a:spcBef>
              <a:spcPct val="0"/>
            </a:spcBef>
            <a:spcAft>
              <a:spcPct val="35000"/>
            </a:spcAft>
          </a:pPr>
          <a:r>
            <a:rPr lang="en-GB" sz="2000" b="1" kern="1200">
              <a:solidFill>
                <a:srgbClr val="C00000"/>
              </a:solidFill>
            </a:rPr>
            <a:t>2009</a:t>
          </a:r>
        </a:p>
      </dsp:txBody>
      <dsp:txXfrm rot="16200000">
        <a:off x="3028392" y="751507"/>
        <a:ext cx="1759183" cy="357557"/>
      </dsp:txXfrm>
    </dsp:sp>
    <dsp:sp modelId="{83ADA10D-BBD8-46BB-89D3-4D8EB02D211E}">
      <dsp:nvSpPr>
        <dsp:cNvPr id="0" name=""/>
        <dsp:cNvSpPr/>
      </dsp:nvSpPr>
      <dsp:spPr>
        <a:xfrm rot="5400000">
          <a:off x="3554900" y="1756815"/>
          <a:ext cx="315463" cy="268168"/>
        </a:xfrm>
        <a:prstGeom prst="flowChartExtract">
          <a:avLst/>
        </a:prstGeom>
        <a:solidFill>
          <a:schemeClr val="accent2">
            <a:lumMod val="75000"/>
          </a:schemeClr>
        </a:solidFill>
        <a:ln w="254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dsp:style>
    </dsp:sp>
    <dsp:sp modelId="{804B63F3-7666-4DD0-AED7-55D17B01DEEA}">
      <dsp:nvSpPr>
        <dsp:cNvPr id="0" name=""/>
        <dsp:cNvSpPr/>
      </dsp:nvSpPr>
      <dsp:spPr>
        <a:xfrm>
          <a:off x="4086763" y="50694"/>
          <a:ext cx="1331902" cy="214534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8006" rIns="0" bIns="0" numCol="1" spcCol="1270" anchor="t" anchorCtr="0">
          <a:noAutofit/>
        </a:bodyPr>
        <a:lstStyle/>
        <a:p>
          <a:pPr lvl="0" algn="l" defTabSz="622300">
            <a:lnSpc>
              <a:spcPct val="90000"/>
            </a:lnSpc>
            <a:spcBef>
              <a:spcPct val="0"/>
            </a:spcBef>
            <a:spcAft>
              <a:spcPct val="35000"/>
            </a:spcAft>
          </a:pPr>
          <a:endParaRPr lang="en-GB" sz="1400" b="1" kern="1200" dirty="0">
            <a:solidFill>
              <a:sysClr val="windowText" lastClr="000000"/>
            </a:solidFill>
          </a:endParaRPr>
        </a:p>
        <a:p>
          <a:pPr lvl="0" algn="l" defTabSz="622300">
            <a:lnSpc>
              <a:spcPct val="90000"/>
            </a:lnSpc>
            <a:spcBef>
              <a:spcPct val="0"/>
            </a:spcBef>
            <a:spcAft>
              <a:spcPct val="35000"/>
            </a:spcAft>
          </a:pPr>
          <a:r>
            <a:rPr lang="en-GB" sz="1600" b="1" kern="1200" dirty="0">
              <a:solidFill>
                <a:sysClr val="windowText" lastClr="000000"/>
              </a:solidFill>
            </a:rPr>
            <a:t>Policy on Displacement</a:t>
          </a:r>
          <a:endParaRPr lang="en-GB" sz="1600" kern="1200" dirty="0">
            <a:solidFill>
              <a:sysClr val="windowText" lastClr="000000"/>
            </a:solidFill>
          </a:endParaRPr>
        </a:p>
      </dsp:txBody>
      <dsp:txXfrm>
        <a:off x="4086763" y="50694"/>
        <a:ext cx="1331902" cy="2145345"/>
      </dsp:txXfrm>
    </dsp:sp>
    <dsp:sp modelId="{7FB50917-B340-429A-B072-FE71411FD7C3}">
      <dsp:nvSpPr>
        <dsp:cNvPr id="0" name=""/>
        <dsp:cNvSpPr/>
      </dsp:nvSpPr>
      <dsp:spPr>
        <a:xfrm>
          <a:off x="5557022" y="37950"/>
          <a:ext cx="1787788" cy="2145345"/>
        </a:xfrm>
        <a:prstGeom prst="roundRect">
          <a:avLst>
            <a:gd name="adj" fmla="val 5000"/>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a:outerShdw blurRad="50800" dist="50800" dir="5400000" algn="ctr" rotWithShape="0">
            <a:schemeClr val="accent2">
              <a:lumMod val="75000"/>
            </a:scheme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0" tIns="68580" rIns="88900" bIns="0" numCol="1" spcCol="1270" anchor="t" anchorCtr="0">
          <a:noAutofit/>
        </a:bodyPr>
        <a:lstStyle/>
        <a:p>
          <a:pPr lvl="0" algn="r" defTabSz="889000">
            <a:lnSpc>
              <a:spcPct val="90000"/>
            </a:lnSpc>
            <a:spcBef>
              <a:spcPct val="0"/>
            </a:spcBef>
            <a:spcAft>
              <a:spcPct val="35000"/>
            </a:spcAft>
          </a:pPr>
          <a:r>
            <a:rPr lang="en-GB" sz="2000" b="1" kern="1200">
              <a:solidFill>
                <a:srgbClr val="C00000"/>
              </a:solidFill>
            </a:rPr>
            <a:t>2011</a:t>
          </a:r>
        </a:p>
      </dsp:txBody>
      <dsp:txXfrm rot="16200000">
        <a:off x="4856209" y="738763"/>
        <a:ext cx="1759183" cy="357557"/>
      </dsp:txXfrm>
    </dsp:sp>
    <dsp:sp modelId="{9D1BBB76-FC45-4411-A51D-35943F21B1CB}">
      <dsp:nvSpPr>
        <dsp:cNvPr id="0" name=""/>
        <dsp:cNvSpPr/>
      </dsp:nvSpPr>
      <dsp:spPr>
        <a:xfrm rot="5400000">
          <a:off x="5405261" y="1756815"/>
          <a:ext cx="315463" cy="268168"/>
        </a:xfrm>
        <a:prstGeom prst="flowChartExtract">
          <a:avLst/>
        </a:prstGeom>
        <a:solidFill>
          <a:schemeClr val="accent2">
            <a:lumMod val="75000"/>
          </a:schemeClr>
        </a:solidFill>
        <a:ln w="254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dsp:style>
    </dsp:sp>
    <dsp:sp modelId="{61F3A098-5BF1-4521-9E98-22AB849FE899}">
      <dsp:nvSpPr>
        <dsp:cNvPr id="0" name=""/>
        <dsp:cNvSpPr/>
      </dsp:nvSpPr>
      <dsp:spPr>
        <a:xfrm>
          <a:off x="5914579" y="37950"/>
          <a:ext cx="1331902" cy="214534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8006" rIns="0" bIns="0" numCol="1" spcCol="1270" anchor="t" anchorCtr="0">
          <a:noAutofit/>
        </a:bodyPr>
        <a:lstStyle/>
        <a:p>
          <a:pPr lvl="0" algn="l" defTabSz="622300">
            <a:lnSpc>
              <a:spcPct val="90000"/>
            </a:lnSpc>
            <a:spcBef>
              <a:spcPct val="0"/>
            </a:spcBef>
            <a:spcAft>
              <a:spcPct val="35000"/>
            </a:spcAft>
          </a:pPr>
          <a:endParaRPr lang="en-GB" sz="1400" b="1" kern="1200" dirty="0">
            <a:solidFill>
              <a:sysClr val="windowText" lastClr="000000"/>
            </a:solidFill>
          </a:endParaRPr>
        </a:p>
        <a:p>
          <a:pPr lvl="0" algn="l" defTabSz="622300">
            <a:lnSpc>
              <a:spcPct val="90000"/>
            </a:lnSpc>
            <a:spcBef>
              <a:spcPct val="0"/>
            </a:spcBef>
            <a:spcAft>
              <a:spcPct val="35000"/>
            </a:spcAft>
          </a:pPr>
          <a:r>
            <a:rPr lang="en-GB" sz="1600" b="1" kern="1200" dirty="0">
              <a:solidFill>
                <a:sysClr val="windowText" lastClr="000000"/>
              </a:solidFill>
            </a:rPr>
            <a:t>Resolution on Migration</a:t>
          </a:r>
        </a:p>
      </dsp:txBody>
      <dsp:txXfrm>
        <a:off x="5914579" y="37950"/>
        <a:ext cx="1331902" cy="214534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2">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90665"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6866" y="0"/>
            <a:ext cx="2890665" cy="496888"/>
          </a:xfrm>
          <a:prstGeom prst="rect">
            <a:avLst/>
          </a:prstGeom>
        </p:spPr>
        <p:txBody>
          <a:bodyPr vert="horz" lIns="91440" tIns="45720" rIns="91440" bIns="45720" rtlCol="0"/>
          <a:lstStyle>
            <a:lvl1pPr algn="r">
              <a:defRPr sz="1200"/>
            </a:lvl1pPr>
          </a:lstStyle>
          <a:p>
            <a:fld id="{2AAB022E-C8CD-4F4A-90EF-4994D4175187}" type="datetimeFigureOut">
              <a:rPr lang="en-GB" smtClean="0"/>
              <a:pPr/>
              <a:t>22/01/2015</a:t>
            </a:fld>
            <a:endParaRPr lang="en-GB"/>
          </a:p>
        </p:txBody>
      </p:sp>
      <p:sp>
        <p:nvSpPr>
          <p:cNvPr id="4" name="Footer Placeholder 3"/>
          <p:cNvSpPr>
            <a:spLocks noGrp="1"/>
          </p:cNvSpPr>
          <p:nvPr>
            <p:ph type="ftr" sz="quarter" idx="2"/>
          </p:nvPr>
        </p:nvSpPr>
        <p:spPr>
          <a:xfrm>
            <a:off x="0" y="9428164"/>
            <a:ext cx="2890665"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6866" y="9428164"/>
            <a:ext cx="2890665" cy="496887"/>
          </a:xfrm>
          <a:prstGeom prst="rect">
            <a:avLst/>
          </a:prstGeom>
        </p:spPr>
        <p:txBody>
          <a:bodyPr vert="horz" lIns="91440" tIns="45720" rIns="91440" bIns="45720" rtlCol="0" anchor="b"/>
          <a:lstStyle>
            <a:lvl1pPr algn="r">
              <a:defRPr sz="1200"/>
            </a:lvl1pPr>
          </a:lstStyle>
          <a:p>
            <a:fld id="{EA60F5F4-6879-43BD-9374-C68F85EF56A8}" type="slidenum">
              <a:rPr lang="en-GB" smtClean="0"/>
              <a:pPr/>
              <a:t>‹#›</a:t>
            </a:fld>
            <a:endParaRPr lang="en-GB"/>
          </a:p>
        </p:txBody>
      </p:sp>
    </p:spTree>
    <p:extLst>
      <p:ext uri="{BB962C8B-B14F-4D97-AF65-F5344CB8AC3E}">
        <p14:creationId xmlns:p14="http://schemas.microsoft.com/office/powerpoint/2010/main" val="40829573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90665" cy="4968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776866" y="0"/>
            <a:ext cx="2890665" cy="496888"/>
          </a:xfrm>
          <a:prstGeom prst="rect">
            <a:avLst/>
          </a:prstGeom>
        </p:spPr>
        <p:txBody>
          <a:bodyPr vert="horz" lIns="91440" tIns="45720" rIns="91440" bIns="45720" rtlCol="0"/>
          <a:lstStyle>
            <a:lvl1pPr algn="r">
              <a:defRPr sz="1200"/>
            </a:lvl1pPr>
          </a:lstStyle>
          <a:p>
            <a:fld id="{866E6489-0C3A-4C29-8C26-68FD9EDE824D}" type="datetimeFigureOut">
              <a:rPr lang="en-GB" smtClean="0"/>
              <a:pPr/>
              <a:t>22/01/2015</a:t>
            </a:fld>
            <a:endParaRPr lang="en-GB" dirty="0"/>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66598" y="4714876"/>
            <a:ext cx="5335893" cy="44672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164"/>
            <a:ext cx="2890665" cy="4968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776866" y="9428164"/>
            <a:ext cx="2890665" cy="496887"/>
          </a:xfrm>
          <a:prstGeom prst="rect">
            <a:avLst/>
          </a:prstGeom>
        </p:spPr>
        <p:txBody>
          <a:bodyPr vert="horz" lIns="91440" tIns="45720" rIns="91440" bIns="45720" rtlCol="0" anchor="b"/>
          <a:lstStyle>
            <a:lvl1pPr algn="r">
              <a:defRPr sz="1200"/>
            </a:lvl1pPr>
          </a:lstStyle>
          <a:p>
            <a:fld id="{844908D6-D758-4482-AFFF-77CB04BF2B13}" type="slidenum">
              <a:rPr lang="en-GB" smtClean="0"/>
              <a:pPr/>
              <a:t>‹#›</a:t>
            </a:fld>
            <a:endParaRPr lang="en-GB" dirty="0"/>
          </a:p>
        </p:txBody>
      </p:sp>
    </p:spTree>
    <p:extLst>
      <p:ext uri="{BB962C8B-B14F-4D97-AF65-F5344CB8AC3E}">
        <p14:creationId xmlns:p14="http://schemas.microsoft.com/office/powerpoint/2010/main" val="2872598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076325" algn="just">
              <a:spcBef>
                <a:spcPts val="1200"/>
              </a:spcBef>
            </a:pPr>
            <a:r>
              <a:rPr lang="en-GB" dirty="0" smtClean="0"/>
              <a:t>Working with vulnerable migrants is rooted in our mission, fundamental principles and universal character as well as in our volunteer and community base: </a:t>
            </a:r>
          </a:p>
          <a:p>
            <a:pPr marL="1076325" algn="just">
              <a:spcBef>
                <a:spcPts val="1200"/>
              </a:spcBef>
            </a:pPr>
            <a:r>
              <a:rPr lang="en-GB" dirty="0" smtClean="0"/>
              <a:t>Auxiliary status with States</a:t>
            </a:r>
          </a:p>
          <a:p>
            <a:pPr marL="1076325" algn="just">
              <a:spcBef>
                <a:spcPts val="1200"/>
              </a:spcBef>
            </a:pPr>
            <a:r>
              <a:rPr lang="en-GB" dirty="0" smtClean="0"/>
              <a:t>Focus on </a:t>
            </a:r>
            <a:r>
              <a:rPr lang="en-GB" b="1" dirty="0" smtClean="0"/>
              <a:t>vulnerabilities and needs </a:t>
            </a:r>
            <a:r>
              <a:rPr lang="en-GB" dirty="0" smtClean="0"/>
              <a:t>of migrants</a:t>
            </a:r>
            <a:endParaRPr lang="en-GB" b="1" dirty="0" smtClean="0"/>
          </a:p>
          <a:p>
            <a:pPr marL="1076325" algn="just">
              <a:spcBef>
                <a:spcPts val="1200"/>
              </a:spcBef>
            </a:pPr>
            <a:r>
              <a:rPr lang="en-GB" b="1" dirty="0" smtClean="0"/>
              <a:t>Irrespective of their legal status</a:t>
            </a:r>
          </a:p>
          <a:p>
            <a:pPr marL="1076325" algn="just">
              <a:spcBef>
                <a:spcPts val="1200"/>
              </a:spcBef>
            </a:pPr>
            <a:r>
              <a:rPr lang="en-GB" dirty="0" smtClean="0"/>
              <a:t>Work along the migratory trails: country of origin, transit and destination</a:t>
            </a:r>
          </a:p>
          <a:p>
            <a:pPr marL="1076325"/>
            <a:endParaRPr lang="en-GB" dirty="0" smtClean="0">
              <a:solidFill>
                <a:srgbClr val="000000"/>
              </a:solidFill>
              <a:latin typeface="Times New Roman" pitchFamily="18" charset="0"/>
              <a:cs typeface="Times New Roman" pitchFamily="18" charset="0"/>
            </a:endParaRPr>
          </a:p>
          <a:p>
            <a:pPr marL="1076325"/>
            <a:r>
              <a:rPr lang="en-GB" dirty="0" smtClean="0">
                <a:solidFill>
                  <a:srgbClr val="000000"/>
                </a:solidFill>
                <a:latin typeface="Times New Roman" pitchFamily="18" charset="0"/>
                <a:cs typeface="Times New Roman" pitchFamily="18" charset="0"/>
              </a:rPr>
              <a:t>In its ‘Together for Humanity’ document, the 30</a:t>
            </a:r>
            <a:r>
              <a:rPr lang="en-GB" baseline="30000" dirty="0" smtClean="0">
                <a:solidFill>
                  <a:srgbClr val="000000"/>
                </a:solidFill>
                <a:latin typeface="Times New Roman" pitchFamily="18" charset="0"/>
                <a:cs typeface="Times New Roman" pitchFamily="18" charset="0"/>
              </a:rPr>
              <a:t>th</a:t>
            </a:r>
            <a:r>
              <a:rPr lang="en-GB" dirty="0" smtClean="0">
                <a:solidFill>
                  <a:srgbClr val="000000"/>
                </a:solidFill>
                <a:latin typeface="Times New Roman" pitchFamily="18" charset="0"/>
                <a:cs typeface="Times New Roman" pitchFamily="18" charset="0"/>
              </a:rPr>
              <a:t> International Conference (2007) provided a framework for our work on migration. In particular, concern was expressed that migrants, irrespective of their status, often live outside conventional health, social and legal systems and do not have access to processes which guarantee respect for their fundamental rights. At the 31st International Conference (2011) Resolution 3 on Migration</a:t>
            </a:r>
            <a:r>
              <a:rPr lang="en-GB" baseline="30000" dirty="0" smtClean="0">
                <a:solidFill>
                  <a:srgbClr val="000000"/>
                </a:solidFill>
                <a:latin typeface="Times New Roman" pitchFamily="18" charset="0"/>
                <a:cs typeface="Times New Roman" pitchFamily="18" charset="0"/>
                <a:hlinkClick r:id=""/>
              </a:rPr>
              <a:t>[</a:t>
            </a:r>
            <a:r>
              <a:rPr lang="en-GB" baseline="30000" dirty="0" err="1" smtClean="0">
                <a:solidFill>
                  <a:srgbClr val="000000"/>
                </a:solidFill>
                <a:latin typeface="Times New Roman" pitchFamily="18" charset="0"/>
                <a:cs typeface="Times New Roman" pitchFamily="18" charset="0"/>
                <a:hlinkClick r:id=""/>
              </a:rPr>
              <a:t>i</a:t>
            </a:r>
            <a:r>
              <a:rPr lang="en-GB" baseline="30000" dirty="0" smtClean="0">
                <a:solidFill>
                  <a:srgbClr val="000000"/>
                </a:solidFill>
                <a:latin typeface="Times New Roman" pitchFamily="18" charset="0"/>
                <a:cs typeface="Times New Roman" pitchFamily="18" charset="0"/>
                <a:hlinkClick r:id=""/>
              </a:rPr>
              <a:t>]</a:t>
            </a:r>
            <a:r>
              <a:rPr lang="en-GB" dirty="0" smtClean="0">
                <a:solidFill>
                  <a:srgbClr val="000000"/>
                </a:solidFill>
                <a:latin typeface="Times New Roman" pitchFamily="18" charset="0"/>
                <a:cs typeface="Times New Roman" pitchFamily="18" charset="0"/>
              </a:rPr>
              <a:t> endorsed this further and requires States and components of the Movement, including the secretariat and National Societies, to strengthen our cooperation in addressing the needs of vulnerable migrants. </a:t>
            </a:r>
            <a:endParaRPr lang="en-GB" sz="1000" dirty="0" smtClean="0">
              <a:latin typeface="Arial" charset="0"/>
              <a:cs typeface="Arial" charset="0"/>
            </a:endParaRPr>
          </a:p>
          <a:p>
            <a:pPr marL="1076325"/>
            <a:endParaRPr lang="en-GB" dirty="0"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CB964AC-4BCC-4E99-9AF4-36A8CA589CA9}" type="slidenum">
              <a:rPr lang="en-GB" smtClean="0"/>
              <a:pPr eaLnBrk="1" hangingPunct="1"/>
              <a:t>2</a:t>
            </a:fld>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37155" indent="-283521" eaLnBrk="0" hangingPunct="0">
              <a:spcBef>
                <a:spcPct val="30000"/>
              </a:spcBef>
              <a:defRPr sz="1200">
                <a:solidFill>
                  <a:schemeClr val="tx1"/>
                </a:solidFill>
                <a:latin typeface="Calibri" pitchFamily="34" charset="0"/>
              </a:defRPr>
            </a:lvl2pPr>
            <a:lvl3pPr marL="1134085" indent="-226817" eaLnBrk="0" hangingPunct="0">
              <a:spcBef>
                <a:spcPct val="30000"/>
              </a:spcBef>
              <a:defRPr sz="1200">
                <a:solidFill>
                  <a:schemeClr val="tx1"/>
                </a:solidFill>
                <a:latin typeface="Calibri" pitchFamily="34" charset="0"/>
              </a:defRPr>
            </a:lvl3pPr>
            <a:lvl4pPr marL="1587718" indent="-226817" eaLnBrk="0" hangingPunct="0">
              <a:spcBef>
                <a:spcPct val="30000"/>
              </a:spcBef>
              <a:defRPr sz="1200">
                <a:solidFill>
                  <a:schemeClr val="tx1"/>
                </a:solidFill>
                <a:latin typeface="Calibri" pitchFamily="34" charset="0"/>
              </a:defRPr>
            </a:lvl4pPr>
            <a:lvl5pPr marL="2041352" indent="-226817" eaLnBrk="0" hangingPunct="0">
              <a:spcBef>
                <a:spcPct val="30000"/>
              </a:spcBef>
              <a:defRPr sz="1200">
                <a:solidFill>
                  <a:schemeClr val="tx1"/>
                </a:solidFill>
                <a:latin typeface="Calibri" pitchFamily="34" charset="0"/>
              </a:defRPr>
            </a:lvl5pPr>
            <a:lvl6pPr marL="2494986" indent="-226817" eaLnBrk="0" fontAlgn="base" hangingPunct="0">
              <a:spcBef>
                <a:spcPct val="30000"/>
              </a:spcBef>
              <a:spcAft>
                <a:spcPct val="0"/>
              </a:spcAft>
              <a:defRPr sz="1200">
                <a:solidFill>
                  <a:schemeClr val="tx1"/>
                </a:solidFill>
                <a:latin typeface="Calibri" pitchFamily="34" charset="0"/>
              </a:defRPr>
            </a:lvl6pPr>
            <a:lvl7pPr marL="2948620" indent="-226817" eaLnBrk="0" fontAlgn="base" hangingPunct="0">
              <a:spcBef>
                <a:spcPct val="30000"/>
              </a:spcBef>
              <a:spcAft>
                <a:spcPct val="0"/>
              </a:spcAft>
              <a:defRPr sz="1200">
                <a:solidFill>
                  <a:schemeClr val="tx1"/>
                </a:solidFill>
                <a:latin typeface="Calibri" pitchFamily="34" charset="0"/>
              </a:defRPr>
            </a:lvl7pPr>
            <a:lvl8pPr marL="3402254" indent="-226817" eaLnBrk="0" fontAlgn="base" hangingPunct="0">
              <a:spcBef>
                <a:spcPct val="30000"/>
              </a:spcBef>
              <a:spcAft>
                <a:spcPct val="0"/>
              </a:spcAft>
              <a:defRPr sz="1200">
                <a:solidFill>
                  <a:schemeClr val="tx1"/>
                </a:solidFill>
                <a:latin typeface="Calibri" pitchFamily="34" charset="0"/>
              </a:defRPr>
            </a:lvl8pPr>
            <a:lvl9pPr marL="3855888" indent="-22681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71F3BE2-F2DB-4D41-AD74-63738F624C2E}" type="slidenum">
              <a:rPr lang="en-GB" altLang="en-US" smtClean="0">
                <a:latin typeface="Arial" charset="0"/>
              </a:rPr>
              <a:pPr eaLnBrk="1" hangingPunct="1">
                <a:spcBef>
                  <a:spcPct val="0"/>
                </a:spcBef>
              </a:pPr>
              <a:t>5</a:t>
            </a:fld>
            <a:endParaRPr lang="en-GB" altLang="en-US"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1861384E-33A3-449D-943B-F9C9B46D24C2}" type="slidenum">
              <a:rPr lang="en-GB" smtClean="0"/>
              <a:pPr/>
              <a:t>7</a:t>
            </a:fld>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a:bodyPr>
          <a:lstStyle/>
          <a:p>
            <a:pPr>
              <a:defRPr/>
            </a:pPr>
            <a:r>
              <a:rPr lang="en-US" dirty="0" smtClean="0">
                <a:latin typeface="Arial" charset="0"/>
                <a:cs typeface="Arial" charset="0"/>
              </a:rPr>
              <a:t> </a:t>
            </a:r>
            <a:endParaRPr lang="en-GB" dirty="0"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37155" indent="-283521" eaLnBrk="0" hangingPunct="0">
              <a:spcBef>
                <a:spcPct val="30000"/>
              </a:spcBef>
              <a:defRPr sz="1200">
                <a:solidFill>
                  <a:schemeClr val="tx1"/>
                </a:solidFill>
                <a:latin typeface="Calibri" pitchFamily="34" charset="0"/>
              </a:defRPr>
            </a:lvl2pPr>
            <a:lvl3pPr marL="1134085" indent="-226817" eaLnBrk="0" hangingPunct="0">
              <a:spcBef>
                <a:spcPct val="30000"/>
              </a:spcBef>
              <a:defRPr sz="1200">
                <a:solidFill>
                  <a:schemeClr val="tx1"/>
                </a:solidFill>
                <a:latin typeface="Calibri" pitchFamily="34" charset="0"/>
              </a:defRPr>
            </a:lvl3pPr>
            <a:lvl4pPr marL="1587718" indent="-226817" eaLnBrk="0" hangingPunct="0">
              <a:spcBef>
                <a:spcPct val="30000"/>
              </a:spcBef>
              <a:defRPr sz="1200">
                <a:solidFill>
                  <a:schemeClr val="tx1"/>
                </a:solidFill>
                <a:latin typeface="Calibri" pitchFamily="34" charset="0"/>
              </a:defRPr>
            </a:lvl4pPr>
            <a:lvl5pPr marL="2041352" indent="-226817" eaLnBrk="0" hangingPunct="0">
              <a:spcBef>
                <a:spcPct val="30000"/>
              </a:spcBef>
              <a:defRPr sz="1200">
                <a:solidFill>
                  <a:schemeClr val="tx1"/>
                </a:solidFill>
                <a:latin typeface="Calibri" pitchFamily="34" charset="0"/>
              </a:defRPr>
            </a:lvl5pPr>
            <a:lvl6pPr marL="2494986" indent="-226817" eaLnBrk="0" fontAlgn="base" hangingPunct="0">
              <a:spcBef>
                <a:spcPct val="30000"/>
              </a:spcBef>
              <a:spcAft>
                <a:spcPct val="0"/>
              </a:spcAft>
              <a:defRPr sz="1200">
                <a:solidFill>
                  <a:schemeClr val="tx1"/>
                </a:solidFill>
                <a:latin typeface="Calibri" pitchFamily="34" charset="0"/>
              </a:defRPr>
            </a:lvl6pPr>
            <a:lvl7pPr marL="2948620" indent="-226817" eaLnBrk="0" fontAlgn="base" hangingPunct="0">
              <a:spcBef>
                <a:spcPct val="30000"/>
              </a:spcBef>
              <a:spcAft>
                <a:spcPct val="0"/>
              </a:spcAft>
              <a:defRPr sz="1200">
                <a:solidFill>
                  <a:schemeClr val="tx1"/>
                </a:solidFill>
                <a:latin typeface="Calibri" pitchFamily="34" charset="0"/>
              </a:defRPr>
            </a:lvl7pPr>
            <a:lvl8pPr marL="3402254" indent="-226817" eaLnBrk="0" fontAlgn="base" hangingPunct="0">
              <a:spcBef>
                <a:spcPct val="30000"/>
              </a:spcBef>
              <a:spcAft>
                <a:spcPct val="0"/>
              </a:spcAft>
              <a:defRPr sz="1200">
                <a:solidFill>
                  <a:schemeClr val="tx1"/>
                </a:solidFill>
                <a:latin typeface="Calibri" pitchFamily="34" charset="0"/>
              </a:defRPr>
            </a:lvl8pPr>
            <a:lvl9pPr marL="3855888" indent="-22681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57B8A52-2D3C-4AA0-A981-E4D1E4B178A4}" type="slidenum">
              <a:rPr lang="en-GB" altLang="en-US" smtClean="0">
                <a:latin typeface="Arial" charset="0"/>
              </a:rPr>
              <a:pPr eaLnBrk="1" hangingPunct="1">
                <a:spcBef>
                  <a:spcPct val="0"/>
                </a:spcBef>
              </a:pPr>
              <a:t>13</a:t>
            </a:fld>
            <a:endParaRPr lang="en-GB" alt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without photo">
    <p:spTree>
      <p:nvGrpSpPr>
        <p:cNvPr id="1" name=""/>
        <p:cNvGrpSpPr/>
        <p:nvPr/>
      </p:nvGrpSpPr>
      <p:grpSpPr>
        <a:xfrm>
          <a:off x="0" y="0"/>
          <a:ext cx="0" cy="0"/>
          <a:chOff x="0" y="0"/>
          <a:chExt cx="0" cy="0"/>
        </a:xfrm>
      </p:grpSpPr>
      <p:sp>
        <p:nvSpPr>
          <p:cNvPr id="4" name="Rectangle 3"/>
          <p:cNvSpPr/>
          <p:nvPr/>
        </p:nvSpPr>
        <p:spPr>
          <a:xfrm>
            <a:off x="152400" y="152400"/>
            <a:ext cx="8839200" cy="5753100"/>
          </a:xfrm>
          <a:prstGeom prst="rect">
            <a:avLst/>
          </a:prstGeom>
          <a:solidFill>
            <a:srgbClr val="66584E">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5" name="Group 11"/>
          <p:cNvGrpSpPr>
            <a:grpSpLocks/>
          </p:cNvGrpSpPr>
          <p:nvPr/>
        </p:nvGrpSpPr>
        <p:grpSpPr bwMode="auto">
          <a:xfrm>
            <a:off x="339725" y="339725"/>
            <a:ext cx="1260475" cy="1260475"/>
            <a:chOff x="228600" y="228600"/>
            <a:chExt cx="1260000" cy="1260000"/>
          </a:xfrm>
        </p:grpSpPr>
        <p:sp>
          <p:nvSpPr>
            <p:cNvPr id="6" name="Oval 5"/>
            <p:cNvSpPr/>
            <p:nvPr/>
          </p:nvSpPr>
          <p:spPr>
            <a:xfrm>
              <a:off x="228600" y="228600"/>
              <a:ext cx="1260000" cy="1260000"/>
            </a:xfrm>
            <a:prstGeom prst="ellipse">
              <a:avLst/>
            </a:prstGeom>
            <a:solidFill>
              <a:srgbClr val="CF1C21"/>
            </a:solidFill>
            <a:ln w="31750">
              <a:solidFill>
                <a:schemeClr val="bg1"/>
              </a:solidFill>
              <a:roun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TextBox 6"/>
            <p:cNvSpPr txBox="1"/>
            <p:nvPr/>
          </p:nvSpPr>
          <p:spPr>
            <a:xfrm>
              <a:off x="228600" y="725400"/>
              <a:ext cx="1260000" cy="153830"/>
            </a:xfrm>
            <a:prstGeom prst="rect">
              <a:avLst/>
            </a:prstGeom>
            <a:noFill/>
          </p:spPr>
          <p:txBody>
            <a:bodyPr wrap="square" lIns="0" tIns="0" rIns="0" bIns="0">
              <a:spAutoFit/>
            </a:bodyPr>
            <a:lstStyle/>
            <a:p>
              <a:pPr algn="ctr" fontAlgn="auto">
                <a:spcBef>
                  <a:spcPts val="0"/>
                </a:spcBef>
                <a:spcAft>
                  <a:spcPts val="0"/>
                </a:spcAft>
                <a:defRPr/>
              </a:pPr>
              <a:r>
                <a:rPr lang="en-US" sz="1000" b="1" dirty="0" smtClean="0">
                  <a:solidFill>
                    <a:schemeClr val="bg1"/>
                  </a:solidFill>
                  <a:latin typeface="Arial" pitchFamily="34" charset="0"/>
                  <a:cs typeface="Arial" pitchFamily="34" charset="0"/>
                </a:rPr>
                <a:t>Migration Strategy</a:t>
              </a:r>
              <a:endParaRPr lang="en-US" sz="1000" b="1" dirty="0">
                <a:solidFill>
                  <a:schemeClr val="bg1"/>
                </a:solidFill>
                <a:latin typeface="Arial" pitchFamily="34" charset="0"/>
                <a:cs typeface="Arial" pitchFamily="34" charset="0"/>
              </a:endParaRPr>
            </a:p>
          </p:txBody>
        </p:sp>
      </p:grpSp>
      <p:sp>
        <p:nvSpPr>
          <p:cNvPr id="2" name="Title 1"/>
          <p:cNvSpPr>
            <a:spLocks noGrp="1"/>
          </p:cNvSpPr>
          <p:nvPr>
            <p:ph type="ctrTitle"/>
          </p:nvPr>
        </p:nvSpPr>
        <p:spPr>
          <a:xfrm>
            <a:off x="990600" y="2819400"/>
            <a:ext cx="7239000" cy="647591"/>
          </a:xfrm>
        </p:spPr>
        <p:txBody>
          <a:bodyPr/>
          <a:lstStyle>
            <a:lvl1pPr algn="r">
              <a:defRPr b="1">
                <a:solidFill>
                  <a:schemeClr val="bg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990600" y="3886200"/>
            <a:ext cx="7239000" cy="1752600"/>
          </a:xfrm>
        </p:spPr>
        <p:txBody>
          <a:bodyPr>
            <a:normAutofit/>
          </a:bodyPr>
          <a:lstStyle>
            <a:lvl1pPr marL="0" indent="0" algn="r">
              <a:buNone/>
              <a:defRPr sz="2400" b="1">
                <a:solidFill>
                  <a:srgbClr val="54181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cxnSp>
        <p:nvCxnSpPr>
          <p:cNvPr id="6" name="Straight Connector 5"/>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Chart Placeholder 3"/>
          <p:cNvSpPr>
            <a:spLocks noGrp="1"/>
          </p:cNvSpPr>
          <p:nvPr>
            <p:ph type="chart" sz="quarter" idx="10"/>
          </p:nvPr>
        </p:nvSpPr>
        <p:spPr>
          <a:xfrm>
            <a:off x="457200" y="1676400"/>
            <a:ext cx="3352800" cy="4191000"/>
          </a:xfrm>
        </p:spPr>
        <p:txBody>
          <a:bodyPr rtlCol="0">
            <a:normAutofit/>
          </a:bodyPr>
          <a:lstStyle/>
          <a:p>
            <a:pPr lvl="0"/>
            <a:r>
              <a:rPr lang="en-US" noProof="0" dirty="0" smtClean="0"/>
              <a:t>Click icon to add chart</a:t>
            </a:r>
            <a:endParaRPr lang="en-GB" noProof="0" dirty="0"/>
          </a:p>
        </p:txBody>
      </p:sp>
      <p:sp>
        <p:nvSpPr>
          <p:cNvPr id="5" name="Title 4"/>
          <p:cNvSpPr>
            <a:spLocks noGrp="1"/>
          </p:cNvSpPr>
          <p:nvPr>
            <p:ph type="title"/>
          </p:nvPr>
        </p:nvSpPr>
        <p:spPr/>
        <p:txBody>
          <a:bodyPr/>
          <a:lstStyle/>
          <a:p>
            <a:r>
              <a:rPr lang="en-US" smtClean="0"/>
              <a:t>Click to edit Master title style</a:t>
            </a:r>
            <a:endParaRPr lang="en-GB" dirty="0"/>
          </a:p>
        </p:txBody>
      </p:sp>
      <p:sp>
        <p:nvSpPr>
          <p:cNvPr id="7" name="Text Placeholder 6"/>
          <p:cNvSpPr>
            <a:spLocks noGrp="1"/>
          </p:cNvSpPr>
          <p:nvPr>
            <p:ph type="body" sz="quarter" idx="11"/>
          </p:nvPr>
        </p:nvSpPr>
        <p:spPr>
          <a:xfrm>
            <a:off x="3959770" y="1676400"/>
            <a:ext cx="47244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hoto Layout">
    <p:spTree>
      <p:nvGrpSpPr>
        <p:cNvPr id="1" name=""/>
        <p:cNvGrpSpPr/>
        <p:nvPr/>
      </p:nvGrpSpPr>
      <p:grpSpPr>
        <a:xfrm>
          <a:off x="0" y="0"/>
          <a:ext cx="0" cy="0"/>
          <a:chOff x="0" y="0"/>
          <a:chExt cx="0" cy="0"/>
        </a:xfrm>
      </p:grpSpPr>
      <p:cxnSp>
        <p:nvCxnSpPr>
          <p:cNvPr id="5" name="Straight Connector 4"/>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dirty="0"/>
          </a:p>
        </p:txBody>
      </p:sp>
      <p:sp>
        <p:nvSpPr>
          <p:cNvPr id="4" name="Picture Placeholder 3"/>
          <p:cNvSpPr>
            <a:spLocks noGrp="1"/>
          </p:cNvSpPr>
          <p:nvPr>
            <p:ph type="pic" sz="quarter" idx="10"/>
          </p:nvPr>
        </p:nvSpPr>
        <p:spPr>
          <a:xfrm>
            <a:off x="1828800" y="2895600"/>
            <a:ext cx="6858000" cy="2971800"/>
          </a:xfrm>
        </p:spPr>
        <p:txBody>
          <a:bodyPr rtlCol="0">
            <a:normAutofit/>
          </a:bodyPr>
          <a:lstStyle/>
          <a:p>
            <a:pPr lvl="0"/>
            <a:r>
              <a:rPr lang="en-US" noProof="0" dirty="0" smtClean="0"/>
              <a:t>Click icon to add picture</a:t>
            </a:r>
            <a:endParaRPr lang="en-GB" noProof="0" dirty="0"/>
          </a:p>
        </p:txBody>
      </p:sp>
      <p:sp>
        <p:nvSpPr>
          <p:cNvPr id="6" name="Text Placeholder 5"/>
          <p:cNvSpPr>
            <a:spLocks noGrp="1"/>
          </p:cNvSpPr>
          <p:nvPr>
            <p:ph type="body" sz="quarter" idx="11"/>
          </p:nvPr>
        </p:nvSpPr>
        <p:spPr>
          <a:xfrm>
            <a:off x="1828800" y="1631732"/>
            <a:ext cx="6858000" cy="1143000"/>
          </a:xfrm>
        </p:spPr>
        <p:txBody>
          <a:bodyPr/>
          <a:lstStyle/>
          <a:p>
            <a:pPr lvl="0"/>
            <a:r>
              <a:rPr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457200" y="1676400"/>
            <a:ext cx="4038600" cy="4191000"/>
          </a:xfrm>
        </p:spPr>
        <p:txBody>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1676400"/>
            <a:ext cx="4038600" cy="4191000"/>
          </a:xfrm>
        </p:spPr>
        <p:txBody>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676399"/>
            <a:ext cx="4040188" cy="574675"/>
          </a:xfrm>
        </p:spPr>
        <p:txBody>
          <a:bodyPr anchor="ct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51075"/>
            <a:ext cx="4040188" cy="3616325"/>
          </a:xfrm>
        </p:spPr>
        <p:txBody>
          <a:bodyPr/>
          <a:lstStyle>
            <a:lvl1pPr>
              <a:defRPr sz="22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45025" y="1676399"/>
            <a:ext cx="4041775" cy="574675"/>
          </a:xfrm>
        </p:spPr>
        <p:txBody>
          <a:bodyPr anchor="ct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51075"/>
            <a:ext cx="4041775" cy="3616325"/>
          </a:xfrm>
        </p:spPr>
        <p:txBody>
          <a:bodyPr/>
          <a:lstStyle>
            <a:lvl1pPr>
              <a:defRPr sz="22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nd contact Layout">
    <p:spTree>
      <p:nvGrpSpPr>
        <p:cNvPr id="1" name=""/>
        <p:cNvGrpSpPr/>
        <p:nvPr/>
      </p:nvGrpSpPr>
      <p:grpSpPr>
        <a:xfrm>
          <a:off x="0" y="0"/>
          <a:ext cx="0" cy="0"/>
          <a:chOff x="0" y="0"/>
          <a:chExt cx="0" cy="0"/>
        </a:xfrm>
      </p:grpSpPr>
      <p:grpSp>
        <p:nvGrpSpPr>
          <p:cNvPr id="2" name="Group 7"/>
          <p:cNvGrpSpPr>
            <a:grpSpLocks/>
          </p:cNvGrpSpPr>
          <p:nvPr/>
        </p:nvGrpSpPr>
        <p:grpSpPr bwMode="auto">
          <a:xfrm>
            <a:off x="152400" y="152400"/>
            <a:ext cx="8839200" cy="6553200"/>
            <a:chOff x="152400" y="76200"/>
            <a:chExt cx="8839200" cy="6553200"/>
          </a:xfrm>
        </p:grpSpPr>
        <p:sp>
          <p:nvSpPr>
            <p:cNvPr id="3" name="Rectangle 2"/>
            <p:cNvSpPr/>
            <p:nvPr/>
          </p:nvSpPr>
          <p:spPr>
            <a:xfrm>
              <a:off x="152400" y="76200"/>
              <a:ext cx="8839200" cy="6553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3"/>
            <p:cNvSpPr/>
            <p:nvPr/>
          </p:nvSpPr>
          <p:spPr>
            <a:xfrm>
              <a:off x="152400" y="76200"/>
              <a:ext cx="8839200" cy="5029200"/>
            </a:xfrm>
            <a:prstGeom prst="rect">
              <a:avLst/>
            </a:prstGeom>
            <a:solidFill>
              <a:srgbClr val="CF1C2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TextBox 4"/>
            <p:cNvSpPr txBox="1"/>
            <p:nvPr/>
          </p:nvSpPr>
          <p:spPr>
            <a:xfrm>
              <a:off x="533400" y="498475"/>
              <a:ext cx="4724400" cy="3693319"/>
            </a:xfrm>
            <a:prstGeom prst="rect">
              <a:avLst/>
            </a:prstGeom>
            <a:noFill/>
          </p:spPr>
          <p:txBody>
            <a:bodyPr lIns="0" tIns="0" rIns="0" bIns="0">
              <a:spAutoFit/>
            </a:bodyPr>
            <a:lstStyle/>
            <a:p>
              <a:pPr fontAlgn="auto">
                <a:spcBef>
                  <a:spcPts val="0"/>
                </a:spcBef>
                <a:spcAft>
                  <a:spcPts val="0"/>
                </a:spcAft>
                <a:defRPr/>
              </a:pPr>
              <a:r>
                <a:rPr lang="en-US" sz="2000" b="1" baseline="30000" dirty="0">
                  <a:solidFill>
                    <a:srgbClr val="E8C7B0"/>
                  </a:solidFill>
                  <a:latin typeface="Arial" pitchFamily="34" charset="0"/>
                  <a:cs typeface="Arial" pitchFamily="34" charset="0"/>
                </a:rPr>
                <a:t>FOR FURTHER INFORMATION ON </a:t>
              </a:r>
              <a:r>
                <a:rPr lang="en-US" sz="2000" b="1" baseline="30000" dirty="0" smtClean="0">
                  <a:solidFill>
                    <a:srgbClr val="E8C7B0"/>
                  </a:solidFill>
                  <a:latin typeface="Arial" pitchFamily="34" charset="0"/>
                  <a:cs typeface="Arial" pitchFamily="34" charset="0"/>
                </a:rPr>
                <a:t>IFRC MIGRATION WORK, </a:t>
              </a:r>
              <a:r>
                <a:rPr lang="en-US" sz="2000" b="1" baseline="30000" dirty="0">
                  <a:solidFill>
                    <a:srgbClr val="E8C7B0"/>
                  </a:solidFill>
                  <a:latin typeface="Arial" pitchFamily="34" charset="0"/>
                  <a:cs typeface="Arial" pitchFamily="34" charset="0"/>
                </a:rPr>
                <a:t>PLEASE CONTACT:</a:t>
              </a:r>
            </a:p>
            <a:p>
              <a:pPr fontAlgn="auto">
                <a:spcBef>
                  <a:spcPts val="0"/>
                </a:spcBef>
                <a:spcAft>
                  <a:spcPts val="0"/>
                </a:spcAft>
                <a:defRPr/>
              </a:pPr>
              <a:endParaRPr lang="en-US" sz="2000" b="1" baseline="30000" dirty="0">
                <a:solidFill>
                  <a:schemeClr val="bg1"/>
                </a:solidFill>
                <a:latin typeface="Arial" pitchFamily="34" charset="0"/>
                <a:cs typeface="Arial" pitchFamily="34" charset="0"/>
              </a:endParaRPr>
            </a:p>
            <a:p>
              <a:pPr fontAlgn="auto">
                <a:spcBef>
                  <a:spcPts val="0"/>
                </a:spcBef>
                <a:spcAft>
                  <a:spcPts val="0"/>
                </a:spcAft>
                <a:defRPr/>
              </a:pPr>
              <a:r>
                <a:rPr lang="en-US" sz="2000" b="1" baseline="30000" dirty="0">
                  <a:solidFill>
                    <a:srgbClr val="E8C7B0"/>
                  </a:solidFill>
                  <a:latin typeface="Arial" pitchFamily="34" charset="0"/>
                  <a:cs typeface="Arial" pitchFamily="34" charset="0"/>
                </a:rPr>
                <a:t>IFRC </a:t>
              </a:r>
              <a:r>
                <a:rPr lang="en-US" sz="2000" b="1" baseline="30000" dirty="0" smtClean="0">
                  <a:solidFill>
                    <a:srgbClr val="E8C7B0"/>
                  </a:solidFill>
                  <a:latin typeface="Arial" pitchFamily="34" charset="0"/>
                  <a:cs typeface="Arial" pitchFamily="34" charset="0"/>
                </a:rPr>
                <a:t>MIGRATION UNIT</a:t>
              </a:r>
              <a:endParaRPr lang="en-US" sz="2000" b="1" baseline="30000" dirty="0">
                <a:solidFill>
                  <a:srgbClr val="E8C7B0"/>
                </a:solidFill>
                <a:latin typeface="Arial" pitchFamily="34" charset="0"/>
                <a:cs typeface="Arial" pitchFamily="34" charset="0"/>
              </a:endParaRPr>
            </a:p>
            <a:p>
              <a:pPr fontAlgn="auto">
                <a:spcBef>
                  <a:spcPts val="0"/>
                </a:spcBef>
                <a:spcAft>
                  <a:spcPts val="0"/>
                </a:spcAft>
                <a:defRPr/>
              </a:pPr>
              <a:r>
                <a:rPr lang="en-US" sz="2000" baseline="30000" dirty="0" smtClean="0">
                  <a:solidFill>
                    <a:schemeClr val="bg1"/>
                  </a:solidFill>
                  <a:latin typeface="Arial" pitchFamily="34" charset="0"/>
                  <a:cs typeface="Arial" pitchFamily="34" charset="0"/>
                </a:rPr>
                <a:t>SUE LE MESURIER, MIGRATION UNIT MANAGER</a:t>
              </a:r>
              <a:r>
                <a:rPr lang="en-US" sz="2000" baseline="30000" dirty="0">
                  <a:solidFill>
                    <a:schemeClr val="bg1"/>
                  </a:solidFill>
                  <a:latin typeface="Arial" pitchFamily="34" charset="0"/>
                  <a:cs typeface="Arial" pitchFamily="34" charset="0"/>
                </a:rPr>
                <a:t/>
              </a:r>
              <a:br>
                <a:rPr lang="en-US" sz="2000" baseline="30000" dirty="0">
                  <a:solidFill>
                    <a:schemeClr val="bg1"/>
                  </a:solidFill>
                  <a:latin typeface="Arial" pitchFamily="34" charset="0"/>
                  <a:cs typeface="Arial" pitchFamily="34" charset="0"/>
                </a:rPr>
              </a:br>
              <a:r>
                <a:rPr lang="en-US" sz="2000" b="1" baseline="30000" dirty="0">
                  <a:solidFill>
                    <a:schemeClr val="bg1"/>
                  </a:solidFill>
                  <a:latin typeface="Arial" pitchFamily="34" charset="0"/>
                  <a:cs typeface="Arial" pitchFamily="34" charset="0"/>
                </a:rPr>
                <a:t>TEL. : +41 022 730 </a:t>
              </a:r>
              <a:r>
                <a:rPr lang="en-US" sz="2000" b="1" baseline="30000" dirty="0" smtClean="0">
                  <a:solidFill>
                    <a:schemeClr val="bg1"/>
                  </a:solidFill>
                  <a:latin typeface="Arial" pitchFamily="34" charset="0"/>
                  <a:cs typeface="Arial" pitchFamily="34" charset="0"/>
                </a:rPr>
                <a:t>4369</a:t>
              </a:r>
              <a:endParaRPr lang="en-US" sz="2000" b="1" baseline="30000" dirty="0">
                <a:solidFill>
                  <a:schemeClr val="bg1"/>
                </a:solidFill>
                <a:latin typeface="Arial" pitchFamily="34" charset="0"/>
                <a:cs typeface="Arial" pitchFamily="34" charset="0"/>
              </a:endParaRPr>
            </a:p>
            <a:p>
              <a:pPr fontAlgn="auto">
                <a:spcBef>
                  <a:spcPts val="0"/>
                </a:spcBef>
                <a:spcAft>
                  <a:spcPts val="0"/>
                </a:spcAft>
                <a:defRPr/>
              </a:pPr>
              <a:r>
                <a:rPr lang="en-US" sz="2000" b="1" baseline="30000" dirty="0">
                  <a:solidFill>
                    <a:schemeClr val="bg1"/>
                  </a:solidFill>
                  <a:latin typeface="Arial" pitchFamily="34" charset="0"/>
                  <a:cs typeface="Arial" pitchFamily="34" charset="0"/>
                </a:rPr>
                <a:t>EMAIL: </a:t>
              </a:r>
              <a:r>
                <a:rPr lang="en-US" sz="2000" b="1" baseline="30000" dirty="0" smtClean="0">
                  <a:solidFill>
                    <a:schemeClr val="bg1"/>
                  </a:solidFill>
                  <a:latin typeface="Arial" pitchFamily="34" charset="0"/>
                  <a:cs typeface="Arial" pitchFamily="34" charset="0"/>
                </a:rPr>
                <a:t>sue.lemesurier@ifrc.org</a:t>
              </a:r>
              <a:endParaRPr lang="en-US" sz="2000" b="1" baseline="30000" dirty="0">
                <a:solidFill>
                  <a:schemeClr val="bg1"/>
                </a:solidFill>
                <a:latin typeface="Arial" pitchFamily="34" charset="0"/>
                <a:cs typeface="Arial" pitchFamily="34" charset="0"/>
              </a:endParaRPr>
            </a:p>
            <a:p>
              <a:pPr fontAlgn="auto">
                <a:spcBef>
                  <a:spcPts val="0"/>
                </a:spcBef>
                <a:spcAft>
                  <a:spcPts val="0"/>
                </a:spcAft>
                <a:defRPr/>
              </a:pPr>
              <a:endParaRPr lang="en-US" sz="2000" b="1" baseline="30000" dirty="0">
                <a:solidFill>
                  <a:schemeClr val="bg1"/>
                </a:solidFill>
                <a:latin typeface="Arial" pitchFamily="34" charset="0"/>
                <a:cs typeface="Arial" pitchFamily="34" charset="0"/>
              </a:endParaRPr>
            </a:p>
            <a:p>
              <a:pPr fontAlgn="auto">
                <a:spcBef>
                  <a:spcPts val="0"/>
                </a:spcBef>
                <a:spcAft>
                  <a:spcPts val="0"/>
                </a:spcAft>
                <a:defRPr/>
              </a:pPr>
              <a:r>
                <a:rPr lang="en-US" sz="2000" b="1" baseline="30000" dirty="0">
                  <a:solidFill>
                    <a:srgbClr val="E8C7B0"/>
                  </a:solidFill>
                  <a:latin typeface="Arial" pitchFamily="34" charset="0"/>
                  <a:cs typeface="Arial" pitchFamily="34" charset="0"/>
                </a:rPr>
                <a:t>THIS PRESENTATION IS PUBLISHED BY</a:t>
              </a:r>
            </a:p>
            <a:p>
              <a:pPr fontAlgn="auto">
                <a:spcBef>
                  <a:spcPts val="0"/>
                </a:spcBef>
                <a:spcAft>
                  <a:spcPts val="0"/>
                </a:spcAft>
                <a:defRPr/>
              </a:pPr>
              <a:r>
                <a:rPr lang="en-US" sz="2000" b="1" baseline="30000" dirty="0">
                  <a:solidFill>
                    <a:schemeClr val="bg1"/>
                  </a:solidFill>
                  <a:latin typeface="Arial" pitchFamily="34" charset="0"/>
                  <a:cs typeface="Arial" pitchFamily="34" charset="0"/>
                </a:rPr>
                <a:t>INTERNATIONAL FEDERATION OF </a:t>
              </a:r>
              <a:br>
                <a:rPr lang="en-US" sz="2000" b="1" baseline="30000" dirty="0">
                  <a:solidFill>
                    <a:schemeClr val="bg1"/>
                  </a:solidFill>
                  <a:latin typeface="Arial" pitchFamily="34" charset="0"/>
                  <a:cs typeface="Arial" pitchFamily="34" charset="0"/>
                </a:rPr>
              </a:br>
              <a:r>
                <a:rPr lang="en-US" sz="2000" b="1" baseline="30000" dirty="0">
                  <a:solidFill>
                    <a:schemeClr val="bg1"/>
                  </a:solidFill>
                  <a:latin typeface="Arial" pitchFamily="34" charset="0"/>
                  <a:cs typeface="Arial" pitchFamily="34" charset="0"/>
                </a:rPr>
                <a:t>RED CROSS AND RED CRESCENT SOCIETIES</a:t>
              </a:r>
            </a:p>
            <a:p>
              <a:pPr fontAlgn="auto">
                <a:spcBef>
                  <a:spcPts val="0"/>
                </a:spcBef>
                <a:spcAft>
                  <a:spcPts val="0"/>
                </a:spcAft>
                <a:defRPr/>
              </a:pPr>
              <a:r>
                <a:rPr lang="en-US" sz="2000" b="1" baseline="30000" dirty="0">
                  <a:solidFill>
                    <a:schemeClr val="bg1"/>
                  </a:solidFill>
                  <a:latin typeface="Arial" pitchFamily="34" charset="0"/>
                  <a:cs typeface="Arial" pitchFamily="34" charset="0"/>
                </a:rPr>
                <a:t>P.O. BOX 372</a:t>
              </a:r>
            </a:p>
            <a:p>
              <a:pPr fontAlgn="auto">
                <a:spcBef>
                  <a:spcPts val="0"/>
                </a:spcBef>
                <a:spcAft>
                  <a:spcPts val="0"/>
                </a:spcAft>
                <a:defRPr/>
              </a:pPr>
              <a:r>
                <a:rPr lang="en-US" sz="2000" b="1" baseline="30000" dirty="0">
                  <a:solidFill>
                    <a:schemeClr val="bg1"/>
                  </a:solidFill>
                  <a:latin typeface="Arial" pitchFamily="34" charset="0"/>
                  <a:cs typeface="Arial" pitchFamily="34" charset="0"/>
                </a:rPr>
                <a:t>CH-1211 GENEVA 19</a:t>
              </a:r>
            </a:p>
            <a:p>
              <a:pPr fontAlgn="auto">
                <a:spcBef>
                  <a:spcPts val="0"/>
                </a:spcBef>
                <a:spcAft>
                  <a:spcPts val="0"/>
                </a:spcAft>
                <a:defRPr/>
              </a:pPr>
              <a:r>
                <a:rPr lang="en-US" sz="2000" b="1" baseline="30000" dirty="0">
                  <a:solidFill>
                    <a:schemeClr val="bg1"/>
                  </a:solidFill>
                  <a:latin typeface="Arial" pitchFamily="34" charset="0"/>
                  <a:cs typeface="Arial" pitchFamily="34" charset="0"/>
                </a:rPr>
                <a:t>SWITZERLAND</a:t>
              </a:r>
            </a:p>
            <a:p>
              <a:pPr fontAlgn="auto">
                <a:spcBef>
                  <a:spcPts val="0"/>
                </a:spcBef>
                <a:spcAft>
                  <a:spcPts val="0"/>
                </a:spcAft>
                <a:defRPr/>
              </a:pPr>
              <a:endParaRPr lang="en-US" sz="2000" b="1" baseline="30000" dirty="0">
                <a:solidFill>
                  <a:schemeClr val="bg1"/>
                </a:solidFill>
                <a:latin typeface="Arial" pitchFamily="34" charset="0"/>
                <a:cs typeface="Arial" pitchFamily="34" charset="0"/>
              </a:endParaRPr>
            </a:p>
            <a:p>
              <a:pPr fontAlgn="auto">
                <a:spcBef>
                  <a:spcPts val="0"/>
                </a:spcBef>
                <a:spcAft>
                  <a:spcPts val="0"/>
                </a:spcAft>
                <a:defRPr/>
              </a:pPr>
              <a:r>
                <a:rPr lang="en-US" sz="2000" b="1" baseline="30000" dirty="0">
                  <a:solidFill>
                    <a:schemeClr val="bg1"/>
                  </a:solidFill>
                  <a:latin typeface="Arial" pitchFamily="34" charset="0"/>
                  <a:cs typeface="Arial" pitchFamily="34" charset="0"/>
                </a:rPr>
                <a:t>TEL.: +41 22 730 42 22</a:t>
              </a:r>
            </a:p>
            <a:p>
              <a:pPr fontAlgn="auto">
                <a:spcBef>
                  <a:spcPts val="0"/>
                </a:spcBef>
                <a:spcAft>
                  <a:spcPts val="0"/>
                </a:spcAft>
                <a:defRPr/>
              </a:pPr>
              <a:r>
                <a:rPr lang="en-US" sz="2000" b="1" baseline="30000" dirty="0">
                  <a:solidFill>
                    <a:schemeClr val="bg1"/>
                  </a:solidFill>
                  <a:latin typeface="Arial" pitchFamily="34" charset="0"/>
                  <a:cs typeface="Arial" pitchFamily="34" charset="0"/>
                </a:rPr>
                <a:t>FAX.: +41 22 733 03 95</a:t>
              </a:r>
              <a:endParaRPr lang="en-US" sz="2000" dirty="0">
                <a:solidFill>
                  <a:schemeClr val="bg1"/>
                </a:solidFill>
                <a:latin typeface="Arial" pitchFamily="34" charset="0"/>
                <a:cs typeface="Arial" pitchFamily="34" charset="0"/>
              </a:endParaRPr>
            </a:p>
          </p:txBody>
        </p:sp>
        <p:pic>
          <p:nvPicPr>
            <p:cNvPr id="6" name="Picture 15" descr="SLCM-icons logo-EN.jpg"/>
            <p:cNvPicPr>
              <a:picLocks noChangeAspect="1"/>
            </p:cNvPicPr>
            <p:nvPr/>
          </p:nvPicPr>
          <p:blipFill>
            <a:blip r:embed="rId2" cstate="print"/>
            <a:srcRect/>
            <a:stretch>
              <a:fillRect/>
            </a:stretch>
          </p:blipFill>
          <p:spPr bwMode="auto">
            <a:xfrm>
              <a:off x="457200" y="5486400"/>
              <a:ext cx="1905000" cy="983078"/>
            </a:xfrm>
            <a:prstGeom prst="rect">
              <a:avLst/>
            </a:prstGeom>
            <a:noFill/>
            <a:ln w="9525">
              <a:noFill/>
              <a:miter lim="800000"/>
              <a:headEnd/>
              <a:tailEnd/>
            </a:ln>
          </p:spPr>
        </p:pic>
        <p:pic>
          <p:nvPicPr>
            <p:cNvPr id="7" name="Picture 16" descr="IFRC_logo_EN.jpg"/>
            <p:cNvPicPr>
              <a:picLocks noChangeAspect="1"/>
            </p:cNvPicPr>
            <p:nvPr/>
          </p:nvPicPr>
          <p:blipFill>
            <a:blip r:embed="rId3" cstate="print"/>
            <a:srcRect/>
            <a:stretch>
              <a:fillRect/>
            </a:stretch>
          </p:blipFill>
          <p:spPr bwMode="auto">
            <a:xfrm>
              <a:off x="5715000" y="6096000"/>
              <a:ext cx="3157728" cy="295815"/>
            </a:xfrm>
            <a:prstGeom prst="rect">
              <a:avLst/>
            </a:prstGeom>
            <a:noFill/>
            <a:ln w="9525">
              <a:noFill/>
              <a:miter lim="800000"/>
              <a:headEnd/>
              <a:tailEnd/>
            </a:ln>
          </p:spPr>
        </p:pic>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26" name="Group 14"/>
          <p:cNvGrpSpPr>
            <a:grpSpLocks/>
          </p:cNvGrpSpPr>
          <p:nvPr/>
        </p:nvGrpSpPr>
        <p:grpSpPr bwMode="auto">
          <a:xfrm>
            <a:off x="152400" y="5943600"/>
            <a:ext cx="8839200" cy="787400"/>
            <a:chOff x="152400" y="5918015"/>
            <a:chExt cx="8839200" cy="787585"/>
          </a:xfrm>
        </p:grpSpPr>
        <p:sp>
          <p:nvSpPr>
            <p:cNvPr id="9" name="Rectangle 8"/>
            <p:cNvSpPr/>
            <p:nvPr/>
          </p:nvSpPr>
          <p:spPr bwMode="auto">
            <a:xfrm>
              <a:off x="152400" y="5918015"/>
              <a:ext cx="8839200" cy="787585"/>
            </a:xfrm>
            <a:prstGeom prst="rect">
              <a:avLst/>
            </a:prstGeom>
            <a:solidFill>
              <a:srgbClr val="DB0000"/>
            </a:solidFill>
            <a:ln w="9525" cap="flat" cmpd="sng" algn="ctr">
              <a:solidFill>
                <a:schemeClr val="bg1"/>
              </a:solidFill>
              <a:prstDash val="solid"/>
              <a:round/>
              <a:headEnd type="none" w="med" len="med"/>
              <a:tailEnd type="none" w="med" len="med"/>
            </a:ln>
            <a:effectLst/>
          </p:spPr>
          <p:txBody>
            <a:bodyPr/>
            <a:lstStyle/>
            <a:p>
              <a:pPr marL="342900" indent="-342900" fontAlgn="auto">
                <a:spcBef>
                  <a:spcPct val="20000"/>
                </a:spcBef>
                <a:spcAft>
                  <a:spcPts val="0"/>
                </a:spcAft>
                <a:buFontTx/>
                <a:buChar char="•"/>
                <a:defRPr/>
              </a:pPr>
              <a:endParaRPr lang="en-US" sz="3200" dirty="0"/>
            </a:p>
          </p:txBody>
        </p:sp>
        <p:sp>
          <p:nvSpPr>
            <p:cNvPr id="10" name="TextBox 9"/>
            <p:cNvSpPr txBox="1"/>
            <p:nvPr/>
          </p:nvSpPr>
          <p:spPr bwMode="auto">
            <a:xfrm>
              <a:off x="304800" y="6106972"/>
              <a:ext cx="3124200" cy="369974"/>
            </a:xfrm>
            <a:prstGeom prst="rect">
              <a:avLst/>
            </a:prstGeom>
            <a:noFill/>
          </p:spPr>
          <p:txBody>
            <a:bodyPr lIns="0" tIns="0" rIns="0" bIns="0">
              <a:spAutoFit/>
            </a:bodyPr>
            <a:lstStyle/>
            <a:p>
              <a:pPr fontAlgn="auto">
                <a:spcBef>
                  <a:spcPts val="0"/>
                </a:spcBef>
                <a:spcAft>
                  <a:spcPts val="0"/>
                </a:spcAft>
                <a:defRPr/>
              </a:pPr>
              <a:r>
                <a:rPr lang="en-US" sz="1200" b="1" dirty="0">
                  <a:solidFill>
                    <a:srgbClr val="551C15"/>
                  </a:solidFill>
                  <a:latin typeface="Arial Rounded MT Bold" pitchFamily="-110" charset="0"/>
                  <a:ea typeface="Arial Rounded MT Bold" pitchFamily="-110" charset="0"/>
                  <a:cs typeface="Arial Rounded MT Bold" pitchFamily="-110" charset="0"/>
                </a:rPr>
                <a:t>www.ifrc.org</a:t>
              </a:r>
            </a:p>
            <a:p>
              <a:pPr fontAlgn="auto">
                <a:spcBef>
                  <a:spcPts val="0"/>
                </a:spcBef>
                <a:spcAft>
                  <a:spcPts val="0"/>
                </a:spcAft>
                <a:defRPr/>
              </a:pPr>
              <a:r>
                <a:rPr lang="en-US" sz="1200" b="1" dirty="0">
                  <a:solidFill>
                    <a:schemeClr val="bg1"/>
                  </a:solidFill>
                  <a:latin typeface="Arial Rounded MT Bold" pitchFamily="-110" charset="0"/>
                  <a:ea typeface="Arial Rounded MT Bold" pitchFamily="-110" charset="0"/>
                  <a:cs typeface="Arial Rounded MT Bold" pitchFamily="-110" charset="0"/>
                </a:rPr>
                <a:t>Saving lives, changing minds.</a:t>
              </a:r>
              <a:endParaRPr lang="en-US" sz="1200" dirty="0">
                <a:solidFill>
                  <a:schemeClr val="bg1"/>
                </a:solidFill>
                <a:latin typeface="Arial Rounded MT Bold" pitchFamily="-110" charset="0"/>
                <a:ea typeface="Arial Rounded MT Bold" pitchFamily="-110" charset="0"/>
                <a:cs typeface="Arial Rounded MT Bold" pitchFamily="-110" charset="0"/>
              </a:endParaRPr>
            </a:p>
          </p:txBody>
        </p:sp>
        <p:pic>
          <p:nvPicPr>
            <p:cNvPr id="1034" name="Picture 14" descr="IFRC_logo_EN.gif"/>
            <p:cNvPicPr>
              <a:picLocks noChangeAspect="1"/>
            </p:cNvPicPr>
            <p:nvPr/>
          </p:nvPicPr>
          <p:blipFill>
            <a:blip r:embed="rId11" cstate="print"/>
            <a:srcRect/>
            <a:stretch>
              <a:fillRect/>
            </a:stretch>
          </p:blipFill>
          <p:spPr bwMode="auto">
            <a:xfrm>
              <a:off x="5613869" y="6172201"/>
              <a:ext cx="3225331" cy="304800"/>
            </a:xfrm>
            <a:prstGeom prst="rect">
              <a:avLst/>
            </a:prstGeom>
            <a:noFill/>
            <a:ln w="9525">
              <a:noFill/>
              <a:miter lim="800000"/>
              <a:headEnd/>
              <a:tailEnd/>
            </a:ln>
          </p:spPr>
        </p:pic>
      </p:grpSp>
      <p:sp>
        <p:nvSpPr>
          <p:cNvPr id="1027" name="Title Placeholder 1"/>
          <p:cNvSpPr>
            <a:spLocks noGrp="1"/>
          </p:cNvSpPr>
          <p:nvPr>
            <p:ph type="title"/>
          </p:nvPr>
        </p:nvSpPr>
        <p:spPr bwMode="auto">
          <a:xfrm>
            <a:off x="1828800" y="350838"/>
            <a:ext cx="6858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8" name="Text Placeholder 2"/>
          <p:cNvSpPr>
            <a:spLocks noGrp="1"/>
          </p:cNvSpPr>
          <p:nvPr>
            <p:ph type="body" idx="1"/>
          </p:nvPr>
        </p:nvSpPr>
        <p:spPr bwMode="auto">
          <a:xfrm>
            <a:off x="1828800" y="1676400"/>
            <a:ext cx="68580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grpSp>
        <p:nvGrpSpPr>
          <p:cNvPr id="1029" name="Group 16"/>
          <p:cNvGrpSpPr>
            <a:grpSpLocks/>
          </p:cNvGrpSpPr>
          <p:nvPr/>
        </p:nvGrpSpPr>
        <p:grpSpPr bwMode="auto">
          <a:xfrm>
            <a:off x="339725" y="339725"/>
            <a:ext cx="1260475" cy="1260475"/>
            <a:chOff x="228600" y="228600"/>
            <a:chExt cx="1260000" cy="1260000"/>
          </a:xfrm>
        </p:grpSpPr>
        <p:sp>
          <p:nvSpPr>
            <p:cNvPr id="18" name="Oval 17"/>
            <p:cNvSpPr/>
            <p:nvPr/>
          </p:nvSpPr>
          <p:spPr>
            <a:xfrm>
              <a:off x="228600" y="228600"/>
              <a:ext cx="1260000" cy="1260000"/>
            </a:xfrm>
            <a:prstGeom prst="ellipse">
              <a:avLst/>
            </a:prstGeom>
            <a:solidFill>
              <a:srgbClr val="CF1C21"/>
            </a:solidFill>
            <a:ln w="31750">
              <a:solidFill>
                <a:schemeClr val="bg1"/>
              </a:solidFill>
              <a:roun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TextBox 18"/>
            <p:cNvSpPr txBox="1"/>
            <p:nvPr/>
          </p:nvSpPr>
          <p:spPr>
            <a:xfrm>
              <a:off x="282555" y="625325"/>
              <a:ext cx="1144157" cy="307661"/>
            </a:xfrm>
            <a:prstGeom prst="rect">
              <a:avLst/>
            </a:prstGeom>
            <a:noFill/>
          </p:spPr>
          <p:txBody>
            <a:bodyPr lIns="0" tIns="0" rIns="0" bIns="0">
              <a:spAutoFit/>
            </a:bodyPr>
            <a:lstStyle/>
            <a:p>
              <a:pPr algn="ctr" fontAlgn="auto">
                <a:spcBef>
                  <a:spcPts val="0"/>
                </a:spcBef>
                <a:spcAft>
                  <a:spcPts val="0"/>
                </a:spcAft>
                <a:defRPr/>
              </a:pPr>
              <a:endParaRPr lang="en-US" sz="1000" b="1" dirty="0" smtClean="0">
                <a:solidFill>
                  <a:schemeClr val="bg1"/>
                </a:solidFill>
                <a:latin typeface="Arial" pitchFamily="34" charset="0"/>
                <a:cs typeface="Arial" pitchFamily="34" charset="0"/>
              </a:endParaRPr>
            </a:p>
            <a:p>
              <a:pPr algn="ctr" fontAlgn="auto">
                <a:spcBef>
                  <a:spcPts val="0"/>
                </a:spcBef>
                <a:spcAft>
                  <a:spcPts val="0"/>
                </a:spcAft>
                <a:defRPr/>
              </a:pPr>
              <a:r>
                <a:rPr lang="en-US" sz="1000" b="1" dirty="0" smtClean="0">
                  <a:solidFill>
                    <a:schemeClr val="bg1"/>
                  </a:solidFill>
                  <a:latin typeface="Arial" pitchFamily="34" charset="0"/>
                  <a:cs typeface="Arial" pitchFamily="34" charset="0"/>
                </a:rPr>
                <a:t>Migration Strategy</a:t>
              </a:r>
              <a:endParaRPr lang="en-US" sz="1000" b="1" dirty="0">
                <a:solidFill>
                  <a:schemeClr val="bg1"/>
                </a:solidFill>
                <a:latin typeface="Arial" pitchFamily="34" charset="0"/>
                <a:cs typeface="Arial" pitchFamily="34" charset="0"/>
              </a:endParaRPr>
            </a:p>
          </p:txBody>
        </p:sp>
      </p:grpSp>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23" r:id="rId9"/>
  </p:sldLayoutIdLst>
  <p:timing>
    <p:tnLst>
      <p:par>
        <p:cTn id="1" dur="indefinite" restart="never" nodeType="tmRoot"/>
      </p:par>
    </p:tnLst>
  </p:timing>
  <p:txStyles>
    <p:titleStyle>
      <a:lvl1pPr algn="l" rtl="0" eaLnBrk="1" fontAlgn="base" hangingPunct="1">
        <a:spcBef>
          <a:spcPct val="0"/>
        </a:spcBef>
        <a:spcAft>
          <a:spcPct val="0"/>
        </a:spcAft>
        <a:defRPr sz="2600" b="1" i="1" kern="1200">
          <a:solidFill>
            <a:schemeClr val="tx1"/>
          </a:solidFill>
          <a:latin typeface="Arial" pitchFamily="34" charset="0"/>
          <a:ea typeface="+mj-ea"/>
          <a:cs typeface="Arial" pitchFamily="34" charset="0"/>
        </a:defRPr>
      </a:lvl1pPr>
      <a:lvl2pPr algn="l" rtl="0" eaLnBrk="1" fontAlgn="base" hangingPunct="1">
        <a:spcBef>
          <a:spcPct val="0"/>
        </a:spcBef>
        <a:spcAft>
          <a:spcPct val="0"/>
        </a:spcAft>
        <a:defRPr sz="2600" b="1" i="1">
          <a:solidFill>
            <a:schemeClr val="tx1"/>
          </a:solidFill>
          <a:latin typeface="Arial" pitchFamily="34" charset="0"/>
          <a:cs typeface="Arial" pitchFamily="34" charset="0"/>
        </a:defRPr>
      </a:lvl2pPr>
      <a:lvl3pPr algn="l" rtl="0" eaLnBrk="1" fontAlgn="base" hangingPunct="1">
        <a:spcBef>
          <a:spcPct val="0"/>
        </a:spcBef>
        <a:spcAft>
          <a:spcPct val="0"/>
        </a:spcAft>
        <a:defRPr sz="2600" b="1" i="1">
          <a:solidFill>
            <a:schemeClr val="tx1"/>
          </a:solidFill>
          <a:latin typeface="Arial" pitchFamily="34" charset="0"/>
          <a:cs typeface="Arial" pitchFamily="34" charset="0"/>
        </a:defRPr>
      </a:lvl3pPr>
      <a:lvl4pPr algn="l" rtl="0" eaLnBrk="1" fontAlgn="base" hangingPunct="1">
        <a:spcBef>
          <a:spcPct val="0"/>
        </a:spcBef>
        <a:spcAft>
          <a:spcPct val="0"/>
        </a:spcAft>
        <a:defRPr sz="2600" b="1" i="1">
          <a:solidFill>
            <a:schemeClr val="tx1"/>
          </a:solidFill>
          <a:latin typeface="Arial" pitchFamily="34" charset="0"/>
          <a:cs typeface="Arial" pitchFamily="34" charset="0"/>
        </a:defRPr>
      </a:lvl4pPr>
      <a:lvl5pPr algn="l" rtl="0" eaLnBrk="1" fontAlgn="base" hangingPunct="1">
        <a:spcBef>
          <a:spcPct val="0"/>
        </a:spcBef>
        <a:spcAft>
          <a:spcPct val="0"/>
        </a:spcAft>
        <a:defRPr sz="2600" b="1" i="1">
          <a:solidFill>
            <a:schemeClr val="tx1"/>
          </a:solidFill>
          <a:latin typeface="Arial" pitchFamily="34" charset="0"/>
          <a:cs typeface="Arial" pitchFamily="34" charset="0"/>
        </a:defRPr>
      </a:lvl5pPr>
      <a:lvl6pPr marL="457200" algn="l" rtl="0" eaLnBrk="1" fontAlgn="base" hangingPunct="1">
        <a:spcBef>
          <a:spcPct val="0"/>
        </a:spcBef>
        <a:spcAft>
          <a:spcPct val="0"/>
        </a:spcAft>
        <a:defRPr sz="2600" b="1" i="1">
          <a:solidFill>
            <a:schemeClr val="tx1"/>
          </a:solidFill>
          <a:latin typeface="Arial" pitchFamily="34" charset="0"/>
          <a:cs typeface="Arial" pitchFamily="34" charset="0"/>
        </a:defRPr>
      </a:lvl6pPr>
      <a:lvl7pPr marL="914400" algn="l" rtl="0" eaLnBrk="1" fontAlgn="base" hangingPunct="1">
        <a:spcBef>
          <a:spcPct val="0"/>
        </a:spcBef>
        <a:spcAft>
          <a:spcPct val="0"/>
        </a:spcAft>
        <a:defRPr sz="2600" b="1" i="1">
          <a:solidFill>
            <a:schemeClr val="tx1"/>
          </a:solidFill>
          <a:latin typeface="Arial" pitchFamily="34" charset="0"/>
          <a:cs typeface="Arial" pitchFamily="34" charset="0"/>
        </a:defRPr>
      </a:lvl7pPr>
      <a:lvl8pPr marL="1371600" algn="l" rtl="0" eaLnBrk="1" fontAlgn="base" hangingPunct="1">
        <a:spcBef>
          <a:spcPct val="0"/>
        </a:spcBef>
        <a:spcAft>
          <a:spcPct val="0"/>
        </a:spcAft>
        <a:defRPr sz="2600" b="1" i="1">
          <a:solidFill>
            <a:schemeClr val="tx1"/>
          </a:solidFill>
          <a:latin typeface="Arial" pitchFamily="34" charset="0"/>
          <a:cs typeface="Arial" pitchFamily="34" charset="0"/>
        </a:defRPr>
      </a:lvl8pPr>
      <a:lvl9pPr marL="1828800" algn="l" rtl="0" eaLnBrk="1" fontAlgn="base" hangingPunct="1">
        <a:spcBef>
          <a:spcPct val="0"/>
        </a:spcBef>
        <a:spcAft>
          <a:spcPct val="0"/>
        </a:spcAft>
        <a:defRPr sz="2600" b="1" i="1">
          <a:solidFill>
            <a:schemeClr val="tx1"/>
          </a:solidFill>
          <a:latin typeface="Arial" pitchFamily="34" charset="0"/>
          <a:cs typeface="Arial" pitchFamily="34" charset="0"/>
        </a:defRPr>
      </a:lvl9pPr>
    </p:titleStyle>
    <p:bodyStyle>
      <a:lvl1pPr marL="273050" indent="-273050" algn="l" rtl="0" eaLnBrk="1" fontAlgn="base" hangingPunct="1">
        <a:spcBef>
          <a:spcPct val="20000"/>
        </a:spcBef>
        <a:spcAft>
          <a:spcPct val="0"/>
        </a:spcAft>
        <a:buClr>
          <a:srgbClr val="CF1C21"/>
        </a:buClr>
        <a:buSzPct val="80000"/>
        <a:buFont typeface="Wingdings" pitchFamily="2" charset="2"/>
        <a:buChar char="§"/>
        <a:defRPr sz="2200" kern="1200">
          <a:solidFill>
            <a:schemeClr val="tx1"/>
          </a:solidFill>
          <a:latin typeface="Arial" pitchFamily="34" charset="0"/>
          <a:ea typeface="+mn-ea"/>
          <a:cs typeface="Arial" pitchFamily="34" charset="0"/>
        </a:defRPr>
      </a:lvl1pPr>
      <a:lvl2pPr marL="450850" indent="-177800"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2pPr>
      <a:lvl3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3pPr>
      <a:lvl4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4pPr>
      <a:lvl5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ctrTitle"/>
          </p:nvPr>
        </p:nvSpPr>
        <p:spPr>
          <a:xfrm>
            <a:off x="1331640" y="764704"/>
            <a:ext cx="7239000" cy="647591"/>
          </a:xfrm>
        </p:spPr>
        <p:txBody>
          <a:bodyPr/>
          <a:lstStyle/>
          <a:p>
            <a:pPr algn="ctr"/>
            <a:r>
              <a:rPr lang="en-GB" sz="3200" dirty="0" smtClean="0"/>
              <a:t>Migration Policies and strategies</a:t>
            </a:r>
          </a:p>
        </p:txBody>
      </p:sp>
      <p:sp>
        <p:nvSpPr>
          <p:cNvPr id="5" name="Subtitle 4"/>
          <p:cNvSpPr>
            <a:spLocks noGrp="1"/>
          </p:cNvSpPr>
          <p:nvPr>
            <p:ph type="subTitle" idx="1"/>
          </p:nvPr>
        </p:nvSpPr>
        <p:spPr>
          <a:xfrm>
            <a:off x="467544" y="1708788"/>
            <a:ext cx="8280920" cy="4024468"/>
          </a:xfrm>
        </p:spPr>
        <p:txBody>
          <a:bodyPr>
            <a:normAutofit/>
          </a:bodyPr>
          <a:lstStyle/>
          <a:p>
            <a:pPr algn="ctr"/>
            <a:endParaRPr lang="en-GB" sz="2200" dirty="0">
              <a:solidFill>
                <a:schemeClr val="bg1"/>
              </a:solidFill>
            </a:endParaRPr>
          </a:p>
        </p:txBody>
      </p:sp>
      <p:sp>
        <p:nvSpPr>
          <p:cNvPr id="3" name="AutoShape 4"/>
          <p:cNvSpPr>
            <a:spLocks noChangeAspect="1" noChangeArrowheads="1" noTextEdit="1"/>
          </p:cNvSpPr>
          <p:nvPr/>
        </p:nvSpPr>
        <p:spPr bwMode="auto">
          <a:xfrm>
            <a:off x="1619672" y="1708788"/>
            <a:ext cx="5400600" cy="3016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GB"/>
          </a:p>
        </p:txBody>
      </p:sp>
      <p:pic>
        <p:nvPicPr>
          <p:cNvPr id="8" name="Picture 2" descr="T:\SocialServices&amp;Migration\Migration and Social Services\Communication\Photos\p-ITA0061.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708789"/>
            <a:ext cx="8215064" cy="3880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solidFill>
                  <a:srgbClr val="C00000"/>
                </a:solidFill>
              </a:rPr>
              <a:t>Migration </a:t>
            </a:r>
            <a:r>
              <a:rPr lang="en-GB" sz="2800" dirty="0">
                <a:solidFill>
                  <a:srgbClr val="C00000"/>
                </a:solidFill>
              </a:rPr>
              <a:t>Strategic Action Plan </a:t>
            </a:r>
            <a:endParaRPr lang="en-GB" dirty="0">
              <a:solidFill>
                <a:srgbClr val="C00000"/>
              </a:solidFill>
            </a:endParaRPr>
          </a:p>
        </p:txBody>
      </p:sp>
      <p:sp>
        <p:nvSpPr>
          <p:cNvPr id="3" name="Content Placeholder 2"/>
          <p:cNvSpPr>
            <a:spLocks noGrp="1"/>
          </p:cNvSpPr>
          <p:nvPr>
            <p:ph idx="1"/>
          </p:nvPr>
        </p:nvSpPr>
        <p:spPr>
          <a:xfrm>
            <a:off x="971600" y="1676400"/>
            <a:ext cx="7715200" cy="4191000"/>
          </a:xfrm>
        </p:spPr>
        <p:txBody>
          <a:bodyPr/>
          <a:lstStyle/>
          <a:p>
            <a:pPr marL="0" indent="0">
              <a:buNone/>
            </a:pPr>
            <a:endParaRPr lang="en-GB" sz="2800" dirty="0" smtClean="0"/>
          </a:p>
          <a:p>
            <a:pPr marL="0" indent="0">
              <a:buNone/>
            </a:pPr>
            <a:r>
              <a:rPr lang="en-GB" sz="2800" dirty="0" smtClean="0"/>
              <a:t>Aims </a:t>
            </a:r>
            <a:r>
              <a:rPr lang="en-GB" sz="2800" dirty="0"/>
              <a:t>to connect our work across the organization through closely linking with Strategy 2020 and to engage in </a:t>
            </a:r>
            <a:r>
              <a:rPr lang="en-GB" sz="2800" b="1" dirty="0">
                <a:solidFill>
                  <a:srgbClr val="FF0000"/>
                </a:solidFill>
              </a:rPr>
              <a:t>strengthening National Societies’ capacities to respond to the increasing global challenges of migration</a:t>
            </a:r>
            <a:r>
              <a:rPr lang="en-GB" sz="2800" dirty="0"/>
              <a:t>, by focusing on awareness and advocacy, capacity building and partnerships</a:t>
            </a:r>
            <a:r>
              <a:rPr lang="en-GB" sz="2800" dirty="0" smtClean="0"/>
              <a:t>.</a:t>
            </a:r>
          </a:p>
        </p:txBody>
      </p:sp>
    </p:spTree>
    <p:extLst>
      <p:ext uri="{BB962C8B-B14F-4D97-AF65-F5344CB8AC3E}">
        <p14:creationId xmlns:p14="http://schemas.microsoft.com/office/powerpoint/2010/main" val="36598118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C00000"/>
                </a:solidFill>
              </a:rPr>
              <a:t>Objectives</a:t>
            </a:r>
            <a:endParaRPr lang="en-GB" dirty="0">
              <a:solidFill>
                <a:srgbClr val="C00000"/>
              </a:solidFill>
            </a:endParaRPr>
          </a:p>
        </p:txBody>
      </p:sp>
      <p:sp>
        <p:nvSpPr>
          <p:cNvPr id="3" name="Content Placeholder 2"/>
          <p:cNvSpPr>
            <a:spLocks noGrp="1"/>
          </p:cNvSpPr>
          <p:nvPr>
            <p:ph idx="1"/>
          </p:nvPr>
        </p:nvSpPr>
        <p:spPr>
          <a:xfrm>
            <a:off x="323528" y="1700808"/>
            <a:ext cx="8363272" cy="4166592"/>
          </a:xfrm>
        </p:spPr>
        <p:txBody>
          <a:bodyPr/>
          <a:lstStyle/>
          <a:p>
            <a:pPr marL="457200" indent="-457200">
              <a:buFont typeface="+mj-lt"/>
              <a:buAutoNum type="arabicPeriod"/>
            </a:pPr>
            <a:r>
              <a:rPr lang="en-GB" sz="2000" dirty="0" smtClean="0"/>
              <a:t>Provide </a:t>
            </a:r>
            <a:r>
              <a:rPr lang="en-GB" sz="2000" b="1" dirty="0">
                <a:solidFill>
                  <a:srgbClr val="C00000"/>
                </a:solidFill>
              </a:rPr>
              <a:t>effective support and strategic guidance to National Societies</a:t>
            </a:r>
            <a:r>
              <a:rPr lang="en-GB" sz="2000" b="1" dirty="0"/>
              <a:t> </a:t>
            </a:r>
            <a:r>
              <a:rPr lang="en-GB" sz="2000" dirty="0"/>
              <a:t>in achieving Strategy 2020, to ‘do more, do better, reach further’ in our engagement on behalf of vulnerable migrants. </a:t>
            </a:r>
            <a:endParaRPr lang="en-GB" sz="2000" dirty="0" smtClean="0"/>
          </a:p>
          <a:p>
            <a:pPr marL="457200" indent="-457200">
              <a:buFont typeface="+mj-lt"/>
              <a:buAutoNum type="arabicPeriod"/>
            </a:pPr>
            <a:r>
              <a:rPr lang="en-GB" sz="2000" dirty="0" smtClean="0"/>
              <a:t>Raise </a:t>
            </a:r>
            <a:r>
              <a:rPr lang="en-GB" sz="2000" dirty="0"/>
              <a:t>awareness about and promote implementation of the IFRC </a:t>
            </a:r>
            <a:r>
              <a:rPr lang="en-GB" sz="2000" b="1" dirty="0">
                <a:solidFill>
                  <a:srgbClr val="C00000"/>
                </a:solidFill>
              </a:rPr>
              <a:t>Policy on Migration and 31st International Conference Resolution </a:t>
            </a:r>
            <a:r>
              <a:rPr lang="en-GB" sz="2000" dirty="0"/>
              <a:t>and identify best practice. </a:t>
            </a:r>
          </a:p>
          <a:p>
            <a:pPr marL="457200" indent="-457200">
              <a:buFont typeface="+mj-lt"/>
              <a:buAutoNum type="arabicPeriod"/>
            </a:pPr>
            <a:r>
              <a:rPr lang="en-GB" sz="2000" b="1" dirty="0" smtClean="0">
                <a:solidFill>
                  <a:srgbClr val="C00000"/>
                </a:solidFill>
              </a:rPr>
              <a:t>Strengthen </a:t>
            </a:r>
            <a:r>
              <a:rPr lang="en-GB" sz="2000" b="1" dirty="0">
                <a:solidFill>
                  <a:srgbClr val="C00000"/>
                </a:solidFill>
              </a:rPr>
              <a:t>engagement</a:t>
            </a:r>
            <a:r>
              <a:rPr lang="en-GB" sz="2000" dirty="0"/>
              <a:t>, through advocacy and action, by working closely with Humanitarian Diplomacy and Communications Units and through partnerships with relevant actors, particularly UN agencies and INGOs. </a:t>
            </a:r>
            <a:endParaRPr lang="en-GB" sz="2000" dirty="0" smtClean="0"/>
          </a:p>
          <a:p>
            <a:pPr marL="457200" indent="-457200">
              <a:buFont typeface="+mj-lt"/>
              <a:buAutoNum type="arabicPeriod"/>
            </a:pPr>
            <a:r>
              <a:rPr lang="en-GB" sz="2000" dirty="0" smtClean="0"/>
              <a:t>Strengthen </a:t>
            </a:r>
            <a:r>
              <a:rPr lang="en-GB" sz="2000" b="1" dirty="0" smtClean="0">
                <a:solidFill>
                  <a:srgbClr val="C00000"/>
                </a:solidFill>
              </a:rPr>
              <a:t>Migration networks to </a:t>
            </a:r>
            <a:r>
              <a:rPr lang="en-GB" sz="2000" b="1" dirty="0">
                <a:solidFill>
                  <a:srgbClr val="C00000"/>
                </a:solidFill>
              </a:rPr>
              <a:t>‘</a:t>
            </a:r>
            <a:r>
              <a:rPr lang="en-GB" sz="2000" b="1" dirty="0" smtClean="0">
                <a:solidFill>
                  <a:srgbClr val="C00000"/>
                </a:solidFill>
              </a:rPr>
              <a:t>work </a:t>
            </a:r>
            <a:r>
              <a:rPr lang="en-GB" sz="2000" b="1" dirty="0">
                <a:solidFill>
                  <a:srgbClr val="C00000"/>
                </a:solidFill>
              </a:rPr>
              <a:t>together’ </a:t>
            </a:r>
            <a:r>
              <a:rPr lang="en-GB" sz="2000" dirty="0"/>
              <a:t>though our Zones and National Societies and ensuring our work is relevant. </a:t>
            </a:r>
          </a:p>
          <a:p>
            <a:pPr marL="447675" lvl="0" indent="-269875" algn="just">
              <a:buFont typeface="Wingdings" pitchFamily="2" charset="2"/>
              <a:buChar char="Ø"/>
            </a:pPr>
            <a:endParaRPr lang="en-GB" sz="2000" dirty="0"/>
          </a:p>
        </p:txBody>
      </p:sp>
    </p:spTree>
    <p:extLst>
      <p:ext uri="{BB962C8B-B14F-4D97-AF65-F5344CB8AC3E}">
        <p14:creationId xmlns:p14="http://schemas.microsoft.com/office/powerpoint/2010/main" val="17968275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Global Estimates and Trends</a:t>
            </a:r>
            <a:br>
              <a:rPr lang="en-GB" dirty="0"/>
            </a:br>
            <a:r>
              <a:rPr lang="en-GB" sz="2000" dirty="0" smtClean="0"/>
              <a:t>232 </a:t>
            </a:r>
            <a:r>
              <a:rPr lang="en-GB" sz="2000" dirty="0"/>
              <a:t>million: Estimated number of international migrants </a:t>
            </a:r>
            <a:r>
              <a:rPr lang="en-GB" sz="2000" dirty="0" smtClean="0"/>
              <a:t>worldwide (2013)</a:t>
            </a:r>
            <a:endParaRPr lang="en-GB" sz="2000" dirty="0"/>
          </a:p>
        </p:txBody>
      </p:sp>
      <p:sp>
        <p:nvSpPr>
          <p:cNvPr id="8" name="Content Placeholder 7"/>
          <p:cNvSpPr>
            <a:spLocks noGrp="1"/>
          </p:cNvSpPr>
          <p:nvPr>
            <p:ph sz="half" idx="2"/>
          </p:nvPr>
        </p:nvSpPr>
        <p:spPr>
          <a:xfrm>
            <a:off x="4067944" y="1484784"/>
            <a:ext cx="4824536" cy="4382616"/>
          </a:xfrm>
        </p:spPr>
        <p:txBody>
          <a:bodyPr/>
          <a:lstStyle/>
          <a:p>
            <a:pPr>
              <a:buFont typeface="Arial"/>
              <a:buChar char="•"/>
            </a:pPr>
            <a:endParaRPr lang="en-GB" dirty="0" smtClean="0"/>
          </a:p>
          <a:p>
            <a:pPr>
              <a:buFont typeface="Arial"/>
              <a:buChar char="•"/>
            </a:pPr>
            <a:r>
              <a:rPr lang="en-GB" dirty="0" smtClean="0"/>
              <a:t>In </a:t>
            </a:r>
            <a:r>
              <a:rPr lang="en-GB" dirty="0"/>
              <a:t>other words, one of out of every 33 persons in the world today is a </a:t>
            </a:r>
            <a:r>
              <a:rPr lang="en-GB" dirty="0" smtClean="0"/>
              <a:t>migrant. </a:t>
            </a:r>
          </a:p>
          <a:p>
            <a:pPr>
              <a:buFont typeface="Arial"/>
              <a:buChar char="•"/>
            </a:pPr>
            <a:endParaRPr lang="en-GB" dirty="0" smtClean="0"/>
          </a:p>
          <a:p>
            <a:pPr>
              <a:buFont typeface="Arial"/>
              <a:buChar char="•"/>
            </a:pPr>
            <a:r>
              <a:rPr lang="en-GB" dirty="0" smtClean="0"/>
              <a:t>Countries </a:t>
            </a:r>
            <a:r>
              <a:rPr lang="en-GB" dirty="0"/>
              <a:t>with a high percentage of migrants include Qatar (87 per cent), United Arab Emirates (70 per cent), Jordan (46 per cent), Singapore (41 per cent), and Saudi Arabia (28 per cent).</a:t>
            </a:r>
            <a:r>
              <a:rPr lang="en-GB" baseline="30000" dirty="0"/>
              <a:t>6</a:t>
            </a:r>
            <a:endParaRPr lang="en-GB" dirty="0"/>
          </a:p>
          <a:p>
            <a:endParaRPr lang="en-GB" dirty="0"/>
          </a:p>
        </p:txBody>
      </p:sp>
      <p:pic>
        <p:nvPicPr>
          <p:cNvPr id="9" name="Picture 2" descr="\\KULZprdfs01\UserData\razmi.farook\My Documents\My Pictures\Xenephobia.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562100" y="1916832"/>
            <a:ext cx="2289820" cy="3384376"/>
          </a:xfrm>
          <a:noFill/>
        </p:spPr>
      </p:pic>
    </p:spTree>
    <p:extLst>
      <p:ext uri="{BB962C8B-B14F-4D97-AF65-F5344CB8AC3E}">
        <p14:creationId xmlns:p14="http://schemas.microsoft.com/office/powerpoint/2010/main" val="6684744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1828800" y="350838"/>
            <a:ext cx="6858000" cy="1638002"/>
          </a:xfrm>
        </p:spPr>
        <p:txBody>
          <a:bodyPr/>
          <a:lstStyle/>
          <a:p>
            <a:r>
              <a:rPr lang="en-GB" altLang="en-US" dirty="0" smtClean="0">
                <a:latin typeface="Arial" charset="0"/>
                <a:cs typeface="Arial" charset="0"/>
              </a:rPr>
              <a:t>What is required to support OUR operational programming, policies and advocacy </a:t>
            </a:r>
            <a:br>
              <a:rPr lang="en-GB" altLang="en-US" dirty="0" smtClean="0">
                <a:latin typeface="Arial" charset="0"/>
                <a:cs typeface="Arial" charset="0"/>
              </a:rPr>
            </a:br>
            <a:r>
              <a:rPr lang="en-GB" altLang="en-US" dirty="0" smtClean="0">
                <a:latin typeface="Arial" charset="0"/>
                <a:cs typeface="Arial" charset="0"/>
              </a:rPr>
              <a:t>ON BEHALF OF  LABOUR MIGRANTS ?</a:t>
            </a:r>
            <a:br>
              <a:rPr lang="en-GB" altLang="en-US" dirty="0" smtClean="0">
                <a:latin typeface="Arial" charset="0"/>
                <a:cs typeface="Arial" charset="0"/>
              </a:rPr>
            </a:br>
            <a:endParaRPr lang="en-GB" altLang="en-US" dirty="0" smtClean="0">
              <a:latin typeface="Arial" charset="0"/>
              <a:cs typeface="Arial" charset="0"/>
            </a:endParaRPr>
          </a:p>
        </p:txBody>
      </p:sp>
      <p:sp>
        <p:nvSpPr>
          <p:cNvPr id="45059" name="Content Placeholder 3"/>
          <p:cNvSpPr>
            <a:spLocks noGrp="1"/>
          </p:cNvSpPr>
          <p:nvPr>
            <p:ph sz="half" idx="2"/>
          </p:nvPr>
        </p:nvSpPr>
        <p:spPr>
          <a:xfrm>
            <a:off x="3886200" y="1676400"/>
            <a:ext cx="4800600" cy="4191000"/>
          </a:xfrm>
        </p:spPr>
        <p:txBody>
          <a:bodyPr/>
          <a:lstStyle/>
          <a:p>
            <a:pPr>
              <a:lnSpc>
                <a:spcPct val="90000"/>
              </a:lnSpc>
            </a:pPr>
            <a:endParaRPr lang="en-US" altLang="en-US" sz="2400" smtClean="0">
              <a:latin typeface="Arial" charset="0"/>
              <a:cs typeface="Arial" charset="0"/>
            </a:endParaRPr>
          </a:p>
          <a:p>
            <a:pPr lvl="4">
              <a:lnSpc>
                <a:spcPct val="90000"/>
              </a:lnSpc>
            </a:pPr>
            <a:r>
              <a:rPr lang="en-GB" altLang="en-US" smtClean="0">
                <a:solidFill>
                  <a:srgbClr val="FF0000"/>
                </a:solidFill>
                <a:latin typeface="Arial" charset="0"/>
                <a:cs typeface="Arial" charset="0"/>
              </a:rPr>
              <a:t>cg</a:t>
            </a:r>
          </a:p>
        </p:txBody>
      </p:sp>
      <p:pic>
        <p:nvPicPr>
          <p:cNvPr id="45060" name="Picture 5" descr="\\KULZprdfs01\UserData\razmi.farook\My Documents\My Pictures\question mark.jpg"/>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2362200" y="1676400"/>
            <a:ext cx="5257800" cy="4191000"/>
          </a:xfrm>
          <a:noFill/>
        </p:spPr>
      </p:pic>
    </p:spTree>
    <p:extLst>
      <p:ext uri="{BB962C8B-B14F-4D97-AF65-F5344CB8AC3E}">
        <p14:creationId xmlns:p14="http://schemas.microsoft.com/office/powerpoint/2010/main" val="34472702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3200" smtClean="0"/>
              <a:t>Thank You</a:t>
            </a:r>
            <a:endParaRPr lang="en-GB" sz="3200"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1916832"/>
            <a:ext cx="7632848" cy="3730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40169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GB" sz="2800" dirty="0"/>
              <a:t>Framework for Action: our pillars</a:t>
            </a:r>
            <a:br>
              <a:rPr lang="en-GB" sz="2800" dirty="0"/>
            </a:br>
            <a:endParaRPr lang="en-GB" dirty="0" smtClean="0">
              <a:solidFill>
                <a:srgbClr val="C00000"/>
              </a:solidFill>
              <a:latin typeface="Arial" charset="0"/>
              <a:cs typeface="Arial" charset="0"/>
            </a:endParaRPr>
          </a:p>
        </p:txBody>
      </p:sp>
      <p:sp>
        <p:nvSpPr>
          <p:cNvPr id="11269" name="Rectangle 1"/>
          <p:cNvSpPr>
            <a:spLocks noChangeArrowheads="1"/>
          </p:cNvSpPr>
          <p:nvPr/>
        </p:nvSpPr>
        <p:spPr bwMode="auto">
          <a:xfrm>
            <a:off x="0" y="-95250"/>
            <a:ext cx="1841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r>
              <a:rPr lang="en-GB" dirty="0"/>
              <a:t/>
            </a:r>
            <a:br>
              <a:rPr lang="en-GB" dirty="0"/>
            </a:br>
            <a:endParaRPr lang="en-GB" dirty="0"/>
          </a:p>
        </p:txBody>
      </p:sp>
      <p:graphicFrame>
        <p:nvGraphicFramePr>
          <p:cNvPr id="9" name="Diagram 8"/>
          <p:cNvGraphicFramePr/>
          <p:nvPr>
            <p:extLst>
              <p:ext uri="{D42A27DB-BD31-4B8C-83A1-F6EECF244321}">
                <p14:modId xmlns:p14="http://schemas.microsoft.com/office/powerpoint/2010/main" val="1146686042"/>
              </p:ext>
            </p:extLst>
          </p:nvPr>
        </p:nvGraphicFramePr>
        <p:xfrm>
          <a:off x="827584" y="2348880"/>
          <a:ext cx="7344815" cy="22467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782952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Background</a:t>
            </a:r>
            <a:endParaRPr lang="en-GB" dirty="0"/>
          </a:p>
        </p:txBody>
      </p:sp>
      <p:sp>
        <p:nvSpPr>
          <p:cNvPr id="3" name="Content Placeholder 2"/>
          <p:cNvSpPr>
            <a:spLocks noGrp="1"/>
          </p:cNvSpPr>
          <p:nvPr>
            <p:ph idx="1"/>
          </p:nvPr>
        </p:nvSpPr>
        <p:spPr>
          <a:xfrm>
            <a:off x="323528" y="1628800"/>
            <a:ext cx="8640960" cy="4238600"/>
          </a:xfrm>
        </p:spPr>
        <p:txBody>
          <a:bodyPr/>
          <a:lstStyle/>
          <a:p>
            <a:r>
              <a:rPr lang="en-GB" dirty="0" smtClean="0"/>
              <a:t>30th </a:t>
            </a:r>
            <a:r>
              <a:rPr lang="en-GB" dirty="0"/>
              <a:t>IC Resolution </a:t>
            </a:r>
            <a:r>
              <a:rPr lang="en-GB" b="1" dirty="0" smtClean="0"/>
              <a:t>Together </a:t>
            </a:r>
            <a:r>
              <a:rPr lang="en-GB" b="1" dirty="0"/>
              <a:t>for </a:t>
            </a:r>
            <a:r>
              <a:rPr lang="en-GB" b="1" dirty="0" smtClean="0"/>
              <a:t>Humanity</a:t>
            </a:r>
            <a:r>
              <a:rPr lang="en-GB" dirty="0" smtClean="0"/>
              <a:t> 2007: </a:t>
            </a:r>
            <a:r>
              <a:rPr lang="en-GB" b="1" dirty="0" smtClean="0"/>
              <a:t>migration </a:t>
            </a:r>
            <a:r>
              <a:rPr lang="en-GB" b="1" dirty="0"/>
              <a:t>is one of the great challenges faced by the world today </a:t>
            </a:r>
            <a:r>
              <a:rPr lang="en-GB" dirty="0"/>
              <a:t>and recognized that migration can generate positive effects while also causing </a:t>
            </a:r>
            <a:r>
              <a:rPr lang="en-GB" dirty="0" smtClean="0"/>
              <a:t>vulnerability </a:t>
            </a:r>
            <a:r>
              <a:rPr lang="en-GB" dirty="0"/>
              <a:t>and </a:t>
            </a:r>
            <a:r>
              <a:rPr lang="en-GB" dirty="0" smtClean="0"/>
              <a:t>suffering.</a:t>
            </a:r>
            <a:endParaRPr lang="en-GB" dirty="0"/>
          </a:p>
          <a:p>
            <a:r>
              <a:rPr lang="en-GB" dirty="0" smtClean="0"/>
              <a:t>IFRC </a:t>
            </a:r>
            <a:r>
              <a:rPr lang="en-GB" b="1" dirty="0"/>
              <a:t>Policy on </a:t>
            </a:r>
            <a:r>
              <a:rPr lang="en-GB" b="1" dirty="0" smtClean="0"/>
              <a:t>Migration</a:t>
            </a:r>
            <a:r>
              <a:rPr lang="en-GB" dirty="0" smtClean="0"/>
              <a:t> 2009: acceptance </a:t>
            </a:r>
            <a:r>
              <a:rPr lang="en-GB" dirty="0"/>
              <a:t>of the role of RCRC National Societies in </a:t>
            </a:r>
            <a:r>
              <a:rPr lang="en-GB" b="1" dirty="0"/>
              <a:t>addressing the vulnerabilities and meeting the needs of persons negatively impacted by migration, irrespective of their legal status</a:t>
            </a:r>
            <a:r>
              <a:rPr lang="en-GB" dirty="0"/>
              <a:t>. </a:t>
            </a:r>
          </a:p>
          <a:p>
            <a:r>
              <a:rPr lang="en-GB" dirty="0" smtClean="0"/>
              <a:t>31st IC Resolution </a:t>
            </a:r>
            <a:r>
              <a:rPr lang="en-GB" b="1" dirty="0" smtClean="0"/>
              <a:t>Migration: Ensuring Access, Dignity, Respect for Diversity and Social Inclusion</a:t>
            </a:r>
            <a:r>
              <a:rPr lang="en-GB" dirty="0" smtClean="0"/>
              <a:t>, 2011</a:t>
            </a:r>
            <a:endParaRPr lang="en-GB" dirty="0"/>
          </a:p>
        </p:txBody>
      </p:sp>
    </p:spTree>
    <p:extLst>
      <p:ext uri="{BB962C8B-B14F-4D97-AF65-F5344CB8AC3E}">
        <p14:creationId xmlns:p14="http://schemas.microsoft.com/office/powerpoint/2010/main" val="1852480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31</a:t>
            </a:r>
            <a:r>
              <a:rPr lang="en-GB" baseline="30000" dirty="0" smtClean="0"/>
              <a:t>st</a:t>
            </a:r>
            <a:r>
              <a:rPr lang="en-GB" dirty="0" smtClean="0"/>
              <a:t> International Conference Resolution</a:t>
            </a:r>
            <a:endParaRPr lang="en-GB" dirty="0"/>
          </a:p>
        </p:txBody>
      </p:sp>
      <p:sp>
        <p:nvSpPr>
          <p:cNvPr id="3" name="Content Placeholder 2"/>
          <p:cNvSpPr>
            <a:spLocks noGrp="1"/>
          </p:cNvSpPr>
          <p:nvPr>
            <p:ph idx="1"/>
          </p:nvPr>
        </p:nvSpPr>
        <p:spPr>
          <a:xfrm>
            <a:off x="539552" y="1700808"/>
            <a:ext cx="8147248" cy="4191000"/>
          </a:xfrm>
        </p:spPr>
        <p:txBody>
          <a:bodyPr/>
          <a:lstStyle/>
          <a:p>
            <a:pPr marL="0" indent="0">
              <a:buNone/>
            </a:pPr>
            <a:r>
              <a:rPr lang="en-GB" dirty="0" smtClean="0"/>
              <a:t>Requested States to provide:</a:t>
            </a:r>
          </a:p>
          <a:p>
            <a:r>
              <a:rPr lang="en-GB" b="1" dirty="0" smtClean="0">
                <a:solidFill>
                  <a:srgbClr val="FF0000"/>
                </a:solidFill>
              </a:rPr>
              <a:t>effective </a:t>
            </a:r>
            <a:r>
              <a:rPr lang="en-GB" b="1" dirty="0">
                <a:solidFill>
                  <a:srgbClr val="FF0000"/>
                </a:solidFill>
              </a:rPr>
              <a:t>and safe access </a:t>
            </a:r>
            <a:r>
              <a:rPr lang="en-GB" dirty="0"/>
              <a:t>to all migrants without discrimination and irrespective of their legal status, </a:t>
            </a:r>
            <a:endParaRPr lang="en-GB" dirty="0" smtClean="0"/>
          </a:p>
          <a:p>
            <a:r>
              <a:rPr lang="en-GB" dirty="0" smtClean="0"/>
              <a:t>appropriate </a:t>
            </a:r>
            <a:r>
              <a:rPr lang="en-GB" b="1" dirty="0">
                <a:solidFill>
                  <a:srgbClr val="FF0000"/>
                </a:solidFill>
              </a:rPr>
              <a:t>international protection </a:t>
            </a:r>
            <a:r>
              <a:rPr lang="en-GB" dirty="0"/>
              <a:t>and access to relevant services, </a:t>
            </a:r>
            <a:endParaRPr lang="en-GB" dirty="0" smtClean="0"/>
          </a:p>
          <a:p>
            <a:r>
              <a:rPr lang="en-GB" dirty="0" smtClean="0"/>
              <a:t>promote </a:t>
            </a:r>
            <a:r>
              <a:rPr lang="en-GB" b="1" dirty="0">
                <a:solidFill>
                  <a:srgbClr val="FF0000"/>
                </a:solidFill>
              </a:rPr>
              <a:t>respect for diversity and social inclusion </a:t>
            </a:r>
            <a:r>
              <a:rPr lang="en-GB" dirty="0"/>
              <a:t>of migrants, enhance cultural and legal awareness between migrant and local communities, </a:t>
            </a:r>
            <a:endParaRPr lang="en-GB" dirty="0" smtClean="0"/>
          </a:p>
          <a:p>
            <a:r>
              <a:rPr lang="en-GB" dirty="0" smtClean="0"/>
              <a:t>promote </a:t>
            </a:r>
            <a:r>
              <a:rPr lang="en-GB" dirty="0"/>
              <a:t>humanitarian values and </a:t>
            </a:r>
            <a:r>
              <a:rPr lang="en-GB" b="1" dirty="0" smtClean="0">
                <a:solidFill>
                  <a:srgbClr val="FF0000"/>
                </a:solidFill>
              </a:rPr>
              <a:t>collaboration </a:t>
            </a:r>
            <a:r>
              <a:rPr lang="en-GB" b="1" dirty="0">
                <a:solidFill>
                  <a:srgbClr val="FF0000"/>
                </a:solidFill>
              </a:rPr>
              <a:t>and partnerships </a:t>
            </a:r>
            <a:r>
              <a:rPr lang="en-GB" dirty="0"/>
              <a:t>between States and RCRC Movement, and international, regional and local partner organisations. </a:t>
            </a:r>
          </a:p>
          <a:p>
            <a:endParaRPr lang="en-GB" dirty="0"/>
          </a:p>
        </p:txBody>
      </p:sp>
    </p:spTree>
    <p:extLst>
      <p:ext uri="{BB962C8B-B14F-4D97-AF65-F5344CB8AC3E}">
        <p14:creationId xmlns:p14="http://schemas.microsoft.com/office/powerpoint/2010/main" val="235135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endParaRPr lang="en-GB" altLang="en-US" smtClean="0">
              <a:latin typeface="Arial" charset="0"/>
              <a:cs typeface="Arial"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87465237"/>
              </p:ext>
            </p:extLst>
          </p:nvPr>
        </p:nvGraphicFramePr>
        <p:xfrm>
          <a:off x="228600" y="304800"/>
          <a:ext cx="8763000" cy="5688037"/>
        </p:xfrm>
        <a:graphic>
          <a:graphicData uri="http://schemas.openxmlformats.org/drawingml/2006/table">
            <a:tbl>
              <a:tblPr firstRow="1" bandRow="1">
                <a:tableStyleId>{5C22544A-7EE6-4342-B048-85BDC9FD1C3A}</a:tableStyleId>
              </a:tblPr>
              <a:tblGrid>
                <a:gridCol w="8763000"/>
              </a:tblGrid>
              <a:tr h="1020728">
                <a:tc>
                  <a:txBody>
                    <a:bodyPr/>
                    <a:lstStyle/>
                    <a:p>
                      <a:r>
                        <a:rPr lang="en-US" sz="3600" dirty="0" smtClean="0"/>
                        <a:t>GENERAL PRINCIPLES FOR ACTION</a:t>
                      </a:r>
                      <a:endParaRPr lang="en-GB" sz="3600" dirty="0"/>
                    </a:p>
                  </a:txBody>
                  <a:tcPr/>
                </a:tc>
              </a:tr>
              <a:tr h="44656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1800" kern="1200" baseline="0" dirty="0" smtClean="0">
                          <a:solidFill>
                            <a:schemeClr val="tx1"/>
                          </a:solidFill>
                          <a:latin typeface="+mn-lt"/>
                          <a:ea typeface="+mn-ea"/>
                          <a:cs typeface="+mn-cs"/>
                        </a:rPr>
                        <a:t>Focus on the needs and vulnerabilities of </a:t>
                      </a:r>
                      <a:r>
                        <a:rPr lang="en-MY" sz="1800" b="1" kern="1200" baseline="0" dirty="0" smtClean="0">
                          <a:solidFill>
                            <a:srgbClr val="FF0000"/>
                          </a:solidFill>
                          <a:latin typeface="+mn-lt"/>
                          <a:ea typeface="+mn-ea"/>
                          <a:cs typeface="+mn-cs"/>
                        </a:rPr>
                        <a:t>LABOUR</a:t>
                      </a:r>
                      <a:r>
                        <a:rPr lang="en-MY" sz="1800" kern="1200" baseline="0" dirty="0" smtClean="0">
                          <a:solidFill>
                            <a:schemeClr val="tx1"/>
                          </a:solidFill>
                          <a:latin typeface="+mn-lt"/>
                          <a:ea typeface="+mn-ea"/>
                          <a:cs typeface="+mn-cs"/>
                        </a:rPr>
                        <a:t> migrants</a:t>
                      </a:r>
                      <a:endParaRPr lang="en-GB" sz="1800" dirty="0" smtClean="0"/>
                    </a:p>
                  </a:txBody>
                  <a:tcPr/>
                </a:tc>
              </a:tr>
              <a:tr h="446567">
                <a:tc>
                  <a:txBody>
                    <a:bodyPr/>
                    <a:lstStyle/>
                    <a:p>
                      <a:r>
                        <a:rPr lang="en-GB" sz="1800" kern="1200" baseline="0" dirty="0" smtClean="0">
                          <a:solidFill>
                            <a:schemeClr val="tx1"/>
                          </a:solidFill>
                          <a:latin typeface="+mn-lt"/>
                          <a:ea typeface="+mn-ea"/>
                          <a:cs typeface="+mn-cs"/>
                        </a:rPr>
                        <a:t>Include </a:t>
                      </a:r>
                      <a:r>
                        <a:rPr lang="en-GB" sz="1800" b="1" kern="1200" baseline="0" dirty="0" smtClean="0">
                          <a:solidFill>
                            <a:srgbClr val="FF0000"/>
                          </a:solidFill>
                          <a:latin typeface="+mn-lt"/>
                          <a:ea typeface="+mn-ea"/>
                          <a:cs typeface="+mn-cs"/>
                        </a:rPr>
                        <a:t>LABOUR </a:t>
                      </a:r>
                      <a:r>
                        <a:rPr lang="en-GB" sz="1800" kern="1200" baseline="0" dirty="0" smtClean="0">
                          <a:solidFill>
                            <a:schemeClr val="tx1"/>
                          </a:solidFill>
                          <a:latin typeface="+mn-lt"/>
                          <a:ea typeface="+mn-ea"/>
                          <a:cs typeface="+mn-cs"/>
                        </a:rPr>
                        <a:t>migrants in humanitarian programming </a:t>
                      </a:r>
                      <a:endParaRPr lang="en-GB" sz="1800" dirty="0"/>
                    </a:p>
                  </a:txBody>
                  <a:tcPr/>
                </a:tc>
              </a:tr>
              <a:tr h="446567">
                <a:tc>
                  <a:txBody>
                    <a:bodyPr/>
                    <a:lstStyle/>
                    <a:p>
                      <a:r>
                        <a:rPr lang="en-MY" sz="1800" kern="1200" baseline="0" dirty="0" smtClean="0">
                          <a:solidFill>
                            <a:schemeClr val="tx1"/>
                          </a:solidFill>
                          <a:latin typeface="+mn-lt"/>
                          <a:ea typeface="+mn-ea"/>
                          <a:cs typeface="+mn-cs"/>
                        </a:rPr>
                        <a:t>Support the aspirations of </a:t>
                      </a:r>
                      <a:r>
                        <a:rPr lang="en-MY" sz="1800" b="1" kern="1200" baseline="0" dirty="0" smtClean="0">
                          <a:solidFill>
                            <a:srgbClr val="FF0000"/>
                          </a:solidFill>
                          <a:latin typeface="+mn-lt"/>
                          <a:ea typeface="+mn-ea"/>
                          <a:cs typeface="+mn-cs"/>
                        </a:rPr>
                        <a:t>LABOUR </a:t>
                      </a:r>
                      <a:r>
                        <a:rPr lang="en-MY" sz="1800" kern="1200" baseline="0" dirty="0" smtClean="0">
                          <a:solidFill>
                            <a:schemeClr val="tx1"/>
                          </a:solidFill>
                          <a:latin typeface="+mn-lt"/>
                          <a:ea typeface="+mn-ea"/>
                          <a:cs typeface="+mn-cs"/>
                        </a:rPr>
                        <a:t>migrants </a:t>
                      </a:r>
                      <a:endParaRPr lang="en-GB" sz="1800" dirty="0"/>
                    </a:p>
                  </a:txBody>
                  <a:tcPr/>
                </a:tc>
              </a:tr>
              <a:tr h="446567">
                <a:tc>
                  <a:txBody>
                    <a:bodyPr/>
                    <a:lstStyle/>
                    <a:p>
                      <a:r>
                        <a:rPr lang="en-MY" sz="1800" kern="1200" baseline="0" dirty="0" smtClean="0">
                          <a:solidFill>
                            <a:schemeClr val="tx1"/>
                          </a:solidFill>
                          <a:latin typeface="+mn-lt"/>
                          <a:ea typeface="+mn-ea"/>
                          <a:cs typeface="+mn-cs"/>
                        </a:rPr>
                        <a:t>Recognize the rights of </a:t>
                      </a:r>
                      <a:r>
                        <a:rPr lang="en-MY" sz="1800" b="1" kern="1200" baseline="0" dirty="0" smtClean="0">
                          <a:solidFill>
                            <a:srgbClr val="FF0000"/>
                          </a:solidFill>
                          <a:latin typeface="+mn-lt"/>
                          <a:ea typeface="+mn-ea"/>
                          <a:cs typeface="+mn-cs"/>
                        </a:rPr>
                        <a:t>LABOUR </a:t>
                      </a:r>
                      <a:r>
                        <a:rPr lang="en-MY" sz="1800" kern="1200" baseline="0" dirty="0" smtClean="0">
                          <a:solidFill>
                            <a:schemeClr val="tx1"/>
                          </a:solidFill>
                          <a:latin typeface="+mn-lt"/>
                          <a:ea typeface="+mn-ea"/>
                          <a:cs typeface="+mn-cs"/>
                        </a:rPr>
                        <a:t>migrants </a:t>
                      </a:r>
                      <a:endParaRPr lang="en-GB" sz="1800" dirty="0"/>
                    </a:p>
                  </a:txBody>
                  <a:tcPr/>
                </a:tc>
              </a:tr>
              <a:tr h="446567">
                <a:tc>
                  <a:txBody>
                    <a:bodyPr/>
                    <a:lstStyle/>
                    <a:p>
                      <a:r>
                        <a:rPr lang="en-MY" sz="1800" kern="1200" baseline="0" dirty="0" smtClean="0">
                          <a:solidFill>
                            <a:schemeClr val="tx1"/>
                          </a:solidFill>
                          <a:latin typeface="+mn-lt"/>
                          <a:ea typeface="+mn-ea"/>
                          <a:cs typeface="+mn-cs"/>
                        </a:rPr>
                        <a:t>Link assistance, protection and humanitarian advocacy for </a:t>
                      </a:r>
                      <a:r>
                        <a:rPr lang="en-MY" sz="1800" b="1" kern="1200" baseline="0" dirty="0" smtClean="0">
                          <a:solidFill>
                            <a:srgbClr val="FF0000"/>
                          </a:solidFill>
                          <a:latin typeface="+mn-lt"/>
                          <a:ea typeface="+mn-ea"/>
                          <a:cs typeface="+mn-cs"/>
                        </a:rPr>
                        <a:t>LABOUR </a:t>
                      </a:r>
                      <a:r>
                        <a:rPr lang="en-MY" sz="1800" kern="1200" baseline="0" dirty="0" smtClean="0">
                          <a:solidFill>
                            <a:schemeClr val="tx1"/>
                          </a:solidFill>
                          <a:latin typeface="+mn-lt"/>
                          <a:ea typeface="+mn-ea"/>
                          <a:cs typeface="+mn-cs"/>
                        </a:rPr>
                        <a:t>migrants </a:t>
                      </a:r>
                      <a:endParaRPr lang="en-GB" sz="1800" dirty="0"/>
                    </a:p>
                  </a:txBody>
                  <a:tcPr/>
                </a:tc>
              </a:tr>
              <a:tr h="446567">
                <a:tc>
                  <a:txBody>
                    <a:bodyPr/>
                    <a:lstStyle/>
                    <a:p>
                      <a:r>
                        <a:rPr lang="en-MY" sz="1800" kern="1200" baseline="0" dirty="0" smtClean="0">
                          <a:solidFill>
                            <a:schemeClr val="tx1"/>
                          </a:solidFill>
                          <a:latin typeface="+mn-lt"/>
                          <a:ea typeface="+mn-ea"/>
                          <a:cs typeface="+mn-cs"/>
                        </a:rPr>
                        <a:t>Build partnerships for </a:t>
                      </a:r>
                      <a:r>
                        <a:rPr lang="en-MY" sz="1800" b="1" kern="1200" baseline="0" dirty="0" smtClean="0">
                          <a:solidFill>
                            <a:srgbClr val="FF0000"/>
                          </a:solidFill>
                          <a:latin typeface="+mn-lt"/>
                          <a:ea typeface="+mn-ea"/>
                          <a:cs typeface="+mn-cs"/>
                        </a:rPr>
                        <a:t>LABOUR</a:t>
                      </a:r>
                      <a:r>
                        <a:rPr lang="en-MY" sz="1800" kern="1200" baseline="0" dirty="0" smtClean="0">
                          <a:solidFill>
                            <a:schemeClr val="tx1"/>
                          </a:solidFill>
                          <a:latin typeface="+mn-lt"/>
                          <a:ea typeface="+mn-ea"/>
                          <a:cs typeface="+mn-cs"/>
                        </a:rPr>
                        <a:t> migrants </a:t>
                      </a:r>
                      <a:endParaRPr lang="en-GB" sz="1800" dirty="0"/>
                    </a:p>
                  </a:txBody>
                  <a:tcPr/>
                </a:tc>
              </a:tr>
              <a:tr h="648206">
                <a:tc>
                  <a:txBody>
                    <a:bodyPr/>
                    <a:lstStyle/>
                    <a:p>
                      <a:r>
                        <a:rPr lang="en-MY" sz="1800" kern="1200" baseline="0" dirty="0" smtClean="0">
                          <a:solidFill>
                            <a:schemeClr val="tx1"/>
                          </a:solidFill>
                          <a:latin typeface="+mn-lt"/>
                          <a:ea typeface="+mn-ea"/>
                          <a:cs typeface="+mn-cs"/>
                        </a:rPr>
                        <a:t>Work </a:t>
                      </a:r>
                      <a:r>
                        <a:rPr lang="en-MY" sz="1800" b="1" kern="1200" baseline="0" dirty="0" smtClean="0">
                          <a:solidFill>
                            <a:srgbClr val="FF0000"/>
                          </a:solidFill>
                          <a:latin typeface="+mn-lt"/>
                          <a:ea typeface="+mn-ea"/>
                          <a:cs typeface="+mn-cs"/>
                        </a:rPr>
                        <a:t>WITH LABOUR MIGRANTS </a:t>
                      </a:r>
                      <a:r>
                        <a:rPr lang="en-MY" sz="1800" kern="1200" baseline="0" dirty="0" smtClean="0">
                          <a:solidFill>
                            <a:schemeClr val="tx1"/>
                          </a:solidFill>
                          <a:latin typeface="+mn-lt"/>
                          <a:ea typeface="+mn-ea"/>
                          <a:cs typeface="+mn-cs"/>
                        </a:rPr>
                        <a:t>along the migratory trails (ORIGIN, TRANSIT AND DESTINATION) </a:t>
                      </a:r>
                      <a:endParaRPr lang="en-GB" sz="1800" dirty="0"/>
                    </a:p>
                  </a:txBody>
                  <a:tcPr/>
                </a:tc>
              </a:tr>
              <a:tr h="446567">
                <a:tc>
                  <a:txBody>
                    <a:bodyPr/>
                    <a:lstStyle/>
                    <a:p>
                      <a:r>
                        <a:rPr lang="en-MY" sz="1800" kern="1200" baseline="0" dirty="0" smtClean="0">
                          <a:solidFill>
                            <a:schemeClr val="tx1"/>
                          </a:solidFill>
                          <a:latin typeface="+mn-lt"/>
                          <a:ea typeface="+mn-ea"/>
                          <a:cs typeface="+mn-cs"/>
                        </a:rPr>
                        <a:t>Assist </a:t>
                      </a:r>
                      <a:r>
                        <a:rPr lang="en-MY" sz="1800" b="1" kern="1200" baseline="0" dirty="0" smtClean="0">
                          <a:solidFill>
                            <a:srgbClr val="FF0000"/>
                          </a:solidFill>
                          <a:latin typeface="+mn-lt"/>
                          <a:ea typeface="+mn-ea"/>
                          <a:cs typeface="+mn-cs"/>
                        </a:rPr>
                        <a:t>LABOUR</a:t>
                      </a:r>
                      <a:r>
                        <a:rPr lang="en-MY" sz="1800" kern="1200" baseline="0" dirty="0" smtClean="0">
                          <a:solidFill>
                            <a:schemeClr val="tx1"/>
                          </a:solidFill>
                          <a:latin typeface="+mn-lt"/>
                          <a:ea typeface="+mn-ea"/>
                          <a:cs typeface="+mn-cs"/>
                        </a:rPr>
                        <a:t> migrants in return </a:t>
                      </a:r>
                      <a:endParaRPr lang="en-GB" sz="1800" dirty="0"/>
                    </a:p>
                  </a:txBody>
                  <a:tcPr/>
                </a:tc>
              </a:tr>
              <a:tr h="446567">
                <a:tc>
                  <a:txBody>
                    <a:bodyPr/>
                    <a:lstStyle/>
                    <a:p>
                      <a:r>
                        <a:rPr lang="en-MY" sz="1800" kern="1200" baseline="0" dirty="0" smtClean="0">
                          <a:solidFill>
                            <a:schemeClr val="tx1"/>
                          </a:solidFill>
                          <a:latin typeface="+mn-lt"/>
                          <a:ea typeface="+mn-ea"/>
                          <a:cs typeface="+mn-cs"/>
                        </a:rPr>
                        <a:t>Respond to the displacement of populations </a:t>
                      </a:r>
                      <a:r>
                        <a:rPr lang="en-MY" sz="1800" b="1" kern="1200" baseline="0" dirty="0" smtClean="0">
                          <a:solidFill>
                            <a:srgbClr val="FF0000"/>
                          </a:solidFill>
                          <a:latin typeface="+mn-lt"/>
                          <a:ea typeface="+mn-ea"/>
                          <a:cs typeface="+mn-cs"/>
                        </a:rPr>
                        <a:t>INCL LABOUR MIGRANTS</a:t>
                      </a:r>
                      <a:endParaRPr lang="en-GB" sz="1800" b="1" dirty="0"/>
                    </a:p>
                  </a:txBody>
                  <a:tcPr/>
                </a:tc>
              </a:tr>
              <a:tr h="446567">
                <a:tc>
                  <a:txBody>
                    <a:bodyPr/>
                    <a:lstStyle/>
                    <a:p>
                      <a:r>
                        <a:rPr lang="en-MY" sz="1800" kern="1200" baseline="0" dirty="0" smtClean="0">
                          <a:solidFill>
                            <a:schemeClr val="tx1"/>
                          </a:solidFill>
                          <a:latin typeface="+mn-lt"/>
                          <a:ea typeface="+mn-ea"/>
                          <a:cs typeface="+mn-cs"/>
                        </a:rPr>
                        <a:t>Alleviate migratory pressures on </a:t>
                      </a:r>
                      <a:r>
                        <a:rPr lang="en-MY" sz="1800" b="1" kern="1200" baseline="0" dirty="0" smtClean="0">
                          <a:solidFill>
                            <a:srgbClr val="FF0000"/>
                          </a:solidFill>
                          <a:latin typeface="+mn-lt"/>
                          <a:ea typeface="+mn-ea"/>
                          <a:cs typeface="+mn-cs"/>
                        </a:rPr>
                        <a:t>LABOUR MIGRANTS </a:t>
                      </a:r>
                      <a:r>
                        <a:rPr lang="en-MY" sz="1800" kern="1200" baseline="0" dirty="0" smtClean="0">
                          <a:solidFill>
                            <a:schemeClr val="tx1"/>
                          </a:solidFill>
                          <a:latin typeface="+mn-lt"/>
                          <a:ea typeface="+mn-ea"/>
                          <a:cs typeface="+mn-cs"/>
                        </a:rPr>
                        <a:t>AND THEIR communities of origin </a:t>
                      </a:r>
                      <a:endParaRPr lang="en-GB" sz="1800" dirty="0"/>
                    </a:p>
                  </a:txBody>
                  <a:tcPr/>
                </a:tc>
              </a:tr>
            </a:tbl>
          </a:graphicData>
        </a:graphic>
      </p:graphicFrame>
    </p:spTree>
    <p:extLst>
      <p:ext uri="{BB962C8B-B14F-4D97-AF65-F5344CB8AC3E}">
        <p14:creationId xmlns:p14="http://schemas.microsoft.com/office/powerpoint/2010/main" val="24754992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C00000"/>
                </a:solidFill>
              </a:rPr>
              <a:t>Linkages with Strategy 2020</a:t>
            </a:r>
            <a:endParaRPr lang="en-GB" dirty="0">
              <a:solidFill>
                <a:srgbClr val="C00000"/>
              </a:solidFill>
            </a:endParaRPr>
          </a:p>
        </p:txBody>
      </p:sp>
      <p:sp>
        <p:nvSpPr>
          <p:cNvPr id="3" name="Content Placeholder 2"/>
          <p:cNvSpPr>
            <a:spLocks noGrp="1"/>
          </p:cNvSpPr>
          <p:nvPr>
            <p:ph idx="1"/>
          </p:nvPr>
        </p:nvSpPr>
        <p:spPr/>
        <p:txBody>
          <a:bodyPr/>
          <a:lstStyle/>
          <a:p>
            <a:pPr marL="1520825" indent="0" algn="just">
              <a:buNone/>
            </a:pPr>
            <a:r>
              <a:rPr lang="en-GB" sz="2000" i="1" dirty="0" smtClean="0"/>
              <a:t>The aims of Strategy 2020 are key to the success of our migration strategic plan</a:t>
            </a:r>
          </a:p>
          <a:p>
            <a:pPr marL="0" indent="0" algn="just">
              <a:buNone/>
            </a:pPr>
            <a:endParaRPr lang="en-GB" sz="2000" i="1" dirty="0" smtClean="0"/>
          </a:p>
          <a:p>
            <a:pPr marL="1520825" indent="0" algn="just">
              <a:buNone/>
            </a:pPr>
            <a:r>
              <a:rPr lang="en-GB" sz="2000" b="1" i="1" dirty="0" smtClean="0"/>
              <a:t>Strategic aim 1</a:t>
            </a:r>
            <a:r>
              <a:rPr lang="en-GB" sz="2000" i="1" dirty="0" smtClean="0"/>
              <a:t>: Save lives, protect livelihoods, and strengthen recovery from disasters and crises</a:t>
            </a:r>
          </a:p>
          <a:p>
            <a:pPr marL="269875" indent="-269875" algn="just">
              <a:spcBef>
                <a:spcPts val="1200"/>
              </a:spcBef>
              <a:buFont typeface="Wingdings" pitchFamily="2" charset="2"/>
              <a:buChar char="Ø"/>
            </a:pPr>
            <a:r>
              <a:rPr lang="en-GB" sz="2000" dirty="0" smtClean="0"/>
              <a:t>provision of assistance and protection to vulnerable migrants</a:t>
            </a:r>
          </a:p>
          <a:p>
            <a:pPr marL="269875" indent="-269875" algn="just">
              <a:spcBef>
                <a:spcPts val="1200"/>
              </a:spcBef>
              <a:buFont typeface="Wingdings" pitchFamily="2" charset="2"/>
              <a:buChar char="Ø"/>
            </a:pPr>
            <a:r>
              <a:rPr lang="en-GB" sz="2000" dirty="0" smtClean="0"/>
              <a:t>strengthening </a:t>
            </a:r>
            <a:r>
              <a:rPr lang="en-GB" sz="2000" b="1" dirty="0" smtClean="0">
                <a:solidFill>
                  <a:srgbClr val="FF0000"/>
                </a:solidFill>
              </a:rPr>
              <a:t>migrants’ and host community </a:t>
            </a:r>
            <a:r>
              <a:rPr lang="en-GB" sz="2000" dirty="0" smtClean="0"/>
              <a:t>resilience</a:t>
            </a:r>
            <a:endParaRPr lang="en-GB" sz="2000" dirty="0"/>
          </a:p>
        </p:txBody>
      </p:sp>
      <p:pic>
        <p:nvPicPr>
          <p:cNvPr id="24579" name="Picture 3"/>
          <p:cNvPicPr>
            <a:picLocks noChangeAspect="1" noChangeArrowheads="1"/>
          </p:cNvPicPr>
          <p:nvPr/>
        </p:nvPicPr>
        <p:blipFill>
          <a:blip r:embed="rId2" cstate="print"/>
          <a:srcRect/>
          <a:stretch>
            <a:fillRect/>
          </a:stretch>
        </p:blipFill>
        <p:spPr bwMode="auto">
          <a:xfrm>
            <a:off x="35496" y="1772816"/>
            <a:ext cx="3289630" cy="2016224"/>
          </a:xfrm>
          <a:prstGeom prst="rect">
            <a:avLst/>
          </a:prstGeom>
          <a:noFill/>
          <a:ln w="9525">
            <a:noFill/>
            <a:miter lim="800000"/>
            <a:headEnd/>
            <a:tailEnd/>
          </a:ln>
        </p:spPr>
      </p:pic>
    </p:spTree>
    <p:extLst>
      <p:ext uri="{BB962C8B-B14F-4D97-AF65-F5344CB8AC3E}">
        <p14:creationId xmlns:p14="http://schemas.microsoft.com/office/powerpoint/2010/main" val="29432118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C00000"/>
                </a:solidFill>
              </a:rPr>
              <a:t>Linkages with Strategy 2020…</a:t>
            </a:r>
            <a:endParaRPr lang="en-GB" dirty="0">
              <a:solidFill>
                <a:srgbClr val="C00000"/>
              </a:solidFill>
            </a:endParaRPr>
          </a:p>
        </p:txBody>
      </p:sp>
      <p:sp>
        <p:nvSpPr>
          <p:cNvPr id="3" name="Content Placeholder 2"/>
          <p:cNvSpPr>
            <a:spLocks noGrp="1"/>
          </p:cNvSpPr>
          <p:nvPr>
            <p:ph idx="1"/>
          </p:nvPr>
        </p:nvSpPr>
        <p:spPr>
          <a:xfrm>
            <a:off x="395536" y="1988840"/>
            <a:ext cx="4320480" cy="3878560"/>
          </a:xfrm>
        </p:spPr>
        <p:txBody>
          <a:bodyPr/>
          <a:lstStyle/>
          <a:p>
            <a:pPr marL="0" indent="0" algn="just">
              <a:buNone/>
            </a:pPr>
            <a:r>
              <a:rPr lang="en-GB" sz="2000" b="1" i="1" dirty="0" smtClean="0"/>
              <a:t>Strategic aim 2: </a:t>
            </a:r>
          </a:p>
          <a:p>
            <a:pPr marL="0" indent="0" algn="just">
              <a:buNone/>
            </a:pPr>
            <a:r>
              <a:rPr lang="en-US" sz="2000" i="1" dirty="0" smtClean="0"/>
              <a:t>Enable healthy and safe living </a:t>
            </a:r>
            <a:endParaRPr lang="en-GB" sz="2000" i="1" dirty="0" smtClean="0"/>
          </a:p>
          <a:p>
            <a:pPr marL="269875" indent="-269875">
              <a:spcBef>
                <a:spcPts val="1200"/>
              </a:spcBef>
              <a:buFont typeface="Wingdings" pitchFamily="2" charset="2"/>
              <a:buChar char="Ø"/>
            </a:pPr>
            <a:endParaRPr lang="en-GB" sz="2000" dirty="0" smtClean="0"/>
          </a:p>
          <a:p>
            <a:pPr marL="269875" indent="-269875">
              <a:spcBef>
                <a:spcPts val="1200"/>
              </a:spcBef>
              <a:buFont typeface="Wingdings" pitchFamily="2" charset="2"/>
              <a:buChar char="Ø"/>
            </a:pPr>
            <a:r>
              <a:rPr lang="en-GB" sz="2000" dirty="0" smtClean="0"/>
              <a:t>improving </a:t>
            </a:r>
            <a:r>
              <a:rPr lang="en-GB" sz="2000" dirty="0" smtClean="0">
                <a:solidFill>
                  <a:srgbClr val="C00000"/>
                </a:solidFill>
              </a:rPr>
              <a:t>equitable access to health care</a:t>
            </a:r>
            <a:r>
              <a:rPr lang="en-GB" sz="2000" dirty="0" smtClean="0"/>
              <a:t>, psychosocial and social services</a:t>
            </a:r>
          </a:p>
        </p:txBody>
      </p:sp>
      <p:pic>
        <p:nvPicPr>
          <p:cNvPr id="25602" name="Picture 2" descr="T:\SocialServices&amp;Migration\Migration and Social Services\Communication\Photos\Medical screeing at Red Cross Asylum Centre Denmark.JPG"/>
          <p:cNvPicPr>
            <a:picLocks noChangeAspect="1" noChangeArrowheads="1"/>
          </p:cNvPicPr>
          <p:nvPr/>
        </p:nvPicPr>
        <p:blipFill>
          <a:blip r:embed="rId3" cstate="print"/>
          <a:srcRect/>
          <a:stretch>
            <a:fillRect/>
          </a:stretch>
        </p:blipFill>
        <p:spPr bwMode="auto">
          <a:xfrm>
            <a:off x="5004048" y="2420888"/>
            <a:ext cx="3851920" cy="2553701"/>
          </a:xfrm>
          <a:prstGeom prst="rect">
            <a:avLst/>
          </a:prstGeom>
          <a:noFill/>
        </p:spPr>
      </p:pic>
    </p:spTree>
    <p:extLst>
      <p:ext uri="{BB962C8B-B14F-4D97-AF65-F5344CB8AC3E}">
        <p14:creationId xmlns:p14="http://schemas.microsoft.com/office/powerpoint/2010/main" val="33904645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C00000"/>
                </a:solidFill>
              </a:rPr>
              <a:t>Linkages with Strategy 2020…</a:t>
            </a:r>
            <a:endParaRPr lang="en-GB" dirty="0">
              <a:solidFill>
                <a:srgbClr val="C00000"/>
              </a:solidFill>
            </a:endParaRPr>
          </a:p>
        </p:txBody>
      </p:sp>
      <p:sp>
        <p:nvSpPr>
          <p:cNvPr id="3" name="Content Placeholder 2"/>
          <p:cNvSpPr>
            <a:spLocks noGrp="1"/>
          </p:cNvSpPr>
          <p:nvPr>
            <p:ph idx="1"/>
          </p:nvPr>
        </p:nvSpPr>
        <p:spPr>
          <a:xfrm>
            <a:off x="179512" y="1676400"/>
            <a:ext cx="8507288" cy="4191000"/>
          </a:xfrm>
        </p:spPr>
        <p:txBody>
          <a:bodyPr/>
          <a:lstStyle/>
          <a:p>
            <a:pPr marL="0" indent="0" algn="just">
              <a:buNone/>
            </a:pPr>
            <a:r>
              <a:rPr lang="en-GB" sz="2000" b="1" i="1" dirty="0" smtClean="0"/>
              <a:t>Strategic aim 3: </a:t>
            </a:r>
            <a:r>
              <a:rPr lang="en-GB" sz="2000" i="1" dirty="0" smtClean="0"/>
              <a:t>Promote social inclusion, and a culture of non violence and peace</a:t>
            </a:r>
          </a:p>
          <a:p>
            <a:pPr marL="269875" indent="-269875" algn="just">
              <a:spcBef>
                <a:spcPts val="1200"/>
              </a:spcBef>
              <a:buFont typeface="Wingdings" pitchFamily="2" charset="2"/>
              <a:buChar char="Ø"/>
            </a:pPr>
            <a:r>
              <a:rPr lang="en-GB" sz="2000" dirty="0" smtClean="0">
                <a:solidFill>
                  <a:srgbClr val="C00000"/>
                </a:solidFill>
              </a:rPr>
              <a:t>changing the dialogue on migration</a:t>
            </a:r>
            <a:r>
              <a:rPr lang="en-GB" sz="2000" dirty="0" smtClean="0"/>
              <a:t>, promoting social inclusion and addressing xenophobia,   stigmatisation,   discrimination   and  violence  (gender based violence, human trafficking, and smuggling) 								towards migrants.</a:t>
            </a:r>
            <a:endParaRPr lang="en-GB" sz="2000" dirty="0"/>
          </a:p>
        </p:txBody>
      </p:sp>
      <p:pic>
        <p:nvPicPr>
          <p:cNvPr id="26627" name="Picture 3" descr="T:\SocialServices&amp;Migration\Migration and Social Services\Communication\Photos\Volunteer homework asssitance at asylum center in Denmark.JPG"/>
          <p:cNvPicPr>
            <a:picLocks noChangeAspect="1" noChangeArrowheads="1"/>
          </p:cNvPicPr>
          <p:nvPr/>
        </p:nvPicPr>
        <p:blipFill>
          <a:blip r:embed="rId2" cstate="print"/>
          <a:srcRect/>
          <a:stretch>
            <a:fillRect/>
          </a:stretch>
        </p:blipFill>
        <p:spPr bwMode="auto">
          <a:xfrm>
            <a:off x="539552" y="3501007"/>
            <a:ext cx="4752528" cy="2211884"/>
          </a:xfrm>
          <a:prstGeom prst="rect">
            <a:avLst/>
          </a:prstGeom>
          <a:noFill/>
        </p:spPr>
      </p:pic>
    </p:spTree>
    <p:extLst>
      <p:ext uri="{BB962C8B-B14F-4D97-AF65-F5344CB8AC3E}">
        <p14:creationId xmlns:p14="http://schemas.microsoft.com/office/powerpoint/2010/main" val="29197005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IFRC Migration Strategy</a:t>
            </a:r>
            <a:endParaRPr lang="en-GB" dirty="0"/>
          </a:p>
        </p:txBody>
      </p:sp>
      <p:pic>
        <p:nvPicPr>
          <p:cNvPr id="4" name="Content Placeholder 4" descr="+p-TUN0139.jpg"/>
          <p:cNvPicPr>
            <a:picLocks noGrp="1" noChangeAspect="1"/>
          </p:cNvPicPr>
          <p:nvPr>
            <p:ph idx="1"/>
          </p:nvPr>
        </p:nvPicPr>
        <p:blipFill>
          <a:blip r:embed="rId2" cstate="print"/>
          <a:stretch>
            <a:fillRect/>
          </a:stretch>
        </p:blipFill>
        <p:spPr>
          <a:xfrm>
            <a:off x="1043608" y="1676400"/>
            <a:ext cx="7358871" cy="4191000"/>
          </a:xfrm>
          <a:prstGeom prst="rect">
            <a:avLst/>
          </a:prstGeom>
        </p:spPr>
      </p:pic>
    </p:spTree>
    <p:extLst>
      <p:ext uri="{BB962C8B-B14F-4D97-AF65-F5344CB8AC3E}">
        <p14:creationId xmlns:p14="http://schemas.microsoft.com/office/powerpoint/2010/main" val="3703760591"/>
      </p:ext>
    </p:extLst>
  </p:cSld>
  <p:clrMapOvr>
    <a:masterClrMapping/>
  </p:clrMapOvr>
</p:sld>
</file>

<file path=ppt/theme/theme1.xml><?xml version="1.0" encoding="utf-8"?>
<a:theme xmlns:a="http://schemas.openxmlformats.org/drawingml/2006/main" name="IFRC_2011 presentation-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IFRC_2011 presentation-EN</Template>
  <TotalTime>2581</TotalTime>
  <Words>813</Words>
  <Application>Microsoft Office PowerPoint</Application>
  <PresentationFormat>On-screen Show (4:3)</PresentationFormat>
  <Paragraphs>80</Paragraphs>
  <Slides>15</Slides>
  <Notes>4</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IFRC_2011 presentation-EN</vt:lpstr>
      <vt:lpstr>Migration Policies and strategies</vt:lpstr>
      <vt:lpstr>Framework for Action: our pillars </vt:lpstr>
      <vt:lpstr>Background</vt:lpstr>
      <vt:lpstr>31st International Conference Resolution</vt:lpstr>
      <vt:lpstr>PowerPoint Presentation</vt:lpstr>
      <vt:lpstr>Linkages with Strategy 2020</vt:lpstr>
      <vt:lpstr>Linkages with Strategy 2020…</vt:lpstr>
      <vt:lpstr>Linkages with Strategy 2020…</vt:lpstr>
      <vt:lpstr>IFRC Migration Strategy</vt:lpstr>
      <vt:lpstr>Migration Strategic Action Plan </vt:lpstr>
      <vt:lpstr>Objectives</vt:lpstr>
      <vt:lpstr>Global Estimates and Trends 232 million: Estimated number of international migrants worldwide (2013)</vt:lpstr>
      <vt:lpstr>What is required to support OUR operational programming, policies and advocacy  ON BEHALF OF  LABOUR MIGRANTS ? </vt:lpstr>
      <vt:lpstr>Thank You</vt:lpstr>
      <vt:lpstr>PowerPoint Presentation</vt:lpstr>
    </vt:vector>
  </TitlesOfParts>
  <Company>IFRC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IFRC 2012-2015 Migration Strategic Plan</dc:title>
  <dc:creator>clemence.caraux</dc:creator>
  <cp:lastModifiedBy>Suchada Meteekunaporn</cp:lastModifiedBy>
  <cp:revision>128</cp:revision>
  <cp:lastPrinted>2013-12-03T09:41:24Z</cp:lastPrinted>
  <dcterms:created xsi:type="dcterms:W3CDTF">2014-06-16T13:55:41Z</dcterms:created>
  <dcterms:modified xsi:type="dcterms:W3CDTF">2015-01-22T04:30:48Z</dcterms:modified>
</cp:coreProperties>
</file>