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2"/>
  </p:notesMasterIdLst>
  <p:sldIdLst>
    <p:sldId id="257" r:id="rId3"/>
    <p:sldId id="278" r:id="rId4"/>
    <p:sldId id="259" r:id="rId5"/>
    <p:sldId id="269" r:id="rId6"/>
    <p:sldId id="271" r:id="rId7"/>
    <p:sldId id="262" r:id="rId8"/>
    <p:sldId id="268" r:id="rId9"/>
    <p:sldId id="284" r:id="rId10"/>
    <p:sldId id="277" r:id="rId11"/>
    <p:sldId id="280" r:id="rId12"/>
    <p:sldId id="287" r:id="rId13"/>
    <p:sldId id="279" r:id="rId14"/>
    <p:sldId id="275" r:id="rId15"/>
    <p:sldId id="285" r:id="rId16"/>
    <p:sldId id="276" r:id="rId17"/>
    <p:sldId id="282" r:id="rId18"/>
    <p:sldId id="281" r:id="rId19"/>
    <p:sldId id="288"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258" autoAdjust="0"/>
    <p:restoredTop sz="63410" autoAdjust="0"/>
  </p:normalViewPr>
  <p:slideViewPr>
    <p:cSldViewPr>
      <p:cViewPr>
        <p:scale>
          <a:sx n="50" d="100"/>
          <a:sy n="50" d="100"/>
        </p:scale>
        <p:origin x="-17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DB8A0-801A-4C37-85F3-9CB65C8B327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A39A248-3C02-43B7-895F-AD67DF756C65}">
      <dgm:prSet phldrT="[Text]"/>
      <dgm:spPr/>
      <dgm:t>
        <a:bodyPr/>
        <a:lstStyle/>
        <a:p>
          <a:r>
            <a:rPr lang="en-US" dirty="0" smtClean="0"/>
            <a:t>1</a:t>
          </a:r>
          <a:endParaRPr lang="en-US" dirty="0"/>
        </a:p>
      </dgm:t>
    </dgm:pt>
    <dgm:pt modelId="{64FB7FD1-0F62-4206-8628-41E7572C5B56}" type="parTrans" cxnId="{BF00AC55-E7C8-4DD8-9843-689EB4576627}">
      <dgm:prSet/>
      <dgm:spPr/>
      <dgm:t>
        <a:bodyPr/>
        <a:lstStyle/>
        <a:p>
          <a:endParaRPr lang="en-US"/>
        </a:p>
      </dgm:t>
    </dgm:pt>
    <dgm:pt modelId="{E20A3845-2979-4F79-B30C-FA8264D7D2E4}" type="sibTrans" cxnId="{BF00AC55-E7C8-4DD8-9843-689EB4576627}">
      <dgm:prSet/>
      <dgm:spPr/>
      <dgm:t>
        <a:bodyPr/>
        <a:lstStyle/>
        <a:p>
          <a:endParaRPr lang="en-US"/>
        </a:p>
      </dgm:t>
    </dgm:pt>
    <dgm:pt modelId="{B512060C-A413-4CEF-91BD-5083673437F2}">
      <dgm:prSet phldrT="[Text]"/>
      <dgm:spPr/>
      <dgm:t>
        <a:bodyPr/>
        <a:lstStyle/>
        <a:p>
          <a:r>
            <a:rPr lang="en-US" dirty="0" smtClean="0"/>
            <a:t>Systematic incorporation of gender and diversity in programs, services and tools</a:t>
          </a:r>
          <a:endParaRPr lang="en-US" dirty="0"/>
        </a:p>
      </dgm:t>
    </dgm:pt>
    <dgm:pt modelId="{B56076A9-E90D-4141-8AE0-50551505AF18}" type="parTrans" cxnId="{5F5C14A7-B22E-412D-946F-1D785C2CF0AC}">
      <dgm:prSet/>
      <dgm:spPr/>
      <dgm:t>
        <a:bodyPr/>
        <a:lstStyle/>
        <a:p>
          <a:endParaRPr lang="en-US"/>
        </a:p>
      </dgm:t>
    </dgm:pt>
    <dgm:pt modelId="{F196BBFF-063F-47AD-BA7C-623EE3A1CCC1}" type="sibTrans" cxnId="{5F5C14A7-B22E-412D-946F-1D785C2CF0AC}">
      <dgm:prSet/>
      <dgm:spPr/>
      <dgm:t>
        <a:bodyPr/>
        <a:lstStyle/>
        <a:p>
          <a:endParaRPr lang="en-US"/>
        </a:p>
      </dgm:t>
    </dgm:pt>
    <dgm:pt modelId="{CCDFEF1E-BE7F-4B03-B312-580B0ED30F3F}">
      <dgm:prSet phldrT="[Text]"/>
      <dgm:spPr/>
      <dgm:t>
        <a:bodyPr/>
        <a:lstStyle/>
        <a:p>
          <a:r>
            <a:rPr lang="en-US" dirty="0" smtClean="0"/>
            <a:t>2</a:t>
          </a:r>
          <a:endParaRPr lang="en-US" dirty="0"/>
        </a:p>
      </dgm:t>
    </dgm:pt>
    <dgm:pt modelId="{621D7807-A999-4358-A7F7-17D24A937D6F}" type="parTrans" cxnId="{582BE9EB-390C-4228-8179-A664BA418A04}">
      <dgm:prSet/>
      <dgm:spPr/>
      <dgm:t>
        <a:bodyPr/>
        <a:lstStyle/>
        <a:p>
          <a:endParaRPr lang="en-US"/>
        </a:p>
      </dgm:t>
    </dgm:pt>
    <dgm:pt modelId="{49B3A55D-F338-454D-93BF-F2D194D37744}" type="sibTrans" cxnId="{582BE9EB-390C-4228-8179-A664BA418A04}">
      <dgm:prSet/>
      <dgm:spPr/>
      <dgm:t>
        <a:bodyPr/>
        <a:lstStyle/>
        <a:p>
          <a:endParaRPr lang="en-US"/>
        </a:p>
      </dgm:t>
    </dgm:pt>
    <dgm:pt modelId="{6C1E6CA4-8DB6-4B00-88BB-E38F0E410F9F}">
      <dgm:prSet phldrT="[Text]"/>
      <dgm:spPr/>
      <dgm:t>
        <a:bodyPr/>
        <a:lstStyle/>
        <a:p>
          <a:r>
            <a:rPr lang="en-US" dirty="0" smtClean="0"/>
            <a:t>Improved gender and diversity composition</a:t>
          </a:r>
          <a:endParaRPr lang="en-US" dirty="0"/>
        </a:p>
      </dgm:t>
    </dgm:pt>
    <dgm:pt modelId="{5769C20E-DAF0-4A48-ADB5-788F87F56215}" type="parTrans" cxnId="{5518F207-613B-4EC2-9F35-B02F0CB97AD8}">
      <dgm:prSet/>
      <dgm:spPr/>
      <dgm:t>
        <a:bodyPr/>
        <a:lstStyle/>
        <a:p>
          <a:endParaRPr lang="en-US"/>
        </a:p>
      </dgm:t>
    </dgm:pt>
    <dgm:pt modelId="{9B285AA1-7282-41B7-AB96-AC37CEF3FFA3}" type="sibTrans" cxnId="{5518F207-613B-4EC2-9F35-B02F0CB97AD8}">
      <dgm:prSet/>
      <dgm:spPr/>
      <dgm:t>
        <a:bodyPr/>
        <a:lstStyle/>
        <a:p>
          <a:endParaRPr lang="en-US"/>
        </a:p>
      </dgm:t>
    </dgm:pt>
    <dgm:pt modelId="{A2CEA3DF-8EA6-4EED-8D1E-E479845E39F4}">
      <dgm:prSet phldrT="[Text]"/>
      <dgm:spPr/>
      <dgm:t>
        <a:bodyPr/>
        <a:lstStyle/>
        <a:p>
          <a:r>
            <a:rPr lang="en-US" dirty="0" smtClean="0"/>
            <a:t>3</a:t>
          </a:r>
          <a:endParaRPr lang="en-US" dirty="0"/>
        </a:p>
      </dgm:t>
    </dgm:pt>
    <dgm:pt modelId="{7A132E46-1EF3-4A3B-89B9-DC490D58741B}" type="parTrans" cxnId="{C87FAE13-6619-410B-80EA-BA01BB0AA791}">
      <dgm:prSet/>
      <dgm:spPr/>
      <dgm:t>
        <a:bodyPr/>
        <a:lstStyle/>
        <a:p>
          <a:endParaRPr lang="en-US"/>
        </a:p>
      </dgm:t>
    </dgm:pt>
    <dgm:pt modelId="{3B1570C9-05E7-4D4E-80C5-C012C6D2B580}" type="sibTrans" cxnId="{C87FAE13-6619-410B-80EA-BA01BB0AA791}">
      <dgm:prSet/>
      <dgm:spPr/>
      <dgm:t>
        <a:bodyPr/>
        <a:lstStyle/>
        <a:p>
          <a:endParaRPr lang="en-US"/>
        </a:p>
      </dgm:t>
    </dgm:pt>
    <dgm:pt modelId="{722197A9-AFF6-4E94-A518-C2442E5BD5F6}">
      <dgm:prSet phldrT="[Text]"/>
      <dgm:spPr/>
      <dgm:t>
        <a:bodyPr/>
        <a:lstStyle/>
        <a:p>
          <a:r>
            <a:rPr lang="en-US" dirty="0" smtClean="0"/>
            <a:t>Active promotion of fundamental principles to ensure reduced gender and diversity-based inequality</a:t>
          </a:r>
          <a:endParaRPr lang="en-US" dirty="0"/>
        </a:p>
      </dgm:t>
    </dgm:pt>
    <dgm:pt modelId="{866F40FD-48B7-451B-9F38-0DD7AA339324}" type="parTrans" cxnId="{9591B876-EC5A-463B-8270-23EC00092E53}">
      <dgm:prSet/>
      <dgm:spPr/>
      <dgm:t>
        <a:bodyPr/>
        <a:lstStyle/>
        <a:p>
          <a:endParaRPr lang="en-US"/>
        </a:p>
      </dgm:t>
    </dgm:pt>
    <dgm:pt modelId="{5BEF1C72-0549-4B76-8644-E1753F570AA8}" type="sibTrans" cxnId="{9591B876-EC5A-463B-8270-23EC00092E53}">
      <dgm:prSet/>
      <dgm:spPr/>
      <dgm:t>
        <a:bodyPr/>
        <a:lstStyle/>
        <a:p>
          <a:endParaRPr lang="en-US"/>
        </a:p>
      </dgm:t>
    </dgm:pt>
    <dgm:pt modelId="{F832E126-2FB3-429F-9C69-34CDBB13688A}" type="pres">
      <dgm:prSet presAssocID="{A40DB8A0-801A-4C37-85F3-9CB65C8B3271}" presName="linearFlow" presStyleCnt="0">
        <dgm:presLayoutVars>
          <dgm:dir/>
          <dgm:animLvl val="lvl"/>
          <dgm:resizeHandles val="exact"/>
        </dgm:presLayoutVars>
      </dgm:prSet>
      <dgm:spPr/>
      <dgm:t>
        <a:bodyPr/>
        <a:lstStyle/>
        <a:p>
          <a:endParaRPr lang="en-US"/>
        </a:p>
      </dgm:t>
    </dgm:pt>
    <dgm:pt modelId="{52EDFE5F-6911-4D34-AC03-77C98FC2B742}" type="pres">
      <dgm:prSet presAssocID="{0A39A248-3C02-43B7-895F-AD67DF756C65}" presName="composite" presStyleCnt="0"/>
      <dgm:spPr/>
    </dgm:pt>
    <dgm:pt modelId="{E3EBAD50-4C6E-42C8-BEBA-906F51AF79F6}" type="pres">
      <dgm:prSet presAssocID="{0A39A248-3C02-43B7-895F-AD67DF756C65}" presName="parentText" presStyleLbl="alignNode1" presStyleIdx="0" presStyleCnt="3">
        <dgm:presLayoutVars>
          <dgm:chMax val="1"/>
          <dgm:bulletEnabled val="1"/>
        </dgm:presLayoutVars>
      </dgm:prSet>
      <dgm:spPr/>
      <dgm:t>
        <a:bodyPr/>
        <a:lstStyle/>
        <a:p>
          <a:endParaRPr lang="en-US"/>
        </a:p>
      </dgm:t>
    </dgm:pt>
    <dgm:pt modelId="{DD8251BC-7930-4551-81A3-EC7CD751869B}" type="pres">
      <dgm:prSet presAssocID="{0A39A248-3C02-43B7-895F-AD67DF756C65}" presName="descendantText" presStyleLbl="alignAcc1" presStyleIdx="0" presStyleCnt="3">
        <dgm:presLayoutVars>
          <dgm:bulletEnabled val="1"/>
        </dgm:presLayoutVars>
      </dgm:prSet>
      <dgm:spPr/>
      <dgm:t>
        <a:bodyPr/>
        <a:lstStyle/>
        <a:p>
          <a:endParaRPr lang="en-US"/>
        </a:p>
      </dgm:t>
    </dgm:pt>
    <dgm:pt modelId="{1C8DCB51-AE38-4464-9B78-6221FBE2E5ED}" type="pres">
      <dgm:prSet presAssocID="{E20A3845-2979-4F79-B30C-FA8264D7D2E4}" presName="sp" presStyleCnt="0"/>
      <dgm:spPr/>
    </dgm:pt>
    <dgm:pt modelId="{BB6E33E4-C187-4973-9430-544A89A63035}" type="pres">
      <dgm:prSet presAssocID="{CCDFEF1E-BE7F-4B03-B312-580B0ED30F3F}" presName="composite" presStyleCnt="0"/>
      <dgm:spPr/>
    </dgm:pt>
    <dgm:pt modelId="{37DEFB7C-CC5C-4D5A-9454-BF9AFAD071FA}" type="pres">
      <dgm:prSet presAssocID="{CCDFEF1E-BE7F-4B03-B312-580B0ED30F3F}" presName="parentText" presStyleLbl="alignNode1" presStyleIdx="1" presStyleCnt="3">
        <dgm:presLayoutVars>
          <dgm:chMax val="1"/>
          <dgm:bulletEnabled val="1"/>
        </dgm:presLayoutVars>
      </dgm:prSet>
      <dgm:spPr/>
      <dgm:t>
        <a:bodyPr/>
        <a:lstStyle/>
        <a:p>
          <a:endParaRPr lang="en-US"/>
        </a:p>
      </dgm:t>
    </dgm:pt>
    <dgm:pt modelId="{4F1D2506-6CEE-4866-A7E3-F020BFFD0904}" type="pres">
      <dgm:prSet presAssocID="{CCDFEF1E-BE7F-4B03-B312-580B0ED30F3F}" presName="descendantText" presStyleLbl="alignAcc1" presStyleIdx="1" presStyleCnt="3">
        <dgm:presLayoutVars>
          <dgm:bulletEnabled val="1"/>
        </dgm:presLayoutVars>
      </dgm:prSet>
      <dgm:spPr/>
      <dgm:t>
        <a:bodyPr/>
        <a:lstStyle/>
        <a:p>
          <a:endParaRPr lang="en-US"/>
        </a:p>
      </dgm:t>
    </dgm:pt>
    <dgm:pt modelId="{9B6C8F40-FD45-4AEE-85EF-E238940D39AC}" type="pres">
      <dgm:prSet presAssocID="{49B3A55D-F338-454D-93BF-F2D194D37744}" presName="sp" presStyleCnt="0"/>
      <dgm:spPr/>
    </dgm:pt>
    <dgm:pt modelId="{B4F7B2A4-C7DC-4AA6-829D-1C9A8FD54C26}" type="pres">
      <dgm:prSet presAssocID="{A2CEA3DF-8EA6-4EED-8D1E-E479845E39F4}" presName="composite" presStyleCnt="0"/>
      <dgm:spPr/>
    </dgm:pt>
    <dgm:pt modelId="{7061E455-4420-4865-AD89-7AAB0AAFBE8F}" type="pres">
      <dgm:prSet presAssocID="{A2CEA3DF-8EA6-4EED-8D1E-E479845E39F4}" presName="parentText" presStyleLbl="alignNode1" presStyleIdx="2" presStyleCnt="3">
        <dgm:presLayoutVars>
          <dgm:chMax val="1"/>
          <dgm:bulletEnabled val="1"/>
        </dgm:presLayoutVars>
      </dgm:prSet>
      <dgm:spPr/>
      <dgm:t>
        <a:bodyPr/>
        <a:lstStyle/>
        <a:p>
          <a:endParaRPr lang="en-US"/>
        </a:p>
      </dgm:t>
    </dgm:pt>
    <dgm:pt modelId="{5850EE88-D660-4CA0-8E79-D2FD0138C21E}" type="pres">
      <dgm:prSet presAssocID="{A2CEA3DF-8EA6-4EED-8D1E-E479845E39F4}" presName="descendantText" presStyleLbl="alignAcc1" presStyleIdx="2" presStyleCnt="3" custLinFactNeighborX="-957" custLinFactNeighborY="1274">
        <dgm:presLayoutVars>
          <dgm:bulletEnabled val="1"/>
        </dgm:presLayoutVars>
      </dgm:prSet>
      <dgm:spPr/>
      <dgm:t>
        <a:bodyPr/>
        <a:lstStyle/>
        <a:p>
          <a:endParaRPr lang="en-US"/>
        </a:p>
      </dgm:t>
    </dgm:pt>
  </dgm:ptLst>
  <dgm:cxnLst>
    <dgm:cxn modelId="{9591B876-EC5A-463B-8270-23EC00092E53}" srcId="{A2CEA3DF-8EA6-4EED-8D1E-E479845E39F4}" destId="{722197A9-AFF6-4E94-A518-C2442E5BD5F6}" srcOrd="0" destOrd="0" parTransId="{866F40FD-48B7-451B-9F38-0DD7AA339324}" sibTransId="{5BEF1C72-0549-4B76-8644-E1753F570AA8}"/>
    <dgm:cxn modelId="{582BE9EB-390C-4228-8179-A664BA418A04}" srcId="{A40DB8A0-801A-4C37-85F3-9CB65C8B3271}" destId="{CCDFEF1E-BE7F-4B03-B312-580B0ED30F3F}" srcOrd="1" destOrd="0" parTransId="{621D7807-A999-4358-A7F7-17D24A937D6F}" sibTransId="{49B3A55D-F338-454D-93BF-F2D194D37744}"/>
    <dgm:cxn modelId="{BF00AC55-E7C8-4DD8-9843-689EB4576627}" srcId="{A40DB8A0-801A-4C37-85F3-9CB65C8B3271}" destId="{0A39A248-3C02-43B7-895F-AD67DF756C65}" srcOrd="0" destOrd="0" parTransId="{64FB7FD1-0F62-4206-8628-41E7572C5B56}" sibTransId="{E20A3845-2979-4F79-B30C-FA8264D7D2E4}"/>
    <dgm:cxn modelId="{E53C577E-9D07-473F-B72E-21F580A0487B}" type="presOf" srcId="{A2CEA3DF-8EA6-4EED-8D1E-E479845E39F4}" destId="{7061E455-4420-4865-AD89-7AAB0AAFBE8F}" srcOrd="0" destOrd="0" presId="urn:microsoft.com/office/officeart/2005/8/layout/chevron2"/>
    <dgm:cxn modelId="{A2EC222C-DCCF-4E82-A68C-2AA04A502384}" type="presOf" srcId="{722197A9-AFF6-4E94-A518-C2442E5BD5F6}" destId="{5850EE88-D660-4CA0-8E79-D2FD0138C21E}" srcOrd="0" destOrd="0" presId="urn:microsoft.com/office/officeart/2005/8/layout/chevron2"/>
    <dgm:cxn modelId="{C1FB05B7-76B6-4032-9731-9D1F156922A0}" type="presOf" srcId="{CCDFEF1E-BE7F-4B03-B312-580B0ED30F3F}" destId="{37DEFB7C-CC5C-4D5A-9454-BF9AFAD071FA}" srcOrd="0" destOrd="0" presId="urn:microsoft.com/office/officeart/2005/8/layout/chevron2"/>
    <dgm:cxn modelId="{5518F207-613B-4EC2-9F35-B02F0CB97AD8}" srcId="{CCDFEF1E-BE7F-4B03-B312-580B0ED30F3F}" destId="{6C1E6CA4-8DB6-4B00-88BB-E38F0E410F9F}" srcOrd="0" destOrd="0" parTransId="{5769C20E-DAF0-4A48-ADB5-788F87F56215}" sibTransId="{9B285AA1-7282-41B7-AB96-AC37CEF3FFA3}"/>
    <dgm:cxn modelId="{FB2CBE06-030E-4BB8-B888-F716E34D1F5D}" type="presOf" srcId="{B512060C-A413-4CEF-91BD-5083673437F2}" destId="{DD8251BC-7930-4551-81A3-EC7CD751869B}" srcOrd="0" destOrd="0" presId="urn:microsoft.com/office/officeart/2005/8/layout/chevron2"/>
    <dgm:cxn modelId="{5F5C14A7-B22E-412D-946F-1D785C2CF0AC}" srcId="{0A39A248-3C02-43B7-895F-AD67DF756C65}" destId="{B512060C-A413-4CEF-91BD-5083673437F2}" srcOrd="0" destOrd="0" parTransId="{B56076A9-E90D-4141-8AE0-50551505AF18}" sibTransId="{F196BBFF-063F-47AD-BA7C-623EE3A1CCC1}"/>
    <dgm:cxn modelId="{AC8742B4-0159-4F8A-8DC7-FC2816E6F44A}" type="presOf" srcId="{A40DB8A0-801A-4C37-85F3-9CB65C8B3271}" destId="{F832E126-2FB3-429F-9C69-34CDBB13688A}" srcOrd="0" destOrd="0" presId="urn:microsoft.com/office/officeart/2005/8/layout/chevron2"/>
    <dgm:cxn modelId="{E999AC32-CE72-4227-92DC-5A5DDC246B1A}" type="presOf" srcId="{0A39A248-3C02-43B7-895F-AD67DF756C65}" destId="{E3EBAD50-4C6E-42C8-BEBA-906F51AF79F6}" srcOrd="0" destOrd="0" presId="urn:microsoft.com/office/officeart/2005/8/layout/chevron2"/>
    <dgm:cxn modelId="{D68D4ED3-6465-40C9-BD52-2E0C0E63F326}" type="presOf" srcId="{6C1E6CA4-8DB6-4B00-88BB-E38F0E410F9F}" destId="{4F1D2506-6CEE-4866-A7E3-F020BFFD0904}" srcOrd="0" destOrd="0" presId="urn:microsoft.com/office/officeart/2005/8/layout/chevron2"/>
    <dgm:cxn modelId="{C87FAE13-6619-410B-80EA-BA01BB0AA791}" srcId="{A40DB8A0-801A-4C37-85F3-9CB65C8B3271}" destId="{A2CEA3DF-8EA6-4EED-8D1E-E479845E39F4}" srcOrd="2" destOrd="0" parTransId="{7A132E46-1EF3-4A3B-89B9-DC490D58741B}" sibTransId="{3B1570C9-05E7-4D4E-80C5-C012C6D2B580}"/>
    <dgm:cxn modelId="{86C49C56-CE20-448C-B2D4-D1DD25959CED}" type="presParOf" srcId="{F832E126-2FB3-429F-9C69-34CDBB13688A}" destId="{52EDFE5F-6911-4D34-AC03-77C98FC2B742}" srcOrd="0" destOrd="0" presId="urn:microsoft.com/office/officeart/2005/8/layout/chevron2"/>
    <dgm:cxn modelId="{8FC37BA5-2E07-4204-B96C-9EBACD5E7672}" type="presParOf" srcId="{52EDFE5F-6911-4D34-AC03-77C98FC2B742}" destId="{E3EBAD50-4C6E-42C8-BEBA-906F51AF79F6}" srcOrd="0" destOrd="0" presId="urn:microsoft.com/office/officeart/2005/8/layout/chevron2"/>
    <dgm:cxn modelId="{9C4E4AFD-2D12-483A-AA05-02BD94EDF78C}" type="presParOf" srcId="{52EDFE5F-6911-4D34-AC03-77C98FC2B742}" destId="{DD8251BC-7930-4551-81A3-EC7CD751869B}" srcOrd="1" destOrd="0" presId="urn:microsoft.com/office/officeart/2005/8/layout/chevron2"/>
    <dgm:cxn modelId="{7CC51172-D98E-4398-853A-8CCBECE0869D}" type="presParOf" srcId="{F832E126-2FB3-429F-9C69-34CDBB13688A}" destId="{1C8DCB51-AE38-4464-9B78-6221FBE2E5ED}" srcOrd="1" destOrd="0" presId="urn:microsoft.com/office/officeart/2005/8/layout/chevron2"/>
    <dgm:cxn modelId="{B50E635D-4D8F-4DB9-8607-593350309C9B}" type="presParOf" srcId="{F832E126-2FB3-429F-9C69-34CDBB13688A}" destId="{BB6E33E4-C187-4973-9430-544A89A63035}" srcOrd="2" destOrd="0" presId="urn:microsoft.com/office/officeart/2005/8/layout/chevron2"/>
    <dgm:cxn modelId="{05A578A5-0665-4D2B-953F-6FD9CA922858}" type="presParOf" srcId="{BB6E33E4-C187-4973-9430-544A89A63035}" destId="{37DEFB7C-CC5C-4D5A-9454-BF9AFAD071FA}" srcOrd="0" destOrd="0" presId="urn:microsoft.com/office/officeart/2005/8/layout/chevron2"/>
    <dgm:cxn modelId="{20C3E4EF-0612-42F0-8CB8-00CFFF029DE2}" type="presParOf" srcId="{BB6E33E4-C187-4973-9430-544A89A63035}" destId="{4F1D2506-6CEE-4866-A7E3-F020BFFD0904}" srcOrd="1" destOrd="0" presId="urn:microsoft.com/office/officeart/2005/8/layout/chevron2"/>
    <dgm:cxn modelId="{47C0E9FF-FE92-4D98-8141-A962C0F365EC}" type="presParOf" srcId="{F832E126-2FB3-429F-9C69-34CDBB13688A}" destId="{9B6C8F40-FD45-4AEE-85EF-E238940D39AC}" srcOrd="3" destOrd="0" presId="urn:microsoft.com/office/officeart/2005/8/layout/chevron2"/>
    <dgm:cxn modelId="{45C32A69-5288-4983-8523-2CE37A2B2CC5}" type="presParOf" srcId="{F832E126-2FB3-429F-9C69-34CDBB13688A}" destId="{B4F7B2A4-C7DC-4AA6-829D-1C9A8FD54C26}" srcOrd="4" destOrd="0" presId="urn:microsoft.com/office/officeart/2005/8/layout/chevron2"/>
    <dgm:cxn modelId="{7D0F0138-3EEF-4DC1-B402-0F78A3B4215F}" type="presParOf" srcId="{B4F7B2A4-C7DC-4AA6-829D-1C9A8FD54C26}" destId="{7061E455-4420-4865-AD89-7AAB0AAFBE8F}" srcOrd="0" destOrd="0" presId="urn:microsoft.com/office/officeart/2005/8/layout/chevron2"/>
    <dgm:cxn modelId="{08831313-983F-43D8-8800-47F9BB369FB3}" type="presParOf" srcId="{B4F7B2A4-C7DC-4AA6-829D-1C9A8FD54C26}" destId="{5850EE88-D660-4CA0-8E79-D2FD0138C21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FB3D7A-5143-41FE-AFD9-6623CDF5AA9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GB"/>
        </a:p>
      </dgm:t>
    </dgm:pt>
    <dgm:pt modelId="{E4C8B24D-4597-42DD-A529-3A6433A9364E}">
      <dgm:prSet phldrT="[Text]"/>
      <dgm:spPr/>
      <dgm:t>
        <a:bodyPr/>
        <a:lstStyle/>
        <a:p>
          <a:r>
            <a:rPr lang="en-GB" dirty="0" smtClean="0"/>
            <a:t>Research partnership, and continued programming</a:t>
          </a:r>
          <a:endParaRPr lang="en-GB" dirty="0"/>
        </a:p>
      </dgm:t>
    </dgm:pt>
    <dgm:pt modelId="{AD9C70C6-E4A1-43FA-966C-FE55DEEE7AE8}" type="parTrans" cxnId="{42AEECFC-D5C4-433B-A68C-3F7F0297E3E9}">
      <dgm:prSet/>
      <dgm:spPr/>
      <dgm:t>
        <a:bodyPr/>
        <a:lstStyle/>
        <a:p>
          <a:endParaRPr lang="en-GB"/>
        </a:p>
      </dgm:t>
    </dgm:pt>
    <dgm:pt modelId="{7470A993-DBB0-4139-A0AF-BC9DABA04F94}" type="sibTrans" cxnId="{42AEECFC-D5C4-433B-A68C-3F7F0297E3E9}">
      <dgm:prSet/>
      <dgm:spPr/>
      <dgm:t>
        <a:bodyPr/>
        <a:lstStyle/>
        <a:p>
          <a:endParaRPr lang="en-GB"/>
        </a:p>
      </dgm:t>
    </dgm:pt>
    <dgm:pt modelId="{1F544E54-1174-4462-BEDE-8196E08D0611}">
      <dgm:prSet phldrT="[Text]"/>
      <dgm:spPr/>
      <dgm:t>
        <a:bodyPr/>
        <a:lstStyle/>
        <a:p>
          <a:r>
            <a:rPr lang="en-GB" dirty="0" smtClean="0"/>
            <a:t>International conference</a:t>
          </a:r>
          <a:endParaRPr lang="en-GB" dirty="0"/>
        </a:p>
      </dgm:t>
    </dgm:pt>
    <dgm:pt modelId="{C605F981-FF92-4DBF-AB43-9748CF525D98}" type="parTrans" cxnId="{4DE52FDA-7445-4568-BC8B-8C2098677E38}">
      <dgm:prSet/>
      <dgm:spPr/>
      <dgm:t>
        <a:bodyPr/>
        <a:lstStyle/>
        <a:p>
          <a:endParaRPr lang="en-GB"/>
        </a:p>
      </dgm:t>
    </dgm:pt>
    <dgm:pt modelId="{B6B1353B-3975-44FE-B657-F4C74F5AD552}" type="sibTrans" cxnId="{4DE52FDA-7445-4568-BC8B-8C2098677E38}">
      <dgm:prSet/>
      <dgm:spPr/>
      <dgm:t>
        <a:bodyPr/>
        <a:lstStyle/>
        <a:p>
          <a:endParaRPr lang="en-GB"/>
        </a:p>
      </dgm:t>
    </dgm:pt>
    <dgm:pt modelId="{DE09FEBB-5940-4456-9B5B-6FBE69241963}">
      <dgm:prSet phldrT="[Text]"/>
      <dgm:spPr/>
      <dgm:t>
        <a:bodyPr/>
        <a:lstStyle/>
        <a:p>
          <a:r>
            <a:rPr lang="en-GB" dirty="0" smtClean="0"/>
            <a:t>Strengthened action</a:t>
          </a:r>
          <a:endParaRPr lang="en-GB" dirty="0"/>
        </a:p>
      </dgm:t>
    </dgm:pt>
    <dgm:pt modelId="{F094C2A3-DA86-4565-BCEC-335E9EC9601D}" type="parTrans" cxnId="{6A7456F6-32AD-451B-8E12-18968F97BFFE}">
      <dgm:prSet/>
      <dgm:spPr/>
      <dgm:t>
        <a:bodyPr/>
        <a:lstStyle/>
        <a:p>
          <a:endParaRPr lang="en-GB"/>
        </a:p>
      </dgm:t>
    </dgm:pt>
    <dgm:pt modelId="{6B19B6A8-6CCA-4620-A0E0-4481D1C9EFD0}" type="sibTrans" cxnId="{6A7456F6-32AD-451B-8E12-18968F97BFFE}">
      <dgm:prSet/>
      <dgm:spPr/>
      <dgm:t>
        <a:bodyPr/>
        <a:lstStyle/>
        <a:p>
          <a:endParaRPr lang="en-GB"/>
        </a:p>
      </dgm:t>
    </dgm:pt>
    <dgm:pt modelId="{10DADCED-F370-445C-8524-F7B323B21ABF}" type="pres">
      <dgm:prSet presAssocID="{BBFB3D7A-5143-41FE-AFD9-6623CDF5AA9B}" presName="Name0" presStyleCnt="0">
        <dgm:presLayoutVars>
          <dgm:chMax val="5"/>
          <dgm:chPref val="5"/>
          <dgm:dir/>
          <dgm:animLvl val="lvl"/>
        </dgm:presLayoutVars>
      </dgm:prSet>
      <dgm:spPr/>
      <dgm:t>
        <a:bodyPr/>
        <a:lstStyle/>
        <a:p>
          <a:endParaRPr lang="en-GB"/>
        </a:p>
      </dgm:t>
    </dgm:pt>
    <dgm:pt modelId="{5B52A45D-B2FC-43A8-A962-E697FDFCEF5E}" type="pres">
      <dgm:prSet presAssocID="{E4C8B24D-4597-42DD-A529-3A6433A9364E}" presName="parentText1" presStyleLbl="node1" presStyleIdx="0" presStyleCnt="3" custScaleY="131508" custLinFactNeighborY="-30522">
        <dgm:presLayoutVars>
          <dgm:chMax/>
          <dgm:chPref val="3"/>
          <dgm:bulletEnabled val="1"/>
        </dgm:presLayoutVars>
      </dgm:prSet>
      <dgm:spPr/>
      <dgm:t>
        <a:bodyPr/>
        <a:lstStyle/>
        <a:p>
          <a:endParaRPr lang="en-GB"/>
        </a:p>
      </dgm:t>
    </dgm:pt>
    <dgm:pt modelId="{364E4A9E-3FA3-4631-B95A-7BBA996ADF48}" type="pres">
      <dgm:prSet presAssocID="{1F544E54-1174-4462-BEDE-8196E08D0611}" presName="parentText2" presStyleLbl="node1" presStyleIdx="1" presStyleCnt="3" custScaleX="106439" custScaleY="121573">
        <dgm:presLayoutVars>
          <dgm:chMax/>
          <dgm:chPref val="3"/>
          <dgm:bulletEnabled val="1"/>
        </dgm:presLayoutVars>
      </dgm:prSet>
      <dgm:spPr/>
      <dgm:t>
        <a:bodyPr/>
        <a:lstStyle/>
        <a:p>
          <a:endParaRPr lang="en-GB"/>
        </a:p>
      </dgm:t>
    </dgm:pt>
    <dgm:pt modelId="{21B808E5-6D52-4827-AA34-DC323BB4FC4D}" type="pres">
      <dgm:prSet presAssocID="{DE09FEBB-5940-4456-9B5B-6FBE69241963}" presName="parentText3" presStyleLbl="node1" presStyleIdx="2" presStyleCnt="3" custScaleY="126555" custLinFactNeighborY="30522">
        <dgm:presLayoutVars>
          <dgm:chMax/>
          <dgm:chPref val="3"/>
          <dgm:bulletEnabled val="1"/>
        </dgm:presLayoutVars>
      </dgm:prSet>
      <dgm:spPr/>
      <dgm:t>
        <a:bodyPr/>
        <a:lstStyle/>
        <a:p>
          <a:endParaRPr lang="en-GB"/>
        </a:p>
      </dgm:t>
    </dgm:pt>
  </dgm:ptLst>
  <dgm:cxnLst>
    <dgm:cxn modelId="{890950AB-716D-40BA-9F12-E6C0C68C5EB0}" type="presOf" srcId="{1F544E54-1174-4462-BEDE-8196E08D0611}" destId="{364E4A9E-3FA3-4631-B95A-7BBA996ADF48}" srcOrd="0" destOrd="0" presId="urn:microsoft.com/office/officeart/2009/3/layout/IncreasingArrowsProcess"/>
    <dgm:cxn modelId="{4DE52FDA-7445-4568-BC8B-8C2098677E38}" srcId="{BBFB3D7A-5143-41FE-AFD9-6623CDF5AA9B}" destId="{1F544E54-1174-4462-BEDE-8196E08D0611}" srcOrd="1" destOrd="0" parTransId="{C605F981-FF92-4DBF-AB43-9748CF525D98}" sibTransId="{B6B1353B-3975-44FE-B657-F4C74F5AD552}"/>
    <dgm:cxn modelId="{42AEECFC-D5C4-433B-A68C-3F7F0297E3E9}" srcId="{BBFB3D7A-5143-41FE-AFD9-6623CDF5AA9B}" destId="{E4C8B24D-4597-42DD-A529-3A6433A9364E}" srcOrd="0" destOrd="0" parTransId="{AD9C70C6-E4A1-43FA-966C-FE55DEEE7AE8}" sibTransId="{7470A993-DBB0-4139-A0AF-BC9DABA04F94}"/>
    <dgm:cxn modelId="{D471263C-1F59-4C7E-8126-57DC13FFD0D9}" type="presOf" srcId="{E4C8B24D-4597-42DD-A529-3A6433A9364E}" destId="{5B52A45D-B2FC-43A8-A962-E697FDFCEF5E}" srcOrd="0" destOrd="0" presId="urn:microsoft.com/office/officeart/2009/3/layout/IncreasingArrowsProcess"/>
    <dgm:cxn modelId="{F7583306-2554-4359-8AEA-E5365FFF4B7E}" type="presOf" srcId="{BBFB3D7A-5143-41FE-AFD9-6623CDF5AA9B}" destId="{10DADCED-F370-445C-8524-F7B323B21ABF}" srcOrd="0" destOrd="0" presId="urn:microsoft.com/office/officeart/2009/3/layout/IncreasingArrowsProcess"/>
    <dgm:cxn modelId="{F6520B99-A6D1-47B0-ACBB-6D0C83B1007A}" type="presOf" srcId="{DE09FEBB-5940-4456-9B5B-6FBE69241963}" destId="{21B808E5-6D52-4827-AA34-DC323BB4FC4D}" srcOrd="0" destOrd="0" presId="urn:microsoft.com/office/officeart/2009/3/layout/IncreasingArrowsProcess"/>
    <dgm:cxn modelId="{6A7456F6-32AD-451B-8E12-18968F97BFFE}" srcId="{BBFB3D7A-5143-41FE-AFD9-6623CDF5AA9B}" destId="{DE09FEBB-5940-4456-9B5B-6FBE69241963}" srcOrd="2" destOrd="0" parTransId="{F094C2A3-DA86-4565-BCEC-335E9EC9601D}" sibTransId="{6B19B6A8-6CCA-4620-A0E0-4481D1C9EFD0}"/>
    <dgm:cxn modelId="{B349039D-C9ED-4D5D-980E-DFD3983DA324}" type="presParOf" srcId="{10DADCED-F370-445C-8524-F7B323B21ABF}" destId="{5B52A45D-B2FC-43A8-A962-E697FDFCEF5E}" srcOrd="0" destOrd="0" presId="urn:microsoft.com/office/officeart/2009/3/layout/IncreasingArrowsProcess"/>
    <dgm:cxn modelId="{D674C8AD-7017-4B03-97D6-7A8C4935F7D5}" type="presParOf" srcId="{10DADCED-F370-445C-8524-F7B323B21ABF}" destId="{364E4A9E-3FA3-4631-B95A-7BBA996ADF48}" srcOrd="1" destOrd="0" presId="urn:microsoft.com/office/officeart/2009/3/layout/IncreasingArrowsProcess"/>
    <dgm:cxn modelId="{5C5D8181-F72E-40F8-8C6F-AEC7721F6374}" type="presParOf" srcId="{10DADCED-F370-445C-8524-F7B323B21ABF}" destId="{21B808E5-6D52-4827-AA34-DC323BB4FC4D}" srcOrd="2"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BAD50-4C6E-42C8-BEBA-906F51AF79F6}">
      <dsp:nvSpPr>
        <dsp:cNvPr id="0" name=""/>
        <dsp:cNvSpPr/>
      </dsp:nvSpPr>
      <dsp:spPr>
        <a:xfrm rot="5400000">
          <a:off x="-213759" y="215693"/>
          <a:ext cx="1425066" cy="9975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1</a:t>
          </a:r>
          <a:endParaRPr lang="en-US" sz="2800" kern="1200" dirty="0"/>
        </a:p>
      </dsp:txBody>
      <dsp:txXfrm rot="-5400000">
        <a:off x="1" y="500706"/>
        <a:ext cx="997546" cy="427520"/>
      </dsp:txXfrm>
    </dsp:sp>
    <dsp:sp modelId="{DD8251BC-7930-4551-81A3-EC7CD751869B}">
      <dsp:nvSpPr>
        <dsp:cNvPr id="0" name=""/>
        <dsp:cNvSpPr/>
      </dsp:nvSpPr>
      <dsp:spPr>
        <a:xfrm rot="5400000">
          <a:off x="2855026" y="-1855546"/>
          <a:ext cx="926293" cy="46412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Systematic incorporation of gender and diversity in programs, services and tools</a:t>
          </a:r>
          <a:endParaRPr lang="en-US" sz="1900" kern="1200" dirty="0"/>
        </a:p>
      </dsp:txBody>
      <dsp:txXfrm rot="-5400000">
        <a:off x="997546" y="47152"/>
        <a:ext cx="4596035" cy="835857"/>
      </dsp:txXfrm>
    </dsp:sp>
    <dsp:sp modelId="{37DEFB7C-CC5C-4D5A-9454-BF9AFAD071FA}">
      <dsp:nvSpPr>
        <dsp:cNvPr id="0" name=""/>
        <dsp:cNvSpPr/>
      </dsp:nvSpPr>
      <dsp:spPr>
        <a:xfrm rot="5400000">
          <a:off x="-213759" y="1444326"/>
          <a:ext cx="1425066" cy="9975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2</a:t>
          </a:r>
          <a:endParaRPr lang="en-US" sz="2800" kern="1200" dirty="0"/>
        </a:p>
      </dsp:txBody>
      <dsp:txXfrm rot="-5400000">
        <a:off x="1" y="1729339"/>
        <a:ext cx="997546" cy="427520"/>
      </dsp:txXfrm>
    </dsp:sp>
    <dsp:sp modelId="{4F1D2506-6CEE-4866-A7E3-F020BFFD0904}">
      <dsp:nvSpPr>
        <dsp:cNvPr id="0" name=""/>
        <dsp:cNvSpPr/>
      </dsp:nvSpPr>
      <dsp:spPr>
        <a:xfrm rot="5400000">
          <a:off x="2855026" y="-626913"/>
          <a:ext cx="926293" cy="46412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Improved gender and diversity composition</a:t>
          </a:r>
          <a:endParaRPr lang="en-US" sz="1900" kern="1200" dirty="0"/>
        </a:p>
      </dsp:txBody>
      <dsp:txXfrm rot="-5400000">
        <a:off x="997546" y="1275785"/>
        <a:ext cx="4596035" cy="835857"/>
      </dsp:txXfrm>
    </dsp:sp>
    <dsp:sp modelId="{7061E455-4420-4865-AD89-7AAB0AAFBE8F}">
      <dsp:nvSpPr>
        <dsp:cNvPr id="0" name=""/>
        <dsp:cNvSpPr/>
      </dsp:nvSpPr>
      <dsp:spPr>
        <a:xfrm rot="5400000">
          <a:off x="-213759" y="2672959"/>
          <a:ext cx="1425066" cy="9975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3</a:t>
          </a:r>
          <a:endParaRPr lang="en-US" sz="2800" kern="1200" dirty="0"/>
        </a:p>
      </dsp:txBody>
      <dsp:txXfrm rot="-5400000">
        <a:off x="1" y="2957972"/>
        <a:ext cx="997546" cy="427520"/>
      </dsp:txXfrm>
    </dsp:sp>
    <dsp:sp modelId="{5850EE88-D660-4CA0-8E79-D2FD0138C21E}">
      <dsp:nvSpPr>
        <dsp:cNvPr id="0" name=""/>
        <dsp:cNvSpPr/>
      </dsp:nvSpPr>
      <dsp:spPr>
        <a:xfrm rot="5400000">
          <a:off x="2810609" y="613520"/>
          <a:ext cx="926293" cy="46412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Active promotion of fundamental principles to ensure reduced gender and diversity-based inequality</a:t>
          </a:r>
          <a:endParaRPr lang="en-US" sz="1900" kern="1200" dirty="0"/>
        </a:p>
      </dsp:txBody>
      <dsp:txXfrm rot="-5400000">
        <a:off x="953129" y="2516218"/>
        <a:ext cx="4596035" cy="835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2A45D-B2FC-43A8-A962-E697FDFCEF5E}">
      <dsp:nvSpPr>
        <dsp:cNvPr id="0" name=""/>
        <dsp:cNvSpPr/>
      </dsp:nvSpPr>
      <dsp:spPr>
        <a:xfrm>
          <a:off x="-97615" y="838193"/>
          <a:ext cx="8762999" cy="167834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2601" numCol="1" spcCol="1270" anchor="ctr" anchorCtr="0">
          <a:noAutofit/>
        </a:bodyPr>
        <a:lstStyle/>
        <a:p>
          <a:pPr lvl="0" algn="l" defTabSz="1066800">
            <a:lnSpc>
              <a:spcPct val="90000"/>
            </a:lnSpc>
            <a:spcBef>
              <a:spcPct val="0"/>
            </a:spcBef>
            <a:spcAft>
              <a:spcPct val="35000"/>
            </a:spcAft>
          </a:pPr>
          <a:r>
            <a:rPr lang="en-GB" sz="2400" kern="1200" dirty="0" smtClean="0"/>
            <a:t>Research partnership, and continued programming</a:t>
          </a:r>
          <a:endParaRPr lang="en-GB" sz="2400" kern="1200" dirty="0"/>
        </a:p>
      </dsp:txBody>
      <dsp:txXfrm>
        <a:off x="-97615" y="1257778"/>
        <a:ext cx="8343414" cy="839170"/>
      </dsp:txXfrm>
    </dsp:sp>
    <dsp:sp modelId="{364E4A9E-3FA3-4631-B95A-7BBA996ADF48}">
      <dsp:nvSpPr>
        <dsp:cNvPr id="0" name=""/>
        <dsp:cNvSpPr/>
      </dsp:nvSpPr>
      <dsp:spPr>
        <a:xfrm>
          <a:off x="2406158" y="1716529"/>
          <a:ext cx="6454456" cy="155154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2601" numCol="1" spcCol="1270" anchor="ctr" anchorCtr="0">
          <a:noAutofit/>
        </a:bodyPr>
        <a:lstStyle/>
        <a:p>
          <a:pPr lvl="0" algn="l" defTabSz="1066800">
            <a:lnSpc>
              <a:spcPct val="90000"/>
            </a:lnSpc>
            <a:spcBef>
              <a:spcPct val="0"/>
            </a:spcBef>
            <a:spcAft>
              <a:spcPct val="35000"/>
            </a:spcAft>
          </a:pPr>
          <a:r>
            <a:rPr lang="en-GB" sz="2400" kern="1200" dirty="0" smtClean="0"/>
            <a:t>International conference</a:t>
          </a:r>
          <a:endParaRPr lang="en-GB" sz="2400" kern="1200" dirty="0"/>
        </a:p>
      </dsp:txBody>
      <dsp:txXfrm>
        <a:off x="2406158" y="2104416"/>
        <a:ext cx="6066569" cy="775773"/>
      </dsp:txXfrm>
    </dsp:sp>
    <dsp:sp modelId="{21B808E5-6D52-4827-AA34-DC323BB4FC4D}">
      <dsp:nvSpPr>
        <dsp:cNvPr id="0" name=""/>
        <dsp:cNvSpPr/>
      </dsp:nvSpPr>
      <dsp:spPr>
        <a:xfrm>
          <a:off x="5300392" y="2499677"/>
          <a:ext cx="3364992" cy="161512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2601" numCol="1" spcCol="1270" anchor="ctr" anchorCtr="0">
          <a:noAutofit/>
        </a:bodyPr>
        <a:lstStyle/>
        <a:p>
          <a:pPr lvl="0" algn="l" defTabSz="1066800">
            <a:lnSpc>
              <a:spcPct val="90000"/>
            </a:lnSpc>
            <a:spcBef>
              <a:spcPct val="0"/>
            </a:spcBef>
            <a:spcAft>
              <a:spcPct val="35000"/>
            </a:spcAft>
          </a:pPr>
          <a:r>
            <a:rPr lang="en-GB" sz="2400" kern="1200" dirty="0" smtClean="0"/>
            <a:t>Strengthened action</a:t>
          </a:r>
          <a:endParaRPr lang="en-GB" sz="2400" kern="1200" dirty="0"/>
        </a:p>
      </dsp:txBody>
      <dsp:txXfrm>
        <a:off x="5300392" y="2903459"/>
        <a:ext cx="2961210" cy="8075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B8BBB-369C-4775-B10D-0168AB62D82A}" type="datetimeFigureOut">
              <a:rPr lang="en-US" smtClean="0"/>
              <a:t>6/11/2015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3924A-2DC7-40E7-8019-3ECCDFD8ACE2}" type="slidenum">
              <a:rPr lang="en-US" smtClean="0"/>
              <a:t>‹#›</a:t>
            </a:fld>
            <a:endParaRPr lang="en-US"/>
          </a:p>
        </p:txBody>
      </p:sp>
    </p:spTree>
    <p:extLst>
      <p:ext uri="{BB962C8B-B14F-4D97-AF65-F5344CB8AC3E}">
        <p14:creationId xmlns:p14="http://schemas.microsoft.com/office/powerpoint/2010/main" val="277563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hsph.harvard.edu/population/domesticviolence/brunei.dv.99.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the Disaster Law Forum 2015.</a:t>
            </a:r>
            <a:endParaRPr lang="en-US" dirty="0"/>
          </a:p>
        </p:txBody>
      </p:sp>
      <p:sp>
        <p:nvSpPr>
          <p:cNvPr id="4" name="Slide Number Placeholder 3"/>
          <p:cNvSpPr>
            <a:spLocks noGrp="1"/>
          </p:cNvSpPr>
          <p:nvPr>
            <p:ph type="sldNum" sz="quarter" idx="10"/>
          </p:nvPr>
        </p:nvSpPr>
        <p:spPr/>
        <p:txBody>
          <a:bodyPr/>
          <a:lstStyle/>
          <a:p>
            <a:fld id="{018A6445-0D3E-45D5-BE17-09EB1B07718E}"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881796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Even though there is a need for more research on exactly what works and doesn’t work when it comes to SGBV in emergency contexts, there are some things that are already well established</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It already exists in all of countries, and is an underlying issue in every disaster zone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Gender-based</a:t>
            </a:r>
            <a:r>
              <a:rPr lang="en-GB" baseline="0" dirty="0" smtClean="0"/>
              <a:t> violence is a global problem  - it cuts across all classes. It exists in all societies. </a:t>
            </a:r>
          </a:p>
          <a:p>
            <a:pPr marL="171450" indent="-171450">
              <a:buFont typeface="Arial" panose="020B0604020202020204" pitchFamily="34" charset="0"/>
              <a:buChar char="•"/>
            </a:pPr>
            <a:r>
              <a:rPr lang="en-GB" baseline="0" dirty="0" smtClean="0"/>
              <a:t>It constitutes a serious human rights, public health, international development and humanitarian concern.</a:t>
            </a:r>
          </a:p>
          <a:p>
            <a:pPr marL="171450" indent="-171450">
              <a:buFont typeface="Arial" panose="020B0604020202020204" pitchFamily="34" charset="0"/>
              <a:buChar char="•"/>
            </a:pPr>
            <a:r>
              <a:rPr lang="en-GB" baseline="0" dirty="0" smtClean="0"/>
              <a:t>The failure of international legal instruments, of national policies, of entire communities to grapple with the effects of gender based violence, and the tacit acceptance of it in many places means that it is a silent disaster. </a:t>
            </a:r>
          </a:p>
          <a:p>
            <a:pPr marL="171450" indent="-171450">
              <a:buFont typeface="Arial" panose="020B0604020202020204" pitchFamily="34" charset="0"/>
              <a:buChar char="•"/>
            </a:pPr>
            <a:r>
              <a:rPr lang="en-GB" dirty="0" smtClean="0"/>
              <a:t>Root causes of gender based violence have been acknowledged</a:t>
            </a:r>
            <a:r>
              <a:rPr lang="en-GB" baseline="0" dirty="0" smtClean="0"/>
              <a:t> in cross cultural studies the world over, and a direct correlation in gendered acts of violence and gender equality indicators have been mapped here. </a:t>
            </a:r>
          </a:p>
          <a:p>
            <a:pPr marL="171450" indent="-171450">
              <a:buFont typeface="Arial" panose="020B0604020202020204" pitchFamily="34" charset="0"/>
              <a:buChar char="•"/>
            </a:pPr>
            <a:r>
              <a:rPr lang="en-GB" baseline="0" dirty="0" smtClean="0"/>
              <a:t>The black arrow is rates of acts of gendered violence – that is violence against women, men who are considered not to meet masculine norms.</a:t>
            </a:r>
          </a:p>
          <a:p>
            <a:pPr marL="171450" indent="-171450">
              <a:buFont typeface="Arial" panose="020B0604020202020204" pitchFamily="34" charset="0"/>
              <a:buChar char="•"/>
            </a:pPr>
            <a:r>
              <a:rPr lang="en-GB" baseline="0" dirty="0" smtClean="0"/>
              <a:t>IT IS ALREADY A PRIORITY OF YOUR GOVERNMENTS (some examples here from South East Asia) of national action plans,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00F51CF5-0564-4A25-BE27-A9707E163628}" type="slidenum">
              <a:rPr kumimoji="1" lang="ja-JP" altLang="en-US" smtClean="0"/>
              <a:t>10</a:t>
            </a:fld>
            <a:endParaRPr kumimoji="1" lang="ja-JP" altLang="en-US"/>
          </a:p>
        </p:txBody>
      </p:sp>
    </p:spTree>
    <p:extLst>
      <p:ext uri="{BB962C8B-B14F-4D97-AF65-F5344CB8AC3E}">
        <p14:creationId xmlns:p14="http://schemas.microsoft.com/office/powerpoint/2010/main" val="1645156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Along with international legal commitments, we have a serious of regional agreements that relate Gender Based Violence in peacetime and also in the context of disasters.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ASEAN: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ASEAN Declaration Against Trafficking in Persons Particularly Women and Children 29 November 2004</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Bali Ministerial Process </a:t>
            </a: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ASEAN Declaration on the Elimination of Violence Against Women</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Next steps for </a:t>
            </a:r>
            <a:r>
              <a:rPr lang="en-US" sz="1200" kern="1200" dirty="0" err="1" smtClean="0">
                <a:solidFill>
                  <a:schemeClr val="tx1"/>
                </a:solidFill>
                <a:effectLst/>
                <a:latin typeface="+mn-lt"/>
                <a:ea typeface="+mn-ea"/>
                <a:cs typeface="+mn-cs"/>
              </a:rPr>
              <a:t>AADMER</a:t>
            </a:r>
            <a:r>
              <a:rPr lang="en-US" sz="1200" kern="1200" dirty="0" smtClean="0">
                <a:solidFill>
                  <a:schemeClr val="tx1"/>
                </a:solidFill>
                <a:effectLst/>
                <a:latin typeface="+mn-lt"/>
                <a:ea typeface="+mn-ea"/>
                <a:cs typeface="+mn-cs"/>
              </a:rPr>
              <a:t> Work </a:t>
            </a:r>
            <a:r>
              <a:rPr lang="en-US" sz="1200" kern="1200" dirty="0" err="1" smtClean="0">
                <a:solidFill>
                  <a:schemeClr val="tx1"/>
                </a:solidFill>
                <a:effectLst/>
                <a:latin typeface="+mn-lt"/>
                <a:ea typeface="+mn-ea"/>
                <a:cs typeface="+mn-cs"/>
              </a:rPr>
              <a:t>Programme</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Sendai</a:t>
            </a:r>
            <a:r>
              <a:rPr lang="en-US" sz="1200" kern="1200" baseline="0" dirty="0" smtClean="0">
                <a:solidFill>
                  <a:schemeClr val="tx1"/>
                </a:solidFill>
                <a:effectLst/>
                <a:latin typeface="+mn-lt"/>
                <a:ea typeface="+mn-ea"/>
                <a:cs typeface="+mn-cs"/>
              </a:rPr>
              <a:t> Framework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133924A-2DC7-40E7-8019-3ECCDFD8ACE2}" type="slidenum">
              <a:rPr lang="en-US" smtClean="0"/>
              <a:t>11</a:t>
            </a:fld>
            <a:endParaRPr lang="en-US"/>
          </a:p>
        </p:txBody>
      </p:sp>
    </p:spTree>
    <p:extLst>
      <p:ext uri="{BB962C8B-B14F-4D97-AF65-F5344CB8AC3E}">
        <p14:creationId xmlns:p14="http://schemas.microsoft.com/office/powerpoint/2010/main" val="3465261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South East Asia, in many ways, is leading on</a:t>
            </a:r>
            <a:r>
              <a:rPr lang="en-GB" baseline="0" dirty="0" smtClean="0"/>
              <a:t> legal frameworks for addressing many issues of Sexual and gender based violence – especially related to rights of migrant workers, and in relation to anti-trafficking.</a:t>
            </a:r>
            <a:endParaRPr lang="en-GB" dirty="0" smtClean="0"/>
          </a:p>
          <a:p>
            <a:endParaRPr lang="en-GB" dirty="0" smtClean="0"/>
          </a:p>
          <a:p>
            <a:r>
              <a:rPr lang="en-GB" dirty="0" smtClean="0"/>
              <a:t>But</a:t>
            </a:r>
            <a:r>
              <a:rPr lang="en-GB" baseline="0" dirty="0" smtClean="0"/>
              <a:t> perhaps more importantly, these issues are existing issues that your governments are grappling with and which have carefully contracted mechanisms in place. The risk, then, is that these are undone in times of emergency.</a:t>
            </a:r>
            <a:endParaRPr lang="en-GB" dirty="0" smtClean="0"/>
          </a:p>
          <a:p>
            <a:endParaRPr lang="en-GB" dirty="0" smtClean="0"/>
          </a:p>
          <a:p>
            <a:r>
              <a:rPr lang="en-GB" dirty="0" smtClean="0"/>
              <a:t>For </a:t>
            </a:r>
            <a:r>
              <a:rPr lang="en-GB" dirty="0" smtClean="0"/>
              <a:t>example: here are some government policies from South East Asian Countries, that have</a:t>
            </a:r>
            <a:r>
              <a:rPr lang="en-GB" baseline="0" dirty="0" smtClean="0"/>
              <a:t> been developed to start to address issues of Gender Based Violence in Emergencies.</a:t>
            </a:r>
            <a:endParaRPr lang="en-GB" dirty="0" smtClean="0"/>
          </a:p>
          <a:p>
            <a:endParaRPr lang="en-GB" dirty="0" smtClean="0"/>
          </a:p>
          <a:p>
            <a:r>
              <a:rPr lang="en-GB" dirty="0" smtClean="0"/>
              <a:t>Others note mentioned</a:t>
            </a:r>
            <a:r>
              <a:rPr lang="en-GB" baseline="0" dirty="0" smtClean="0"/>
              <a:t> on the slide: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Brunei Darussalam - </a:t>
            </a:r>
            <a:r>
              <a:rPr lang="en-US" sz="1200" u="sng" kern="1200" dirty="0" smtClean="0">
                <a:solidFill>
                  <a:schemeClr val="tx1"/>
                </a:solidFill>
                <a:effectLst/>
                <a:latin typeface="+mn-lt"/>
                <a:ea typeface="+mn-ea"/>
                <a:cs typeface="+mn-cs"/>
                <a:hlinkClick r:id="rId3"/>
              </a:rPr>
              <a:t>Married Women Act, 1999 [Sections 25-29]</a:t>
            </a:r>
            <a:endParaRPr lang="en-US" sz="1200" u="sng"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Lao PDR - </a:t>
            </a:r>
            <a:r>
              <a:rPr lang="en-US" sz="1200" kern="1200" dirty="0" smtClean="0">
                <a:solidFill>
                  <a:schemeClr val="tx1"/>
                </a:solidFill>
                <a:effectLst/>
                <a:latin typeface="+mn-lt"/>
                <a:ea typeface="+mn-ea"/>
                <a:cs typeface="+mn-cs"/>
              </a:rPr>
              <a:t>2004  Law on the Development and Protection of Women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Malaysia – Domestic Violence</a:t>
            </a:r>
            <a:r>
              <a:rPr lang="en-US" sz="1200" kern="1200" baseline="0" dirty="0" smtClean="0">
                <a:solidFill>
                  <a:schemeClr val="tx1"/>
                </a:solidFill>
                <a:effectLst/>
                <a:latin typeface="+mn-lt"/>
                <a:ea typeface="+mn-ea"/>
                <a:cs typeface="+mn-cs"/>
              </a:rPr>
              <a:t> Act 1994</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Myanmar - Myanmar Penal Code provisions for sexual violence;  </a:t>
            </a:r>
            <a:r>
              <a:rPr lang="en-US" sz="1200" kern="1200" dirty="0" err="1" smtClean="0">
                <a:solidFill>
                  <a:schemeClr val="tx1"/>
                </a:solidFill>
                <a:effectLst/>
                <a:latin typeface="+mn-lt"/>
                <a:ea typeface="+mn-ea"/>
                <a:cs typeface="+mn-cs"/>
              </a:rPr>
              <a:t>AntiTrafficking</a:t>
            </a:r>
            <a:r>
              <a:rPr lang="en-US" sz="1200" kern="1200" dirty="0" smtClean="0">
                <a:solidFill>
                  <a:schemeClr val="tx1"/>
                </a:solidFill>
                <a:effectLst/>
                <a:latin typeface="+mn-lt"/>
                <a:ea typeface="+mn-ea"/>
                <a:cs typeface="+mn-cs"/>
              </a:rPr>
              <a:t> in Persons Law</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A133924A-2DC7-40E7-8019-3ECCDFD8ACE2}" type="slidenum">
              <a:rPr lang="en-US" smtClean="0"/>
              <a:t>12</a:t>
            </a:fld>
            <a:endParaRPr lang="en-US"/>
          </a:p>
        </p:txBody>
      </p:sp>
    </p:spTree>
    <p:extLst>
      <p:ext uri="{BB962C8B-B14F-4D97-AF65-F5344CB8AC3E}">
        <p14:creationId xmlns:p14="http://schemas.microsoft.com/office/powerpoint/2010/main" val="2700661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If we look at the data it is startling – gender based violence truly does constitute a public health and social equality disaster. </a:t>
            </a:r>
            <a:r>
              <a:rPr kumimoji="1" lang="en-GB" sz="1200" kern="1200" dirty="0" smtClean="0">
                <a:solidFill>
                  <a:schemeClr val="tx1"/>
                </a:solidFill>
                <a:effectLst/>
                <a:latin typeface="+mn-lt"/>
                <a:ea typeface="+mn-ea"/>
                <a:cs typeface="+mn-cs"/>
              </a:rPr>
              <a:t>Gender based violence has been called the problem of pandemic proportions by women's groups and now officially by UN women.</a:t>
            </a:r>
          </a:p>
          <a:p>
            <a:endParaRPr kumimoji="1"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en-GB" sz="1200" kern="1200" dirty="0" smtClean="0">
                <a:solidFill>
                  <a:schemeClr val="tx1"/>
                </a:solidFill>
                <a:effectLst/>
                <a:latin typeface="+mn-lt"/>
                <a:ea typeface="+mn-ea"/>
                <a:cs typeface="+mn-cs"/>
              </a:rPr>
              <a:t>Up </a:t>
            </a:r>
            <a:r>
              <a:rPr kumimoji="1" lang="en-GB" sz="1200" kern="1200" dirty="0" smtClean="0">
                <a:solidFill>
                  <a:schemeClr val="tx1"/>
                </a:solidFill>
                <a:effectLst/>
                <a:latin typeface="+mn-lt"/>
                <a:ea typeface="+mn-ea"/>
                <a:cs typeface="+mn-cs"/>
              </a:rPr>
              <a:t>to 70 per cent of women experienced physical or sexual violence remain in their lifetime.  </a:t>
            </a:r>
            <a:endParaRPr kumimoji="1"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en-GB" sz="1200" kern="1200" dirty="0" smtClean="0">
                <a:solidFill>
                  <a:schemeClr val="tx1"/>
                </a:solidFill>
                <a:effectLst/>
                <a:latin typeface="+mn-lt"/>
                <a:ea typeface="+mn-ea"/>
                <a:cs typeface="+mn-cs"/>
              </a:rPr>
              <a:t>Of </a:t>
            </a:r>
            <a:r>
              <a:rPr kumimoji="1" lang="en-GB" sz="1200" kern="1200" dirty="0" smtClean="0">
                <a:solidFill>
                  <a:schemeClr val="tx1"/>
                </a:solidFill>
                <a:effectLst/>
                <a:latin typeface="+mn-lt"/>
                <a:ea typeface="+mn-ea"/>
                <a:cs typeface="+mn-cs"/>
              </a:rPr>
              <a:t>women aged between 15 and 44 violence causes more deaths and disability than cancer malaria traffic accidents and war combined.  (UN women, 2000 and a lesson, facts and figures on violence against women</a:t>
            </a:r>
            <a:r>
              <a:rPr kumimoji="1" lang="en-GB"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kumimoji="1" lang="en-GB" sz="1200" kern="1200" dirty="0" smtClean="0">
                <a:solidFill>
                  <a:schemeClr val="tx1"/>
                </a:solidFill>
                <a:effectLst/>
                <a:latin typeface="+mn-lt"/>
                <a:ea typeface="+mn-ea"/>
                <a:cs typeface="+mn-cs"/>
              </a:rPr>
              <a:t>Such </a:t>
            </a:r>
            <a:r>
              <a:rPr kumimoji="1" lang="en-GB" sz="1200" kern="1200" dirty="0" smtClean="0">
                <a:solidFill>
                  <a:schemeClr val="tx1"/>
                </a:solidFill>
                <a:effectLst/>
                <a:latin typeface="+mn-lt"/>
                <a:ea typeface="+mn-ea"/>
                <a:cs typeface="+mn-cs"/>
              </a:rPr>
              <a:t>levels of inequality pre-exist in all contexts in which we work but especially underlined the context in which we manage disasters.</a:t>
            </a:r>
          </a:p>
          <a:p>
            <a:endParaRPr kumimoji="1" lang="en-GB" sz="1200" kern="1200" dirty="0" smtClean="0">
              <a:solidFill>
                <a:schemeClr val="tx1"/>
              </a:solidFill>
              <a:effectLst/>
              <a:latin typeface="+mn-lt"/>
              <a:ea typeface="+mn-ea"/>
              <a:cs typeface="+mn-cs"/>
            </a:endParaRPr>
          </a:p>
          <a:p>
            <a:r>
              <a:rPr kumimoji="1" lang="en-GB" sz="1200" kern="1200" dirty="0" smtClean="0">
                <a:solidFill>
                  <a:schemeClr val="tx1"/>
                </a:solidFill>
                <a:effectLst/>
                <a:latin typeface="+mn-lt"/>
                <a:ea typeface="+mn-ea"/>
                <a:cs typeface="+mn-cs"/>
              </a:rPr>
              <a:t>Emergencies </a:t>
            </a:r>
            <a:r>
              <a:rPr kumimoji="1" lang="en-GB" sz="1200" kern="1200" dirty="0" smtClean="0">
                <a:solidFill>
                  <a:schemeClr val="tx1"/>
                </a:solidFill>
                <a:effectLst/>
                <a:latin typeface="+mn-lt"/>
                <a:ea typeface="+mn-ea"/>
                <a:cs typeface="+mn-cs"/>
              </a:rPr>
              <a:t>– encompassing natural disasters and health disasters –are mostly characterised by a lack of stability even in places of respite</a:t>
            </a:r>
            <a:r>
              <a:rPr kumimoji="1" lang="en-GB" sz="1200" kern="1200" dirty="0" smtClean="0">
                <a:solidFill>
                  <a:schemeClr val="tx1"/>
                </a:solidFill>
                <a:effectLst/>
                <a:latin typeface="+mn-lt"/>
                <a:ea typeface="+mn-ea"/>
                <a:cs typeface="+mn-cs"/>
              </a:rPr>
              <a:t>. The slide shows some of the factors that exacerbate Sexual and Gender Based Violence in Emergencies.</a:t>
            </a:r>
            <a:endParaRPr lang="en-GB" b="1" baseline="0" dirty="0" smtClean="0"/>
          </a:p>
          <a:p>
            <a:pPr marL="171450" indent="-171450">
              <a:buFontTx/>
              <a:buChar cha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0F51CF5-0564-4A25-BE27-A9707E163628}" type="slidenum">
              <a:rPr kumimoji="1" lang="ja-JP" altLang="en-US" smtClean="0"/>
              <a:t>13</a:t>
            </a:fld>
            <a:endParaRPr kumimoji="1" lang="ja-JP" altLang="en-US"/>
          </a:p>
        </p:txBody>
      </p:sp>
    </p:spTree>
    <p:extLst>
      <p:ext uri="{BB962C8B-B14F-4D97-AF65-F5344CB8AC3E}">
        <p14:creationId xmlns:p14="http://schemas.microsoft.com/office/powerpoint/2010/main" val="1518662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unlike</a:t>
            </a:r>
            <a:r>
              <a:rPr lang="en-GB" baseline="0" dirty="0" smtClean="0"/>
              <a:t> research and attention given to sexual violence and other gendered violence in conflict settings, </a:t>
            </a:r>
            <a:r>
              <a:rPr lang="en-GB" baseline="0" dirty="0" smtClean="0"/>
              <a:t>research </a:t>
            </a:r>
            <a:r>
              <a:rPr lang="en-GB" baseline="0" dirty="0" smtClean="0"/>
              <a:t>on gender based violence in emergencies has been ad-hoc</a:t>
            </a:r>
            <a:r>
              <a:rPr lang="en-GB" baseline="0" dirty="0" smtClean="0"/>
              <a:t>….. (</a:t>
            </a:r>
            <a:r>
              <a:rPr lang="en-GB" baseline="0" dirty="0" smtClean="0"/>
              <a:t>2007) IFRC World Disaster’s Report said ‘even though it is possible to draw </a:t>
            </a:r>
            <a:r>
              <a:rPr lang="en-GB" baseline="0" dirty="0" err="1" smtClean="0"/>
              <a:t>parrallels</a:t>
            </a:r>
            <a:r>
              <a:rPr lang="en-GB" baseline="0" dirty="0" smtClean="0"/>
              <a:t> between discrimination and against women in national </a:t>
            </a:r>
            <a:r>
              <a:rPr lang="en-GB" baseline="0" dirty="0" smtClean="0"/>
              <a:t>disasters, </a:t>
            </a:r>
            <a:r>
              <a:rPr lang="en-GB" baseline="0" dirty="0" smtClean="0"/>
              <a:t>armed conflict and displacement, they are not the same. In comparison, there gendered consequences of natural disasters have received much less attention, action lags on the world being done in conflict settings’</a:t>
            </a:r>
          </a:p>
          <a:p>
            <a:endParaRPr lang="en-GB" baseline="0" dirty="0" smtClean="0"/>
          </a:p>
          <a:p>
            <a:r>
              <a:rPr lang="en-GB" baseline="0" dirty="0" smtClean="0"/>
              <a:t>In the past decade there has been some increase in literature (since 2004 tsunami):</a:t>
            </a:r>
          </a:p>
          <a:p>
            <a:pPr marL="171450" lvl="0" indent="-171450" rtl="0">
              <a:buFont typeface="Arial" panose="020B0604020202020204" pitchFamily="34" charset="0"/>
              <a:buChar char="•"/>
            </a:pPr>
            <a:r>
              <a:rPr lang="en-GB" sz="1200" b="1" kern="1200" dirty="0" smtClean="0">
                <a:solidFill>
                  <a:schemeClr val="tx1"/>
                </a:solidFill>
                <a:effectLst/>
                <a:latin typeface="+mn-lt"/>
                <a:ea typeface="+mn-ea"/>
                <a:cs typeface="+mn-cs"/>
              </a:rPr>
              <a:t>Endemic rape and sexual abuse</a:t>
            </a:r>
            <a:r>
              <a:rPr lang="en-GB" sz="1200" kern="1200" dirty="0" smtClean="0">
                <a:solidFill>
                  <a:schemeClr val="tx1"/>
                </a:solidFill>
                <a:effectLst/>
                <a:latin typeface="+mn-lt"/>
                <a:ea typeface="+mn-ea"/>
                <a:cs typeface="+mn-cs"/>
              </a:rPr>
              <a:t>: In the 2004 tsunami, stories emerged in Sri Lanka of women being raped by their rescuers. Reports of rape, gang rape and sexual abuse in internally displaced persons’ (</a:t>
            </a:r>
            <a:r>
              <a:rPr lang="en-GB" sz="1200" kern="1200" dirty="0" err="1" smtClean="0">
                <a:solidFill>
                  <a:schemeClr val="tx1"/>
                </a:solidFill>
                <a:effectLst/>
                <a:latin typeface="+mn-lt"/>
                <a:ea typeface="+mn-ea"/>
                <a:cs typeface="+mn-cs"/>
              </a:rPr>
              <a:t>IDP</a:t>
            </a:r>
            <a:r>
              <a:rPr lang="en-GB" sz="1200" kern="1200" dirty="0" smtClean="0">
                <a:solidFill>
                  <a:schemeClr val="tx1"/>
                </a:solidFill>
                <a:effectLst/>
                <a:latin typeface="+mn-lt"/>
                <a:ea typeface="+mn-ea"/>
                <a:cs typeface="+mn-cs"/>
              </a:rPr>
              <a:t>) camps in Indonesia, India, Sri Lanka, Thailand and Myanmar also rose. Women in Sri Lanka reported being raped while traveling to damaged homes or going out to conduct everyday activities.</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Intimate partner violence:  </a:t>
            </a:r>
            <a:r>
              <a:rPr lang="en-GB" sz="1200" kern="1200" dirty="0" smtClean="0">
                <a:solidFill>
                  <a:schemeClr val="tx1"/>
                </a:solidFill>
                <a:effectLst/>
                <a:latin typeface="+mn-lt"/>
                <a:ea typeface="+mn-ea"/>
                <a:cs typeface="+mn-cs"/>
              </a:rPr>
              <a:t>Following the bushfires in southern Australia in 2009, and the subsequent to the Christchurch Earthquake in New Zealand, local domestic violence centres in both countries measures a 400% increase in referrals for new domestic violence, with those people citing that the violence was new, and had never occurred before. A deeper study has shown that in both cases, it was the lack of equal information provision to men and women that had resulted in miscommunication in times of the emergency, resulting in conflict over resources, over help seeking and ultimately leading to severe instances of marriage breakdown, including domestic violence. Additionally, following the 2004 tsunami, women in Sri Lanka experienced a rise in domestic/intimate partner violence, attributed to men’s increased consumption of alcohol and drugs after the tsunami, arguments about financial matters, or because husbands blamed women for being unable to save children during the tsunami. </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Sexual exploitation:</a:t>
            </a:r>
            <a:r>
              <a:rPr lang="en-GB" sz="1200" kern="1200" dirty="0" smtClean="0">
                <a:solidFill>
                  <a:schemeClr val="tx1"/>
                </a:solidFill>
                <a:effectLst/>
                <a:latin typeface="+mn-lt"/>
                <a:ea typeface="+mn-ea"/>
                <a:cs typeface="+mn-cs"/>
              </a:rPr>
              <a:t> often increases after disasters, meaning some men, women, and children are forced to engage in transactional or “survival” sex. For example, following the 2010 earthquake in Haiti, some aid givers were prosecuted because their staff had abused beneficiaries, by engaging in transactional sex such as sex in return for food or food stamps (the transactions were often made by aid distribution committee members).Women who engaged in transactional or survival sex were more at risk of unwanted pregnancy, STDs and other health problems, escalation of GBV and social and community isolation, leading to ongoing social issues that local government units were to respond to through social care projects.</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Early and forced marriage of women and girls: </a:t>
            </a:r>
            <a:r>
              <a:rPr lang="en-GB" sz="1200" kern="1200" dirty="0" smtClean="0">
                <a:solidFill>
                  <a:schemeClr val="tx1"/>
                </a:solidFill>
                <a:effectLst/>
                <a:latin typeface="+mn-lt"/>
                <a:ea typeface="+mn-ea"/>
                <a:cs typeface="+mn-cs"/>
              </a:rPr>
              <a:t>In the 2004 tsunami, the Indonesia Government noted with concern that many girls were forcibly married due to economic burden, demands for dowries and from a belief amongst families that girls would be protected from sexual violence or poverty. Many of these early and forced marriages were labelled “tsunami marriages”, whereby women and girls were encouraged or forced to marry in order to receive state support and compensation. In many cases, these compensation schemes were paid to men, locking women into violent and dependent relationships. Early and forced marriage in order to receive state subsidies also occurred following the 2005 earthquake in Pakistan.</a:t>
            </a:r>
          </a:p>
          <a:p>
            <a:pPr marL="171450" indent="-171450">
              <a:buFont typeface="Arial" panose="020B0604020202020204" pitchFamily="34" charset="0"/>
              <a:buChar char="•"/>
            </a:pPr>
            <a:r>
              <a:rPr lang="en-GB" sz="1200" b="1" kern="1200" dirty="0" smtClean="0">
                <a:solidFill>
                  <a:schemeClr val="tx1"/>
                </a:solidFill>
                <a:effectLst/>
                <a:latin typeface="+mn-lt"/>
                <a:ea typeface="+mn-ea"/>
                <a:cs typeface="+mn-cs"/>
              </a:rPr>
              <a:t>Human trafficking</a:t>
            </a:r>
            <a:r>
              <a:rPr lang="en-GB" sz="1200" kern="1200" dirty="0" smtClean="0">
                <a:solidFill>
                  <a:schemeClr val="tx1"/>
                </a:solidFill>
                <a:effectLst/>
                <a:latin typeface="+mn-lt"/>
                <a:ea typeface="+mn-ea"/>
                <a:cs typeface="+mn-cs"/>
              </a:rPr>
              <a:t>: it is commonly recognised that natural disasters can lead to slavery and trafficking through increased opportunities for traffickers to prey on vulnerable populations however there is little systematic evidence of how this occurs in different geographical contexts.</a:t>
            </a:r>
            <a:r>
              <a:rPr lang="en-GB" dirty="0" smtClean="0">
                <a:effectLst/>
              </a:rPr>
              <a:t> </a:t>
            </a:r>
            <a:endParaRPr lang="en-GB" dirty="0" smtClean="0">
              <a:effectLst/>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References for this information:</a:t>
            </a:r>
          </a:p>
          <a:p>
            <a:r>
              <a:rPr lang="en-GB" sz="1200" kern="1200" dirty="0" err="1" smtClean="0">
                <a:solidFill>
                  <a:schemeClr val="tx1"/>
                </a:solidFill>
                <a:effectLst/>
                <a:latin typeface="+mn-lt"/>
                <a:ea typeface="+mn-ea"/>
                <a:cs typeface="+mn-cs"/>
              </a:rPr>
              <a:t>Felten</a:t>
            </a:r>
            <a:r>
              <a:rPr lang="en-GB" sz="1200" kern="1200" dirty="0" smtClean="0">
                <a:solidFill>
                  <a:schemeClr val="tx1"/>
                </a:solidFill>
                <a:effectLst/>
                <a:latin typeface="+mn-lt"/>
                <a:ea typeface="+mn-ea"/>
                <a:cs typeface="+mn-cs"/>
              </a:rPr>
              <a:t>-Biermann </a:t>
            </a:r>
            <a:r>
              <a:rPr lang="en-GB" sz="1200" kern="1200" dirty="0" smtClean="0">
                <a:solidFill>
                  <a:schemeClr val="tx1"/>
                </a:solidFill>
                <a:effectLst/>
                <a:latin typeface="+mn-lt"/>
                <a:ea typeface="+mn-ea"/>
                <a:cs typeface="+mn-cs"/>
              </a:rPr>
              <a:t>2006; Fisher 2012</a:t>
            </a:r>
          </a:p>
          <a:p>
            <a:r>
              <a:rPr lang="en-GB" sz="1200" kern="1200" dirty="0" err="1" smtClean="0">
                <a:solidFill>
                  <a:schemeClr val="tx1"/>
                </a:solidFill>
                <a:effectLst/>
                <a:latin typeface="+mn-lt"/>
                <a:ea typeface="+mn-ea"/>
                <a:cs typeface="+mn-cs"/>
              </a:rPr>
              <a:t>APWLD</a:t>
            </a:r>
            <a:r>
              <a:rPr lang="en-GB" sz="1200" kern="1200" dirty="0" smtClean="0">
                <a:solidFill>
                  <a:schemeClr val="tx1"/>
                </a:solidFill>
                <a:effectLst/>
                <a:latin typeface="+mn-lt"/>
                <a:ea typeface="+mn-ea"/>
                <a:cs typeface="+mn-cs"/>
              </a:rPr>
              <a:t> 2005; Fisher 2012</a:t>
            </a:r>
          </a:p>
          <a:p>
            <a:r>
              <a:rPr lang="en-GB" sz="1200" kern="1200" dirty="0" smtClean="0">
                <a:solidFill>
                  <a:schemeClr val="tx1"/>
                </a:solidFill>
                <a:effectLst/>
                <a:latin typeface="+mn-lt"/>
                <a:ea typeface="+mn-ea"/>
                <a:cs typeface="+mn-cs"/>
              </a:rPr>
              <a:t> (Fisher 2012).</a:t>
            </a:r>
          </a:p>
          <a:p>
            <a:r>
              <a:rPr lang="en-GB" sz="1200" kern="1200" dirty="0" smtClean="0">
                <a:solidFill>
                  <a:schemeClr val="tx1"/>
                </a:solidFill>
                <a:effectLst/>
                <a:latin typeface="+mn-lt"/>
                <a:ea typeface="+mn-ea"/>
                <a:cs typeface="+mn-cs"/>
              </a:rPr>
              <a:t>(Fisher 2012; Oxfam 2005).</a:t>
            </a:r>
          </a:p>
          <a:p>
            <a:r>
              <a:rPr lang="en-GB" sz="1200" kern="1200" dirty="0" err="1" smtClean="0">
                <a:solidFill>
                  <a:schemeClr val="tx1"/>
                </a:solidFill>
                <a:effectLst/>
                <a:latin typeface="+mn-lt"/>
                <a:ea typeface="+mn-ea"/>
                <a:cs typeface="+mn-cs"/>
              </a:rPr>
              <a:t>Davoren</a:t>
            </a:r>
            <a:r>
              <a:rPr lang="en-GB" sz="1200" kern="1200" dirty="0" smtClean="0">
                <a:solidFill>
                  <a:schemeClr val="tx1"/>
                </a:solidFill>
                <a:effectLst/>
                <a:latin typeface="+mn-lt"/>
                <a:ea typeface="+mn-ea"/>
                <a:cs typeface="+mn-cs"/>
              </a:rPr>
              <a:t> 2012; Horton 2012; MADRE 2010; </a:t>
            </a:r>
            <a:r>
              <a:rPr lang="en-GB" sz="1200" kern="1200" dirty="0" err="1" smtClean="0">
                <a:solidFill>
                  <a:schemeClr val="tx1"/>
                </a:solidFill>
                <a:effectLst/>
                <a:latin typeface="+mn-lt"/>
                <a:ea typeface="+mn-ea"/>
                <a:cs typeface="+mn-cs"/>
              </a:rPr>
              <a:t>UNHCR</a:t>
            </a:r>
            <a:r>
              <a:rPr lang="en-GB" sz="1200" kern="1200" dirty="0" smtClean="0">
                <a:solidFill>
                  <a:schemeClr val="tx1"/>
                </a:solidFill>
                <a:effectLst/>
                <a:latin typeface="+mn-lt"/>
                <a:ea typeface="+mn-ea"/>
                <a:cs typeface="+mn-cs"/>
              </a:rPr>
              <a:t> 2011</a:t>
            </a:r>
          </a:p>
          <a:p>
            <a:r>
              <a:rPr lang="en-GB" sz="1200" kern="1200" dirty="0" smtClean="0">
                <a:solidFill>
                  <a:schemeClr val="tx1"/>
                </a:solidFill>
                <a:effectLst/>
                <a:latin typeface="+mn-lt"/>
                <a:ea typeface="+mn-ea"/>
                <a:cs typeface="+mn-cs"/>
              </a:rPr>
              <a:t>(MADRE 2012).</a:t>
            </a:r>
          </a:p>
          <a:p>
            <a:r>
              <a:rPr lang="en-GB" sz="1200" kern="1200" dirty="0" err="1" smtClean="0">
                <a:solidFill>
                  <a:schemeClr val="tx1"/>
                </a:solidFill>
                <a:effectLst/>
                <a:latin typeface="+mn-lt"/>
                <a:ea typeface="+mn-ea"/>
                <a:cs typeface="+mn-cs"/>
              </a:rPr>
              <a:t>ActionAid</a:t>
            </a:r>
            <a:r>
              <a:rPr lang="en-GB" sz="1200" kern="1200" dirty="0" smtClean="0">
                <a:solidFill>
                  <a:schemeClr val="tx1"/>
                </a:solidFill>
                <a:effectLst/>
                <a:latin typeface="+mn-lt"/>
                <a:ea typeface="+mn-ea"/>
                <a:cs typeface="+mn-cs"/>
              </a:rPr>
              <a:t> 2007; </a:t>
            </a:r>
            <a:r>
              <a:rPr lang="en-GB" sz="1200" kern="1200" dirty="0" err="1" smtClean="0">
                <a:solidFill>
                  <a:schemeClr val="tx1"/>
                </a:solidFill>
                <a:effectLst/>
                <a:latin typeface="+mn-lt"/>
                <a:ea typeface="+mn-ea"/>
                <a:cs typeface="+mn-cs"/>
              </a:rPr>
              <a:t>APWLD</a:t>
            </a:r>
            <a:r>
              <a:rPr lang="en-GB" sz="1200" kern="1200" dirty="0" smtClean="0">
                <a:solidFill>
                  <a:schemeClr val="tx1"/>
                </a:solidFill>
                <a:effectLst/>
                <a:latin typeface="+mn-lt"/>
                <a:ea typeface="+mn-ea"/>
                <a:cs typeface="+mn-cs"/>
              </a:rPr>
              <a:t> 2005; </a:t>
            </a:r>
            <a:r>
              <a:rPr lang="en-GB" sz="1200" kern="1200" dirty="0" err="1" smtClean="0">
                <a:solidFill>
                  <a:schemeClr val="tx1"/>
                </a:solidFill>
                <a:effectLst/>
                <a:latin typeface="+mn-lt"/>
                <a:ea typeface="+mn-ea"/>
                <a:cs typeface="+mn-cs"/>
              </a:rPr>
              <a:t>Felten</a:t>
            </a:r>
            <a:r>
              <a:rPr lang="en-GB" sz="1200" kern="1200" dirty="0" smtClean="0">
                <a:solidFill>
                  <a:schemeClr val="tx1"/>
                </a:solidFill>
                <a:effectLst/>
                <a:latin typeface="+mn-lt"/>
                <a:ea typeface="+mn-ea"/>
                <a:cs typeface="+mn-cs"/>
              </a:rPr>
              <a:t>-Biermann 2006; Fisher 2012; Oxfam 2005; </a:t>
            </a:r>
            <a:r>
              <a:rPr lang="en-GB" sz="1200" kern="1200" dirty="0" err="1" smtClean="0">
                <a:solidFill>
                  <a:schemeClr val="tx1"/>
                </a:solidFill>
                <a:effectLst/>
                <a:latin typeface="+mn-lt"/>
                <a:ea typeface="+mn-ea"/>
                <a:cs typeface="+mn-cs"/>
              </a:rPr>
              <a:t>PDHRE</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ActionAid</a:t>
            </a:r>
            <a:r>
              <a:rPr lang="en-GB" sz="1200" kern="1200" dirty="0" smtClean="0">
                <a:solidFill>
                  <a:schemeClr val="tx1"/>
                </a:solidFill>
                <a:effectLst/>
                <a:latin typeface="+mn-lt"/>
                <a:ea typeface="+mn-ea"/>
                <a:cs typeface="+mn-cs"/>
              </a:rPr>
              <a:t> 2006)</a:t>
            </a:r>
          </a:p>
          <a:p>
            <a:r>
              <a:rPr lang="en-GB" sz="1200" kern="1200" dirty="0" smtClean="0">
                <a:solidFill>
                  <a:schemeClr val="tx1"/>
                </a:solidFill>
                <a:effectLst/>
                <a:latin typeface="+mn-lt"/>
                <a:ea typeface="+mn-ea"/>
                <a:cs typeface="+mn-cs"/>
              </a:rPr>
              <a:t>(Fisher 2012).</a:t>
            </a:r>
          </a:p>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Sayeed</a:t>
            </a:r>
            <a:r>
              <a:rPr lang="en-GB" sz="1200" kern="1200" dirty="0" smtClean="0">
                <a:solidFill>
                  <a:schemeClr val="tx1"/>
                </a:solidFill>
                <a:effectLst/>
                <a:latin typeface="+mn-lt"/>
                <a:ea typeface="+mn-ea"/>
                <a:cs typeface="+mn-cs"/>
              </a:rPr>
              <a:t> 2009).</a:t>
            </a:r>
          </a:p>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Nellemann</a:t>
            </a:r>
            <a:r>
              <a:rPr lang="en-GB" sz="1200" kern="1200" dirty="0" smtClean="0">
                <a:solidFill>
                  <a:schemeClr val="tx1"/>
                </a:solidFill>
                <a:effectLst/>
                <a:latin typeface="+mn-lt"/>
                <a:ea typeface="+mn-ea"/>
                <a:cs typeface="+mn-cs"/>
              </a:rPr>
              <a:t> et al. 2011; WHO 2005),</a:t>
            </a:r>
          </a:p>
          <a:p>
            <a:endParaRPr lang="en-GB" dirty="0"/>
          </a:p>
        </p:txBody>
      </p:sp>
      <p:sp>
        <p:nvSpPr>
          <p:cNvPr id="4" name="Slide Number Placeholder 3"/>
          <p:cNvSpPr>
            <a:spLocks noGrp="1"/>
          </p:cNvSpPr>
          <p:nvPr>
            <p:ph type="sldNum" sz="quarter" idx="10"/>
          </p:nvPr>
        </p:nvSpPr>
        <p:spPr/>
        <p:txBody>
          <a:bodyPr/>
          <a:lstStyle/>
          <a:p>
            <a:fld id="{A133924A-2DC7-40E7-8019-3ECCDFD8ACE2}" type="slidenum">
              <a:rPr lang="en-US" smtClean="0"/>
              <a:t>14</a:t>
            </a:fld>
            <a:endParaRPr lang="en-US"/>
          </a:p>
        </p:txBody>
      </p:sp>
    </p:spTree>
    <p:extLst>
      <p:ext uri="{BB962C8B-B14F-4D97-AF65-F5344CB8AC3E}">
        <p14:creationId xmlns:p14="http://schemas.microsoft.com/office/powerpoint/2010/main" val="1279586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After the Council</a:t>
            </a:r>
            <a:r>
              <a:rPr lang="en-GB" b="1" baseline="0" dirty="0" smtClean="0"/>
              <a:t> of Delegates 4 years ago a global SGBV Coordination Group was established. It has commissioned mapping on GBV in emergencies.</a:t>
            </a:r>
          </a:p>
          <a:p>
            <a:endParaRPr lang="en-GB" b="1" baseline="0" dirty="0" smtClean="0"/>
          </a:p>
          <a:p>
            <a:r>
              <a:rPr lang="en-GB" b="1" baseline="0" dirty="0" smtClean="0"/>
              <a:t>It’s k</a:t>
            </a:r>
            <a:r>
              <a:rPr lang="en-GB" b="1" dirty="0" smtClean="0"/>
              <a:t>ey </a:t>
            </a:r>
            <a:r>
              <a:rPr lang="en-GB" b="1" dirty="0" smtClean="0"/>
              <a:t>findings:</a:t>
            </a:r>
          </a:p>
          <a:p>
            <a:pPr lvl="1"/>
            <a:r>
              <a:rPr lang="en-GB" dirty="0" smtClean="0"/>
              <a:t>Awareness raising, prevention and psychosocial support are the most common types of activities</a:t>
            </a:r>
          </a:p>
          <a:p>
            <a:pPr lvl="1"/>
            <a:r>
              <a:rPr lang="en-GB" dirty="0" smtClean="0"/>
              <a:t>GBV prevention and response is commonly integrated into other programming including violence prevention and health interventions</a:t>
            </a:r>
          </a:p>
          <a:p>
            <a:pPr lvl="1"/>
            <a:r>
              <a:rPr lang="en-GB" dirty="0" smtClean="0"/>
              <a:t>Training identified as considerable gap</a:t>
            </a:r>
          </a:p>
          <a:p>
            <a:pPr lvl="1"/>
            <a:r>
              <a:rPr lang="en-GB" dirty="0" smtClean="0"/>
              <a:t>Need for greater coordination and cooperation within the Movement and Governments</a:t>
            </a:r>
          </a:p>
          <a:p>
            <a:pPr lvl="1"/>
            <a:r>
              <a:rPr lang="en-GB" dirty="0" smtClean="0"/>
              <a:t>Need to work toward expanding quality and quantity of interventions, particularly in emergency response</a:t>
            </a:r>
          </a:p>
          <a:p>
            <a:pPr marL="171450" indent="-171450">
              <a:buFontTx/>
              <a:buChar char="-"/>
            </a:pPr>
            <a:endParaRPr lang="en-GB" baseline="0" dirty="0" smtClean="0"/>
          </a:p>
          <a:p>
            <a:pPr marL="0" indent="0">
              <a:buFontTx/>
              <a:buNone/>
            </a:pPr>
            <a:r>
              <a:rPr lang="en-GB" baseline="0" dirty="0" smtClean="0"/>
              <a:t>The IFRC has also commissioned a 10 country research study on SGBV in disasters, which looks at data, prevalence, policy and responses. Findings will be presented to Council of Delegates and the International Conference, seeking only a mandate to support further work on SGBV in emergencies.</a:t>
            </a:r>
            <a:endParaRPr lang="en-GB" baseline="0" dirty="0" smtClean="0"/>
          </a:p>
          <a:p>
            <a:pPr marL="0" indent="0">
              <a:buFontTx/>
              <a:buNone/>
            </a:pPr>
            <a:endParaRPr lang="en-GB" dirty="0"/>
          </a:p>
        </p:txBody>
      </p:sp>
      <p:sp>
        <p:nvSpPr>
          <p:cNvPr id="4" name="Slide Number Placeholder 3"/>
          <p:cNvSpPr>
            <a:spLocks noGrp="1"/>
          </p:cNvSpPr>
          <p:nvPr>
            <p:ph type="sldNum" sz="quarter" idx="10"/>
          </p:nvPr>
        </p:nvSpPr>
        <p:spPr/>
        <p:txBody>
          <a:bodyPr/>
          <a:lstStyle/>
          <a:p>
            <a:fld id="{00F51CF5-0564-4A25-BE27-A9707E163628}" type="slidenum">
              <a:rPr kumimoji="1" lang="ja-JP" altLang="en-US" smtClean="0"/>
              <a:t>15</a:t>
            </a:fld>
            <a:endParaRPr kumimoji="1" lang="ja-JP" altLang="en-US"/>
          </a:p>
        </p:txBody>
      </p:sp>
    </p:spTree>
    <p:extLst>
      <p:ext uri="{BB962C8B-B14F-4D97-AF65-F5344CB8AC3E}">
        <p14:creationId xmlns:p14="http://schemas.microsoft.com/office/powerpoint/2010/main" val="4284467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33924A-2DC7-40E7-8019-3ECCDFD8ACE2}" type="slidenum">
              <a:rPr lang="en-US" smtClean="0"/>
              <a:t>16</a:t>
            </a:fld>
            <a:endParaRPr lang="en-US"/>
          </a:p>
        </p:txBody>
      </p:sp>
    </p:spTree>
    <p:extLst>
      <p:ext uri="{BB962C8B-B14F-4D97-AF65-F5344CB8AC3E}">
        <p14:creationId xmlns:p14="http://schemas.microsoft.com/office/powerpoint/2010/main" val="2240495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smtClean="0"/>
              <a:t>Some key actions that Governments can take:</a:t>
            </a:r>
          </a:p>
          <a:p>
            <a:pPr marL="0" indent="0">
              <a:buFont typeface="Arial" panose="020B0604020202020204" pitchFamily="34" charset="0"/>
              <a:buNone/>
            </a:pPr>
            <a:endParaRPr lang="en-GB" sz="1200" dirty="0" smtClean="0"/>
          </a:p>
          <a:p>
            <a:pPr marL="171450" indent="-171450">
              <a:buFont typeface="Arial" panose="020B0604020202020204" pitchFamily="34" charset="0"/>
              <a:buChar char="•"/>
            </a:pPr>
            <a:r>
              <a:rPr lang="en-GB" sz="1200" dirty="0" smtClean="0"/>
              <a:t>Apply a Gender Lens in any review of Disaster Laws  including on importation of goods, beneficiary consultation and in </a:t>
            </a:r>
            <a:r>
              <a:rPr lang="en-GB" sz="1200" dirty="0" err="1" smtClean="0"/>
              <a:t>EWS</a:t>
            </a:r>
            <a:endParaRPr lang="en-GB" sz="1200" dirty="0" smtClean="0"/>
          </a:p>
          <a:p>
            <a:pPr marL="171450" indent="-171450">
              <a:buFont typeface="Arial" panose="020B0604020202020204" pitchFamily="34" charset="0"/>
              <a:buChar char="•"/>
            </a:pPr>
            <a:r>
              <a:rPr lang="en-GB" sz="1200" dirty="0" smtClean="0"/>
              <a:t>Identify existing policies addressing SGBV at national and regional level, and identify process for their continued application during Disasters</a:t>
            </a:r>
          </a:p>
          <a:p>
            <a:pPr marL="171450" indent="-171450">
              <a:buFont typeface="Arial" panose="020B0604020202020204" pitchFamily="34" charset="0"/>
              <a:buChar char="•"/>
            </a:pPr>
            <a:r>
              <a:rPr lang="en-GB" sz="1200" dirty="0" smtClean="0"/>
              <a:t>Plan for ‘whole of society’ approach in DL, ensuring that levels of SGBV are adequately recorded and monitored as a key resilience indicator for communities</a:t>
            </a:r>
          </a:p>
          <a:p>
            <a:pPr marL="171450" indent="-171450">
              <a:buFont typeface="Arial" panose="020B0604020202020204" pitchFamily="34" charset="0"/>
              <a:buChar char="•"/>
            </a:pPr>
            <a:r>
              <a:rPr lang="en-GB" sz="1200" dirty="0" smtClean="0"/>
              <a:t>Strengthen knowledge and evidence through research partnerships on how to effectively mitigate SGBV in disasters through legal/policy level interventions</a:t>
            </a:r>
          </a:p>
          <a:p>
            <a:pPr marL="171450" indent="-171450">
              <a:buFont typeface="Arial" panose="020B0604020202020204" pitchFamily="34" charset="0"/>
              <a:buChar char="•"/>
            </a:pPr>
            <a:r>
              <a:rPr lang="en-GB" sz="1200" dirty="0" smtClean="0"/>
              <a:t>Consider International Conference Resolution on SGBV in Disasters</a:t>
            </a:r>
          </a:p>
          <a:p>
            <a:endParaRPr lang="en-GB" sz="1200" dirty="0" smtClean="0"/>
          </a:p>
          <a:p>
            <a:endParaRPr lang="en-GB" dirty="0"/>
          </a:p>
        </p:txBody>
      </p:sp>
      <p:sp>
        <p:nvSpPr>
          <p:cNvPr id="4" name="Slide Number Placeholder 3"/>
          <p:cNvSpPr>
            <a:spLocks noGrp="1"/>
          </p:cNvSpPr>
          <p:nvPr>
            <p:ph type="sldNum" sz="quarter" idx="10"/>
          </p:nvPr>
        </p:nvSpPr>
        <p:spPr/>
        <p:txBody>
          <a:bodyPr/>
          <a:lstStyle/>
          <a:p>
            <a:fld id="{A133924A-2DC7-40E7-8019-3ECCDFD8ACE2}" type="slidenum">
              <a:rPr lang="en-US" smtClean="0"/>
              <a:t>17</a:t>
            </a:fld>
            <a:endParaRPr lang="en-US"/>
          </a:p>
        </p:txBody>
      </p:sp>
    </p:spTree>
    <p:extLst>
      <p:ext uri="{BB962C8B-B14F-4D97-AF65-F5344CB8AC3E}">
        <p14:creationId xmlns:p14="http://schemas.microsoft.com/office/powerpoint/2010/main" val="1361546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33924A-2DC7-40E7-8019-3ECCDFD8ACE2}" type="slidenum">
              <a:rPr lang="en-US" smtClean="0"/>
              <a:t>18</a:t>
            </a:fld>
            <a:endParaRPr lang="en-US"/>
          </a:p>
        </p:txBody>
      </p:sp>
    </p:spTree>
    <p:extLst>
      <p:ext uri="{BB962C8B-B14F-4D97-AF65-F5344CB8AC3E}">
        <p14:creationId xmlns:p14="http://schemas.microsoft.com/office/powerpoint/2010/main" val="145170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33924A-2DC7-40E7-8019-3ECCDFD8ACE2}" type="slidenum">
              <a:rPr lang="en-US" smtClean="0"/>
              <a:t>19</a:t>
            </a:fld>
            <a:endParaRPr lang="en-US"/>
          </a:p>
        </p:txBody>
      </p:sp>
    </p:spTree>
    <p:extLst>
      <p:ext uri="{BB962C8B-B14F-4D97-AF65-F5344CB8AC3E}">
        <p14:creationId xmlns:p14="http://schemas.microsoft.com/office/powerpoint/2010/main" val="204738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outlines</a:t>
            </a:r>
            <a:r>
              <a:rPr lang="en-GB" baseline="0" dirty="0" smtClean="0"/>
              <a:t> the Session objectives. </a:t>
            </a:r>
          </a:p>
          <a:p>
            <a:endParaRPr lang="en-GB" baseline="0" dirty="0" smtClean="0"/>
          </a:p>
          <a:p>
            <a:r>
              <a:rPr lang="en-GB" baseline="0" dirty="0" smtClean="0"/>
              <a:t>This presentation will make important linkages to the DL Checklist.</a:t>
            </a:r>
          </a:p>
          <a:p>
            <a:endParaRPr lang="en-GB" baseline="0" dirty="0" smtClean="0"/>
          </a:p>
          <a:p>
            <a:r>
              <a:rPr lang="en-GB" baseline="0" dirty="0" smtClean="0"/>
              <a:t>Gender and diversity considerations in relation to the DL are important, as they help us to ensure that </a:t>
            </a:r>
            <a:r>
              <a:rPr lang="en-GB" baseline="0" dirty="0" err="1" smtClean="0"/>
              <a:t>DLs</a:t>
            </a:r>
            <a:r>
              <a:rPr lang="en-GB" baseline="0" dirty="0" smtClean="0"/>
              <a:t> are:</a:t>
            </a:r>
          </a:p>
          <a:p>
            <a:pPr marL="171450" indent="-171450">
              <a:buFontTx/>
              <a:buChar char="-"/>
            </a:pPr>
            <a:r>
              <a:rPr lang="en-GB" baseline="0" dirty="0" smtClean="0"/>
              <a:t>Effective</a:t>
            </a:r>
          </a:p>
          <a:p>
            <a:pPr marL="171450" indent="-171450">
              <a:buFontTx/>
              <a:buChar char="-"/>
            </a:pPr>
            <a:r>
              <a:rPr lang="en-GB" baseline="0" dirty="0" smtClean="0"/>
              <a:t>Reaching all people</a:t>
            </a:r>
          </a:p>
          <a:p>
            <a:pPr marL="171450" indent="-171450">
              <a:buFontTx/>
              <a:buChar char="-"/>
            </a:pPr>
            <a:r>
              <a:rPr lang="en-GB" baseline="0" dirty="0" smtClean="0"/>
              <a:t>Meaningful for the ‘most vulnerable’ in our societies</a:t>
            </a:r>
            <a:endParaRPr lang="en-GB" dirty="0"/>
          </a:p>
        </p:txBody>
      </p:sp>
      <p:sp>
        <p:nvSpPr>
          <p:cNvPr id="4" name="Slide Number Placeholder 3"/>
          <p:cNvSpPr>
            <a:spLocks noGrp="1"/>
          </p:cNvSpPr>
          <p:nvPr>
            <p:ph type="sldNum" sz="quarter" idx="10"/>
          </p:nvPr>
        </p:nvSpPr>
        <p:spPr/>
        <p:txBody>
          <a:bodyPr/>
          <a:lstStyle/>
          <a:p>
            <a:fld id="{A133924A-2DC7-40E7-8019-3ECCDFD8ACE2}" type="slidenum">
              <a:rPr lang="en-US" smtClean="0"/>
              <a:t>2</a:t>
            </a:fld>
            <a:endParaRPr lang="en-US"/>
          </a:p>
        </p:txBody>
      </p:sp>
    </p:spTree>
    <p:extLst>
      <p:ext uri="{BB962C8B-B14F-4D97-AF65-F5344CB8AC3E}">
        <p14:creationId xmlns:p14="http://schemas.microsoft.com/office/powerpoint/2010/main" val="144360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smtClean="0">
                <a:solidFill>
                  <a:schemeClr val="tx1"/>
                </a:solidFill>
                <a:latin typeface="Arial" panose="020B0604020202020204" pitchFamily="34" charset="0"/>
                <a:ea typeface="+mn-ea"/>
                <a:cs typeface="Arial" panose="020B0604020202020204" pitchFamily="34" charset="0"/>
              </a:rPr>
              <a:t>Where as a person’s sex refers to the biological differences between men and women gender…..</a:t>
            </a:r>
          </a:p>
          <a:p>
            <a:endParaRPr lang="en-US" sz="1200" b="0" i="0" kern="1200" baseline="0" dirty="0" smtClean="0">
              <a:solidFill>
                <a:schemeClr val="tx1"/>
              </a:solidFill>
              <a:latin typeface="Arial" panose="020B0604020202020204" pitchFamily="34" charset="0"/>
              <a:ea typeface="+mn-ea"/>
              <a:cs typeface="Arial" panose="020B0604020202020204" pitchFamily="34" charset="0"/>
            </a:endParaRPr>
          </a:p>
          <a:p>
            <a:r>
              <a:rPr lang="en-US" sz="1200" b="1" dirty="0" smtClean="0">
                <a:solidFill>
                  <a:prstClr val="black"/>
                </a:solidFill>
                <a:latin typeface="Arial" panose="020B0604020202020204" pitchFamily="34" charset="0"/>
                <a:cs typeface="Arial" panose="020B0604020202020204" pitchFamily="34" charset="0"/>
              </a:rPr>
              <a:t>Gender: </a:t>
            </a:r>
            <a:r>
              <a:rPr lang="en-US" sz="1200" dirty="0" smtClean="0">
                <a:solidFill>
                  <a:prstClr val="black"/>
                </a:solidFill>
                <a:latin typeface="Arial" panose="020B0604020202020204" pitchFamily="34" charset="0"/>
                <a:cs typeface="Arial" panose="020B0604020202020204" pitchFamily="34" charset="0"/>
              </a:rPr>
              <a:t>refers to the </a:t>
            </a:r>
            <a:r>
              <a:rPr lang="en-US" sz="1200" b="1" dirty="0" smtClean="0">
                <a:solidFill>
                  <a:prstClr val="black"/>
                </a:solidFill>
                <a:latin typeface="Arial" panose="020B0604020202020204" pitchFamily="34" charset="0"/>
                <a:cs typeface="Arial" panose="020B0604020202020204" pitchFamily="34" charset="0"/>
              </a:rPr>
              <a:t>social differences </a:t>
            </a:r>
            <a:r>
              <a:rPr lang="en-US" sz="1200" dirty="0" smtClean="0">
                <a:solidFill>
                  <a:prstClr val="black"/>
                </a:solidFill>
                <a:latin typeface="Arial" panose="020B0604020202020204" pitchFamily="34" charset="0"/>
                <a:cs typeface="Arial" panose="020B0604020202020204" pitchFamily="34" charset="0"/>
              </a:rPr>
              <a:t>between men and women and relates to the attitudes, behaviors, roles and expectations  placed on men and women as a result of being male or female. These differences are heavily influenced by culture</a:t>
            </a:r>
            <a:r>
              <a:rPr lang="en-US" sz="1200" baseline="0" dirty="0" smtClean="0">
                <a:solidFill>
                  <a:prstClr val="black"/>
                </a:solidFill>
                <a:latin typeface="Arial" panose="020B0604020202020204" pitchFamily="34" charset="0"/>
                <a:cs typeface="Arial" panose="020B0604020202020204" pitchFamily="34" charset="0"/>
              </a:rPr>
              <a:t> and religion but are also changeable over time </a:t>
            </a:r>
            <a:endParaRPr lang="en-US" sz="1200" dirty="0" smtClean="0">
              <a:solidFill>
                <a:prstClr val="black"/>
              </a:solidFill>
              <a:latin typeface="Arial" panose="020B0604020202020204" pitchFamily="34" charset="0"/>
              <a:cs typeface="Arial" panose="020B0604020202020204" pitchFamily="34" charset="0"/>
            </a:endParaRPr>
          </a:p>
          <a:p>
            <a:endParaRPr lang="en-US" sz="1200" dirty="0" smtClean="0">
              <a:solidFill>
                <a:prstClr val="black"/>
              </a:solidFill>
              <a:latin typeface="Arial" panose="020B0604020202020204" pitchFamily="34" charset="0"/>
              <a:cs typeface="Arial" panose="020B0604020202020204" pitchFamily="34" charset="0"/>
            </a:endParaRPr>
          </a:p>
          <a:p>
            <a:r>
              <a:rPr lang="en-US" dirty="0" smtClean="0"/>
              <a:t>Gender is often incorrectly used to refer to issues exclusively related to women. However, men also suffer from gender discrimination. Therefore the IFRC takes</a:t>
            </a:r>
            <a:r>
              <a:rPr lang="en-US" baseline="0" dirty="0" smtClean="0"/>
              <a:t> an</a:t>
            </a:r>
            <a:r>
              <a:rPr lang="en-US" dirty="0" smtClean="0"/>
              <a:t> inclusive approach and takes into account “all those who are vulnerable to inequality, harm and loss of basic rights” because of their gender. </a:t>
            </a:r>
          </a:p>
          <a:p>
            <a:endParaRPr lang="en-US" sz="1200" dirty="0" smtClean="0">
              <a:solidFill>
                <a:prstClr val="black"/>
              </a:solidFill>
              <a:latin typeface="Arial" panose="020B0604020202020204" pitchFamily="34" charset="0"/>
              <a:cs typeface="Arial" panose="020B0604020202020204" pitchFamily="34" charset="0"/>
            </a:endParaRPr>
          </a:p>
          <a:p>
            <a:endParaRPr lang="en-US" sz="1200" b="0" i="0" kern="1200" baseline="0" dirty="0" smtClean="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8AC2F12-DBD7-4EC5-AA3D-D91E884E8293}" type="slidenum">
              <a:rPr lang="en-GB" smtClean="0">
                <a:solidFill>
                  <a:prstClr val="black"/>
                </a:solidFill>
              </a:rPr>
              <a:pPr/>
              <a:t>3</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solidFill>
                <a:prstClr val="black"/>
              </a:solidFill>
              <a:latin typeface="Arial" panose="020B0604020202020204" pitchFamily="34" charset="0"/>
              <a:cs typeface="Arial" panose="020B0604020202020204" pitchFamily="34" charset="0"/>
            </a:endParaRPr>
          </a:p>
          <a:p>
            <a:r>
              <a:rPr lang="en-US" sz="1200" b="1" dirty="0" smtClean="0">
                <a:solidFill>
                  <a:prstClr val="black"/>
                </a:solidFill>
                <a:latin typeface="Arial" panose="020B0604020202020204" pitchFamily="34" charset="0"/>
                <a:cs typeface="Arial" panose="020B0604020202020204" pitchFamily="34" charset="0"/>
              </a:rPr>
              <a:t>Diversity: </a:t>
            </a:r>
            <a:r>
              <a:rPr lang="en-US" sz="1200" dirty="0" smtClean="0">
                <a:solidFill>
                  <a:prstClr val="black"/>
                </a:solidFill>
                <a:latin typeface="Arial" panose="020B0604020202020204" pitchFamily="34" charset="0"/>
                <a:cs typeface="Arial" panose="020B0604020202020204" pitchFamily="34" charset="0"/>
              </a:rPr>
              <a:t>refers to the acceptance and respect of</a:t>
            </a:r>
            <a:r>
              <a:rPr lang="en-US" sz="1200" baseline="0" dirty="0" smtClean="0">
                <a:solidFill>
                  <a:prstClr val="black"/>
                </a:solidFill>
                <a:latin typeface="Arial" panose="020B0604020202020204" pitchFamily="34" charset="0"/>
                <a:cs typeface="Arial" panose="020B0604020202020204" pitchFamily="34" charset="0"/>
              </a:rPr>
              <a:t> </a:t>
            </a:r>
            <a:r>
              <a:rPr lang="en-US" sz="1200" b="1" dirty="0" smtClean="0">
                <a:solidFill>
                  <a:prstClr val="black"/>
                </a:solidFill>
                <a:latin typeface="Arial" panose="020B0604020202020204" pitchFamily="34" charset="0"/>
                <a:cs typeface="Arial" panose="020B0604020202020204" pitchFamily="34" charset="0"/>
              </a:rPr>
              <a:t>differences between all people. </a:t>
            </a:r>
            <a:r>
              <a:rPr lang="en-US" sz="1200" dirty="0" smtClean="0">
                <a:solidFill>
                  <a:prstClr val="black"/>
                </a:solidFill>
                <a:latin typeface="Arial" panose="020B0604020202020204" pitchFamily="34" charset="0"/>
                <a:cs typeface="Arial" panose="020B0604020202020204" pitchFamily="34" charset="0"/>
              </a:rPr>
              <a:t>These differences can be physical or social and can include:  sexual orientation, age, disability, HIV status, socio-economic status, religion, nationality and ethnic origin</a:t>
            </a:r>
          </a:p>
          <a:p>
            <a:endParaRPr lang="en-US" sz="1200" b="0" i="0" kern="1200" baseline="0" dirty="0" smtClean="0">
              <a:solidFill>
                <a:schemeClr val="tx1"/>
              </a:solidFill>
              <a:latin typeface="Arial" panose="020B0604020202020204" pitchFamily="34" charset="0"/>
              <a:ea typeface="+mn-ea"/>
              <a:cs typeface="Arial" panose="020B0604020202020204" pitchFamily="34" charset="0"/>
            </a:endParaRPr>
          </a:p>
          <a:p>
            <a:r>
              <a:rPr lang="en-US" sz="1200" b="0" i="0" kern="1200" baseline="0" dirty="0" smtClean="0">
                <a:solidFill>
                  <a:schemeClr val="tx1"/>
                </a:solidFill>
                <a:latin typeface="Arial" panose="020B0604020202020204" pitchFamily="34" charset="0"/>
                <a:ea typeface="+mn-ea"/>
                <a:cs typeface="Arial" panose="020B0604020202020204" pitchFamily="34" charset="0"/>
              </a:rPr>
              <a:t>The are many interactions between gender and different aspects of diversity and these can further exacerbate a person’s vulnerabilities depending on the specific culture or the situation. An example being - a women living in a male dominated society - who is also HIV positive and from an ethnic minority group. </a:t>
            </a:r>
          </a:p>
        </p:txBody>
      </p:sp>
      <p:sp>
        <p:nvSpPr>
          <p:cNvPr id="4" name="Slide Number Placeholder 3"/>
          <p:cNvSpPr>
            <a:spLocks noGrp="1"/>
          </p:cNvSpPr>
          <p:nvPr>
            <p:ph type="sldNum" sz="quarter" idx="10"/>
          </p:nvPr>
        </p:nvSpPr>
        <p:spPr/>
        <p:txBody>
          <a:bodyPr/>
          <a:lstStyle/>
          <a:p>
            <a:fld id="{A133924A-2DC7-40E7-8019-3ECCDFD8ACE2}" type="slidenum">
              <a:rPr lang="en-US" smtClean="0"/>
              <a:t>4</a:t>
            </a:fld>
            <a:endParaRPr lang="en-US"/>
          </a:p>
        </p:txBody>
      </p:sp>
    </p:spTree>
    <p:extLst>
      <p:ext uri="{BB962C8B-B14F-4D97-AF65-F5344CB8AC3E}">
        <p14:creationId xmlns:p14="http://schemas.microsoft.com/office/powerpoint/2010/main" val="72226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t>
            </a:r>
            <a:r>
              <a:rPr lang="en-US" dirty="0" smtClean="0"/>
              <a:t>IFRC is guided by its</a:t>
            </a:r>
            <a:r>
              <a:rPr lang="en-US" baseline="0" dirty="0" smtClean="0"/>
              <a:t> S</a:t>
            </a:r>
            <a:r>
              <a:rPr lang="en-US" dirty="0" smtClean="0"/>
              <a:t>trategic Framework on Gender and Diversity issues (2013-2020)</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This </a:t>
            </a:r>
            <a:r>
              <a:rPr lang="en-GB" sz="1200" kern="1200" baseline="0" dirty="0" err="1" smtClean="0">
                <a:solidFill>
                  <a:schemeClr val="tx1"/>
                </a:solidFill>
                <a:effectLst/>
                <a:latin typeface="+mn-lt"/>
                <a:ea typeface="+mn-ea"/>
                <a:cs typeface="+mn-cs"/>
              </a:rPr>
              <a:t>pr</a:t>
            </a:r>
            <a:r>
              <a:rPr lang="en-US" sz="1200" kern="1200" dirty="0" err="1" smtClean="0">
                <a:solidFill>
                  <a:schemeClr val="tx1"/>
                </a:solidFill>
                <a:effectLst/>
                <a:latin typeface="+mn-lt"/>
                <a:ea typeface="+mn-ea"/>
                <a:cs typeface="+mn-cs"/>
              </a:rPr>
              <a:t>ovides</a:t>
            </a:r>
            <a:r>
              <a:rPr lang="en-US" sz="1200" kern="1200" dirty="0" smtClean="0">
                <a:solidFill>
                  <a:schemeClr val="tx1"/>
                </a:solidFill>
                <a:effectLst/>
                <a:latin typeface="+mn-lt"/>
                <a:ea typeface="+mn-ea"/>
                <a:cs typeface="+mn-cs"/>
              </a:rPr>
              <a:t> strategic direction to the IFRC and its member National Societies by encouraging and promoting gender equality and respect for diversity.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Strategy is i</a:t>
            </a:r>
            <a:r>
              <a:rPr lang="en-US" dirty="0" smtClean="0"/>
              <a:t>n line with </a:t>
            </a:r>
            <a:r>
              <a:rPr lang="en-US" b="1" dirty="0" smtClean="0"/>
              <a:t>Strategy 2020 </a:t>
            </a:r>
            <a:r>
              <a:rPr lang="en-US" dirty="0" smtClean="0"/>
              <a:t>and the </a:t>
            </a:r>
            <a:r>
              <a:rPr lang="en-US" b="1" dirty="0" smtClean="0"/>
              <a:t>IFRC’s principles and values</a:t>
            </a:r>
            <a:r>
              <a:rPr lang="en-US" dirty="0" smtClean="0"/>
              <a:t>.</a:t>
            </a:r>
            <a:r>
              <a:rPr lang="en-US" b="1" dirty="0" smtClean="0"/>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three key</a:t>
            </a:r>
            <a:r>
              <a:rPr lang="en-US" sz="1200" kern="1200" baseline="0" dirty="0" smtClean="0">
                <a:solidFill>
                  <a:schemeClr val="tx1"/>
                </a:solidFill>
                <a:effectLst/>
                <a:latin typeface="+mn-lt"/>
                <a:ea typeface="+mn-ea"/>
                <a:cs typeface="+mn-cs"/>
              </a:rPr>
              <a:t> outcomes outlined in this strategy:</a:t>
            </a:r>
          </a:p>
          <a:p>
            <a:endParaRPr lang="en-US" sz="1200" kern="1200" baseline="0" dirty="0" smtClean="0">
              <a:solidFill>
                <a:schemeClr val="tx1"/>
              </a:solidFill>
              <a:effectLst/>
              <a:latin typeface="+mn-lt"/>
              <a:ea typeface="+mn-ea"/>
              <a:cs typeface="+mn-cs"/>
            </a:endParaRPr>
          </a:p>
          <a:p>
            <a:r>
              <a:rPr lang="en-US" dirty="0" smtClean="0"/>
              <a:t>Outcome 1: Systematic incorporation of gender and diversity in all </a:t>
            </a:r>
            <a:r>
              <a:rPr lang="en-US" dirty="0" err="1" smtClean="0"/>
              <a:t>programmes</a:t>
            </a:r>
            <a:r>
              <a:rPr lang="en-US" dirty="0" smtClean="0"/>
              <a:t>, services and tools throughout the whole</a:t>
            </a:r>
            <a:r>
              <a:rPr lang="en-US" baseline="0" dirty="0" smtClean="0"/>
              <a:t> project</a:t>
            </a:r>
            <a:r>
              <a:rPr lang="en-US" dirty="0" smtClean="0"/>
              <a:t> management cycle - from assessment to planning, monitoring, evaluation and reporting. </a:t>
            </a:r>
          </a:p>
          <a:p>
            <a:endParaRPr lang="en-US" dirty="0" smtClean="0"/>
          </a:p>
          <a:p>
            <a:r>
              <a:rPr lang="en-US" dirty="0" smtClean="0"/>
              <a:t>Outcome 2: Improved gender and diversity composition at all levels e.g. governance, management, staff and volunteers. </a:t>
            </a:r>
          </a:p>
          <a:p>
            <a:endParaRPr lang="en-US" dirty="0" smtClean="0"/>
          </a:p>
          <a:p>
            <a:r>
              <a:rPr lang="en-US" dirty="0" smtClean="0"/>
              <a:t>Outcome 3: Reduced gender- and diversity-based inequality, discrimination and violence through the active promotion of fundamental principles and humanitarian values.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867AF-A368-4952-B00A-582BBC93FB51}"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9866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previous experience we know that w</a:t>
            </a:r>
            <a:r>
              <a:rPr lang="en-US" sz="1200" dirty="0" smtClean="0">
                <a:solidFill>
                  <a:prstClr val="black"/>
                </a:solidFill>
                <a:latin typeface="Arial" panose="020B0604020202020204" pitchFamily="34" charset="0"/>
                <a:cs typeface="Arial" panose="020B0604020202020204" pitchFamily="34" charset="0"/>
              </a:rPr>
              <a:t>omen, girls and boys are disproportionately</a:t>
            </a:r>
            <a:r>
              <a:rPr lang="en-US" sz="1200" baseline="0" dirty="0" smtClean="0">
                <a:solidFill>
                  <a:prstClr val="black"/>
                </a:solidFill>
                <a:latin typeface="Arial" panose="020B0604020202020204" pitchFamily="34" charset="0"/>
                <a:cs typeface="Arial" panose="020B0604020202020204" pitchFamily="34" charset="0"/>
              </a:rPr>
              <a:t> impacted by disasters. Statistics show that women, girls and boys are</a:t>
            </a:r>
            <a:r>
              <a:rPr lang="en-US" sz="1200" dirty="0" smtClean="0">
                <a:solidFill>
                  <a:prstClr val="black"/>
                </a:solidFill>
                <a:latin typeface="Arial" panose="020B0604020202020204" pitchFamily="34" charset="0"/>
                <a:cs typeface="Arial" panose="020B0604020202020204" pitchFamily="34" charset="0"/>
              </a:rPr>
              <a:t> 14 times more likely to die during a disaster than are men</a:t>
            </a:r>
          </a:p>
          <a:p>
            <a:endParaRPr lang="en-US" sz="1200" dirty="0" smtClean="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Some</a:t>
            </a:r>
            <a:r>
              <a:rPr lang="en-US" sz="1200" baseline="0" dirty="0" smtClean="0">
                <a:solidFill>
                  <a:prstClr val="black"/>
                </a:solidFill>
                <a:latin typeface="Arial" panose="020B0604020202020204" pitchFamily="34" charset="0"/>
                <a:cs typeface="Arial" panose="020B0604020202020204" pitchFamily="34" charset="0"/>
              </a:rPr>
              <a:t> specific examples of this include:</a:t>
            </a:r>
          </a:p>
          <a:p>
            <a:endParaRPr lang="en-US" sz="1200" dirty="0" smtClean="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More than 70% of those that died in the 2004  Asia Tsunami were women. </a:t>
            </a:r>
          </a:p>
          <a:p>
            <a:endParaRPr lang="en-US" sz="1200" dirty="0" smtClean="0">
              <a:solidFill>
                <a:prstClr val="black"/>
              </a:solidFill>
              <a:latin typeface="Arial" panose="020B0604020202020204" pitchFamily="34" charset="0"/>
              <a:cs typeface="Arial" panose="020B0604020202020204" pitchFamily="34" charset="0"/>
            </a:endParaRPr>
          </a:p>
          <a:p>
            <a:r>
              <a:rPr lang="en-GB" sz="1200" dirty="0" smtClean="0">
                <a:solidFill>
                  <a:prstClr val="black"/>
                </a:solidFill>
                <a:latin typeface="Arial" panose="020B0604020202020204" pitchFamily="34" charset="0"/>
                <a:cs typeface="Arial" panose="020B0604020202020204" pitchFamily="34" charset="0"/>
              </a:rPr>
              <a:t>In three of the affected areas</a:t>
            </a:r>
            <a:r>
              <a:rPr lang="en-GB" sz="1200" dirty="0" smtClean="0">
                <a:solidFill>
                  <a:srgbClr val="FF0000"/>
                </a:solidFill>
                <a:latin typeface="Arial" panose="020B0604020202020204" pitchFamily="34" charset="0"/>
                <a:cs typeface="Arial" panose="020B0604020202020204" pitchFamily="34" charset="0"/>
              </a:rPr>
              <a:t> </a:t>
            </a:r>
            <a:r>
              <a:rPr lang="en-GB" sz="1200" dirty="0" smtClean="0">
                <a:solidFill>
                  <a:prstClr val="black"/>
                </a:solidFill>
                <a:latin typeface="Arial" panose="020B0604020202020204" pitchFamily="34" charset="0"/>
                <a:cs typeface="Arial" panose="020B0604020202020204" pitchFamily="34" charset="0"/>
              </a:rPr>
              <a:t>of the 2011 Japan earthquake/ tsunami, 65% of casualties were over the age of 60 </a:t>
            </a:r>
          </a:p>
          <a:p>
            <a:pPr algn="ctr"/>
            <a:endParaRPr lang="en-GB" sz="1200" dirty="0" smtClean="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523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disparity occurs when preparedness and response plans do not take a gender or diversity inclusive approach</a:t>
            </a:r>
          </a:p>
          <a:p>
            <a:endParaRPr lang="en-US" baseline="0" dirty="0" smtClean="0"/>
          </a:p>
          <a:p>
            <a:r>
              <a:rPr lang="en-US" baseline="0" dirty="0" smtClean="0"/>
              <a:t>Considerations in DM and the main areas this relates with Disaster-law include:</a:t>
            </a:r>
          </a:p>
          <a:p>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Importation of  necessary and appropriate relief items:</a:t>
            </a:r>
            <a:r>
              <a:rPr lang="en-US" baseline="0" dirty="0" smtClean="0"/>
              <a:t> The distribution of relief aid must ensure that the goods being distributed are gender sensitive but also that the process of distribution </a:t>
            </a:r>
            <a:r>
              <a:rPr lang="en-GB" sz="1200" kern="1200" dirty="0" smtClean="0">
                <a:solidFill>
                  <a:schemeClr val="tx1"/>
                </a:solidFill>
                <a:effectLst/>
                <a:latin typeface="+mn-lt"/>
                <a:ea typeface="+mn-ea"/>
                <a:cs typeface="+mn-cs"/>
              </a:rPr>
              <a:t>does not inadvertently place certain groups in more vulnerable</a:t>
            </a:r>
            <a:r>
              <a:rPr lang="en-GB" sz="1200" kern="1200" baseline="0" dirty="0" smtClean="0">
                <a:solidFill>
                  <a:schemeClr val="tx1"/>
                </a:solidFill>
                <a:effectLst/>
                <a:latin typeface="+mn-lt"/>
                <a:ea typeface="+mn-ea"/>
                <a:cs typeface="+mn-cs"/>
              </a:rPr>
              <a:t> positions making the impact of the disaster even greater.</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a:t>
            </a:r>
            <a:r>
              <a:rPr lang="en-US" sz="1200" kern="1200" baseline="0" dirty="0" smtClean="0">
                <a:solidFill>
                  <a:schemeClr val="tx1"/>
                </a:solidFill>
                <a:effectLst/>
                <a:latin typeface="+mn-lt"/>
                <a:ea typeface="+mn-ea"/>
                <a:cs typeface="+mn-cs"/>
              </a:rPr>
              <a:t> example of this is through</a:t>
            </a:r>
            <a:r>
              <a:rPr lang="en-US" sz="1200" dirty="0" smtClean="0"/>
              <a:t> beneficiary registration for relief distribution</a:t>
            </a:r>
            <a:r>
              <a:rPr lang="en-US" sz="1200" baseline="0" dirty="0" smtClean="0"/>
              <a:t> – there are c</a:t>
            </a:r>
            <a:r>
              <a:rPr lang="en-US" sz="1200" dirty="0" smtClean="0"/>
              <a:t>ases whereby beneficiaries are registered by the male HH or by</a:t>
            </a:r>
            <a:r>
              <a:rPr lang="en-US" sz="1200" baseline="0" dirty="0" smtClean="0"/>
              <a:t> home owners. However this can exclude groups such as FHH, widows and people who do not own property such as nomadic groups or migrants. </a:t>
            </a:r>
          </a:p>
          <a:p>
            <a:pPr marL="171450" indent="-171450">
              <a:buFontTx/>
              <a:buChar char="-"/>
            </a:pPr>
            <a:endParaRPr lang="en-US" baseline="0" dirty="0" smtClean="0"/>
          </a:p>
          <a:p>
            <a:r>
              <a:rPr lang="en-US" dirty="0" smtClean="0"/>
              <a:t>2)</a:t>
            </a:r>
            <a:r>
              <a:rPr lang="en-US" baseline="0" dirty="0" smtClean="0"/>
              <a:t> </a:t>
            </a:r>
            <a:r>
              <a:rPr lang="en-US" dirty="0" smtClean="0"/>
              <a:t>Use of adequately trained personnel: </a:t>
            </a:r>
            <a:r>
              <a:rPr lang="en-US" baseline="0" dirty="0" smtClean="0"/>
              <a:t>Where personnel are conducting assessments or providing services we must ensure that not only are these people trained but that there is a gender balance in the staffing and a balance of staff that represent the population they are supporting e.g. ethnic minorities, to ensure more effective and appropriate response that understands the populations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3) </a:t>
            </a:r>
            <a:r>
              <a:rPr lang="en-US" dirty="0" smtClean="0"/>
              <a:t>Ensuring full and equal consultation with and participation of beneficiaries: </a:t>
            </a:r>
            <a:r>
              <a:rPr lang="en-US" baseline="0" dirty="0" smtClean="0"/>
              <a:t>Consulting beneficiaries is widely acknowledged as being essential to be able to create effective preparedness plans, reduce risk and provide adequate response to emergencies. </a:t>
            </a:r>
            <a:r>
              <a:rPr lang="en-US" sz="1200" kern="1200" baseline="0" dirty="0" smtClean="0">
                <a:solidFill>
                  <a:schemeClr val="tx1"/>
                </a:solidFill>
                <a:effectLst/>
                <a:latin typeface="+mn-lt"/>
                <a:ea typeface="+mn-ea"/>
                <a:cs typeface="+mn-cs"/>
              </a:rPr>
              <a:t>We must h</a:t>
            </a:r>
            <a:r>
              <a:rPr lang="en-US" sz="1200" kern="1200" dirty="0" smtClean="0">
                <a:solidFill>
                  <a:schemeClr val="tx1"/>
                </a:solidFill>
                <a:effectLst/>
                <a:latin typeface="+mn-lt"/>
                <a:ea typeface="+mn-ea"/>
                <a:cs typeface="+mn-cs"/>
              </a:rPr>
              <a:t>arness</a:t>
            </a:r>
            <a:r>
              <a:rPr lang="en-US" sz="1200" kern="1200" baseline="0" dirty="0" smtClean="0">
                <a:solidFill>
                  <a:schemeClr val="tx1"/>
                </a:solidFill>
                <a:effectLst/>
                <a:latin typeface="+mn-lt"/>
                <a:ea typeface="+mn-ea"/>
                <a:cs typeface="+mn-cs"/>
              </a:rPr>
              <a:t> the capacities of men and women and social groups such as people with disabilities, the elderly, people with health problems, within a population and ensure their equal and full participation </a:t>
            </a:r>
            <a:r>
              <a:rPr lang="en-GB" sz="1200" kern="1200" dirty="0" smtClean="0">
                <a:solidFill>
                  <a:schemeClr val="tx1"/>
                </a:solidFill>
                <a:effectLst/>
                <a:latin typeface="+mn-lt"/>
                <a:ea typeface="+mn-ea"/>
                <a:cs typeface="+mn-cs"/>
              </a:rPr>
              <a:t>at all stages of the DM - DRR, relief and recovery</a:t>
            </a:r>
            <a:r>
              <a:rPr lang="en-GB" sz="1200" kern="1200" baseline="0" dirty="0" smtClean="0">
                <a:solidFill>
                  <a:schemeClr val="tx1"/>
                </a:solidFill>
                <a:effectLst/>
                <a:latin typeface="+mn-lt"/>
                <a:ea typeface="+mn-ea"/>
                <a:cs typeface="+mn-cs"/>
              </a:rPr>
              <a:t> and in all stages of the </a:t>
            </a:r>
            <a:r>
              <a:rPr lang="en-GB" sz="1200" kern="1200" dirty="0" smtClean="0">
                <a:solidFill>
                  <a:schemeClr val="tx1"/>
                </a:solidFill>
                <a:effectLst/>
                <a:latin typeface="+mn-lt"/>
                <a:ea typeface="+mn-ea"/>
                <a:cs typeface="+mn-cs"/>
              </a:rPr>
              <a:t>programme cycle from planning, implementation, monitoring, evaluation and reporting. We</a:t>
            </a:r>
            <a:r>
              <a:rPr lang="en-GB" sz="1200" kern="1200" baseline="0" dirty="0" smtClean="0">
                <a:solidFill>
                  <a:schemeClr val="tx1"/>
                </a:solidFill>
                <a:effectLst/>
                <a:latin typeface="+mn-lt"/>
                <a:ea typeface="+mn-ea"/>
                <a:cs typeface="+mn-cs"/>
              </a:rPr>
              <a:t> must e</a:t>
            </a:r>
            <a:r>
              <a:rPr lang="en-GB" sz="1200" kern="1200" dirty="0" smtClean="0">
                <a:solidFill>
                  <a:schemeClr val="tx1"/>
                </a:solidFill>
                <a:effectLst/>
                <a:latin typeface="+mn-lt"/>
                <a:ea typeface="+mn-ea"/>
                <a:cs typeface="+mn-cs"/>
              </a:rPr>
              <a:t>nsure that it is not seen as an ‘add-on’. </a:t>
            </a:r>
          </a:p>
          <a:p>
            <a:pPr marL="171450" indent="-171450">
              <a:buFontTx/>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 </a:t>
            </a:r>
            <a:r>
              <a:rPr lang="en-US" dirty="0" smtClean="0"/>
              <a:t>Ensure early warning systems are gender and diversity sensitive: From a gendered perspective this relates to women and girls systematically having less opportunity</a:t>
            </a:r>
            <a:r>
              <a:rPr lang="en-US" baseline="0" dirty="0" smtClean="0"/>
              <a:t> for or access to education. Therefore many more women are illiterate and this put them in a vulnerable position with regards to accessing information regarding disaster preparedness systems or early warning. Also EWS are less likely to be designed to target women and ways in which women can best receive information. </a:t>
            </a:r>
            <a:r>
              <a:rPr lang="en-US" sz="1200" baseline="0" dirty="0" smtClean="0"/>
              <a:t>People with disabilities or impairments will have a different perception on the environment around them and may have to access information differently e.g. hearing, sight or mental or physical impairments. This should be recognized and taken into consideration.</a:t>
            </a:r>
          </a:p>
          <a:p>
            <a:pPr marL="0" indent="0">
              <a:buFontTx/>
              <a:buNone/>
            </a:pPr>
            <a:endParaRPr lang="en-US" baseline="0" dirty="0" smtClean="0"/>
          </a:p>
          <a:p>
            <a:pPr marL="0" indent="0">
              <a:buFontTx/>
              <a:buNone/>
            </a:pPr>
            <a:r>
              <a:rPr lang="en-US" baseline="0" dirty="0" smtClean="0">
                <a:solidFill>
                  <a:srgbClr val="FF0000"/>
                </a:solidFill>
              </a:rPr>
              <a:t>*Link with the next section of the presentation*</a:t>
            </a:r>
          </a:p>
          <a:p>
            <a:pPr marL="171450" indent="-171450">
              <a:buFontTx/>
              <a:buChar char="-"/>
            </a:pPr>
            <a:r>
              <a:rPr lang="en-US" baseline="0" dirty="0" smtClean="0"/>
              <a:t>Women and girls are also disproportionately affected by gender-based violence which is known to increase in the aftermath of a disaster……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133924A-2DC7-40E7-8019-3ECCDFD8ACE2}" type="slidenum">
              <a:rPr lang="en-US" smtClean="0"/>
              <a:t>7</a:t>
            </a:fld>
            <a:endParaRPr lang="en-US"/>
          </a:p>
        </p:txBody>
      </p:sp>
    </p:spTree>
    <p:extLst>
      <p:ext uri="{BB962C8B-B14F-4D97-AF65-F5344CB8AC3E}">
        <p14:creationId xmlns:p14="http://schemas.microsoft.com/office/powerpoint/2010/main" val="107849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part of the presentation will focus on one aspect in particular related</a:t>
            </a:r>
            <a:r>
              <a:rPr lang="en-GB" baseline="0" dirty="0" smtClean="0"/>
              <a:t> to gender and diversity, which is the matter of sexual and gender based violence in both health and natural hazard related disasters. </a:t>
            </a:r>
          </a:p>
          <a:p>
            <a:endParaRPr lang="en-GB" baseline="0" dirty="0" smtClean="0"/>
          </a:p>
          <a:p>
            <a:r>
              <a:rPr lang="en-GB" baseline="0" dirty="0" smtClean="0"/>
              <a:t>The information in this section can be distressing. </a:t>
            </a:r>
          </a:p>
          <a:p>
            <a:endParaRPr lang="en-GB" baseline="0" dirty="0" smtClean="0"/>
          </a:p>
          <a:p>
            <a:r>
              <a:rPr lang="en-GB" baseline="0" dirty="0" smtClean="0"/>
              <a:t>The issue of sexual and gender based violence is not new, rather, what is developing is a greater understanding of how SGBV is related to and can undermine existing government strategies to build community resilience.</a:t>
            </a:r>
            <a:endParaRPr lang="en-GB" dirty="0"/>
          </a:p>
        </p:txBody>
      </p:sp>
      <p:sp>
        <p:nvSpPr>
          <p:cNvPr id="4" name="Slide Number Placeholder 3"/>
          <p:cNvSpPr>
            <a:spLocks noGrp="1"/>
          </p:cNvSpPr>
          <p:nvPr>
            <p:ph type="sldNum" sz="quarter" idx="10"/>
          </p:nvPr>
        </p:nvSpPr>
        <p:spPr/>
        <p:txBody>
          <a:bodyPr/>
          <a:lstStyle/>
          <a:p>
            <a:fld id="{A133924A-2DC7-40E7-8019-3ECCDFD8ACE2}" type="slidenum">
              <a:rPr lang="en-US" smtClean="0"/>
              <a:t>8</a:t>
            </a:fld>
            <a:endParaRPr lang="en-US"/>
          </a:p>
        </p:txBody>
      </p:sp>
    </p:spTree>
    <p:extLst>
      <p:ext uri="{BB962C8B-B14F-4D97-AF65-F5344CB8AC3E}">
        <p14:creationId xmlns:p14="http://schemas.microsoft.com/office/powerpoint/2010/main" val="632199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Turn</a:t>
            </a:r>
            <a:r>
              <a:rPr lang="en-GB" baseline="0" dirty="0" smtClean="0"/>
              <a:t> to look at a very concrete and discrete area of gender and diversity.</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This is the issue of Sexual and Gender Based Violence and its relationship with emergencies. Today I am talking specifically about Disasters and health emergencies. This is an emerging area of law, and of practice.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It is important to note that there is some debate about what terms to use. The UN is moving towards the term violence against women (</a:t>
            </a:r>
            <a:r>
              <a:rPr lang="en-GB" baseline="0" dirty="0" err="1" smtClean="0"/>
              <a:t>VAW</a:t>
            </a:r>
            <a:r>
              <a:rPr lang="en-GB" baseline="0" dirty="0" smtClean="0"/>
              <a:t>), and Gender Based Violence is also commonly understood. As a mixed Movement, we increasingly use the term Sexual and Gender Based Violence to recognise the specific mandate for sexual violence in conflict of ICRC.</a:t>
            </a:r>
            <a:endParaRPr lang="en-GB" baseline="0" dirty="0" smtClean="0"/>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r>
              <a:rPr lang="en-GB" baseline="0" dirty="0" smtClean="0"/>
              <a:t>Definitions for terms are outlined in international agreements, some treaty law, some policies </a:t>
            </a:r>
            <a:r>
              <a:rPr lang="en-GB" baseline="0" dirty="0" err="1" smtClean="0"/>
              <a:t>etc</a:t>
            </a:r>
            <a:r>
              <a:rPr lang="en-GB" baseline="0" dirty="0" smtClean="0"/>
              <a:t> that have been developed since the </a:t>
            </a:r>
            <a:r>
              <a:rPr lang="en-GB" baseline="0" dirty="0" err="1" smtClean="0"/>
              <a:t>1970s</a:t>
            </a:r>
            <a:r>
              <a:rPr lang="en-GB" baseline="0" dirty="0" smtClean="0"/>
              <a:t>.</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 understanding of SGBV that I will be using </a:t>
            </a:r>
            <a:r>
              <a:rPr lang="en-GB" baseline="0" dirty="0" smtClean="0"/>
              <a:t>today is on the slide.</a:t>
            </a:r>
          </a:p>
          <a:p>
            <a:endParaRPr lang="en-GB" dirty="0" smtClean="0">
              <a:solidFill>
                <a:srgbClr val="FF1515"/>
              </a:solidFill>
            </a:endParaRPr>
          </a:p>
          <a:p>
            <a:pPr marL="171450" indent="-171450">
              <a:buFont typeface="Arial" panose="020B0604020202020204" pitchFamily="34" charset="0"/>
              <a:buChar char="•"/>
            </a:pPr>
            <a:r>
              <a:rPr lang="en-GB" b="1" i="0" dirty="0" smtClean="0">
                <a:solidFill>
                  <a:srgbClr val="FF1515"/>
                </a:solidFill>
              </a:rPr>
              <a:t>Something</a:t>
            </a:r>
            <a:r>
              <a:rPr lang="en-GB" b="1" i="0" baseline="0" dirty="0" smtClean="0">
                <a:solidFill>
                  <a:srgbClr val="FF1515"/>
                </a:solidFill>
              </a:rPr>
              <a:t> that I want you to consider is that where international conflict occurs we have a number of international tools and </a:t>
            </a:r>
            <a:r>
              <a:rPr lang="en-GB" b="1" i="0" baseline="0" dirty="0" smtClean="0">
                <a:solidFill>
                  <a:srgbClr val="FF1515"/>
                </a:solidFill>
              </a:rPr>
              <a:t>local legal instruments. In </a:t>
            </a:r>
            <a:r>
              <a:rPr lang="en-GB" b="1" i="0" baseline="0" dirty="0" smtClean="0">
                <a:solidFill>
                  <a:srgbClr val="FF1515"/>
                </a:solidFill>
              </a:rPr>
              <a:t>disasters, response to acts of violence is largely defined in national codes, and accountability for international actors is often dependent only on codes of conduct, policies and practice.</a:t>
            </a:r>
            <a:endParaRPr lang="en-GB" b="1" i="0" dirty="0" smtClean="0">
              <a:solidFill>
                <a:srgbClr val="FF1515"/>
              </a:solidFill>
            </a:endParaRPr>
          </a:p>
          <a:p>
            <a:endParaRPr lang="en-GB" b="1" dirty="0" smtClean="0"/>
          </a:p>
          <a:p>
            <a:endParaRPr lang="en-GB" baseline="0" dirty="0" smtClean="0"/>
          </a:p>
        </p:txBody>
      </p:sp>
      <p:sp>
        <p:nvSpPr>
          <p:cNvPr id="4" name="Slide Number Placeholder 3"/>
          <p:cNvSpPr>
            <a:spLocks noGrp="1"/>
          </p:cNvSpPr>
          <p:nvPr>
            <p:ph type="sldNum" sz="quarter" idx="10"/>
          </p:nvPr>
        </p:nvSpPr>
        <p:spPr/>
        <p:txBody>
          <a:bodyPr/>
          <a:lstStyle/>
          <a:p>
            <a:fld id="{A133924A-2DC7-40E7-8019-3ECCDFD8ACE2}" type="slidenum">
              <a:rPr lang="en-US" smtClean="0"/>
              <a:t>9</a:t>
            </a:fld>
            <a:endParaRPr lang="en-US"/>
          </a:p>
        </p:txBody>
      </p:sp>
    </p:spTree>
    <p:extLst>
      <p:ext uri="{BB962C8B-B14F-4D97-AF65-F5344CB8AC3E}">
        <p14:creationId xmlns:p14="http://schemas.microsoft.com/office/powerpoint/2010/main" val="293214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ay.maloney@ifrc.org" TargetMode="External"/><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152400" y="152400"/>
            <a:ext cx="8763000" cy="5657948"/>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11"/>
          <p:cNvGrpSpPr>
            <a:grpSpLocks/>
          </p:cNvGrpSpPr>
          <p:nvPr userDrawn="1"/>
        </p:nvGrpSpPr>
        <p:grpSpPr bwMode="auto">
          <a:xfrm>
            <a:off x="304800" y="304800"/>
            <a:ext cx="1260475" cy="1260475"/>
            <a:chOff x="193688" y="193688"/>
            <a:chExt cx="1260000" cy="1260000"/>
          </a:xfrm>
        </p:grpSpPr>
        <p:sp>
          <p:nvSpPr>
            <p:cNvPr id="6" name="Oval 5"/>
            <p:cNvSpPr/>
            <p:nvPr userDrawn="1"/>
          </p:nvSpPr>
          <p:spPr>
            <a:xfrm>
              <a:off x="193688" y="193688"/>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7" name="TextBox 6"/>
            <p:cNvSpPr txBox="1"/>
            <p:nvPr userDrawn="1"/>
          </p:nvSpPr>
          <p:spPr>
            <a:xfrm>
              <a:off x="253943" y="669856"/>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
        <p:nvSpPr>
          <p:cNvPr id="2" name="Title 1"/>
          <p:cNvSpPr>
            <a:spLocks noGrp="1"/>
          </p:cNvSpPr>
          <p:nvPr>
            <p:ph type="ctrTitle" hasCustomPrompt="1"/>
          </p:nvPr>
        </p:nvSpPr>
        <p:spPr>
          <a:xfrm>
            <a:off x="685800" y="2667000"/>
            <a:ext cx="7543800" cy="647591"/>
          </a:xfrm>
        </p:spPr>
        <p:txBody>
          <a:bodyPr/>
          <a:lstStyle>
            <a:lvl1pPr algn="r">
              <a:defRPr b="1" baseline="0">
                <a:solidFill>
                  <a:schemeClr val="bg1"/>
                </a:solidFill>
              </a:defRPr>
            </a:lvl1pPr>
          </a:lstStyle>
          <a:p>
            <a:r>
              <a:rPr lang="en-US" dirty="0" smtClean="0"/>
              <a:t>Addressing Gender and Diversity Equality within Community Safety and</a:t>
            </a:r>
            <a:endParaRPr lang="en-GB" dirty="0"/>
          </a:p>
        </p:txBody>
      </p:sp>
      <p:sp>
        <p:nvSpPr>
          <p:cNvPr id="3" name="Subtitle 2"/>
          <p:cNvSpPr>
            <a:spLocks noGrp="1"/>
          </p:cNvSpPr>
          <p:nvPr>
            <p:ph type="subTitle" idx="1" hasCustomPrompt="1"/>
          </p:nvPr>
        </p:nvSpPr>
        <p:spPr>
          <a:xfrm>
            <a:off x="990600" y="37338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IFRC Southeast Asia Regional Delegation</a:t>
            </a:r>
          </a:p>
          <a:p>
            <a:r>
              <a:rPr lang="en-GB" dirty="0" smtClean="0"/>
              <a:t>2014</a:t>
            </a:r>
            <a:endParaRPr lang="en-GB" dirty="0"/>
          </a:p>
        </p:txBody>
      </p:sp>
    </p:spTree>
    <p:extLst>
      <p:ext uri="{BB962C8B-B14F-4D97-AF65-F5344CB8AC3E}">
        <p14:creationId xmlns:p14="http://schemas.microsoft.com/office/powerpoint/2010/main" val="21032050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8" name="Group 11"/>
          <p:cNvGrpSpPr>
            <a:grpSpLocks/>
          </p:cNvGrpSpPr>
          <p:nvPr userDrawn="1"/>
        </p:nvGrpSpPr>
        <p:grpSpPr bwMode="auto">
          <a:xfrm>
            <a:off x="323528" y="476672"/>
            <a:ext cx="1260475" cy="1260475"/>
            <a:chOff x="60067" y="213153"/>
            <a:chExt cx="1260000" cy="1260000"/>
          </a:xfrm>
        </p:grpSpPr>
        <p:sp>
          <p:nvSpPr>
            <p:cNvPr id="9" name="Oval 8"/>
            <p:cNvSpPr/>
            <p:nvPr/>
          </p:nvSpPr>
          <p:spPr>
            <a:xfrm>
              <a:off x="60067" y="213153"/>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TextBox 9"/>
            <p:cNvSpPr txBox="1"/>
            <p:nvPr/>
          </p:nvSpPr>
          <p:spPr>
            <a:xfrm>
              <a:off x="132048" y="656346"/>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Tree>
    <p:extLst>
      <p:ext uri="{BB962C8B-B14F-4D97-AF65-F5344CB8AC3E}">
        <p14:creationId xmlns:p14="http://schemas.microsoft.com/office/powerpoint/2010/main" val="9794176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981612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dirty="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632385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41442091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393983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1291837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TextBox 4"/>
            <p:cNvSpPr txBox="1"/>
            <p:nvPr/>
          </p:nvSpPr>
          <p:spPr>
            <a:xfrm>
              <a:off x="533400" y="498475"/>
              <a:ext cx="4724400" cy="4616648"/>
            </a:xfrm>
            <a:prstGeom prst="rect">
              <a:avLst/>
            </a:prstGeom>
            <a:noFill/>
          </p:spPr>
          <p:txBody>
            <a:bodyPr lIns="0" tIns="0" rIns="0" bIns="0">
              <a:spAutoFit/>
            </a:bodyPr>
            <a:lstStyle/>
            <a:p>
              <a:pPr>
                <a:defRPr/>
              </a:pPr>
              <a:r>
                <a:rPr lang="en-US" sz="2000" b="1" baseline="30000" dirty="0">
                  <a:solidFill>
                    <a:srgbClr val="E8C7B0"/>
                  </a:solidFill>
                  <a:latin typeface="Arial" pitchFamily="34" charset="0"/>
                  <a:cs typeface="Arial" pitchFamily="34" charset="0"/>
                </a:rPr>
                <a:t>FOR FURTHER INFORMATION ON GENDER, </a:t>
              </a:r>
            </a:p>
            <a:p>
              <a:pPr>
                <a:defRPr/>
              </a:pPr>
              <a:r>
                <a:rPr lang="en-US" sz="2000" b="1" baseline="30000" dirty="0">
                  <a:solidFill>
                    <a:srgbClr val="E8C7B0"/>
                  </a:solidFill>
                  <a:latin typeface="Arial" pitchFamily="34" charset="0"/>
                  <a:cs typeface="Arial" pitchFamily="34" charset="0"/>
                </a:rPr>
                <a:t>PLEASE CONTACT:</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IFRC GENDER </a:t>
              </a:r>
              <a:r>
                <a:rPr lang="en-US" sz="2000" b="1" baseline="30000" dirty="0" smtClean="0">
                  <a:solidFill>
                    <a:srgbClr val="E8C7B0"/>
                  </a:solidFill>
                  <a:latin typeface="Arial" pitchFamily="34" charset="0"/>
                  <a:cs typeface="Arial" pitchFamily="34" charset="0"/>
                </a:rPr>
                <a:t>AND DIVERSITY ADVISOR</a:t>
              </a:r>
              <a:r>
                <a:rPr lang="en-US" sz="2000" b="1" baseline="30000" dirty="0">
                  <a:solidFill>
                    <a:srgbClr val="E8C7B0"/>
                  </a:solidFill>
                  <a:latin typeface="Arial" pitchFamily="34" charset="0"/>
                  <a:cs typeface="Arial" pitchFamily="34" charset="0"/>
                </a:rPr>
                <a:t>, </a:t>
              </a:r>
              <a:r>
                <a:rPr lang="en-US" sz="2000" b="1" baseline="30000" dirty="0" smtClean="0">
                  <a:solidFill>
                    <a:srgbClr val="E8C7B0"/>
                  </a:solidFill>
                  <a:latin typeface="Arial" pitchFamily="34" charset="0"/>
                  <a:cs typeface="Arial" pitchFamily="34" charset="0"/>
                </a:rPr>
                <a:t>ASIA PACIFIC ZONE</a:t>
              </a:r>
            </a:p>
            <a:p>
              <a:pPr>
                <a:defRPr/>
              </a:pPr>
              <a:r>
                <a:rPr lang="en-US" sz="2000" baseline="30000" dirty="0" smtClean="0">
                  <a:solidFill>
                    <a:prstClr val="white"/>
                  </a:solidFill>
                  <a:latin typeface="Arial" pitchFamily="34" charset="0"/>
                  <a:cs typeface="Arial" pitchFamily="34" charset="0"/>
                </a:rPr>
                <a:t>MAY MALONEY (</a:t>
              </a:r>
              <a:r>
                <a:rPr lang="en-US" sz="2000" baseline="30000" dirty="0" smtClean="0">
                  <a:solidFill>
                    <a:prstClr val="white"/>
                  </a:solidFill>
                  <a:latin typeface="Arial" pitchFamily="34" charset="0"/>
                  <a:cs typeface="Arial" pitchFamily="34" charset="0"/>
                  <a:hlinkClick r:id="rId2"/>
                </a:rPr>
                <a:t>may.maloney@ifrc.org</a:t>
              </a:r>
              <a:r>
                <a:rPr lang="en-US" sz="2000" baseline="30000" dirty="0" smtClean="0">
                  <a:solidFill>
                    <a:prstClr val="white"/>
                  </a:solidFill>
                  <a:latin typeface="Arial" pitchFamily="34" charset="0"/>
                  <a:cs typeface="Arial" pitchFamily="34" charset="0"/>
                </a:rPr>
                <a:t>)</a:t>
              </a:r>
            </a:p>
            <a:p>
              <a:pPr>
                <a:defRPr/>
              </a:pPr>
              <a:r>
                <a:rPr lang="en-US" sz="2000" baseline="0" smtClean="0">
                  <a:solidFill>
                    <a:prstClr val="white"/>
                  </a:solidFill>
                  <a:latin typeface="Arial" pitchFamily="34" charset="0"/>
                  <a:cs typeface="Arial" pitchFamily="34" charset="0"/>
                </a:rPr>
                <a:t> </a:t>
              </a:r>
              <a:endParaRPr lang="en-US" sz="2000" baseline="0" dirty="0" smtClean="0">
                <a:solidFill>
                  <a:prstClr val="white"/>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baseline="30000" dirty="0" smtClean="0">
                  <a:solidFill>
                    <a:srgbClr val="E8C7B0"/>
                  </a:solidFill>
                  <a:latin typeface="Arial" pitchFamily="34" charset="0"/>
                  <a:cs typeface="Arial" pitchFamily="34" charset="0"/>
                </a:rPr>
                <a:t>IFRC GENDER AND DIVERSITY ADVISOR, SOUTH EAST ASIA REGIONAL DELEGATION</a:t>
              </a:r>
              <a:r>
                <a:rPr lang="en-US" sz="2000" baseline="30000" dirty="0" smtClean="0">
                  <a:solidFill>
                    <a:prstClr val="white"/>
                  </a:solidFill>
                  <a:latin typeface="Arial" pitchFamily="34" charset="0"/>
                  <a:cs typeface="Arial" pitchFamily="34" charset="0"/>
                </a:rPr>
                <a:t/>
              </a:r>
              <a:br>
                <a:rPr lang="en-US" sz="2000" baseline="30000" dirty="0" smtClean="0">
                  <a:solidFill>
                    <a:prstClr val="white"/>
                  </a:solidFill>
                  <a:latin typeface="Arial" pitchFamily="34" charset="0"/>
                  <a:cs typeface="Arial" pitchFamily="34" charset="0"/>
                </a:rPr>
              </a:br>
              <a:r>
                <a:rPr lang="en-US" sz="2000" kern="1200" baseline="30000" dirty="0" smtClean="0">
                  <a:solidFill>
                    <a:prstClr val="white"/>
                  </a:solidFill>
                  <a:latin typeface="Arial" pitchFamily="34" charset="0"/>
                  <a:ea typeface="+mn-ea"/>
                  <a:cs typeface="Arial" pitchFamily="34" charset="0"/>
                </a:rPr>
                <a:t>CHRISTINA</a:t>
              </a:r>
              <a:r>
                <a:rPr lang="en-US" sz="2000" b="1" baseline="0" dirty="0" smtClean="0">
                  <a:solidFill>
                    <a:prstClr val="white"/>
                  </a:solidFill>
                  <a:latin typeface="Arial" pitchFamily="34" charset="0"/>
                  <a:cs typeface="Arial" pitchFamily="34" charset="0"/>
                </a:rPr>
                <a:t> </a:t>
              </a:r>
              <a:r>
                <a:rPr lang="en-US" sz="2000" kern="1200" baseline="30000" dirty="0" smtClean="0">
                  <a:solidFill>
                    <a:prstClr val="white"/>
                  </a:solidFill>
                  <a:latin typeface="Arial" pitchFamily="34" charset="0"/>
                  <a:ea typeface="+mn-ea"/>
                  <a:cs typeface="Arial" pitchFamily="34" charset="0"/>
                </a:rPr>
                <a:t>HANEEF (christina.haneef@ifrc.org)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baseline="30000" dirty="0">
                <a:solidFill>
                  <a:prstClr val="white"/>
                </a:solidFill>
                <a:latin typeface="Arial" pitchFamily="34" charset="0"/>
                <a:cs typeface="Arial" pitchFamily="34" charset="0"/>
              </a:endParaRP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THIS PRESENTATION IS PUBLISHED BY</a:t>
              </a:r>
            </a:p>
            <a:p>
              <a:pPr>
                <a:defRPr/>
              </a:pPr>
              <a:r>
                <a:rPr lang="en-US" sz="2000" b="1" baseline="30000" dirty="0">
                  <a:solidFill>
                    <a:prstClr val="white"/>
                  </a:solidFill>
                  <a:latin typeface="Arial" pitchFamily="34" charset="0"/>
                  <a:cs typeface="Arial" pitchFamily="34" charset="0"/>
                </a:rPr>
                <a:t>INTERNATIONAL FEDERATION OF </a:t>
              </a:r>
              <a:br>
                <a:rPr lang="en-US" sz="2000" b="1"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RED CROSS AND RED CRESCENT SOCIETIES</a:t>
              </a:r>
            </a:p>
            <a:p>
              <a:pPr>
                <a:defRPr/>
              </a:pPr>
              <a:r>
                <a:rPr lang="en-US" sz="2000" b="1" baseline="30000" dirty="0">
                  <a:solidFill>
                    <a:prstClr val="white"/>
                  </a:solidFill>
                  <a:latin typeface="Arial" pitchFamily="34" charset="0"/>
                  <a:cs typeface="Arial" pitchFamily="34" charset="0"/>
                </a:rPr>
                <a:t>P.O. BOX 372</a:t>
              </a:r>
            </a:p>
            <a:p>
              <a:pPr>
                <a:defRPr/>
              </a:pPr>
              <a:r>
                <a:rPr lang="en-US" sz="2000" b="1" baseline="30000" dirty="0">
                  <a:solidFill>
                    <a:prstClr val="white"/>
                  </a:solidFill>
                  <a:latin typeface="Arial" pitchFamily="34" charset="0"/>
                  <a:cs typeface="Arial" pitchFamily="34" charset="0"/>
                </a:rPr>
                <a:t>CH-1211 GENEVA 19</a:t>
              </a:r>
            </a:p>
            <a:p>
              <a:pPr>
                <a:defRPr/>
              </a:pPr>
              <a:r>
                <a:rPr lang="en-US" sz="2000" b="1" baseline="30000" dirty="0">
                  <a:solidFill>
                    <a:prstClr val="white"/>
                  </a:solidFill>
                  <a:latin typeface="Arial" pitchFamily="34" charset="0"/>
                  <a:cs typeface="Arial" pitchFamily="34" charset="0"/>
                </a:rPr>
                <a:t>SWITZERLAND</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TEL.: +41 22 730 42 22</a:t>
              </a:r>
            </a:p>
            <a:p>
              <a:pPr>
                <a:defRPr/>
              </a:pPr>
              <a:r>
                <a:rPr lang="en-US" sz="2000" b="1" baseline="30000" dirty="0">
                  <a:solidFill>
                    <a:prstClr val="white"/>
                  </a:solidFill>
                  <a:latin typeface="Arial" pitchFamily="34" charset="0"/>
                  <a:cs typeface="Arial" pitchFamily="34" charset="0"/>
                </a:rPr>
                <a:t>FAX.: +41 22 733 03 95</a:t>
              </a: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p:nvPicPr>
          <p:blipFill>
            <a:blip r:embed="rId3"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4" cstate="print"/>
            <a:srcRect/>
            <a:stretch>
              <a:fillRect/>
            </a:stretch>
          </p:blipFill>
          <p:spPr bwMode="auto">
            <a:xfrm>
              <a:off x="5715000" y="6096000"/>
              <a:ext cx="3157728" cy="295815"/>
            </a:xfrm>
            <a:prstGeom prst="rect">
              <a:avLst/>
            </a:prstGeom>
            <a:noFill/>
            <a:ln w="9525">
              <a:noFill/>
              <a:miter lim="800000"/>
              <a:headEnd/>
              <a:tailEnd/>
            </a:ln>
          </p:spPr>
        </p:pic>
      </p:grpSp>
    </p:spTree>
    <p:extLst>
      <p:ext uri="{BB962C8B-B14F-4D97-AF65-F5344CB8AC3E}">
        <p14:creationId xmlns:p14="http://schemas.microsoft.com/office/powerpoint/2010/main" val="23166265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4286240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0151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177144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062319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extLst>
      <p:ext uri="{BB962C8B-B14F-4D97-AF65-F5344CB8AC3E}">
        <p14:creationId xmlns:p14="http://schemas.microsoft.com/office/powerpoint/2010/main" val="25876093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682493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183914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TextBox 4"/>
            <p:cNvSpPr txBox="1"/>
            <p:nvPr userDrawn="1"/>
          </p:nvSpPr>
          <p:spPr>
            <a:xfrm>
              <a:off x="533400" y="498475"/>
              <a:ext cx="4724400" cy="3795911"/>
            </a:xfrm>
            <a:prstGeom prst="rect">
              <a:avLst/>
            </a:prstGeom>
            <a:noFill/>
          </p:spPr>
          <p:txBody>
            <a:bodyPr lIns="0" tIns="0" rIns="0" bIns="0">
              <a:spAutoFit/>
            </a:bodyPr>
            <a:lstStyle/>
            <a:p>
              <a:pPr>
                <a:defRPr/>
              </a:pPr>
              <a:r>
                <a:rPr lang="en-US" sz="2000" b="1" baseline="30000" dirty="0">
                  <a:solidFill>
                    <a:srgbClr val="E8C7B0"/>
                  </a:solidFill>
                  <a:latin typeface="Arial" pitchFamily="34" charset="0"/>
                  <a:cs typeface="Arial" pitchFamily="34" charset="0"/>
                </a:rPr>
                <a:t>FOR FURTHER INFORMATION ON GENDER, PLEASE CONTACT:</a:t>
              </a:r>
            </a:p>
            <a:p>
              <a:pPr>
                <a:defRPr/>
              </a:pPr>
              <a:endParaRPr lang="en-US" sz="2000" b="1" baseline="30000" dirty="0">
                <a:solidFill>
                  <a:srgbClr val="E8C7B0"/>
                </a:solidFill>
                <a:latin typeface="Arial" pitchFamily="34" charset="0"/>
                <a:cs typeface="Arial" pitchFamily="34" charset="0"/>
              </a:endParaRPr>
            </a:p>
            <a:p>
              <a:pPr>
                <a:defRPr/>
              </a:pPr>
              <a:r>
                <a:rPr lang="en-US" sz="2000" baseline="30000" dirty="0">
                  <a:solidFill>
                    <a:prstClr val="white"/>
                  </a:solidFill>
                  <a:latin typeface="Arial" pitchFamily="34" charset="0"/>
                  <a:cs typeface="Arial" pitchFamily="34" charset="0"/>
                </a:rPr>
                <a:t>Matt McMahon, REGIONAL</a:t>
              </a:r>
              <a:r>
                <a:rPr lang="en-US" sz="2000" dirty="0">
                  <a:solidFill>
                    <a:prstClr val="white"/>
                  </a:solidFill>
                  <a:latin typeface="Arial" pitchFamily="34" charset="0"/>
                  <a:cs typeface="Arial" pitchFamily="34" charset="0"/>
                </a:rPr>
                <a:t> </a:t>
              </a:r>
              <a:r>
                <a:rPr lang="en-US" sz="2000" baseline="30000" dirty="0">
                  <a:solidFill>
                    <a:prstClr val="white"/>
                  </a:solidFill>
                  <a:latin typeface="Arial" pitchFamily="34" charset="0"/>
                  <a:cs typeface="Arial" pitchFamily="34" charset="0"/>
                </a:rPr>
                <a:t>GENDER and</a:t>
              </a:r>
              <a:r>
                <a:rPr lang="en-US" sz="2000" dirty="0">
                  <a:solidFill>
                    <a:prstClr val="white"/>
                  </a:solidFill>
                  <a:latin typeface="Arial" pitchFamily="34" charset="0"/>
                  <a:cs typeface="Arial" pitchFamily="34" charset="0"/>
                </a:rPr>
                <a:t> </a:t>
              </a:r>
              <a:r>
                <a:rPr lang="en-US" sz="2000" baseline="30000" dirty="0">
                  <a:solidFill>
                    <a:prstClr val="white"/>
                  </a:solidFill>
                  <a:latin typeface="Arial" pitchFamily="34" charset="0"/>
                  <a:cs typeface="Arial" pitchFamily="34" charset="0"/>
                </a:rPr>
                <a:t> DIVERSITY FOCAL PERSON, IFRC Southeast Asia Regional Delegation</a:t>
              </a:r>
              <a:br>
                <a:rPr lang="en-US" sz="2000"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TEL. : +66(0) 2661</a:t>
              </a:r>
              <a:r>
                <a:rPr lang="en-US" sz="2000" b="1" dirty="0">
                  <a:solidFill>
                    <a:prstClr val="white"/>
                  </a:solidFill>
                  <a:latin typeface="Arial" pitchFamily="34" charset="0"/>
                  <a:cs typeface="Arial" pitchFamily="34" charset="0"/>
                </a:rPr>
                <a:t> </a:t>
              </a:r>
              <a:r>
                <a:rPr lang="en-US" sz="2000" b="1" baseline="30000" dirty="0">
                  <a:solidFill>
                    <a:prstClr val="white"/>
                  </a:solidFill>
                  <a:latin typeface="Arial" pitchFamily="34" charset="0"/>
                  <a:cs typeface="Arial" pitchFamily="34" charset="0"/>
                </a:rPr>
                <a:t>8201 ext 104</a:t>
              </a:r>
              <a:r>
                <a:rPr lang="en-US" sz="2000" b="1" dirty="0">
                  <a:solidFill>
                    <a:prstClr val="white"/>
                  </a:solidFill>
                  <a:latin typeface="Arial" pitchFamily="34" charset="0"/>
                  <a:cs typeface="Arial" pitchFamily="34" charset="0"/>
                </a:rPr>
                <a:t> </a:t>
              </a: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EMAIL: matthew.mcmahon@ifrc.org</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THIS PRESENTATION IS PUBLISHED BY</a:t>
              </a:r>
            </a:p>
            <a:p>
              <a:pPr>
                <a:defRPr/>
              </a:pPr>
              <a:r>
                <a:rPr lang="en-US" sz="2000" b="1" baseline="30000" dirty="0">
                  <a:solidFill>
                    <a:prstClr val="white"/>
                  </a:solidFill>
                  <a:latin typeface="Arial" pitchFamily="34" charset="0"/>
                  <a:cs typeface="Arial" pitchFamily="34" charset="0"/>
                </a:rPr>
                <a:t>INTERNATIONAL FEDERATION OF </a:t>
              </a:r>
              <a:br>
                <a:rPr lang="en-US" sz="2000" b="1"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RED CROSS AND RED CRESCENT SOCIETIES</a:t>
              </a:r>
            </a:p>
            <a:p>
              <a:pPr>
                <a:defRPr/>
              </a:pPr>
              <a:r>
                <a:rPr lang="en-US" sz="2000" b="1" baseline="30000" dirty="0">
                  <a:solidFill>
                    <a:prstClr val="white"/>
                  </a:solidFill>
                  <a:latin typeface="Arial" pitchFamily="34" charset="0"/>
                  <a:cs typeface="Arial" pitchFamily="34" charset="0"/>
                </a:rPr>
                <a:t>P.O. BOX 372</a:t>
              </a:r>
            </a:p>
            <a:p>
              <a:pPr>
                <a:defRPr/>
              </a:pPr>
              <a:r>
                <a:rPr lang="en-US" sz="2000" b="1" baseline="30000" dirty="0">
                  <a:solidFill>
                    <a:prstClr val="white"/>
                  </a:solidFill>
                  <a:latin typeface="Arial" pitchFamily="34" charset="0"/>
                  <a:cs typeface="Arial" pitchFamily="34" charset="0"/>
                </a:rPr>
                <a:t>CH-1211 GENEVA 19</a:t>
              </a:r>
            </a:p>
            <a:p>
              <a:pPr>
                <a:defRPr/>
              </a:pPr>
              <a:r>
                <a:rPr lang="en-US" sz="2000" b="1" baseline="30000" dirty="0">
                  <a:solidFill>
                    <a:prstClr val="white"/>
                  </a:solidFill>
                  <a:latin typeface="Arial" pitchFamily="34" charset="0"/>
                  <a:cs typeface="Arial" pitchFamily="34" charset="0"/>
                </a:rPr>
                <a:t>SWITZERLAND</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TEL.: +41 22 730 42 22</a:t>
              </a:r>
            </a:p>
            <a:p>
              <a:pPr>
                <a:defRPr/>
              </a:pPr>
              <a:r>
                <a:rPr lang="en-US" sz="2000" b="1" baseline="30000" dirty="0">
                  <a:solidFill>
                    <a:prstClr val="white"/>
                  </a:solidFill>
                  <a:latin typeface="Arial" pitchFamily="34" charset="0"/>
                  <a:cs typeface="Arial" pitchFamily="34" charset="0"/>
                </a:rPr>
                <a:t>FAX.: +41 22 733 03 95</a:t>
              </a: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extLst>
      <p:ext uri="{BB962C8B-B14F-4D97-AF65-F5344CB8AC3E}">
        <p14:creationId xmlns:p14="http://schemas.microsoft.com/office/powerpoint/2010/main" val="10699588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8078418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183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userDrawn="1"/>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FontTx/>
                <a:buChar char="•"/>
                <a:defRPr/>
              </a:pPr>
              <a:endParaRPr lang="en-US" sz="3200" dirty="0">
                <a:solidFill>
                  <a:prstClr val="black"/>
                </a:solidFill>
                <a:latin typeface="Arial" charset="0"/>
                <a:cs typeface="Arial" charset="0"/>
              </a:endParaRPr>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1" cstate="print"/>
            <a:srcRect/>
            <a:stretch>
              <a:fillRect/>
            </a:stretch>
          </p:blipFill>
          <p:spPr bwMode="auto">
            <a:xfrm>
              <a:off x="5638800" y="6146669"/>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r>
              <a:rPr lang="en-US" smtClean="0"/>
              <a:t>(possible two lines)</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userDrawn="1"/>
        </p:nvGrpSpPr>
        <p:grpSpPr bwMode="auto">
          <a:xfrm>
            <a:off x="339725" y="339725"/>
            <a:ext cx="1260475" cy="1260475"/>
            <a:chOff x="228600" y="228600"/>
            <a:chExt cx="1260000"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TextBox 18"/>
            <p:cNvSpPr txBox="1"/>
            <p:nvPr userDrawn="1"/>
          </p:nvSpPr>
          <p:spPr>
            <a:xfrm>
              <a:off x="392447" y="704768"/>
              <a:ext cx="932305" cy="307661"/>
            </a:xfrm>
            <a:prstGeom prst="rect">
              <a:avLst/>
            </a:prstGeom>
            <a:noFill/>
          </p:spPr>
          <p:txBody>
            <a:bodyPr wrap="square" lIns="0" tIns="0" rIns="0" bIns="0">
              <a:spAutoFit/>
            </a:bodyPr>
            <a:lstStyle/>
            <a:p>
              <a:pPr algn="ctr">
                <a:defRPr/>
              </a:pPr>
              <a:r>
                <a:rPr lang="en-US" sz="1000" b="1" dirty="0">
                  <a:solidFill>
                    <a:prstClr val="white"/>
                  </a:solidFill>
                  <a:latin typeface="Arial" pitchFamily="34" charset="0"/>
                  <a:cs typeface="Arial" pitchFamily="34" charset="0"/>
                </a:rPr>
                <a:t> Gender and Diversity</a:t>
              </a:r>
            </a:p>
          </p:txBody>
        </p:sp>
      </p:grpSp>
      <p:sp>
        <p:nvSpPr>
          <p:cNvPr id="37890" name="AutoShape 2" descr="data:image/jpeg;base64,/9j/4AAQSkZJRgABAQAAAQABAAD/2wCEAAkGBwgHBhUSBwgTFhUWGSEPGRUYDR4YHxofICQqKB8hHyoYJigiHBwlJyQfIT0tJSs3OjAzGiozRDMuNygtLywBCgoKDQwOGg8PGjclICUyMjg3Mjg3Nzc1NzQ3NDc0NzgxNzY3NzczKzc1NzcsMzQ0MCw0LTg4LDQ0NCsrLCwrNP/AABEIAKAAoAMBIgACEQEDEQH/xAAcAAEAAgIDAQAAAAAAAAAAAAAABQYEBwEDCAL/xAA8EAACAgEDAgMFAg0DBQAAAAABAgADBAUREgYhEzFRFCIyQXEjkQcVFjM2QlVhYnOBk9FSkrEXQ1SCof/EABoBAQACAwEAAAAAAAAAAAAAAAAEBQIDBgH/xAAmEQEAAQQBAwMFAQAAAAAAAAAAAQIDBBEFEhMxIUFRBjJx0fFh/9oADAMBAAIRAxEAPwDeMREBERAREQEREBERAREQEREBERAREQEREBERAREQEREBERAREQEREBERAREQEREBERAREQEREBERAREQEx/bcT/yq/7gmRPMVnZzt6yNkZHZ16b2u+H4iOR6919PTr2353+npZczFdtkyUJPbYWCd8889G/pVjfzFnoae497uxM6018vxkcfcpoirq3G/GiIiSFQREQEREBERAREQEREBERASC1Lq7RNMzDVm5nF18xxPz+knZon8Jn6Y2/+v/Ej5N2bVO4XHC8fbzr827kzERG/T8w2h+X3TX7RH+w/4mh3O7nb1nESrvX6ruur2d3xvE2eP6u1Mz1a8/5v9pPpnKpwuoKLMl9lVwxO3kJub8vumv2iP9h/xNDRPbORVajUMOR4axn1xXcmY1GvT+PQ+j9TaRrOQU07K5MByI4kdv6yYmnfwOfpBZ/KP/Im4paY9yblHVLg+XwreFkzZtzMxqPJERN6rIiICIiAiIgIiICIiAmvuqvweZOu6299eoIobb3TWTtsPrNgxNdy3TcjVSVh5t7Drm5ZnU601R/0ly/2tX/ZP+Zrhhxbb+k9PTzFZ+cP1lbl2aLeumHb/T3JZOb3O/VvWtekR538MnSMFtT1OulLApsYJuRvtvL7/wBJcv8Aa1f9o/5lQ6N/SrG/mLPQ0yxLFFymZqhp+oOUysO7RTZq1Ex8RPupPRPRF/TWpNbbmq4ZOGwQj5j1Mu0RLGi3TbjppcblZd3Lud27O5IiJmjEREBERAREQESH6k1v8TU1ijFNt1z+BVUHC8m2J7k78VABJOx8vIntMbA6hya3uHUmmjF8JBd4vj+JUyHsffKoAwI7qR5EHvv2CwxIVerOn2083jWKfCDeEX8QbBtt9j6Hbv3nL9V6AmmLkNq9PguxrV/EGzMPMD1I2P3QJmJC5/Veg4GJXZk6tSq3DlUTcALB/D6juO/75j6d1biXad4+otXRX4VV5LZIJXxQdlYbDbuNgf1vQbQLFKcfwa9OE/mrP7xktb1d07TgrdbrNIrclFc2jYlfiH1HpMs6vi2aI2Vg2rbWK2uUq3ZgoJ7H+kwqt01/dG0ixl38ffZrmnfwhcDoDQsDNS3Hrs5IQ43tJ7iWqU7TusNTtqxrdT0BaqcoqiWLnC0qXG68l4L2Pl2J29JPYvUOjZeptjY2p1Ncm/KsWAsNvP7vn6T2mimj7Y08v5N7ImJu1TVMfKTiV3C6x0rU9erxtIyq7uSWO7pcDwNZTYEAd+XM99/1Pn8uNQ6h1A6y+NoGkLe1Sh7WfL8FULb8VB4uWYgEnsNu3fvMmhY4kDh9V6a9FP4yf2a273Vou9x+XLiQAfi97YAjsdwZ34XVGg572DD1alzUC77Wj3QOxP0Gx7wJeJCU9X9O3ae19Ws0mtCEZ/FGwLfCD89z8vWSWnZ+JqeGtun5K2Vt3Dq24P3QMmIiAiJVLNc1/UMq/wDJ/AoNeOxp3ttZWtdRuwTiCFA+Hc79/l2gZfVmnZ+Sce/SER7ca3xhU78BYpUqy8tjxPfcHY/Dt85EavjdWazh3N7NXUu1a1UeIjsdnDWPyZSivt2UbEAjcyWXrHSa7lr1B2pu8MZD1Oh3rUgk8yN1AGxG+/nt6idf5Y6dk4jNgXAMpr3W6t6vdsbirAMu5Vu+xA2J+cCD0np3V21Qvn4Z4HKrzd7MsWtstbL37DZg3E7Dt37eUZug6/j6mbMOndGyLr2Fd6VuQ6oE2Z1PFdw/Lbv5ectOL1NpOXkJXj5O72M9QTgeQNfx8h+qF7dz6j1mJ1Breo4eu0YumU0E212XFrrWUDgVGw4g7k8v/kCraF051DomOp/FddrNjNgspyhsh5sQd2HvVuG7/Pt5Gc19LdQYWMDj1qSEw0YLYvM+CHFnAuCqsCy7EjuNx2Oxlh03rKo4VraxWqPXecIClmuFrBQ32QVeTdj3G3bifSSuB1DpeoW1riZPJrVd1HEg/ZkBwd/hZSQCD33gVPQOmtXr1qq3UcMAV5FuTu2V4zbWVqqncgEtuDv9e3aTelaLl4nS+TQ6KHsfJdAG7bWu5T6dmH0nbZ1roFWLXY2YeFlftIIpY7V/632HuLv23baduT1domLeEtzPNVsLCtiqB/gLsBtXy+XIjeBXMLoVNOw9OswsFBkY7obSLT8PErZtvuD57/0kdp/RWtew04mUDxoFoGQckFSWRlVkRQGDNzJPInb+IkEbB1nWMLRscPnWEcm8NVWsuzt57Kqgsx2BOwHykdZ1loaY6OMlmDK1my0OxVUOzlwoJQKex5bbEQInQNL1g63iWZ2lV0pjYz4ZK3hizHhtsAB7g4Ejf/Ue3rlX4ut6L1BkXaVp65FeSFcqcgVFLFHH5g7ow2+nHyO8zc3rLQsK7jfmHsq2lhUzKqP8LsVBCofU9p329T6TVqfgPkHmHFJPhNwDt8KFtuIc7jsTv3HrAhsbp/V8rKWzWbq2sOJbjmxR+be1wQE8jxUdt/ntIh+mta1HT6asnR8dBi4lmJxN+63M6qoA4AMlfu77nvuR27d5/L6208avTj4Dc2stahmKsFHBWLlW24uVZQpAPblO4dZaTj4lTZ+WoZ6lyGNaO6IreTMQPcQ99i22+0CsDp7XbVdrsOxkD1PWr5q+0LwDhiltYG+3IbCwtuC/rLf0hiahh6Rx1X4y7v34FtidxzNaqpc+ZIHmfn5z5u6v0SjUzRZlnmrrS32TFVZ9uAZgOK8txtue8YvV2i5eo+BRkkv4jY35lgviJvyTkRx5DYnbfyG8CdiQ2mdT6RqmZ4WFlbsQWU+GwWwL8RrYjjYB23Kk+YkzASntpnU+k5WQug+zPXkO16tbYyNQzAcuyqfFXf3h3HntLhECj5HReblYmbVkajy9pxacQXMN2L1h+TMB2AJYeR9Z153Tmv69lNfqlePU4WqhUS5rAQlosdiSq7b7AAbfUy+RAo+ndI6jT1JbmZVlROWGpyK1JXgn/aNbABi4A2YnbffcbcQJlX9EYNusYxsx0sx6a7UKXMbTysZCD9pvvtxPme28t0QKHV0lqOkZZt0WmgrVkvkU45tKL4dlaq6ghT4bBwXGwI94+s4o6Z17A1CrLxRjveTeba2uZUXxypHEhSW4cAD2HLfftL7EDTuXRl9FYD4/tFDWXYKYhV0tG7V+IB4PFSLWPMjh2IOx8jJK/oLVL0dEC8MlKvELZtqeEVrVHBrT3L9wo23I2Pz2222hECB6m0zOycrHyNLWtrMd2YV2OUVwy7EcgG4sOxB2PzHzlZ1bpbqXUG+2soPiVPUwTIsx1qZ2J3IrG+QNiBsxG5G/zmxIga+bovVLdDzK3eoPkYdGEo8QkBqlYEk8R2PIfKfOsdK9QZertZX4bqMmvNRmz7FBVGVhX4aqUVu23M7/AEmw4gUHT+l9ex1xMaz2f2fDtaxbfFbnapR1XdeOyMOfc8jv+6Rtv4P9Xpq44zVv4uNViOTm21LW1alSStfa9CGPutttt+8zaEQKbd0nl/i7IqptT7TJqyV3J+GtagQf4vsz94nP5KZb6clVlq9s23NYhj8FjWEAdviAcfdLjECgdH9G6lpGfR7cU4YqNUr+2W2mwkAAqj+7jgAdwu++48gJf4iAiIgIiICIiAiIgIiICIiAiIgIiICIiAiIgIiICIiAiIgIiICIiAiIgIiICIiAiIgIiIH/2Q=="/>
          <p:cNvSpPr>
            <a:spLocks noChangeAspect="1" noChangeArrowheads="1"/>
          </p:cNvSpPr>
          <p:nvPr userDrawn="1"/>
        </p:nvSpPr>
        <p:spPr bwMode="auto">
          <a:xfrm>
            <a:off x="155575" y="-914400"/>
            <a:ext cx="1905000" cy="1905000"/>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cs typeface="Arial" charset="0"/>
            </a:endParaRPr>
          </a:p>
        </p:txBody>
      </p:sp>
      <p:sp>
        <p:nvSpPr>
          <p:cNvPr id="37892" name="AutoShape 4" descr="data:image/jpeg;base64,/9j/4AAQSkZJRgABAQAAAQABAAD/2wCEAAkGBwgHBhUSBwgTFhUWGSEPGRUYDR4YHxofICQqKB8hHyoYJigiHBwlJyQfIT0tJSs3OjAzGiozRDMuNygtLywBCgoKDQwOGg8PGjclICUyMjg3Mjg3Nzc1NzQ3NDc0NzgxNzY3NzczKzc1NzcsMzQ0MCw0LTg4LDQ0NCsrLCwrNP/AABEIAKAAoAMBIgACEQEDEQH/xAAcAAEAAgIDAQAAAAAAAAAAAAAABQYEBwEDCAL/xAA8EAACAgEDAgMFAg0DBQAAAAABAgADBAUREgYhEzFRFCIyQXEjkQcVFjM2QlVhYnOBk9FSkrEXQ1SCof/EABoBAQACAwEAAAAAAAAAAAAAAAAEBQIDBgH/xAAmEQEAAQQBAwMFAQAAAAAAAAAAAQIDBBEFEhMxIUFRBjJx0fFh/9oADAMBAAIRAxEAPwDeMREBERAREQEREBERAREQEREBERAREQEREBERAREQEREBERAREQEREBERAREQEREBERAREQEREBERAREQEx/bcT/yq/7gmRPMVnZzt6yNkZHZ16b2u+H4iOR6919PTr2353+npZczFdtkyUJPbYWCd8889G/pVjfzFnoae497uxM6018vxkcfcpoirq3G/GiIiSFQREQEREBERAREQEREBERASC1Lq7RNMzDVm5nF18xxPz+knZon8Jn6Y2/+v/Ej5N2bVO4XHC8fbzr827kzERG/T8w2h+X3TX7RH+w/4mh3O7nb1nESrvX6ruur2d3xvE2eP6u1Mz1a8/5v9pPpnKpwuoKLMl9lVwxO3kJub8vumv2iP9h/xNDRPbORVajUMOR4axn1xXcmY1GvT+PQ+j9TaRrOQU07K5MByI4kdv6yYmnfwOfpBZ/KP/Im4paY9yblHVLg+XwreFkzZtzMxqPJERN6rIiICIiAiIgIiICIiAmvuqvweZOu6299eoIobb3TWTtsPrNgxNdy3TcjVSVh5t7Drm5ZnU601R/0ly/2tX/ZP+Zrhhxbb+k9PTzFZ+cP1lbl2aLeumHb/T3JZOb3O/VvWtekR538MnSMFtT1OulLApsYJuRvtvL7/wBJcv8Aa1f9o/5lQ6N/SrG/mLPQ0yxLFFymZqhp+oOUysO7RTZq1Ex8RPupPRPRF/TWpNbbmq4ZOGwQj5j1Mu0RLGi3TbjppcblZd3Lud27O5IiJmjEREBERAREQESH6k1v8TU1ijFNt1z+BVUHC8m2J7k78VABJOx8vIntMbA6hya3uHUmmjF8JBd4vj+JUyHsffKoAwI7qR5EHvv2CwxIVerOn2083jWKfCDeEX8QbBtt9j6Hbv3nL9V6AmmLkNq9PguxrV/EGzMPMD1I2P3QJmJC5/Veg4GJXZk6tSq3DlUTcALB/D6juO/75j6d1biXad4+otXRX4VV5LZIJXxQdlYbDbuNgf1vQbQLFKcfwa9OE/mrP7xktb1d07TgrdbrNIrclFc2jYlfiH1HpMs6vi2aI2Vg2rbWK2uUq3ZgoJ7H+kwqt01/dG0ixl38ffZrmnfwhcDoDQsDNS3Hrs5IQ43tJ7iWqU7TusNTtqxrdT0BaqcoqiWLnC0qXG68l4L2Pl2J29JPYvUOjZeptjY2p1Ncm/KsWAsNvP7vn6T2mimj7Y08v5N7ImJu1TVMfKTiV3C6x0rU9erxtIyq7uSWO7pcDwNZTYEAd+XM99/1Pn8uNQ6h1A6y+NoGkLe1Sh7WfL8FULb8VB4uWYgEnsNu3fvMmhY4kDh9V6a9FP4yf2a273Vou9x+XLiQAfi97YAjsdwZ34XVGg572DD1alzUC77Wj3QOxP0Gx7wJeJCU9X9O3ae19Ws0mtCEZ/FGwLfCD89z8vWSWnZ+JqeGtun5K2Vt3Dq24P3QMmIiAiJVLNc1/UMq/wDJ/AoNeOxp3ttZWtdRuwTiCFA+Hc79/l2gZfVmnZ+Sce/SER7ca3xhU78BYpUqy8tjxPfcHY/Dt85EavjdWazh3N7NXUu1a1UeIjsdnDWPyZSivt2UbEAjcyWXrHSa7lr1B2pu8MZD1Oh3rUgk8yN1AGxG+/nt6idf5Y6dk4jNgXAMpr3W6t6vdsbirAMu5Vu+xA2J+cCD0np3V21Qvn4Z4HKrzd7MsWtstbL37DZg3E7Dt37eUZug6/j6mbMOndGyLr2Fd6VuQ6oE2Z1PFdw/Lbv5ectOL1NpOXkJXj5O72M9QTgeQNfx8h+qF7dz6j1mJ1Breo4eu0YumU0E212XFrrWUDgVGw4g7k8v/kCraF051DomOp/FddrNjNgspyhsh5sQd2HvVuG7/Pt5Gc19LdQYWMDj1qSEw0YLYvM+CHFnAuCqsCy7EjuNx2Oxlh03rKo4VraxWqPXecIClmuFrBQ32QVeTdj3G3bifSSuB1DpeoW1riZPJrVd1HEg/ZkBwd/hZSQCD33gVPQOmtXr1qq3UcMAV5FuTu2V4zbWVqqncgEtuDv9e3aTelaLl4nS+TQ6KHsfJdAG7bWu5T6dmH0nbZ1roFWLXY2YeFlftIIpY7V/632HuLv23baduT1domLeEtzPNVsLCtiqB/gLsBtXy+XIjeBXMLoVNOw9OswsFBkY7obSLT8PErZtvuD57/0kdp/RWtew04mUDxoFoGQckFSWRlVkRQGDNzJPInb+IkEbB1nWMLRscPnWEcm8NVWsuzt57Kqgsx2BOwHykdZ1loaY6OMlmDK1my0OxVUOzlwoJQKex5bbEQInQNL1g63iWZ2lV0pjYz4ZK3hizHhtsAB7g4Ejf/Ue3rlX4ut6L1BkXaVp65FeSFcqcgVFLFHH5g7ow2+nHyO8zc3rLQsK7jfmHsq2lhUzKqP8LsVBCofU9p329T6TVqfgPkHmHFJPhNwDt8KFtuIc7jsTv3HrAhsbp/V8rKWzWbq2sOJbjmxR+be1wQE8jxUdt/ntIh+mta1HT6asnR8dBi4lmJxN+63M6qoA4AMlfu77nvuR27d5/L6208avTj4Dc2stahmKsFHBWLlW24uVZQpAPblO4dZaTj4lTZ+WoZ6lyGNaO6IreTMQPcQ99i22+0CsDp7XbVdrsOxkD1PWr5q+0LwDhiltYG+3IbCwtuC/rLf0hiahh6Rx1X4y7v34FtidxzNaqpc+ZIHmfn5z5u6v0SjUzRZlnmrrS32TFVZ9uAZgOK8txtue8YvV2i5eo+BRkkv4jY35lgviJvyTkRx5DYnbfyG8CdiQ2mdT6RqmZ4WFlbsQWU+GwWwL8RrYjjYB23Kk+YkzASntpnU+k5WQug+zPXkO16tbYyNQzAcuyqfFXf3h3HntLhECj5HReblYmbVkajy9pxacQXMN2L1h+TMB2AJYeR9Z153Tmv69lNfqlePU4WqhUS5rAQlosdiSq7b7AAbfUy+RAo+ndI6jT1JbmZVlROWGpyK1JXgn/aNbABi4A2YnbffcbcQJlX9EYNusYxsx0sx6a7UKXMbTysZCD9pvvtxPme28t0QKHV0lqOkZZt0WmgrVkvkU45tKL4dlaq6ghT4bBwXGwI94+s4o6Z17A1CrLxRjveTeba2uZUXxypHEhSW4cAD2HLfftL7EDTuXRl9FYD4/tFDWXYKYhV0tG7V+IB4PFSLWPMjh2IOx8jJK/oLVL0dEC8MlKvELZtqeEVrVHBrT3L9wo23I2Pz2222hECB6m0zOycrHyNLWtrMd2YV2OUVwy7EcgG4sOxB2PzHzlZ1bpbqXUG+2soPiVPUwTIsx1qZ2J3IrG+QNiBsxG5G/zmxIga+bovVLdDzK3eoPkYdGEo8QkBqlYEk8R2PIfKfOsdK9QZertZX4bqMmvNRmz7FBVGVhX4aqUVu23M7/AEmw4gUHT+l9ex1xMaz2f2fDtaxbfFbnapR1XdeOyMOfc8jv+6Rtv4P9Xpq44zVv4uNViOTm21LW1alSStfa9CGPutttt+8zaEQKbd0nl/i7IqptT7TJqyV3J+GtagQf4vsz94nP5KZb6clVlq9s23NYhj8FjWEAdviAcfdLjECgdH9G6lpGfR7cU4YqNUr+2W2mwkAAqj+7jgAdwu++48gJf4iAiIgIiICIiAiIgIiICIiAiIgIiICIiAiIgIiICIiAiIgIiICIiAiIgIiICIiAiIgIiIH/2Q=="/>
          <p:cNvSpPr>
            <a:spLocks noChangeAspect="1" noChangeArrowheads="1"/>
          </p:cNvSpPr>
          <p:nvPr userDrawn="1"/>
        </p:nvSpPr>
        <p:spPr bwMode="auto">
          <a:xfrm>
            <a:off x="155575" y="-1219200"/>
            <a:ext cx="1905000" cy="1905000"/>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cs typeface="Arial" charset="0"/>
            </a:endParaRPr>
          </a:p>
        </p:txBody>
      </p:sp>
    </p:spTree>
    <p:extLst>
      <p:ext uri="{BB962C8B-B14F-4D97-AF65-F5344CB8AC3E}">
        <p14:creationId xmlns:p14="http://schemas.microsoft.com/office/powerpoint/2010/main" val="3819893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FontTx/>
                <a:buChar char="•"/>
                <a:defRPr/>
              </a:pPr>
              <a:endParaRPr lang="en-US" sz="3200" dirty="0">
                <a:solidFill>
                  <a:prstClr val="black"/>
                </a:solidFill>
                <a:latin typeface="Arial" charset="0"/>
                <a:cs typeface="Arial" charset="0"/>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p:nvGrpSpPr>
        <p:grpSpPr bwMode="auto">
          <a:xfrm>
            <a:off x="323528" y="404664"/>
            <a:ext cx="1260475" cy="1260475"/>
            <a:chOff x="212409" y="293515"/>
            <a:chExt cx="1260000" cy="1260000"/>
          </a:xfrm>
        </p:grpSpPr>
        <p:sp>
          <p:nvSpPr>
            <p:cNvPr id="18" name="Oval 17"/>
            <p:cNvSpPr/>
            <p:nvPr/>
          </p:nvSpPr>
          <p:spPr>
            <a:xfrm>
              <a:off x="212409" y="293515"/>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TextBox 18"/>
            <p:cNvSpPr txBox="1"/>
            <p:nvPr/>
          </p:nvSpPr>
          <p:spPr>
            <a:xfrm>
              <a:off x="305292" y="779155"/>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Tree>
    <p:extLst>
      <p:ext uri="{BB962C8B-B14F-4D97-AF65-F5344CB8AC3E}">
        <p14:creationId xmlns:p14="http://schemas.microsoft.com/office/powerpoint/2010/main" val="31965091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67000"/>
            <a:ext cx="7543800" cy="647591"/>
          </a:xfrm>
        </p:spPr>
        <p:txBody>
          <a:bodyPr/>
          <a:lstStyle/>
          <a:p>
            <a:r>
              <a:rPr lang="en-US" dirty="0" smtClean="0"/>
              <a:t>Gender, Diversity and Gender-Based Violence in Context of Disaster Law</a:t>
            </a:r>
            <a:endParaRPr lang="en-GB" dirty="0"/>
          </a:p>
        </p:txBody>
      </p:sp>
      <p:sp>
        <p:nvSpPr>
          <p:cNvPr id="5" name="Subtitle 4"/>
          <p:cNvSpPr>
            <a:spLocks noGrp="1"/>
          </p:cNvSpPr>
          <p:nvPr>
            <p:ph type="subTitle" idx="1"/>
          </p:nvPr>
        </p:nvSpPr>
        <p:spPr/>
        <p:txBody>
          <a:bodyPr>
            <a:normAutofit/>
          </a:bodyPr>
          <a:lstStyle/>
          <a:p>
            <a:r>
              <a:rPr lang="en-GB" dirty="0" smtClean="0"/>
              <a:t>Disaster Law Forum</a:t>
            </a:r>
          </a:p>
          <a:p>
            <a:r>
              <a:rPr lang="en-GB" dirty="0" smtClean="0"/>
              <a:t>10-12 June 2015</a:t>
            </a:r>
          </a:p>
          <a:p>
            <a:endParaRPr lang="en-GB" dirty="0"/>
          </a:p>
        </p:txBody>
      </p:sp>
    </p:spTree>
    <p:extLst>
      <p:ext uri="{BB962C8B-B14F-4D97-AF65-F5344CB8AC3E}">
        <p14:creationId xmlns:p14="http://schemas.microsoft.com/office/powerpoint/2010/main" val="2664473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57600" y="5052353"/>
            <a:ext cx="4874840" cy="891248"/>
          </a:xfrm>
        </p:spPr>
        <p:txBody>
          <a:bodyPr/>
          <a:lstStyle/>
          <a:p>
            <a:pPr marL="0" indent="0">
              <a:buNone/>
            </a:pPr>
            <a:r>
              <a:rPr lang="en-GB" sz="1200" dirty="0" smtClean="0"/>
              <a:t>This bar chart shows </a:t>
            </a:r>
            <a:r>
              <a:rPr lang="en-GB" sz="1200" dirty="0"/>
              <a:t>the correlation between government initiatives to address gender equality, and levels </a:t>
            </a:r>
            <a:r>
              <a:rPr lang="en-GB" sz="1200" dirty="0" smtClean="0"/>
              <a:t>of GBV. </a:t>
            </a:r>
          </a:p>
          <a:p>
            <a:pPr marL="0" indent="0">
              <a:buNone/>
            </a:pPr>
            <a:r>
              <a:rPr lang="en-GB" sz="1000" dirty="0" smtClean="0"/>
              <a:t>	</a:t>
            </a:r>
            <a:endParaRPr lang="en-GB" dirty="0" smtClean="0"/>
          </a:p>
          <a:p>
            <a:pPr marL="0" indent="0">
              <a:buNone/>
            </a:pPr>
            <a:endParaRPr lang="en-GB" dirty="0" smtClean="0"/>
          </a:p>
          <a:p>
            <a:endParaRPr lang="en-GB" dirty="0"/>
          </a:p>
          <a:p>
            <a:endParaRPr lang="en-GB" dirty="0" smtClean="0"/>
          </a:p>
          <a:p>
            <a:endParaRPr lang="en-GB" dirty="0"/>
          </a:p>
          <a:p>
            <a:endParaRPr lang="en-GB" dirty="0" smtClean="0"/>
          </a:p>
          <a:p>
            <a:pPr marL="0" indent="0">
              <a:buNone/>
            </a:pPr>
            <a:endParaRPr lang="en-GB" dirty="0" smtClean="0"/>
          </a:p>
          <a:p>
            <a:pPr marL="0" indent="0">
              <a:buNone/>
            </a:pPr>
            <a:endParaRPr lang="en-GB" dirty="0"/>
          </a:p>
        </p:txBody>
      </p:sp>
      <p:sp>
        <p:nvSpPr>
          <p:cNvPr id="4" name="Title 3"/>
          <p:cNvSpPr>
            <a:spLocks noGrp="1"/>
          </p:cNvSpPr>
          <p:nvPr>
            <p:ph type="title"/>
          </p:nvPr>
        </p:nvSpPr>
        <p:spPr/>
        <p:txBody>
          <a:bodyPr/>
          <a:lstStyle/>
          <a:p>
            <a:r>
              <a:rPr lang="en-GB" dirty="0" smtClean="0"/>
              <a:t>What we already know about SGBV</a:t>
            </a:r>
            <a:endParaRPr lang="en-GB"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760168"/>
            <a:ext cx="5315272" cy="329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1760168"/>
            <a:ext cx="3124200" cy="3243965"/>
          </a:xfrm>
          <a:prstGeom prst="rect">
            <a:avLst/>
          </a:prstGeom>
          <a:noFill/>
        </p:spPr>
        <p:txBody>
          <a:bodyPr wrap="square" rtlCol="0">
            <a:spAutoFit/>
          </a:bodyPr>
          <a:lstStyle/>
          <a:p>
            <a:pPr marL="279400" lvl="1" indent="-285750" fontAlgn="base">
              <a:spcBef>
                <a:spcPct val="20000"/>
              </a:spcBef>
              <a:spcAft>
                <a:spcPct val="0"/>
              </a:spcAft>
              <a:buClr>
                <a:srgbClr val="CF1C21"/>
              </a:buClr>
              <a:buSzPct val="80000"/>
              <a:buFont typeface="Wingdings" panose="05000000000000000000" pitchFamily="2" charset="2"/>
              <a:buChar char="Ø"/>
            </a:pPr>
            <a:r>
              <a:rPr lang="en-GB" sz="1600" dirty="0" smtClean="0">
                <a:latin typeface="Arial" pitchFamily="34" charset="0"/>
                <a:cs typeface="Arial" pitchFamily="34" charset="0"/>
              </a:rPr>
              <a:t>Exists </a:t>
            </a:r>
            <a:r>
              <a:rPr lang="en-GB" sz="1600" dirty="0">
                <a:latin typeface="Arial" pitchFamily="34" charset="0"/>
                <a:cs typeface="Arial" pitchFamily="34" charset="0"/>
              </a:rPr>
              <a:t>in all societies </a:t>
            </a:r>
            <a:r>
              <a:rPr lang="en-GB" sz="1600" dirty="0" smtClean="0">
                <a:latin typeface="Arial" pitchFamily="34" charset="0"/>
                <a:cs typeface="Arial" pitchFamily="34" charset="0"/>
              </a:rPr>
              <a:t>in which we work</a:t>
            </a:r>
            <a:endParaRPr lang="en-GB" sz="1600" dirty="0">
              <a:latin typeface="Arial" pitchFamily="34" charset="0"/>
              <a:cs typeface="Arial" pitchFamily="34" charset="0"/>
            </a:endParaRPr>
          </a:p>
          <a:p>
            <a:pPr marL="279400" lvl="1" indent="-285750" fontAlgn="base">
              <a:spcBef>
                <a:spcPct val="20000"/>
              </a:spcBef>
              <a:spcAft>
                <a:spcPct val="0"/>
              </a:spcAft>
              <a:buClr>
                <a:srgbClr val="CF1C21"/>
              </a:buClr>
              <a:buSzPct val="80000"/>
              <a:buFont typeface="Wingdings" panose="05000000000000000000" pitchFamily="2" charset="2"/>
              <a:buChar char="Ø"/>
            </a:pPr>
            <a:r>
              <a:rPr lang="en-GB" sz="1600" dirty="0" smtClean="0">
                <a:latin typeface="Arial" pitchFamily="34" charset="0"/>
                <a:cs typeface="Arial" pitchFamily="34" charset="0"/>
              </a:rPr>
              <a:t>Crosses </a:t>
            </a:r>
            <a:r>
              <a:rPr lang="en-GB" sz="1600" dirty="0">
                <a:latin typeface="Arial" pitchFamily="34" charset="0"/>
                <a:cs typeface="Arial" pitchFamily="34" charset="0"/>
              </a:rPr>
              <a:t>class and educational </a:t>
            </a:r>
            <a:r>
              <a:rPr lang="en-GB" sz="1600" dirty="0" smtClean="0">
                <a:latin typeface="Arial" pitchFamily="34" charset="0"/>
                <a:cs typeface="Arial" pitchFamily="34" charset="0"/>
              </a:rPr>
              <a:t>divides</a:t>
            </a:r>
          </a:p>
          <a:p>
            <a:pPr marL="279400" lvl="1" indent="-285750" fontAlgn="base">
              <a:spcBef>
                <a:spcPct val="20000"/>
              </a:spcBef>
              <a:spcAft>
                <a:spcPct val="0"/>
              </a:spcAft>
              <a:buClr>
                <a:srgbClr val="CF1C21"/>
              </a:buClr>
              <a:buSzPct val="80000"/>
              <a:buFont typeface="Wingdings" panose="05000000000000000000" pitchFamily="2" charset="2"/>
              <a:buChar char="Ø"/>
            </a:pPr>
            <a:r>
              <a:rPr lang="en-GB" sz="1600" dirty="0" smtClean="0">
                <a:latin typeface="Arial" pitchFamily="34" charset="0"/>
                <a:cs typeface="Arial" pitchFamily="34" charset="0"/>
              </a:rPr>
              <a:t>Is often  </a:t>
            </a:r>
            <a:r>
              <a:rPr lang="en-GB" sz="1600" dirty="0">
                <a:latin typeface="Arial" pitchFamily="34" charset="0"/>
                <a:cs typeface="Arial" pitchFamily="34" charset="0"/>
              </a:rPr>
              <a:t>already a Government policy </a:t>
            </a:r>
            <a:r>
              <a:rPr lang="en-GB" sz="1600" dirty="0" smtClean="0">
                <a:latin typeface="Arial" pitchFamily="34" charset="0"/>
                <a:cs typeface="Arial" pitchFamily="34" charset="0"/>
              </a:rPr>
              <a:t>priority prior to disasters</a:t>
            </a:r>
          </a:p>
          <a:p>
            <a:pPr marL="279400" lvl="1" indent="-285750" fontAlgn="base">
              <a:spcBef>
                <a:spcPct val="20000"/>
              </a:spcBef>
              <a:spcAft>
                <a:spcPct val="0"/>
              </a:spcAft>
              <a:buClr>
                <a:srgbClr val="CF1C21"/>
              </a:buClr>
              <a:buSzPct val="80000"/>
              <a:buFont typeface="Wingdings" panose="05000000000000000000" pitchFamily="2" charset="2"/>
              <a:buChar char="Ø"/>
            </a:pPr>
            <a:r>
              <a:rPr lang="en-GB" sz="1600" dirty="0" smtClean="0">
                <a:latin typeface="Arial" pitchFamily="34" charset="0"/>
                <a:cs typeface="Arial" pitchFamily="34" charset="0"/>
              </a:rPr>
              <a:t>Crosses </a:t>
            </a:r>
            <a:r>
              <a:rPr lang="en-GB" sz="1600" dirty="0">
                <a:latin typeface="Arial" pitchFamily="34" charset="0"/>
                <a:cs typeface="Arial" pitchFamily="34" charset="0"/>
              </a:rPr>
              <a:t>ministerial, departmental and policy </a:t>
            </a:r>
            <a:r>
              <a:rPr lang="en-GB" sz="1600" dirty="0" smtClean="0">
                <a:latin typeface="Arial" pitchFamily="34" charset="0"/>
                <a:cs typeface="Arial" pitchFamily="34" charset="0"/>
              </a:rPr>
              <a:t>areas</a:t>
            </a:r>
            <a:endParaRPr lang="en-GB" sz="1600" dirty="0">
              <a:latin typeface="Arial" pitchFamily="34" charset="0"/>
              <a:cs typeface="Arial" pitchFamily="34" charset="0"/>
            </a:endParaRPr>
          </a:p>
          <a:p>
            <a:pPr marL="279400" lvl="1" indent="-285750" fontAlgn="base">
              <a:spcBef>
                <a:spcPct val="20000"/>
              </a:spcBef>
              <a:spcAft>
                <a:spcPct val="0"/>
              </a:spcAft>
              <a:buClr>
                <a:srgbClr val="CF1C21"/>
              </a:buClr>
              <a:buSzPct val="80000"/>
              <a:buFont typeface="Wingdings" panose="05000000000000000000" pitchFamily="2" charset="2"/>
              <a:buChar char="Ø"/>
            </a:pPr>
            <a:r>
              <a:rPr lang="en-GB" sz="1600" dirty="0" smtClean="0">
                <a:latin typeface="Arial" pitchFamily="34" charset="0"/>
                <a:cs typeface="Arial" pitchFamily="34" charset="0"/>
              </a:rPr>
              <a:t>Correlation to gender inequality</a:t>
            </a:r>
            <a:endParaRPr lang="en-GB" sz="1600" dirty="0">
              <a:latin typeface="Arial" pitchFamily="34" charset="0"/>
              <a:cs typeface="Arial" pitchFamily="34" charset="0"/>
            </a:endParaRPr>
          </a:p>
        </p:txBody>
      </p:sp>
    </p:spTree>
    <p:extLst>
      <p:ext uri="{BB962C8B-B14F-4D97-AF65-F5344CB8AC3E}">
        <p14:creationId xmlns:p14="http://schemas.microsoft.com/office/powerpoint/2010/main" val="733329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International and Regional commitments</a:t>
            </a:r>
            <a:endParaRPr lang="en-GB" dirty="0"/>
          </a:p>
        </p:txBody>
      </p:sp>
      <p:sp>
        <p:nvSpPr>
          <p:cNvPr id="10" name="Rectangle 9"/>
          <p:cNvSpPr/>
          <p:nvPr/>
        </p:nvSpPr>
        <p:spPr>
          <a:xfrm>
            <a:off x="1752600" y="1905000"/>
            <a:ext cx="27432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ASEAN Declaration on Elimination of Violence Against Women</a:t>
            </a:r>
          </a:p>
          <a:p>
            <a:pPr algn="ctr"/>
            <a:endParaRPr lang="en-GB" sz="2000" b="1" dirty="0"/>
          </a:p>
          <a:p>
            <a:pPr algn="ctr"/>
            <a:r>
              <a:rPr lang="en-GB" sz="2000" b="1" dirty="0" smtClean="0"/>
              <a:t>ASEAN </a:t>
            </a:r>
            <a:r>
              <a:rPr lang="en-GB" sz="2000" b="1" dirty="0" err="1" smtClean="0"/>
              <a:t>ASCC</a:t>
            </a:r>
            <a:r>
              <a:rPr lang="en-GB" sz="2000" b="1" dirty="0" smtClean="0"/>
              <a:t> on issues of social inclusion and protection</a:t>
            </a:r>
            <a:endParaRPr lang="en-GB" sz="2000" b="1" dirty="0"/>
          </a:p>
        </p:txBody>
      </p:sp>
      <p:sp>
        <p:nvSpPr>
          <p:cNvPr id="11" name="Rectangle 10"/>
          <p:cNvSpPr/>
          <p:nvPr/>
        </p:nvSpPr>
        <p:spPr>
          <a:xfrm>
            <a:off x="4724400" y="1905000"/>
            <a:ext cx="27432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Sendai Framework </a:t>
            </a:r>
            <a:r>
              <a:rPr lang="en-GB" sz="2000" b="1" dirty="0" smtClean="0"/>
              <a:t>for Disaster risk reduction 2015 – 2030</a:t>
            </a:r>
          </a:p>
          <a:p>
            <a:pPr algn="ctr"/>
            <a:r>
              <a:rPr lang="en-GB" sz="2000" b="1" dirty="0" smtClean="0"/>
              <a:t>Reducing </a:t>
            </a:r>
            <a:r>
              <a:rPr lang="en-GB" sz="2000" b="1" dirty="0" smtClean="0"/>
              <a:t>Vulnerability and Social Inclusion</a:t>
            </a:r>
            <a:endParaRPr lang="en-GB" sz="2000" b="1" dirty="0"/>
          </a:p>
        </p:txBody>
      </p:sp>
    </p:spTree>
    <p:extLst>
      <p:ext uri="{BB962C8B-B14F-4D97-AF65-F5344CB8AC3E}">
        <p14:creationId xmlns:p14="http://schemas.microsoft.com/office/powerpoint/2010/main" val="1314174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examples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70373384"/>
              </p:ext>
            </p:extLst>
          </p:nvPr>
        </p:nvGraphicFramePr>
        <p:xfrm>
          <a:off x="114300" y="184734"/>
          <a:ext cx="8877300" cy="6688696"/>
        </p:xfrm>
        <a:graphic>
          <a:graphicData uri="http://schemas.openxmlformats.org/drawingml/2006/table">
            <a:tbl>
              <a:tblPr firstRow="1" bandRow="1">
                <a:tableStyleId>{5C22544A-7EE6-4342-B048-85BDC9FD1C3A}</a:tableStyleId>
              </a:tblPr>
              <a:tblGrid>
                <a:gridCol w="1235102"/>
                <a:gridCol w="3473726"/>
                <a:gridCol w="4168472"/>
              </a:tblGrid>
              <a:tr h="471251">
                <a:tc>
                  <a:txBody>
                    <a:bodyPr/>
                    <a:lstStyle/>
                    <a:p>
                      <a:r>
                        <a:rPr lang="en-GB" dirty="0" smtClean="0"/>
                        <a:t>Country</a:t>
                      </a:r>
                      <a:endParaRPr lang="en-GB" dirty="0"/>
                    </a:p>
                  </a:txBody>
                  <a:tcPr/>
                </a:tc>
                <a:tc>
                  <a:txBody>
                    <a:bodyPr/>
                    <a:lstStyle/>
                    <a:p>
                      <a:r>
                        <a:rPr lang="en-GB" dirty="0" smtClean="0"/>
                        <a:t>Policy</a:t>
                      </a:r>
                      <a:endParaRPr lang="en-GB" dirty="0"/>
                    </a:p>
                  </a:txBody>
                  <a:tcPr/>
                </a:tc>
                <a:tc>
                  <a:txBody>
                    <a:bodyPr/>
                    <a:lstStyle/>
                    <a:p>
                      <a:r>
                        <a:rPr lang="en-GB" dirty="0" smtClean="0"/>
                        <a:t>Ministry/Supporting committee</a:t>
                      </a:r>
                      <a:endParaRPr lang="en-GB" dirty="0"/>
                    </a:p>
                  </a:txBody>
                  <a:tcPr/>
                </a:tc>
              </a:tr>
              <a:tr h="1281349">
                <a:tc>
                  <a:txBody>
                    <a:bodyPr/>
                    <a:lstStyle/>
                    <a:p>
                      <a:r>
                        <a:rPr lang="en-GB" sz="1500" dirty="0" smtClean="0"/>
                        <a:t>Cambodia</a:t>
                      </a:r>
                      <a:endParaRPr lang="en-GB" sz="1500" dirty="0"/>
                    </a:p>
                  </a:txBody>
                  <a:tcPr/>
                </a:tc>
                <a:tc>
                  <a:txBody>
                    <a:bodyPr/>
                    <a:lstStyle/>
                    <a:p>
                      <a:pPr marL="285750" indent="-285750">
                        <a:buFont typeface="Arial" panose="020B0604020202020204" pitchFamily="34" charset="0"/>
                        <a:buChar char="•"/>
                      </a:pPr>
                      <a:r>
                        <a:rPr lang="en-GB" sz="1500" dirty="0" smtClean="0"/>
                        <a:t>2nd National Action Plan on Prevention of violence against women  204-2018 (</a:t>
                      </a:r>
                      <a:r>
                        <a:rPr lang="en-GB" sz="1500" dirty="0" err="1" smtClean="0"/>
                        <a:t>NAPVAW</a:t>
                      </a:r>
                      <a:r>
                        <a:rPr lang="en-GB" sz="1500" dirty="0" smtClean="0"/>
                        <a:t>) </a:t>
                      </a:r>
                      <a:r>
                        <a:rPr lang="en-GB" sz="1500" baseline="0" dirty="0" smtClean="0"/>
                        <a:t> </a:t>
                      </a:r>
                      <a:r>
                        <a:rPr lang="en-US" sz="1500" kern="1200" dirty="0" smtClean="0">
                          <a:solidFill>
                            <a:schemeClr val="dk1"/>
                          </a:solidFill>
                          <a:effectLst/>
                          <a:latin typeface="+mn-lt"/>
                          <a:ea typeface="+mn-ea"/>
                          <a:cs typeface="+mn-cs"/>
                        </a:rPr>
                        <a:t>Law on Suppression of Human Trafficking and Sexual Exploitation 2007</a:t>
                      </a:r>
                      <a:endParaRPr lang="en-GB" sz="1500" dirty="0"/>
                    </a:p>
                  </a:txBody>
                  <a:tcPr/>
                </a:tc>
                <a:tc>
                  <a:txBody>
                    <a:bodyPr/>
                    <a:lstStyle/>
                    <a:p>
                      <a:r>
                        <a:rPr lang="en-GB" sz="1500" dirty="0" smtClean="0"/>
                        <a:t>Ministry for Women's Affairs</a:t>
                      </a:r>
                    </a:p>
                    <a:p>
                      <a:r>
                        <a:rPr lang="en-GB" sz="1500" dirty="0" smtClean="0"/>
                        <a:t>Ministry of Health</a:t>
                      </a:r>
                    </a:p>
                    <a:p>
                      <a:r>
                        <a:rPr lang="en-GB" sz="1500" dirty="0" smtClean="0"/>
                        <a:t>Government Technical Working Group on Gender and Gender Based Violence </a:t>
                      </a:r>
                    </a:p>
                    <a:p>
                      <a:endParaRPr lang="en-GB" sz="1500" dirty="0"/>
                    </a:p>
                  </a:txBody>
                  <a:tcPr/>
                </a:tc>
              </a:tr>
              <a:tr h="1035157">
                <a:tc>
                  <a:txBody>
                    <a:bodyPr/>
                    <a:lstStyle/>
                    <a:p>
                      <a:r>
                        <a:rPr lang="en-GB" sz="1500" dirty="0" smtClean="0"/>
                        <a:t>Philippines</a:t>
                      </a:r>
                      <a:endParaRPr lang="en-GB" sz="1500" dirty="0"/>
                    </a:p>
                  </a:txBody>
                  <a:tcPr/>
                </a:tc>
                <a:tc>
                  <a:txBody>
                    <a:bodyPr/>
                    <a:lstStyle/>
                    <a:p>
                      <a:pPr marL="285750" indent="-285750">
                        <a:buFont typeface="Arial" panose="020B0604020202020204" pitchFamily="34" charset="0"/>
                        <a:buChar char="•"/>
                      </a:pPr>
                      <a:r>
                        <a:rPr lang="en-GB" sz="1500" dirty="0" smtClean="0"/>
                        <a:t>Republic Act No. 9262 (Anti-Violence Against Women and Their Children Act of 2004)</a:t>
                      </a:r>
                      <a:endParaRPr lang="en-GB" sz="1500" dirty="0"/>
                    </a:p>
                  </a:txBody>
                  <a:tcPr/>
                </a:tc>
                <a:tc>
                  <a:txBody>
                    <a:bodyPr/>
                    <a:lstStyle/>
                    <a:p>
                      <a:r>
                        <a:rPr lang="en-US" sz="1500" kern="1200" dirty="0" smtClean="0">
                          <a:solidFill>
                            <a:schemeClr val="dk1"/>
                          </a:solidFill>
                          <a:effectLst/>
                          <a:latin typeface="+mn-lt"/>
                          <a:ea typeface="+mn-ea"/>
                          <a:cs typeface="+mn-cs"/>
                        </a:rPr>
                        <a:t>Inter-Agency Council on Violence Against Women and Their Children </a:t>
                      </a:r>
                    </a:p>
                    <a:p>
                      <a:r>
                        <a:rPr lang="en-US" sz="1500" kern="1200" dirty="0" smtClean="0">
                          <a:solidFill>
                            <a:schemeClr val="dk1"/>
                          </a:solidFill>
                          <a:effectLst/>
                          <a:latin typeface="+mn-lt"/>
                          <a:ea typeface="+mn-ea"/>
                          <a:cs typeface="+mn-cs"/>
                        </a:rPr>
                        <a:t>Department of Social Welfare and Development Department of the Interior and Local Government </a:t>
                      </a:r>
                      <a:endParaRPr lang="en-GB" sz="1500" dirty="0"/>
                    </a:p>
                  </a:txBody>
                  <a:tcPr/>
                </a:tc>
              </a:tr>
              <a:tr h="859930">
                <a:tc>
                  <a:txBody>
                    <a:bodyPr/>
                    <a:lstStyle/>
                    <a:p>
                      <a:r>
                        <a:rPr lang="en-US" sz="1500" kern="1200" dirty="0" smtClean="0">
                          <a:solidFill>
                            <a:schemeClr val="dk1"/>
                          </a:solidFill>
                          <a:effectLst/>
                          <a:latin typeface="+mn-lt"/>
                          <a:ea typeface="+mn-ea"/>
                          <a:cs typeface="+mn-cs"/>
                        </a:rPr>
                        <a:t>Thailand</a:t>
                      </a:r>
                      <a:endParaRPr lang="en-GB" sz="1500" dirty="0"/>
                    </a:p>
                  </a:txBody>
                  <a:tcPr/>
                </a:tc>
                <a:tc>
                  <a:txBody>
                    <a:bodyPr/>
                    <a:lstStyle/>
                    <a:p>
                      <a:pPr marL="285750" indent="-285750" algn="l" defTabSz="914400" rtl="0" eaLnBrk="1" latinLnBrk="0" hangingPunct="1">
                        <a:buFont typeface="Arial" panose="020B0604020202020204" pitchFamily="34" charset="0"/>
                        <a:buChar char="•"/>
                      </a:pPr>
                      <a:r>
                        <a:rPr lang="en-GB" sz="1500" kern="1200" dirty="0" smtClean="0">
                          <a:solidFill>
                            <a:schemeClr val="dk1"/>
                          </a:solidFill>
                          <a:latin typeface="+mn-lt"/>
                          <a:ea typeface="+mn-ea"/>
                          <a:cs typeface="+mn-cs"/>
                        </a:rPr>
                        <a:t>Protection of Victims of Domestic Violence Act, 2007; Anti-trafficking in Persons Act 2008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kern="1200" baseline="0" dirty="0" smtClean="0">
                          <a:solidFill>
                            <a:schemeClr val="dk1"/>
                          </a:solidFill>
                          <a:effectLst/>
                          <a:latin typeface="+mn-lt"/>
                          <a:ea typeface="+mn-ea"/>
                          <a:cs typeface="+mn-cs"/>
                        </a:rPr>
                        <a:t>Numerous jurisdictions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500" kern="1200" dirty="0" smtClean="0">
                          <a:solidFill>
                            <a:schemeClr val="dk1"/>
                          </a:solidFill>
                          <a:latin typeface="+mn-lt"/>
                          <a:ea typeface="+mn-ea"/>
                          <a:cs typeface="+mn-cs"/>
                        </a:rPr>
                        <a:t>Health Ministry - One Stop Crisis Centre</a:t>
                      </a:r>
                    </a:p>
                    <a:p>
                      <a:pPr marL="0" algn="l" defTabSz="914400" rtl="0" eaLnBrk="1" latinLnBrk="0" hangingPunct="1"/>
                      <a:endParaRPr lang="en-GB" sz="1500" kern="1200" baseline="0" dirty="0" smtClean="0">
                        <a:solidFill>
                          <a:schemeClr val="dk1"/>
                        </a:solidFill>
                        <a:effectLst/>
                        <a:latin typeface="+mn-lt"/>
                        <a:ea typeface="+mn-ea"/>
                        <a:cs typeface="+mn-cs"/>
                      </a:endParaRPr>
                    </a:p>
                  </a:txBody>
                  <a:tcPr/>
                </a:tc>
              </a:tr>
              <a:tr h="365119">
                <a:tc>
                  <a:txBody>
                    <a:bodyPr/>
                    <a:lstStyle/>
                    <a:p>
                      <a:pPr marL="0" indent="0" algn="l" defTabSz="914400" rtl="0" eaLnBrk="1" latinLnBrk="0" hangingPunct="1">
                        <a:buFont typeface="Arial" panose="020B0604020202020204" pitchFamily="34" charset="0"/>
                        <a:buNone/>
                      </a:pPr>
                      <a:r>
                        <a:rPr lang="en-US" sz="1500" kern="1200" dirty="0" smtClean="0">
                          <a:solidFill>
                            <a:schemeClr val="dk1"/>
                          </a:solidFill>
                          <a:latin typeface="+mn-lt"/>
                          <a:ea typeface="+mn-ea"/>
                          <a:cs typeface="+mn-cs"/>
                        </a:rPr>
                        <a:t>Timor-Leste</a:t>
                      </a:r>
                      <a:endParaRPr lang="en-GB" sz="1500" kern="1200" dirty="0">
                        <a:solidFill>
                          <a:schemeClr val="dk1"/>
                        </a:solidFill>
                        <a:latin typeface="+mn-lt"/>
                        <a:ea typeface="+mn-ea"/>
                        <a:cs typeface="+mn-cs"/>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smtClean="0">
                          <a:solidFill>
                            <a:schemeClr val="dk1"/>
                          </a:solidFill>
                          <a:latin typeface="+mn-lt"/>
                          <a:ea typeface="+mn-ea"/>
                          <a:cs typeface="+mn-cs"/>
                        </a:rPr>
                        <a:t>Law 7/2010 on Domestic Violence</a:t>
                      </a:r>
                      <a:endParaRPr lang="en-GB" sz="15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kern="1200" baseline="0" dirty="0" smtClean="0">
                          <a:solidFill>
                            <a:schemeClr val="dk1"/>
                          </a:solidFill>
                          <a:effectLst/>
                          <a:latin typeface="+mn-lt"/>
                          <a:ea typeface="+mn-ea"/>
                          <a:cs typeface="+mn-cs"/>
                        </a:rPr>
                        <a:t>With support Judicial System Monitoring Program</a:t>
                      </a:r>
                      <a:endParaRPr lang="en-GB" sz="1500" kern="1200" baseline="0" dirty="0">
                        <a:solidFill>
                          <a:schemeClr val="dk1"/>
                        </a:solidFill>
                        <a:effectLst/>
                        <a:latin typeface="+mn-lt"/>
                        <a:ea typeface="+mn-ea"/>
                        <a:cs typeface="+mn-cs"/>
                      </a:endParaRPr>
                    </a:p>
                  </a:txBody>
                  <a:tcPr/>
                </a:tc>
              </a:tr>
              <a:tr h="1180446">
                <a:tc>
                  <a:txBody>
                    <a:bodyPr/>
                    <a:lstStyle/>
                    <a:p>
                      <a:pPr marL="0" indent="0" algn="l" defTabSz="914400" rtl="0" eaLnBrk="1" latinLnBrk="0" hangingPunct="1">
                        <a:buFont typeface="Arial" panose="020B0604020202020204" pitchFamily="34" charset="0"/>
                        <a:buNone/>
                      </a:pPr>
                      <a:r>
                        <a:rPr lang="en-US" sz="1500" kern="1200" dirty="0" smtClean="0">
                          <a:solidFill>
                            <a:schemeClr val="dk1"/>
                          </a:solidFill>
                          <a:latin typeface="+mn-lt"/>
                          <a:ea typeface="+mn-ea"/>
                          <a:cs typeface="+mn-cs"/>
                        </a:rPr>
                        <a:t>Viet Nam</a:t>
                      </a:r>
                      <a:endParaRPr lang="en-GB" sz="1500" kern="1200" dirty="0">
                        <a:solidFill>
                          <a:schemeClr val="dk1"/>
                        </a:solidFill>
                        <a:latin typeface="+mn-lt"/>
                        <a:ea typeface="+mn-ea"/>
                        <a:cs typeface="+mn-cs"/>
                      </a:endParaRPr>
                    </a:p>
                  </a:txBody>
                  <a:tcPr/>
                </a:tc>
                <a:tc>
                  <a:txBody>
                    <a:bodyPr/>
                    <a:lstStyle/>
                    <a:p>
                      <a:pPr marL="285750" indent="-285750" algn="l" defTabSz="914400" rtl="0" eaLnBrk="1" latinLnBrk="0" hangingPunct="1">
                        <a:lnSpc>
                          <a:spcPct val="115000"/>
                        </a:lnSpc>
                        <a:spcAft>
                          <a:spcPts val="1000"/>
                        </a:spcAft>
                        <a:buFont typeface="Arial" panose="020B0604020202020204" pitchFamily="34" charset="0"/>
                        <a:buChar char="•"/>
                      </a:pPr>
                      <a:r>
                        <a:rPr lang="en-US" sz="1500" kern="1200" dirty="0">
                          <a:solidFill>
                            <a:schemeClr val="dk1"/>
                          </a:solidFill>
                          <a:latin typeface="+mn-lt"/>
                          <a:ea typeface="+mn-ea"/>
                          <a:cs typeface="+mn-cs"/>
                        </a:rPr>
                        <a:t>Law on Domestic violence prevention and control </a:t>
                      </a:r>
                      <a:r>
                        <a:rPr lang="en-US" sz="1500" kern="1200" dirty="0" smtClean="0">
                          <a:solidFill>
                            <a:schemeClr val="dk1"/>
                          </a:solidFill>
                          <a:latin typeface="+mn-lt"/>
                          <a:ea typeface="+mn-ea"/>
                          <a:cs typeface="+mn-cs"/>
                        </a:rPr>
                        <a:t>2007; and</a:t>
                      </a:r>
                      <a:r>
                        <a:rPr lang="en-US" sz="1500" kern="1200" dirty="0">
                          <a:solidFill>
                            <a:schemeClr val="dk1"/>
                          </a:solidFill>
                          <a:latin typeface="+mn-lt"/>
                          <a:ea typeface="+mn-ea"/>
                          <a:cs typeface="+mn-cs"/>
                        </a:rPr>
                        <a:t> </a:t>
                      </a:r>
                      <a:r>
                        <a:rPr lang="en-US" sz="1500" kern="1200" dirty="0" smtClean="0">
                          <a:solidFill>
                            <a:schemeClr val="dk1"/>
                          </a:solidFill>
                          <a:latin typeface="+mn-lt"/>
                          <a:ea typeface="+mn-ea"/>
                          <a:cs typeface="+mn-cs"/>
                        </a:rPr>
                        <a:t>Law </a:t>
                      </a:r>
                      <a:r>
                        <a:rPr lang="en-US" sz="1500" kern="1200" dirty="0">
                          <a:solidFill>
                            <a:schemeClr val="dk1"/>
                          </a:solidFill>
                          <a:latin typeface="+mn-lt"/>
                          <a:ea typeface="+mn-ea"/>
                          <a:cs typeface="+mn-cs"/>
                        </a:rPr>
                        <a:t>of Marriage and the Family 2000</a:t>
                      </a:r>
                      <a:endParaRPr lang="en-GB" sz="1500" kern="1200" dirty="0">
                        <a:solidFill>
                          <a:schemeClr val="dk1"/>
                        </a:solidFill>
                        <a:latin typeface="+mn-lt"/>
                        <a:ea typeface="+mn-ea"/>
                        <a:cs typeface="+mn-cs"/>
                      </a:endParaRPr>
                    </a:p>
                  </a:txBody>
                  <a:tcPr marL="114300" marR="114300" marT="0" marB="0"/>
                </a:tc>
                <a:tc>
                  <a:txBody>
                    <a:bodyPr/>
                    <a:lstStyle/>
                    <a:p>
                      <a:pPr marL="0" indent="0" algn="l" defTabSz="914400" rtl="0" eaLnBrk="1" latinLnBrk="0" hangingPunct="1">
                        <a:buFont typeface="Arial" panose="020B0604020202020204" pitchFamily="34" charset="0"/>
                        <a:buNone/>
                      </a:pPr>
                      <a:r>
                        <a:rPr lang="en-GB" sz="1500" kern="1200" dirty="0" smtClean="0">
                          <a:solidFill>
                            <a:schemeClr val="dk1"/>
                          </a:solidFill>
                          <a:latin typeface="+mn-lt"/>
                          <a:ea typeface="+mn-ea"/>
                          <a:cs typeface="+mn-cs"/>
                        </a:rPr>
                        <a:t>Committee on Ethnic Minority Affairs (Vietnam)</a:t>
                      </a:r>
                    </a:p>
                    <a:p>
                      <a:pPr marL="0" indent="0" algn="l" defTabSz="914400" rtl="0" eaLnBrk="1" latinLnBrk="0" hangingPunct="1">
                        <a:buFont typeface="Arial" panose="020B0604020202020204" pitchFamily="34" charset="0"/>
                        <a:buNone/>
                      </a:pPr>
                      <a:r>
                        <a:rPr lang="en-GB" sz="1500" kern="1200" dirty="0" smtClean="0">
                          <a:solidFill>
                            <a:schemeClr val="dk1"/>
                          </a:solidFill>
                          <a:latin typeface="+mn-lt"/>
                          <a:ea typeface="+mn-ea"/>
                          <a:cs typeface="+mn-cs"/>
                        </a:rPr>
                        <a:t>Ministry of Health (Vietnam)</a:t>
                      </a:r>
                    </a:p>
                    <a:p>
                      <a:pPr marL="0" indent="0" algn="l" defTabSz="914400" rtl="0" eaLnBrk="1" latinLnBrk="0" hangingPunct="1">
                        <a:buFont typeface="Arial" panose="020B0604020202020204" pitchFamily="34" charset="0"/>
                        <a:buNone/>
                      </a:pPr>
                      <a:r>
                        <a:rPr lang="en-GB" sz="1500" kern="1200" dirty="0" smtClean="0">
                          <a:solidFill>
                            <a:schemeClr val="dk1"/>
                          </a:solidFill>
                          <a:latin typeface="+mn-lt"/>
                          <a:ea typeface="+mn-ea"/>
                          <a:cs typeface="+mn-cs"/>
                        </a:rPr>
                        <a:t>National Committee for the Advancement of Women in Vietnam</a:t>
                      </a:r>
                    </a:p>
                    <a:p>
                      <a:pPr marL="0" indent="0" algn="l" defTabSz="914400" rtl="0" eaLnBrk="1" latinLnBrk="0" hangingPunct="1">
                        <a:buFont typeface="Arial" panose="020B0604020202020204" pitchFamily="34" charset="0"/>
                        <a:buNone/>
                      </a:pPr>
                      <a:endParaRPr lang="en-GB" sz="1500" kern="1200" dirty="0">
                        <a:solidFill>
                          <a:schemeClr val="dk1"/>
                        </a:solidFill>
                        <a:latin typeface="+mn-lt"/>
                        <a:ea typeface="+mn-ea"/>
                        <a:cs typeface="+mn-cs"/>
                      </a:endParaRPr>
                    </a:p>
                  </a:txBody>
                  <a:tcPr/>
                </a:tc>
              </a:tr>
              <a:tr h="1378401">
                <a:tc>
                  <a:txBody>
                    <a:bodyPr/>
                    <a:lstStyle/>
                    <a:p>
                      <a:pPr marL="0" indent="0" algn="l" defTabSz="914400" rtl="0" eaLnBrk="1" latinLnBrk="0" hangingPunct="1">
                        <a:buFont typeface="Arial" panose="020B0604020202020204" pitchFamily="34" charset="0"/>
                        <a:buNone/>
                      </a:pPr>
                      <a:r>
                        <a:rPr lang="en-US" sz="1500" kern="1200" dirty="0" smtClean="0">
                          <a:solidFill>
                            <a:schemeClr val="dk1"/>
                          </a:solidFill>
                          <a:effectLst/>
                          <a:latin typeface="+mn-lt"/>
                          <a:ea typeface="+mn-ea"/>
                          <a:cs typeface="+mn-cs"/>
                        </a:rPr>
                        <a:t>Indonesia</a:t>
                      </a:r>
                      <a:endParaRPr lang="en-GB" sz="1500" kern="1200" dirty="0">
                        <a:solidFill>
                          <a:schemeClr val="dk1"/>
                        </a:solidFill>
                        <a:latin typeface="+mn-lt"/>
                        <a:ea typeface="+mn-ea"/>
                        <a:cs typeface="+mn-cs"/>
                      </a:endParaRPr>
                    </a:p>
                  </a:txBody>
                  <a:tcPr/>
                </a:tc>
                <a:tc>
                  <a:txBody>
                    <a:bodyPr/>
                    <a:lstStyle/>
                    <a:p>
                      <a:pPr marL="285750" indent="-285750" algn="l" defTabSz="914400" rtl="0" eaLnBrk="1" latinLnBrk="0" hangingPunct="1">
                        <a:lnSpc>
                          <a:spcPct val="115000"/>
                        </a:lnSpc>
                        <a:spcAft>
                          <a:spcPts val="1000"/>
                        </a:spcAft>
                        <a:buFont typeface="Arial" panose="020B0604020202020204" pitchFamily="34" charset="0"/>
                        <a:buChar char="•"/>
                      </a:pPr>
                      <a:r>
                        <a:rPr lang="en-GB" sz="1500" kern="1200" dirty="0" smtClean="0">
                          <a:solidFill>
                            <a:schemeClr val="dk1"/>
                          </a:solidFill>
                          <a:latin typeface="+mn-lt"/>
                          <a:ea typeface="+mn-ea"/>
                          <a:cs typeface="+mn-cs"/>
                        </a:rPr>
                        <a:t>Law on Elimination of Domestic Violence (2004); Plan of action for research into all forms of GBV in Indonesia</a:t>
                      </a:r>
                    </a:p>
                    <a:p>
                      <a:pPr marL="285750" indent="-285750" algn="l" defTabSz="914400" rtl="0" eaLnBrk="1" latinLnBrk="0" hangingPunct="1">
                        <a:lnSpc>
                          <a:spcPct val="115000"/>
                        </a:lnSpc>
                        <a:spcAft>
                          <a:spcPts val="1000"/>
                        </a:spcAft>
                        <a:buFont typeface="Arial" panose="020B0604020202020204" pitchFamily="34" charset="0"/>
                        <a:buChar char="•"/>
                      </a:pPr>
                      <a:endParaRPr lang="en-GB" sz="1500" kern="1200" dirty="0">
                        <a:solidFill>
                          <a:schemeClr val="dk1"/>
                        </a:solidFill>
                        <a:latin typeface="+mn-lt"/>
                        <a:ea typeface="+mn-ea"/>
                        <a:cs typeface="+mn-cs"/>
                      </a:endParaRPr>
                    </a:p>
                  </a:txBody>
                  <a:tcPr marL="114300" marR="114300" marT="0" marB="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00" kern="1200" dirty="0" smtClean="0">
                          <a:solidFill>
                            <a:schemeClr val="dk1"/>
                          </a:solidFill>
                          <a:latin typeface="+mn-lt"/>
                          <a:ea typeface="+mn-ea"/>
                          <a:cs typeface="+mn-cs"/>
                        </a:rPr>
                        <a:t>Ministry of Women's Empowerment - Strategic Plan to eliminate GBV</a:t>
                      </a:r>
                    </a:p>
                    <a:p>
                      <a:pPr marL="0" indent="0" algn="l" defTabSz="914400" rtl="0" eaLnBrk="1" latinLnBrk="0" hangingPunct="1">
                        <a:buFont typeface="Arial" panose="020B0604020202020204" pitchFamily="34" charset="0"/>
                        <a:buNone/>
                      </a:pPr>
                      <a:endParaRPr lang="en-GB" sz="15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33660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Exacerbating factors in emergencies</a:t>
            </a:r>
            <a:endParaRPr lang="en-GB" dirty="0"/>
          </a:p>
        </p:txBody>
      </p:sp>
      <p:sp>
        <p:nvSpPr>
          <p:cNvPr id="7" name="Up Arrow 6"/>
          <p:cNvSpPr/>
          <p:nvPr/>
        </p:nvSpPr>
        <p:spPr>
          <a:xfrm>
            <a:off x="467544" y="1888356"/>
            <a:ext cx="432048" cy="3316436"/>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899593" y="1748408"/>
            <a:ext cx="3641738"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Increased number of actors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Increased ‘chaos’ and opportunities for GBV</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Increased levels of separation</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‘Hyper gender roles – the division of labour is often intensified (women care for children, take care of reproductive roles)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Increased use of negative coping strategies on behalf of men, women, boys and girls</a:t>
            </a:r>
          </a:p>
        </p:txBody>
      </p:sp>
      <p:sp>
        <p:nvSpPr>
          <p:cNvPr id="11" name="Up Arrow 10"/>
          <p:cNvSpPr/>
          <p:nvPr/>
        </p:nvSpPr>
        <p:spPr>
          <a:xfrm flipV="1">
            <a:off x="4541331" y="1820416"/>
            <a:ext cx="462717" cy="3384376"/>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049579" y="1716881"/>
            <a:ext cx="3713421" cy="3693319"/>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(Sometimes) decreased family cohesion</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Interrupted social protection mechanisms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(Total) breakdown in health, justice and regular social  services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Access to justice, to remedy and to safety decreases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Inappropriate assistance (not based on consultation with community)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194577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Examples from recent emergencies</a:t>
            </a:r>
            <a:endParaRPr lang="en-GB" dirty="0"/>
          </a:p>
        </p:txBody>
      </p:sp>
      <p:sp>
        <p:nvSpPr>
          <p:cNvPr id="4" name="Text Placeholder 3"/>
          <p:cNvSpPr>
            <a:spLocks noGrp="1"/>
          </p:cNvSpPr>
          <p:nvPr>
            <p:ph type="body" sz="quarter" idx="11"/>
          </p:nvPr>
        </p:nvSpPr>
        <p:spPr>
          <a:xfrm>
            <a:off x="1447800" y="1676400"/>
            <a:ext cx="7236370" cy="4191000"/>
          </a:xfrm>
        </p:spPr>
        <p:txBody>
          <a:bodyPr/>
          <a:lstStyle/>
          <a:p>
            <a:r>
              <a:rPr lang="en-GB" dirty="0" smtClean="0"/>
              <a:t>New Zealand Earthquake – </a:t>
            </a:r>
            <a:r>
              <a:rPr lang="en-GB" b="1" dirty="0" smtClean="0"/>
              <a:t>Domestic violence </a:t>
            </a:r>
            <a:r>
              <a:rPr lang="en-GB" dirty="0" smtClean="0"/>
              <a:t>referrals increase by 400%</a:t>
            </a:r>
          </a:p>
          <a:p>
            <a:r>
              <a:rPr lang="en-GB" dirty="0" smtClean="0"/>
              <a:t>2004 Tsunami – recue workers prosecuted for </a:t>
            </a:r>
            <a:r>
              <a:rPr lang="en-GB" b="1" dirty="0" smtClean="0"/>
              <a:t>rape</a:t>
            </a:r>
            <a:r>
              <a:rPr lang="en-GB" dirty="0" smtClean="0"/>
              <a:t> in Sri Lanka</a:t>
            </a:r>
          </a:p>
          <a:p>
            <a:r>
              <a:rPr lang="en-GB" dirty="0" smtClean="0"/>
              <a:t>2005 floods in Pakistan – </a:t>
            </a:r>
            <a:r>
              <a:rPr lang="en-GB" b="1" dirty="0" smtClean="0"/>
              <a:t>early and forced marriage</a:t>
            </a:r>
            <a:r>
              <a:rPr lang="en-GB" dirty="0" smtClean="0"/>
              <a:t> increases in face of increased poverty and desperation</a:t>
            </a:r>
          </a:p>
          <a:p>
            <a:r>
              <a:rPr lang="en-GB" dirty="0" smtClean="0"/>
              <a:t>2010 Haiti earthquake – </a:t>
            </a:r>
            <a:r>
              <a:rPr lang="en-GB" b="1" dirty="0" smtClean="0"/>
              <a:t>sexual exploitation and abuse of children </a:t>
            </a:r>
            <a:r>
              <a:rPr lang="en-GB" dirty="0" smtClean="0"/>
              <a:t>on mass scale</a:t>
            </a:r>
          </a:p>
          <a:p>
            <a:r>
              <a:rPr lang="en-GB" dirty="0" smtClean="0"/>
              <a:t>2013 Typhoon </a:t>
            </a:r>
            <a:r>
              <a:rPr lang="en-GB" dirty="0"/>
              <a:t>Y</a:t>
            </a:r>
            <a:r>
              <a:rPr lang="en-GB" dirty="0" smtClean="0"/>
              <a:t>olanda – Prevention of violence activities to safeguard gains in the field of GBV prevention and response</a:t>
            </a:r>
            <a:endParaRPr lang="en-GB" dirty="0"/>
          </a:p>
        </p:txBody>
      </p:sp>
    </p:spTree>
    <p:extLst>
      <p:ext uri="{BB962C8B-B14F-4D97-AF65-F5344CB8AC3E}">
        <p14:creationId xmlns:p14="http://schemas.microsoft.com/office/powerpoint/2010/main" val="1312799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Movement wide </a:t>
            </a:r>
            <a:r>
              <a:rPr lang="en-GB" dirty="0" smtClean="0"/>
              <a:t>mapping and research</a:t>
            </a:r>
            <a:endParaRPr lang="en-GB" dirty="0"/>
          </a:p>
        </p:txBody>
      </p:sp>
      <p:sp>
        <p:nvSpPr>
          <p:cNvPr id="3" name="Content Placeholder 2"/>
          <p:cNvSpPr>
            <a:spLocks noGrp="1"/>
          </p:cNvSpPr>
          <p:nvPr>
            <p:ph idx="1"/>
          </p:nvPr>
        </p:nvSpPr>
        <p:spPr>
          <a:xfrm>
            <a:off x="381000" y="1600200"/>
            <a:ext cx="8496944" cy="4191000"/>
          </a:xfrm>
        </p:spPr>
        <p:txBody>
          <a:bodyPr/>
          <a:lstStyle/>
          <a:p>
            <a:r>
              <a:rPr lang="en-GB" b="1" u="sng" dirty="0" smtClean="0">
                <a:solidFill>
                  <a:srgbClr val="FF1515"/>
                </a:solidFill>
              </a:rPr>
              <a:t>2014-2015 </a:t>
            </a:r>
            <a:r>
              <a:rPr lang="en-GB" b="1" u="sng" dirty="0">
                <a:solidFill>
                  <a:srgbClr val="FF1515"/>
                </a:solidFill>
              </a:rPr>
              <a:t>Mapping </a:t>
            </a:r>
            <a:r>
              <a:rPr lang="en-GB" b="1" u="sng" dirty="0" smtClean="0">
                <a:solidFill>
                  <a:srgbClr val="FF1515"/>
                </a:solidFill>
              </a:rPr>
              <a:t>exercise</a:t>
            </a:r>
            <a:r>
              <a:rPr lang="en-GB" dirty="0" smtClean="0"/>
              <a:t>: 54 </a:t>
            </a:r>
            <a:r>
              <a:rPr lang="en-GB" dirty="0"/>
              <a:t>National Societies and ICRC have responded.  </a:t>
            </a:r>
            <a:r>
              <a:rPr lang="en-GB" dirty="0" smtClean="0"/>
              <a:t>14 </a:t>
            </a:r>
            <a:r>
              <a:rPr lang="en-GB" dirty="0"/>
              <a:t>NSs in Asia Pacific identify GBV programming as priority</a:t>
            </a:r>
            <a:r>
              <a:rPr lang="en-GB" dirty="0" smtClean="0"/>
              <a:t>.</a:t>
            </a:r>
          </a:p>
          <a:p>
            <a:r>
              <a:rPr lang="en-GB" dirty="0" smtClean="0"/>
              <a:t>Research in 10 countries on SGBV in Disasters:</a:t>
            </a:r>
          </a:p>
          <a:p>
            <a:pPr marL="0" indent="0">
              <a:buNone/>
            </a:pPr>
            <a:endParaRPr lang="en-GB" dirty="0"/>
          </a:p>
          <a:p>
            <a:endParaRPr lang="en-GB" dirty="0"/>
          </a:p>
          <a:p>
            <a:endParaRPr lang="en-GB" dirty="0"/>
          </a:p>
          <a:p>
            <a:endParaRPr lang="en-GB" dirty="0" smtClean="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172152337"/>
              </p:ext>
            </p:extLst>
          </p:nvPr>
        </p:nvGraphicFramePr>
        <p:xfrm>
          <a:off x="762000" y="3200400"/>
          <a:ext cx="7772400" cy="1905000"/>
        </p:xfrm>
        <a:graphic>
          <a:graphicData uri="http://schemas.openxmlformats.org/drawingml/2006/table">
            <a:tbl>
              <a:tblPr bandRow="1">
                <a:tableStyleId>{5C22544A-7EE6-4342-B048-85BDC9FD1C3A}</a:tableStyleId>
              </a:tblPr>
              <a:tblGrid>
                <a:gridCol w="3886200"/>
                <a:gridCol w="3886200"/>
              </a:tblGrid>
              <a:tr h="381000">
                <a:tc>
                  <a:txBody>
                    <a:bodyPr/>
                    <a:lstStyle/>
                    <a:p>
                      <a:pPr lvl="0"/>
                      <a:r>
                        <a:rPr lang="es-SV" sz="1800" dirty="0" smtClean="0"/>
                        <a:t>Samoa</a:t>
                      </a:r>
                      <a:endParaRPr lang="en-GB"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Australia</a:t>
                      </a:r>
                    </a:p>
                  </a:txBody>
                  <a:tcPr/>
                </a:tc>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800" dirty="0" smtClean="0"/>
                        <a:t>Bangladesh</a:t>
                      </a:r>
                      <a:endParaRPr lang="en-GB"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800" dirty="0" smtClean="0"/>
                        <a:t>Myanmar</a:t>
                      </a:r>
                      <a:endParaRPr lang="en-GB" sz="1800" dirty="0" smtClean="0"/>
                    </a:p>
                  </a:txBody>
                  <a:tcPr/>
                </a:tc>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800" dirty="0" smtClean="0"/>
                        <a:t>Bosnia and Herzegovina </a:t>
                      </a:r>
                      <a:endParaRPr lang="en-GB"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800" dirty="0" smtClean="0"/>
                        <a:t>Malawi</a:t>
                      </a:r>
                      <a:endParaRPr lang="en-GB" sz="1800" dirty="0" smtClean="0"/>
                    </a:p>
                  </a:txBody>
                  <a:tcPr/>
                </a:tc>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800" dirty="0" smtClean="0"/>
                        <a:t>Namibia</a:t>
                      </a:r>
                      <a:endParaRPr lang="en-GB"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800" dirty="0" smtClean="0"/>
                        <a:t>El Salvador</a:t>
                      </a:r>
                      <a:endParaRPr lang="en-GB" sz="1800" dirty="0" smtClean="0"/>
                    </a:p>
                  </a:txBody>
                  <a:tcPr/>
                </a:tc>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800" dirty="0" err="1" smtClean="0"/>
                        <a:t>Haiti</a:t>
                      </a:r>
                      <a:endParaRPr lang="en-GB" sz="1800" dirty="0" smtClean="0"/>
                    </a:p>
                  </a:txBody>
                  <a:tcPr/>
                </a:tc>
                <a:tc>
                  <a:txBody>
                    <a:bodyPr/>
                    <a:lstStyle/>
                    <a:p>
                      <a:r>
                        <a:rPr lang="en-GB" dirty="0" smtClean="0"/>
                        <a:t>Europe</a:t>
                      </a:r>
                      <a:r>
                        <a:rPr lang="en-GB" baseline="0" dirty="0" smtClean="0"/>
                        <a:t> TBC</a:t>
                      </a:r>
                      <a:endParaRPr lang="en-GB" dirty="0"/>
                    </a:p>
                  </a:txBody>
                  <a:tcPr/>
                </a:tc>
              </a:tr>
            </a:tbl>
          </a:graphicData>
        </a:graphic>
      </p:graphicFrame>
    </p:spTree>
    <p:extLst>
      <p:ext uri="{BB962C8B-B14F-4D97-AF65-F5344CB8AC3E}">
        <p14:creationId xmlns:p14="http://schemas.microsoft.com/office/powerpoint/2010/main" val="45097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a:t>
            </a:r>
            <a:r>
              <a:rPr lang="en-GB" dirty="0" smtClean="0"/>
              <a:t>steps</a:t>
            </a:r>
            <a:endParaRPr lang="en-GB" dirty="0"/>
          </a:p>
        </p:txBody>
      </p:sp>
      <p:graphicFrame>
        <p:nvGraphicFramePr>
          <p:cNvPr id="10" name="Diagram 9"/>
          <p:cNvGraphicFramePr/>
          <p:nvPr>
            <p:extLst>
              <p:ext uri="{D42A27DB-BD31-4B8C-83A1-F6EECF244321}">
                <p14:modId xmlns:p14="http://schemas.microsoft.com/office/powerpoint/2010/main" val="3472207701"/>
              </p:ext>
            </p:extLst>
          </p:nvPr>
        </p:nvGraphicFramePr>
        <p:xfrm>
          <a:off x="228600" y="1295400"/>
          <a:ext cx="8763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057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Disaster Law and Policy Considerations</a:t>
            </a:r>
            <a:endParaRPr lang="en-GB" dirty="0"/>
          </a:p>
        </p:txBody>
      </p:sp>
      <p:sp>
        <p:nvSpPr>
          <p:cNvPr id="3" name="Content Placeholder 2"/>
          <p:cNvSpPr>
            <a:spLocks noGrp="1"/>
          </p:cNvSpPr>
          <p:nvPr>
            <p:ph idx="1"/>
          </p:nvPr>
        </p:nvSpPr>
        <p:spPr>
          <a:xfrm>
            <a:off x="609600" y="1752600"/>
            <a:ext cx="8077200" cy="4038600"/>
          </a:xfrm>
        </p:spPr>
        <p:txBody>
          <a:bodyPr/>
          <a:lstStyle/>
          <a:p>
            <a:pPr marL="0" indent="0">
              <a:buNone/>
            </a:pPr>
            <a:r>
              <a:rPr lang="en-GB" sz="2000" b="1" dirty="0" smtClean="0"/>
              <a:t>For Governments</a:t>
            </a:r>
          </a:p>
          <a:p>
            <a:r>
              <a:rPr lang="en-GB" sz="2400" dirty="0" smtClean="0"/>
              <a:t>Apply a Gender Lens in any review of Disaster Laws</a:t>
            </a:r>
          </a:p>
          <a:p>
            <a:r>
              <a:rPr lang="en-GB" sz="2400" dirty="0" smtClean="0"/>
              <a:t>Identify existing SGBV policies at national and regional level, ensuring they are implemented in emergencies</a:t>
            </a:r>
          </a:p>
          <a:p>
            <a:r>
              <a:rPr lang="en-GB" sz="2400" dirty="0" smtClean="0"/>
              <a:t>Monitor and address SGBV as a disaster response priority</a:t>
            </a:r>
          </a:p>
          <a:p>
            <a:r>
              <a:rPr lang="en-GB" sz="2400" dirty="0" smtClean="0"/>
              <a:t>Strengthen evidence through research and advocacy on how to effectively mitigate SGBV in disasters </a:t>
            </a:r>
          </a:p>
          <a:p>
            <a:r>
              <a:rPr lang="en-GB" sz="2400" dirty="0" smtClean="0"/>
              <a:t>Endorsement of the International Conference Resolution on SGBV in Disasters</a:t>
            </a:r>
          </a:p>
          <a:p>
            <a:endParaRPr lang="en-GB" sz="1800" dirty="0"/>
          </a:p>
        </p:txBody>
      </p:sp>
    </p:spTree>
    <p:extLst>
      <p:ext uri="{BB962C8B-B14F-4D97-AF65-F5344CB8AC3E}">
        <p14:creationId xmlns:p14="http://schemas.microsoft.com/office/powerpoint/2010/main" val="1158432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09600" y="1676400"/>
            <a:ext cx="8382000" cy="4267200"/>
          </a:xfrm>
        </p:spPr>
        <p:txBody>
          <a:bodyPr/>
          <a:lstStyle/>
          <a:p>
            <a:pPr marL="0" indent="0">
              <a:buNone/>
            </a:pPr>
            <a:r>
              <a:rPr lang="en-GB" sz="2000" b="1" dirty="0" smtClean="0"/>
              <a:t>ASEAN</a:t>
            </a:r>
          </a:p>
          <a:p>
            <a:r>
              <a:rPr lang="en-GB" sz="2000" dirty="0" smtClean="0"/>
              <a:t>ASEAN Committees to work together to ensure that gender and diversity commitments are upheld in times of disaster and integrated as a strategic priority across committees and frameworks </a:t>
            </a:r>
          </a:p>
          <a:p>
            <a:pPr marL="0" indent="0">
              <a:buNone/>
            </a:pPr>
            <a:r>
              <a:rPr lang="en-GB" sz="2000" b="1" dirty="0" smtClean="0"/>
              <a:t>National Societies</a:t>
            </a:r>
          </a:p>
          <a:p>
            <a:r>
              <a:rPr lang="en-GB" sz="2000" dirty="0" smtClean="0"/>
              <a:t>Disseminate research findings and mapping findings</a:t>
            </a:r>
            <a:endParaRPr lang="en-GB" sz="2000" dirty="0"/>
          </a:p>
          <a:p>
            <a:r>
              <a:rPr lang="en-GB" sz="2000" dirty="0" smtClean="0"/>
              <a:t>Continue </a:t>
            </a:r>
            <a:r>
              <a:rPr lang="en-GB" sz="2000" dirty="0"/>
              <a:t>gender and diversity </a:t>
            </a:r>
            <a:r>
              <a:rPr lang="en-GB" sz="2000" dirty="0" smtClean="0"/>
              <a:t>sensitive DRR </a:t>
            </a:r>
            <a:r>
              <a:rPr lang="en-GB" sz="2000" dirty="0"/>
              <a:t>programming </a:t>
            </a:r>
            <a:endParaRPr lang="en-GB" sz="2000" dirty="0" smtClean="0"/>
          </a:p>
          <a:p>
            <a:r>
              <a:rPr lang="en-GB" sz="2000" dirty="0" smtClean="0"/>
              <a:t>Act </a:t>
            </a:r>
            <a:r>
              <a:rPr lang="en-GB" sz="2000" dirty="0"/>
              <a:t>on the basis that SGBV exists </a:t>
            </a:r>
            <a:r>
              <a:rPr lang="en-GB" sz="2000" dirty="0" smtClean="0"/>
              <a:t>and requires a response in emergencies </a:t>
            </a:r>
            <a:r>
              <a:rPr lang="en-GB" sz="2000" dirty="0"/>
              <a:t>(“Area of responsibility”)</a:t>
            </a:r>
          </a:p>
          <a:p>
            <a:r>
              <a:rPr lang="en-GB" sz="2000" dirty="0"/>
              <a:t>Provide technical support on gender and diversity sensitive disaster management</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4016157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691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objectives</a:t>
            </a:r>
            <a:endParaRPr lang="en-GB" dirty="0"/>
          </a:p>
        </p:txBody>
      </p:sp>
      <p:sp>
        <p:nvSpPr>
          <p:cNvPr id="3" name="Content Placeholder 2"/>
          <p:cNvSpPr>
            <a:spLocks noGrp="1"/>
          </p:cNvSpPr>
          <p:nvPr>
            <p:ph idx="1"/>
          </p:nvPr>
        </p:nvSpPr>
        <p:spPr>
          <a:xfrm>
            <a:off x="2057400" y="1676400"/>
            <a:ext cx="6629400" cy="4191000"/>
          </a:xfrm>
        </p:spPr>
        <p:txBody>
          <a:bodyPr/>
          <a:lstStyle/>
          <a:p>
            <a:r>
              <a:rPr lang="en-GB" dirty="0" smtClean="0"/>
              <a:t>To provide information about the IFRC approach to Gender and Diversity Sensitivity as an analytical framework for Disaster Law</a:t>
            </a:r>
          </a:p>
          <a:p>
            <a:r>
              <a:rPr lang="en-GB" dirty="0" smtClean="0"/>
              <a:t>To define Gender Based Violence in the context of Disaster Law, demonstrating the linkage of Disaster Law development to national laws and policies on reducing Gender Based Violence</a:t>
            </a:r>
          </a:p>
          <a:p>
            <a:r>
              <a:rPr lang="en-GB" dirty="0" smtClean="0"/>
              <a:t>To provide information about recent mapping and research into Gender Based Violence in disasters in the context of Disaster Law and Gender Based Violence at the International Conference 2015</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1" y="1757821"/>
            <a:ext cx="1349314" cy="1922310"/>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 y="3810000"/>
            <a:ext cx="1349315" cy="2087992"/>
          </a:xfrm>
          <a:prstGeom prst="rect">
            <a:avLst/>
          </a:prstGeom>
          <a:ln>
            <a:solidFill>
              <a:schemeClr val="tx1"/>
            </a:solidFill>
          </a:ln>
        </p:spPr>
      </p:pic>
      <p:cxnSp>
        <p:nvCxnSpPr>
          <p:cNvPr id="8" name="Straight Arrow Connector 7"/>
          <p:cNvCxnSpPr/>
          <p:nvPr/>
        </p:nvCxnSpPr>
        <p:spPr>
          <a:xfrm>
            <a:off x="-76200" y="5469571"/>
            <a:ext cx="729761"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6200" y="5181600"/>
            <a:ext cx="72976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894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i="0" dirty="0" smtClean="0"/>
              <a:t>Sex and Gender</a:t>
            </a:r>
            <a:endParaRPr lang="en-US" sz="3000" i="0" dirty="0"/>
          </a:p>
        </p:txBody>
      </p:sp>
      <p:sp>
        <p:nvSpPr>
          <p:cNvPr id="3" name="TextBox 2"/>
          <p:cNvSpPr txBox="1"/>
          <p:nvPr/>
        </p:nvSpPr>
        <p:spPr>
          <a:xfrm>
            <a:off x="1219200" y="1905000"/>
            <a:ext cx="7315200" cy="3816429"/>
          </a:xfrm>
          <a:prstGeom prst="rect">
            <a:avLst/>
          </a:prstGeom>
          <a:noFill/>
        </p:spPr>
        <p:txBody>
          <a:bodyPr wrap="square" rtlCol="0">
            <a:spAutoFit/>
          </a:bodyPr>
          <a:lstStyle/>
          <a:p>
            <a:r>
              <a:rPr lang="en-US" sz="2200" b="1" dirty="0">
                <a:solidFill>
                  <a:prstClr val="black"/>
                </a:solidFill>
                <a:latin typeface="Arial" panose="020B0604020202020204" pitchFamily="34" charset="0"/>
                <a:cs typeface="Arial" panose="020B0604020202020204" pitchFamily="34" charset="0"/>
              </a:rPr>
              <a:t>Sex:</a:t>
            </a:r>
            <a:r>
              <a:rPr lang="en-US" sz="2200" dirty="0">
                <a:solidFill>
                  <a:prstClr val="black"/>
                </a:solidFill>
                <a:latin typeface="Arial" panose="020B0604020202020204" pitchFamily="34" charset="0"/>
                <a:cs typeface="Arial" panose="020B0604020202020204" pitchFamily="34" charset="0"/>
              </a:rPr>
              <a:t> refers to the </a:t>
            </a:r>
            <a:r>
              <a:rPr lang="en-US" sz="2200" b="1" dirty="0">
                <a:solidFill>
                  <a:srgbClr val="FF0000"/>
                </a:solidFill>
                <a:latin typeface="Arial" panose="020B0604020202020204" pitchFamily="34" charset="0"/>
                <a:cs typeface="Arial" panose="020B0604020202020204" pitchFamily="34" charset="0"/>
              </a:rPr>
              <a:t>biological differences </a:t>
            </a:r>
            <a:r>
              <a:rPr lang="en-US" sz="2200" dirty="0">
                <a:solidFill>
                  <a:prstClr val="black"/>
                </a:solidFill>
                <a:latin typeface="Arial" panose="020B0604020202020204" pitchFamily="34" charset="0"/>
                <a:cs typeface="Arial" panose="020B0604020202020204" pitchFamily="34" charset="0"/>
              </a:rPr>
              <a:t>between men and women</a:t>
            </a:r>
          </a:p>
          <a:p>
            <a:endParaRPr lang="en-US" sz="2200" b="1" dirty="0">
              <a:solidFill>
                <a:prstClr val="black"/>
              </a:solidFill>
              <a:latin typeface="Arial" panose="020B0604020202020204" pitchFamily="34" charset="0"/>
              <a:cs typeface="Arial" panose="020B0604020202020204" pitchFamily="34" charset="0"/>
            </a:endParaRPr>
          </a:p>
          <a:p>
            <a:r>
              <a:rPr lang="en-US" sz="2200" b="1" dirty="0">
                <a:solidFill>
                  <a:prstClr val="black"/>
                </a:solidFill>
                <a:latin typeface="Arial" panose="020B0604020202020204" pitchFamily="34" charset="0"/>
                <a:cs typeface="Arial" panose="020B0604020202020204" pitchFamily="34" charset="0"/>
              </a:rPr>
              <a:t>Gender: </a:t>
            </a:r>
            <a:r>
              <a:rPr lang="en-US" sz="2200" dirty="0">
                <a:solidFill>
                  <a:prstClr val="black"/>
                </a:solidFill>
                <a:latin typeface="Arial" panose="020B0604020202020204" pitchFamily="34" charset="0"/>
                <a:cs typeface="Arial" panose="020B0604020202020204" pitchFamily="34" charset="0"/>
              </a:rPr>
              <a:t>refers to the </a:t>
            </a:r>
            <a:r>
              <a:rPr lang="en-US" sz="2200" b="1" dirty="0">
                <a:solidFill>
                  <a:srgbClr val="FF0000"/>
                </a:solidFill>
                <a:latin typeface="Arial" panose="020B0604020202020204" pitchFamily="34" charset="0"/>
                <a:cs typeface="Arial" panose="020B0604020202020204" pitchFamily="34" charset="0"/>
              </a:rPr>
              <a:t>social differences </a:t>
            </a:r>
            <a:r>
              <a:rPr lang="en-US" sz="2200" dirty="0">
                <a:solidFill>
                  <a:prstClr val="black"/>
                </a:solidFill>
                <a:latin typeface="Arial" panose="020B0604020202020204" pitchFamily="34" charset="0"/>
                <a:cs typeface="Arial" panose="020B0604020202020204" pitchFamily="34" charset="0"/>
              </a:rPr>
              <a:t>between men and </a:t>
            </a:r>
            <a:r>
              <a:rPr lang="en-US" sz="2200" dirty="0" smtClean="0">
                <a:solidFill>
                  <a:prstClr val="black"/>
                </a:solidFill>
                <a:latin typeface="Arial" panose="020B0604020202020204" pitchFamily="34" charset="0"/>
                <a:cs typeface="Arial" panose="020B0604020202020204" pitchFamily="34" charset="0"/>
              </a:rPr>
              <a:t>women</a:t>
            </a:r>
          </a:p>
          <a:p>
            <a:pPr algn="ctr"/>
            <a:endParaRPr lang="en-US" sz="2200" dirty="0" smtClean="0">
              <a:solidFill>
                <a:prstClr val="black"/>
              </a:solidFill>
              <a:latin typeface="Arial" panose="020B0604020202020204" pitchFamily="34" charset="0"/>
              <a:cs typeface="Arial" panose="020B0604020202020204" pitchFamily="34" charset="0"/>
            </a:endParaRPr>
          </a:p>
          <a:p>
            <a:pPr algn="ctr"/>
            <a:endParaRPr lang="en-US" sz="2200" dirty="0">
              <a:solidFill>
                <a:prstClr val="black"/>
              </a:solidFill>
              <a:latin typeface="Arial" panose="020B0604020202020204" pitchFamily="34" charset="0"/>
              <a:cs typeface="Arial" panose="020B0604020202020204" pitchFamily="34" charset="0"/>
            </a:endParaRPr>
          </a:p>
          <a:p>
            <a:pPr algn="ctr"/>
            <a:r>
              <a:rPr lang="en-US" sz="2200" b="1" dirty="0" smtClean="0">
                <a:latin typeface="Arial" panose="020B0604020202020204" pitchFamily="34" charset="0"/>
                <a:cs typeface="Arial" panose="020B0604020202020204" pitchFamily="34" charset="0"/>
              </a:rPr>
              <a:t>“all those who are vulnerable to inequality, harm and loss of basic rights” because of their gender.</a:t>
            </a:r>
            <a:endParaRPr lang="en-US" sz="2200" b="1" dirty="0">
              <a:solidFill>
                <a:prstClr val="black"/>
              </a:solidFill>
              <a:latin typeface="Arial" panose="020B0604020202020204" pitchFamily="34" charset="0"/>
              <a:cs typeface="Arial" panose="020B0604020202020204" pitchFamily="34" charset="0"/>
            </a:endParaRPr>
          </a:p>
          <a:p>
            <a:endParaRPr lang="en-US" sz="2200" dirty="0">
              <a:solidFill>
                <a:prstClr val="black"/>
              </a:solidFill>
              <a:latin typeface="Arial" panose="020B0604020202020204" pitchFamily="34" charset="0"/>
              <a:cs typeface="Arial" panose="020B0604020202020204" pitchFamily="34" charset="0"/>
            </a:endParaRPr>
          </a:p>
          <a:p>
            <a:endParaRPr lang="en-US"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902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a:t>
            </a:r>
            <a:endParaRPr lang="en-US" dirty="0"/>
          </a:p>
        </p:txBody>
      </p:sp>
      <p:sp>
        <p:nvSpPr>
          <p:cNvPr id="3" name="Content Placeholder 2"/>
          <p:cNvSpPr>
            <a:spLocks noGrp="1"/>
          </p:cNvSpPr>
          <p:nvPr>
            <p:ph idx="1"/>
          </p:nvPr>
        </p:nvSpPr>
        <p:spPr>
          <a:xfrm>
            <a:off x="1295400" y="1905000"/>
            <a:ext cx="6858000" cy="990600"/>
          </a:xfrm>
        </p:spPr>
        <p:txBody>
          <a:bodyPr/>
          <a:lstStyle/>
          <a:p>
            <a:pPr marL="0" indent="0">
              <a:buNone/>
            </a:pPr>
            <a:r>
              <a:rPr lang="en-US" b="1" dirty="0">
                <a:solidFill>
                  <a:prstClr val="black"/>
                </a:solidFill>
              </a:rPr>
              <a:t>Diversity: </a:t>
            </a:r>
            <a:r>
              <a:rPr lang="en-US" dirty="0">
                <a:solidFill>
                  <a:prstClr val="black"/>
                </a:solidFill>
              </a:rPr>
              <a:t>refers to </a:t>
            </a:r>
            <a:r>
              <a:rPr lang="en-US" dirty="0" smtClean="0">
                <a:solidFill>
                  <a:prstClr val="black"/>
                </a:solidFill>
              </a:rPr>
              <a:t>the acceptance and respect of </a:t>
            </a:r>
            <a:r>
              <a:rPr lang="en-US" b="1" dirty="0" smtClean="0">
                <a:solidFill>
                  <a:srgbClr val="FF0000"/>
                </a:solidFill>
              </a:rPr>
              <a:t>differences </a:t>
            </a:r>
            <a:r>
              <a:rPr lang="en-US" b="1" dirty="0">
                <a:solidFill>
                  <a:srgbClr val="FF0000"/>
                </a:solidFill>
              </a:rPr>
              <a:t>between people</a:t>
            </a:r>
            <a:r>
              <a:rPr lang="en-US" b="1" dirty="0">
                <a:solidFill>
                  <a:prstClr val="black"/>
                </a:solidFill>
              </a:rPr>
              <a:t>. </a:t>
            </a:r>
          </a:p>
          <a:p>
            <a:endParaRPr lang="en-US" b="1" dirty="0">
              <a:solidFill>
                <a:prstClr val="black"/>
              </a:solidFill>
            </a:endParaRPr>
          </a:p>
        </p:txBody>
      </p:sp>
      <p:sp>
        <p:nvSpPr>
          <p:cNvPr id="5" name="TextBox 4"/>
          <p:cNvSpPr txBox="1"/>
          <p:nvPr/>
        </p:nvSpPr>
        <p:spPr>
          <a:xfrm>
            <a:off x="1295400" y="3886200"/>
            <a:ext cx="3124200" cy="1200329"/>
          </a:xfrm>
          <a:prstGeom prst="rect">
            <a:avLst/>
          </a:prstGeom>
          <a:noFill/>
        </p:spPr>
        <p:txBody>
          <a:bodyPr wrap="square" rtlCol="0">
            <a:spAutoFit/>
          </a:bodyPr>
          <a:lstStyle/>
          <a:p>
            <a:endParaRPr lang="en-US" dirty="0" smtClean="0"/>
          </a:p>
          <a:p>
            <a:endParaRPr lang="en-US" dirty="0"/>
          </a:p>
          <a:p>
            <a:endParaRPr lang="en-US" dirty="0" smtClean="0"/>
          </a:p>
          <a:p>
            <a:endParaRPr lang="en-US" dirty="0"/>
          </a:p>
        </p:txBody>
      </p:sp>
      <p:pic>
        <p:nvPicPr>
          <p:cNvPr id="8" name="Picture 7" descr="D:\Users\christina.haneef\Documents\##Gender and Diversity Toolkit\Gender and diversity pictures\12 Elderly Women overwatching children in Community Bulacan Province, Philippines p-PHL0928 (c) IFRC.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2935377"/>
            <a:ext cx="3724275" cy="2467154"/>
          </a:xfrm>
          <a:prstGeom prst="rect">
            <a:avLst/>
          </a:prstGeom>
          <a:noFill/>
          <a:extLst/>
        </p:spPr>
      </p:pic>
      <p:sp>
        <p:nvSpPr>
          <p:cNvPr id="6" name="TextBox 5"/>
          <p:cNvSpPr txBox="1"/>
          <p:nvPr/>
        </p:nvSpPr>
        <p:spPr>
          <a:xfrm>
            <a:off x="1295400" y="2895600"/>
            <a:ext cx="3124200" cy="2800767"/>
          </a:xfrm>
          <a:prstGeom prst="rect">
            <a:avLst/>
          </a:prstGeom>
          <a:noFill/>
        </p:spPr>
        <p:txBody>
          <a:bodyPr wrap="square" rtlCol="0">
            <a:spAutoFit/>
          </a:bodyPr>
          <a:lstStyle/>
          <a:p>
            <a:r>
              <a:rPr lang="en-US" sz="2200" b="1" dirty="0">
                <a:solidFill>
                  <a:srgbClr val="FF0000"/>
                </a:solidFill>
                <a:latin typeface="Arial" panose="020B0604020202020204" pitchFamily="34" charset="0"/>
                <a:cs typeface="Arial" panose="020B0604020202020204" pitchFamily="34" charset="0"/>
              </a:rPr>
              <a:t>Physical or Social: </a:t>
            </a:r>
            <a:r>
              <a:rPr lang="en-US" sz="2200" dirty="0">
                <a:solidFill>
                  <a:prstClr val="black"/>
                </a:solidFill>
                <a:latin typeface="Arial" panose="020B0604020202020204" pitchFamily="34" charset="0"/>
                <a:cs typeface="Arial" panose="020B0604020202020204" pitchFamily="34" charset="0"/>
              </a:rPr>
              <a:t>sexual orientation, age, disability, HIV status, socio-economic status, religion, nationality and ethnic origin</a:t>
            </a: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669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IFRC Strategic Framework on Gender and Diversity issues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276806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3932428565"/>
              </p:ext>
            </p:extLst>
          </p:nvPr>
        </p:nvGraphicFramePr>
        <p:xfrm>
          <a:off x="3200400" y="1752600"/>
          <a:ext cx="56388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4860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Vulnerabilities of gender and diversity in disasters</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a:p>
        </p:txBody>
      </p:sp>
      <p:sp>
        <p:nvSpPr>
          <p:cNvPr id="4" name="Rectangle 3"/>
          <p:cNvSpPr/>
          <p:nvPr/>
        </p:nvSpPr>
        <p:spPr>
          <a:xfrm>
            <a:off x="838200" y="1905000"/>
            <a:ext cx="7772400" cy="3477875"/>
          </a:xfrm>
          <a:prstGeom prst="rect">
            <a:avLst/>
          </a:prstGeom>
        </p:spPr>
        <p:txBody>
          <a:bodyPr wrap="square">
            <a:spAutoFit/>
          </a:bodyPr>
          <a:lstStyle/>
          <a:p>
            <a:pPr algn="ctr"/>
            <a:r>
              <a:rPr lang="en-US" sz="2000" b="1" dirty="0">
                <a:solidFill>
                  <a:prstClr val="black"/>
                </a:solidFill>
                <a:latin typeface="Arial" panose="020B0604020202020204" pitchFamily="34" charset="0"/>
                <a:cs typeface="Arial" panose="020B0604020202020204" pitchFamily="34" charset="0"/>
              </a:rPr>
              <a:t>Women, girls and boys are 14 times more likely to die during a disaster than are men</a:t>
            </a:r>
          </a:p>
          <a:p>
            <a:endParaRPr lang="en-US" sz="2000" dirty="0">
              <a:solidFill>
                <a:prstClr val="black"/>
              </a:solidFill>
              <a:latin typeface="Arial" panose="020B0604020202020204" pitchFamily="34" charset="0"/>
              <a:cs typeface="Arial" panose="020B0604020202020204" pitchFamily="34" charset="0"/>
            </a:endParaRPr>
          </a:p>
          <a:p>
            <a:endParaRPr lang="en-US" sz="2000" dirty="0">
              <a:solidFill>
                <a:prstClr val="black"/>
              </a:solidFill>
              <a:latin typeface="Arial" panose="020B0604020202020204" pitchFamily="34" charset="0"/>
              <a:cs typeface="Arial" panose="020B0604020202020204" pitchFamily="34" charset="0"/>
            </a:endParaRPr>
          </a:p>
          <a:p>
            <a:endParaRPr lang="en-US" sz="2000" dirty="0">
              <a:solidFill>
                <a:prstClr val="black"/>
              </a:solidFill>
              <a:latin typeface="Arial" panose="020B0604020202020204" pitchFamily="34" charset="0"/>
              <a:cs typeface="Arial" panose="020B0604020202020204" pitchFamily="34" charset="0"/>
            </a:endParaRPr>
          </a:p>
          <a:p>
            <a:r>
              <a:rPr lang="en-US" sz="2000" dirty="0">
                <a:solidFill>
                  <a:prstClr val="black"/>
                </a:solidFill>
                <a:latin typeface="Arial" panose="020B0604020202020204" pitchFamily="34" charset="0"/>
                <a:cs typeface="Arial" panose="020B0604020202020204" pitchFamily="34" charset="0"/>
              </a:rPr>
              <a:t>Asia Tsunami, 2004 			+70% fatalities women</a:t>
            </a:r>
            <a:br>
              <a:rPr lang="en-US" sz="2000" dirty="0">
                <a:solidFill>
                  <a:prstClr val="black"/>
                </a:solidFill>
                <a:latin typeface="Arial" panose="020B0604020202020204" pitchFamily="34" charset="0"/>
                <a:cs typeface="Arial" panose="020B0604020202020204" pitchFamily="34" charset="0"/>
              </a:rPr>
            </a:br>
            <a:endParaRPr lang="en-GB" sz="2000" dirty="0">
              <a:solidFill>
                <a:prstClr val="black"/>
              </a:solidFill>
              <a:latin typeface="Arial" panose="020B0604020202020204" pitchFamily="34" charset="0"/>
              <a:cs typeface="Arial" panose="020B0604020202020204" pitchFamily="34" charset="0"/>
            </a:endParaRPr>
          </a:p>
          <a:p>
            <a:endParaRPr lang="en-GB" sz="2000" dirty="0">
              <a:solidFill>
                <a:prstClr val="black"/>
              </a:solidFill>
              <a:latin typeface="Arial" panose="020B0604020202020204" pitchFamily="34" charset="0"/>
              <a:cs typeface="Arial" panose="020B0604020202020204" pitchFamily="34" charset="0"/>
            </a:endParaRPr>
          </a:p>
          <a:p>
            <a:r>
              <a:rPr lang="en-GB" sz="2000" dirty="0">
                <a:solidFill>
                  <a:prstClr val="black"/>
                </a:solidFill>
                <a:latin typeface="Arial" panose="020B0604020202020204" pitchFamily="34" charset="0"/>
                <a:cs typeface="Arial" panose="020B0604020202020204" pitchFamily="34" charset="0"/>
              </a:rPr>
              <a:t>Japan earthquake			 65% of casualties were </a:t>
            </a:r>
          </a:p>
          <a:p>
            <a:r>
              <a:rPr lang="en-GB" sz="2000" dirty="0">
                <a:solidFill>
                  <a:prstClr val="black"/>
                </a:solidFill>
                <a:latin typeface="Arial" panose="020B0604020202020204" pitchFamily="34" charset="0"/>
                <a:cs typeface="Arial" panose="020B0604020202020204" pitchFamily="34" charset="0"/>
              </a:rPr>
              <a:t>/tsunami, 2011 				 60+ </a:t>
            </a:r>
          </a:p>
          <a:p>
            <a:r>
              <a:rPr lang="en-GB" sz="2000" dirty="0">
                <a:solidFill>
                  <a:prstClr val="black"/>
                </a:solidFill>
                <a:latin typeface="Arial" panose="020B0604020202020204" pitchFamily="34" charset="0"/>
                <a:cs typeface="Arial" panose="020B0604020202020204" pitchFamily="34" charset="0"/>
              </a:rPr>
              <a:t>			 				</a:t>
            </a:r>
          </a:p>
        </p:txBody>
      </p:sp>
      <p:sp>
        <p:nvSpPr>
          <p:cNvPr id="5" name="Right Arrow 4"/>
          <p:cNvSpPr/>
          <p:nvPr/>
        </p:nvSpPr>
        <p:spPr>
          <a:xfrm>
            <a:off x="3480881" y="4495800"/>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ight Arrow 5"/>
          <p:cNvSpPr/>
          <p:nvPr/>
        </p:nvSpPr>
        <p:spPr>
          <a:xfrm>
            <a:off x="3480881" y="3487690"/>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49031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507" y="304800"/>
            <a:ext cx="6858000" cy="1143000"/>
          </a:xfrm>
        </p:spPr>
        <p:txBody>
          <a:bodyPr/>
          <a:lstStyle/>
          <a:p>
            <a:r>
              <a:rPr lang="en-US" dirty="0" smtClean="0"/>
              <a:t>Gender and diversity considerations</a:t>
            </a:r>
            <a:endParaRPr lang="en-US" dirty="0"/>
          </a:p>
        </p:txBody>
      </p:sp>
      <p:sp>
        <p:nvSpPr>
          <p:cNvPr id="3" name="Content Placeholder 2"/>
          <p:cNvSpPr>
            <a:spLocks noGrp="1"/>
          </p:cNvSpPr>
          <p:nvPr>
            <p:ph idx="1"/>
          </p:nvPr>
        </p:nvSpPr>
        <p:spPr>
          <a:xfrm>
            <a:off x="609600" y="1752600"/>
            <a:ext cx="5562600" cy="4191000"/>
          </a:xfrm>
        </p:spPr>
        <p:txBody>
          <a:bodyPr/>
          <a:lstStyle/>
          <a:p>
            <a:r>
              <a:rPr lang="en-US" dirty="0" smtClean="0"/>
              <a:t>Importation of  necessary and appropriate relief items</a:t>
            </a:r>
          </a:p>
          <a:p>
            <a:endParaRPr lang="en-US" dirty="0" smtClean="0"/>
          </a:p>
          <a:p>
            <a:r>
              <a:rPr lang="en-US" dirty="0" smtClean="0"/>
              <a:t>Use of adequately trained  </a:t>
            </a:r>
          </a:p>
          <a:p>
            <a:pPr marL="273050" lvl="1" indent="0">
              <a:buNone/>
            </a:pPr>
            <a:r>
              <a:rPr lang="en-US" sz="2200" dirty="0"/>
              <a:t>personnel</a:t>
            </a:r>
          </a:p>
          <a:p>
            <a:endParaRPr lang="en-US" dirty="0" smtClean="0"/>
          </a:p>
          <a:p>
            <a:r>
              <a:rPr lang="en-US" dirty="0" smtClean="0"/>
              <a:t>Ensure full and equal consultation with beneficiaries</a:t>
            </a:r>
          </a:p>
          <a:p>
            <a:endParaRPr lang="en-US" dirty="0" smtClean="0"/>
          </a:p>
          <a:p>
            <a:r>
              <a:rPr lang="en-US" dirty="0" smtClean="0"/>
              <a:t>Ensure early warning systems are gender and diversity sensitive</a:t>
            </a:r>
          </a:p>
        </p:txBody>
      </p:sp>
      <p:pic>
        <p:nvPicPr>
          <p:cNvPr id="2050" name="Picture 2" descr="D:\Users\christina.haneef\Downloads\7629717938_b55c626b98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38926"/>
            <a:ext cx="3426823" cy="228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400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1026" name="Picture 2" descr="D:\Users\May.MALONEY\Pictures\For presentations\GenderDiversity Photo.jpg"/>
          <p:cNvPicPr>
            <a:picLocks noChangeAspect="1" noChangeArrowheads="1"/>
          </p:cNvPicPr>
          <p:nvPr/>
        </p:nvPicPr>
        <p:blipFill rotWithShape="1">
          <a:blip r:embed="rId3">
            <a:extLst>
              <a:ext uri="{28A0092B-C50C-407E-A947-70E740481C1C}">
                <a14:useLocalDpi xmlns:a14="http://schemas.microsoft.com/office/drawing/2010/main" val="0"/>
              </a:ext>
            </a:extLst>
          </a:blip>
          <a:srcRect l="-862" t="6390" r="-1"/>
          <a:stretch/>
        </p:blipFill>
        <p:spPr bwMode="auto">
          <a:xfrm>
            <a:off x="76200" y="76200"/>
            <a:ext cx="8915400" cy="584918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76200" y="4800600"/>
            <a:ext cx="8915400" cy="1124780"/>
          </a:xfrm>
          <a:solidFill>
            <a:schemeClr val="bg1">
              <a:lumMod val="75000"/>
              <a:alpha val="77000"/>
            </a:schemeClr>
          </a:solidFill>
        </p:spPr>
        <p:txBody>
          <a:bodyPr/>
          <a:lstStyle/>
          <a:p>
            <a:pPr algn="ctr"/>
            <a:r>
              <a:rPr lang="en-GB" sz="3200" i="0" dirty="0" smtClean="0"/>
              <a:t>Sexual and Gender Based Violence as a priority in Disaster Response and Law</a:t>
            </a:r>
            <a:endParaRPr lang="en-GB" sz="3200" i="0" dirty="0"/>
          </a:p>
        </p:txBody>
      </p:sp>
    </p:spTree>
    <p:extLst>
      <p:ext uri="{BB962C8B-B14F-4D97-AF65-F5344CB8AC3E}">
        <p14:creationId xmlns:p14="http://schemas.microsoft.com/office/powerpoint/2010/main" val="3908472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Sexual and Gender Based Violence</a:t>
            </a:r>
            <a:endParaRPr lang="en-GB" dirty="0"/>
          </a:p>
        </p:txBody>
      </p:sp>
      <p:sp>
        <p:nvSpPr>
          <p:cNvPr id="4" name="Text Placeholder 3"/>
          <p:cNvSpPr>
            <a:spLocks noGrp="1"/>
          </p:cNvSpPr>
          <p:nvPr>
            <p:ph type="body" sz="quarter" idx="11"/>
          </p:nvPr>
        </p:nvSpPr>
        <p:spPr>
          <a:xfrm>
            <a:off x="381000" y="1631732"/>
            <a:ext cx="8305800" cy="1143000"/>
          </a:xfrm>
        </p:spPr>
        <p:txBody>
          <a:bodyPr/>
          <a:lstStyle/>
          <a:p>
            <a:r>
              <a:rPr lang="en-GB" sz="2000" b="1" u="sng" dirty="0" smtClean="0"/>
              <a:t>(Sexual and) Gender-based </a:t>
            </a:r>
            <a:r>
              <a:rPr lang="en-GB" sz="2000" b="1" u="sng" dirty="0"/>
              <a:t>violence</a:t>
            </a:r>
            <a:r>
              <a:rPr lang="en-GB" sz="2000" i="1" dirty="0"/>
              <a:t> </a:t>
            </a:r>
            <a:r>
              <a:rPr lang="en-GB" sz="2000" i="1" dirty="0" smtClean="0"/>
              <a:t>(SGBV</a:t>
            </a:r>
            <a:r>
              <a:rPr lang="en-GB" sz="2000" i="1" dirty="0"/>
              <a:t>) is an umbrella term for any harmful act that results in, or is likely to result in, physical, sexual or psychological harm or suffering to a woman, man, girl or boy on the basis of their gender. </a:t>
            </a:r>
            <a:r>
              <a:rPr lang="en-GB" sz="2000" i="1" dirty="0" smtClean="0"/>
              <a:t>Sexual and GBV </a:t>
            </a:r>
            <a:r>
              <a:rPr lang="en-GB" sz="2000" i="1" dirty="0"/>
              <a:t>is a result of gender inequality and abuse of power. </a:t>
            </a:r>
            <a:endParaRPr lang="en-GB" sz="2000" i="1" dirty="0" smtClean="0"/>
          </a:p>
          <a:p>
            <a:r>
              <a:rPr lang="en-GB" sz="1600" dirty="0"/>
              <a:t>Includes and is not limited to:</a:t>
            </a:r>
          </a:p>
          <a:p>
            <a:pPr lvl="2"/>
            <a:r>
              <a:rPr lang="en-GB" sz="1600" dirty="0"/>
              <a:t>sexual violence </a:t>
            </a:r>
          </a:p>
          <a:p>
            <a:pPr lvl="2"/>
            <a:r>
              <a:rPr lang="en-GB" sz="1600" dirty="0"/>
              <a:t>domestic violence, </a:t>
            </a:r>
          </a:p>
          <a:p>
            <a:pPr lvl="2"/>
            <a:r>
              <a:rPr lang="en-GB" sz="1600" dirty="0"/>
              <a:t>trafficking for sexual exploitation or domestic slavery, </a:t>
            </a:r>
          </a:p>
          <a:p>
            <a:pPr lvl="2"/>
            <a:r>
              <a:rPr lang="en-GB" sz="1600" dirty="0"/>
              <a:t>harmful traditional practices;</a:t>
            </a:r>
          </a:p>
          <a:p>
            <a:pPr lvl="2"/>
            <a:r>
              <a:rPr lang="en-GB" sz="1600" dirty="0"/>
              <a:t>forced or early marriage, </a:t>
            </a:r>
          </a:p>
          <a:p>
            <a:pPr lvl="2"/>
            <a:r>
              <a:rPr lang="en-GB" sz="1600" dirty="0"/>
              <a:t>forced prostitution;</a:t>
            </a:r>
          </a:p>
          <a:p>
            <a:pPr lvl="2"/>
            <a:r>
              <a:rPr lang="en-GB" sz="1600" dirty="0"/>
              <a:t>sexual harassment </a:t>
            </a:r>
          </a:p>
          <a:p>
            <a:pPr lvl="2"/>
            <a:r>
              <a:rPr lang="en-GB" sz="1600" dirty="0"/>
              <a:t>gender-based discrimination (e.g. denial of service access)</a:t>
            </a:r>
          </a:p>
          <a:p>
            <a:endParaRPr lang="en-GB" sz="2000" dirty="0" smtClean="0"/>
          </a:p>
          <a:p>
            <a:pPr marL="0" indent="0">
              <a:buNone/>
            </a:pPr>
            <a:endParaRPr lang="en-GB" sz="2800" dirty="0"/>
          </a:p>
        </p:txBody>
      </p:sp>
    </p:spTree>
    <p:extLst>
      <p:ext uri="{BB962C8B-B14F-4D97-AF65-F5344CB8AC3E}">
        <p14:creationId xmlns:p14="http://schemas.microsoft.com/office/powerpoint/2010/main" val="3792282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FRC_2011 presentation-EN">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3920</Words>
  <Application>Microsoft Office PowerPoint</Application>
  <PresentationFormat>On-screen Show (4:3)</PresentationFormat>
  <Paragraphs>314</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1_Office Theme</vt:lpstr>
      <vt:lpstr>IFRC_2011 presentation-EN</vt:lpstr>
      <vt:lpstr>Gender, Diversity and Gender-Based Violence in Context of Disaster Law</vt:lpstr>
      <vt:lpstr>Session objectives</vt:lpstr>
      <vt:lpstr>Sex and Gender</vt:lpstr>
      <vt:lpstr>Diversity</vt:lpstr>
      <vt:lpstr>IFRC Strategic Framework on Gender and Diversity issues</vt:lpstr>
      <vt:lpstr>Vulnerabilities of gender and diversity in disasters</vt:lpstr>
      <vt:lpstr>Gender and diversity considerations</vt:lpstr>
      <vt:lpstr>Sexual and Gender Based Violence as a priority in Disaster Response and Law</vt:lpstr>
      <vt:lpstr>Defining Sexual and Gender Based Violence</vt:lpstr>
      <vt:lpstr>What we already know about SGBV</vt:lpstr>
      <vt:lpstr>International and Regional commitments</vt:lpstr>
      <vt:lpstr>Some examples</vt:lpstr>
      <vt:lpstr>Exacerbating factors in emergencies</vt:lpstr>
      <vt:lpstr>Examples from recent emergencies</vt:lpstr>
      <vt:lpstr>Movement wide mapping and research</vt:lpstr>
      <vt:lpstr>Next steps</vt:lpstr>
      <vt:lpstr>Disaster Law and Policy Considerations</vt:lpstr>
      <vt:lpstr>PowerPoint Presentation</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Diversity in Disaster Management</dc:title>
  <dc:creator>Christina Haneef</dc:creator>
  <cp:lastModifiedBy>May MALONEY</cp:lastModifiedBy>
  <cp:revision>55</cp:revision>
  <dcterms:created xsi:type="dcterms:W3CDTF">2015-05-28T07:21:21Z</dcterms:created>
  <dcterms:modified xsi:type="dcterms:W3CDTF">2015-06-11T01:05:39Z</dcterms:modified>
</cp:coreProperties>
</file>