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1" r:id="rId3"/>
    <p:sldId id="278" r:id="rId4"/>
    <p:sldId id="257" r:id="rId5"/>
    <p:sldId id="282" r:id="rId6"/>
    <p:sldId id="284" r:id="rId7"/>
    <p:sldId id="277" r:id="rId8"/>
    <p:sldId id="283" r:id="rId9"/>
    <p:sldId id="260" r:id="rId10"/>
    <p:sldId id="261" r:id="rId11"/>
    <p:sldId id="263" r:id="rId12"/>
    <p:sldId id="279" r:id="rId13"/>
    <p:sldId id="281" r:id="rId14"/>
    <p:sldId id="280" r:id="rId15"/>
    <p:sldId id="265" r:id="rId16"/>
    <p:sldId id="270" r:id="rId17"/>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6"/>
    <p:restoredTop sz="94558"/>
  </p:normalViewPr>
  <p:slideViewPr>
    <p:cSldViewPr>
      <p:cViewPr varScale="1">
        <p:scale>
          <a:sx n="138" d="100"/>
          <a:sy n="138" d="100"/>
        </p:scale>
        <p:origin x="128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307C9E94-92B5-5B40-9622-9B32F3AE51B4}" type="datetimeFigureOut">
              <a:rPr lang="en-US" smtClean="0"/>
              <a:t>10/24/19</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519924F3-0E9B-B240-AF82-799D011C0767}" type="slidenum">
              <a:rPr lang="en-US" smtClean="0"/>
              <a:t>‹#›</a:t>
            </a:fld>
            <a:endParaRPr lang="en-US"/>
          </a:p>
        </p:txBody>
      </p:sp>
    </p:spTree>
    <p:extLst>
      <p:ext uri="{BB962C8B-B14F-4D97-AF65-F5344CB8AC3E}">
        <p14:creationId xmlns:p14="http://schemas.microsoft.com/office/powerpoint/2010/main" val="304940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924F3-0E9B-B240-AF82-799D011C0767}" type="slidenum">
              <a:rPr lang="en-US" smtClean="0"/>
              <a:t>3</a:t>
            </a:fld>
            <a:endParaRPr lang="en-US"/>
          </a:p>
        </p:txBody>
      </p:sp>
    </p:spTree>
    <p:extLst>
      <p:ext uri="{BB962C8B-B14F-4D97-AF65-F5344CB8AC3E}">
        <p14:creationId xmlns:p14="http://schemas.microsoft.com/office/powerpoint/2010/main" val="104942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924F3-0E9B-B240-AF82-799D011C0767}" type="slidenum">
              <a:rPr lang="en-US" smtClean="0"/>
              <a:t>5</a:t>
            </a:fld>
            <a:endParaRPr lang="en-US"/>
          </a:p>
        </p:txBody>
      </p:sp>
    </p:spTree>
    <p:extLst>
      <p:ext uri="{BB962C8B-B14F-4D97-AF65-F5344CB8AC3E}">
        <p14:creationId xmlns:p14="http://schemas.microsoft.com/office/powerpoint/2010/main" val="104905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924F3-0E9B-B240-AF82-799D011C0767}" type="slidenum">
              <a:rPr lang="en-US" smtClean="0"/>
              <a:t>7</a:t>
            </a:fld>
            <a:endParaRPr lang="en-US"/>
          </a:p>
        </p:txBody>
      </p:sp>
    </p:spTree>
    <p:extLst>
      <p:ext uri="{BB962C8B-B14F-4D97-AF65-F5344CB8AC3E}">
        <p14:creationId xmlns:p14="http://schemas.microsoft.com/office/powerpoint/2010/main" val="302564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924F3-0E9B-B240-AF82-799D011C0767}" type="slidenum">
              <a:rPr lang="en-US" smtClean="0"/>
              <a:t>8</a:t>
            </a:fld>
            <a:endParaRPr lang="en-US"/>
          </a:p>
        </p:txBody>
      </p:sp>
    </p:spTree>
    <p:extLst>
      <p:ext uri="{BB962C8B-B14F-4D97-AF65-F5344CB8AC3E}">
        <p14:creationId xmlns:p14="http://schemas.microsoft.com/office/powerpoint/2010/main" val="281584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924F3-0E9B-B240-AF82-799D011C0767}" type="slidenum">
              <a:rPr lang="en-US" smtClean="0"/>
              <a:t>12</a:t>
            </a:fld>
            <a:endParaRPr lang="en-US"/>
          </a:p>
        </p:txBody>
      </p:sp>
    </p:spTree>
    <p:extLst>
      <p:ext uri="{BB962C8B-B14F-4D97-AF65-F5344CB8AC3E}">
        <p14:creationId xmlns:p14="http://schemas.microsoft.com/office/powerpoint/2010/main" val="370768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924F3-0E9B-B240-AF82-799D011C0767}" type="slidenum">
              <a:rPr lang="en-US" smtClean="0"/>
              <a:t>13</a:t>
            </a:fld>
            <a:endParaRPr lang="en-US"/>
          </a:p>
        </p:txBody>
      </p:sp>
    </p:spTree>
    <p:extLst>
      <p:ext uri="{BB962C8B-B14F-4D97-AF65-F5344CB8AC3E}">
        <p14:creationId xmlns:p14="http://schemas.microsoft.com/office/powerpoint/2010/main" val="425106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924F3-0E9B-B240-AF82-799D011C0767}" type="slidenum">
              <a:rPr lang="en-US" smtClean="0"/>
              <a:t>14</a:t>
            </a:fld>
            <a:endParaRPr lang="en-US"/>
          </a:p>
        </p:txBody>
      </p:sp>
    </p:spTree>
    <p:extLst>
      <p:ext uri="{BB962C8B-B14F-4D97-AF65-F5344CB8AC3E}">
        <p14:creationId xmlns:p14="http://schemas.microsoft.com/office/powerpoint/2010/main" val="41349346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4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38" y="3523499"/>
            <a:ext cx="9144000" cy="1621155"/>
          </a:xfrm>
          <a:custGeom>
            <a:avLst/>
            <a:gdLst/>
            <a:ahLst/>
            <a:cxnLst/>
            <a:rect l="l" t="t" r="r" b="b"/>
            <a:pathLst>
              <a:path w="9144000" h="1621154">
                <a:moveTo>
                  <a:pt x="9143820" y="0"/>
                </a:moveTo>
                <a:lnTo>
                  <a:pt x="0" y="1612692"/>
                </a:lnTo>
                <a:lnTo>
                  <a:pt x="0" y="1620927"/>
                </a:lnTo>
                <a:lnTo>
                  <a:pt x="9143820" y="1620927"/>
                </a:lnTo>
                <a:lnTo>
                  <a:pt x="9143820" y="0"/>
                </a:lnTo>
                <a:close/>
              </a:path>
            </a:pathLst>
          </a:custGeom>
          <a:solidFill>
            <a:srgbClr val="FFFFFF"/>
          </a:solidFill>
        </p:spPr>
        <p:txBody>
          <a:bodyPr wrap="square" lIns="0" tIns="0" rIns="0" bIns="0" rtlCol="0"/>
          <a:lstStyle/>
          <a:p>
            <a:endParaRPr/>
          </a:p>
        </p:txBody>
      </p:sp>
      <p:sp>
        <p:nvSpPr>
          <p:cNvPr id="18" name="bk object 18"/>
          <p:cNvSpPr/>
          <p:nvPr/>
        </p:nvSpPr>
        <p:spPr>
          <a:xfrm>
            <a:off x="3163823" y="0"/>
            <a:ext cx="4596383" cy="810767"/>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4038600"/>
            <a:ext cx="3166872" cy="1100328"/>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8217407" y="2983992"/>
            <a:ext cx="926592" cy="704088"/>
          </a:xfrm>
          <a:prstGeom prst="rect">
            <a:avLst/>
          </a:prstGeom>
          <a:blipFill>
            <a:blip r:embed="rId5" cstate="print"/>
            <a:stretch>
              <a:fillRect/>
            </a:stretch>
          </a:blipFill>
        </p:spPr>
        <p:txBody>
          <a:bodyPr wrap="square" lIns="0" tIns="0" rIns="0" bIns="0" rtlCol="0"/>
          <a:lstStyle/>
          <a:p>
            <a:endParaRPr/>
          </a:p>
        </p:txBody>
      </p:sp>
      <p:sp>
        <p:nvSpPr>
          <p:cNvPr id="21" name="bk object 21"/>
          <p:cNvSpPr/>
          <p:nvPr/>
        </p:nvSpPr>
        <p:spPr>
          <a:xfrm>
            <a:off x="0" y="3779519"/>
            <a:ext cx="1581912" cy="819912"/>
          </a:xfrm>
          <a:prstGeom prst="rect">
            <a:avLst/>
          </a:prstGeom>
          <a:blipFill>
            <a:blip r:embed="rId6" cstate="print"/>
            <a:stretch>
              <a:fillRect/>
            </a:stretch>
          </a:blipFill>
        </p:spPr>
        <p:txBody>
          <a:bodyPr wrap="square" lIns="0" tIns="0" rIns="0" bIns="0" rtlCol="0"/>
          <a:lstStyle/>
          <a:p>
            <a:endParaRPr/>
          </a:p>
        </p:txBody>
      </p:sp>
      <p:sp>
        <p:nvSpPr>
          <p:cNvPr id="22" name="bk object 22"/>
          <p:cNvSpPr/>
          <p:nvPr/>
        </p:nvSpPr>
        <p:spPr>
          <a:xfrm>
            <a:off x="8680704" y="2444495"/>
            <a:ext cx="463296" cy="624839"/>
          </a:xfrm>
          <a:prstGeom prst="rect">
            <a:avLst/>
          </a:prstGeom>
          <a:blipFill>
            <a:blip r:embed="rId7" cstate="print"/>
            <a:stretch>
              <a:fillRect/>
            </a:stretch>
          </a:blipFill>
        </p:spPr>
        <p:txBody>
          <a:bodyPr wrap="square" lIns="0" tIns="0" rIns="0" bIns="0" rtlCol="0"/>
          <a:lstStyle/>
          <a:p>
            <a:endParaRPr/>
          </a:p>
        </p:txBody>
      </p:sp>
      <p:sp>
        <p:nvSpPr>
          <p:cNvPr id="23" name="bk object 23"/>
          <p:cNvSpPr/>
          <p:nvPr/>
        </p:nvSpPr>
        <p:spPr>
          <a:xfrm>
            <a:off x="6105144" y="1908048"/>
            <a:ext cx="3038855" cy="1075944"/>
          </a:xfrm>
          <a:prstGeom prst="rect">
            <a:avLst/>
          </a:prstGeom>
          <a:blipFill>
            <a:blip r:embed="rId8" cstate="print"/>
            <a:stretch>
              <a:fillRect/>
            </a:stretch>
          </a:blipFill>
        </p:spPr>
        <p:txBody>
          <a:bodyPr wrap="square" lIns="0" tIns="0" rIns="0" bIns="0" rtlCol="0"/>
          <a:lstStyle/>
          <a:p>
            <a:endParaRPr/>
          </a:p>
        </p:txBody>
      </p:sp>
      <p:sp>
        <p:nvSpPr>
          <p:cNvPr id="24" name="bk object 24"/>
          <p:cNvSpPr/>
          <p:nvPr/>
        </p:nvSpPr>
        <p:spPr>
          <a:xfrm>
            <a:off x="1152144" y="1883664"/>
            <a:ext cx="2014727" cy="899160"/>
          </a:xfrm>
          <a:prstGeom prst="rect">
            <a:avLst/>
          </a:prstGeom>
          <a:blipFill>
            <a:blip r:embed="rId9" cstate="print"/>
            <a:stretch>
              <a:fillRect/>
            </a:stretch>
          </a:blipFill>
        </p:spPr>
        <p:txBody>
          <a:bodyPr wrap="square" lIns="0" tIns="0" rIns="0" bIns="0" rtlCol="0"/>
          <a:lstStyle/>
          <a:p>
            <a:endParaRPr/>
          </a:p>
        </p:txBody>
      </p:sp>
      <p:sp>
        <p:nvSpPr>
          <p:cNvPr id="25" name="bk object 25"/>
          <p:cNvSpPr/>
          <p:nvPr/>
        </p:nvSpPr>
        <p:spPr>
          <a:xfrm>
            <a:off x="0" y="1490472"/>
            <a:ext cx="2353056" cy="957071"/>
          </a:xfrm>
          <a:prstGeom prst="rect">
            <a:avLst/>
          </a:prstGeom>
          <a:blipFill>
            <a:blip r:embed="rId10" cstate="print"/>
            <a:stretch>
              <a:fillRect/>
            </a:stretch>
          </a:blipFill>
        </p:spPr>
        <p:txBody>
          <a:bodyPr wrap="square" lIns="0" tIns="0" rIns="0" bIns="0" rtlCol="0"/>
          <a:lstStyle/>
          <a:p>
            <a:endParaRPr/>
          </a:p>
        </p:txBody>
      </p:sp>
      <p:sp>
        <p:nvSpPr>
          <p:cNvPr id="26" name="bk object 26"/>
          <p:cNvSpPr/>
          <p:nvPr/>
        </p:nvSpPr>
        <p:spPr>
          <a:xfrm>
            <a:off x="7638288" y="292608"/>
            <a:ext cx="1505711" cy="807720"/>
          </a:xfrm>
          <a:prstGeom prst="rect">
            <a:avLst/>
          </a:prstGeom>
          <a:blipFill>
            <a:blip r:embed="rId11" cstate="print"/>
            <a:stretch>
              <a:fillRect/>
            </a:stretch>
          </a:blipFill>
        </p:spPr>
        <p:txBody>
          <a:bodyPr wrap="square" lIns="0" tIns="0" rIns="0" bIns="0" rtlCol="0"/>
          <a:lstStyle/>
          <a:p>
            <a:endParaRPr/>
          </a:p>
        </p:txBody>
      </p:sp>
      <p:sp>
        <p:nvSpPr>
          <p:cNvPr id="27" name="bk object 27"/>
          <p:cNvSpPr/>
          <p:nvPr/>
        </p:nvSpPr>
        <p:spPr>
          <a:xfrm>
            <a:off x="3956303" y="755903"/>
            <a:ext cx="4788408" cy="3755136"/>
          </a:xfrm>
          <a:prstGeom prst="rect">
            <a:avLst/>
          </a:prstGeom>
          <a:blipFill>
            <a:blip r:embed="rId12" cstate="print"/>
            <a:stretch>
              <a:fillRect/>
            </a:stretch>
          </a:blipFill>
        </p:spPr>
        <p:txBody>
          <a:bodyPr wrap="square" lIns="0" tIns="0" rIns="0" bIns="0" rtlCol="0"/>
          <a:lstStyle/>
          <a:p>
            <a:endParaRPr/>
          </a:p>
        </p:txBody>
      </p:sp>
      <p:sp>
        <p:nvSpPr>
          <p:cNvPr id="28" name="bk object 28"/>
          <p:cNvSpPr/>
          <p:nvPr/>
        </p:nvSpPr>
        <p:spPr>
          <a:xfrm>
            <a:off x="4016057" y="805700"/>
            <a:ext cx="4671060" cy="3636645"/>
          </a:xfrm>
          <a:custGeom>
            <a:avLst/>
            <a:gdLst/>
            <a:ahLst/>
            <a:cxnLst/>
            <a:rect l="l" t="t" r="r" b="b"/>
            <a:pathLst>
              <a:path w="4671059" h="3636645">
                <a:moveTo>
                  <a:pt x="4555940" y="0"/>
                </a:moveTo>
                <a:lnTo>
                  <a:pt x="114922" y="0"/>
                </a:lnTo>
                <a:lnTo>
                  <a:pt x="103882" y="2214"/>
                </a:lnTo>
                <a:lnTo>
                  <a:pt x="57477" y="22111"/>
                </a:lnTo>
                <a:lnTo>
                  <a:pt x="22078" y="57477"/>
                </a:lnTo>
                <a:lnTo>
                  <a:pt x="2214" y="103882"/>
                </a:lnTo>
                <a:lnTo>
                  <a:pt x="0" y="117168"/>
                </a:lnTo>
                <a:lnTo>
                  <a:pt x="0" y="2995296"/>
                </a:lnTo>
                <a:lnTo>
                  <a:pt x="22078" y="3052773"/>
                </a:lnTo>
                <a:lnTo>
                  <a:pt x="57477" y="3088139"/>
                </a:lnTo>
                <a:lnTo>
                  <a:pt x="103882" y="3108036"/>
                </a:lnTo>
                <a:lnTo>
                  <a:pt x="114922" y="3110250"/>
                </a:lnTo>
                <a:lnTo>
                  <a:pt x="4555940" y="3110250"/>
                </a:lnTo>
                <a:lnTo>
                  <a:pt x="4593521" y="3101425"/>
                </a:lnTo>
                <a:lnTo>
                  <a:pt x="4633315" y="3072670"/>
                </a:lnTo>
                <a:lnTo>
                  <a:pt x="4662037" y="3030661"/>
                </a:lnTo>
                <a:lnTo>
                  <a:pt x="4670894" y="2995296"/>
                </a:lnTo>
                <a:lnTo>
                  <a:pt x="4670894" y="2917954"/>
                </a:lnTo>
                <a:lnTo>
                  <a:pt x="192295" y="2917954"/>
                </a:lnTo>
                <a:lnTo>
                  <a:pt x="192295" y="192328"/>
                </a:lnTo>
                <a:lnTo>
                  <a:pt x="4670894" y="192328"/>
                </a:lnTo>
                <a:lnTo>
                  <a:pt x="4670894" y="117168"/>
                </a:lnTo>
                <a:lnTo>
                  <a:pt x="4669419" y="108311"/>
                </a:lnTo>
                <a:lnTo>
                  <a:pt x="2336538" y="108311"/>
                </a:lnTo>
                <a:lnTo>
                  <a:pt x="2323284" y="103882"/>
                </a:lnTo>
                <a:lnTo>
                  <a:pt x="2318856" y="90628"/>
                </a:lnTo>
                <a:lnTo>
                  <a:pt x="2321069" y="86199"/>
                </a:lnTo>
                <a:lnTo>
                  <a:pt x="2323284" y="79589"/>
                </a:lnTo>
                <a:lnTo>
                  <a:pt x="2336538" y="75159"/>
                </a:lnTo>
                <a:lnTo>
                  <a:pt x="4659382" y="75159"/>
                </a:lnTo>
                <a:lnTo>
                  <a:pt x="4648784" y="57477"/>
                </a:lnTo>
                <a:lnTo>
                  <a:pt x="4633315" y="37580"/>
                </a:lnTo>
                <a:lnTo>
                  <a:pt x="4615632" y="22111"/>
                </a:lnTo>
                <a:lnTo>
                  <a:pt x="4593521" y="11040"/>
                </a:lnTo>
                <a:lnTo>
                  <a:pt x="4569194" y="2214"/>
                </a:lnTo>
                <a:lnTo>
                  <a:pt x="4555940" y="0"/>
                </a:lnTo>
                <a:close/>
              </a:path>
              <a:path w="4671059" h="3636645">
                <a:moveTo>
                  <a:pt x="4670894" y="192328"/>
                </a:moveTo>
                <a:lnTo>
                  <a:pt x="4478566" y="192328"/>
                </a:lnTo>
                <a:lnTo>
                  <a:pt x="4480780" y="194543"/>
                </a:lnTo>
                <a:lnTo>
                  <a:pt x="4480780" y="2917954"/>
                </a:lnTo>
                <a:lnTo>
                  <a:pt x="4670894" y="2917954"/>
                </a:lnTo>
                <a:lnTo>
                  <a:pt x="4670894" y="192328"/>
                </a:lnTo>
                <a:close/>
              </a:path>
              <a:path w="4671059" h="3636645">
                <a:moveTo>
                  <a:pt x="4659382" y="75159"/>
                </a:moveTo>
                <a:lnTo>
                  <a:pt x="2336538" y="75159"/>
                </a:lnTo>
                <a:lnTo>
                  <a:pt x="2340966" y="77374"/>
                </a:lnTo>
                <a:lnTo>
                  <a:pt x="2347610" y="79589"/>
                </a:lnTo>
                <a:lnTo>
                  <a:pt x="2349825" y="86199"/>
                </a:lnTo>
                <a:lnTo>
                  <a:pt x="2352006" y="90628"/>
                </a:lnTo>
                <a:lnTo>
                  <a:pt x="2349825" y="97271"/>
                </a:lnTo>
                <a:lnTo>
                  <a:pt x="2347610" y="103882"/>
                </a:lnTo>
                <a:lnTo>
                  <a:pt x="2340966" y="106097"/>
                </a:lnTo>
                <a:lnTo>
                  <a:pt x="2336538" y="108311"/>
                </a:lnTo>
                <a:lnTo>
                  <a:pt x="4669419" y="108311"/>
                </a:lnTo>
                <a:lnTo>
                  <a:pt x="4668681" y="103882"/>
                </a:lnTo>
                <a:lnTo>
                  <a:pt x="4662037" y="79589"/>
                </a:lnTo>
                <a:lnTo>
                  <a:pt x="4659382" y="75159"/>
                </a:lnTo>
                <a:close/>
              </a:path>
              <a:path w="4671059" h="3636645">
                <a:moveTo>
                  <a:pt x="1547390" y="3616473"/>
                </a:moveTo>
                <a:lnTo>
                  <a:pt x="1545175" y="3616473"/>
                </a:lnTo>
                <a:lnTo>
                  <a:pt x="1545175" y="3627513"/>
                </a:lnTo>
                <a:lnTo>
                  <a:pt x="1547390" y="3629727"/>
                </a:lnTo>
                <a:lnTo>
                  <a:pt x="1589366" y="3631942"/>
                </a:lnTo>
                <a:lnTo>
                  <a:pt x="1708750" y="3634156"/>
                </a:lnTo>
                <a:lnTo>
                  <a:pt x="2031502" y="3636371"/>
                </a:lnTo>
                <a:lnTo>
                  <a:pt x="2630535" y="3636371"/>
                </a:lnTo>
                <a:lnTo>
                  <a:pt x="2951072" y="3634156"/>
                </a:lnTo>
                <a:lnTo>
                  <a:pt x="3072669" y="3631942"/>
                </a:lnTo>
                <a:lnTo>
                  <a:pt x="3114678" y="3629727"/>
                </a:lnTo>
                <a:lnTo>
                  <a:pt x="3116860" y="3627513"/>
                </a:lnTo>
                <a:lnTo>
                  <a:pt x="3116860" y="3623117"/>
                </a:lnTo>
                <a:lnTo>
                  <a:pt x="2029287" y="3623117"/>
                </a:lnTo>
                <a:lnTo>
                  <a:pt x="1691067" y="3620902"/>
                </a:lnTo>
                <a:lnTo>
                  <a:pt x="1598225" y="3618688"/>
                </a:lnTo>
                <a:lnTo>
                  <a:pt x="1547390" y="3616473"/>
                </a:lnTo>
                <a:close/>
              </a:path>
              <a:path w="4671059" h="3636645">
                <a:moveTo>
                  <a:pt x="3114678" y="3616473"/>
                </a:moveTo>
                <a:lnTo>
                  <a:pt x="3063812" y="3618688"/>
                </a:lnTo>
                <a:lnTo>
                  <a:pt x="2970969" y="3620902"/>
                </a:lnTo>
                <a:lnTo>
                  <a:pt x="2632749" y="3623117"/>
                </a:lnTo>
                <a:lnTo>
                  <a:pt x="3116860" y="3623117"/>
                </a:lnTo>
                <a:lnTo>
                  <a:pt x="3116860" y="3618688"/>
                </a:lnTo>
                <a:lnTo>
                  <a:pt x="3114678" y="3616473"/>
                </a:lnTo>
                <a:close/>
              </a:path>
              <a:path w="4671059" h="3636645">
                <a:moveTo>
                  <a:pt x="2860443" y="3116894"/>
                </a:moveTo>
                <a:lnTo>
                  <a:pt x="1801592" y="3116894"/>
                </a:lnTo>
                <a:lnTo>
                  <a:pt x="1792735" y="3222990"/>
                </a:lnTo>
                <a:lnTo>
                  <a:pt x="1781695" y="3331302"/>
                </a:lnTo>
                <a:lnTo>
                  <a:pt x="1770656" y="3428573"/>
                </a:lnTo>
                <a:lnTo>
                  <a:pt x="1757370" y="3497090"/>
                </a:lnTo>
                <a:lnTo>
                  <a:pt x="1746330" y="3541313"/>
                </a:lnTo>
                <a:lnTo>
                  <a:pt x="1715394" y="3565639"/>
                </a:lnTo>
                <a:lnTo>
                  <a:pt x="1565074" y="3592147"/>
                </a:lnTo>
                <a:lnTo>
                  <a:pt x="1545175" y="3596576"/>
                </a:lnTo>
                <a:lnTo>
                  <a:pt x="1534104" y="3598791"/>
                </a:lnTo>
                <a:lnTo>
                  <a:pt x="1531890" y="3601005"/>
                </a:lnTo>
                <a:lnTo>
                  <a:pt x="1531890" y="3607648"/>
                </a:lnTo>
                <a:lnTo>
                  <a:pt x="1534104" y="3609830"/>
                </a:lnTo>
                <a:lnTo>
                  <a:pt x="1549572" y="3612045"/>
                </a:lnTo>
                <a:lnTo>
                  <a:pt x="1576113" y="3614259"/>
                </a:lnTo>
                <a:lnTo>
                  <a:pt x="1825919" y="3618688"/>
                </a:lnTo>
                <a:lnTo>
                  <a:pt x="2836118" y="3618688"/>
                </a:lnTo>
                <a:lnTo>
                  <a:pt x="3083709" y="3614259"/>
                </a:lnTo>
                <a:lnTo>
                  <a:pt x="3112465" y="3612045"/>
                </a:lnTo>
                <a:lnTo>
                  <a:pt x="3127932" y="3609830"/>
                </a:lnTo>
                <a:lnTo>
                  <a:pt x="3130147" y="3607648"/>
                </a:lnTo>
                <a:lnTo>
                  <a:pt x="3130147" y="3601005"/>
                </a:lnTo>
                <a:lnTo>
                  <a:pt x="3127932" y="3598791"/>
                </a:lnTo>
                <a:lnTo>
                  <a:pt x="3116860" y="3596576"/>
                </a:lnTo>
                <a:lnTo>
                  <a:pt x="3096963" y="3592147"/>
                </a:lnTo>
                <a:lnTo>
                  <a:pt x="2975399" y="3572250"/>
                </a:lnTo>
                <a:lnTo>
                  <a:pt x="2928961" y="3561211"/>
                </a:lnTo>
                <a:lnTo>
                  <a:pt x="2909096" y="3523631"/>
                </a:lnTo>
                <a:lnTo>
                  <a:pt x="2904667" y="3497090"/>
                </a:lnTo>
                <a:lnTo>
                  <a:pt x="2891381" y="3428573"/>
                </a:lnTo>
                <a:lnTo>
                  <a:pt x="2878127" y="3331302"/>
                </a:lnTo>
                <a:lnTo>
                  <a:pt x="2867087" y="3222990"/>
                </a:lnTo>
                <a:lnTo>
                  <a:pt x="2860443" y="3116894"/>
                </a:lnTo>
                <a:close/>
              </a:path>
            </a:pathLst>
          </a:custGeom>
          <a:solidFill>
            <a:srgbClr val="FFFFFF"/>
          </a:solidFill>
        </p:spPr>
        <p:txBody>
          <a:bodyPr wrap="square" lIns="0" tIns="0" rIns="0" bIns="0" rtlCol="0"/>
          <a:lstStyle/>
          <a:p>
            <a:endParaRPr/>
          </a:p>
        </p:txBody>
      </p:sp>
      <p:sp>
        <p:nvSpPr>
          <p:cNvPr id="2" name="Holder 2"/>
          <p:cNvSpPr>
            <a:spLocks noGrp="1"/>
          </p:cNvSpPr>
          <p:nvPr>
            <p:ph type="ctrTitle"/>
          </p:nvPr>
        </p:nvSpPr>
        <p:spPr>
          <a:xfrm>
            <a:off x="444498" y="2116835"/>
            <a:ext cx="8255002" cy="3302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10/24/19</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Lucida Sans"/>
                <a:cs typeface="Lucida Sans"/>
              </a:defRPr>
            </a:lvl1pPr>
          </a:lstStyle>
          <a:p>
            <a:pPr marL="25400">
              <a:lnSpc>
                <a:spcPct val="100000"/>
              </a:lnSpc>
              <a:spcBef>
                <a:spcPts val="25"/>
              </a:spcBef>
            </a:pP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100" b="0" i="0">
                <a:solidFill>
                  <a:srgbClr val="00001A"/>
                </a:solidFill>
                <a:latin typeface="Lucida Sans"/>
                <a:cs typeface="Lucida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10/24/19</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Lucida Sans"/>
                <a:cs typeface="Lucida Sans"/>
              </a:defRPr>
            </a:lvl1pPr>
          </a:lstStyle>
          <a:p>
            <a:pPr marL="25400">
              <a:lnSpc>
                <a:spcPct val="100000"/>
              </a:lnSpc>
              <a:spcBef>
                <a:spcPts val="25"/>
              </a:spcBef>
            </a:pP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1" i="0">
                <a:solidFill>
                  <a:schemeClr val="bg1"/>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10/24/19</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Lucida Sans"/>
                <a:cs typeface="Lucida Sans"/>
              </a:defRPr>
            </a:lvl1pPr>
          </a:lstStyle>
          <a:p>
            <a:pPr marL="25400">
              <a:lnSpc>
                <a:spcPct val="100000"/>
              </a:lnSpc>
              <a:spcBef>
                <a:spcPts val="25"/>
              </a:spcBef>
            </a:pP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10/24/19</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Lucida Sans"/>
                <a:cs typeface="Lucida Sans"/>
              </a:defRPr>
            </a:lvl1pPr>
          </a:lstStyle>
          <a:p>
            <a:pPr marL="25400">
              <a:lnSpc>
                <a:spcPct val="100000"/>
              </a:lnSpc>
              <a:spcBef>
                <a:spcPts val="25"/>
              </a:spcBef>
            </a:pP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4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38" y="3523499"/>
            <a:ext cx="9144000" cy="1621155"/>
          </a:xfrm>
          <a:custGeom>
            <a:avLst/>
            <a:gdLst/>
            <a:ahLst/>
            <a:cxnLst/>
            <a:rect l="l" t="t" r="r" b="b"/>
            <a:pathLst>
              <a:path w="9144000" h="1621154">
                <a:moveTo>
                  <a:pt x="9143820" y="0"/>
                </a:moveTo>
                <a:lnTo>
                  <a:pt x="0" y="1612692"/>
                </a:lnTo>
                <a:lnTo>
                  <a:pt x="0" y="1620927"/>
                </a:lnTo>
                <a:lnTo>
                  <a:pt x="9143820" y="1620927"/>
                </a:lnTo>
                <a:lnTo>
                  <a:pt x="9143820" y="0"/>
                </a:lnTo>
                <a:close/>
              </a:path>
            </a:pathLst>
          </a:custGeom>
          <a:solidFill>
            <a:srgbClr val="FFFFFF"/>
          </a:solidFill>
        </p:spPr>
        <p:txBody>
          <a:bodyPr wrap="square" lIns="0" tIns="0" rIns="0" bIns="0" rtlCol="0"/>
          <a:lstStyle/>
          <a:p>
            <a:endParaRPr/>
          </a:p>
        </p:txBody>
      </p:sp>
      <p:sp>
        <p:nvSpPr>
          <p:cNvPr id="18" name="bk object 18"/>
          <p:cNvSpPr/>
          <p:nvPr/>
        </p:nvSpPr>
        <p:spPr>
          <a:xfrm>
            <a:off x="3163823" y="0"/>
            <a:ext cx="4596383" cy="810767"/>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4038600"/>
            <a:ext cx="3166872" cy="1100328"/>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8217407" y="2983992"/>
            <a:ext cx="926592" cy="704088"/>
          </a:xfrm>
          <a:prstGeom prst="rect">
            <a:avLst/>
          </a:prstGeom>
          <a:blipFill>
            <a:blip r:embed="rId5" cstate="print"/>
            <a:stretch>
              <a:fillRect/>
            </a:stretch>
          </a:blipFill>
        </p:spPr>
        <p:txBody>
          <a:bodyPr wrap="square" lIns="0" tIns="0" rIns="0" bIns="0" rtlCol="0"/>
          <a:lstStyle/>
          <a:p>
            <a:endParaRPr/>
          </a:p>
        </p:txBody>
      </p:sp>
      <p:sp>
        <p:nvSpPr>
          <p:cNvPr id="21" name="bk object 21"/>
          <p:cNvSpPr/>
          <p:nvPr/>
        </p:nvSpPr>
        <p:spPr>
          <a:xfrm>
            <a:off x="0" y="3779519"/>
            <a:ext cx="1581912" cy="819912"/>
          </a:xfrm>
          <a:prstGeom prst="rect">
            <a:avLst/>
          </a:prstGeom>
          <a:blipFill>
            <a:blip r:embed="rId6" cstate="print"/>
            <a:stretch>
              <a:fillRect/>
            </a:stretch>
          </a:blipFill>
        </p:spPr>
        <p:txBody>
          <a:bodyPr wrap="square" lIns="0" tIns="0" rIns="0" bIns="0" rtlCol="0"/>
          <a:lstStyle/>
          <a:p>
            <a:endParaRPr/>
          </a:p>
        </p:txBody>
      </p:sp>
      <p:sp>
        <p:nvSpPr>
          <p:cNvPr id="22" name="bk object 22"/>
          <p:cNvSpPr/>
          <p:nvPr/>
        </p:nvSpPr>
        <p:spPr>
          <a:xfrm>
            <a:off x="8680704" y="2444495"/>
            <a:ext cx="463296" cy="624839"/>
          </a:xfrm>
          <a:prstGeom prst="rect">
            <a:avLst/>
          </a:prstGeom>
          <a:blipFill>
            <a:blip r:embed="rId7" cstate="print"/>
            <a:stretch>
              <a:fillRect/>
            </a:stretch>
          </a:blipFill>
        </p:spPr>
        <p:txBody>
          <a:bodyPr wrap="square" lIns="0" tIns="0" rIns="0" bIns="0" rtlCol="0"/>
          <a:lstStyle/>
          <a:p>
            <a:endParaRPr/>
          </a:p>
        </p:txBody>
      </p:sp>
      <p:sp>
        <p:nvSpPr>
          <p:cNvPr id="23" name="bk object 23"/>
          <p:cNvSpPr/>
          <p:nvPr/>
        </p:nvSpPr>
        <p:spPr>
          <a:xfrm>
            <a:off x="6105144" y="1908048"/>
            <a:ext cx="3038855" cy="1075944"/>
          </a:xfrm>
          <a:prstGeom prst="rect">
            <a:avLst/>
          </a:prstGeom>
          <a:blipFill>
            <a:blip r:embed="rId8" cstate="print"/>
            <a:stretch>
              <a:fillRect/>
            </a:stretch>
          </a:blipFill>
        </p:spPr>
        <p:txBody>
          <a:bodyPr wrap="square" lIns="0" tIns="0" rIns="0" bIns="0" rtlCol="0"/>
          <a:lstStyle/>
          <a:p>
            <a:endParaRPr/>
          </a:p>
        </p:txBody>
      </p:sp>
      <p:sp>
        <p:nvSpPr>
          <p:cNvPr id="24" name="bk object 24"/>
          <p:cNvSpPr/>
          <p:nvPr/>
        </p:nvSpPr>
        <p:spPr>
          <a:xfrm>
            <a:off x="1152144" y="1883664"/>
            <a:ext cx="2014727" cy="899160"/>
          </a:xfrm>
          <a:prstGeom prst="rect">
            <a:avLst/>
          </a:prstGeom>
          <a:blipFill>
            <a:blip r:embed="rId9" cstate="print"/>
            <a:stretch>
              <a:fillRect/>
            </a:stretch>
          </a:blipFill>
        </p:spPr>
        <p:txBody>
          <a:bodyPr wrap="square" lIns="0" tIns="0" rIns="0" bIns="0" rtlCol="0"/>
          <a:lstStyle/>
          <a:p>
            <a:endParaRPr/>
          </a:p>
        </p:txBody>
      </p:sp>
      <p:sp>
        <p:nvSpPr>
          <p:cNvPr id="25" name="bk object 25"/>
          <p:cNvSpPr/>
          <p:nvPr/>
        </p:nvSpPr>
        <p:spPr>
          <a:xfrm>
            <a:off x="0" y="1490472"/>
            <a:ext cx="2353056" cy="957071"/>
          </a:xfrm>
          <a:prstGeom prst="rect">
            <a:avLst/>
          </a:prstGeom>
          <a:blipFill>
            <a:blip r:embed="rId10" cstate="print"/>
            <a:stretch>
              <a:fillRect/>
            </a:stretch>
          </a:blipFill>
        </p:spPr>
        <p:txBody>
          <a:bodyPr wrap="square" lIns="0" tIns="0" rIns="0" bIns="0" rtlCol="0"/>
          <a:lstStyle/>
          <a:p>
            <a:endParaRPr/>
          </a:p>
        </p:txBody>
      </p:sp>
      <p:sp>
        <p:nvSpPr>
          <p:cNvPr id="26" name="bk object 26"/>
          <p:cNvSpPr/>
          <p:nvPr/>
        </p:nvSpPr>
        <p:spPr>
          <a:xfrm>
            <a:off x="7638288" y="292608"/>
            <a:ext cx="1505711" cy="807720"/>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10/24/19</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Lucida Sans"/>
                <a:cs typeface="Lucida Sans"/>
              </a:defRPr>
            </a:lvl1pPr>
          </a:lstStyle>
          <a:p>
            <a:pPr marL="25400">
              <a:lnSpc>
                <a:spcPct val="100000"/>
              </a:lnSpc>
              <a:spcBef>
                <a:spcPts val="25"/>
              </a:spcBef>
            </a:pPr>
            <a:fld id="{81D60167-4931-47E6-BA6A-407CBD079E47}" type="slidenum">
              <a:rPr spc="-25" dirty="0"/>
              <a:t>‹#›</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49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444500" y="747267"/>
            <a:ext cx="8255000" cy="1787525"/>
          </a:xfrm>
          <a:prstGeom prst="rect">
            <a:avLst/>
          </a:prstGeom>
        </p:spPr>
        <p:txBody>
          <a:bodyPr wrap="square" lIns="0" tIns="0" rIns="0" bIns="0">
            <a:spAutoFit/>
          </a:bodyPr>
          <a:lstStyle>
            <a:lvl1pPr>
              <a:defRPr sz="5800" b="1" i="0">
                <a:solidFill>
                  <a:schemeClr val="bg1"/>
                </a:solidFill>
                <a:latin typeface="Arial"/>
                <a:cs typeface="Arial"/>
              </a:defRPr>
            </a:lvl1pPr>
          </a:lstStyle>
          <a:p>
            <a:endParaRPr/>
          </a:p>
        </p:txBody>
      </p:sp>
      <p:sp>
        <p:nvSpPr>
          <p:cNvPr id="3" name="Holder 3"/>
          <p:cNvSpPr>
            <a:spLocks noGrp="1"/>
          </p:cNvSpPr>
          <p:nvPr>
            <p:ph type="body" idx="1"/>
          </p:nvPr>
        </p:nvSpPr>
        <p:spPr>
          <a:xfrm>
            <a:off x="246525" y="2191004"/>
            <a:ext cx="4067175" cy="2729229"/>
          </a:xfrm>
          <a:prstGeom prst="rect">
            <a:avLst/>
          </a:prstGeom>
        </p:spPr>
        <p:txBody>
          <a:bodyPr wrap="square" lIns="0" tIns="0" rIns="0" bIns="0">
            <a:spAutoFit/>
          </a:bodyPr>
          <a:lstStyle>
            <a:lvl1pPr>
              <a:defRPr sz="1100" b="0" i="0">
                <a:solidFill>
                  <a:srgbClr val="00001A"/>
                </a:solidFill>
                <a:latin typeface="Lucida Sans"/>
                <a:cs typeface="Lucida Sans"/>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10/24/19</a:t>
            </a:fld>
            <a:endParaRPr lang="en-US"/>
          </a:p>
        </p:txBody>
      </p:sp>
      <p:sp>
        <p:nvSpPr>
          <p:cNvPr id="6" name="Holder 6"/>
          <p:cNvSpPr>
            <a:spLocks noGrp="1"/>
          </p:cNvSpPr>
          <p:nvPr>
            <p:ph type="sldNum" sz="quarter" idx="7"/>
          </p:nvPr>
        </p:nvSpPr>
        <p:spPr>
          <a:xfrm>
            <a:off x="233825" y="4720844"/>
            <a:ext cx="238125" cy="207010"/>
          </a:xfrm>
          <a:prstGeom prst="rect">
            <a:avLst/>
          </a:prstGeom>
        </p:spPr>
        <p:txBody>
          <a:bodyPr wrap="square" lIns="0" tIns="0" rIns="0" bIns="0">
            <a:spAutoFit/>
          </a:bodyPr>
          <a:lstStyle>
            <a:lvl1pPr>
              <a:defRPr sz="1200" b="0" i="0">
                <a:solidFill>
                  <a:schemeClr val="bg1"/>
                </a:solidFill>
                <a:latin typeface="Lucida Sans"/>
                <a:cs typeface="Lucida Sans"/>
              </a:defRPr>
            </a:lvl1pPr>
          </a:lstStyle>
          <a:p>
            <a:pPr marL="25400">
              <a:lnSpc>
                <a:spcPct val="100000"/>
              </a:lnSpc>
              <a:spcBef>
                <a:spcPts val="25"/>
              </a:spcBef>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www.virtualvolunteer.org/" TargetMode="Externa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3.jpg"/><Relationship Id="rId4" Type="http://schemas.openxmlformats.org/officeDocument/2006/relationships/image" Target="../media/image23.png"/><Relationship Id="rId9" Type="http://schemas.openxmlformats.org/officeDocument/2006/relationships/image" Target="../media/image42.jpg"/></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5.jpg"/><Relationship Id="rId4" Type="http://schemas.openxmlformats.org/officeDocument/2006/relationships/image" Target="../media/image23.png"/><Relationship Id="rId9" Type="http://schemas.openxmlformats.org/officeDocument/2006/relationships/image" Target="../media/image44.jpg"/></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49.jpg"/><Relationship Id="rId4" Type="http://schemas.openxmlformats.org/officeDocument/2006/relationships/image" Target="../media/image24.png"/><Relationship Id="rId9" Type="http://schemas.openxmlformats.org/officeDocument/2006/relationships/image" Target="../media/image48.jp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1.jp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tiff"/></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1.jpg"/></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tiff"/></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0.tiff"/><Relationship Id="rId4" Type="http://schemas.openxmlformats.org/officeDocument/2006/relationships/image" Target="../media/image23.png"/><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5.jp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3.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 y="3108652"/>
            <a:ext cx="9144000" cy="2035810"/>
          </a:xfrm>
          <a:custGeom>
            <a:avLst/>
            <a:gdLst/>
            <a:ahLst/>
            <a:cxnLst/>
            <a:rect l="l" t="t" r="r" b="b"/>
            <a:pathLst>
              <a:path w="9144000" h="2035810">
                <a:moveTo>
                  <a:pt x="9143820" y="0"/>
                </a:moveTo>
                <a:lnTo>
                  <a:pt x="0" y="1612696"/>
                </a:lnTo>
                <a:lnTo>
                  <a:pt x="0" y="2035774"/>
                </a:lnTo>
                <a:lnTo>
                  <a:pt x="9143820" y="2035774"/>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0" y="2612135"/>
            <a:ext cx="2057400" cy="12374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92352" y="0"/>
            <a:ext cx="5708904" cy="100888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812535" y="490727"/>
            <a:ext cx="3331464" cy="146608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3240023"/>
            <a:ext cx="3450336" cy="148132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183880" y="2234183"/>
            <a:ext cx="960120" cy="104546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45207" y="557783"/>
            <a:ext cx="1789175" cy="118872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522207" y="1362455"/>
            <a:ext cx="621792" cy="984503"/>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26719" y="777239"/>
            <a:ext cx="8113776" cy="3243072"/>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0" y="557783"/>
            <a:ext cx="8912352" cy="2490216"/>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a:spLocks noGrp="1"/>
          </p:cNvSpPr>
          <p:nvPr>
            <p:ph type="title"/>
          </p:nvPr>
        </p:nvSpPr>
        <p:spPr>
          <a:prstGeom prst="rect">
            <a:avLst/>
          </a:prstGeom>
        </p:spPr>
        <p:txBody>
          <a:bodyPr vert="horz" wrap="square" lIns="0" tIns="6350" rIns="0" bIns="0" rtlCol="0">
            <a:spAutoFit/>
          </a:bodyPr>
          <a:lstStyle/>
          <a:p>
            <a:pPr marL="12065" marR="5080">
              <a:lnSpc>
                <a:spcPct val="100699"/>
              </a:lnSpc>
              <a:spcBef>
                <a:spcPts val="50"/>
              </a:spcBef>
            </a:pPr>
            <a:r>
              <a:rPr spc="-5" dirty="0"/>
              <a:t>Supporting </a:t>
            </a:r>
            <a:r>
              <a:rPr spc="165" dirty="0"/>
              <a:t>Migrant</a:t>
            </a:r>
            <a:r>
              <a:rPr spc="-450" dirty="0"/>
              <a:t> </a:t>
            </a:r>
            <a:r>
              <a:rPr spc="200" dirty="0"/>
              <a:t>in  </a:t>
            </a:r>
            <a:r>
              <a:rPr spc="75" dirty="0"/>
              <a:t>the</a:t>
            </a:r>
            <a:r>
              <a:rPr spc="-195" dirty="0"/>
              <a:t> </a:t>
            </a:r>
            <a:r>
              <a:rPr spc="65" dirty="0"/>
              <a:t>Philippines</a:t>
            </a:r>
          </a:p>
        </p:txBody>
      </p:sp>
      <p:sp>
        <p:nvSpPr>
          <p:cNvPr id="13" name="object 13"/>
          <p:cNvSpPr/>
          <p:nvPr/>
        </p:nvSpPr>
        <p:spPr>
          <a:xfrm>
            <a:off x="7570679" y="3667080"/>
            <a:ext cx="1299883" cy="1299883"/>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25880" y="2285492"/>
            <a:ext cx="1651635" cy="151130"/>
          </a:xfrm>
          <a:prstGeom prst="rect">
            <a:avLst/>
          </a:prstGeom>
        </p:spPr>
        <p:txBody>
          <a:bodyPr vert="horz" wrap="square" lIns="0" tIns="0" rIns="0" bIns="0" rtlCol="0">
            <a:spAutoFit/>
          </a:bodyPr>
          <a:lstStyle/>
          <a:p>
            <a:pPr>
              <a:lnSpc>
                <a:spcPts val="1140"/>
              </a:lnSpc>
            </a:pPr>
            <a:r>
              <a:rPr sz="1000" spc="20" dirty="0">
                <a:solidFill>
                  <a:srgbClr val="FFFFFF"/>
                </a:solidFill>
                <a:latin typeface="Lucida Sans"/>
                <a:cs typeface="Lucida Sans"/>
              </a:rPr>
              <a:t>Place</a:t>
            </a:r>
            <a:r>
              <a:rPr sz="1000" spc="-229" dirty="0">
                <a:solidFill>
                  <a:srgbClr val="FFFFFF"/>
                </a:solidFill>
                <a:latin typeface="Lucida Sans"/>
                <a:cs typeface="Lucida Sans"/>
              </a:rPr>
              <a:t> </a:t>
            </a:r>
            <a:r>
              <a:rPr sz="1000" dirty="0">
                <a:solidFill>
                  <a:srgbClr val="FFFFFF"/>
                </a:solidFill>
                <a:latin typeface="Lucida Sans"/>
                <a:cs typeface="Lucida Sans"/>
              </a:rPr>
              <a:t>your </a:t>
            </a:r>
            <a:r>
              <a:rPr sz="1000" spc="-5" dirty="0">
                <a:solidFill>
                  <a:srgbClr val="FFFFFF"/>
                </a:solidFill>
                <a:latin typeface="Lucida Sans"/>
                <a:cs typeface="Lucida Sans"/>
              </a:rPr>
              <a:t>screenshot </a:t>
            </a:r>
            <a:r>
              <a:rPr sz="1000" spc="5" dirty="0">
                <a:solidFill>
                  <a:srgbClr val="FFFFFF"/>
                </a:solidFill>
                <a:latin typeface="Lucida Sans"/>
                <a:cs typeface="Lucida Sans"/>
              </a:rPr>
              <a:t>here</a:t>
            </a:r>
            <a:endParaRPr sz="1000">
              <a:latin typeface="Lucida Sans"/>
              <a:cs typeface="Lucida Sans"/>
            </a:endParaRPr>
          </a:p>
        </p:txBody>
      </p:sp>
      <p:sp>
        <p:nvSpPr>
          <p:cNvPr id="3" name="object 3"/>
          <p:cNvSpPr txBox="1"/>
          <p:nvPr/>
        </p:nvSpPr>
        <p:spPr>
          <a:xfrm>
            <a:off x="512125" y="361950"/>
            <a:ext cx="3128645" cy="330200"/>
          </a:xfrm>
          <a:prstGeom prst="rect">
            <a:avLst/>
          </a:prstGeom>
        </p:spPr>
        <p:txBody>
          <a:bodyPr vert="horz" wrap="square" lIns="0" tIns="12700" rIns="0" bIns="0" rtlCol="0">
            <a:spAutoFit/>
          </a:bodyPr>
          <a:lstStyle/>
          <a:p>
            <a:pPr marL="12700">
              <a:lnSpc>
                <a:spcPct val="100000"/>
              </a:lnSpc>
              <a:spcBef>
                <a:spcPts val="100"/>
              </a:spcBef>
            </a:pPr>
            <a:r>
              <a:rPr sz="2000" b="1" spc="15" dirty="0">
                <a:solidFill>
                  <a:srgbClr val="FFFFFF"/>
                </a:solidFill>
                <a:latin typeface="Arial"/>
                <a:cs typeface="Arial"/>
                <a:hlinkClick r:id="rId2"/>
              </a:rPr>
              <a:t>www.virtualvolunteer.org</a:t>
            </a:r>
            <a:endParaRPr sz="2000" dirty="0">
              <a:latin typeface="Arial"/>
              <a:cs typeface="Arial"/>
            </a:endParaRPr>
          </a:p>
        </p:txBody>
      </p:sp>
      <p:sp>
        <p:nvSpPr>
          <p:cNvPr id="4" name="object 4"/>
          <p:cNvSpPr txBox="1"/>
          <p:nvPr/>
        </p:nvSpPr>
        <p:spPr>
          <a:xfrm>
            <a:off x="444497" y="705431"/>
            <a:ext cx="3263900" cy="586740"/>
          </a:xfrm>
          <a:prstGeom prst="rect">
            <a:avLst/>
          </a:prstGeom>
        </p:spPr>
        <p:txBody>
          <a:bodyPr vert="horz" wrap="square" lIns="0" tIns="12700" rIns="0" bIns="0" rtlCol="0">
            <a:spAutoFit/>
          </a:bodyPr>
          <a:lstStyle/>
          <a:p>
            <a:pPr marL="12700" marR="5080">
              <a:lnSpc>
                <a:spcPct val="114999"/>
              </a:lnSpc>
              <a:spcBef>
                <a:spcPts val="100"/>
              </a:spcBef>
            </a:pPr>
            <a:r>
              <a:rPr sz="1600" spc="-45" dirty="0">
                <a:solidFill>
                  <a:srgbClr val="FFFFFF"/>
                </a:solidFill>
                <a:latin typeface="Lucida Sans"/>
                <a:cs typeface="Lucida Sans"/>
              </a:rPr>
              <a:t>The</a:t>
            </a:r>
            <a:r>
              <a:rPr sz="1600" spc="-130" dirty="0">
                <a:solidFill>
                  <a:srgbClr val="FFFFFF"/>
                </a:solidFill>
                <a:latin typeface="Lucida Sans"/>
                <a:cs typeface="Lucida Sans"/>
              </a:rPr>
              <a:t> </a:t>
            </a:r>
            <a:r>
              <a:rPr sz="1600" spc="-30" dirty="0">
                <a:solidFill>
                  <a:srgbClr val="FFFFFF"/>
                </a:solidFill>
                <a:latin typeface="Lucida Sans"/>
                <a:cs typeface="Lucida Sans"/>
              </a:rPr>
              <a:t>platform</a:t>
            </a:r>
            <a:r>
              <a:rPr sz="1600" spc="-125" dirty="0">
                <a:solidFill>
                  <a:srgbClr val="FFFFFF"/>
                </a:solidFill>
                <a:latin typeface="Lucida Sans"/>
                <a:cs typeface="Lucida Sans"/>
              </a:rPr>
              <a:t> </a:t>
            </a:r>
            <a:r>
              <a:rPr sz="1600" spc="20" dirty="0">
                <a:solidFill>
                  <a:srgbClr val="FFFFFF"/>
                </a:solidFill>
                <a:latin typeface="Lucida Sans"/>
                <a:cs typeface="Lucida Sans"/>
              </a:rPr>
              <a:t>can</a:t>
            </a:r>
            <a:r>
              <a:rPr sz="1600" spc="-125" dirty="0">
                <a:solidFill>
                  <a:srgbClr val="FFFFFF"/>
                </a:solidFill>
                <a:latin typeface="Lucida Sans"/>
                <a:cs typeface="Lucida Sans"/>
              </a:rPr>
              <a:t> </a:t>
            </a:r>
            <a:r>
              <a:rPr sz="1600" spc="-40" dirty="0">
                <a:solidFill>
                  <a:srgbClr val="FFFFFF"/>
                </a:solidFill>
                <a:latin typeface="Lucida Sans"/>
                <a:cs typeface="Lucida Sans"/>
              </a:rPr>
              <a:t>be</a:t>
            </a:r>
            <a:r>
              <a:rPr sz="1600" spc="-130" dirty="0">
                <a:solidFill>
                  <a:srgbClr val="FFFFFF"/>
                </a:solidFill>
                <a:latin typeface="Lucida Sans"/>
                <a:cs typeface="Lucida Sans"/>
              </a:rPr>
              <a:t> </a:t>
            </a:r>
            <a:r>
              <a:rPr sz="1600" spc="35" dirty="0">
                <a:solidFill>
                  <a:srgbClr val="FFFFFF"/>
                </a:solidFill>
                <a:latin typeface="Lucida Sans"/>
                <a:cs typeface="Lucida Sans"/>
              </a:rPr>
              <a:t>access</a:t>
            </a:r>
            <a:r>
              <a:rPr sz="1600" spc="-125" dirty="0">
                <a:solidFill>
                  <a:srgbClr val="FFFFFF"/>
                </a:solidFill>
                <a:latin typeface="Lucida Sans"/>
                <a:cs typeface="Lucida Sans"/>
              </a:rPr>
              <a:t> </a:t>
            </a:r>
            <a:r>
              <a:rPr sz="1600" spc="-50" dirty="0">
                <a:solidFill>
                  <a:srgbClr val="FFFFFF"/>
                </a:solidFill>
                <a:latin typeface="Lucida Sans"/>
                <a:cs typeface="Lucida Sans"/>
              </a:rPr>
              <a:t>in</a:t>
            </a:r>
            <a:r>
              <a:rPr sz="1600" spc="-125" dirty="0">
                <a:solidFill>
                  <a:srgbClr val="FFFFFF"/>
                </a:solidFill>
                <a:latin typeface="Lucida Sans"/>
                <a:cs typeface="Lucida Sans"/>
              </a:rPr>
              <a:t> </a:t>
            </a:r>
            <a:r>
              <a:rPr sz="1600" spc="-5" dirty="0">
                <a:solidFill>
                  <a:srgbClr val="FFFFFF"/>
                </a:solidFill>
                <a:latin typeface="Lucida Sans"/>
                <a:cs typeface="Lucida Sans"/>
              </a:rPr>
              <a:t>any  </a:t>
            </a:r>
            <a:r>
              <a:rPr sz="1600" spc="-15" dirty="0">
                <a:solidFill>
                  <a:srgbClr val="FFFFFF"/>
                </a:solidFill>
                <a:latin typeface="Lucida Sans"/>
                <a:cs typeface="Lucida Sans"/>
              </a:rPr>
              <a:t>internet </a:t>
            </a:r>
            <a:r>
              <a:rPr sz="1600" spc="-5" dirty="0">
                <a:solidFill>
                  <a:srgbClr val="FFFFFF"/>
                </a:solidFill>
                <a:latin typeface="Lucida Sans"/>
                <a:cs typeface="Lucida Sans"/>
              </a:rPr>
              <a:t>capable</a:t>
            </a:r>
            <a:r>
              <a:rPr sz="1600" spc="-245" dirty="0">
                <a:solidFill>
                  <a:srgbClr val="FFFFFF"/>
                </a:solidFill>
                <a:latin typeface="Lucida Sans"/>
                <a:cs typeface="Lucida Sans"/>
              </a:rPr>
              <a:t> </a:t>
            </a:r>
            <a:r>
              <a:rPr sz="1600" spc="-25" dirty="0">
                <a:solidFill>
                  <a:srgbClr val="FFFFFF"/>
                </a:solidFill>
                <a:latin typeface="Lucida Sans"/>
                <a:cs typeface="Lucida Sans"/>
              </a:rPr>
              <a:t>devices.</a:t>
            </a:r>
            <a:endParaRPr sz="1600" dirty="0">
              <a:latin typeface="Lucida Sans"/>
              <a:cs typeface="Lucida Sans"/>
            </a:endParaRPr>
          </a:p>
        </p:txBody>
      </p:sp>
      <p:sp>
        <p:nvSpPr>
          <p:cNvPr id="5" name="object 5"/>
          <p:cNvSpPr/>
          <p:nvPr/>
        </p:nvSpPr>
        <p:spPr>
          <a:xfrm>
            <a:off x="4211481" y="998801"/>
            <a:ext cx="4279799" cy="2733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503807" y="4503632"/>
            <a:ext cx="586032" cy="586032"/>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233825" y="4720844"/>
            <a:ext cx="144780" cy="207010"/>
          </a:xfrm>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sz="1200" spc="-25" dirty="0">
                <a:solidFill>
                  <a:srgbClr val="FFFFFF"/>
                </a:solidFill>
                <a:latin typeface="Lucida Sans"/>
                <a:cs typeface="Lucida Sans"/>
              </a:rPr>
              <a:t>10</a:t>
            </a:fld>
            <a:endParaRPr sz="1200">
              <a:latin typeface="Lucida Sans"/>
              <a:cs typeface="Lucida Sans"/>
            </a:endParaRPr>
          </a:p>
        </p:txBody>
      </p:sp>
      <p:sp>
        <p:nvSpPr>
          <p:cNvPr id="8" name="object 20">
            <a:extLst>
              <a:ext uri="{FF2B5EF4-FFF2-40B4-BE49-F238E27FC236}">
                <a16:creationId xmlns:a16="http://schemas.microsoft.com/office/drawing/2014/main" id="{6A881A55-341C-2B40-A8C4-D40512864A59}"/>
              </a:ext>
            </a:extLst>
          </p:cNvPr>
          <p:cNvSpPr txBox="1"/>
          <p:nvPr/>
        </p:nvSpPr>
        <p:spPr>
          <a:xfrm>
            <a:off x="283536" y="1305452"/>
            <a:ext cx="3357234" cy="3483453"/>
          </a:xfrm>
          <a:prstGeom prst="rect">
            <a:avLst/>
          </a:prstGeom>
        </p:spPr>
        <p:txBody>
          <a:bodyPr vert="horz" wrap="square" lIns="0" tIns="14604" rIns="0" bIns="0" rtlCol="0">
            <a:spAutoFit/>
          </a:bodyPr>
          <a:lstStyle/>
          <a:p>
            <a:pPr marL="298450" marR="5080" indent="-285750">
              <a:lnSpc>
                <a:spcPct val="114700"/>
              </a:lnSpc>
              <a:spcBef>
                <a:spcPts val="114"/>
              </a:spcBef>
              <a:buFont typeface="Arial" panose="020B0604020202020204" pitchFamily="34" charset="0"/>
              <a:buChar char="•"/>
            </a:pPr>
            <a:r>
              <a:rPr lang="en-US" sz="1200" spc="-55" dirty="0">
                <a:solidFill>
                  <a:srgbClr val="FFFFFF"/>
                </a:solidFill>
                <a:latin typeface="Lucida Sans"/>
                <a:cs typeface="Lucida Sans"/>
              </a:rPr>
              <a:t>Since its launch last November 27, 2017-October 17, 2019.</a:t>
            </a:r>
          </a:p>
          <a:p>
            <a:pPr marL="755650" marR="5080" lvl="1" indent="-285750">
              <a:lnSpc>
                <a:spcPct val="114700"/>
              </a:lnSpc>
              <a:spcBef>
                <a:spcPts val="114"/>
              </a:spcBef>
              <a:buFont typeface="Arial" panose="020B0604020202020204" pitchFamily="34" charset="0"/>
              <a:buChar char="•"/>
            </a:pPr>
            <a:r>
              <a:rPr lang="en-US" sz="1200" spc="-55" dirty="0">
                <a:solidFill>
                  <a:srgbClr val="FFFFFF"/>
                </a:solidFill>
                <a:latin typeface="Lucida Sans"/>
                <a:cs typeface="Lucida Sans"/>
              </a:rPr>
              <a:t>A total of 8,750 users</a:t>
            </a:r>
          </a:p>
          <a:p>
            <a:pPr marL="755650" marR="5080" lvl="1" indent="-285750">
              <a:lnSpc>
                <a:spcPct val="114700"/>
              </a:lnSpc>
              <a:spcBef>
                <a:spcPts val="114"/>
              </a:spcBef>
              <a:buFont typeface="Arial" panose="020B0604020202020204" pitchFamily="34" charset="0"/>
              <a:buChar char="•"/>
            </a:pPr>
            <a:r>
              <a:rPr lang="en-US" sz="1200" spc="-55" dirty="0">
                <a:solidFill>
                  <a:srgbClr val="FFFFFF"/>
                </a:solidFill>
                <a:latin typeface="Lucida Sans"/>
                <a:cs typeface="Lucida Sans"/>
              </a:rPr>
              <a:t>12,223 sessions</a:t>
            </a:r>
          </a:p>
          <a:p>
            <a:pPr marL="755650" marR="5080" lvl="1" indent="-285750">
              <a:lnSpc>
                <a:spcPct val="114700"/>
              </a:lnSpc>
              <a:spcBef>
                <a:spcPts val="114"/>
              </a:spcBef>
              <a:buFont typeface="Arial" panose="020B0604020202020204" pitchFamily="34" charset="0"/>
              <a:buChar char="•"/>
            </a:pPr>
            <a:r>
              <a:rPr lang="en-US" sz="1200" spc="-55" dirty="0">
                <a:solidFill>
                  <a:srgbClr val="FFFFFF"/>
                </a:solidFill>
                <a:latin typeface="Lucida Sans"/>
                <a:cs typeface="Lucida Sans"/>
              </a:rPr>
              <a:t>63,439 views </a:t>
            </a:r>
          </a:p>
          <a:p>
            <a:pPr marL="298450" marR="5080" indent="-285750">
              <a:lnSpc>
                <a:spcPct val="114700"/>
              </a:lnSpc>
              <a:spcBef>
                <a:spcPts val="114"/>
              </a:spcBef>
              <a:buFont typeface="Arial" panose="020B0604020202020204" pitchFamily="34" charset="0"/>
              <a:buChar char="•"/>
            </a:pPr>
            <a:r>
              <a:rPr lang="en-US" sz="1200" spc="-55" dirty="0">
                <a:solidFill>
                  <a:srgbClr val="FFFFFF"/>
                </a:solidFill>
                <a:latin typeface="Lucida Sans"/>
                <a:cs typeface="Lucida Sans"/>
              </a:rPr>
              <a:t>Majority of the users are ages 25-34</a:t>
            </a:r>
          </a:p>
          <a:p>
            <a:pPr marL="298450" marR="5080" indent="-285750">
              <a:lnSpc>
                <a:spcPct val="114700"/>
              </a:lnSpc>
              <a:spcBef>
                <a:spcPts val="114"/>
              </a:spcBef>
              <a:buFont typeface="Arial" panose="020B0604020202020204" pitchFamily="34" charset="0"/>
              <a:buChar char="•"/>
            </a:pPr>
            <a:r>
              <a:rPr lang="en-US" sz="1200" spc="-55" dirty="0">
                <a:solidFill>
                  <a:srgbClr val="FFFFFF"/>
                </a:solidFill>
                <a:latin typeface="Lucida Sans"/>
                <a:cs typeface="Lucida Sans"/>
              </a:rPr>
              <a:t>Most of the views are coming from Quezon City, Batangas, Rizal Province, Makati, Cebu and Davao.</a:t>
            </a:r>
          </a:p>
          <a:p>
            <a:pPr marL="298450" marR="5080" indent="-285750">
              <a:lnSpc>
                <a:spcPct val="114700"/>
              </a:lnSpc>
              <a:spcBef>
                <a:spcPts val="114"/>
              </a:spcBef>
              <a:buFont typeface="Arial" panose="020B0604020202020204" pitchFamily="34" charset="0"/>
              <a:buChar char="•"/>
            </a:pPr>
            <a:r>
              <a:rPr lang="en-US" sz="1200" spc="-55" dirty="0">
                <a:solidFill>
                  <a:srgbClr val="FFFFFF"/>
                </a:solidFill>
                <a:latin typeface="Lucida Sans"/>
                <a:cs typeface="Lucida Sans"/>
              </a:rPr>
              <a:t>There are also recorded views coming from the Middle East, Malaysia, Dubai, South Korea, China, USA and other neighboring countries.</a:t>
            </a:r>
          </a:p>
          <a:p>
            <a:pPr marL="298450" marR="5080" indent="-285750">
              <a:lnSpc>
                <a:spcPct val="114700"/>
              </a:lnSpc>
              <a:spcBef>
                <a:spcPts val="114"/>
              </a:spcBef>
              <a:buFont typeface="Arial" panose="020B0604020202020204" pitchFamily="34" charset="0"/>
              <a:buChar char="•"/>
            </a:pPr>
            <a:r>
              <a:rPr lang="en-US" sz="1200" spc="-55" dirty="0">
                <a:solidFill>
                  <a:srgbClr val="FFFFFF"/>
                </a:solidFill>
                <a:latin typeface="Lucida Sans"/>
                <a:cs typeface="Lucida Sans"/>
              </a:rPr>
              <a:t>Marketing are being done, by partnering with airports, seaports, DFA passport processing center and during PRC events.</a:t>
            </a:r>
            <a:endParaRPr sz="1200" dirty="0">
              <a:latin typeface="Lucida Sans"/>
              <a:cs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9225" y="4733544"/>
            <a:ext cx="93980" cy="181610"/>
          </a:xfrm>
          <a:prstGeom prst="rect">
            <a:avLst/>
          </a:prstGeom>
        </p:spPr>
        <p:txBody>
          <a:bodyPr vert="horz" wrap="square" lIns="0" tIns="0" rIns="0" bIns="0" rtlCol="0">
            <a:spAutoFit/>
          </a:bodyPr>
          <a:lstStyle/>
          <a:p>
            <a:pPr>
              <a:lnSpc>
                <a:spcPts val="1370"/>
              </a:lnSpc>
            </a:pPr>
            <a:r>
              <a:rPr sz="1200" spc="-25" dirty="0">
                <a:solidFill>
                  <a:srgbClr val="FFFFFF"/>
                </a:solidFill>
                <a:latin typeface="Lucida Sans"/>
                <a:cs typeface="Lucida Sans"/>
              </a:rPr>
              <a:t>8</a:t>
            </a:r>
            <a:endParaRPr sz="1200">
              <a:latin typeface="Lucida Sans"/>
              <a:cs typeface="Lucida Sans"/>
            </a:endParaRPr>
          </a:p>
        </p:txBody>
      </p:sp>
      <p:sp>
        <p:nvSpPr>
          <p:cNvPr id="3" name="object 3"/>
          <p:cNvSpPr/>
          <p:nvPr/>
        </p:nvSpPr>
        <p:spPr>
          <a:xfrm>
            <a:off x="64007" y="159499"/>
            <a:ext cx="4827050" cy="234753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375128" y="159499"/>
            <a:ext cx="4704863" cy="234753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503170"/>
            <a:ext cx="3246120" cy="264032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738597" y="2503170"/>
            <a:ext cx="3520439" cy="264032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761991" y="2503170"/>
            <a:ext cx="3382008" cy="264033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97408"/>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8503807" y="4503632"/>
            <a:ext cx="586032" cy="586032"/>
          </a:xfrm>
          <a:prstGeom prst="rect">
            <a:avLst/>
          </a:prstGeom>
          <a:blipFill>
            <a:blip r:embed="rId8" cstate="print"/>
            <a:stretch>
              <a:fillRect/>
            </a:stretch>
          </a:blipFill>
        </p:spPr>
        <p:txBody>
          <a:bodyPr wrap="square" lIns="0" tIns="0" rIns="0" bIns="0" rtlCol="0"/>
          <a:lstStyle/>
          <a:p>
            <a:endParaRPr/>
          </a:p>
        </p:txBody>
      </p:sp>
      <p:sp>
        <p:nvSpPr>
          <p:cNvPr id="14" name="object 19">
            <a:extLst>
              <a:ext uri="{FF2B5EF4-FFF2-40B4-BE49-F238E27FC236}">
                <a16:creationId xmlns:a16="http://schemas.microsoft.com/office/drawing/2014/main" id="{9018C296-F3B1-3043-8340-33F996FE1BD8}"/>
              </a:ext>
            </a:extLst>
          </p:cNvPr>
          <p:cNvSpPr txBox="1">
            <a:spLocks noGrp="1"/>
          </p:cNvSpPr>
          <p:nvPr>
            <p:ph type="title"/>
          </p:nvPr>
        </p:nvSpPr>
        <p:spPr>
          <a:xfrm>
            <a:off x="487275" y="317572"/>
            <a:ext cx="8193429" cy="382156"/>
          </a:xfrm>
          <a:prstGeom prst="rect">
            <a:avLst/>
          </a:prstGeom>
        </p:spPr>
        <p:txBody>
          <a:bodyPr vert="horz" wrap="square" lIns="0" tIns="12700" rIns="0" bIns="0" rtlCol="0">
            <a:spAutoFit/>
          </a:bodyPr>
          <a:lstStyle/>
          <a:p>
            <a:pPr marL="12700">
              <a:lnSpc>
                <a:spcPct val="100000"/>
              </a:lnSpc>
              <a:spcBef>
                <a:spcPts val="100"/>
              </a:spcBef>
            </a:pPr>
            <a:r>
              <a:rPr lang="en-US" sz="2400" spc="70" dirty="0"/>
              <a:t>Training on Health in Migration and Displacement</a:t>
            </a:r>
            <a:endParaRPr sz="2400" dirty="0"/>
          </a:p>
        </p:txBody>
      </p:sp>
      <p:sp>
        <p:nvSpPr>
          <p:cNvPr id="15" name="object 20">
            <a:extLst>
              <a:ext uri="{FF2B5EF4-FFF2-40B4-BE49-F238E27FC236}">
                <a16:creationId xmlns:a16="http://schemas.microsoft.com/office/drawing/2014/main" id="{8B98B5D3-6AC6-EA47-96EC-0DCF0B60DFAC}"/>
              </a:ext>
            </a:extLst>
          </p:cNvPr>
          <p:cNvSpPr txBox="1"/>
          <p:nvPr/>
        </p:nvSpPr>
        <p:spPr>
          <a:xfrm>
            <a:off x="536588" y="2453736"/>
            <a:ext cx="5178412" cy="1959474"/>
          </a:xfrm>
          <a:prstGeom prst="rect">
            <a:avLst/>
          </a:prstGeom>
        </p:spPr>
        <p:txBody>
          <a:bodyPr vert="horz" wrap="square" lIns="0" tIns="14604" rIns="0" bIns="0" rtlCol="0">
            <a:spAutoFit/>
          </a:bodyPr>
          <a:lstStyle/>
          <a:p>
            <a:pPr marL="298450" marR="5080" indent="-285750">
              <a:lnSpc>
                <a:spcPct val="114700"/>
              </a:lnSpc>
              <a:spcBef>
                <a:spcPts val="114"/>
              </a:spcBef>
              <a:buFont typeface="Arial" panose="020B0604020202020204" pitchFamily="34" charset="0"/>
              <a:buChar char="•"/>
            </a:pPr>
            <a:r>
              <a:rPr lang="en-US" sz="1800" spc="-55" dirty="0">
                <a:latin typeface="Lucida Sans"/>
                <a:cs typeface="Lucida Sans"/>
              </a:rPr>
              <a:t>To facilitate continues learning and interest of PRC staff and volunteers in working with </a:t>
            </a:r>
            <a:r>
              <a:rPr lang="en-US" spc="-55" dirty="0">
                <a:latin typeface="Lucida Sans"/>
                <a:cs typeface="Lucida Sans"/>
              </a:rPr>
              <a:t>m</a:t>
            </a:r>
            <a:r>
              <a:rPr lang="en-US" sz="1800" spc="-55" dirty="0">
                <a:latin typeface="Lucida Sans"/>
                <a:cs typeface="Lucida Sans"/>
              </a:rPr>
              <a:t>igrants, </a:t>
            </a:r>
            <a:r>
              <a:rPr lang="en-US" spc="-55" dirty="0">
                <a:latin typeface="Lucida Sans"/>
                <a:cs typeface="Lucida Sans"/>
              </a:rPr>
              <a:t>PRC collaborated with IFRC to develop and roll-out the Health in Migration and Displacement Training, which is the first in the world.</a:t>
            </a:r>
          </a:p>
        </p:txBody>
      </p:sp>
      <p:sp>
        <p:nvSpPr>
          <p:cNvPr id="17" name="object 13">
            <a:extLst>
              <a:ext uri="{FF2B5EF4-FFF2-40B4-BE49-F238E27FC236}">
                <a16:creationId xmlns:a16="http://schemas.microsoft.com/office/drawing/2014/main" id="{8AAD9DCE-B5A9-D142-A949-95E6117636E2}"/>
              </a:ext>
            </a:extLst>
          </p:cNvPr>
          <p:cNvSpPr/>
          <p:nvPr/>
        </p:nvSpPr>
        <p:spPr>
          <a:xfrm>
            <a:off x="6049783" y="935228"/>
            <a:ext cx="2612633" cy="1959474"/>
          </a:xfrm>
          <a:prstGeom prst="rect">
            <a:avLst/>
          </a:prstGeom>
          <a:blipFill>
            <a:blip r:embed="rId9" cstate="print"/>
            <a:stretch>
              <a:fillRect/>
            </a:stretch>
          </a:blipFill>
        </p:spPr>
        <p:txBody>
          <a:bodyPr wrap="square" lIns="0" tIns="0" rIns="0" bIns="0" rtlCol="0"/>
          <a:lstStyle/>
          <a:p>
            <a:endParaRPr/>
          </a:p>
        </p:txBody>
      </p:sp>
      <p:sp>
        <p:nvSpPr>
          <p:cNvPr id="18" name="object 11">
            <a:extLst>
              <a:ext uri="{FF2B5EF4-FFF2-40B4-BE49-F238E27FC236}">
                <a16:creationId xmlns:a16="http://schemas.microsoft.com/office/drawing/2014/main" id="{AFCD6B39-97B0-7E46-93D8-40C7B4E47F2C}"/>
              </a:ext>
            </a:extLst>
          </p:cNvPr>
          <p:cNvSpPr/>
          <p:nvPr/>
        </p:nvSpPr>
        <p:spPr>
          <a:xfrm>
            <a:off x="6049783" y="2946651"/>
            <a:ext cx="2630530" cy="1972897"/>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31284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97408"/>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8503807" y="4503632"/>
            <a:ext cx="586032" cy="586032"/>
          </a:xfrm>
          <a:prstGeom prst="rect">
            <a:avLst/>
          </a:prstGeom>
          <a:blipFill>
            <a:blip r:embed="rId8" cstate="print"/>
            <a:stretch>
              <a:fillRect/>
            </a:stretch>
          </a:blipFill>
        </p:spPr>
        <p:txBody>
          <a:bodyPr wrap="square" lIns="0" tIns="0" rIns="0" bIns="0" rtlCol="0"/>
          <a:lstStyle/>
          <a:p>
            <a:endParaRPr/>
          </a:p>
        </p:txBody>
      </p:sp>
      <p:sp>
        <p:nvSpPr>
          <p:cNvPr id="14" name="object 19">
            <a:extLst>
              <a:ext uri="{FF2B5EF4-FFF2-40B4-BE49-F238E27FC236}">
                <a16:creationId xmlns:a16="http://schemas.microsoft.com/office/drawing/2014/main" id="{9018C296-F3B1-3043-8340-33F996FE1BD8}"/>
              </a:ext>
            </a:extLst>
          </p:cNvPr>
          <p:cNvSpPr txBox="1">
            <a:spLocks noGrp="1"/>
          </p:cNvSpPr>
          <p:nvPr>
            <p:ph type="title"/>
          </p:nvPr>
        </p:nvSpPr>
        <p:spPr>
          <a:xfrm>
            <a:off x="487275" y="317572"/>
            <a:ext cx="8193429" cy="382156"/>
          </a:xfrm>
          <a:prstGeom prst="rect">
            <a:avLst/>
          </a:prstGeom>
        </p:spPr>
        <p:txBody>
          <a:bodyPr vert="horz" wrap="square" lIns="0" tIns="12700" rIns="0" bIns="0" rtlCol="0">
            <a:spAutoFit/>
          </a:bodyPr>
          <a:lstStyle/>
          <a:p>
            <a:pPr marL="12700">
              <a:lnSpc>
                <a:spcPct val="100000"/>
              </a:lnSpc>
              <a:spcBef>
                <a:spcPts val="100"/>
              </a:spcBef>
            </a:pPr>
            <a:r>
              <a:rPr lang="en-US" sz="2400" spc="70" dirty="0"/>
              <a:t>Training on Health in Migration and Displacement</a:t>
            </a:r>
            <a:endParaRPr sz="2400" dirty="0"/>
          </a:p>
        </p:txBody>
      </p:sp>
      <p:sp>
        <p:nvSpPr>
          <p:cNvPr id="15" name="object 20">
            <a:extLst>
              <a:ext uri="{FF2B5EF4-FFF2-40B4-BE49-F238E27FC236}">
                <a16:creationId xmlns:a16="http://schemas.microsoft.com/office/drawing/2014/main" id="{8B98B5D3-6AC6-EA47-96EC-0DCF0B60DFAC}"/>
              </a:ext>
            </a:extLst>
          </p:cNvPr>
          <p:cNvSpPr txBox="1"/>
          <p:nvPr/>
        </p:nvSpPr>
        <p:spPr>
          <a:xfrm>
            <a:off x="538408" y="2416573"/>
            <a:ext cx="4922925" cy="2229071"/>
          </a:xfrm>
          <a:prstGeom prst="rect">
            <a:avLst/>
          </a:prstGeom>
        </p:spPr>
        <p:txBody>
          <a:bodyPr vert="horz" wrap="square" lIns="0" tIns="14604" rIns="0" bIns="0" rtlCol="0">
            <a:spAutoFit/>
          </a:bodyPr>
          <a:lstStyle/>
          <a:p>
            <a:pPr marL="298450" marR="5080" indent="-285750">
              <a:lnSpc>
                <a:spcPct val="114700"/>
              </a:lnSpc>
              <a:spcBef>
                <a:spcPts val="114"/>
              </a:spcBef>
              <a:buFont typeface="Arial" panose="020B0604020202020204" pitchFamily="34" charset="0"/>
              <a:buChar char="•"/>
            </a:pPr>
            <a:r>
              <a:rPr lang="en-US" spc="-55" dirty="0">
                <a:latin typeface="Lucida Sans"/>
                <a:cs typeface="Lucida Sans"/>
              </a:rPr>
              <a:t>The IFRC also supported the roll out of the said training at selected communities in Zamboanga, Sulu, Basilan and </a:t>
            </a:r>
            <a:r>
              <a:rPr lang="en-US" spc="-55" dirty="0" err="1">
                <a:latin typeface="Lucida Sans"/>
                <a:cs typeface="Lucida Sans"/>
              </a:rPr>
              <a:t>Tawi-Tawi</a:t>
            </a:r>
            <a:r>
              <a:rPr lang="en-US" spc="-55" dirty="0">
                <a:latin typeface="Lucida Sans"/>
                <a:cs typeface="Lucida Sans"/>
              </a:rPr>
              <a:t>.</a:t>
            </a:r>
          </a:p>
          <a:p>
            <a:pPr marL="298450" marR="5080" indent="-285750">
              <a:lnSpc>
                <a:spcPct val="114700"/>
              </a:lnSpc>
              <a:spcBef>
                <a:spcPts val="114"/>
              </a:spcBef>
              <a:buFont typeface="Arial" panose="020B0604020202020204" pitchFamily="34" charset="0"/>
              <a:buChar char="•"/>
            </a:pPr>
            <a:r>
              <a:rPr lang="en-US" spc="-55" dirty="0">
                <a:latin typeface="Lucida Sans"/>
                <a:cs typeface="Lucida Sans"/>
              </a:rPr>
              <a:t>A total of 35 NHQ individuals and 162 people from the partner communities and agencies (LGU, CSO’s, and other agencies) were trained. </a:t>
            </a:r>
          </a:p>
        </p:txBody>
      </p:sp>
      <p:sp>
        <p:nvSpPr>
          <p:cNvPr id="13" name="object 14">
            <a:extLst>
              <a:ext uri="{FF2B5EF4-FFF2-40B4-BE49-F238E27FC236}">
                <a16:creationId xmlns:a16="http://schemas.microsoft.com/office/drawing/2014/main" id="{E05E1737-70C9-B242-B906-72AD2FAE71B8}"/>
              </a:ext>
            </a:extLst>
          </p:cNvPr>
          <p:cNvSpPr/>
          <p:nvPr/>
        </p:nvSpPr>
        <p:spPr>
          <a:xfrm>
            <a:off x="6072753" y="967929"/>
            <a:ext cx="2478024" cy="1858518"/>
          </a:xfrm>
          <a:prstGeom prst="rect">
            <a:avLst/>
          </a:prstGeom>
          <a:blipFill>
            <a:blip r:embed="rId9" cstate="print"/>
            <a:stretch>
              <a:fillRect/>
            </a:stretch>
          </a:blipFill>
        </p:spPr>
        <p:txBody>
          <a:bodyPr wrap="square" lIns="0" tIns="0" rIns="0" bIns="0" rtlCol="0"/>
          <a:lstStyle/>
          <a:p>
            <a:endParaRPr/>
          </a:p>
        </p:txBody>
      </p:sp>
      <p:sp>
        <p:nvSpPr>
          <p:cNvPr id="16" name="object 15">
            <a:extLst>
              <a:ext uri="{FF2B5EF4-FFF2-40B4-BE49-F238E27FC236}">
                <a16:creationId xmlns:a16="http://schemas.microsoft.com/office/drawing/2014/main" id="{F6B5B877-63FA-614B-BE1E-3999C64319C2}"/>
              </a:ext>
            </a:extLst>
          </p:cNvPr>
          <p:cNvSpPr/>
          <p:nvPr/>
        </p:nvSpPr>
        <p:spPr>
          <a:xfrm>
            <a:off x="6086855" y="3030664"/>
            <a:ext cx="2478024" cy="1858518"/>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8985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97408"/>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8503807" y="4503632"/>
            <a:ext cx="586032" cy="586032"/>
          </a:xfrm>
          <a:prstGeom prst="rect">
            <a:avLst/>
          </a:prstGeom>
          <a:blipFill>
            <a:blip r:embed="rId8" cstate="print"/>
            <a:stretch>
              <a:fillRect/>
            </a:stretch>
          </a:blipFill>
        </p:spPr>
        <p:txBody>
          <a:bodyPr wrap="square" lIns="0" tIns="0" rIns="0" bIns="0" rtlCol="0"/>
          <a:lstStyle/>
          <a:p>
            <a:endParaRPr/>
          </a:p>
        </p:txBody>
      </p:sp>
      <p:sp>
        <p:nvSpPr>
          <p:cNvPr id="14" name="object 19">
            <a:extLst>
              <a:ext uri="{FF2B5EF4-FFF2-40B4-BE49-F238E27FC236}">
                <a16:creationId xmlns:a16="http://schemas.microsoft.com/office/drawing/2014/main" id="{9018C296-F3B1-3043-8340-33F996FE1BD8}"/>
              </a:ext>
            </a:extLst>
          </p:cNvPr>
          <p:cNvSpPr txBox="1">
            <a:spLocks noGrp="1"/>
          </p:cNvSpPr>
          <p:nvPr>
            <p:ph type="title"/>
          </p:nvPr>
        </p:nvSpPr>
        <p:spPr>
          <a:xfrm>
            <a:off x="487275" y="317572"/>
            <a:ext cx="8193429" cy="382156"/>
          </a:xfrm>
          <a:prstGeom prst="rect">
            <a:avLst/>
          </a:prstGeom>
        </p:spPr>
        <p:txBody>
          <a:bodyPr vert="horz" wrap="square" lIns="0" tIns="12700" rIns="0" bIns="0" rtlCol="0">
            <a:spAutoFit/>
          </a:bodyPr>
          <a:lstStyle/>
          <a:p>
            <a:pPr marL="12700">
              <a:lnSpc>
                <a:spcPct val="100000"/>
              </a:lnSpc>
              <a:spcBef>
                <a:spcPts val="100"/>
              </a:spcBef>
            </a:pPr>
            <a:r>
              <a:rPr lang="en-US" sz="2400" spc="70" dirty="0"/>
              <a:t>Training on Health in Migration and Displacement</a:t>
            </a:r>
            <a:endParaRPr sz="2400" dirty="0"/>
          </a:p>
        </p:txBody>
      </p:sp>
      <p:sp>
        <p:nvSpPr>
          <p:cNvPr id="15" name="object 20">
            <a:extLst>
              <a:ext uri="{FF2B5EF4-FFF2-40B4-BE49-F238E27FC236}">
                <a16:creationId xmlns:a16="http://schemas.microsoft.com/office/drawing/2014/main" id="{8B98B5D3-6AC6-EA47-96EC-0DCF0B60DFAC}"/>
              </a:ext>
            </a:extLst>
          </p:cNvPr>
          <p:cNvSpPr txBox="1"/>
          <p:nvPr/>
        </p:nvSpPr>
        <p:spPr>
          <a:xfrm>
            <a:off x="464739" y="2182462"/>
            <a:ext cx="5667516" cy="2241895"/>
          </a:xfrm>
          <a:prstGeom prst="rect">
            <a:avLst/>
          </a:prstGeom>
        </p:spPr>
        <p:txBody>
          <a:bodyPr vert="horz" wrap="square" lIns="0" tIns="14604" rIns="0" bIns="0" rtlCol="0">
            <a:spAutoFit/>
          </a:bodyPr>
          <a:lstStyle/>
          <a:p>
            <a:pPr marL="298450" marR="5080" indent="-285750">
              <a:lnSpc>
                <a:spcPct val="114700"/>
              </a:lnSpc>
              <a:spcBef>
                <a:spcPts val="114"/>
              </a:spcBef>
              <a:buFont typeface="Arial" panose="020B0604020202020204" pitchFamily="34" charset="0"/>
              <a:buChar char="•"/>
            </a:pPr>
            <a:r>
              <a:rPr lang="en-US" sz="1800" spc="-55" dirty="0">
                <a:latin typeface="Lucida Sans"/>
                <a:cs typeface="Lucida Sans"/>
              </a:rPr>
              <a:t>The topic focused on t</a:t>
            </a:r>
            <a:r>
              <a:rPr lang="en-US" spc="-55" dirty="0">
                <a:latin typeface="Lucida Sans"/>
                <a:cs typeface="Lucida Sans"/>
              </a:rPr>
              <a:t>he approach of the Movement toward migration, PGI, health issues in origin, transit, and destination.</a:t>
            </a:r>
          </a:p>
          <a:p>
            <a:pPr marL="12700" marR="5080">
              <a:lnSpc>
                <a:spcPct val="114700"/>
              </a:lnSpc>
              <a:spcBef>
                <a:spcPts val="114"/>
              </a:spcBef>
            </a:pPr>
            <a:endParaRPr lang="en-US" spc="-55" dirty="0">
              <a:latin typeface="Lucida Sans"/>
              <a:cs typeface="Lucida Sans"/>
            </a:endParaRPr>
          </a:p>
          <a:p>
            <a:pPr marL="298450" marR="5080" indent="-285750">
              <a:lnSpc>
                <a:spcPct val="114700"/>
              </a:lnSpc>
              <a:spcBef>
                <a:spcPts val="114"/>
              </a:spcBef>
              <a:buFont typeface="Arial" panose="020B0604020202020204" pitchFamily="34" charset="0"/>
              <a:buChar char="•"/>
            </a:pPr>
            <a:r>
              <a:rPr lang="en-US" sz="1800" spc="-55" dirty="0">
                <a:latin typeface="Lucida Sans"/>
                <a:cs typeface="Lucida Sans"/>
              </a:rPr>
              <a:t>The training </a:t>
            </a:r>
            <a:r>
              <a:rPr lang="en-US" spc="-55" dirty="0">
                <a:latin typeface="Lucida Sans"/>
                <a:cs typeface="Lucida Sans"/>
              </a:rPr>
              <a:t>developed in Manila served as a role model and basis for the training on migration in Myanmar, Cambodia, Lao, and Thailand.</a:t>
            </a:r>
            <a:endParaRPr sz="1800" dirty="0">
              <a:latin typeface="Lucida Sans"/>
              <a:cs typeface="Lucida Sans"/>
            </a:endParaRPr>
          </a:p>
        </p:txBody>
      </p:sp>
      <p:sp>
        <p:nvSpPr>
          <p:cNvPr id="13" name="object 12">
            <a:extLst>
              <a:ext uri="{FF2B5EF4-FFF2-40B4-BE49-F238E27FC236}">
                <a16:creationId xmlns:a16="http://schemas.microsoft.com/office/drawing/2014/main" id="{4624547D-F4DF-1B42-9455-4F57DC719275}"/>
              </a:ext>
            </a:extLst>
          </p:cNvPr>
          <p:cNvSpPr/>
          <p:nvPr/>
        </p:nvSpPr>
        <p:spPr>
          <a:xfrm>
            <a:off x="6248400" y="889989"/>
            <a:ext cx="2779454" cy="4190861"/>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21796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 y="536868"/>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26719" y="0"/>
            <a:ext cx="5547360" cy="18531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85928" y="521208"/>
            <a:ext cx="4553712" cy="917448"/>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444500" y="638556"/>
            <a:ext cx="4034790" cy="513080"/>
          </a:xfrm>
          <a:prstGeom prst="rect">
            <a:avLst/>
          </a:prstGeom>
        </p:spPr>
        <p:txBody>
          <a:bodyPr vert="horz" wrap="square" lIns="0" tIns="12700" rIns="0" bIns="0" rtlCol="0">
            <a:spAutoFit/>
          </a:bodyPr>
          <a:lstStyle/>
          <a:p>
            <a:pPr marL="12700">
              <a:lnSpc>
                <a:spcPct val="100000"/>
              </a:lnSpc>
              <a:spcBef>
                <a:spcPts val="100"/>
              </a:spcBef>
            </a:pPr>
            <a:r>
              <a:rPr sz="3200" spc="40" dirty="0"/>
              <a:t>Community</a:t>
            </a:r>
            <a:r>
              <a:rPr sz="3200" spc="-155" dirty="0"/>
              <a:t> </a:t>
            </a:r>
            <a:r>
              <a:rPr sz="3200" spc="15" dirty="0"/>
              <a:t>Roll-Out</a:t>
            </a:r>
            <a:endParaRPr sz="3200"/>
          </a:p>
        </p:txBody>
      </p:sp>
      <p:sp>
        <p:nvSpPr>
          <p:cNvPr id="11" name="object 11"/>
          <p:cNvSpPr/>
          <p:nvPr/>
        </p:nvSpPr>
        <p:spPr>
          <a:xfrm>
            <a:off x="4572000" y="1662258"/>
            <a:ext cx="3939540" cy="2954654"/>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544831" y="1662259"/>
            <a:ext cx="3939538" cy="2954653"/>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a:spLocks noGrp="1"/>
          </p:cNvSpPr>
          <p:nvPr>
            <p:ph type="sldNum" sz="quarter" idx="7"/>
          </p:nvPr>
        </p:nvSpPr>
        <p:spPr>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spc="-25" dirty="0"/>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 y="3523499"/>
            <a:ext cx="9144000" cy="1621155"/>
          </a:xfrm>
          <a:custGeom>
            <a:avLst/>
            <a:gdLst/>
            <a:ahLst/>
            <a:cxnLst/>
            <a:rect l="l" t="t" r="r" b="b"/>
            <a:pathLst>
              <a:path w="9144000" h="1621154">
                <a:moveTo>
                  <a:pt x="9143820" y="0"/>
                </a:moveTo>
                <a:lnTo>
                  <a:pt x="0" y="1612692"/>
                </a:lnTo>
                <a:lnTo>
                  <a:pt x="0" y="1620927"/>
                </a:lnTo>
                <a:lnTo>
                  <a:pt x="9143820" y="1620927"/>
                </a:lnTo>
                <a:lnTo>
                  <a:pt x="9143820" y="0"/>
                </a:lnTo>
                <a:close/>
              </a:path>
            </a:pathLst>
          </a:custGeom>
          <a:solidFill>
            <a:srgbClr val="FFFFFF"/>
          </a:solidFill>
        </p:spPr>
        <p:txBody>
          <a:bodyPr wrap="square" lIns="0" tIns="0" rIns="0" bIns="0" rtlCol="0"/>
          <a:lstStyle/>
          <a:p>
            <a:endParaRPr/>
          </a:p>
        </p:txBody>
      </p:sp>
      <p:sp>
        <p:nvSpPr>
          <p:cNvPr id="4" name="object 4"/>
          <p:cNvSpPr/>
          <p:nvPr/>
        </p:nvSpPr>
        <p:spPr>
          <a:xfrm>
            <a:off x="0" y="4038600"/>
            <a:ext cx="3166872" cy="110032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217407" y="2983992"/>
            <a:ext cx="926592" cy="7040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3779519"/>
            <a:ext cx="1581912" cy="81991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680704" y="2444495"/>
            <a:ext cx="463296" cy="62483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105144" y="1908048"/>
            <a:ext cx="3038855" cy="107594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152144" y="1883664"/>
            <a:ext cx="2014727" cy="89916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1490472"/>
            <a:ext cx="2353056" cy="957071"/>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638288" y="292608"/>
            <a:ext cx="1505711" cy="807720"/>
          </a:xfrm>
          <a:prstGeom prst="rect">
            <a:avLst/>
          </a:prstGeom>
          <a:blipFill>
            <a:blip r:embed="rId9" cstate="print"/>
            <a:stretch>
              <a:fillRect/>
            </a:stretch>
          </a:blipFill>
        </p:spPr>
        <p:txBody>
          <a:bodyPr wrap="square" lIns="0" tIns="0" rIns="0" bIns="0" rtlCol="0"/>
          <a:lstStyle/>
          <a:p>
            <a:endParaRPr/>
          </a:p>
        </p:txBody>
      </p:sp>
      <p:sp>
        <p:nvSpPr>
          <p:cNvPr id="19" name="object 19"/>
          <p:cNvSpPr txBox="1">
            <a:spLocks noGrp="1"/>
          </p:cNvSpPr>
          <p:nvPr>
            <p:ph type="title"/>
          </p:nvPr>
        </p:nvSpPr>
        <p:spPr>
          <a:xfrm>
            <a:off x="487275" y="317572"/>
            <a:ext cx="8193429" cy="382156"/>
          </a:xfrm>
          <a:prstGeom prst="rect">
            <a:avLst/>
          </a:prstGeom>
        </p:spPr>
        <p:txBody>
          <a:bodyPr vert="horz" wrap="square" lIns="0" tIns="12700" rIns="0" bIns="0" rtlCol="0">
            <a:spAutoFit/>
          </a:bodyPr>
          <a:lstStyle/>
          <a:p>
            <a:pPr marL="12700">
              <a:lnSpc>
                <a:spcPct val="100000"/>
              </a:lnSpc>
              <a:spcBef>
                <a:spcPts val="100"/>
              </a:spcBef>
            </a:pPr>
            <a:r>
              <a:rPr lang="en-US" sz="2400" spc="70" dirty="0"/>
              <a:t>Ways Forward</a:t>
            </a:r>
            <a:endParaRPr sz="2400" dirty="0"/>
          </a:p>
        </p:txBody>
      </p:sp>
      <p:sp>
        <p:nvSpPr>
          <p:cNvPr id="20" name="object 20"/>
          <p:cNvSpPr txBox="1"/>
          <p:nvPr/>
        </p:nvSpPr>
        <p:spPr>
          <a:xfrm>
            <a:off x="484014" y="1210517"/>
            <a:ext cx="7962609" cy="2241895"/>
          </a:xfrm>
          <a:prstGeom prst="rect">
            <a:avLst/>
          </a:prstGeom>
        </p:spPr>
        <p:txBody>
          <a:bodyPr vert="horz" wrap="square" lIns="0" tIns="14604" rIns="0" bIns="0" rtlCol="0">
            <a:spAutoFit/>
          </a:bodyPr>
          <a:lstStyle/>
          <a:p>
            <a:pPr marL="298450" marR="5080" indent="-285750">
              <a:lnSpc>
                <a:spcPct val="114700"/>
              </a:lnSpc>
              <a:spcBef>
                <a:spcPts val="114"/>
              </a:spcBef>
              <a:buFont typeface="Arial" panose="020B0604020202020204" pitchFamily="34" charset="0"/>
              <a:buChar char="•"/>
            </a:pPr>
            <a:r>
              <a:rPr lang="en-US" sz="1800" dirty="0">
                <a:solidFill>
                  <a:schemeClr val="bg1"/>
                </a:solidFill>
                <a:latin typeface="Lucida Sans"/>
                <a:cs typeface="Lucida Sans"/>
              </a:rPr>
              <a:t>For the year 2019-2020, PRC </a:t>
            </a:r>
            <a:r>
              <a:rPr lang="en-US" dirty="0">
                <a:solidFill>
                  <a:schemeClr val="bg1"/>
                </a:solidFill>
                <a:latin typeface="Lucida Sans"/>
                <a:cs typeface="Lucida Sans"/>
              </a:rPr>
              <a:t>in collaboration with </a:t>
            </a:r>
            <a:r>
              <a:rPr lang="en-US" sz="1800" dirty="0">
                <a:solidFill>
                  <a:schemeClr val="bg1"/>
                </a:solidFill>
                <a:latin typeface="Lucida Sans"/>
                <a:cs typeface="Lucida Sans"/>
              </a:rPr>
              <a:t>IFRC will support selected PRC chapters in conducting community orientations on Safe Migration Messaging</a:t>
            </a:r>
            <a:r>
              <a:rPr lang="en-US" dirty="0">
                <a:solidFill>
                  <a:schemeClr val="bg1"/>
                </a:solidFill>
                <a:latin typeface="Lucida Sans"/>
                <a:cs typeface="Lucida Sans"/>
              </a:rPr>
              <a:t> and dissemination</a:t>
            </a:r>
            <a:r>
              <a:rPr lang="en-US" sz="1800" dirty="0">
                <a:solidFill>
                  <a:schemeClr val="bg1"/>
                </a:solidFill>
                <a:latin typeface="Lucida Sans"/>
                <a:cs typeface="Lucida Sans"/>
              </a:rPr>
              <a:t> of IEC materials.</a:t>
            </a:r>
          </a:p>
          <a:p>
            <a:pPr marL="12700" marR="5080">
              <a:lnSpc>
                <a:spcPct val="114700"/>
              </a:lnSpc>
              <a:spcBef>
                <a:spcPts val="114"/>
              </a:spcBef>
            </a:pPr>
            <a:endParaRPr lang="en-US" sz="1800" dirty="0">
              <a:solidFill>
                <a:schemeClr val="bg1"/>
              </a:solidFill>
              <a:latin typeface="Lucida Sans"/>
              <a:cs typeface="Lucida Sans"/>
            </a:endParaRPr>
          </a:p>
          <a:p>
            <a:pPr marL="298450" marR="5080" indent="-285750">
              <a:lnSpc>
                <a:spcPct val="114700"/>
              </a:lnSpc>
              <a:spcBef>
                <a:spcPts val="114"/>
              </a:spcBef>
              <a:buFont typeface="Arial" panose="020B0604020202020204" pitchFamily="34" charset="0"/>
              <a:buChar char="•"/>
            </a:pPr>
            <a:r>
              <a:rPr lang="en-US" dirty="0">
                <a:solidFill>
                  <a:schemeClr val="bg1"/>
                </a:solidFill>
                <a:latin typeface="Lucida Sans"/>
                <a:cs typeface="Lucida Sans"/>
              </a:rPr>
              <a:t>Integration of the virtual assistant in the Virtual Volunteer to provide a more engaging experience to users. The assistant will be able to answer queries and questions 24/7.</a:t>
            </a:r>
            <a:endParaRPr sz="1800" dirty="0">
              <a:solidFill>
                <a:schemeClr val="bg1"/>
              </a:solidFill>
              <a:latin typeface="Lucida Sans"/>
              <a:cs typeface="Lucida Sans"/>
            </a:endParaRPr>
          </a:p>
        </p:txBody>
      </p:sp>
      <p:sp>
        <p:nvSpPr>
          <p:cNvPr id="21" name="object 21"/>
          <p:cNvSpPr/>
          <p:nvPr/>
        </p:nvSpPr>
        <p:spPr>
          <a:xfrm>
            <a:off x="8503807" y="4503632"/>
            <a:ext cx="586032" cy="586032"/>
          </a:xfrm>
          <a:prstGeom prst="rect">
            <a:avLst/>
          </a:prstGeom>
          <a:blipFill>
            <a:blip r:embed="rId10" cstate="print"/>
            <a:stretch>
              <a:fillRect/>
            </a:stretch>
          </a:blipFill>
        </p:spPr>
        <p:txBody>
          <a:bodyPr wrap="square" lIns="0" tIns="0" rIns="0" bIns="0" rtlCol="0"/>
          <a:lstStyle/>
          <a:p>
            <a:endParaRPr/>
          </a:p>
        </p:txBody>
      </p:sp>
      <p:sp>
        <p:nvSpPr>
          <p:cNvPr id="22" name="object 22"/>
          <p:cNvSpPr txBox="1"/>
          <p:nvPr/>
        </p:nvSpPr>
        <p:spPr>
          <a:xfrm>
            <a:off x="233825" y="4720844"/>
            <a:ext cx="144780" cy="207010"/>
          </a:xfrm>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sz="1200" spc="-25" dirty="0">
                <a:solidFill>
                  <a:srgbClr val="FFFFFF"/>
                </a:solidFill>
                <a:latin typeface="Lucida Sans"/>
                <a:cs typeface="Lucida Sans"/>
              </a:rPr>
              <a:t>16</a:t>
            </a:fld>
            <a:endParaRPr sz="1200">
              <a:latin typeface="Lucida Sans"/>
              <a:cs typeface="Lucida Sans"/>
            </a:endParaRPr>
          </a:p>
        </p:txBody>
      </p:sp>
    </p:spTree>
    <p:extLst>
      <p:ext uri="{BB962C8B-B14F-4D97-AF65-F5344CB8AC3E}">
        <p14:creationId xmlns:p14="http://schemas.microsoft.com/office/powerpoint/2010/main" val="110138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923" y="597408"/>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86207" y="-42247"/>
            <a:ext cx="5547360" cy="1853184"/>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402209" y="230211"/>
            <a:ext cx="3706495" cy="513080"/>
          </a:xfrm>
          <a:prstGeom prst="rect">
            <a:avLst/>
          </a:prstGeom>
        </p:spPr>
        <p:txBody>
          <a:bodyPr vert="horz" wrap="square" lIns="0" tIns="12700" rIns="0" bIns="0" rtlCol="0">
            <a:spAutoFit/>
          </a:bodyPr>
          <a:lstStyle/>
          <a:p>
            <a:pPr marL="12700">
              <a:lnSpc>
                <a:spcPct val="100000"/>
              </a:lnSpc>
              <a:spcBef>
                <a:spcPts val="100"/>
              </a:spcBef>
            </a:pPr>
            <a:r>
              <a:rPr lang="en-US" sz="3200" spc="110" dirty="0" err="1"/>
              <a:t>Situationer</a:t>
            </a:r>
            <a:endParaRPr sz="3200" dirty="0"/>
          </a:p>
        </p:txBody>
      </p:sp>
      <p:sp>
        <p:nvSpPr>
          <p:cNvPr id="11" name="object 11"/>
          <p:cNvSpPr/>
          <p:nvPr/>
        </p:nvSpPr>
        <p:spPr>
          <a:xfrm>
            <a:off x="8503807" y="4503632"/>
            <a:ext cx="586032" cy="586032"/>
          </a:xfrm>
          <a:prstGeom prst="rect">
            <a:avLst/>
          </a:prstGeom>
          <a:blipFill>
            <a:blip r:embed="rId8" cstate="print"/>
            <a:stretch>
              <a:fillRect/>
            </a:stretch>
          </a:blipFill>
        </p:spPr>
        <p:txBody>
          <a:bodyPr wrap="square" lIns="0" tIns="0" rIns="0" bIns="0" rtlCol="0"/>
          <a:lstStyle/>
          <a:p>
            <a:endParaRPr/>
          </a:p>
        </p:txBody>
      </p:sp>
      <p:sp>
        <p:nvSpPr>
          <p:cNvPr id="15" name="object 15"/>
          <p:cNvSpPr txBox="1">
            <a:spLocks noGrp="1"/>
          </p:cNvSpPr>
          <p:nvPr>
            <p:ph type="body" idx="1"/>
          </p:nvPr>
        </p:nvSpPr>
        <p:spPr>
          <a:xfrm>
            <a:off x="245313" y="2138514"/>
            <a:ext cx="4326686" cy="2839945"/>
          </a:xfrm>
          <a:prstGeom prst="rect">
            <a:avLst/>
          </a:prstGeom>
        </p:spPr>
        <p:txBody>
          <a:bodyPr vert="horz" wrap="square" lIns="0" tIns="6985" rIns="0" bIns="0" rtlCol="0">
            <a:spAutoFit/>
          </a:bodyPr>
          <a:lstStyle/>
          <a:p>
            <a:pPr marL="259715" marR="5080" indent="-171450">
              <a:lnSpc>
                <a:spcPct val="101499"/>
              </a:lnSpc>
              <a:spcBef>
                <a:spcPts val="55"/>
              </a:spcBef>
              <a:buFont typeface="Arial" panose="020B0604020202020204" pitchFamily="34" charset="0"/>
              <a:buChar char="•"/>
            </a:pPr>
            <a:r>
              <a:rPr lang="en-US" sz="1200" spc="15" dirty="0"/>
              <a:t>The Philippine has been considered to be one of the top 10 sending countries of migrant workers in the world.</a:t>
            </a:r>
          </a:p>
          <a:p>
            <a:pPr marL="259715" marR="5080" indent="-171450">
              <a:lnSpc>
                <a:spcPct val="101499"/>
              </a:lnSpc>
              <a:spcBef>
                <a:spcPts val="55"/>
              </a:spcBef>
              <a:buFont typeface="Arial" panose="020B0604020202020204" pitchFamily="34" charset="0"/>
              <a:buChar char="•"/>
            </a:pPr>
            <a:r>
              <a:rPr lang="en-US" sz="1200" dirty="0">
                <a:latin typeface="Segoe UI Symbol"/>
                <a:cs typeface="Segoe UI Symbol"/>
              </a:rPr>
              <a:t>Labor migration from the Philippines has constantly grown in the past 40 years and has more than doubled in the past 10 years .</a:t>
            </a:r>
          </a:p>
          <a:p>
            <a:pPr marL="259715" marR="5080" indent="-171450">
              <a:lnSpc>
                <a:spcPct val="101499"/>
              </a:lnSpc>
              <a:spcBef>
                <a:spcPts val="55"/>
              </a:spcBef>
              <a:buFont typeface="Arial" panose="020B0604020202020204" pitchFamily="34" charset="0"/>
              <a:buChar char="•"/>
            </a:pPr>
            <a:r>
              <a:rPr lang="en-US" sz="1200" dirty="0">
                <a:latin typeface="Segoe UI Symbol"/>
                <a:cs typeface="Segoe UI Symbol"/>
              </a:rPr>
              <a:t>The number of Filipino seafarers has also increased  75% in the past 10 years.</a:t>
            </a:r>
          </a:p>
          <a:p>
            <a:pPr marL="259715" marR="5080" indent="-171450">
              <a:lnSpc>
                <a:spcPct val="101499"/>
              </a:lnSpc>
              <a:spcBef>
                <a:spcPts val="55"/>
              </a:spcBef>
              <a:buFont typeface="Arial" panose="020B0604020202020204" pitchFamily="34" charset="0"/>
              <a:buChar char="•"/>
            </a:pPr>
            <a:r>
              <a:rPr lang="en-US" sz="1200" dirty="0">
                <a:latin typeface="Segoe UI Symbol"/>
                <a:cs typeface="Segoe UI Symbol"/>
              </a:rPr>
              <a:t>Migrants usually originate mostly from Metro Manila and surrounding provinces, who are mostly female domestic workers going to Malaysia and the gulf countries.</a:t>
            </a:r>
          </a:p>
          <a:p>
            <a:pPr marL="259715" marR="5080" indent="-171450">
              <a:lnSpc>
                <a:spcPct val="101499"/>
              </a:lnSpc>
              <a:spcBef>
                <a:spcPts val="55"/>
              </a:spcBef>
              <a:buFont typeface="Arial" panose="020B0604020202020204" pitchFamily="34" charset="0"/>
              <a:buChar char="•"/>
            </a:pPr>
            <a:r>
              <a:rPr lang="en-US" sz="1200" dirty="0">
                <a:latin typeface="Segoe UI Symbol"/>
                <a:cs typeface="Segoe UI Symbol"/>
              </a:rPr>
              <a:t>Over 70% of OFWs are between the age of 25-44 year of age.</a:t>
            </a:r>
          </a:p>
          <a:p>
            <a:pPr marL="259715" marR="5080" indent="-171450">
              <a:lnSpc>
                <a:spcPct val="101499"/>
              </a:lnSpc>
              <a:spcBef>
                <a:spcPts val="55"/>
              </a:spcBef>
              <a:buFont typeface="Arial" panose="020B0604020202020204" pitchFamily="34" charset="0"/>
              <a:buChar char="•"/>
            </a:pPr>
            <a:endParaRPr lang="en-US" sz="1050" spc="15" dirty="0"/>
          </a:p>
          <a:p>
            <a:pPr marL="469265" marR="5080" indent="-381000">
              <a:lnSpc>
                <a:spcPct val="101499"/>
              </a:lnSpc>
              <a:spcBef>
                <a:spcPts val="55"/>
              </a:spcBef>
            </a:pPr>
            <a:endParaRPr lang="en-US" sz="1050" dirty="0">
              <a:latin typeface="Segoe UI Symbol"/>
              <a:cs typeface="Segoe UI Symbol"/>
            </a:endParaRPr>
          </a:p>
        </p:txBody>
      </p:sp>
      <p:pic>
        <p:nvPicPr>
          <p:cNvPr id="9" name="Picture 8">
            <a:extLst>
              <a:ext uri="{FF2B5EF4-FFF2-40B4-BE49-F238E27FC236}">
                <a16:creationId xmlns:a16="http://schemas.microsoft.com/office/drawing/2014/main" id="{50FCA1FB-6075-1844-ADC8-45615F13E2DE}"/>
              </a:ext>
            </a:extLst>
          </p:cNvPr>
          <p:cNvPicPr>
            <a:picLocks noChangeAspect="1"/>
          </p:cNvPicPr>
          <p:nvPr/>
        </p:nvPicPr>
        <p:blipFill>
          <a:blip r:embed="rId9"/>
          <a:stretch>
            <a:fillRect/>
          </a:stretch>
        </p:blipFill>
        <p:spPr>
          <a:xfrm>
            <a:off x="5072448" y="1104900"/>
            <a:ext cx="4017391" cy="4017391"/>
          </a:xfrm>
          <a:prstGeom prst="rect">
            <a:avLst/>
          </a:prstGeom>
        </p:spPr>
      </p:pic>
    </p:spTree>
    <p:extLst>
      <p:ext uri="{BB962C8B-B14F-4D97-AF65-F5344CB8AC3E}">
        <p14:creationId xmlns:p14="http://schemas.microsoft.com/office/powerpoint/2010/main" val="227629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682751"/>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86207" y="-42247"/>
            <a:ext cx="5547360" cy="1853184"/>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402209" y="230211"/>
            <a:ext cx="6836791" cy="997709"/>
          </a:xfrm>
          <a:prstGeom prst="rect">
            <a:avLst/>
          </a:prstGeom>
        </p:spPr>
        <p:txBody>
          <a:bodyPr vert="horz" wrap="square" lIns="0" tIns="12700" rIns="0" bIns="0" rtlCol="0">
            <a:spAutoFit/>
          </a:bodyPr>
          <a:lstStyle/>
          <a:p>
            <a:pPr marL="12700">
              <a:lnSpc>
                <a:spcPct val="100000"/>
              </a:lnSpc>
              <a:spcBef>
                <a:spcPts val="100"/>
              </a:spcBef>
            </a:pPr>
            <a:r>
              <a:rPr lang="en-US" sz="3200" spc="110" dirty="0"/>
              <a:t>PRC Migration Support </a:t>
            </a:r>
            <a:r>
              <a:rPr lang="en-US" sz="3200" spc="110" dirty="0" err="1"/>
              <a:t>Programmes</a:t>
            </a:r>
            <a:endParaRPr sz="3200" dirty="0"/>
          </a:p>
        </p:txBody>
      </p:sp>
      <p:sp>
        <p:nvSpPr>
          <p:cNvPr id="11" name="object 11"/>
          <p:cNvSpPr/>
          <p:nvPr/>
        </p:nvSpPr>
        <p:spPr>
          <a:xfrm>
            <a:off x="8503807" y="4503632"/>
            <a:ext cx="586032" cy="586032"/>
          </a:xfrm>
          <a:prstGeom prst="rect">
            <a:avLst/>
          </a:prstGeom>
          <a:blipFill>
            <a:blip r:embed="rId9" cstate="print"/>
            <a:stretch>
              <a:fillRect/>
            </a:stretch>
          </a:blipFill>
        </p:spPr>
        <p:txBody>
          <a:bodyPr wrap="square" lIns="0" tIns="0" rIns="0" bIns="0" rtlCol="0"/>
          <a:lstStyle/>
          <a:p>
            <a:endParaRPr/>
          </a:p>
        </p:txBody>
      </p:sp>
      <p:sp>
        <p:nvSpPr>
          <p:cNvPr id="15" name="object 15"/>
          <p:cNvSpPr txBox="1">
            <a:spLocks noGrp="1"/>
          </p:cNvSpPr>
          <p:nvPr>
            <p:ph type="body" idx="1"/>
          </p:nvPr>
        </p:nvSpPr>
        <p:spPr>
          <a:xfrm>
            <a:off x="679186" y="1500378"/>
            <a:ext cx="8113776" cy="3859775"/>
          </a:xfrm>
          <a:prstGeom prst="rect">
            <a:avLst/>
          </a:prstGeom>
        </p:spPr>
        <p:txBody>
          <a:bodyPr vert="horz" wrap="square" lIns="0" tIns="6985" rIns="0" bIns="0" rtlCol="0">
            <a:spAutoFit/>
          </a:bodyPr>
          <a:lstStyle/>
          <a:p>
            <a:pPr marL="298450" marR="5080" indent="-285750">
              <a:lnSpc>
                <a:spcPct val="114700"/>
              </a:lnSpc>
              <a:spcBef>
                <a:spcPts val="114"/>
              </a:spcBef>
              <a:buFont typeface="Arial" panose="020B0604020202020204" pitchFamily="34" charset="0"/>
              <a:buChar char="•"/>
            </a:pPr>
            <a:r>
              <a:rPr lang="en-US" sz="1600" spc="-55" dirty="0">
                <a:solidFill>
                  <a:schemeClr val="tx1"/>
                </a:solidFill>
              </a:rPr>
              <a:t>PRC Strategic Framework aims to give the most vulnerable-–which includes migrants– access to to PRC services.</a:t>
            </a:r>
          </a:p>
          <a:p>
            <a:pPr marL="298450" marR="5080" indent="-285750">
              <a:lnSpc>
                <a:spcPct val="114700"/>
              </a:lnSpc>
              <a:spcBef>
                <a:spcPts val="114"/>
              </a:spcBef>
              <a:buFont typeface="Arial" panose="020B0604020202020204" pitchFamily="34" charset="0"/>
              <a:buChar char="•"/>
            </a:pPr>
            <a:r>
              <a:rPr lang="en-US" sz="1600" spc="-55" dirty="0">
                <a:solidFill>
                  <a:schemeClr val="tx1"/>
                </a:solidFill>
              </a:rPr>
              <a:t>RC Programs supporting OFW;</a:t>
            </a:r>
          </a:p>
          <a:p>
            <a:pPr marL="755650" marR="5080" lvl="1" indent="-285750">
              <a:lnSpc>
                <a:spcPct val="114700"/>
              </a:lnSpc>
              <a:spcBef>
                <a:spcPts val="114"/>
              </a:spcBef>
              <a:buFont typeface="Arial" panose="020B0604020202020204" pitchFamily="34" charset="0"/>
              <a:buChar char="•"/>
            </a:pPr>
            <a:r>
              <a:rPr lang="en-US" sz="1600" spc="-55" dirty="0">
                <a:solidFill>
                  <a:schemeClr val="tx1"/>
                </a:solidFill>
                <a:latin typeface="Lucida Sans"/>
                <a:cs typeface="Lucida Sans"/>
              </a:rPr>
              <a:t>Assistance in providing ambulance services</a:t>
            </a:r>
          </a:p>
          <a:p>
            <a:pPr marL="755650" marR="5080" lvl="1" indent="-285750">
              <a:lnSpc>
                <a:spcPct val="114700"/>
              </a:lnSpc>
              <a:spcBef>
                <a:spcPts val="114"/>
              </a:spcBef>
              <a:buFont typeface="Arial" panose="020B0604020202020204" pitchFamily="34" charset="0"/>
              <a:buChar char="•"/>
            </a:pPr>
            <a:r>
              <a:rPr lang="en-US" sz="1600" spc="-55" dirty="0">
                <a:solidFill>
                  <a:schemeClr val="tx1"/>
                </a:solidFill>
                <a:latin typeface="Lucida Sans"/>
                <a:cs typeface="Lucida Sans"/>
              </a:rPr>
              <a:t>Home/school visits,</a:t>
            </a:r>
          </a:p>
          <a:p>
            <a:pPr marL="755650" marR="5080" lvl="1" indent="-285750">
              <a:lnSpc>
                <a:spcPct val="114700"/>
              </a:lnSpc>
              <a:spcBef>
                <a:spcPts val="114"/>
              </a:spcBef>
              <a:buFont typeface="Arial" panose="020B0604020202020204" pitchFamily="34" charset="0"/>
              <a:buChar char="•"/>
            </a:pPr>
            <a:r>
              <a:rPr lang="en-US" sz="1600" spc="-55" dirty="0">
                <a:solidFill>
                  <a:schemeClr val="tx1"/>
                </a:solidFill>
                <a:latin typeface="Lucida Sans"/>
                <a:cs typeface="Lucida Sans"/>
              </a:rPr>
              <a:t>Provision of Psychosocial Support</a:t>
            </a:r>
          </a:p>
          <a:p>
            <a:pPr marL="755650" marR="5080" lvl="1" indent="-285750">
              <a:lnSpc>
                <a:spcPct val="114700"/>
              </a:lnSpc>
              <a:spcBef>
                <a:spcPts val="114"/>
              </a:spcBef>
              <a:buFont typeface="Arial" panose="020B0604020202020204" pitchFamily="34" charset="0"/>
              <a:buChar char="•"/>
            </a:pPr>
            <a:r>
              <a:rPr lang="en-US" sz="1600" spc="-55" dirty="0">
                <a:solidFill>
                  <a:schemeClr val="tx1"/>
                </a:solidFill>
                <a:latin typeface="Lucida Sans"/>
                <a:cs typeface="Lucida Sans"/>
              </a:rPr>
              <a:t>Restoring Family Links</a:t>
            </a:r>
          </a:p>
          <a:p>
            <a:pPr marL="1212850" marR="5080" lvl="2" indent="-285750">
              <a:lnSpc>
                <a:spcPct val="114700"/>
              </a:lnSpc>
              <a:spcBef>
                <a:spcPts val="114"/>
              </a:spcBef>
              <a:buFont typeface="Arial" panose="020B0604020202020204" pitchFamily="34" charset="0"/>
              <a:buChar char="•"/>
            </a:pPr>
            <a:r>
              <a:rPr lang="en-US" sz="1600" spc="-55" dirty="0">
                <a:solidFill>
                  <a:schemeClr val="tx1"/>
                </a:solidFill>
                <a:latin typeface="Lucida Sans"/>
                <a:cs typeface="Lucida Sans"/>
              </a:rPr>
              <a:t>Tracing</a:t>
            </a:r>
          </a:p>
          <a:p>
            <a:pPr marL="1212850" marR="5080" lvl="2" indent="-285750">
              <a:lnSpc>
                <a:spcPct val="114700"/>
              </a:lnSpc>
              <a:spcBef>
                <a:spcPts val="114"/>
              </a:spcBef>
              <a:buFont typeface="Arial" panose="020B0604020202020204" pitchFamily="34" charset="0"/>
              <a:buChar char="•"/>
            </a:pPr>
            <a:r>
              <a:rPr lang="en-US" sz="1600" spc="-55" dirty="0">
                <a:solidFill>
                  <a:schemeClr val="tx1"/>
                </a:solidFill>
                <a:latin typeface="Lucida Sans"/>
                <a:cs typeface="Lucida Sans"/>
              </a:rPr>
              <a:t>Health and Welfare Check</a:t>
            </a:r>
          </a:p>
          <a:p>
            <a:pPr marL="1212850" marR="5080" lvl="2" indent="-285750">
              <a:lnSpc>
                <a:spcPct val="114700"/>
              </a:lnSpc>
              <a:spcBef>
                <a:spcPts val="114"/>
              </a:spcBef>
              <a:buFont typeface="Arial" panose="020B0604020202020204" pitchFamily="34" charset="0"/>
              <a:buChar char="•"/>
            </a:pPr>
            <a:r>
              <a:rPr lang="en-US" sz="1600" spc="-55" dirty="0">
                <a:solidFill>
                  <a:schemeClr val="tx1"/>
                </a:solidFill>
                <a:latin typeface="Lucida Sans"/>
                <a:cs typeface="Lucida Sans"/>
              </a:rPr>
              <a:t>Communication and Inquiry</a:t>
            </a:r>
          </a:p>
          <a:p>
            <a:pPr marL="755650" marR="5080" lvl="1" indent="-285750">
              <a:lnSpc>
                <a:spcPct val="114700"/>
              </a:lnSpc>
              <a:spcBef>
                <a:spcPts val="114"/>
              </a:spcBef>
              <a:buFont typeface="Arial" panose="020B0604020202020204" pitchFamily="34" charset="0"/>
              <a:buChar char="•"/>
            </a:pPr>
            <a:r>
              <a:rPr lang="en-US" sz="1600" spc="-55" dirty="0">
                <a:solidFill>
                  <a:schemeClr val="tx1"/>
                </a:solidFill>
                <a:latin typeface="Lucida Sans"/>
                <a:cs typeface="Lucida Sans"/>
              </a:rPr>
              <a:t>Referral to government agencies for medical repatriation, </a:t>
            </a:r>
          </a:p>
          <a:p>
            <a:pPr marL="259715" marR="5080" indent="-171450">
              <a:lnSpc>
                <a:spcPct val="101499"/>
              </a:lnSpc>
              <a:spcBef>
                <a:spcPts val="55"/>
              </a:spcBef>
              <a:buFont typeface="Arial" panose="020B0604020202020204" pitchFamily="34" charset="0"/>
              <a:buChar char="•"/>
            </a:pPr>
            <a:r>
              <a:rPr lang="en-US" sz="1200" spc="15" dirty="0">
                <a:solidFill>
                  <a:schemeClr val="tx1"/>
                </a:solidFill>
              </a:rPr>
              <a:t> </a:t>
            </a:r>
            <a:endParaRPr lang="en-US" sz="1200" dirty="0">
              <a:solidFill>
                <a:schemeClr val="tx1"/>
              </a:solidFill>
              <a:latin typeface="Segoe UI Symbol"/>
              <a:cs typeface="Segoe UI Symbol"/>
            </a:endParaRPr>
          </a:p>
          <a:p>
            <a:pPr marL="259715" marR="5080" indent="-171450">
              <a:lnSpc>
                <a:spcPct val="101499"/>
              </a:lnSpc>
              <a:spcBef>
                <a:spcPts val="55"/>
              </a:spcBef>
              <a:buFont typeface="Arial" panose="020B0604020202020204" pitchFamily="34" charset="0"/>
              <a:buChar char="•"/>
            </a:pPr>
            <a:endParaRPr lang="en-US" sz="1050" spc="15" dirty="0">
              <a:solidFill>
                <a:schemeClr val="tx1"/>
              </a:solidFill>
            </a:endParaRPr>
          </a:p>
          <a:p>
            <a:pPr marL="469265" marR="5080" indent="-381000">
              <a:lnSpc>
                <a:spcPct val="101499"/>
              </a:lnSpc>
              <a:spcBef>
                <a:spcPts val="55"/>
              </a:spcBef>
            </a:pPr>
            <a:endParaRPr lang="en-US" sz="1050" dirty="0">
              <a:solidFill>
                <a:schemeClr val="tx1"/>
              </a:solidFill>
              <a:latin typeface="Segoe UI Symbol"/>
              <a:cs typeface="Segoe UI Symbol"/>
            </a:endParaRPr>
          </a:p>
        </p:txBody>
      </p:sp>
    </p:spTree>
    <p:extLst>
      <p:ext uri="{BB962C8B-B14F-4D97-AF65-F5344CB8AC3E}">
        <p14:creationId xmlns:p14="http://schemas.microsoft.com/office/powerpoint/2010/main" val="825060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500"/>
            <a:ext cx="9143999" cy="5138000"/>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912606" y="219456"/>
            <a:ext cx="1231392" cy="75590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26719" y="0"/>
            <a:ext cx="5547360" cy="1853184"/>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383050" y="216601"/>
            <a:ext cx="7861300" cy="505267"/>
          </a:xfrm>
          <a:prstGeom prst="rect">
            <a:avLst/>
          </a:prstGeom>
        </p:spPr>
        <p:txBody>
          <a:bodyPr vert="horz" wrap="square" lIns="0" tIns="12700" rIns="0" bIns="0" rtlCol="0">
            <a:spAutoFit/>
          </a:bodyPr>
          <a:lstStyle/>
          <a:p>
            <a:pPr marL="12700">
              <a:lnSpc>
                <a:spcPct val="100000"/>
              </a:lnSpc>
              <a:spcBef>
                <a:spcPts val="100"/>
              </a:spcBef>
            </a:pPr>
            <a:r>
              <a:rPr sz="3200" spc="110" dirty="0">
                <a:solidFill>
                  <a:schemeClr val="tx1"/>
                </a:solidFill>
              </a:rPr>
              <a:t>Manila</a:t>
            </a:r>
            <a:r>
              <a:rPr sz="3200" spc="-185" dirty="0">
                <a:solidFill>
                  <a:schemeClr val="tx1"/>
                </a:solidFill>
              </a:rPr>
              <a:t> </a:t>
            </a:r>
            <a:r>
              <a:rPr sz="3200" spc="10" dirty="0">
                <a:solidFill>
                  <a:schemeClr val="tx1"/>
                </a:solidFill>
              </a:rPr>
              <a:t>Declaration</a:t>
            </a:r>
            <a:r>
              <a:rPr lang="en-US" sz="3200" spc="10" dirty="0">
                <a:solidFill>
                  <a:schemeClr val="tx1"/>
                </a:solidFill>
              </a:rPr>
              <a:t> on </a:t>
            </a:r>
            <a:r>
              <a:rPr lang="en-US" sz="3200" spc="10" dirty="0" err="1">
                <a:solidFill>
                  <a:schemeClr val="tx1"/>
                </a:solidFill>
              </a:rPr>
              <a:t>Labour</a:t>
            </a:r>
            <a:r>
              <a:rPr lang="en-US" sz="3200" spc="10" dirty="0">
                <a:solidFill>
                  <a:schemeClr val="tx1"/>
                </a:solidFill>
              </a:rPr>
              <a:t> Migration</a:t>
            </a:r>
            <a:endParaRPr sz="3200" dirty="0">
              <a:solidFill>
                <a:schemeClr val="tx1"/>
              </a:solidFill>
            </a:endParaRPr>
          </a:p>
        </p:txBody>
      </p:sp>
      <p:sp>
        <p:nvSpPr>
          <p:cNvPr id="11" name="object 11"/>
          <p:cNvSpPr/>
          <p:nvPr/>
        </p:nvSpPr>
        <p:spPr>
          <a:xfrm>
            <a:off x="8503807" y="4503632"/>
            <a:ext cx="586032" cy="586032"/>
          </a:xfrm>
          <a:prstGeom prst="rect">
            <a:avLst/>
          </a:prstGeom>
          <a:blipFill>
            <a:blip r:embed="rId8" cstate="print"/>
            <a:stretch>
              <a:fillRect/>
            </a:stretch>
          </a:blipFill>
        </p:spPr>
        <p:txBody>
          <a:bodyPr wrap="square" lIns="0" tIns="0" rIns="0" bIns="0" rtlCol="0"/>
          <a:lstStyle/>
          <a:p>
            <a:endParaRPr/>
          </a:p>
        </p:txBody>
      </p:sp>
      <p:sp>
        <p:nvSpPr>
          <p:cNvPr id="15" name="object 15"/>
          <p:cNvSpPr txBox="1">
            <a:spLocks noGrp="1"/>
          </p:cNvSpPr>
          <p:nvPr>
            <p:ph type="body" idx="1"/>
          </p:nvPr>
        </p:nvSpPr>
        <p:spPr>
          <a:xfrm>
            <a:off x="5642380" y="1042648"/>
            <a:ext cx="3432937" cy="4095352"/>
          </a:xfrm>
          <a:prstGeom prst="rect">
            <a:avLst/>
          </a:prstGeom>
        </p:spPr>
        <p:txBody>
          <a:bodyPr vert="horz" wrap="square" lIns="0" tIns="6985" rIns="0" bIns="0" rtlCol="0">
            <a:spAutoFit/>
          </a:bodyPr>
          <a:lstStyle/>
          <a:p>
            <a:pPr marL="469265" marR="5080" indent="-381000">
              <a:lnSpc>
                <a:spcPct val="101499"/>
              </a:lnSpc>
              <a:spcBef>
                <a:spcPts val="55"/>
              </a:spcBef>
              <a:buFont typeface="Arial" panose="020B0604020202020204" pitchFamily="34" charset="0"/>
              <a:buChar char="•"/>
            </a:pPr>
            <a:r>
              <a:rPr sz="1200" spc="15" dirty="0"/>
              <a:t>In </a:t>
            </a:r>
            <a:r>
              <a:rPr sz="1200" spc="5" dirty="0"/>
              <a:t>May </a:t>
            </a:r>
            <a:r>
              <a:rPr sz="1200" spc="-60" dirty="0"/>
              <a:t>2015, </a:t>
            </a:r>
            <a:r>
              <a:rPr sz="1200" spc="-45" dirty="0"/>
              <a:t>members </a:t>
            </a:r>
            <a:r>
              <a:rPr sz="1200" spc="-60" dirty="0"/>
              <a:t>of </a:t>
            </a:r>
            <a:r>
              <a:rPr sz="1200" spc="-40" dirty="0"/>
              <a:t>the </a:t>
            </a:r>
            <a:r>
              <a:rPr sz="1200" spc="-5" dirty="0"/>
              <a:t>RCRC </a:t>
            </a:r>
            <a:r>
              <a:rPr sz="1200" spc="-50" dirty="0"/>
              <a:t>Movement, along  </a:t>
            </a:r>
            <a:r>
              <a:rPr sz="1200" spc="-35" dirty="0"/>
              <a:t>with </a:t>
            </a:r>
            <a:r>
              <a:rPr sz="1200" spc="-30" dirty="0"/>
              <a:t>other </a:t>
            </a:r>
            <a:r>
              <a:rPr sz="1200" spc="-10" dirty="0"/>
              <a:t>partner </a:t>
            </a:r>
            <a:r>
              <a:rPr sz="1200" spc="-40" dirty="0"/>
              <a:t>agencies, </a:t>
            </a:r>
            <a:r>
              <a:rPr sz="1200" spc="-35" dirty="0"/>
              <a:t>gathered </a:t>
            </a:r>
            <a:r>
              <a:rPr sz="1200" spc="-40" dirty="0"/>
              <a:t>in </a:t>
            </a:r>
            <a:r>
              <a:rPr sz="1200" spc="-15" dirty="0"/>
              <a:t>Manila </a:t>
            </a:r>
            <a:r>
              <a:rPr sz="1200" spc="-50" dirty="0"/>
              <a:t>to  </a:t>
            </a:r>
            <a:r>
              <a:rPr sz="1200" spc="-20" dirty="0"/>
              <a:t>discuss</a:t>
            </a:r>
            <a:r>
              <a:rPr sz="1200" spc="-125" dirty="0"/>
              <a:t> </a:t>
            </a:r>
            <a:r>
              <a:rPr sz="1200" spc="-70" dirty="0"/>
              <a:t>common</a:t>
            </a:r>
            <a:r>
              <a:rPr sz="1200" spc="-125" dirty="0"/>
              <a:t> </a:t>
            </a:r>
            <a:r>
              <a:rPr sz="1200" spc="-30" dirty="0"/>
              <a:t>efforts</a:t>
            </a:r>
            <a:r>
              <a:rPr sz="1200" spc="-120" dirty="0"/>
              <a:t> </a:t>
            </a:r>
            <a:r>
              <a:rPr sz="1200" spc="-50" dirty="0"/>
              <a:t>to</a:t>
            </a:r>
            <a:r>
              <a:rPr sz="1200" spc="-125" dirty="0"/>
              <a:t> </a:t>
            </a:r>
            <a:r>
              <a:rPr sz="1200" spc="-15" dirty="0"/>
              <a:t>address</a:t>
            </a:r>
            <a:r>
              <a:rPr sz="1200" spc="-125" dirty="0"/>
              <a:t> </a:t>
            </a:r>
            <a:r>
              <a:rPr sz="1200" spc="-40" dirty="0"/>
              <a:t>the</a:t>
            </a:r>
            <a:r>
              <a:rPr sz="1200" spc="-120" dirty="0"/>
              <a:t> </a:t>
            </a:r>
            <a:r>
              <a:rPr sz="1200" spc="-20" dirty="0"/>
              <a:t>concerns</a:t>
            </a:r>
            <a:r>
              <a:rPr sz="1200" spc="-120" dirty="0"/>
              <a:t> </a:t>
            </a:r>
            <a:r>
              <a:rPr sz="1200" spc="-60" dirty="0"/>
              <a:t>of</a:t>
            </a:r>
            <a:r>
              <a:rPr sz="1200" spc="-114" dirty="0"/>
              <a:t> </a:t>
            </a:r>
            <a:r>
              <a:rPr sz="1200" spc="-25" dirty="0"/>
              <a:t>labor</a:t>
            </a:r>
            <a:r>
              <a:rPr lang="en-US" sz="1200" spc="-25" dirty="0"/>
              <a:t> migrants. </a:t>
            </a:r>
          </a:p>
          <a:p>
            <a:pPr marL="469265" marR="5080" indent="-381000">
              <a:lnSpc>
                <a:spcPct val="101499"/>
              </a:lnSpc>
              <a:spcBef>
                <a:spcPts val="55"/>
              </a:spcBef>
              <a:buFont typeface="Arial" panose="020B0604020202020204" pitchFamily="34" charset="0"/>
              <a:buChar char="•"/>
            </a:pPr>
            <a:r>
              <a:rPr lang="en-US" sz="1200" spc="-25" dirty="0">
                <a:latin typeface="Segoe UI Symbol"/>
                <a:cs typeface="Segoe UI Symbol"/>
              </a:rPr>
              <a:t>The event was attended by national societies from Asia </a:t>
            </a:r>
            <a:r>
              <a:rPr lang="en-US" sz="1200" spc="-25" dirty="0" err="1">
                <a:latin typeface="Segoe UI Symbol"/>
                <a:cs typeface="Segoe UI Symbol"/>
              </a:rPr>
              <a:t>Pacifc</a:t>
            </a:r>
            <a:r>
              <a:rPr lang="en-US" sz="1200" spc="-25" dirty="0">
                <a:latin typeface="Segoe UI Symbol"/>
                <a:cs typeface="Segoe UI Symbol"/>
              </a:rPr>
              <a:t> and the Middle East North Africa</a:t>
            </a:r>
            <a:endParaRPr sz="1200" dirty="0">
              <a:latin typeface="Segoe UI Symbol"/>
              <a:cs typeface="Segoe UI Symbol"/>
            </a:endParaRPr>
          </a:p>
          <a:p>
            <a:pPr marL="469265" marR="30480" indent="-381000">
              <a:lnSpc>
                <a:spcPct val="102000"/>
              </a:lnSpc>
              <a:spcBef>
                <a:spcPts val="825"/>
              </a:spcBef>
              <a:buFont typeface="Arial" panose="020B0604020202020204" pitchFamily="34" charset="0"/>
              <a:buChar char="•"/>
            </a:pPr>
            <a:r>
              <a:rPr sz="1200" spc="-50" dirty="0"/>
              <a:t>The</a:t>
            </a:r>
            <a:r>
              <a:rPr sz="1200" spc="-125" dirty="0"/>
              <a:t> </a:t>
            </a:r>
            <a:r>
              <a:rPr sz="1200" dirty="0"/>
              <a:t>PRC</a:t>
            </a:r>
            <a:r>
              <a:rPr sz="1200" spc="-135" dirty="0"/>
              <a:t> </a:t>
            </a:r>
            <a:r>
              <a:rPr sz="1200" spc="-40" dirty="0"/>
              <a:t>&amp;</a:t>
            </a:r>
            <a:r>
              <a:rPr sz="1200" spc="-130" dirty="0"/>
              <a:t> </a:t>
            </a:r>
            <a:r>
              <a:rPr sz="1200" spc="-30" dirty="0"/>
              <a:t>other</a:t>
            </a:r>
            <a:r>
              <a:rPr sz="1200" spc="-125" dirty="0"/>
              <a:t> </a:t>
            </a:r>
            <a:r>
              <a:rPr sz="1200" dirty="0"/>
              <a:t>NS</a:t>
            </a:r>
            <a:r>
              <a:rPr sz="1200" spc="-130" dirty="0"/>
              <a:t> </a:t>
            </a:r>
            <a:r>
              <a:rPr sz="1200" spc="-35" dirty="0"/>
              <a:t>present,</a:t>
            </a:r>
            <a:r>
              <a:rPr sz="1200" spc="-114" dirty="0"/>
              <a:t> </a:t>
            </a:r>
            <a:r>
              <a:rPr sz="1200" spc="-55" dirty="0"/>
              <a:t>adopted</a:t>
            </a:r>
            <a:r>
              <a:rPr sz="1200" spc="-130" dirty="0"/>
              <a:t> </a:t>
            </a:r>
            <a:r>
              <a:rPr sz="1200" spc="35" dirty="0"/>
              <a:t>a</a:t>
            </a:r>
            <a:r>
              <a:rPr sz="1200" spc="-130" dirty="0"/>
              <a:t> </a:t>
            </a:r>
            <a:r>
              <a:rPr sz="1200" spc="-70" dirty="0"/>
              <a:t>common</a:t>
            </a:r>
            <a:r>
              <a:rPr sz="1200" spc="-130" dirty="0"/>
              <a:t> </a:t>
            </a:r>
            <a:r>
              <a:rPr sz="1200" spc="-60" dirty="0"/>
              <a:t>position,  </a:t>
            </a:r>
            <a:r>
              <a:rPr sz="1200" spc="-50" dirty="0"/>
              <a:t>to</a:t>
            </a:r>
            <a:r>
              <a:rPr sz="1200" spc="-130" dirty="0"/>
              <a:t> </a:t>
            </a:r>
            <a:r>
              <a:rPr sz="1200" spc="-35" dirty="0"/>
              <a:t>take</a:t>
            </a:r>
            <a:r>
              <a:rPr sz="1200" spc="-125" dirty="0"/>
              <a:t> </a:t>
            </a:r>
            <a:r>
              <a:rPr sz="1200" spc="-30" dirty="0"/>
              <a:t>collaborative</a:t>
            </a:r>
            <a:r>
              <a:rPr sz="1200" spc="-125" dirty="0"/>
              <a:t> </a:t>
            </a:r>
            <a:r>
              <a:rPr sz="1200" spc="-35" dirty="0"/>
              <a:t>action</a:t>
            </a:r>
            <a:r>
              <a:rPr sz="1200" spc="-120" dirty="0"/>
              <a:t> </a:t>
            </a:r>
            <a:r>
              <a:rPr sz="1200" spc="-50" dirty="0"/>
              <a:t>to</a:t>
            </a:r>
            <a:r>
              <a:rPr sz="1200" spc="-130" dirty="0"/>
              <a:t> </a:t>
            </a:r>
            <a:r>
              <a:rPr sz="1200" spc="-30" dirty="0"/>
              <a:t>protect</a:t>
            </a:r>
            <a:r>
              <a:rPr sz="1200" spc="-120" dirty="0"/>
              <a:t> </a:t>
            </a:r>
            <a:r>
              <a:rPr sz="1200" spc="-40" dirty="0"/>
              <a:t>the</a:t>
            </a:r>
            <a:r>
              <a:rPr sz="1200" spc="-125" dirty="0"/>
              <a:t> </a:t>
            </a:r>
            <a:r>
              <a:rPr sz="1200" spc="-30" dirty="0"/>
              <a:t>rights</a:t>
            </a:r>
            <a:r>
              <a:rPr sz="1200" spc="-120" dirty="0"/>
              <a:t> </a:t>
            </a:r>
            <a:r>
              <a:rPr sz="1200" spc="-60" dirty="0"/>
              <a:t>of</a:t>
            </a:r>
            <a:r>
              <a:rPr sz="1200" spc="-120" dirty="0"/>
              <a:t> </a:t>
            </a:r>
            <a:r>
              <a:rPr sz="1200" spc="-25" dirty="0"/>
              <a:t>labor  </a:t>
            </a:r>
            <a:r>
              <a:rPr sz="1200" spc="-45" dirty="0"/>
              <a:t>migrants,</a:t>
            </a:r>
            <a:r>
              <a:rPr sz="1200" spc="-114" dirty="0"/>
              <a:t> </a:t>
            </a:r>
            <a:r>
              <a:rPr sz="1200" spc="-35" dirty="0"/>
              <a:t>with</a:t>
            </a:r>
            <a:r>
              <a:rPr sz="1200" spc="-125" dirty="0"/>
              <a:t> </a:t>
            </a:r>
            <a:r>
              <a:rPr sz="1200" spc="-25" dirty="0"/>
              <a:t>priority</a:t>
            </a:r>
            <a:r>
              <a:rPr sz="1200" spc="-125" dirty="0"/>
              <a:t> </a:t>
            </a:r>
            <a:r>
              <a:rPr sz="1200" spc="-30" dirty="0"/>
              <a:t>focus</a:t>
            </a:r>
            <a:r>
              <a:rPr sz="1200" spc="-125" dirty="0"/>
              <a:t> </a:t>
            </a:r>
            <a:r>
              <a:rPr sz="1200" spc="-55" dirty="0"/>
              <a:t>on</a:t>
            </a:r>
            <a:r>
              <a:rPr sz="1200" spc="-125" dirty="0"/>
              <a:t> </a:t>
            </a:r>
            <a:r>
              <a:rPr sz="1200" spc="-50" dirty="0"/>
              <a:t>Women</a:t>
            </a:r>
            <a:r>
              <a:rPr sz="1200" spc="-125" dirty="0"/>
              <a:t> </a:t>
            </a:r>
            <a:r>
              <a:rPr sz="1200" spc="-55" dirty="0"/>
              <a:t>Household</a:t>
            </a:r>
            <a:endParaRPr sz="1200" dirty="0">
              <a:latin typeface="Segoe UI Symbol"/>
              <a:cs typeface="Segoe UI Symbol"/>
            </a:endParaRPr>
          </a:p>
          <a:p>
            <a:pPr marL="469265" marR="78740" indent="-381000">
              <a:lnSpc>
                <a:spcPct val="105600"/>
              </a:lnSpc>
              <a:spcBef>
                <a:spcPts val="725"/>
              </a:spcBef>
              <a:buFont typeface="Arial" panose="020B0604020202020204" pitchFamily="34" charset="0"/>
              <a:buChar char="•"/>
            </a:pPr>
            <a:r>
              <a:rPr sz="1200" spc="-25" dirty="0"/>
              <a:t>Declared</a:t>
            </a:r>
            <a:r>
              <a:rPr sz="1200" spc="-130" dirty="0"/>
              <a:t> </a:t>
            </a:r>
            <a:r>
              <a:rPr sz="1200" spc="-40" dirty="0"/>
              <a:t>and</a:t>
            </a:r>
            <a:r>
              <a:rPr sz="1200" spc="-130" dirty="0"/>
              <a:t> </a:t>
            </a:r>
            <a:r>
              <a:rPr sz="1200" spc="-25" dirty="0"/>
              <a:t>agreed</a:t>
            </a:r>
            <a:r>
              <a:rPr sz="1200" spc="-125" dirty="0"/>
              <a:t> </a:t>
            </a:r>
            <a:r>
              <a:rPr sz="1200" spc="-15" dirty="0"/>
              <a:t>thru</a:t>
            </a:r>
            <a:r>
              <a:rPr sz="1200" spc="-130" dirty="0"/>
              <a:t> </a:t>
            </a:r>
            <a:r>
              <a:rPr sz="1200" spc="-40" dirty="0"/>
              <a:t>acclamation,</a:t>
            </a:r>
            <a:r>
              <a:rPr sz="1200" spc="-110" dirty="0"/>
              <a:t> </a:t>
            </a:r>
            <a:r>
              <a:rPr sz="1200" spc="5" dirty="0"/>
              <a:t>was</a:t>
            </a:r>
            <a:r>
              <a:rPr sz="1200" spc="125" dirty="0"/>
              <a:t> </a:t>
            </a:r>
            <a:r>
              <a:rPr sz="1200" spc="35" dirty="0"/>
              <a:t>a</a:t>
            </a:r>
            <a:r>
              <a:rPr sz="1200" spc="-125" dirty="0"/>
              <a:t> </a:t>
            </a:r>
            <a:r>
              <a:rPr sz="1200" spc="-30" dirty="0"/>
              <a:t>collective  </a:t>
            </a:r>
            <a:r>
              <a:rPr sz="1200" spc="-45" dirty="0"/>
              <a:t>statement </a:t>
            </a:r>
            <a:r>
              <a:rPr sz="1200" spc="-50" dirty="0"/>
              <a:t>to </a:t>
            </a:r>
            <a:r>
              <a:rPr sz="1200" spc="-30" dirty="0"/>
              <a:t>protect </a:t>
            </a:r>
            <a:r>
              <a:rPr sz="1200" spc="-40" dirty="0"/>
              <a:t>the </a:t>
            </a:r>
            <a:r>
              <a:rPr sz="1200" spc="-30" dirty="0"/>
              <a:t>rights </a:t>
            </a:r>
            <a:r>
              <a:rPr sz="1200" spc="-60" dirty="0"/>
              <a:t>of </a:t>
            </a:r>
            <a:r>
              <a:rPr sz="1200" spc="-25" dirty="0"/>
              <a:t>labor </a:t>
            </a:r>
            <a:r>
              <a:rPr sz="1200" spc="-45" dirty="0"/>
              <a:t>migrants, </a:t>
            </a:r>
            <a:r>
              <a:rPr sz="1200" spc="-40" dirty="0"/>
              <a:t>and  </a:t>
            </a:r>
            <a:r>
              <a:rPr sz="1200" spc="-45" dirty="0"/>
              <a:t>engage </a:t>
            </a:r>
            <a:r>
              <a:rPr sz="1200" spc="-40" dirty="0"/>
              <a:t>in </a:t>
            </a:r>
            <a:r>
              <a:rPr sz="1200" spc="-50" dirty="0"/>
              <a:t>continuing dialogue </a:t>
            </a:r>
            <a:r>
              <a:rPr sz="1200" spc="-40" dirty="0"/>
              <a:t>and </a:t>
            </a:r>
            <a:r>
              <a:rPr sz="1200" spc="-35" dirty="0"/>
              <a:t>collaboration </a:t>
            </a:r>
            <a:r>
              <a:rPr sz="1200" spc="-20" dirty="0"/>
              <a:t>for  </a:t>
            </a:r>
            <a:r>
              <a:rPr sz="1200" spc="-45" dirty="0"/>
              <a:t>protection.</a:t>
            </a:r>
            <a:endParaRPr lang="en-US" sz="1200" spc="-45" dirty="0"/>
          </a:p>
          <a:p>
            <a:pPr marL="469265" marR="78740" indent="-381000">
              <a:lnSpc>
                <a:spcPct val="105600"/>
              </a:lnSpc>
              <a:spcBef>
                <a:spcPts val="725"/>
              </a:spcBef>
            </a:pPr>
            <a:endParaRPr sz="1200" dirty="0">
              <a:latin typeface="Segoe UI Symbol"/>
              <a:cs typeface="Segoe UI Symbol"/>
            </a:endParaRPr>
          </a:p>
          <a:p>
            <a:pPr marL="12700">
              <a:lnSpc>
                <a:spcPct val="100000"/>
              </a:lnSpc>
              <a:spcBef>
                <a:spcPts val="20"/>
              </a:spcBef>
            </a:pPr>
            <a:r>
              <a:rPr sz="1200" spc="-25" dirty="0">
                <a:solidFill>
                  <a:srgbClr val="9EB3C2"/>
                </a:solidFill>
              </a:rPr>
              <a:t>2</a:t>
            </a:r>
            <a:endParaRPr sz="1200" dirty="0"/>
          </a:p>
        </p:txBody>
      </p:sp>
      <p:pic>
        <p:nvPicPr>
          <p:cNvPr id="14" name="Picture 13">
            <a:extLst>
              <a:ext uri="{FF2B5EF4-FFF2-40B4-BE49-F238E27FC236}">
                <a16:creationId xmlns:a16="http://schemas.microsoft.com/office/drawing/2014/main" id="{30E6CA5E-9883-1644-96A6-C564C5950EC2}"/>
              </a:ext>
            </a:extLst>
          </p:cNvPr>
          <p:cNvPicPr>
            <a:picLocks noChangeAspect="1"/>
          </p:cNvPicPr>
          <p:nvPr/>
        </p:nvPicPr>
        <p:blipFill>
          <a:blip r:embed="rId9"/>
          <a:stretch>
            <a:fillRect/>
          </a:stretch>
        </p:blipFill>
        <p:spPr>
          <a:xfrm>
            <a:off x="95020" y="1233068"/>
            <a:ext cx="5547360" cy="3175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682751"/>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45364" y="393191"/>
            <a:ext cx="5547360" cy="1853184"/>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39204" y="264384"/>
            <a:ext cx="6836791" cy="505267"/>
          </a:xfrm>
          <a:prstGeom prst="rect">
            <a:avLst/>
          </a:prstGeom>
        </p:spPr>
        <p:txBody>
          <a:bodyPr vert="horz" wrap="square" lIns="0" tIns="12700" rIns="0" bIns="0" rtlCol="0">
            <a:spAutoFit/>
          </a:bodyPr>
          <a:lstStyle/>
          <a:p>
            <a:pPr marL="12700">
              <a:lnSpc>
                <a:spcPct val="100000"/>
              </a:lnSpc>
              <a:spcBef>
                <a:spcPts val="100"/>
              </a:spcBef>
            </a:pPr>
            <a:r>
              <a:rPr lang="en-US" sz="3200" spc="110" dirty="0"/>
              <a:t>Objective of the Manila Dialogue</a:t>
            </a:r>
            <a:endParaRPr sz="3200" dirty="0"/>
          </a:p>
        </p:txBody>
      </p:sp>
      <p:sp>
        <p:nvSpPr>
          <p:cNvPr id="11" name="object 11"/>
          <p:cNvSpPr/>
          <p:nvPr/>
        </p:nvSpPr>
        <p:spPr>
          <a:xfrm>
            <a:off x="8503807" y="4503632"/>
            <a:ext cx="586032" cy="586032"/>
          </a:xfrm>
          <a:prstGeom prst="rect">
            <a:avLst/>
          </a:prstGeom>
          <a:blipFill>
            <a:blip r:embed="rId9" cstate="print"/>
            <a:stretch>
              <a:fillRect/>
            </a:stretch>
          </a:blipFill>
        </p:spPr>
        <p:txBody>
          <a:bodyPr wrap="square" lIns="0" tIns="0" rIns="0" bIns="0" rtlCol="0"/>
          <a:lstStyle/>
          <a:p>
            <a:endParaRPr/>
          </a:p>
        </p:txBody>
      </p:sp>
      <p:sp>
        <p:nvSpPr>
          <p:cNvPr id="15" name="object 15"/>
          <p:cNvSpPr txBox="1">
            <a:spLocks noGrp="1"/>
          </p:cNvSpPr>
          <p:nvPr>
            <p:ph type="body" idx="1"/>
          </p:nvPr>
        </p:nvSpPr>
        <p:spPr>
          <a:xfrm>
            <a:off x="5238260" y="1712975"/>
            <a:ext cx="3177401" cy="3005310"/>
          </a:xfrm>
          <a:prstGeom prst="rect">
            <a:avLst/>
          </a:prstGeom>
        </p:spPr>
        <p:txBody>
          <a:bodyPr vert="horz" wrap="square" lIns="0" tIns="6985" rIns="0" bIns="0" rtlCol="0">
            <a:spAutoFit/>
          </a:bodyPr>
          <a:lstStyle/>
          <a:p>
            <a:pPr marL="469265" marR="5080" indent="-381000" algn="just">
              <a:lnSpc>
                <a:spcPct val="101499"/>
              </a:lnSpc>
              <a:spcBef>
                <a:spcPts val="55"/>
              </a:spcBef>
              <a:buFont typeface="Arial" panose="020B0604020202020204" pitchFamily="34" charset="0"/>
              <a:buChar char="•"/>
            </a:pPr>
            <a:r>
              <a:rPr lang="en-US" sz="1200" dirty="0">
                <a:solidFill>
                  <a:schemeClr val="tx1"/>
                </a:solidFill>
                <a:latin typeface="Segoe UI Symbol"/>
                <a:cs typeface="Segoe UI Symbol"/>
              </a:rPr>
              <a:t>Strengthen collaboration and partnership for the protection of labor migrants, with a specific focus on female migrant workers, by bringing together experts across Asia Pacific and the Middle East North Africa.</a:t>
            </a:r>
          </a:p>
          <a:p>
            <a:pPr marL="469265" marR="5080" indent="-381000" algn="just">
              <a:lnSpc>
                <a:spcPct val="101499"/>
              </a:lnSpc>
              <a:spcBef>
                <a:spcPts val="55"/>
              </a:spcBef>
              <a:buFont typeface="Arial" panose="020B0604020202020204" pitchFamily="34" charset="0"/>
              <a:buChar char="•"/>
            </a:pPr>
            <a:r>
              <a:rPr lang="en-US" sz="1200" dirty="0">
                <a:solidFill>
                  <a:schemeClr val="tx1"/>
                </a:solidFill>
                <a:latin typeface="Segoe UI Symbol"/>
                <a:cs typeface="Segoe UI Symbol"/>
              </a:rPr>
              <a:t>Identify current challenges faced by female migrant workers, and best practices to reduce their vulnerability, with the aim of strengthening humanitarian services for labor migrants.</a:t>
            </a:r>
          </a:p>
          <a:p>
            <a:pPr marL="469265" marR="5080" indent="-381000" algn="just">
              <a:lnSpc>
                <a:spcPct val="101499"/>
              </a:lnSpc>
              <a:spcBef>
                <a:spcPts val="55"/>
              </a:spcBef>
              <a:buFont typeface="Arial" panose="020B0604020202020204" pitchFamily="34" charset="0"/>
              <a:buChar char="•"/>
            </a:pPr>
            <a:r>
              <a:rPr lang="en-US" sz="1200" dirty="0">
                <a:solidFill>
                  <a:schemeClr val="tx1"/>
                </a:solidFill>
                <a:latin typeface="Segoe UI Symbol"/>
                <a:cs typeface="Segoe UI Symbol"/>
              </a:rPr>
              <a:t>Advocate more strongly for the protection of migrants rights and access for humanitarian support in both sending and receiving country.</a:t>
            </a:r>
          </a:p>
        </p:txBody>
      </p:sp>
      <p:pic>
        <p:nvPicPr>
          <p:cNvPr id="13" name="Picture 12">
            <a:extLst>
              <a:ext uri="{FF2B5EF4-FFF2-40B4-BE49-F238E27FC236}">
                <a16:creationId xmlns:a16="http://schemas.microsoft.com/office/drawing/2014/main" id="{2FAF3B6C-AA92-5C41-8FBB-98FBB96CC759}"/>
              </a:ext>
            </a:extLst>
          </p:cNvPr>
          <p:cNvPicPr>
            <a:picLocks noChangeAspect="1"/>
          </p:cNvPicPr>
          <p:nvPr/>
        </p:nvPicPr>
        <p:blipFill>
          <a:blip r:embed="rId10"/>
          <a:stretch>
            <a:fillRect/>
          </a:stretch>
        </p:blipFill>
        <p:spPr>
          <a:xfrm>
            <a:off x="301034" y="1717230"/>
            <a:ext cx="4826383" cy="3205846"/>
          </a:xfrm>
          <a:prstGeom prst="rect">
            <a:avLst/>
          </a:prstGeom>
        </p:spPr>
      </p:pic>
    </p:spTree>
    <p:extLst>
      <p:ext uri="{BB962C8B-B14F-4D97-AF65-F5344CB8AC3E}">
        <p14:creationId xmlns:p14="http://schemas.microsoft.com/office/powerpoint/2010/main" val="1187042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934D0-6419-B749-80B2-0BC7B207A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6350"/>
            <a:ext cx="3658899" cy="5143500"/>
          </a:xfrm>
          <a:prstGeom prst="rect">
            <a:avLst/>
          </a:prstGeom>
        </p:spPr>
      </p:pic>
      <p:pic>
        <p:nvPicPr>
          <p:cNvPr id="5" name="Picture 4">
            <a:extLst>
              <a:ext uri="{FF2B5EF4-FFF2-40B4-BE49-F238E27FC236}">
                <a16:creationId xmlns:a16="http://schemas.microsoft.com/office/drawing/2014/main" id="{70FBE17E-FBA9-914E-A794-1C8B3276C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350"/>
            <a:ext cx="3647209" cy="5143500"/>
          </a:xfrm>
          <a:prstGeom prst="rect">
            <a:avLst/>
          </a:prstGeom>
        </p:spPr>
      </p:pic>
    </p:spTree>
    <p:extLst>
      <p:ext uri="{BB962C8B-B14F-4D97-AF65-F5344CB8AC3E}">
        <p14:creationId xmlns:p14="http://schemas.microsoft.com/office/powerpoint/2010/main" val="2945477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2" y="682751"/>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00812" y="-62528"/>
            <a:ext cx="5547360" cy="1853184"/>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353261" y="898608"/>
            <a:ext cx="3706495" cy="513080"/>
          </a:xfrm>
          <a:prstGeom prst="rect">
            <a:avLst/>
          </a:prstGeom>
        </p:spPr>
        <p:txBody>
          <a:bodyPr vert="horz" wrap="square" lIns="0" tIns="12700" rIns="0" bIns="0" rtlCol="0">
            <a:spAutoFit/>
          </a:bodyPr>
          <a:lstStyle/>
          <a:p>
            <a:pPr marL="12700">
              <a:lnSpc>
                <a:spcPct val="100000"/>
              </a:lnSpc>
              <a:spcBef>
                <a:spcPts val="100"/>
              </a:spcBef>
            </a:pPr>
            <a:r>
              <a:rPr lang="en-US" sz="3200" spc="110" dirty="0"/>
              <a:t>PRC Affiliations</a:t>
            </a:r>
            <a:endParaRPr sz="3200" dirty="0"/>
          </a:p>
        </p:txBody>
      </p:sp>
      <p:sp>
        <p:nvSpPr>
          <p:cNvPr id="11" name="object 11"/>
          <p:cNvSpPr/>
          <p:nvPr/>
        </p:nvSpPr>
        <p:spPr>
          <a:xfrm>
            <a:off x="8503807" y="4503632"/>
            <a:ext cx="586032" cy="586032"/>
          </a:xfrm>
          <a:prstGeom prst="rect">
            <a:avLst/>
          </a:prstGeom>
          <a:blipFill>
            <a:blip r:embed="rId9" cstate="print"/>
            <a:stretch>
              <a:fillRect/>
            </a:stretch>
          </a:blipFill>
        </p:spPr>
        <p:txBody>
          <a:bodyPr wrap="square" lIns="0" tIns="0" rIns="0" bIns="0" rtlCol="0"/>
          <a:lstStyle/>
          <a:p>
            <a:endParaRPr/>
          </a:p>
        </p:txBody>
      </p:sp>
      <p:sp>
        <p:nvSpPr>
          <p:cNvPr id="16" name="object 15">
            <a:extLst>
              <a:ext uri="{FF2B5EF4-FFF2-40B4-BE49-F238E27FC236}">
                <a16:creationId xmlns:a16="http://schemas.microsoft.com/office/drawing/2014/main" id="{DC02B299-EB54-BD47-8F49-9BA13220FAE7}"/>
              </a:ext>
            </a:extLst>
          </p:cNvPr>
          <p:cNvSpPr txBox="1">
            <a:spLocks/>
          </p:cNvSpPr>
          <p:nvPr/>
        </p:nvSpPr>
        <p:spPr>
          <a:xfrm>
            <a:off x="346064" y="2350008"/>
            <a:ext cx="8446008" cy="1580176"/>
          </a:xfrm>
          <a:prstGeom prst="rect">
            <a:avLst/>
          </a:prstGeom>
        </p:spPr>
        <p:txBody>
          <a:bodyPr vert="horz" wrap="square" lIns="0" tIns="6985" rIns="0" bIns="0" rtlCol="0">
            <a:spAutoFit/>
          </a:bodyPr>
          <a:lstStyle>
            <a:lvl1pPr marL="0">
              <a:defRPr sz="1100" b="0" i="0">
                <a:solidFill>
                  <a:srgbClr val="00001A"/>
                </a:solidFill>
                <a:latin typeface="Lucida Sans"/>
                <a:ea typeface="+mn-ea"/>
                <a:cs typeface="Lucida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88265" marR="5080">
              <a:lnSpc>
                <a:spcPct val="101499"/>
              </a:lnSpc>
              <a:spcBef>
                <a:spcPts val="55"/>
              </a:spcBef>
            </a:pPr>
            <a:r>
              <a:rPr lang="en-US" sz="2000" kern="0" dirty="0">
                <a:latin typeface="Segoe UI Symbol"/>
                <a:cs typeface="Segoe UI Symbol"/>
              </a:rPr>
              <a:t>Since 2015 PRC has been actively engaged with regional and global migration groups:</a:t>
            </a:r>
          </a:p>
          <a:p>
            <a:pPr marL="88265" marR="5080">
              <a:lnSpc>
                <a:spcPct val="101499"/>
              </a:lnSpc>
              <a:spcBef>
                <a:spcPts val="55"/>
              </a:spcBef>
            </a:pPr>
            <a:endParaRPr lang="en-US" sz="2000" kern="0" dirty="0">
              <a:latin typeface="Segoe UI Symbol"/>
              <a:cs typeface="Segoe UI Symbol"/>
            </a:endParaRPr>
          </a:p>
          <a:p>
            <a:pPr marL="469265" marR="5080" indent="-381000">
              <a:lnSpc>
                <a:spcPct val="101499"/>
              </a:lnSpc>
              <a:spcBef>
                <a:spcPts val="55"/>
              </a:spcBef>
              <a:buFont typeface="Arial" panose="020B0604020202020204" pitchFamily="34" charset="0"/>
              <a:buChar char="•"/>
            </a:pPr>
            <a:r>
              <a:rPr lang="en-US" sz="2000" kern="0" dirty="0">
                <a:latin typeface="Segoe UI Symbol"/>
                <a:cs typeface="Segoe UI Symbol"/>
              </a:rPr>
              <a:t>Co-Chair of the Asia Pacific Migration Network (pending confirmation)</a:t>
            </a:r>
          </a:p>
          <a:p>
            <a:pPr marL="469265" marR="5080" indent="-381000">
              <a:lnSpc>
                <a:spcPct val="101499"/>
              </a:lnSpc>
              <a:spcBef>
                <a:spcPts val="55"/>
              </a:spcBef>
              <a:buFont typeface="Arial" panose="020B0604020202020204" pitchFamily="34" charset="0"/>
              <a:buChar char="•"/>
            </a:pPr>
            <a:r>
              <a:rPr lang="en-US" sz="2000" kern="0" dirty="0">
                <a:latin typeface="Segoe UI Symbol"/>
                <a:cs typeface="Segoe UI Symbol"/>
              </a:rPr>
              <a:t>Member of the Red Cross and Red Crescent Migration Task Force.</a:t>
            </a:r>
          </a:p>
        </p:txBody>
      </p:sp>
    </p:spTree>
    <p:extLst>
      <p:ext uri="{BB962C8B-B14F-4D97-AF65-F5344CB8AC3E}">
        <p14:creationId xmlns:p14="http://schemas.microsoft.com/office/powerpoint/2010/main" val="286190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2" y="682751"/>
            <a:ext cx="9144000" cy="4608195"/>
          </a:xfrm>
          <a:custGeom>
            <a:avLst/>
            <a:gdLst/>
            <a:ahLst/>
            <a:cxnLst/>
            <a:rect l="l" t="t" r="r" b="b"/>
            <a:pathLst>
              <a:path w="9144000" h="4608195">
                <a:moveTo>
                  <a:pt x="9143820" y="0"/>
                </a:moveTo>
                <a:lnTo>
                  <a:pt x="0" y="1612689"/>
                </a:lnTo>
                <a:lnTo>
                  <a:pt x="0" y="4607651"/>
                </a:lnTo>
                <a:lnTo>
                  <a:pt x="9143820" y="4607651"/>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2228088" y="0"/>
            <a:ext cx="3858767" cy="6827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93191"/>
            <a:ext cx="801624" cy="6827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274063"/>
            <a:ext cx="1895856" cy="8778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12607" y="0"/>
            <a:ext cx="1231392" cy="75590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597408"/>
            <a:ext cx="2682240" cy="101498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00812" y="-62528"/>
            <a:ext cx="5547360" cy="1853184"/>
          </a:xfrm>
          <a:prstGeom prst="rect">
            <a:avLst/>
          </a:prstGeom>
          <a:blipFill>
            <a:blip r:embed="rId8"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15518" y="310058"/>
            <a:ext cx="6566282" cy="505267"/>
          </a:xfrm>
          <a:prstGeom prst="rect">
            <a:avLst/>
          </a:prstGeom>
        </p:spPr>
        <p:txBody>
          <a:bodyPr vert="horz" wrap="square" lIns="0" tIns="12700" rIns="0" bIns="0" rtlCol="0">
            <a:spAutoFit/>
          </a:bodyPr>
          <a:lstStyle/>
          <a:p>
            <a:pPr marL="12700">
              <a:lnSpc>
                <a:spcPct val="100000"/>
              </a:lnSpc>
              <a:spcBef>
                <a:spcPts val="100"/>
              </a:spcBef>
            </a:pPr>
            <a:r>
              <a:rPr lang="en-US" sz="3200" spc="110" dirty="0"/>
              <a:t>What is the focus of the APMN</a:t>
            </a:r>
            <a:endParaRPr sz="3200" dirty="0"/>
          </a:p>
        </p:txBody>
      </p:sp>
      <p:sp>
        <p:nvSpPr>
          <p:cNvPr id="11" name="object 11"/>
          <p:cNvSpPr/>
          <p:nvPr/>
        </p:nvSpPr>
        <p:spPr>
          <a:xfrm>
            <a:off x="8503807" y="4503632"/>
            <a:ext cx="586032" cy="586032"/>
          </a:xfrm>
          <a:prstGeom prst="rect">
            <a:avLst/>
          </a:prstGeom>
          <a:blipFill>
            <a:blip r:embed="rId9" cstate="print"/>
            <a:stretch>
              <a:fillRect/>
            </a:stretch>
          </a:blipFill>
        </p:spPr>
        <p:txBody>
          <a:bodyPr wrap="square" lIns="0" tIns="0" rIns="0" bIns="0" rtlCol="0"/>
          <a:lstStyle/>
          <a:p>
            <a:endParaRPr/>
          </a:p>
        </p:txBody>
      </p:sp>
      <p:sp>
        <p:nvSpPr>
          <p:cNvPr id="16" name="object 15">
            <a:extLst>
              <a:ext uri="{FF2B5EF4-FFF2-40B4-BE49-F238E27FC236}">
                <a16:creationId xmlns:a16="http://schemas.microsoft.com/office/drawing/2014/main" id="{DC02B299-EB54-BD47-8F49-9BA13220FAE7}"/>
              </a:ext>
            </a:extLst>
          </p:cNvPr>
          <p:cNvSpPr txBox="1">
            <a:spLocks/>
          </p:cNvSpPr>
          <p:nvPr/>
        </p:nvSpPr>
        <p:spPr>
          <a:xfrm>
            <a:off x="346064" y="2350008"/>
            <a:ext cx="8446008" cy="2592376"/>
          </a:xfrm>
          <a:prstGeom prst="rect">
            <a:avLst/>
          </a:prstGeom>
        </p:spPr>
        <p:txBody>
          <a:bodyPr vert="horz" wrap="square" lIns="0" tIns="6985" rIns="0" bIns="0" rtlCol="0">
            <a:spAutoFit/>
          </a:bodyPr>
          <a:lstStyle>
            <a:lvl1pPr marL="0">
              <a:defRPr sz="1100" b="0" i="0">
                <a:solidFill>
                  <a:srgbClr val="00001A"/>
                </a:solidFill>
                <a:latin typeface="Lucida Sans"/>
                <a:ea typeface="+mn-ea"/>
                <a:cs typeface="Lucida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n-GB" sz="1400" dirty="0"/>
              <a:t>The APMN was created to explore critical issues, develop actions, and contribute to a growing body of knowledge for the benefit of migrants based on the Movement’s Fundamental Principles and humanitarian approach. The APMN is committed to sensitisation on migration issues and vulnerabilities, and is focused on progressing practical action and cooperation to better support migrants and people made vulnerable through migration. Activities such as peer to peer learning, regular skype meetings, membership updates, research and mapping, engaging in policy discussions, hosting events and developing regional and thematic working groups have all contributed to an increase in collaboration and coordination on migration across Asia Pacific National Societies.  Maldivian Red Crescent, Australian Red Cross are the current co-chairs, with two new co-chairs to commence in the coming months. Over the last four years the APMN has increased the profile of migration in the region, and as of October 2019 has engaged 35 National Societies in the Asia Pacific. ICRC and IFRC are ex officio members.</a:t>
            </a:r>
          </a:p>
        </p:txBody>
      </p:sp>
    </p:spTree>
    <p:extLst>
      <p:ext uri="{BB962C8B-B14F-4D97-AF65-F5344CB8AC3E}">
        <p14:creationId xmlns:p14="http://schemas.microsoft.com/office/powerpoint/2010/main" val="129880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 y="3523499"/>
            <a:ext cx="9144000" cy="1621155"/>
          </a:xfrm>
          <a:custGeom>
            <a:avLst/>
            <a:gdLst/>
            <a:ahLst/>
            <a:cxnLst/>
            <a:rect l="l" t="t" r="r" b="b"/>
            <a:pathLst>
              <a:path w="9144000" h="1621154">
                <a:moveTo>
                  <a:pt x="9143820" y="0"/>
                </a:moveTo>
                <a:lnTo>
                  <a:pt x="0" y="1612692"/>
                </a:lnTo>
                <a:lnTo>
                  <a:pt x="0" y="1620927"/>
                </a:lnTo>
                <a:lnTo>
                  <a:pt x="9143820" y="1620927"/>
                </a:lnTo>
                <a:lnTo>
                  <a:pt x="9143820" y="0"/>
                </a:lnTo>
                <a:close/>
              </a:path>
            </a:pathLst>
          </a:custGeom>
          <a:solidFill>
            <a:srgbClr val="FFFFFF"/>
          </a:solidFill>
        </p:spPr>
        <p:txBody>
          <a:bodyPr wrap="square" lIns="0" tIns="0" rIns="0" bIns="0" rtlCol="0"/>
          <a:lstStyle/>
          <a:p>
            <a:endParaRPr/>
          </a:p>
        </p:txBody>
      </p:sp>
      <p:sp>
        <p:nvSpPr>
          <p:cNvPr id="3" name="object 3"/>
          <p:cNvSpPr/>
          <p:nvPr/>
        </p:nvSpPr>
        <p:spPr>
          <a:xfrm>
            <a:off x="3163823" y="0"/>
            <a:ext cx="4596383" cy="8107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4038600"/>
            <a:ext cx="3166872" cy="11003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17407" y="2983992"/>
            <a:ext cx="926592" cy="70408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3779519"/>
            <a:ext cx="1581912" cy="81991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680704" y="2444495"/>
            <a:ext cx="463296" cy="62483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105144" y="1908048"/>
            <a:ext cx="3038855" cy="107594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41646" y="1609090"/>
            <a:ext cx="2014727" cy="89916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0" y="1490472"/>
            <a:ext cx="2353056" cy="95707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638288" y="292608"/>
            <a:ext cx="1505711" cy="807720"/>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5121099" y="2492755"/>
            <a:ext cx="1651635" cy="151130"/>
          </a:xfrm>
          <a:prstGeom prst="rect">
            <a:avLst/>
          </a:prstGeom>
        </p:spPr>
        <p:txBody>
          <a:bodyPr vert="horz" wrap="square" lIns="0" tIns="0" rIns="0" bIns="0" rtlCol="0">
            <a:spAutoFit/>
          </a:bodyPr>
          <a:lstStyle/>
          <a:p>
            <a:pPr>
              <a:lnSpc>
                <a:spcPts val="1140"/>
              </a:lnSpc>
            </a:pPr>
            <a:r>
              <a:rPr sz="1000" spc="20" dirty="0">
                <a:solidFill>
                  <a:srgbClr val="FFFFFF"/>
                </a:solidFill>
                <a:latin typeface="Lucida Sans"/>
                <a:cs typeface="Lucida Sans"/>
              </a:rPr>
              <a:t>Place</a:t>
            </a:r>
            <a:r>
              <a:rPr sz="1000" spc="-229" dirty="0">
                <a:solidFill>
                  <a:srgbClr val="FFFFFF"/>
                </a:solidFill>
                <a:latin typeface="Lucida Sans"/>
                <a:cs typeface="Lucida Sans"/>
              </a:rPr>
              <a:t> </a:t>
            </a:r>
            <a:r>
              <a:rPr sz="1000" dirty="0">
                <a:solidFill>
                  <a:srgbClr val="FFFFFF"/>
                </a:solidFill>
                <a:latin typeface="Lucida Sans"/>
                <a:cs typeface="Lucida Sans"/>
              </a:rPr>
              <a:t>your </a:t>
            </a:r>
            <a:r>
              <a:rPr sz="1000" spc="-5" dirty="0">
                <a:solidFill>
                  <a:srgbClr val="FFFFFF"/>
                </a:solidFill>
                <a:latin typeface="Lucida Sans"/>
                <a:cs typeface="Lucida Sans"/>
              </a:rPr>
              <a:t>screenshot </a:t>
            </a:r>
            <a:r>
              <a:rPr sz="1000" spc="5" dirty="0">
                <a:solidFill>
                  <a:srgbClr val="FFFFFF"/>
                </a:solidFill>
                <a:latin typeface="Lucida Sans"/>
                <a:cs typeface="Lucida Sans"/>
              </a:rPr>
              <a:t>here</a:t>
            </a:r>
            <a:endParaRPr sz="1000">
              <a:latin typeface="Lucida Sans"/>
              <a:cs typeface="Lucida Sans"/>
            </a:endParaRPr>
          </a:p>
        </p:txBody>
      </p:sp>
      <p:sp>
        <p:nvSpPr>
          <p:cNvPr id="13" name="object 13"/>
          <p:cNvSpPr/>
          <p:nvPr/>
        </p:nvSpPr>
        <p:spPr>
          <a:xfrm>
            <a:off x="4824984" y="323087"/>
            <a:ext cx="2237232" cy="4514088"/>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4883824" y="373571"/>
            <a:ext cx="2119630" cy="4396740"/>
          </a:xfrm>
          <a:custGeom>
            <a:avLst/>
            <a:gdLst/>
            <a:ahLst/>
            <a:cxnLst/>
            <a:rect l="l" t="t" r="r" b="b"/>
            <a:pathLst>
              <a:path w="2119629" h="4396740">
                <a:moveTo>
                  <a:pt x="1900998" y="0"/>
                </a:moveTo>
                <a:lnTo>
                  <a:pt x="216997" y="0"/>
                </a:lnTo>
                <a:lnTo>
                  <a:pt x="194967" y="1573"/>
                </a:lnTo>
                <a:lnTo>
                  <a:pt x="152525" y="9441"/>
                </a:lnTo>
                <a:lnTo>
                  <a:pt x="113209" y="26728"/>
                </a:lnTo>
                <a:lnTo>
                  <a:pt x="78613" y="50309"/>
                </a:lnTo>
                <a:lnTo>
                  <a:pt x="48737" y="78611"/>
                </a:lnTo>
                <a:lnTo>
                  <a:pt x="25156" y="113207"/>
                </a:lnTo>
                <a:lnTo>
                  <a:pt x="17288" y="133643"/>
                </a:lnTo>
                <a:lnTo>
                  <a:pt x="9441" y="152524"/>
                </a:lnTo>
                <a:lnTo>
                  <a:pt x="4720" y="174532"/>
                </a:lnTo>
                <a:lnTo>
                  <a:pt x="0" y="194967"/>
                </a:lnTo>
                <a:lnTo>
                  <a:pt x="0" y="4201392"/>
                </a:lnTo>
                <a:lnTo>
                  <a:pt x="4720" y="4221826"/>
                </a:lnTo>
                <a:lnTo>
                  <a:pt x="9441" y="4243834"/>
                </a:lnTo>
                <a:lnTo>
                  <a:pt x="17288" y="4262716"/>
                </a:lnTo>
                <a:lnTo>
                  <a:pt x="36169" y="4300438"/>
                </a:lnTo>
                <a:lnTo>
                  <a:pt x="62898" y="4331887"/>
                </a:lnTo>
                <a:lnTo>
                  <a:pt x="95920" y="4358616"/>
                </a:lnTo>
                <a:lnTo>
                  <a:pt x="132069" y="4379071"/>
                </a:lnTo>
                <a:lnTo>
                  <a:pt x="172960" y="4391638"/>
                </a:lnTo>
                <a:lnTo>
                  <a:pt x="216997" y="4396359"/>
                </a:lnTo>
                <a:lnTo>
                  <a:pt x="1900998" y="4396359"/>
                </a:lnTo>
                <a:lnTo>
                  <a:pt x="1945013" y="4391638"/>
                </a:lnTo>
                <a:lnTo>
                  <a:pt x="1985904" y="4379071"/>
                </a:lnTo>
                <a:lnTo>
                  <a:pt x="2023625" y="4358616"/>
                </a:lnTo>
                <a:lnTo>
                  <a:pt x="2055074" y="4331887"/>
                </a:lnTo>
                <a:lnTo>
                  <a:pt x="2081803" y="4300438"/>
                </a:lnTo>
                <a:lnTo>
                  <a:pt x="2102258" y="4262716"/>
                </a:lnTo>
                <a:lnTo>
                  <a:pt x="2114825" y="4221826"/>
                </a:lnTo>
                <a:lnTo>
                  <a:pt x="2119546" y="4179362"/>
                </a:lnTo>
                <a:lnTo>
                  <a:pt x="2119546" y="3993836"/>
                </a:lnTo>
                <a:lnTo>
                  <a:pt x="50311" y="3993836"/>
                </a:lnTo>
                <a:lnTo>
                  <a:pt x="50311" y="396228"/>
                </a:lnTo>
                <a:lnTo>
                  <a:pt x="2119546" y="396228"/>
                </a:lnTo>
                <a:lnTo>
                  <a:pt x="2119546" y="216996"/>
                </a:lnTo>
                <a:lnTo>
                  <a:pt x="2114825" y="174532"/>
                </a:lnTo>
                <a:lnTo>
                  <a:pt x="2102258" y="133643"/>
                </a:lnTo>
                <a:lnTo>
                  <a:pt x="2081803" y="95920"/>
                </a:lnTo>
                <a:lnTo>
                  <a:pt x="2055074" y="64471"/>
                </a:lnTo>
                <a:lnTo>
                  <a:pt x="2023625" y="37743"/>
                </a:lnTo>
                <a:lnTo>
                  <a:pt x="1985904" y="17287"/>
                </a:lnTo>
                <a:lnTo>
                  <a:pt x="1945013" y="4720"/>
                </a:lnTo>
                <a:lnTo>
                  <a:pt x="1923006" y="1573"/>
                </a:lnTo>
                <a:lnTo>
                  <a:pt x="1900998" y="0"/>
                </a:lnTo>
                <a:close/>
              </a:path>
              <a:path w="2119629" h="4396740">
                <a:moveTo>
                  <a:pt x="2119546" y="396228"/>
                </a:moveTo>
                <a:lnTo>
                  <a:pt x="2069236" y="396228"/>
                </a:lnTo>
                <a:lnTo>
                  <a:pt x="2069236" y="3993836"/>
                </a:lnTo>
                <a:lnTo>
                  <a:pt x="2119546" y="3993836"/>
                </a:lnTo>
                <a:lnTo>
                  <a:pt x="2119546" y="396228"/>
                </a:lnTo>
                <a:close/>
              </a:path>
            </a:pathLst>
          </a:custGeom>
          <a:solidFill>
            <a:srgbClr val="FFFFFF"/>
          </a:solidFill>
        </p:spPr>
        <p:txBody>
          <a:bodyPr wrap="square" lIns="0" tIns="0" rIns="0" bIns="0" rtlCol="0"/>
          <a:lstStyle/>
          <a:p>
            <a:endParaRPr/>
          </a:p>
        </p:txBody>
      </p:sp>
      <p:sp>
        <p:nvSpPr>
          <p:cNvPr id="15" name="object 15"/>
          <p:cNvSpPr/>
          <p:nvPr/>
        </p:nvSpPr>
        <p:spPr>
          <a:xfrm>
            <a:off x="5731332" y="4493183"/>
            <a:ext cx="423545" cy="151130"/>
          </a:xfrm>
          <a:custGeom>
            <a:avLst/>
            <a:gdLst/>
            <a:ahLst/>
            <a:cxnLst/>
            <a:rect l="l" t="t" r="r" b="b"/>
            <a:pathLst>
              <a:path w="423545" h="151129">
                <a:moveTo>
                  <a:pt x="349065" y="0"/>
                </a:moveTo>
                <a:lnTo>
                  <a:pt x="75465" y="0"/>
                </a:lnTo>
                <a:lnTo>
                  <a:pt x="59752" y="1573"/>
                </a:lnTo>
                <a:lnTo>
                  <a:pt x="22009" y="22028"/>
                </a:lnTo>
                <a:lnTo>
                  <a:pt x="1573" y="59750"/>
                </a:lnTo>
                <a:lnTo>
                  <a:pt x="0" y="75486"/>
                </a:lnTo>
                <a:lnTo>
                  <a:pt x="1573" y="91199"/>
                </a:lnTo>
                <a:lnTo>
                  <a:pt x="22009" y="128942"/>
                </a:lnTo>
                <a:lnTo>
                  <a:pt x="59752" y="149377"/>
                </a:lnTo>
                <a:lnTo>
                  <a:pt x="75465" y="150950"/>
                </a:lnTo>
                <a:lnTo>
                  <a:pt x="349065" y="150950"/>
                </a:lnTo>
                <a:lnTo>
                  <a:pt x="389934" y="138383"/>
                </a:lnTo>
                <a:lnTo>
                  <a:pt x="416664" y="105361"/>
                </a:lnTo>
                <a:lnTo>
                  <a:pt x="422958" y="75486"/>
                </a:lnTo>
                <a:lnTo>
                  <a:pt x="421384" y="59750"/>
                </a:lnTo>
                <a:lnTo>
                  <a:pt x="400949" y="22028"/>
                </a:lnTo>
                <a:lnTo>
                  <a:pt x="363206" y="1573"/>
                </a:lnTo>
                <a:lnTo>
                  <a:pt x="349065" y="0"/>
                </a:lnTo>
                <a:close/>
              </a:path>
            </a:pathLst>
          </a:custGeom>
          <a:solidFill>
            <a:srgbClr val="CFDCE6"/>
          </a:solidFill>
        </p:spPr>
        <p:txBody>
          <a:bodyPr wrap="square" lIns="0" tIns="0" rIns="0" bIns="0" rtlCol="0"/>
          <a:lstStyle/>
          <a:p>
            <a:endParaRPr/>
          </a:p>
        </p:txBody>
      </p:sp>
      <p:sp>
        <p:nvSpPr>
          <p:cNvPr id="16" name="object 16"/>
          <p:cNvSpPr/>
          <p:nvPr/>
        </p:nvSpPr>
        <p:spPr>
          <a:xfrm>
            <a:off x="5270633" y="529244"/>
            <a:ext cx="83332" cy="83332"/>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5739199" y="538664"/>
            <a:ext cx="408940" cy="64769"/>
          </a:xfrm>
          <a:custGeom>
            <a:avLst/>
            <a:gdLst/>
            <a:ahLst/>
            <a:cxnLst/>
            <a:rect l="l" t="t" r="r" b="b"/>
            <a:pathLst>
              <a:path w="408939" h="64770">
                <a:moveTo>
                  <a:pt x="380493" y="0"/>
                </a:moveTo>
                <a:lnTo>
                  <a:pt x="26728" y="0"/>
                </a:lnTo>
                <a:lnTo>
                  <a:pt x="22007" y="1573"/>
                </a:lnTo>
                <a:lnTo>
                  <a:pt x="15713" y="3147"/>
                </a:lnTo>
                <a:lnTo>
                  <a:pt x="0" y="26728"/>
                </a:lnTo>
                <a:lnTo>
                  <a:pt x="0" y="39316"/>
                </a:lnTo>
                <a:lnTo>
                  <a:pt x="22007" y="62898"/>
                </a:lnTo>
                <a:lnTo>
                  <a:pt x="26728" y="64471"/>
                </a:lnTo>
                <a:lnTo>
                  <a:pt x="380493" y="64471"/>
                </a:lnTo>
                <a:lnTo>
                  <a:pt x="386787" y="62898"/>
                </a:lnTo>
                <a:lnTo>
                  <a:pt x="408795" y="33022"/>
                </a:lnTo>
                <a:lnTo>
                  <a:pt x="404094" y="14161"/>
                </a:lnTo>
                <a:lnTo>
                  <a:pt x="400947" y="9441"/>
                </a:lnTo>
                <a:lnTo>
                  <a:pt x="391507" y="3147"/>
                </a:lnTo>
                <a:lnTo>
                  <a:pt x="386787" y="1573"/>
                </a:lnTo>
                <a:lnTo>
                  <a:pt x="380493" y="0"/>
                </a:lnTo>
                <a:close/>
              </a:path>
            </a:pathLst>
          </a:custGeom>
          <a:solidFill>
            <a:srgbClr val="CFDCE6"/>
          </a:solidFill>
        </p:spPr>
        <p:txBody>
          <a:bodyPr wrap="square" lIns="0" tIns="0" rIns="0" bIns="0" rtlCol="0"/>
          <a:lstStyle/>
          <a:p>
            <a:endParaRPr/>
          </a:p>
        </p:txBody>
      </p:sp>
      <p:sp>
        <p:nvSpPr>
          <p:cNvPr id="18" name="object 18"/>
          <p:cNvSpPr/>
          <p:nvPr/>
        </p:nvSpPr>
        <p:spPr>
          <a:xfrm>
            <a:off x="4942950" y="768228"/>
            <a:ext cx="2007299" cy="3589483"/>
          </a:xfrm>
          <a:prstGeom prst="rect">
            <a:avLst/>
          </a:prstGeom>
          <a:blipFill>
            <a:blip r:embed="rId13" cstate="print"/>
            <a:stretch>
              <a:fillRect/>
            </a:stretch>
          </a:blipFill>
        </p:spPr>
        <p:txBody>
          <a:bodyPr wrap="square" lIns="0" tIns="0" rIns="0" bIns="0" rtlCol="0"/>
          <a:lstStyle/>
          <a:p>
            <a:endParaRPr/>
          </a:p>
        </p:txBody>
      </p:sp>
      <p:sp>
        <p:nvSpPr>
          <p:cNvPr id="19" name="object 19"/>
          <p:cNvSpPr txBox="1">
            <a:spLocks noGrp="1"/>
          </p:cNvSpPr>
          <p:nvPr>
            <p:ph type="title"/>
          </p:nvPr>
        </p:nvSpPr>
        <p:spPr>
          <a:xfrm>
            <a:off x="509105" y="977899"/>
            <a:ext cx="3148965" cy="391160"/>
          </a:xfrm>
          <a:prstGeom prst="rect">
            <a:avLst/>
          </a:prstGeom>
        </p:spPr>
        <p:txBody>
          <a:bodyPr vert="horz" wrap="square" lIns="0" tIns="12700" rIns="0" bIns="0" rtlCol="0">
            <a:spAutoFit/>
          </a:bodyPr>
          <a:lstStyle/>
          <a:p>
            <a:pPr marL="12700">
              <a:lnSpc>
                <a:spcPct val="100000"/>
              </a:lnSpc>
              <a:spcBef>
                <a:spcPts val="100"/>
              </a:spcBef>
            </a:pPr>
            <a:r>
              <a:rPr sz="2400" spc="70" dirty="0"/>
              <a:t>Virtual</a:t>
            </a:r>
            <a:r>
              <a:rPr sz="2400" spc="-125" dirty="0"/>
              <a:t> </a:t>
            </a:r>
            <a:r>
              <a:rPr sz="2400" spc="-5" dirty="0"/>
              <a:t>Volunteer.Org</a:t>
            </a:r>
            <a:endParaRPr sz="2400" dirty="0"/>
          </a:p>
        </p:txBody>
      </p:sp>
      <p:sp>
        <p:nvSpPr>
          <p:cNvPr id="20" name="object 20"/>
          <p:cNvSpPr txBox="1"/>
          <p:nvPr/>
        </p:nvSpPr>
        <p:spPr>
          <a:xfrm>
            <a:off x="487774" y="1545360"/>
            <a:ext cx="3867785" cy="2547619"/>
          </a:xfrm>
          <a:prstGeom prst="rect">
            <a:avLst/>
          </a:prstGeom>
        </p:spPr>
        <p:txBody>
          <a:bodyPr vert="horz" wrap="square" lIns="0" tIns="14604" rIns="0" bIns="0" rtlCol="0">
            <a:spAutoFit/>
          </a:bodyPr>
          <a:lstStyle/>
          <a:p>
            <a:pPr marL="298450" marR="5080" indent="-285750">
              <a:lnSpc>
                <a:spcPct val="114700"/>
              </a:lnSpc>
              <a:spcBef>
                <a:spcPts val="114"/>
              </a:spcBef>
              <a:buFont typeface="Arial" panose="020B0604020202020204" pitchFamily="34" charset="0"/>
              <a:buChar char="•"/>
            </a:pPr>
            <a:r>
              <a:rPr sz="1800" spc="-55" dirty="0">
                <a:solidFill>
                  <a:srgbClr val="FFFFFF"/>
                </a:solidFill>
                <a:latin typeface="Lucida Sans"/>
                <a:cs typeface="Lucida Sans"/>
              </a:rPr>
              <a:t>The</a:t>
            </a:r>
            <a:r>
              <a:rPr sz="1800" spc="-145" dirty="0">
                <a:solidFill>
                  <a:srgbClr val="FFFFFF"/>
                </a:solidFill>
                <a:latin typeface="Lucida Sans"/>
                <a:cs typeface="Lucida Sans"/>
              </a:rPr>
              <a:t> </a:t>
            </a:r>
            <a:r>
              <a:rPr sz="1800" spc="-10" dirty="0">
                <a:solidFill>
                  <a:srgbClr val="FFFFFF"/>
                </a:solidFill>
                <a:latin typeface="Lucida Sans"/>
                <a:cs typeface="Lucida Sans"/>
              </a:rPr>
              <a:t>Virtual</a:t>
            </a:r>
            <a:r>
              <a:rPr sz="1800" spc="-140" dirty="0">
                <a:solidFill>
                  <a:srgbClr val="FFFFFF"/>
                </a:solidFill>
                <a:latin typeface="Lucida Sans"/>
                <a:cs typeface="Lucida Sans"/>
              </a:rPr>
              <a:t> </a:t>
            </a:r>
            <a:r>
              <a:rPr sz="1800" spc="-20" dirty="0">
                <a:solidFill>
                  <a:srgbClr val="FFFFFF"/>
                </a:solidFill>
                <a:latin typeface="Lucida Sans"/>
                <a:cs typeface="Lucida Sans"/>
              </a:rPr>
              <a:t>Volunteer</a:t>
            </a:r>
            <a:r>
              <a:rPr sz="1800" spc="-135" dirty="0">
                <a:solidFill>
                  <a:srgbClr val="FFFFFF"/>
                </a:solidFill>
                <a:latin typeface="Lucida Sans"/>
                <a:cs typeface="Lucida Sans"/>
              </a:rPr>
              <a:t> </a:t>
            </a:r>
            <a:r>
              <a:rPr sz="1800" spc="5" dirty="0">
                <a:solidFill>
                  <a:srgbClr val="FFFFFF"/>
                </a:solidFill>
                <a:latin typeface="Lucida Sans"/>
                <a:cs typeface="Lucida Sans"/>
              </a:rPr>
              <a:t>Web</a:t>
            </a:r>
            <a:r>
              <a:rPr sz="1800" spc="-145" dirty="0">
                <a:solidFill>
                  <a:srgbClr val="FFFFFF"/>
                </a:solidFill>
                <a:latin typeface="Lucida Sans"/>
                <a:cs typeface="Lucida Sans"/>
              </a:rPr>
              <a:t> </a:t>
            </a:r>
            <a:r>
              <a:rPr sz="1800" spc="-80" dirty="0">
                <a:solidFill>
                  <a:srgbClr val="FFFFFF"/>
                </a:solidFill>
                <a:latin typeface="Lucida Sans"/>
                <a:cs typeface="Lucida Sans"/>
              </a:rPr>
              <a:t>App</a:t>
            </a:r>
            <a:r>
              <a:rPr sz="1800" spc="-140" dirty="0">
                <a:solidFill>
                  <a:srgbClr val="FFFFFF"/>
                </a:solidFill>
                <a:latin typeface="Lucida Sans"/>
                <a:cs typeface="Lucida Sans"/>
              </a:rPr>
              <a:t> </a:t>
            </a:r>
            <a:r>
              <a:rPr sz="1800" spc="-10" dirty="0">
                <a:solidFill>
                  <a:srgbClr val="FFFFFF"/>
                </a:solidFill>
                <a:latin typeface="Lucida Sans"/>
                <a:cs typeface="Lucida Sans"/>
              </a:rPr>
              <a:t>is</a:t>
            </a:r>
            <a:r>
              <a:rPr sz="1800" spc="-145" dirty="0">
                <a:solidFill>
                  <a:srgbClr val="FFFFFF"/>
                </a:solidFill>
                <a:latin typeface="Lucida Sans"/>
                <a:cs typeface="Lucida Sans"/>
              </a:rPr>
              <a:t> </a:t>
            </a:r>
            <a:r>
              <a:rPr sz="1800" spc="-5" dirty="0">
                <a:solidFill>
                  <a:srgbClr val="FFFFFF"/>
                </a:solidFill>
                <a:latin typeface="Lucida Sans"/>
                <a:cs typeface="Lucida Sans"/>
              </a:rPr>
              <a:t>an  </a:t>
            </a:r>
            <a:r>
              <a:rPr sz="1800" spc="-30" dirty="0">
                <a:solidFill>
                  <a:srgbClr val="FFFFFF"/>
                </a:solidFill>
                <a:latin typeface="Lucida Sans"/>
                <a:cs typeface="Lucida Sans"/>
              </a:rPr>
              <a:t>application that </a:t>
            </a:r>
            <a:r>
              <a:rPr sz="1800" spc="-15" dirty="0">
                <a:solidFill>
                  <a:srgbClr val="FFFFFF"/>
                </a:solidFill>
                <a:latin typeface="Lucida Sans"/>
                <a:cs typeface="Lucida Sans"/>
              </a:rPr>
              <a:t>provides </a:t>
            </a:r>
            <a:r>
              <a:rPr sz="1800" spc="10" dirty="0">
                <a:solidFill>
                  <a:srgbClr val="FFFFFF"/>
                </a:solidFill>
                <a:latin typeface="Lucida Sans"/>
                <a:cs typeface="Lucida Sans"/>
              </a:rPr>
              <a:t>practical  </a:t>
            </a:r>
            <a:r>
              <a:rPr sz="1800" spc="-40" dirty="0">
                <a:solidFill>
                  <a:srgbClr val="FFFFFF"/>
                </a:solidFill>
                <a:latin typeface="Lucida Sans"/>
                <a:cs typeface="Lucida Sans"/>
              </a:rPr>
              <a:t>information </a:t>
            </a:r>
            <a:r>
              <a:rPr sz="1800" spc="5" dirty="0">
                <a:solidFill>
                  <a:srgbClr val="FFFFFF"/>
                </a:solidFill>
                <a:latin typeface="Lucida Sans"/>
                <a:cs typeface="Lucida Sans"/>
              </a:rPr>
              <a:t>for </a:t>
            </a:r>
            <a:r>
              <a:rPr sz="1800" spc="-20" dirty="0">
                <a:solidFill>
                  <a:srgbClr val="FFFFFF"/>
                </a:solidFill>
                <a:latin typeface="Lucida Sans"/>
                <a:cs typeface="Lucida Sans"/>
              </a:rPr>
              <a:t>migrants </a:t>
            </a:r>
            <a:r>
              <a:rPr sz="1800" spc="-65" dirty="0">
                <a:solidFill>
                  <a:srgbClr val="FFFFFF"/>
                </a:solidFill>
                <a:latin typeface="Lucida Sans"/>
                <a:cs typeface="Lucida Sans"/>
              </a:rPr>
              <a:t>to </a:t>
            </a:r>
            <a:r>
              <a:rPr sz="1800" spc="-50" dirty="0">
                <a:solidFill>
                  <a:srgbClr val="FFFFFF"/>
                </a:solidFill>
                <a:latin typeface="Lucida Sans"/>
                <a:cs typeface="Lucida Sans"/>
              </a:rPr>
              <a:t>be </a:t>
            </a:r>
            <a:r>
              <a:rPr sz="1800" spc="10" dirty="0">
                <a:solidFill>
                  <a:srgbClr val="FFFFFF"/>
                </a:solidFill>
                <a:latin typeface="Lucida Sans"/>
                <a:cs typeface="Lucida Sans"/>
              </a:rPr>
              <a:t>safe  </a:t>
            </a:r>
            <a:r>
              <a:rPr sz="1800" spc="-65" dirty="0">
                <a:solidFill>
                  <a:srgbClr val="FFFFFF"/>
                </a:solidFill>
                <a:latin typeface="Lucida Sans"/>
                <a:cs typeface="Lucida Sans"/>
              </a:rPr>
              <a:t>to </a:t>
            </a:r>
            <a:r>
              <a:rPr sz="1800" spc="35" dirty="0">
                <a:solidFill>
                  <a:srgbClr val="FFFFFF"/>
                </a:solidFill>
                <a:latin typeface="Lucida Sans"/>
                <a:cs typeface="Lucida Sans"/>
              </a:rPr>
              <a:t>access </a:t>
            </a:r>
            <a:r>
              <a:rPr sz="1800" spc="25" dirty="0">
                <a:solidFill>
                  <a:srgbClr val="FFFFFF"/>
                </a:solidFill>
                <a:latin typeface="Lucida Sans"/>
                <a:cs typeface="Lucida Sans"/>
              </a:rPr>
              <a:t>services </a:t>
            </a:r>
            <a:r>
              <a:rPr sz="1800" spc="-55" dirty="0">
                <a:solidFill>
                  <a:srgbClr val="FFFFFF"/>
                </a:solidFill>
                <a:latin typeface="Lucida Sans"/>
                <a:cs typeface="Lucida Sans"/>
              </a:rPr>
              <a:t>in </a:t>
            </a:r>
            <a:r>
              <a:rPr sz="1800" spc="-10" dirty="0">
                <a:solidFill>
                  <a:srgbClr val="FFFFFF"/>
                </a:solidFill>
                <a:latin typeface="Lucida Sans"/>
                <a:cs typeface="Lucida Sans"/>
              </a:rPr>
              <a:t>local </a:t>
            </a:r>
            <a:r>
              <a:rPr sz="1800" spc="-30" dirty="0">
                <a:solidFill>
                  <a:srgbClr val="FFFFFF"/>
                </a:solidFill>
                <a:latin typeface="Lucida Sans"/>
                <a:cs typeface="Lucida Sans"/>
              </a:rPr>
              <a:t>and  </a:t>
            </a:r>
            <a:r>
              <a:rPr sz="1800" spc="20" dirty="0">
                <a:solidFill>
                  <a:srgbClr val="FFFFFF"/>
                </a:solidFill>
                <a:latin typeface="Lucida Sans"/>
                <a:cs typeface="Lucida Sans"/>
              </a:rPr>
              <a:t>overseas</a:t>
            </a:r>
            <a:endParaRPr lang="en-US" sz="1800" spc="20" dirty="0">
              <a:solidFill>
                <a:srgbClr val="FFFFFF"/>
              </a:solidFill>
              <a:latin typeface="Lucida Sans"/>
              <a:cs typeface="Lucida Sans"/>
            </a:endParaRPr>
          </a:p>
          <a:p>
            <a:pPr marL="298450" marR="5080" indent="-285750">
              <a:lnSpc>
                <a:spcPct val="114700"/>
              </a:lnSpc>
              <a:spcBef>
                <a:spcPts val="114"/>
              </a:spcBef>
              <a:buFont typeface="Arial" panose="020B0604020202020204" pitchFamily="34" charset="0"/>
              <a:buChar char="•"/>
            </a:pPr>
            <a:r>
              <a:rPr lang="en-US" spc="20" dirty="0">
                <a:solidFill>
                  <a:srgbClr val="FFFFFF"/>
                </a:solidFill>
                <a:latin typeface="Lucida Sans"/>
                <a:cs typeface="Lucida Sans"/>
              </a:rPr>
              <a:t>Launched last November 27, 2019, the launch was first outside Europe</a:t>
            </a:r>
            <a:endParaRPr sz="1800" dirty="0">
              <a:latin typeface="Lucida Sans"/>
              <a:cs typeface="Lucida Sans"/>
            </a:endParaRPr>
          </a:p>
        </p:txBody>
      </p:sp>
      <p:sp>
        <p:nvSpPr>
          <p:cNvPr id="21" name="object 21"/>
          <p:cNvSpPr/>
          <p:nvPr/>
        </p:nvSpPr>
        <p:spPr>
          <a:xfrm>
            <a:off x="8503807" y="4503632"/>
            <a:ext cx="586032" cy="586032"/>
          </a:xfrm>
          <a:prstGeom prst="rect">
            <a:avLst/>
          </a:prstGeom>
          <a:blipFill>
            <a:blip r:embed="rId14" cstate="print"/>
            <a:stretch>
              <a:fillRect/>
            </a:stretch>
          </a:blipFill>
        </p:spPr>
        <p:txBody>
          <a:bodyPr wrap="square" lIns="0" tIns="0" rIns="0" bIns="0" rtlCol="0"/>
          <a:lstStyle/>
          <a:p>
            <a:endParaRPr/>
          </a:p>
        </p:txBody>
      </p:sp>
      <p:sp>
        <p:nvSpPr>
          <p:cNvPr id="22" name="object 22"/>
          <p:cNvSpPr txBox="1"/>
          <p:nvPr/>
        </p:nvSpPr>
        <p:spPr>
          <a:xfrm>
            <a:off x="233825" y="4720844"/>
            <a:ext cx="144780" cy="207010"/>
          </a:xfrm>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sz="1200" spc="-25" dirty="0">
                <a:solidFill>
                  <a:srgbClr val="FFFFFF"/>
                </a:solidFill>
                <a:latin typeface="Lucida Sans"/>
                <a:cs typeface="Lucida Sans"/>
              </a:rPr>
              <a:t>9</a:t>
            </a:fld>
            <a:endParaRPr sz="1200">
              <a:latin typeface="Lucida Sans"/>
              <a:cs typeface="Lucida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4066</TotalTime>
  <Words>994</Words>
  <Application>Microsoft Macintosh PowerPoint</Application>
  <PresentationFormat>On-screen Show (16:9)</PresentationFormat>
  <Paragraphs>78</Paragraphs>
  <Slides>16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Lucida Sans</vt:lpstr>
      <vt:lpstr>Segoe UI Symbol</vt:lpstr>
      <vt:lpstr>Office Theme</vt:lpstr>
      <vt:lpstr>Supporting Migrant in  the Philippines</vt:lpstr>
      <vt:lpstr>Situationer</vt:lpstr>
      <vt:lpstr>PRC Migration Support Programmes</vt:lpstr>
      <vt:lpstr>Manila Declaration on Labour Migration</vt:lpstr>
      <vt:lpstr>Objective of the Manila Dialogue</vt:lpstr>
      <vt:lpstr>PowerPoint Presentation</vt:lpstr>
      <vt:lpstr>PRC Affiliations</vt:lpstr>
      <vt:lpstr>What is the focus of the APMN</vt:lpstr>
      <vt:lpstr>Virtual Volunteer.Org</vt:lpstr>
      <vt:lpstr>PowerPoint Presentation</vt:lpstr>
      <vt:lpstr>PowerPoint Presentation</vt:lpstr>
      <vt:lpstr>Training on Health in Migration and Displacement</vt:lpstr>
      <vt:lpstr>Training on Health in Migration and Displacement</vt:lpstr>
      <vt:lpstr>Training on Health in Migration and Displacement</vt:lpstr>
      <vt:lpstr>Community Roll-Out</vt:lpstr>
      <vt:lpstr>Ways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Migrant in  the Philippines</dc:title>
  <cp:lastModifiedBy>Michalle Angielo Mabugnon</cp:lastModifiedBy>
  <cp:revision>27</cp:revision>
  <dcterms:created xsi:type="dcterms:W3CDTF">2019-10-16T04:03:06Z</dcterms:created>
  <dcterms:modified xsi:type="dcterms:W3CDTF">2019-10-25T01:56:46Z</dcterms:modified>
</cp:coreProperties>
</file>