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media/image17.jpg" ContentType="image/jpg"/>
  <Override PartName="/ppt/media/image18.jpg" ContentType="image/jpg"/>
  <Override PartName="/ppt/media/image20.jpg" ContentType="image/jpg"/>
  <Override PartName="/ppt/media/image21.jpg" ContentType="image/jpg"/>
  <Override PartName="/ppt/media/image22.jpg" ContentType="image/jpg"/>
  <Override PartName="/ppt/media/image23.jpg" ContentType="image/jpg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94" r:id="rId2"/>
    <p:sldId id="284" r:id="rId3"/>
    <p:sldId id="290" r:id="rId4"/>
    <p:sldId id="291" r:id="rId5"/>
    <p:sldId id="286" r:id="rId6"/>
    <p:sldId id="289" r:id="rId7"/>
    <p:sldId id="287" r:id="rId8"/>
    <p:sldId id="292" r:id="rId9"/>
    <p:sldId id="296" r:id="rId10"/>
    <p:sldId id="295" r:id="rId11"/>
    <p:sldId id="293" r:id="rId12"/>
  </p:sldIdLst>
  <p:sldSz cx="12192000" cy="6858000"/>
  <p:notesSz cx="666908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2F2F"/>
    <a:srgbClr val="99CCFF"/>
    <a:srgbClr val="7BAFC4"/>
    <a:srgbClr val="74A1C4"/>
    <a:srgbClr val="C4835F"/>
    <a:srgbClr val="3E0000"/>
    <a:srgbClr val="D60000"/>
    <a:srgbClr val="EE3224"/>
    <a:srgbClr val="1D4999"/>
    <a:srgbClr val="F9EE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37" autoAdjust="0"/>
    <p:restoredTop sz="95455" autoAdjust="0"/>
  </p:normalViewPr>
  <p:slideViewPr>
    <p:cSldViewPr snapToGrid="0">
      <p:cViewPr varScale="1">
        <p:scale>
          <a:sx n="106" d="100"/>
          <a:sy n="106" d="100"/>
        </p:scale>
        <p:origin x="192" y="696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993587-BFAB-499A-91B0-8461F6260EDE}" type="datetimeFigureOut">
              <a:rPr lang="en-GB" smtClean="0"/>
              <a:t>25/10/2019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8CB1DB-7B5C-4E30-A6DD-5A77360F89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5033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8CB1DB-7B5C-4E30-A6DD-5A77360F8959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33306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8CB1DB-7B5C-4E30-A6DD-5A77360F8959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93399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8CB1DB-7B5C-4E30-A6DD-5A77360F8959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00779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8CB1DB-7B5C-4E30-A6DD-5A77360F8959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36880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8CB1DB-7B5C-4E30-A6DD-5A77360F8959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74428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8CB1DB-7B5C-4E30-A6DD-5A77360F8959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05765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8CB1DB-7B5C-4E30-A6DD-5A77360F8959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19771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8CB1DB-7B5C-4E30-A6DD-5A77360F8959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3712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80B04-6502-41DE-A201-FE3FA4F4B152}" type="datetimeFigureOut">
              <a:rPr lang="en-GB" smtClean="0"/>
              <a:t>25/10/2019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CBEBC-8088-45E1-992D-31823F596C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8845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80B04-6502-41DE-A201-FE3FA4F4B152}" type="datetimeFigureOut">
              <a:rPr lang="en-GB" smtClean="0"/>
              <a:t>25/10/2019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CBEBC-8088-45E1-992D-31823F596C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5538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80B04-6502-41DE-A201-FE3FA4F4B152}" type="datetimeFigureOut">
              <a:rPr lang="en-GB" smtClean="0"/>
              <a:t>25/10/2019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CBEBC-8088-45E1-992D-31823F596C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2599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80B04-6502-41DE-A201-FE3FA4F4B152}" type="datetimeFigureOut">
              <a:rPr lang="en-GB" smtClean="0"/>
              <a:t>25/10/2019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CBEBC-8088-45E1-992D-31823F596C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2463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80B04-6502-41DE-A201-FE3FA4F4B152}" type="datetimeFigureOut">
              <a:rPr lang="en-GB" smtClean="0"/>
              <a:t>25/10/2019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CBEBC-8088-45E1-992D-31823F596C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9209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80B04-6502-41DE-A201-FE3FA4F4B152}" type="datetimeFigureOut">
              <a:rPr lang="en-GB" smtClean="0"/>
              <a:t>25/10/2019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CBEBC-8088-45E1-992D-31823F596C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0090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80B04-6502-41DE-A201-FE3FA4F4B152}" type="datetimeFigureOut">
              <a:rPr lang="en-GB" smtClean="0"/>
              <a:t>25/10/2019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CBEBC-8088-45E1-992D-31823F596C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1978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80B04-6502-41DE-A201-FE3FA4F4B152}" type="datetimeFigureOut">
              <a:rPr lang="en-GB" smtClean="0"/>
              <a:t>25/10/2019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CBEBC-8088-45E1-992D-31823F596C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4128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80B04-6502-41DE-A201-FE3FA4F4B152}" type="datetimeFigureOut">
              <a:rPr lang="en-GB" smtClean="0"/>
              <a:t>25/10/2019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CBEBC-8088-45E1-992D-31823F596C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3755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80B04-6502-41DE-A201-FE3FA4F4B152}" type="datetimeFigureOut">
              <a:rPr lang="en-GB" smtClean="0"/>
              <a:t>25/10/2019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CBEBC-8088-45E1-992D-31823F596C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8993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80B04-6502-41DE-A201-FE3FA4F4B152}" type="datetimeFigureOut">
              <a:rPr lang="en-GB" smtClean="0"/>
              <a:t>25/10/2019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CBEBC-8088-45E1-992D-31823F596C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8847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80B04-6502-41DE-A201-FE3FA4F4B152}" type="datetimeFigureOut">
              <a:rPr lang="en-GB" smtClean="0"/>
              <a:t>25/10/2019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DCBEBC-8088-45E1-992D-31823F596C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016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rtualvolunteer.org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5.jp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8DE252E5-D0EA-432A-BC60-B5CEF0C2B829}"/>
              </a:ext>
            </a:extLst>
          </p:cNvPr>
          <p:cNvSpPr/>
          <p:nvPr/>
        </p:nvSpPr>
        <p:spPr>
          <a:xfrm>
            <a:off x="9360839" y="3733155"/>
            <a:ext cx="1908000" cy="1908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4413D2A-E30B-462B-A9FD-83243D928F95}"/>
              </a:ext>
            </a:extLst>
          </p:cNvPr>
          <p:cNvSpPr/>
          <p:nvPr/>
        </p:nvSpPr>
        <p:spPr>
          <a:xfrm>
            <a:off x="9336034" y="968514"/>
            <a:ext cx="1908000" cy="1908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595085" y="943429"/>
            <a:ext cx="759097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8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Virtual volunteer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96686" y="3744196"/>
            <a:ext cx="7590971" cy="0"/>
          </a:xfrm>
          <a:prstGeom prst="line">
            <a:avLst/>
          </a:prstGeom>
          <a:ln w="349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6C5F4E17-D5E5-4D81-88D9-56327D538BED}"/>
              </a:ext>
            </a:extLst>
          </p:cNvPr>
          <p:cNvSpPr/>
          <p:nvPr/>
        </p:nvSpPr>
        <p:spPr>
          <a:xfrm>
            <a:off x="3646579" y="3981398"/>
            <a:ext cx="464107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800" b="1" dirty="0">
                <a:latin typeface="Aharoni" panose="02010803020104030203" pitchFamily="2" charset="-79"/>
                <a:cs typeface="Aharoni" panose="02010803020104030203" pitchFamily="2" charset="-79"/>
              </a:rPr>
              <a:t>www.virtualvolunteer.org</a:t>
            </a:r>
          </a:p>
          <a:p>
            <a:pPr algn="r"/>
            <a:endParaRPr lang="en-GB" sz="28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966FCA-BF56-430A-BF5F-E3563B8629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3784" y="1496087"/>
            <a:ext cx="952500" cy="8477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76C48AA-B38D-4B19-B8EB-AFE5B8A949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625" y="4039454"/>
            <a:ext cx="1299883" cy="1299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4053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3F51C-F529-5A46-AA27-E41C6AA93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2072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Virtual Volunteer Highlights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86CCE1-67A7-B443-B627-D6646B5E8C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3436"/>
            <a:ext cx="5628588" cy="5223159"/>
          </a:xfrm>
        </p:spPr>
        <p:txBody>
          <a:bodyPr>
            <a:normAutofit fontScale="92500" lnSpcReduction="20000"/>
          </a:bodyPr>
          <a:lstStyle/>
          <a:p>
            <a:pPr marL="12700" marR="5080" indent="0">
              <a:lnSpc>
                <a:spcPct val="114700"/>
              </a:lnSpc>
              <a:spcBef>
                <a:spcPts val="114"/>
              </a:spcBef>
              <a:buNone/>
            </a:pPr>
            <a:endParaRPr lang="en-US" sz="900" spc="20" dirty="0">
              <a:latin typeface="Lucida Sans"/>
              <a:cs typeface="Lucida Sans"/>
            </a:endParaRPr>
          </a:p>
          <a:p>
            <a:pPr marL="298450" marR="5080" indent="-285750">
              <a:lnSpc>
                <a:spcPct val="114700"/>
              </a:lnSpc>
              <a:spcBef>
                <a:spcPts val="114"/>
              </a:spcBef>
            </a:pPr>
            <a:r>
              <a:rPr lang="en-US" sz="1800" spc="20" dirty="0">
                <a:latin typeface="Lucida Sans"/>
                <a:cs typeface="Lucida Sans"/>
              </a:rPr>
              <a:t>VV was launched here in the Philippines in 2017: this is the first outside Europe.</a:t>
            </a:r>
            <a:endParaRPr lang="en-US" sz="1800" dirty="0">
              <a:latin typeface="Lucida Sans"/>
              <a:cs typeface="Lucida Sans"/>
            </a:endParaRPr>
          </a:p>
          <a:p>
            <a:pPr marL="298450" marR="5080" indent="-285750">
              <a:lnSpc>
                <a:spcPct val="114700"/>
              </a:lnSpc>
              <a:spcBef>
                <a:spcPts val="114"/>
              </a:spcBef>
            </a:pPr>
            <a:endParaRPr lang="en-US" sz="1800" spc="-55" dirty="0">
              <a:latin typeface="Lucida Sans"/>
              <a:cs typeface="Lucida Sans"/>
            </a:endParaRPr>
          </a:p>
          <a:p>
            <a:pPr marL="298450" marR="5080" indent="-285750">
              <a:lnSpc>
                <a:spcPct val="114700"/>
              </a:lnSpc>
              <a:spcBef>
                <a:spcPts val="114"/>
              </a:spcBef>
            </a:pPr>
            <a:r>
              <a:rPr lang="en-US" sz="1800" spc="-55" dirty="0">
                <a:latin typeface="Lucida Sans"/>
                <a:cs typeface="Lucida Sans"/>
              </a:rPr>
              <a:t>To date a total of 8,750 users, 12,223 sessions, 63,439 views were recorded.</a:t>
            </a:r>
          </a:p>
          <a:p>
            <a:pPr marL="12700" marR="5080" indent="0">
              <a:lnSpc>
                <a:spcPct val="114700"/>
              </a:lnSpc>
              <a:spcBef>
                <a:spcPts val="114"/>
              </a:spcBef>
              <a:buNone/>
            </a:pPr>
            <a:endParaRPr lang="en-US" sz="1800" spc="-55" dirty="0">
              <a:latin typeface="Lucida Sans"/>
              <a:cs typeface="Lucida Sans"/>
            </a:endParaRPr>
          </a:p>
          <a:p>
            <a:pPr marL="298450" marR="5080" indent="-285750">
              <a:lnSpc>
                <a:spcPct val="114700"/>
              </a:lnSpc>
              <a:spcBef>
                <a:spcPts val="114"/>
              </a:spcBef>
            </a:pPr>
            <a:r>
              <a:rPr lang="en-US" sz="1800" spc="-55" dirty="0">
                <a:latin typeface="Lucida Sans"/>
                <a:cs typeface="Lucida Sans"/>
              </a:rPr>
              <a:t>Majority of the users are ages 25-34.</a:t>
            </a:r>
          </a:p>
          <a:p>
            <a:pPr marL="12700" marR="5080" indent="0">
              <a:lnSpc>
                <a:spcPct val="114700"/>
              </a:lnSpc>
              <a:spcBef>
                <a:spcPts val="114"/>
              </a:spcBef>
              <a:buNone/>
            </a:pPr>
            <a:endParaRPr lang="en-US" sz="1800" spc="-55" dirty="0">
              <a:latin typeface="Lucida Sans"/>
              <a:cs typeface="Lucida Sans"/>
            </a:endParaRPr>
          </a:p>
          <a:p>
            <a:pPr marL="298450" marR="5080" indent="-285750">
              <a:lnSpc>
                <a:spcPct val="114700"/>
              </a:lnSpc>
              <a:spcBef>
                <a:spcPts val="114"/>
              </a:spcBef>
            </a:pPr>
            <a:r>
              <a:rPr lang="en-US" sz="1800" spc="-55" dirty="0">
                <a:latin typeface="Lucida Sans"/>
                <a:cs typeface="Lucida Sans"/>
              </a:rPr>
              <a:t>Most of the views are coming from Quezon City, Batangas, Rizal Province, Cebu, and Davao.</a:t>
            </a:r>
          </a:p>
          <a:p>
            <a:pPr marL="12700" marR="5080" indent="0">
              <a:lnSpc>
                <a:spcPct val="114700"/>
              </a:lnSpc>
              <a:spcBef>
                <a:spcPts val="114"/>
              </a:spcBef>
              <a:buNone/>
            </a:pPr>
            <a:endParaRPr lang="en-US" sz="1800" spc="-55" dirty="0">
              <a:latin typeface="Lucida Sans"/>
              <a:cs typeface="Lucida Sans"/>
            </a:endParaRPr>
          </a:p>
          <a:p>
            <a:pPr marL="298450" marR="5080" indent="-285750">
              <a:lnSpc>
                <a:spcPct val="114700"/>
              </a:lnSpc>
              <a:spcBef>
                <a:spcPts val="114"/>
              </a:spcBef>
            </a:pPr>
            <a:r>
              <a:rPr lang="en-US" sz="1800" spc="-55" dirty="0">
                <a:latin typeface="Lucida Sans"/>
                <a:cs typeface="Lucida Sans"/>
              </a:rPr>
              <a:t>There are also recorded views coming from the Middle East, Malaysia, Dubai, and other neighboring Asian countries.</a:t>
            </a:r>
          </a:p>
          <a:p>
            <a:pPr marL="12700" marR="5080" indent="0">
              <a:lnSpc>
                <a:spcPct val="114700"/>
              </a:lnSpc>
              <a:spcBef>
                <a:spcPts val="114"/>
              </a:spcBef>
              <a:buNone/>
            </a:pPr>
            <a:endParaRPr lang="en-US" sz="1800" spc="-55" dirty="0">
              <a:latin typeface="Lucida Sans"/>
              <a:cs typeface="Lucida Sans"/>
            </a:endParaRPr>
          </a:p>
          <a:p>
            <a:pPr marL="298450" marR="5080" indent="-285750">
              <a:lnSpc>
                <a:spcPct val="114700"/>
              </a:lnSpc>
              <a:spcBef>
                <a:spcPts val="114"/>
              </a:spcBef>
            </a:pPr>
            <a:r>
              <a:rPr lang="en-US" sz="1800" spc="-55" dirty="0">
                <a:latin typeface="Lucida Sans"/>
                <a:cs typeface="Lucida Sans"/>
              </a:rPr>
              <a:t>PRC VV team continuously promotes the app through partnering with airports, seaports, government institutions, and through various organizational events.</a:t>
            </a:r>
            <a:endParaRPr lang="en-US" sz="1800" dirty="0">
              <a:latin typeface="Lucida Sans"/>
              <a:cs typeface="Lucida Sans"/>
            </a:endParaRPr>
          </a:p>
          <a:p>
            <a:endParaRPr lang="en-US" sz="3600" dirty="0"/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D2BEB725-B577-C443-84D0-18F9B4F7AAFC}"/>
              </a:ext>
            </a:extLst>
          </p:cNvPr>
          <p:cNvSpPr/>
          <p:nvPr/>
        </p:nvSpPr>
        <p:spPr>
          <a:xfrm>
            <a:off x="6675608" y="252072"/>
            <a:ext cx="4601509" cy="30676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lIns="0" tIns="0" rIns="0" bIns="0" rtlCol="0"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endParaRPr/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F3A3ED32-10E7-1F42-8289-BEB3D509E82B}"/>
              </a:ext>
            </a:extLst>
          </p:cNvPr>
          <p:cNvSpPr/>
          <p:nvPr/>
        </p:nvSpPr>
        <p:spPr>
          <a:xfrm>
            <a:off x="6675608" y="3499106"/>
            <a:ext cx="4601508" cy="30474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lIns="0" tIns="0" rIns="0" bIns="0" rtlCol="0"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511408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8DE252E5-D0EA-432A-BC60-B5CEF0C2B829}"/>
              </a:ext>
            </a:extLst>
          </p:cNvPr>
          <p:cNvSpPr/>
          <p:nvPr/>
        </p:nvSpPr>
        <p:spPr>
          <a:xfrm>
            <a:off x="9360839" y="3733155"/>
            <a:ext cx="1908000" cy="1908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4413D2A-E30B-462B-A9FD-83243D928F95}"/>
              </a:ext>
            </a:extLst>
          </p:cNvPr>
          <p:cNvSpPr/>
          <p:nvPr/>
        </p:nvSpPr>
        <p:spPr>
          <a:xfrm>
            <a:off x="9336034" y="968514"/>
            <a:ext cx="1908000" cy="1908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595085" y="943429"/>
            <a:ext cx="759097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8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Virtual volunteer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96686" y="3744196"/>
            <a:ext cx="7590971" cy="0"/>
          </a:xfrm>
          <a:prstGeom prst="line">
            <a:avLst/>
          </a:prstGeom>
          <a:ln w="349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6C5F4E17-D5E5-4D81-88D9-56327D538BED}"/>
              </a:ext>
            </a:extLst>
          </p:cNvPr>
          <p:cNvSpPr/>
          <p:nvPr/>
        </p:nvSpPr>
        <p:spPr>
          <a:xfrm>
            <a:off x="3646579" y="3981398"/>
            <a:ext cx="464107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800" b="1" dirty="0">
                <a:latin typeface="Aharoni" panose="02010803020104030203" pitchFamily="2" charset="-79"/>
                <a:cs typeface="Aharoni" panose="02010803020104030203" pitchFamily="2" charset="-79"/>
              </a:rPr>
              <a:t>www.virtualvolunteer.org</a:t>
            </a:r>
          </a:p>
          <a:p>
            <a:pPr algn="r"/>
            <a:endParaRPr lang="en-GB" sz="28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966FCA-BF56-430A-BF5F-E3563B8629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3784" y="1496087"/>
            <a:ext cx="952500" cy="8477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76C48AA-B38D-4B19-B8EB-AFE5B8A949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625" y="4039454"/>
            <a:ext cx="1299883" cy="1299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024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43135" y="2803867"/>
            <a:ext cx="580639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latin typeface="Aharoni" panose="02010803020104030203" pitchFamily="2" charset="-79"/>
                <a:ea typeface="Cambria" panose="02040503050406030204" pitchFamily="18" charset="0"/>
                <a:cs typeface="Aharoni" panose="02010803020104030203" pitchFamily="2" charset="-79"/>
              </a:rPr>
              <a:t>Virtual Volunteer</a:t>
            </a:r>
            <a:endParaRPr lang="en-GB" sz="5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13205" y="3585158"/>
            <a:ext cx="464107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800" b="1" dirty="0">
                <a:latin typeface="Aharoni" panose="02010803020104030203" pitchFamily="2" charset="-79"/>
                <a:cs typeface="Aharoni" panose="02010803020104030203" pitchFamily="2" charset="-79"/>
                <a:hlinkClick r:id="rId3"/>
              </a:rPr>
              <a:t>www.virtualvolunteer.org</a:t>
            </a:r>
            <a:endParaRPr lang="en-US" sz="2800" b="1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r"/>
            <a:endParaRPr lang="en-GB" sz="28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6989"/>
          <a:stretch/>
        </p:blipFill>
        <p:spPr>
          <a:xfrm>
            <a:off x="6883653" y="93134"/>
            <a:ext cx="4514850" cy="907853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D0DE47F-EB2E-4E0A-BB8D-1F4912843D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92250" y="944879"/>
            <a:ext cx="4078669" cy="725096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97F9CC0-832E-4DC4-B2FB-B1937F317036}"/>
              </a:ext>
            </a:extLst>
          </p:cNvPr>
          <p:cNvSpPr/>
          <p:nvPr/>
        </p:nvSpPr>
        <p:spPr>
          <a:xfrm>
            <a:off x="7345680" y="1371600"/>
            <a:ext cx="1981200" cy="396240"/>
          </a:xfrm>
          <a:prstGeom prst="rect">
            <a:avLst/>
          </a:prstGeom>
          <a:solidFill>
            <a:srgbClr val="D32F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8AF424-CB0B-BE4B-A475-656643AD32E1}"/>
              </a:ext>
            </a:extLst>
          </p:cNvPr>
          <p:cNvSpPr txBox="1"/>
          <p:nvPr/>
        </p:nvSpPr>
        <p:spPr>
          <a:xfrm>
            <a:off x="1065229" y="4539265"/>
            <a:ext cx="50307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pc="-55" dirty="0">
                <a:latin typeface="Lucida Sans"/>
                <a:cs typeface="Lucida Sans"/>
              </a:rPr>
              <a:t>The</a:t>
            </a:r>
            <a:r>
              <a:rPr lang="en-US" spc="-145" dirty="0">
                <a:latin typeface="Lucida Sans"/>
                <a:cs typeface="Lucida Sans"/>
              </a:rPr>
              <a:t> </a:t>
            </a:r>
            <a:r>
              <a:rPr lang="en-US" spc="-10" dirty="0">
                <a:latin typeface="Lucida Sans"/>
                <a:cs typeface="Lucida Sans"/>
              </a:rPr>
              <a:t>Virtual</a:t>
            </a:r>
            <a:r>
              <a:rPr lang="en-US" spc="-140" dirty="0">
                <a:latin typeface="Lucida Sans"/>
                <a:cs typeface="Lucida Sans"/>
              </a:rPr>
              <a:t> </a:t>
            </a:r>
            <a:r>
              <a:rPr lang="en-US" spc="-20" dirty="0" err="1">
                <a:latin typeface="Lucida Sans"/>
                <a:cs typeface="Lucida Sans"/>
              </a:rPr>
              <a:t>Volunteer</a:t>
            </a:r>
            <a:r>
              <a:rPr lang="en-US" spc="-135" dirty="0" err="1">
                <a:latin typeface="Lucida Sans"/>
                <a:cs typeface="Lucida Sans"/>
              </a:rPr>
              <a:t>.org</a:t>
            </a:r>
            <a:r>
              <a:rPr lang="en-US" spc="-135" dirty="0">
                <a:latin typeface="Lucida Sans"/>
                <a:cs typeface="Lucida Sans"/>
              </a:rPr>
              <a:t> is a web-</a:t>
            </a:r>
            <a:r>
              <a:rPr lang="en-US" spc="-30" dirty="0">
                <a:latin typeface="Lucida Sans"/>
                <a:cs typeface="Lucida Sans"/>
              </a:rPr>
              <a:t>application that </a:t>
            </a:r>
            <a:r>
              <a:rPr lang="en-US" spc="-15" dirty="0">
                <a:latin typeface="Lucida Sans"/>
                <a:cs typeface="Lucida Sans"/>
              </a:rPr>
              <a:t>provides </a:t>
            </a:r>
            <a:r>
              <a:rPr lang="en-US" spc="10" dirty="0">
                <a:latin typeface="Lucida Sans"/>
                <a:cs typeface="Lucida Sans"/>
              </a:rPr>
              <a:t>practical  </a:t>
            </a:r>
            <a:r>
              <a:rPr lang="en-US" spc="-40" dirty="0">
                <a:latin typeface="Lucida Sans"/>
                <a:cs typeface="Lucida Sans"/>
              </a:rPr>
              <a:t>information </a:t>
            </a:r>
            <a:r>
              <a:rPr lang="en-US" spc="5" dirty="0">
                <a:latin typeface="Lucida Sans"/>
                <a:cs typeface="Lucida Sans"/>
              </a:rPr>
              <a:t>for </a:t>
            </a:r>
            <a:r>
              <a:rPr lang="en-US" spc="-20" dirty="0">
                <a:latin typeface="Lucida Sans"/>
                <a:cs typeface="Lucida Sans"/>
              </a:rPr>
              <a:t>migrants.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5194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7871460" y="-2691555"/>
            <a:ext cx="4210050" cy="8798985"/>
            <a:chOff x="6896100" y="0"/>
            <a:chExt cx="4514850" cy="907853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2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6989"/>
            <a:stretch/>
          </p:blipFill>
          <p:spPr>
            <a:xfrm>
              <a:off x="6896100" y="0"/>
              <a:ext cx="4514850" cy="907853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9084" y="878415"/>
              <a:ext cx="4027065" cy="7159227"/>
            </a:xfrm>
            <a:prstGeom prst="rect">
              <a:avLst/>
            </a:prstGeom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6989"/>
          <a:stretch/>
        </p:blipFill>
        <p:spPr>
          <a:xfrm>
            <a:off x="122682" y="428185"/>
            <a:ext cx="4210050" cy="879898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503363" y="1162096"/>
            <a:ext cx="317311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Provides an overview of Philippine Red Cross services for OFWs</a:t>
            </a:r>
          </a:p>
          <a:p>
            <a:pPr algn="ctr"/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And how to contact the Red Cross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633C5F-7CC5-439E-8F2F-9A124F56D0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9400" y="1251058"/>
            <a:ext cx="3822700" cy="577981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87ACD33-53B8-4C81-AD89-E91FBF9CB6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42091" y="-588780"/>
            <a:ext cx="3776560" cy="5721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3033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8B6BF1A-B76E-4677-B318-0F4B07B5F98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20533" y="458952"/>
            <a:ext cx="4324234" cy="889249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4B85CE7-22EF-4F8D-A4B3-B6FFCE7B8ADE}"/>
              </a:ext>
            </a:extLst>
          </p:cNvPr>
          <p:cNvSpPr txBox="1"/>
          <p:nvPr/>
        </p:nvSpPr>
        <p:spPr>
          <a:xfrm>
            <a:off x="4513753" y="1858210"/>
            <a:ext cx="264006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Provides Emergency number in the Philippines and country of destination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EBB86CF-0693-4FE9-8595-7E6508910F0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5473" y="458952"/>
            <a:ext cx="4324234" cy="889249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9999BC1-A1B5-49F5-AA46-8860478F2E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914" y="1233769"/>
            <a:ext cx="3947886" cy="579579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5FAB16E-A20B-4A09-9FB5-E792CDE60F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88711" y="1296481"/>
            <a:ext cx="3895486" cy="5838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5909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308332" y="1074130"/>
            <a:ext cx="386742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Provides tips on how to stay safe when abroad, the essentials to pack and how to cope with being far from your family. 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1999" y="1840548"/>
            <a:ext cx="3244735" cy="667257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05D48B0-37C0-412B-A479-ADD11D96303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66323" y="1981200"/>
            <a:ext cx="3244735" cy="667257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B8F98ED-BBDA-4C53-BB11-25FCF9DBF5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4584" y="2581275"/>
            <a:ext cx="3017732" cy="424624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3BF3557-F92D-46A7-9B3C-F163F3C9B8E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83600" y="2453640"/>
            <a:ext cx="2964243" cy="4389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2427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502089" y="1611794"/>
            <a:ext cx="329117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Helps you locate offices and services for OFWs in Manila</a:t>
            </a:r>
          </a:p>
          <a:p>
            <a:pPr algn="ctr"/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And will also display important locations in main destination countries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6989"/>
          <a:stretch/>
        </p:blipFill>
        <p:spPr>
          <a:xfrm>
            <a:off x="7981950" y="21165"/>
            <a:ext cx="4210050" cy="879898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6989"/>
          <a:stretch/>
        </p:blipFill>
        <p:spPr>
          <a:xfrm>
            <a:off x="115827" y="1465"/>
            <a:ext cx="4210050" cy="879898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2B7ECF3-C5D1-40B7-9453-395CABC2AC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0962" y="826589"/>
            <a:ext cx="3829988" cy="603141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C17A6D5-1974-4F29-9ED7-208F79E5C7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55919" y="839489"/>
            <a:ext cx="3777001" cy="5991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5725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861324" y="2269766"/>
            <a:ext cx="4585180" cy="1606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Aharoni" panose="02010803020104030203" pitchFamily="2" charset="-79"/>
                <a:cs typeface="Aharoni" panose="02010803020104030203" pitchFamily="2" charset="-79"/>
              </a:rPr>
              <a:t>Helps people communicate in a foreign language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15827" y="1465"/>
            <a:ext cx="4210050" cy="8798985"/>
            <a:chOff x="6896100" y="0"/>
            <a:chExt cx="4514850" cy="907853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2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6989"/>
            <a:stretch/>
          </p:blipFill>
          <p:spPr>
            <a:xfrm>
              <a:off x="6896100" y="0"/>
              <a:ext cx="4514850" cy="907853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9084" y="878415"/>
              <a:ext cx="4027065" cy="7159227"/>
            </a:xfrm>
            <a:prstGeom prst="rect">
              <a:avLst/>
            </a:prstGeom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48" y="852832"/>
            <a:ext cx="3728806" cy="6938781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7981950" y="1465"/>
            <a:ext cx="4210050" cy="8798985"/>
            <a:chOff x="6896100" y="0"/>
            <a:chExt cx="4514850" cy="9078530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2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6989"/>
            <a:stretch/>
          </p:blipFill>
          <p:spPr>
            <a:xfrm>
              <a:off x="6896100" y="0"/>
              <a:ext cx="4514850" cy="9078530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9084" y="878415"/>
              <a:ext cx="4027065" cy="71592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062465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D67F9CD-422F-4BF9-82F7-7D2430CD9944}"/>
              </a:ext>
            </a:extLst>
          </p:cNvPr>
          <p:cNvSpPr txBox="1"/>
          <p:nvPr/>
        </p:nvSpPr>
        <p:spPr>
          <a:xfrm>
            <a:off x="7126514" y="1310078"/>
            <a:ext cx="340671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Aharoni" panose="02010803020104030203" pitchFamily="2" charset="-79"/>
                <a:cs typeface="Aharoni" panose="02010803020104030203" pitchFamily="2" charset="-79"/>
              </a:rPr>
              <a:t>Helps people find family members they may have lost touch with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7BA245-B313-4504-8E42-BBC68BBD858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6989"/>
          <a:stretch/>
        </p:blipFill>
        <p:spPr>
          <a:xfrm>
            <a:off x="1726913" y="159654"/>
            <a:ext cx="4210050" cy="87989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3CAF215-9CD4-45FC-8CBA-96E2F9B36F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91394" y="989014"/>
            <a:ext cx="3815271" cy="5868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8927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1">
            <a:extLst>
              <a:ext uri="{FF2B5EF4-FFF2-40B4-BE49-F238E27FC236}">
                <a16:creationId xmlns:a16="http://schemas.microsoft.com/office/drawing/2014/main" id="{3B8F414F-D1EF-2249-83EE-78B68E8BCCF1}"/>
              </a:ext>
            </a:extLst>
          </p:cNvPr>
          <p:cNvSpPr/>
          <p:nvPr/>
        </p:nvSpPr>
        <p:spPr>
          <a:xfrm>
            <a:off x="4027166" y="323559"/>
            <a:ext cx="3939540" cy="29546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12">
            <a:extLst>
              <a:ext uri="{FF2B5EF4-FFF2-40B4-BE49-F238E27FC236}">
                <a16:creationId xmlns:a16="http://schemas.microsoft.com/office/drawing/2014/main" id="{559761CC-56BA-9F49-BB3F-5992AF552BD2}"/>
              </a:ext>
            </a:extLst>
          </p:cNvPr>
          <p:cNvSpPr/>
          <p:nvPr/>
        </p:nvSpPr>
        <p:spPr>
          <a:xfrm>
            <a:off x="43810" y="294643"/>
            <a:ext cx="3939538" cy="295465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12">
            <a:extLst>
              <a:ext uri="{FF2B5EF4-FFF2-40B4-BE49-F238E27FC236}">
                <a16:creationId xmlns:a16="http://schemas.microsoft.com/office/drawing/2014/main" id="{00EAA532-E428-A844-A783-B19645D84884}"/>
              </a:ext>
            </a:extLst>
          </p:cNvPr>
          <p:cNvSpPr/>
          <p:nvPr/>
        </p:nvSpPr>
        <p:spPr>
          <a:xfrm>
            <a:off x="8054340" y="96253"/>
            <a:ext cx="4137660" cy="647298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14">
            <a:extLst>
              <a:ext uri="{FF2B5EF4-FFF2-40B4-BE49-F238E27FC236}">
                <a16:creationId xmlns:a16="http://schemas.microsoft.com/office/drawing/2014/main" id="{F4FF6F6A-3B80-FB43-99E7-B401697A48DD}"/>
              </a:ext>
            </a:extLst>
          </p:cNvPr>
          <p:cNvSpPr/>
          <p:nvPr/>
        </p:nvSpPr>
        <p:spPr>
          <a:xfrm>
            <a:off x="-1" y="3407261"/>
            <a:ext cx="4027167" cy="310544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15">
            <a:extLst>
              <a:ext uri="{FF2B5EF4-FFF2-40B4-BE49-F238E27FC236}">
                <a16:creationId xmlns:a16="http://schemas.microsoft.com/office/drawing/2014/main" id="{5B5BC8F7-AE27-384B-B090-C9806FF1727D}"/>
              </a:ext>
            </a:extLst>
          </p:cNvPr>
          <p:cNvSpPr/>
          <p:nvPr/>
        </p:nvSpPr>
        <p:spPr>
          <a:xfrm>
            <a:off x="4027167" y="3429000"/>
            <a:ext cx="3939539" cy="310544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069235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1894</TotalTime>
  <Words>242</Words>
  <Application>Microsoft Macintosh PowerPoint</Application>
  <PresentationFormat>Widescreen</PresentationFormat>
  <Paragraphs>38</Paragraphs>
  <Slides>11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Aharoni</vt:lpstr>
      <vt:lpstr>Arial</vt:lpstr>
      <vt:lpstr>Calibri</vt:lpstr>
      <vt:lpstr>Calibri Light</vt:lpstr>
      <vt:lpstr>Lucida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Virtual Volunteer Highlights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Elena PEDRAZZANI</dc:creator>
  <cp:lastModifiedBy>Michalle Angielo Mabugnon</cp:lastModifiedBy>
  <cp:revision>137</cp:revision>
  <cp:lastPrinted>2016-09-28T08:29:06Z</cp:lastPrinted>
  <dcterms:created xsi:type="dcterms:W3CDTF">2016-08-10T15:27:56Z</dcterms:created>
  <dcterms:modified xsi:type="dcterms:W3CDTF">2019-10-25T01:56:57Z</dcterms:modified>
</cp:coreProperties>
</file>