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8" d="100"/>
          <a:sy n="68" d="100"/>
        </p:scale>
        <p:origin x="6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7775EC5-197A-4D39-9810-427595E2FC99}"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7777-0E3E-4513-9E9C-52C2191A1A1E}" type="slidenum">
              <a:rPr lang="en-US" smtClean="0"/>
              <a:t>‹#›</a:t>
            </a:fld>
            <a:endParaRPr lang="en-US"/>
          </a:p>
        </p:txBody>
      </p:sp>
    </p:spTree>
    <p:extLst>
      <p:ext uri="{BB962C8B-B14F-4D97-AF65-F5344CB8AC3E}">
        <p14:creationId xmlns:p14="http://schemas.microsoft.com/office/powerpoint/2010/main" val="314238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775EC5-197A-4D39-9810-427595E2FC99}"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7777-0E3E-4513-9E9C-52C2191A1A1E}" type="slidenum">
              <a:rPr lang="en-US" smtClean="0"/>
              <a:t>‹#›</a:t>
            </a:fld>
            <a:endParaRPr lang="en-US"/>
          </a:p>
        </p:txBody>
      </p:sp>
    </p:spTree>
    <p:extLst>
      <p:ext uri="{BB962C8B-B14F-4D97-AF65-F5344CB8AC3E}">
        <p14:creationId xmlns:p14="http://schemas.microsoft.com/office/powerpoint/2010/main" val="143819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775EC5-197A-4D39-9810-427595E2FC99}"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7777-0E3E-4513-9E9C-52C2191A1A1E}" type="slidenum">
              <a:rPr lang="en-US" smtClean="0"/>
              <a:t>‹#›</a:t>
            </a:fld>
            <a:endParaRPr lang="en-US"/>
          </a:p>
        </p:txBody>
      </p:sp>
    </p:spTree>
    <p:extLst>
      <p:ext uri="{BB962C8B-B14F-4D97-AF65-F5344CB8AC3E}">
        <p14:creationId xmlns:p14="http://schemas.microsoft.com/office/powerpoint/2010/main" val="3076351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775EC5-197A-4D39-9810-427595E2FC99}"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7777-0E3E-4513-9E9C-52C2191A1A1E}" type="slidenum">
              <a:rPr lang="en-US" smtClean="0"/>
              <a:t>‹#›</a:t>
            </a:fld>
            <a:endParaRPr lang="en-US"/>
          </a:p>
        </p:txBody>
      </p:sp>
    </p:spTree>
    <p:extLst>
      <p:ext uri="{BB962C8B-B14F-4D97-AF65-F5344CB8AC3E}">
        <p14:creationId xmlns:p14="http://schemas.microsoft.com/office/powerpoint/2010/main" val="3749037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7775EC5-197A-4D39-9810-427595E2FC99}"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7777-0E3E-4513-9E9C-52C2191A1A1E}" type="slidenum">
              <a:rPr lang="en-US" smtClean="0"/>
              <a:t>‹#›</a:t>
            </a:fld>
            <a:endParaRPr lang="en-US"/>
          </a:p>
        </p:txBody>
      </p:sp>
    </p:spTree>
    <p:extLst>
      <p:ext uri="{BB962C8B-B14F-4D97-AF65-F5344CB8AC3E}">
        <p14:creationId xmlns:p14="http://schemas.microsoft.com/office/powerpoint/2010/main" val="3544007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7775EC5-197A-4D39-9810-427595E2FC99}"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7777-0E3E-4513-9E9C-52C2191A1A1E}" type="slidenum">
              <a:rPr lang="en-US" smtClean="0"/>
              <a:t>‹#›</a:t>
            </a:fld>
            <a:endParaRPr lang="en-US"/>
          </a:p>
        </p:txBody>
      </p:sp>
    </p:spTree>
    <p:extLst>
      <p:ext uri="{BB962C8B-B14F-4D97-AF65-F5344CB8AC3E}">
        <p14:creationId xmlns:p14="http://schemas.microsoft.com/office/powerpoint/2010/main" val="1983664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7775EC5-197A-4D39-9810-427595E2FC99}" type="datetimeFigureOut">
              <a:rPr lang="en-US" smtClean="0"/>
              <a:t>10/22/2019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7777-0E3E-4513-9E9C-52C2191A1A1E}" type="slidenum">
              <a:rPr lang="en-US" smtClean="0"/>
              <a:t>‹#›</a:t>
            </a:fld>
            <a:endParaRPr lang="en-US"/>
          </a:p>
        </p:txBody>
      </p:sp>
    </p:spTree>
    <p:extLst>
      <p:ext uri="{BB962C8B-B14F-4D97-AF65-F5344CB8AC3E}">
        <p14:creationId xmlns:p14="http://schemas.microsoft.com/office/powerpoint/2010/main" val="3308657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7775EC5-197A-4D39-9810-427595E2FC99}" type="datetimeFigureOut">
              <a:rPr lang="en-US" smtClean="0"/>
              <a:t>10/22/2019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7777-0E3E-4513-9E9C-52C2191A1A1E}" type="slidenum">
              <a:rPr lang="en-US" smtClean="0"/>
              <a:t>‹#›</a:t>
            </a:fld>
            <a:endParaRPr lang="en-US"/>
          </a:p>
        </p:txBody>
      </p:sp>
    </p:spTree>
    <p:extLst>
      <p:ext uri="{BB962C8B-B14F-4D97-AF65-F5344CB8AC3E}">
        <p14:creationId xmlns:p14="http://schemas.microsoft.com/office/powerpoint/2010/main" val="4044279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775EC5-197A-4D39-9810-427595E2FC99}" type="datetimeFigureOut">
              <a:rPr lang="en-US" smtClean="0"/>
              <a:t>10/22/2019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7777-0E3E-4513-9E9C-52C2191A1A1E}" type="slidenum">
              <a:rPr lang="en-US" smtClean="0"/>
              <a:t>‹#›</a:t>
            </a:fld>
            <a:endParaRPr lang="en-US"/>
          </a:p>
        </p:txBody>
      </p:sp>
    </p:spTree>
    <p:extLst>
      <p:ext uri="{BB962C8B-B14F-4D97-AF65-F5344CB8AC3E}">
        <p14:creationId xmlns:p14="http://schemas.microsoft.com/office/powerpoint/2010/main" val="3472577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7775EC5-197A-4D39-9810-427595E2FC99}"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7777-0E3E-4513-9E9C-52C2191A1A1E}" type="slidenum">
              <a:rPr lang="en-US" smtClean="0"/>
              <a:t>‹#›</a:t>
            </a:fld>
            <a:endParaRPr lang="en-US"/>
          </a:p>
        </p:txBody>
      </p:sp>
    </p:spTree>
    <p:extLst>
      <p:ext uri="{BB962C8B-B14F-4D97-AF65-F5344CB8AC3E}">
        <p14:creationId xmlns:p14="http://schemas.microsoft.com/office/powerpoint/2010/main" val="1830225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7775EC5-197A-4D39-9810-427595E2FC99}"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7777-0E3E-4513-9E9C-52C2191A1A1E}" type="slidenum">
              <a:rPr lang="en-US" smtClean="0"/>
              <a:t>‹#›</a:t>
            </a:fld>
            <a:endParaRPr lang="en-US"/>
          </a:p>
        </p:txBody>
      </p:sp>
    </p:spTree>
    <p:extLst>
      <p:ext uri="{BB962C8B-B14F-4D97-AF65-F5344CB8AC3E}">
        <p14:creationId xmlns:p14="http://schemas.microsoft.com/office/powerpoint/2010/main" val="23297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775EC5-197A-4D39-9810-427595E2FC99}" type="datetimeFigureOut">
              <a:rPr lang="en-US" smtClean="0"/>
              <a:t>10/22/2019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7777-0E3E-4513-9E9C-52C2191A1A1E}" type="slidenum">
              <a:rPr lang="en-US" smtClean="0"/>
              <a:t>‹#›</a:t>
            </a:fld>
            <a:endParaRPr lang="en-US"/>
          </a:p>
        </p:txBody>
      </p:sp>
    </p:spTree>
    <p:extLst>
      <p:ext uri="{BB962C8B-B14F-4D97-AF65-F5344CB8AC3E}">
        <p14:creationId xmlns:p14="http://schemas.microsoft.com/office/powerpoint/2010/main" val="959618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2800" dirty="0">
                <a:solidFill>
                  <a:srgbClr val="FF0000"/>
                </a:solidFill>
              </a:rPr>
              <a:t>What are the Future and Direction of The</a:t>
            </a:r>
            <a:br>
              <a:rPr lang="en-US" sz="2800" dirty="0">
                <a:solidFill>
                  <a:srgbClr val="FF0000"/>
                </a:solidFill>
              </a:rPr>
            </a:br>
            <a:r>
              <a:rPr lang="en-US" sz="2800" dirty="0">
                <a:solidFill>
                  <a:srgbClr val="FF0000"/>
                </a:solidFill>
              </a:rPr>
              <a:t>“Regional Forum on Community Safety and Resilience (RFCSR)”? </a:t>
            </a:r>
            <a:br>
              <a:rPr lang="en-US" sz="2800" dirty="0">
                <a:solidFill>
                  <a:srgbClr val="FF0000"/>
                </a:solidFill>
              </a:rPr>
            </a:br>
            <a:r>
              <a:rPr lang="en-US" sz="2400" dirty="0"/>
              <a:t>Regional Forum on Community Safety and Resilience (RFCSR) is an annual</a:t>
            </a:r>
            <a:r>
              <a:rPr lang="th-TH" sz="2400" dirty="0"/>
              <a:t> </a:t>
            </a:r>
            <a:r>
              <a:rPr lang="en-US" sz="2400" dirty="0"/>
              <a:t>gathering</a:t>
            </a:r>
            <a:r>
              <a:rPr lang="th-TH" sz="2400" dirty="0"/>
              <a:t> </a:t>
            </a:r>
            <a:r>
              <a:rPr lang="en-US" sz="2400" dirty="0"/>
              <a:t>of Heads or Managers of Disaster Management, Health and Organizational Development</a:t>
            </a:r>
            <a:r>
              <a:rPr lang="th-TH" sz="2400" dirty="0"/>
              <a:t>/ </a:t>
            </a:r>
            <a:r>
              <a:rPr lang="en-US" sz="2400" dirty="0"/>
              <a:t>Youth Technical Working Groups</a:t>
            </a:r>
            <a:r>
              <a:rPr lang="th-TH" sz="2400" dirty="0"/>
              <a:t>.</a:t>
            </a:r>
            <a:r>
              <a:rPr lang="en-US" sz="2400" dirty="0"/>
              <a:t> </a:t>
            </a:r>
            <a:endParaRPr lang="en-US" sz="2400" dirty="0">
              <a:solidFill>
                <a:srgbClr val="FF0000"/>
              </a:solidFill>
            </a:endParaRPr>
          </a:p>
        </p:txBody>
      </p:sp>
      <p:sp>
        <p:nvSpPr>
          <p:cNvPr id="3" name="Subtitle 2"/>
          <p:cNvSpPr>
            <a:spLocks noGrp="1"/>
          </p:cNvSpPr>
          <p:nvPr>
            <p:ph type="subTitle" idx="1"/>
          </p:nvPr>
        </p:nvSpPr>
        <p:spPr/>
        <p:txBody>
          <a:bodyPr>
            <a:normAutofit fontScale="70000" lnSpcReduction="20000"/>
          </a:bodyPr>
          <a:lstStyle/>
          <a:p>
            <a:r>
              <a:rPr lang="en-US" sz="2800" dirty="0"/>
              <a:t>The forum translate results of strategic policy and direction decisions from leaders into operational action for establishing safer and resilient communities. Its establishment was aimed at enhancing regional integration, coordination, communication and cooperation between SEA RCRC members. RCSRF is comprised of four forums: F</a:t>
            </a:r>
            <a:r>
              <a:rPr lang="en-GB" sz="2800" dirty="0" err="1"/>
              <a:t>orum</a:t>
            </a:r>
            <a:r>
              <a:rPr lang="en-GB" sz="2800" dirty="0"/>
              <a:t> amongst Chairs of Technical Working Groups, Regional Forum </a:t>
            </a:r>
            <a:r>
              <a:rPr lang="th-TH" sz="2800" dirty="0"/>
              <a:t>(</a:t>
            </a:r>
            <a:r>
              <a:rPr lang="en-GB" sz="2800" dirty="0"/>
              <a:t>Plenary Regional Forum</a:t>
            </a:r>
            <a:r>
              <a:rPr lang="th-TH" sz="2800" dirty="0"/>
              <a:t>)</a:t>
            </a:r>
            <a:r>
              <a:rPr lang="en-GB" sz="2800" dirty="0"/>
              <a:t>, Technical Working Group meeting and</a:t>
            </a:r>
            <a:r>
              <a:rPr lang="en-US" sz="2800" dirty="0"/>
              <a:t> </a:t>
            </a:r>
            <a:r>
              <a:rPr lang="en-GB" sz="2800" dirty="0"/>
              <a:t>Sub </a:t>
            </a:r>
            <a:r>
              <a:rPr lang="th-TH" sz="2800" dirty="0"/>
              <a:t>-</a:t>
            </a:r>
            <a:r>
              <a:rPr lang="en-GB" sz="2800" dirty="0"/>
              <a:t>Technical Working Groups meetings</a:t>
            </a:r>
            <a:r>
              <a:rPr lang="th-TH" sz="2800" dirty="0"/>
              <a:t>.</a:t>
            </a:r>
            <a:r>
              <a:rPr lang="en-US" sz="2800" dirty="0"/>
              <a:t> </a:t>
            </a:r>
          </a:p>
          <a:p>
            <a:endParaRPr lang="en-US" dirty="0"/>
          </a:p>
          <a:p>
            <a:endParaRPr lang="en-US" dirty="0"/>
          </a:p>
        </p:txBody>
      </p:sp>
    </p:spTree>
    <p:extLst>
      <p:ext uri="{BB962C8B-B14F-4D97-AF65-F5344CB8AC3E}">
        <p14:creationId xmlns:p14="http://schemas.microsoft.com/office/powerpoint/2010/main" val="978782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Should we keep the RFCSR? Why? How?</a:t>
            </a:r>
          </a:p>
        </p:txBody>
      </p:sp>
      <p:sp>
        <p:nvSpPr>
          <p:cNvPr id="3" name="Content Placeholder 2"/>
          <p:cNvSpPr>
            <a:spLocks noGrp="1"/>
          </p:cNvSpPr>
          <p:nvPr>
            <p:ph idx="1"/>
          </p:nvPr>
        </p:nvSpPr>
        <p:spPr/>
        <p:txBody>
          <a:bodyPr>
            <a:normAutofit/>
          </a:bodyPr>
          <a:lstStyle/>
          <a:p>
            <a:pPr marL="0" indent="0">
              <a:buNone/>
            </a:pPr>
            <a:r>
              <a:rPr lang="en-US" sz="2400" dirty="0">
                <a:solidFill>
                  <a:srgbClr val="FF0000"/>
                </a:solidFill>
              </a:rPr>
              <a:t>How do we benefit from the RFCSR?</a:t>
            </a:r>
          </a:p>
          <a:p>
            <a:pPr marL="0" indent="0">
              <a:buNone/>
            </a:pPr>
            <a:r>
              <a:rPr lang="en-US" sz="2400" dirty="0"/>
              <a:t>  - The RFCSR is a stage for the 11 SEA countries to meet once a year to discuss and share ideas and work together on DM, Heath and OD/Youth. NSs have expertise in different fields, such as youth from the Malaysian Red Crescent Society and DM from the Thai Red Cross Society and the Indonesian Red Cross Society. So, all the 11 NSs can learn from each other.</a:t>
            </a:r>
          </a:p>
          <a:p>
            <a:pPr marL="0" indent="0">
              <a:buNone/>
            </a:pPr>
            <a:r>
              <a:rPr lang="en-US" sz="2400" dirty="0"/>
              <a:t> - All the 11 SEA NSs can share experiences and lessons from their disaster response.</a:t>
            </a:r>
          </a:p>
          <a:p>
            <a:pPr marL="0" indent="0">
              <a:buNone/>
            </a:pPr>
            <a:r>
              <a:rPr lang="en-US" sz="2400" dirty="0"/>
              <a:t> </a:t>
            </a:r>
            <a:r>
              <a:rPr lang="en-US" sz="2400" dirty="0">
                <a:solidFill>
                  <a:srgbClr val="FF0000"/>
                </a:solidFill>
              </a:rPr>
              <a:t>Some of the RFCSR’s past outstanding outputs</a:t>
            </a:r>
            <a:r>
              <a:rPr lang="en-US" sz="2400" dirty="0"/>
              <a:t>: </a:t>
            </a:r>
          </a:p>
          <a:p>
            <a:pPr>
              <a:buFontTx/>
              <a:buChar char="-"/>
            </a:pPr>
            <a:r>
              <a:rPr lang="en-US" sz="2400" dirty="0"/>
              <a:t>Applying the RDRT courses to the national and local levels as the NDRT courses.</a:t>
            </a:r>
          </a:p>
          <a:p>
            <a:pPr>
              <a:buFontTx/>
              <a:buChar char="-"/>
            </a:pPr>
            <a:r>
              <a:rPr lang="en-US" sz="2400" dirty="0"/>
              <a:t>Trying to make connectivity with AHA Center on training courses.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22579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Obstacles and Proposed Solutions</a:t>
            </a:r>
          </a:p>
        </p:txBody>
      </p:sp>
      <p:sp>
        <p:nvSpPr>
          <p:cNvPr id="3" name="Content Placeholder 2"/>
          <p:cNvSpPr>
            <a:spLocks noGrp="1"/>
          </p:cNvSpPr>
          <p:nvPr>
            <p:ph idx="1"/>
          </p:nvPr>
        </p:nvSpPr>
        <p:spPr/>
        <p:txBody>
          <a:bodyPr>
            <a:normAutofit fontScale="92500"/>
          </a:bodyPr>
          <a:lstStyle/>
          <a:p>
            <a:pPr marL="0" indent="0">
              <a:buNone/>
            </a:pPr>
            <a:r>
              <a:rPr lang="en-US" dirty="0">
                <a:solidFill>
                  <a:srgbClr val="FF0000"/>
                </a:solidFill>
              </a:rPr>
              <a:t>Obstacles:</a:t>
            </a:r>
          </a:p>
          <a:p>
            <a:pPr marL="0" indent="0">
              <a:buNone/>
            </a:pPr>
            <a:r>
              <a:rPr lang="en-US" dirty="0"/>
              <a:t> - The RFCSR is no longer close-knit because the 11 SEA NSs have been  grouped into smaller clusters. </a:t>
            </a:r>
          </a:p>
          <a:p>
            <a:pPr marL="0" indent="0">
              <a:buNone/>
            </a:pPr>
            <a:r>
              <a:rPr lang="en-US" dirty="0"/>
              <a:t> - Lack of funding. In the past, the RFCSR activities were funded in part with budgets of the Federation’s annual country/regional appeals and in part with budgets of the individual National Societies of the region.</a:t>
            </a:r>
          </a:p>
          <a:p>
            <a:pPr marL="0" indent="0">
              <a:buNone/>
            </a:pPr>
            <a:r>
              <a:rPr lang="en-US" dirty="0">
                <a:solidFill>
                  <a:srgbClr val="FF0000"/>
                </a:solidFill>
              </a:rPr>
              <a:t>Proposed Solutions:</a:t>
            </a:r>
          </a:p>
          <a:p>
            <a:pPr>
              <a:buFontTx/>
              <a:buChar char="-"/>
            </a:pPr>
            <a:r>
              <a:rPr lang="en-US" dirty="0"/>
              <a:t>A meeting should be held once a year (like in the RFCSR’s first three years).</a:t>
            </a:r>
          </a:p>
          <a:p>
            <a:pPr>
              <a:buFontTx/>
              <a:buChar char="-"/>
            </a:pPr>
            <a:r>
              <a:rPr lang="en-US" dirty="0"/>
              <a:t>The RFCSR should find ways to seek funding and sponsorship from other sources. </a:t>
            </a:r>
          </a:p>
        </p:txBody>
      </p:sp>
    </p:spTree>
    <p:extLst>
      <p:ext uri="{BB962C8B-B14F-4D97-AF65-F5344CB8AC3E}">
        <p14:creationId xmlns:p14="http://schemas.microsoft.com/office/powerpoint/2010/main" val="519266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333</Words>
  <Application>Microsoft Office PowerPoint</Application>
  <PresentationFormat>Widescreen</PresentationFormat>
  <Paragraphs>16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What are the Future and Direction of The “Regional Forum on Community Safety and Resilience (RFCSR)”?  Regional Forum on Community Safety and Resilience (RFCSR) is an annual gathering of Heads or Managers of Disaster Management, Health and Organizational Development/ Youth Technical Working Groups. </vt:lpstr>
      <vt:lpstr>Should we keep the RFCSR? Why? How?</vt:lpstr>
      <vt:lpstr>Obstacles and Proposed Solutions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the future and direction of  “Community Safety and Resilience (CSR) Forum”?</dc:title>
  <dc:creator>Windows User</dc:creator>
  <cp:lastModifiedBy>Tiamkare THITITHAMTADA</cp:lastModifiedBy>
  <cp:revision>17</cp:revision>
  <cp:lastPrinted>2019-10-22T03:52:11Z</cp:lastPrinted>
  <dcterms:created xsi:type="dcterms:W3CDTF">2019-10-21T06:34:51Z</dcterms:created>
  <dcterms:modified xsi:type="dcterms:W3CDTF">2019-10-22T15:45:31Z</dcterms:modified>
</cp:coreProperties>
</file>