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handoutMasterIdLst>
    <p:handoutMasterId r:id="rId26"/>
  </p:handoutMasterIdLst>
  <p:sldIdLst>
    <p:sldId id="424" r:id="rId2"/>
    <p:sldId id="425" r:id="rId3"/>
    <p:sldId id="439" r:id="rId4"/>
    <p:sldId id="309" r:id="rId5"/>
    <p:sldId id="289" r:id="rId6"/>
    <p:sldId id="308" r:id="rId7"/>
    <p:sldId id="435" r:id="rId8"/>
    <p:sldId id="462" r:id="rId9"/>
    <p:sldId id="440" r:id="rId10"/>
    <p:sldId id="441" r:id="rId11"/>
    <p:sldId id="449" r:id="rId12"/>
    <p:sldId id="450" r:id="rId13"/>
    <p:sldId id="451" r:id="rId14"/>
    <p:sldId id="452" r:id="rId15"/>
    <p:sldId id="453" r:id="rId16"/>
    <p:sldId id="454" r:id="rId17"/>
    <p:sldId id="455" r:id="rId18"/>
    <p:sldId id="456" r:id="rId19"/>
    <p:sldId id="457" r:id="rId20"/>
    <p:sldId id="458" r:id="rId21"/>
    <p:sldId id="459" r:id="rId22"/>
    <p:sldId id="460" r:id="rId23"/>
    <p:sldId id="461" r:id="rId24"/>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CFC1"/>
    <a:srgbClr val="F4D1B9"/>
    <a:srgbClr val="541818"/>
    <a:srgbClr val="CF1C21"/>
    <a:srgbClr val="8B4907"/>
    <a:srgbClr val="5C4F46"/>
    <a:srgbClr val="66584E"/>
    <a:srgbClr val="E8C7B0"/>
    <a:srgbClr val="B9B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2" autoAdjust="0"/>
    <p:restoredTop sz="89193" autoAdjust="0"/>
  </p:normalViewPr>
  <p:slideViewPr>
    <p:cSldViewPr>
      <p:cViewPr>
        <p:scale>
          <a:sx n="90" d="100"/>
          <a:sy n="90" d="100"/>
        </p:scale>
        <p:origin x="648" y="-186"/>
      </p:cViewPr>
      <p:guideLst>
        <p:guide orient="horz" pos="2160"/>
        <p:guide pos="2880"/>
      </p:guideLst>
    </p:cSldViewPr>
  </p:slideViewPr>
  <p:outlineViewPr>
    <p:cViewPr>
      <p:scale>
        <a:sx n="33" d="100"/>
        <a:sy n="33" d="100"/>
      </p:scale>
      <p:origin x="0" y="593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1" d="100"/>
          <a:sy n="61" d="100"/>
        </p:scale>
        <p:origin x="-3354"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455B2686-4A65-4593-92F4-DF1467A2BB2C}" type="datetimeFigureOut">
              <a:rPr lang="en-US" smtClean="0"/>
              <a:pPr/>
              <a:t>6/11/2019</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85DD738B-87E3-4454-AF95-F6748B80AD42}" type="slidenum">
              <a:rPr lang="en-GB" smtClean="0"/>
              <a:pPr/>
              <a:t>‹#›</a:t>
            </a:fld>
            <a:endParaRPr lang="en-GB"/>
          </a:p>
        </p:txBody>
      </p:sp>
    </p:spTree>
    <p:extLst>
      <p:ext uri="{BB962C8B-B14F-4D97-AF65-F5344CB8AC3E}">
        <p14:creationId xmlns:p14="http://schemas.microsoft.com/office/powerpoint/2010/main" val="173006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A0170BB-D7C3-4E49-B1DD-69A3F9AC8F06}" type="datetimeFigureOut">
              <a:rPr lang="en-GB" smtClean="0"/>
              <a:pPr/>
              <a:t>11/06/2019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5890939-5F4E-40FB-A039-87C9DECBF3BB}" type="slidenum">
              <a:rPr lang="en-GB" smtClean="0"/>
              <a:pPr/>
              <a:t>‹#›</a:t>
            </a:fld>
            <a:endParaRPr lang="en-GB"/>
          </a:p>
        </p:txBody>
      </p:sp>
    </p:spTree>
    <p:extLst>
      <p:ext uri="{BB962C8B-B14F-4D97-AF65-F5344CB8AC3E}">
        <p14:creationId xmlns:p14="http://schemas.microsoft.com/office/powerpoint/2010/main" val="365344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65890939-5F4E-40FB-A039-87C9DECBF3BB}" type="slidenum">
              <a:rPr lang="en-GB" smtClean="0"/>
              <a:pPr/>
              <a:t>1</a:t>
            </a:fld>
            <a:endParaRPr lang="en-GB"/>
          </a:p>
        </p:txBody>
      </p:sp>
    </p:spTree>
    <p:extLst>
      <p:ext uri="{BB962C8B-B14F-4D97-AF65-F5344CB8AC3E}">
        <p14:creationId xmlns:p14="http://schemas.microsoft.com/office/powerpoint/2010/main" val="2927248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short video is mentioning about issues and gaps, let see together some of the gaps</a:t>
            </a:r>
          </a:p>
          <a:p>
            <a:pPr marL="342900" indent="-342900">
              <a:buFont typeface="Wingdings" panose="05000000000000000000" pitchFamily="2" charset="2"/>
              <a:buChar char="§"/>
            </a:pPr>
            <a:r>
              <a:rPr lang="en-GB" sz="1200" dirty="0"/>
              <a:t>Inconsistency of surge staff profiles deployed in similar roles</a:t>
            </a:r>
          </a:p>
          <a:p>
            <a:pPr marL="342900" indent="-342900">
              <a:buFont typeface="Wingdings" panose="05000000000000000000" pitchFamily="2" charset="2"/>
              <a:buChar char="§"/>
            </a:pPr>
            <a:r>
              <a:rPr lang="en-GB" sz="1200" dirty="0"/>
              <a:t>Difficulty for NSs to populate and maintain their surge rosters</a:t>
            </a:r>
          </a:p>
          <a:p>
            <a:pPr marL="342900" indent="-342900">
              <a:buFont typeface="Wingdings" panose="05000000000000000000" pitchFamily="2" charset="2"/>
              <a:buChar char="§"/>
            </a:pPr>
            <a:r>
              <a:rPr lang="en-GB" sz="1200" dirty="0"/>
              <a:t>Challenging evaluation of surge staff performance by surge team leaders</a:t>
            </a:r>
          </a:p>
          <a:p>
            <a:pPr marL="342900" indent="-342900">
              <a:buFont typeface="Wingdings" panose="05000000000000000000" pitchFamily="2" charset="2"/>
              <a:buChar char="§"/>
            </a:pPr>
            <a:r>
              <a:rPr lang="en-GB" sz="1200" dirty="0"/>
              <a:t>Inconsistent tracking of surge staff performance</a:t>
            </a:r>
          </a:p>
          <a:p>
            <a:pPr marL="342900" indent="-342900">
              <a:buFont typeface="Wingdings" panose="05000000000000000000" pitchFamily="2" charset="2"/>
              <a:buChar char="§"/>
            </a:pPr>
            <a:r>
              <a:rPr lang="en-GB" sz="1200" dirty="0"/>
              <a:t>Overlapping and unfocused training/development strategies for surge rosters members across NSs</a:t>
            </a:r>
          </a:p>
          <a:p>
            <a:endParaRPr lang="en-GB" dirty="0"/>
          </a:p>
        </p:txBody>
      </p:sp>
      <p:sp>
        <p:nvSpPr>
          <p:cNvPr id="4" name="Slide Number Placeholder 3"/>
          <p:cNvSpPr>
            <a:spLocks noGrp="1"/>
          </p:cNvSpPr>
          <p:nvPr>
            <p:ph type="sldNum" sz="quarter" idx="10"/>
          </p:nvPr>
        </p:nvSpPr>
        <p:spPr/>
        <p:txBody>
          <a:bodyPr/>
          <a:lstStyle/>
          <a:p>
            <a:fld id="{033263FF-6E80-4184-BEAC-1E1AE1717F22}" type="slidenum">
              <a:rPr lang="en-GB" smtClean="0"/>
              <a:t>4</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17027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b="1" dirty="0"/>
              <a:t>Competence: </a:t>
            </a:r>
            <a:r>
              <a:rPr lang="en-GB" sz="1200" kern="1200" dirty="0">
                <a:solidFill>
                  <a:schemeClr val="tx1"/>
                </a:solidFill>
                <a:effectLst/>
                <a:latin typeface="+mn-lt"/>
                <a:ea typeface="+mn-ea"/>
                <a:cs typeface="+mn-cs"/>
              </a:rPr>
              <a:t>the ability of an individual to do a job properly. It is commonly described as the combination of knowledge, skills and behaviours used to describe, measure and improve performance.</a:t>
            </a:r>
            <a:r>
              <a:rPr lang="en-GB" sz="1200" b="0" kern="1200" dirty="0">
                <a:solidFill>
                  <a:schemeClr val="tx1"/>
                </a:solidFill>
                <a:effectLst/>
                <a:latin typeface="+mn-lt"/>
                <a:ea typeface="+mn-ea"/>
                <a:cs typeface="+mn-cs"/>
              </a:rPr>
              <a:t> By extension, a</a:t>
            </a:r>
            <a:r>
              <a:rPr lang="en-GB" dirty="0"/>
              <a:t> competency framework defines the knowledge, skills, and behaviour an organization needs within its people. To develop this framework, one needs to have an in-depth understanding of the roles within their industry.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Core competencies</a:t>
            </a:r>
            <a:r>
              <a:rPr lang="en-GB" sz="1200" kern="1200" dirty="0">
                <a:solidFill>
                  <a:schemeClr val="tx1"/>
                </a:solidFill>
                <a:effectLst/>
                <a:latin typeface="+mn-lt"/>
                <a:ea typeface="+mn-ea"/>
                <a:cs typeface="+mn-cs"/>
              </a:rPr>
              <a:t> are non-technical competencies which appear in many roles, whatever the technical focus is. They include the personal, relational and cooperation competencies (</a:t>
            </a:r>
            <a:r>
              <a:rPr lang="en-GB" sz="1200" b="1" kern="1200" dirty="0">
                <a:solidFill>
                  <a:schemeClr val="tx1"/>
                </a:solidFill>
                <a:effectLst/>
                <a:latin typeface="+mn-lt"/>
                <a:ea typeface="+mn-ea"/>
                <a:cs typeface="+mn-cs"/>
              </a:rPr>
              <a:t>behavioural</a:t>
            </a:r>
            <a:r>
              <a:rPr lang="en-GB" sz="1200" kern="1200" dirty="0">
                <a:solidFill>
                  <a:schemeClr val="tx1"/>
                </a:solidFill>
                <a:effectLst/>
                <a:latin typeface="+mn-lt"/>
                <a:ea typeface="+mn-ea"/>
                <a:cs typeface="+mn-cs"/>
              </a:rPr>
              <a:t>) as well as the knowledge and skills that are common to many roles such as RCRC principles/systems/procedures, gender &amp; diversity and information management (</a:t>
            </a:r>
            <a:r>
              <a:rPr lang="en-GB" sz="1200" b="1" kern="1200" dirty="0">
                <a:solidFill>
                  <a:schemeClr val="tx1"/>
                </a:solidFill>
                <a:effectLst/>
                <a:latin typeface="+mn-lt"/>
                <a:ea typeface="+mn-ea"/>
                <a:cs typeface="+mn-cs"/>
              </a:rPr>
              <a:t>cross-cutting</a:t>
            </a:r>
            <a:r>
              <a:rPr lang="en-GB" sz="1200" kern="1200" dirty="0">
                <a:solidFill>
                  <a:schemeClr val="tx1"/>
                </a:solidFill>
                <a:effectLst/>
                <a:latin typeface="+mn-lt"/>
                <a:ea typeface="+mn-ea"/>
                <a:cs typeface="+mn-cs"/>
              </a:rPr>
              <a:t>).</a:t>
            </a:r>
          </a:p>
          <a:p>
            <a:pPr>
              <a:spcAft>
                <a:spcPts val="0"/>
              </a:spcAft>
            </a:pPr>
            <a:r>
              <a:rPr lang="en-GB" sz="1200" b="1" dirty="0">
                <a:effectLst/>
                <a:latin typeface="Calibri" panose="020F0502020204030204" pitchFamily="34" charset="0"/>
                <a:ea typeface="Calibri" panose="020F0502020204030204" pitchFamily="34" charset="0"/>
                <a:cs typeface="Arial" panose="020B0604020202020204" pitchFamily="34" charset="0"/>
              </a:rPr>
              <a:t>Technical Competencies</a:t>
            </a:r>
            <a:r>
              <a:rPr lang="en-GB" sz="1200" dirty="0">
                <a:effectLst/>
                <a:latin typeface="Calibri" panose="020F0502020204030204" pitchFamily="34" charset="0"/>
                <a:ea typeface="Calibri" panose="020F0502020204030204" pitchFamily="34" charset="0"/>
                <a:cs typeface="Arial" panose="020B0604020202020204" pitchFamily="34" charset="0"/>
              </a:rPr>
              <a:t> describe the technical knowledge and skills required to carry out a job in a particular sector or technical specialism e.g. health or logistics. This could include relevant qualifications and training, specific technical knowledge and specific technical experience. </a:t>
            </a:r>
          </a:p>
          <a:p>
            <a:pPr>
              <a:spcAft>
                <a:spcPts val="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spcAft>
                <a:spcPts val="0"/>
              </a:spcAft>
            </a:pPr>
            <a:r>
              <a:rPr lang="en-GB" sz="1200" dirty="0">
                <a:effectLst/>
                <a:latin typeface="Calibri" panose="020F0502020204030204" pitchFamily="34" charset="0"/>
                <a:ea typeface="Calibri" panose="020F0502020204030204" pitchFamily="34" charset="0"/>
                <a:cs typeface="Arial" panose="020B0604020202020204" pitchFamily="34" charset="0"/>
              </a:rPr>
              <a:t>It should not include any core competencies which are generic to other technical roles e.g. a Logistics Delegate may require the following three competencies to carry out the role:</a:t>
            </a:r>
          </a:p>
          <a:p>
            <a:pPr>
              <a:spcAft>
                <a:spcPts val="0"/>
              </a:spcAft>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spcAft>
                <a:spcPts val="0"/>
              </a:spcAft>
              <a:buFont typeface="Symbol" panose="05050102010706020507" pitchFamily="18" charset="2"/>
              <a:buChar char=""/>
            </a:pPr>
            <a:r>
              <a:rPr lang="en-GB" sz="1200" i="1" dirty="0">
                <a:effectLst/>
                <a:latin typeface="Calibri" panose="020F0502020204030204" pitchFamily="34" charset="0"/>
                <a:ea typeface="Calibri" panose="020F0502020204030204" pitchFamily="34" charset="0"/>
                <a:cs typeface="Arial" panose="020B0604020202020204" pitchFamily="34" charset="0"/>
              </a:rPr>
              <a:t>Knowledge of air operations and customs clearance</a:t>
            </a:r>
            <a:r>
              <a:rPr lang="en-GB" sz="1200" dirty="0">
                <a:effectLst/>
                <a:latin typeface="Calibri" panose="020F0502020204030204" pitchFamily="34" charset="0"/>
                <a:ea typeface="Calibri" panose="020F0502020204030204" pitchFamily="34" charset="0"/>
                <a:cs typeface="Arial" panose="020B0604020202020204" pitchFamily="34" charset="0"/>
              </a:rPr>
              <a:t> - a technical competence</a:t>
            </a:r>
          </a:p>
          <a:p>
            <a:pPr marL="342900" lvl="0" indent="-342900">
              <a:spcAft>
                <a:spcPts val="0"/>
              </a:spcAft>
              <a:buFont typeface="Symbol" panose="05050102010706020507" pitchFamily="18" charset="2"/>
              <a:buChar char=""/>
            </a:pPr>
            <a:r>
              <a:rPr lang="en-GB" sz="1200" i="1" dirty="0">
                <a:effectLst/>
                <a:latin typeface="Calibri" panose="020F0502020204030204" pitchFamily="34" charset="0"/>
                <a:ea typeface="Calibri" panose="020F0502020204030204" pitchFamily="34" charset="0"/>
                <a:cs typeface="Arial" panose="020B0604020202020204" pitchFamily="34" charset="0"/>
              </a:rPr>
              <a:t>Knowledge of RCRC Systems</a:t>
            </a:r>
            <a:r>
              <a:rPr lang="en-GB" sz="1200" dirty="0">
                <a:effectLst/>
                <a:latin typeface="Calibri" panose="020F0502020204030204" pitchFamily="34" charset="0"/>
                <a:ea typeface="Calibri" panose="020F0502020204030204" pitchFamily="34" charset="0"/>
                <a:cs typeface="Arial" panose="020B0604020202020204" pitchFamily="34" charset="0"/>
              </a:rPr>
              <a:t> – a core competence (cross-cutting)</a:t>
            </a:r>
          </a:p>
          <a:p>
            <a:pPr marL="342900" lvl="0" indent="-342900">
              <a:spcAft>
                <a:spcPts val="0"/>
              </a:spcAft>
              <a:buFont typeface="Symbol" panose="05050102010706020507" pitchFamily="18" charset="2"/>
              <a:buChar char=""/>
            </a:pPr>
            <a:r>
              <a:rPr lang="en-GB" sz="1200" i="1" dirty="0">
                <a:effectLst/>
                <a:latin typeface="Calibri" panose="020F0502020204030204" pitchFamily="34" charset="0"/>
                <a:ea typeface="Calibri" panose="020F0502020204030204" pitchFamily="34" charset="0"/>
                <a:cs typeface="Arial" panose="020B0604020202020204" pitchFamily="34" charset="0"/>
              </a:rPr>
              <a:t>Problem solving, judgement and decision making</a:t>
            </a:r>
            <a:r>
              <a:rPr lang="en-GB" sz="1200" dirty="0">
                <a:effectLst/>
                <a:latin typeface="Calibri" panose="020F0502020204030204" pitchFamily="34" charset="0"/>
                <a:ea typeface="Calibri" panose="020F0502020204030204" pitchFamily="34" charset="0"/>
                <a:cs typeface="Arial" panose="020B0604020202020204" pitchFamily="34" charset="0"/>
              </a:rPr>
              <a:t> – a core competence (behavioural)</a:t>
            </a:r>
          </a:p>
          <a:p>
            <a:pPr marL="342900" lvl="0" indent="-342900">
              <a:spcAft>
                <a:spcPts val="0"/>
              </a:spcAft>
              <a:buFont typeface="Symbol" panose="05050102010706020507" pitchFamily="18" charset="2"/>
              <a:buChar char=""/>
            </a:pPr>
            <a:endParaRPr lang="en-GB" sz="1200" dirty="0">
              <a:effectLst/>
              <a:latin typeface="Calibri" panose="020F0502020204030204" pitchFamily="34" charset="0"/>
              <a:ea typeface="Calibri" panose="020F0502020204030204" pitchFamily="34" charset="0"/>
              <a:cs typeface="Arial" panose="020B0604020202020204" pitchFamily="34" charset="0"/>
            </a:endParaRPr>
          </a:p>
          <a:p>
            <a:r>
              <a:rPr lang="en-GB" sz="1200" b="1" kern="1200" dirty="0">
                <a:solidFill>
                  <a:schemeClr val="tx1"/>
                </a:solidFill>
                <a:effectLst/>
                <a:latin typeface="+mn-lt"/>
                <a:ea typeface="+mn-ea"/>
                <a:cs typeface="+mn-cs"/>
              </a:rPr>
              <a:t>Profile</a:t>
            </a:r>
            <a:r>
              <a:rPr lang="en-GB" sz="1200" kern="1200" dirty="0">
                <a:solidFill>
                  <a:schemeClr val="tx1"/>
                </a:solidFill>
                <a:effectLst/>
                <a:latin typeface="+mn-lt"/>
                <a:ea typeface="+mn-ea"/>
                <a:cs typeface="+mn-cs"/>
              </a:rPr>
              <a:t> is the combination of technical and core competencies required to carry out a specific role as commonly described in a person specification, e.g. the competences aligned to the theatre nurse</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Role profile</a:t>
            </a:r>
            <a:r>
              <a:rPr lang="en-GB" sz="1200" kern="1200" dirty="0">
                <a:solidFill>
                  <a:schemeClr val="tx1"/>
                </a:solidFill>
                <a:effectLst/>
                <a:latin typeface="+mn-lt"/>
                <a:ea typeface="+mn-ea"/>
                <a:cs typeface="+mn-cs"/>
              </a:rPr>
              <a:t> = </a:t>
            </a:r>
            <a:r>
              <a:rPr lang="en-GB" sz="1200" b="1" kern="1200" dirty="0">
                <a:solidFill>
                  <a:schemeClr val="tx1"/>
                </a:solidFill>
                <a:effectLst/>
                <a:latin typeface="+mn-lt"/>
                <a:ea typeface="+mn-ea"/>
                <a:cs typeface="+mn-cs"/>
              </a:rPr>
              <a:t>role </a:t>
            </a:r>
            <a:r>
              <a:rPr lang="en-GB" sz="1200" kern="1200" dirty="0">
                <a:solidFill>
                  <a:schemeClr val="tx1"/>
                </a:solidFill>
                <a:effectLst/>
                <a:latin typeface="+mn-lt"/>
                <a:ea typeface="+mn-ea"/>
                <a:cs typeface="+mn-cs"/>
              </a:rPr>
              <a:t>(a description of the job to be carried out) + </a:t>
            </a:r>
            <a:r>
              <a:rPr lang="en-GB" sz="1200" b="1" kern="1200" dirty="0">
                <a:solidFill>
                  <a:schemeClr val="tx1"/>
                </a:solidFill>
                <a:effectLst/>
                <a:latin typeface="+mn-lt"/>
                <a:ea typeface="+mn-ea"/>
                <a:cs typeface="+mn-cs"/>
              </a:rPr>
              <a:t>profile </a:t>
            </a:r>
            <a:r>
              <a:rPr lang="en-GB" sz="1200" kern="1200" dirty="0">
                <a:solidFill>
                  <a:schemeClr val="tx1"/>
                </a:solidFill>
                <a:effectLst/>
                <a:latin typeface="+mn-lt"/>
                <a:ea typeface="+mn-ea"/>
                <a:cs typeface="+mn-cs"/>
              </a:rPr>
              <a:t>(the combination of technical and core competencies required to carry it out). Every role profile requires a combination of technical and core competencies. Every role profile will set out the competencies required to deliver that role and at which tier they are required. The tiers do not correlate exactly to the seniority of the role e.g. a leadership role does not require every competency at level 3 and a more junior role does not only need every competency at tier 1. For example, a Head of Emergency Operations role profile might list </a:t>
            </a:r>
            <a:r>
              <a:rPr lang="en-GB" sz="1200" i="1" kern="1200" dirty="0">
                <a:solidFill>
                  <a:schemeClr val="tx1"/>
                </a:solidFill>
                <a:effectLst/>
                <a:latin typeface="+mn-lt"/>
                <a:ea typeface="+mn-ea"/>
                <a:cs typeface="+mn-cs"/>
              </a:rPr>
              <a:t>Red Cross Red Crescent Movement context principles and values</a:t>
            </a:r>
            <a:r>
              <a:rPr lang="en-GB" sz="1200" kern="1200" dirty="0">
                <a:solidFill>
                  <a:schemeClr val="tx1"/>
                </a:solidFill>
                <a:effectLst/>
                <a:latin typeface="+mn-lt"/>
                <a:ea typeface="+mn-ea"/>
                <a:cs typeface="+mn-cs"/>
              </a:rPr>
              <a:t> at Tier 3 but </a:t>
            </a:r>
            <a:r>
              <a:rPr lang="en-GB" sz="1200" i="1" kern="1200" dirty="0">
                <a:solidFill>
                  <a:schemeClr val="tx1"/>
                </a:solidFill>
                <a:effectLst/>
                <a:latin typeface="+mn-lt"/>
                <a:ea typeface="+mn-ea"/>
                <a:cs typeface="+mn-cs"/>
              </a:rPr>
              <a:t>Information Management </a:t>
            </a:r>
            <a:r>
              <a:rPr lang="en-GB" sz="1200" kern="1200" dirty="0">
                <a:solidFill>
                  <a:schemeClr val="tx1"/>
                </a:solidFill>
                <a:effectLst/>
                <a:latin typeface="+mn-lt"/>
                <a:ea typeface="+mn-ea"/>
                <a:cs typeface="+mn-cs"/>
              </a:rPr>
              <a:t>at Tier 1</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b="0" dirty="0"/>
          </a:p>
        </p:txBody>
      </p:sp>
      <p:sp>
        <p:nvSpPr>
          <p:cNvPr id="4" name="Slide Number Placeholder 3"/>
          <p:cNvSpPr>
            <a:spLocks noGrp="1"/>
          </p:cNvSpPr>
          <p:nvPr>
            <p:ph type="sldNum" sz="quarter" idx="10"/>
          </p:nvPr>
        </p:nvSpPr>
        <p:spPr/>
        <p:txBody>
          <a:bodyPr/>
          <a:lstStyle/>
          <a:p>
            <a:fld id="{033263FF-6E80-4184-BEAC-1E1AE1717F22}" type="slidenum">
              <a:rPr lang="en-GB" smtClean="0"/>
              <a:t>5</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107024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b="1" dirty="0"/>
              <a:t>Selections</a:t>
            </a:r>
          </a:p>
          <a:p>
            <a:r>
              <a:rPr lang="en-GB" dirty="0"/>
              <a:t>Provides a complete picture of the job requirements</a:t>
            </a:r>
          </a:p>
          <a:p>
            <a:r>
              <a:rPr lang="en-GB" dirty="0"/>
              <a:t>Increases the likelihood of selecting individuals who are likely to succeed on the job</a:t>
            </a:r>
          </a:p>
          <a:p>
            <a:r>
              <a:rPr lang="en-GB" dirty="0"/>
              <a:t>Enables a more systematic and valid selection process</a:t>
            </a:r>
          </a:p>
          <a:p>
            <a:r>
              <a:rPr lang="en-GB" dirty="0"/>
              <a:t>Helps distinguish between competencies that are trainable after hiring and those are more difficult to develop</a:t>
            </a:r>
          </a:p>
          <a:p>
            <a:endParaRPr lang="en-GB" dirty="0"/>
          </a:p>
          <a:p>
            <a:r>
              <a:rPr lang="en-GB" b="1" dirty="0"/>
              <a:t>Training &amp; Career Development</a:t>
            </a:r>
          </a:p>
          <a:p>
            <a:r>
              <a:rPr lang="en-GB" dirty="0"/>
              <a:t>Learning plans based on the measurable “gaps” between people’s current competencies and the competencies for the role profile they aim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Development of stepping stones necessary for promotion and long term career-growth</a:t>
            </a:r>
          </a:p>
          <a:p>
            <a:r>
              <a:rPr lang="en-GB" dirty="0"/>
              <a:t>Ensures that training and development opportunities are aligned with organizational needs</a:t>
            </a:r>
          </a:p>
          <a:p>
            <a:r>
              <a:rPr lang="en-GB" dirty="0"/>
              <a:t>Enables people to focus on the skills, knowledge and characteristics that have the most impact on job effectiveness</a:t>
            </a:r>
          </a:p>
          <a:p>
            <a:r>
              <a:rPr lang="en-GB" dirty="0"/>
              <a:t>Provides a competency framework for ongoing coaching and feedback, both development and remedial</a:t>
            </a:r>
          </a:p>
          <a:p>
            <a:endParaRPr lang="en-GB" dirty="0"/>
          </a:p>
          <a:p>
            <a:r>
              <a:rPr lang="en-GB" b="1" dirty="0"/>
              <a:t>Performance Management</a:t>
            </a:r>
          </a:p>
          <a:p>
            <a:r>
              <a:rPr lang="en-GB" dirty="0"/>
              <a:t>Provides a shared understanding of what will be monitored, measured, and rewarded</a:t>
            </a:r>
          </a:p>
          <a:p>
            <a:r>
              <a:rPr lang="en-GB" dirty="0"/>
              <a:t>Focuses and facilitates the performance appraisal discussion appropriately on performance and development</a:t>
            </a:r>
          </a:p>
          <a:p>
            <a:r>
              <a:rPr lang="en-GB" dirty="0"/>
              <a:t>Provides focus for gaining information about a person’s behaviour and skills displayed on the job</a:t>
            </a:r>
          </a:p>
          <a:p>
            <a:endParaRPr lang="en-GB" dirty="0"/>
          </a:p>
          <a:p>
            <a:r>
              <a:rPr lang="en-GB" b="1" dirty="0"/>
              <a:t>Succession Planning</a:t>
            </a:r>
          </a:p>
          <a:p>
            <a:r>
              <a:rPr lang="en-GB" dirty="0"/>
              <a:t>Careful, methodical preparation focused on retaining and growing the competency portfolios critical for the organization to survive and prosper</a:t>
            </a:r>
          </a:p>
          <a:p>
            <a:r>
              <a:rPr lang="en-GB" dirty="0"/>
              <a:t>Provides a method to assess candidates’ readiness for the role</a:t>
            </a:r>
          </a:p>
          <a:p>
            <a:r>
              <a:rPr lang="en-GB" dirty="0"/>
              <a:t>Provides a competency framework for the transfer of critical knowledge, skills, and experience prior to succession – and for preparing candidates for this transfer via training, coaching and mentoring</a:t>
            </a:r>
          </a:p>
          <a:p>
            <a:r>
              <a:rPr lang="en-GB" dirty="0"/>
              <a:t>Informs curriculum development for leadership development programs, a necessary component for management succession planning</a:t>
            </a:r>
          </a:p>
        </p:txBody>
      </p:sp>
      <p:sp>
        <p:nvSpPr>
          <p:cNvPr id="4" name="Slide Number Placeholder 3"/>
          <p:cNvSpPr>
            <a:spLocks noGrp="1"/>
          </p:cNvSpPr>
          <p:nvPr>
            <p:ph type="sldNum" sz="quarter" idx="10"/>
          </p:nvPr>
        </p:nvSpPr>
        <p:spPr/>
        <p:txBody>
          <a:bodyPr/>
          <a:lstStyle/>
          <a:p>
            <a:fld id="{033263FF-6E80-4184-BEAC-1E1AE1717F22}" type="slidenum">
              <a:rPr lang="en-GB" smtClean="0"/>
              <a:t>6</a:t>
            </a:fld>
            <a:endParaRPr lang="en-GB"/>
          </a:p>
        </p:txBody>
      </p:sp>
      <p:sp>
        <p:nvSpPr>
          <p:cNvPr id="5" name="Header Placeholder 4"/>
          <p:cNvSpPr>
            <a:spLocks noGrp="1"/>
          </p:cNvSpPr>
          <p:nvPr>
            <p:ph type="hdr" sz="quarter" idx="11"/>
          </p:nvPr>
        </p:nvSpPr>
        <p:spPr/>
        <p:txBody>
          <a:bodyPr/>
          <a:lstStyle/>
          <a:p>
            <a:endParaRPr lang="en-GB"/>
          </a:p>
        </p:txBody>
      </p:sp>
    </p:spTree>
    <p:extLst>
      <p:ext uri="{BB962C8B-B14F-4D97-AF65-F5344CB8AC3E}">
        <p14:creationId xmlns:p14="http://schemas.microsoft.com/office/powerpoint/2010/main" val="339655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Core Competencies</a:t>
            </a:r>
            <a:r>
              <a:rPr lang="en-GB" sz="1200" kern="1200" dirty="0">
                <a:solidFill>
                  <a:schemeClr val="tx1"/>
                </a:solidFill>
                <a:effectLst/>
                <a:latin typeface="+mn-lt"/>
                <a:ea typeface="+mn-ea"/>
                <a:cs typeface="+mn-cs"/>
              </a:rPr>
              <a:t> - IFRC Surge Optimisation Core Competency Framework.</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Red Cross/Red Crescent (Movement and Humanitarian Competencies):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Movement context principles and values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movement in the humanitarian sector</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Behavioural (Interpersonal) Competencies: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Collaboration and teamwork</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Conflict management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Interpersonal communication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Cultural awareness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Judgement and decision making</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Motivation</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Personal resilience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Integrity</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Cross cutting Competencies: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Safety and security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Protection, gender and inclusion</a:t>
            </a:r>
            <a:endParaRPr lang="en-US"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IFRC WASH Functional Competencies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functional competencies presented in Tables 1-8 of this framework represent the common operational competencies generic across all WASH roles.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Additional work to align these with the IFRC Humanitarian Health Competency Matrix and IFRC Core Competency Framework is recommended. </a:t>
            </a:r>
            <a:endParaRPr lang="en-US" sz="1200" kern="1200" dirty="0">
              <a:solidFill>
                <a:schemeClr val="tx1"/>
              </a:solidFill>
              <a:effectLst/>
              <a:latin typeface="+mn-lt"/>
              <a:ea typeface="+mn-ea"/>
              <a:cs typeface="+mn-cs"/>
            </a:endParaRPr>
          </a:p>
          <a:p>
            <a:r>
              <a:rPr lang="fr-FR" b="1" dirty="0"/>
              <a:t>IFRC WASH </a:t>
            </a:r>
            <a:r>
              <a:rPr lang="fr-FR" b="1" dirty="0" err="1"/>
              <a:t>Technical</a:t>
            </a:r>
            <a:r>
              <a:rPr lang="fr-FR" b="1" dirty="0"/>
              <a:t> </a:t>
            </a:r>
            <a:r>
              <a:rPr lang="fr-FR" b="1" dirty="0" err="1"/>
              <a:t>Competencies</a:t>
            </a:r>
            <a:endParaRPr lang="en-US" b="1" dirty="0"/>
          </a:p>
        </p:txBody>
      </p:sp>
      <p:sp>
        <p:nvSpPr>
          <p:cNvPr id="4" name="Slide Number Placeholder 3"/>
          <p:cNvSpPr>
            <a:spLocks noGrp="1"/>
          </p:cNvSpPr>
          <p:nvPr>
            <p:ph type="sldNum" sz="quarter" idx="5"/>
          </p:nvPr>
        </p:nvSpPr>
        <p:spPr/>
        <p:txBody>
          <a:bodyPr/>
          <a:lstStyle/>
          <a:p>
            <a:fld id="{65890939-5F4E-40FB-A039-87C9DECBF3BB}" type="slidenum">
              <a:rPr lang="en-GB" smtClean="0"/>
              <a:pPr/>
              <a:t>7</a:t>
            </a:fld>
            <a:endParaRPr lang="en-GB"/>
          </a:p>
        </p:txBody>
      </p:sp>
    </p:spTree>
    <p:extLst>
      <p:ext uri="{BB962C8B-B14F-4D97-AF65-F5344CB8AC3E}">
        <p14:creationId xmlns:p14="http://schemas.microsoft.com/office/powerpoint/2010/main" val="839762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with a set of indicators. Each tier builds upon the indicators set out in the previous tiers.</a:t>
            </a:r>
          </a:p>
        </p:txBody>
      </p:sp>
      <p:sp>
        <p:nvSpPr>
          <p:cNvPr id="4" name="Slide Number Placeholder 3"/>
          <p:cNvSpPr>
            <a:spLocks noGrp="1"/>
          </p:cNvSpPr>
          <p:nvPr>
            <p:ph type="sldNum" sz="quarter" idx="5"/>
          </p:nvPr>
        </p:nvSpPr>
        <p:spPr/>
        <p:txBody>
          <a:bodyPr/>
          <a:lstStyle/>
          <a:p>
            <a:fld id="{65890939-5F4E-40FB-A039-87C9DECBF3BB}" type="slidenum">
              <a:rPr lang="en-GB" smtClean="0"/>
              <a:pPr/>
              <a:t>9</a:t>
            </a:fld>
            <a:endParaRPr lang="en-GB"/>
          </a:p>
        </p:txBody>
      </p:sp>
    </p:spTree>
    <p:extLst>
      <p:ext uri="{BB962C8B-B14F-4D97-AF65-F5344CB8AC3E}">
        <p14:creationId xmlns:p14="http://schemas.microsoft.com/office/powerpoint/2010/main" val="3486327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without photo">
    <p:spTree>
      <p:nvGrpSpPr>
        <p:cNvPr id="1" name=""/>
        <p:cNvGrpSpPr/>
        <p:nvPr/>
      </p:nvGrpSpPr>
      <p:grpSpPr>
        <a:xfrm>
          <a:off x="0" y="0"/>
          <a:ext cx="0" cy="0"/>
          <a:chOff x="0" y="0"/>
          <a:chExt cx="0" cy="0"/>
        </a:xfrm>
      </p:grpSpPr>
      <p:sp>
        <p:nvSpPr>
          <p:cNvPr id="4" name="Rectangle 3"/>
          <p:cNvSpPr/>
          <p:nvPr/>
        </p:nvSpPr>
        <p:spPr>
          <a:xfrm>
            <a:off x="152400" y="152400"/>
            <a:ext cx="8839200" cy="5753100"/>
          </a:xfrm>
          <a:prstGeom prst="rect">
            <a:avLst/>
          </a:prstGeom>
          <a:solidFill>
            <a:srgbClr val="66584E">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Oval 5"/>
          <p:cNvSpPr/>
          <p:nvPr/>
        </p:nvSpPr>
        <p:spPr bwMode="auto">
          <a:xfrm>
            <a:off x="339725" y="339725"/>
            <a:ext cx="1260475" cy="1260475"/>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990600" y="2819400"/>
            <a:ext cx="7239000" cy="647591"/>
          </a:xfrm>
        </p:spPr>
        <p:txBody>
          <a:bodyPr/>
          <a:lstStyle>
            <a:lvl1pPr algn="r">
              <a:defRPr b="1">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990600" y="3886200"/>
            <a:ext cx="7239000" cy="1752600"/>
          </a:xfrm>
        </p:spPr>
        <p:txBody>
          <a:bodyPr>
            <a:normAutofit/>
          </a:bodyPr>
          <a:lstStyle>
            <a:lvl1pPr marL="0" indent="0" algn="r">
              <a:buNone/>
              <a:defRPr sz="2400" b="1">
                <a:solidFill>
                  <a:srgbClr val="541818"/>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TextBox 6"/>
          <p:cNvSpPr txBox="1"/>
          <p:nvPr userDrawn="1"/>
        </p:nvSpPr>
        <p:spPr bwMode="auto">
          <a:xfrm>
            <a:off x="395536" y="692696"/>
            <a:ext cx="1144588" cy="553998"/>
          </a:xfrm>
          <a:prstGeom prst="rect">
            <a:avLst/>
          </a:prstGeom>
          <a:noFill/>
        </p:spPr>
        <p:txBody>
          <a:bodyPr lIns="0" tIns="0" rIns="0" bIns="0">
            <a:spAutoFit/>
          </a:bodyPr>
          <a:lstStyle/>
          <a:p>
            <a:pPr algn="ctr" fontAlgn="auto">
              <a:spcBef>
                <a:spcPts val="0"/>
              </a:spcBef>
              <a:spcAft>
                <a:spcPts val="0"/>
              </a:spcAft>
              <a:defRPr/>
            </a:pPr>
            <a:r>
              <a:rPr lang="en-US" sz="1600" b="1" dirty="0">
                <a:solidFill>
                  <a:schemeClr val="bg1"/>
                </a:solidFill>
                <a:latin typeface="Arial" pitchFamily="34" charset="0"/>
                <a:cs typeface="Arial" pitchFamily="34" charset="0"/>
              </a:rPr>
              <a:t>Federation</a:t>
            </a:r>
            <a:r>
              <a:rPr lang="en-US" sz="1800" b="1" dirty="0">
                <a:solidFill>
                  <a:schemeClr val="bg1"/>
                </a:solidFill>
                <a:latin typeface="Arial" pitchFamily="34" charset="0"/>
                <a:cs typeface="Arial" pitchFamily="34" charset="0"/>
              </a:rPr>
              <a:t> WASH</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cxnSp>
        <p:nvCxnSpPr>
          <p:cNvPr id="6" name="Straight Connector 5"/>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 name="Chart Placeholder 3"/>
          <p:cNvSpPr>
            <a:spLocks noGrp="1"/>
          </p:cNvSpPr>
          <p:nvPr>
            <p:ph type="chart" sz="quarter" idx="10"/>
          </p:nvPr>
        </p:nvSpPr>
        <p:spPr>
          <a:xfrm>
            <a:off x="457200" y="1676400"/>
            <a:ext cx="3352800" cy="4191000"/>
          </a:xfrm>
        </p:spPr>
        <p:txBody>
          <a:bodyPr rtlCol="0">
            <a:normAutofit/>
          </a:bodyPr>
          <a:lstStyle/>
          <a:p>
            <a:pPr lvl="0"/>
            <a:r>
              <a:rPr lang="en-US" noProof="0"/>
              <a:t>Click icon to add chart</a:t>
            </a:r>
            <a:endParaRPr lang="en-GB" noProof="0" dirty="0"/>
          </a:p>
        </p:txBody>
      </p:sp>
      <p:sp>
        <p:nvSpPr>
          <p:cNvPr id="5" name="Title 4"/>
          <p:cNvSpPr>
            <a:spLocks noGrp="1"/>
          </p:cNvSpPr>
          <p:nvPr>
            <p:ph type="title"/>
          </p:nvPr>
        </p:nvSpPr>
        <p:spPr/>
        <p:txBody>
          <a:bodyPr/>
          <a:lstStyle/>
          <a:p>
            <a:r>
              <a:rPr lang="en-US"/>
              <a:t>Click to edit Master title style</a:t>
            </a:r>
            <a:endParaRPr lang="en-GB" dirty="0"/>
          </a:p>
        </p:txBody>
      </p:sp>
      <p:sp>
        <p:nvSpPr>
          <p:cNvPr id="7" name="Text Placeholder 6"/>
          <p:cNvSpPr>
            <a:spLocks noGrp="1"/>
          </p:cNvSpPr>
          <p:nvPr>
            <p:ph type="body" sz="quarter" idx="11"/>
          </p:nvPr>
        </p:nvSpPr>
        <p:spPr>
          <a:xfrm>
            <a:off x="3959770" y="16764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Layou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GB" dirty="0"/>
          </a:p>
        </p:txBody>
      </p:sp>
      <p:sp>
        <p:nvSpPr>
          <p:cNvPr id="4" name="Picture Placeholder 3"/>
          <p:cNvSpPr>
            <a:spLocks noGrp="1"/>
          </p:cNvSpPr>
          <p:nvPr>
            <p:ph type="pic" sz="quarter" idx="10"/>
          </p:nvPr>
        </p:nvSpPr>
        <p:spPr>
          <a:xfrm>
            <a:off x="1828800" y="2895600"/>
            <a:ext cx="6858000" cy="2971800"/>
          </a:xfrm>
        </p:spPr>
        <p:txBody>
          <a:bodyPr rtlCol="0">
            <a:normAutofit/>
          </a:bodyPr>
          <a:lstStyle/>
          <a:p>
            <a:pPr lvl="0"/>
            <a:r>
              <a:rPr lang="en-US" noProof="0"/>
              <a:t>Click icon to add picture</a:t>
            </a:r>
            <a:endParaRPr lang="en-GB" noProof="0" dirty="0"/>
          </a:p>
        </p:txBody>
      </p:sp>
      <p:sp>
        <p:nvSpPr>
          <p:cNvPr id="6" name="Text Placeholder 5"/>
          <p:cNvSpPr>
            <a:spLocks noGrp="1"/>
          </p:cNvSpPr>
          <p:nvPr>
            <p:ph type="body" sz="quarter" idx="11"/>
          </p:nvPr>
        </p:nvSpPr>
        <p:spPr>
          <a:xfrm>
            <a:off x="1828800" y="1631732"/>
            <a:ext cx="6858000" cy="1143000"/>
          </a:xfrm>
        </p:spPr>
        <p:txBody>
          <a:body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457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48200" y="1676400"/>
            <a:ext cx="4038600" cy="4191000"/>
          </a:xfrm>
        </p:spPr>
        <p:txBody>
          <a:bodyPr/>
          <a:lstStyle>
            <a:lvl1pPr>
              <a:defRPr sz="22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1828800" y="354013"/>
            <a:ext cx="6858000" cy="1587"/>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28800" y="1495425"/>
            <a:ext cx="6858000" cy="1588"/>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457200" y="1676399"/>
            <a:ext cx="4040188"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51075"/>
            <a:ext cx="4040188"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4645025" y="1676399"/>
            <a:ext cx="4041775" cy="574675"/>
          </a:xfrm>
        </p:spPr>
        <p:txBody>
          <a:bodyPr anchor="ct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251075"/>
            <a:ext cx="4041775" cy="3616325"/>
          </a:xfrm>
        </p:spPr>
        <p:txBody>
          <a:bodyPr/>
          <a:lstStyle>
            <a:lvl1pPr>
              <a:defRPr sz="22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nd contact Layout">
    <p:spTree>
      <p:nvGrpSpPr>
        <p:cNvPr id="1" name=""/>
        <p:cNvGrpSpPr/>
        <p:nvPr/>
      </p:nvGrpSpPr>
      <p:grpSpPr>
        <a:xfrm>
          <a:off x="0" y="0"/>
          <a:ext cx="0" cy="0"/>
          <a:chOff x="0" y="0"/>
          <a:chExt cx="0" cy="0"/>
        </a:xfrm>
      </p:grpSpPr>
      <p:grpSp>
        <p:nvGrpSpPr>
          <p:cNvPr id="2" name="Group 7"/>
          <p:cNvGrpSpPr>
            <a:grpSpLocks/>
          </p:cNvGrpSpPr>
          <p:nvPr/>
        </p:nvGrpSpPr>
        <p:grpSpPr bwMode="auto">
          <a:xfrm>
            <a:off x="152400" y="152400"/>
            <a:ext cx="8839200" cy="6553200"/>
            <a:chOff x="152400" y="76200"/>
            <a:chExt cx="8839200" cy="6553200"/>
          </a:xfrm>
        </p:grpSpPr>
        <p:sp>
          <p:nvSpPr>
            <p:cNvPr id="3" name="Rectangle 2"/>
            <p:cNvSpPr/>
            <p:nvPr/>
          </p:nvSpPr>
          <p:spPr>
            <a:xfrm>
              <a:off x="152400" y="76200"/>
              <a:ext cx="8839200" cy="655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152400" y="76200"/>
              <a:ext cx="8839200" cy="5029200"/>
            </a:xfrm>
            <a:prstGeom prst="rect">
              <a:avLst/>
            </a:prstGeom>
            <a:solidFill>
              <a:srgbClr val="CF1C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extBox 4"/>
            <p:cNvSpPr txBox="1"/>
            <p:nvPr/>
          </p:nvSpPr>
          <p:spPr>
            <a:xfrm>
              <a:off x="539552" y="400472"/>
              <a:ext cx="4724400" cy="4821833"/>
            </a:xfrm>
            <a:prstGeom prst="rect">
              <a:avLst/>
            </a:prstGeom>
            <a:noFill/>
          </p:spPr>
          <p:txBody>
            <a:bodyPr lIns="0" tIns="0" rIns="0" bIns="0">
              <a:spAutoFit/>
            </a:bodyPr>
            <a:lstStyle/>
            <a:p>
              <a:pPr fontAlgn="auto">
                <a:spcBef>
                  <a:spcPts val="0"/>
                </a:spcBef>
                <a:spcAft>
                  <a:spcPts val="0"/>
                </a:spcAft>
                <a:defRPr/>
              </a:pPr>
              <a:r>
                <a:rPr lang="en-US" sz="2000" b="1" baseline="30000" dirty="0">
                  <a:solidFill>
                    <a:srgbClr val="E8C7B0"/>
                  </a:solidFill>
                  <a:latin typeface="Arial" pitchFamily="34" charset="0"/>
                  <a:cs typeface="Arial" pitchFamily="34" charset="0"/>
                </a:rPr>
                <a:t>FOR FURTHER INFORMATION PLEASE CONTACT:</a:t>
              </a:r>
            </a:p>
            <a:p>
              <a:pPr fontAlgn="auto">
                <a:spcBef>
                  <a:spcPts val="0"/>
                </a:spcBef>
                <a:spcAft>
                  <a:spcPts val="0"/>
                </a:spcAft>
                <a:defRPr/>
              </a:pPr>
              <a:endParaRPr lang="en-US" sz="2000" b="1" baseline="30000" dirty="0">
                <a:solidFill>
                  <a:schemeClr val="bg1"/>
                </a:solidFill>
                <a:latin typeface="Arial" pitchFamily="34" charset="0"/>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cs typeface="Arial" pitchFamily="34" charset="0"/>
                </a:rPr>
                <a:t>IFRC HEALTH</a:t>
              </a:r>
              <a:r>
                <a:rPr lang="en-US" sz="2000" b="1" baseline="0" dirty="0">
                  <a:solidFill>
                    <a:srgbClr val="E8C7B0"/>
                  </a:solidFill>
                  <a:latin typeface="Arial" pitchFamily="34" charset="0"/>
                  <a:cs typeface="Arial" pitchFamily="34" charset="0"/>
                </a:rPr>
                <a:t> </a:t>
              </a:r>
              <a:r>
                <a:rPr lang="en-US" sz="2000" b="1" baseline="30000" dirty="0">
                  <a:solidFill>
                    <a:srgbClr val="E8C7B0"/>
                  </a:solidFill>
                  <a:latin typeface="Arial" pitchFamily="34" charset="0"/>
                  <a:cs typeface="Arial" pitchFamily="34" charset="0"/>
                </a:rPr>
                <a:t>DEPARTMENT</a:t>
              </a:r>
            </a:p>
            <a:p>
              <a:pPr fontAlgn="auto">
                <a:spcBef>
                  <a:spcPts val="0"/>
                </a:spcBef>
                <a:spcAft>
                  <a:spcPts val="0"/>
                </a:spcAft>
                <a:defRPr/>
              </a:pPr>
              <a:r>
                <a:rPr lang="en-US" sz="2400" b="1" baseline="30000" dirty="0">
                  <a:solidFill>
                    <a:schemeClr val="bg1"/>
                  </a:solidFill>
                  <a:latin typeface="Arial" pitchFamily="34" charset="0"/>
                  <a:cs typeface="Arial" pitchFamily="34" charset="0"/>
                </a:rPr>
                <a:t>Dr.</a:t>
              </a:r>
              <a:r>
                <a:rPr lang="en-US" sz="2400" b="1" baseline="0" dirty="0">
                  <a:solidFill>
                    <a:schemeClr val="bg1"/>
                  </a:solidFill>
                  <a:latin typeface="Arial" pitchFamily="34" charset="0"/>
                  <a:cs typeface="Arial" pitchFamily="34" charset="0"/>
                </a:rPr>
                <a:t> </a:t>
              </a:r>
              <a:r>
                <a:rPr lang="en-US" sz="2400" b="1" baseline="30000" dirty="0">
                  <a:solidFill>
                    <a:schemeClr val="bg1"/>
                  </a:solidFill>
                  <a:latin typeface="Arial" pitchFamily="34" charset="0"/>
                  <a:cs typeface="Arial" pitchFamily="34" charset="0"/>
                </a:rPr>
                <a:t>Ayham Alomari,</a:t>
              </a:r>
              <a:r>
                <a:rPr lang="en-US" sz="2400" b="1" baseline="0" dirty="0">
                  <a:solidFill>
                    <a:schemeClr val="bg1"/>
                  </a:solidFill>
                  <a:latin typeface="Arial" pitchFamily="34" charset="0"/>
                  <a:cs typeface="Arial" pitchFamily="34" charset="0"/>
                </a:rPr>
                <a:t> </a:t>
              </a:r>
            </a:p>
            <a:p>
              <a:pPr fontAlgn="auto">
                <a:spcBef>
                  <a:spcPts val="0"/>
                </a:spcBef>
                <a:spcAft>
                  <a:spcPts val="0"/>
                </a:spcAft>
                <a:defRPr/>
              </a:pPr>
              <a:r>
                <a:rPr lang="en-US" sz="2000" b="1" baseline="30000" dirty="0">
                  <a:solidFill>
                    <a:schemeClr val="bg1"/>
                  </a:solidFill>
                  <a:latin typeface="Arial" pitchFamily="34" charset="0"/>
                  <a:cs typeface="Arial" pitchFamily="34" charset="0"/>
                </a:rPr>
                <a:t>Senior Health Officer – Community Health </a:t>
              </a:r>
            </a:p>
            <a:p>
              <a:pPr fontAlgn="auto">
                <a:spcBef>
                  <a:spcPts val="0"/>
                </a:spcBef>
                <a:spcAft>
                  <a:spcPts val="0"/>
                </a:spcAft>
                <a:defRPr/>
              </a:pPr>
              <a:r>
                <a:rPr lang="en-US" sz="2000" b="1" baseline="30000" dirty="0">
                  <a:solidFill>
                    <a:schemeClr val="bg1"/>
                  </a:solidFill>
                  <a:latin typeface="Arial" pitchFamily="34" charset="0"/>
                  <a:cs typeface="Arial" pitchFamily="34" charset="0"/>
                </a:rPr>
                <a:t>ayham.alomari@ifrc.org</a:t>
              </a:r>
              <a:endParaRPr lang="en-US" sz="2400" b="1" baseline="0" dirty="0">
                <a:solidFill>
                  <a:schemeClr val="bg1"/>
                </a:solidFill>
                <a:latin typeface="Arial" pitchFamily="34" charset="0"/>
                <a:cs typeface="Arial" pitchFamily="34" charset="0"/>
              </a:endParaRPr>
            </a:p>
            <a:p>
              <a:pPr fontAlgn="auto">
                <a:spcBef>
                  <a:spcPts val="0"/>
                </a:spcBef>
                <a:spcAft>
                  <a:spcPts val="0"/>
                </a:spcAft>
                <a:defRPr/>
              </a:pPr>
              <a:endParaRPr lang="en-US" sz="2000" b="1" baseline="30000" dirty="0">
                <a:solidFill>
                  <a:schemeClr val="bg1"/>
                </a:solidFill>
                <a:latin typeface="Arial" pitchFamily="34" charset="0"/>
                <a:cs typeface="Arial" pitchFamily="34" charset="0"/>
              </a:endParaRPr>
            </a:p>
            <a:p>
              <a:pPr fontAlgn="auto">
                <a:spcBef>
                  <a:spcPts val="0"/>
                </a:spcBef>
                <a:spcAft>
                  <a:spcPts val="0"/>
                </a:spcAft>
                <a:defRPr/>
              </a:pPr>
              <a:endParaRPr lang="en-US" sz="2000" b="1" baseline="30000" dirty="0">
                <a:solidFill>
                  <a:schemeClr val="bg1"/>
                </a:solidFill>
                <a:latin typeface="Arial" pitchFamily="34" charset="0"/>
                <a:cs typeface="Arial" pitchFamily="34" charset="0"/>
              </a:endParaRPr>
            </a:p>
            <a:p>
              <a:pPr fontAlgn="auto">
                <a:spcBef>
                  <a:spcPts val="0"/>
                </a:spcBef>
                <a:spcAft>
                  <a:spcPts val="0"/>
                </a:spcAft>
                <a:defRPr/>
              </a:pPr>
              <a:r>
                <a:rPr lang="en-US" sz="2400" b="1" baseline="30000" dirty="0">
                  <a:solidFill>
                    <a:schemeClr val="bg1"/>
                  </a:solidFill>
                  <a:latin typeface="Arial" pitchFamily="34" charset="0"/>
                  <a:cs typeface="Arial" pitchFamily="34" charset="0"/>
                </a:rPr>
                <a:t>William Carter</a:t>
              </a:r>
            </a:p>
            <a:p>
              <a:pPr fontAlgn="auto">
                <a:spcBef>
                  <a:spcPts val="0"/>
                </a:spcBef>
                <a:spcAft>
                  <a:spcPts val="0"/>
                </a:spcAft>
                <a:defRPr/>
              </a:pPr>
              <a:r>
                <a:rPr lang="en-US" sz="2000" b="1" baseline="30000" dirty="0">
                  <a:solidFill>
                    <a:schemeClr val="bg1"/>
                  </a:solidFill>
                  <a:latin typeface="Arial" pitchFamily="34" charset="0"/>
                  <a:cs typeface="Arial" pitchFamily="34" charset="0"/>
                </a:rPr>
                <a:t>Senior Officer – Water, Sanitation and Emergency Health</a:t>
              </a:r>
              <a:r>
                <a:rPr lang="en-US" sz="2000" b="1" baseline="0" dirty="0">
                  <a:solidFill>
                    <a:schemeClr val="bg1"/>
                  </a:solidFill>
                  <a:latin typeface="Arial" pitchFamily="34" charset="0"/>
                  <a:cs typeface="Arial" pitchFamily="34" charset="0"/>
                </a:rPr>
                <a:t> </a:t>
              </a:r>
              <a:endParaRPr lang="en-US" sz="2000" b="1" baseline="30000" dirty="0">
                <a:solidFill>
                  <a:schemeClr val="bg1"/>
                </a:solidFill>
                <a:latin typeface="Arial" pitchFamily="34" charset="0"/>
                <a:cs typeface="Arial" pitchFamily="34" charset="0"/>
              </a:endParaRPr>
            </a:p>
            <a:p>
              <a:pPr fontAlgn="auto">
                <a:spcBef>
                  <a:spcPts val="0"/>
                </a:spcBef>
                <a:spcAft>
                  <a:spcPts val="0"/>
                </a:spcAft>
                <a:defRPr/>
              </a:pPr>
              <a:r>
                <a:rPr lang="en-US" sz="2000" b="1" baseline="30000" dirty="0">
                  <a:solidFill>
                    <a:schemeClr val="bg1"/>
                  </a:solidFill>
                  <a:latin typeface="Arial" pitchFamily="34" charset="0"/>
                  <a:cs typeface="Arial" pitchFamily="34" charset="0"/>
                </a:rPr>
                <a:t>william.carter@ifrc.org</a:t>
              </a:r>
              <a:endParaRPr lang="en-US" sz="2400" b="1" baseline="0" dirty="0">
                <a:solidFill>
                  <a:schemeClr val="bg1"/>
                </a:solidFill>
                <a:latin typeface="Arial" pitchFamily="34" charset="0"/>
                <a:cs typeface="Arial" pitchFamily="34" charset="0"/>
              </a:endParaRPr>
            </a:p>
            <a:p>
              <a:pPr fontAlgn="auto">
                <a:spcBef>
                  <a:spcPts val="0"/>
                </a:spcBef>
                <a:spcAft>
                  <a:spcPts val="0"/>
                </a:spcAft>
                <a:defRPr/>
              </a:pPr>
              <a:endParaRPr lang="en-US" sz="2000" b="1" baseline="30000" dirty="0">
                <a:solidFill>
                  <a:schemeClr val="bg1"/>
                </a:solidFill>
                <a:latin typeface="Arial" pitchFamily="34" charset="0"/>
                <a:cs typeface="Arial" pitchFamily="34" charset="0"/>
              </a:endParaRPr>
            </a:p>
            <a:p>
              <a:pPr fontAlgn="auto">
                <a:spcBef>
                  <a:spcPts val="0"/>
                </a:spcBef>
                <a:spcAft>
                  <a:spcPts val="0"/>
                </a:spcAft>
                <a:defRPr/>
              </a:pPr>
              <a:endParaRPr lang="en-US" sz="2000" b="1" baseline="30000" dirty="0">
                <a:solidFill>
                  <a:schemeClr val="bg1"/>
                </a:solidFill>
                <a:latin typeface="Arial" pitchFamily="34" charset="0"/>
                <a:cs typeface="Arial" pitchFamily="34" charset="0"/>
              </a:endParaRPr>
            </a:p>
            <a:p>
              <a:pPr fontAlgn="auto">
                <a:spcBef>
                  <a:spcPts val="0"/>
                </a:spcBef>
                <a:spcAft>
                  <a:spcPts val="0"/>
                </a:spcAft>
                <a:defRPr/>
              </a:pPr>
              <a:r>
                <a:rPr lang="en-US" sz="2000" b="1" baseline="30000" dirty="0">
                  <a:solidFill>
                    <a:srgbClr val="E8C7B0"/>
                  </a:solidFill>
                  <a:latin typeface="Arial" pitchFamily="34" charset="0"/>
                  <a:cs typeface="Arial" pitchFamily="34" charset="0"/>
                </a:rPr>
                <a:t>THIS PRESENTATION IS PUBLISHED BY</a:t>
              </a:r>
            </a:p>
            <a:p>
              <a:pPr fontAlgn="auto">
                <a:spcBef>
                  <a:spcPts val="0"/>
                </a:spcBef>
                <a:spcAft>
                  <a:spcPts val="0"/>
                </a:spcAft>
                <a:defRPr/>
              </a:pPr>
              <a:r>
                <a:rPr lang="en-US" sz="2000" b="0" baseline="30000" dirty="0">
                  <a:solidFill>
                    <a:schemeClr val="bg1"/>
                  </a:solidFill>
                  <a:latin typeface="Arial" pitchFamily="34" charset="0"/>
                  <a:cs typeface="Arial" pitchFamily="34" charset="0"/>
                </a:rPr>
                <a:t>INTERNATIONAL FEDERATION OF </a:t>
              </a:r>
              <a:br>
                <a:rPr lang="en-US" sz="2000" b="0" baseline="30000" dirty="0">
                  <a:solidFill>
                    <a:schemeClr val="bg1"/>
                  </a:solidFill>
                  <a:latin typeface="Arial" pitchFamily="34" charset="0"/>
                  <a:cs typeface="Arial" pitchFamily="34" charset="0"/>
                </a:rPr>
              </a:br>
              <a:r>
                <a:rPr lang="en-US" sz="2000" b="0" baseline="30000" dirty="0">
                  <a:solidFill>
                    <a:schemeClr val="bg1"/>
                  </a:solidFill>
                  <a:latin typeface="Arial" pitchFamily="34" charset="0"/>
                  <a:cs typeface="Arial" pitchFamily="34" charset="0"/>
                </a:rPr>
                <a:t>RED CROSS AND RED CRESCENT SOCIETIES</a:t>
              </a:r>
            </a:p>
            <a:p>
              <a:pPr fontAlgn="auto">
                <a:spcBef>
                  <a:spcPts val="0"/>
                </a:spcBef>
                <a:spcAft>
                  <a:spcPts val="0"/>
                </a:spcAft>
                <a:defRPr/>
              </a:pPr>
              <a:r>
                <a:rPr lang="en-US" sz="2000" b="0" baseline="30000" dirty="0">
                  <a:solidFill>
                    <a:schemeClr val="bg1"/>
                  </a:solidFill>
                  <a:latin typeface="Arial" pitchFamily="34" charset="0"/>
                  <a:cs typeface="Arial" pitchFamily="34" charset="0"/>
                </a:rPr>
                <a:t>P.O. BOX 372</a:t>
              </a:r>
            </a:p>
            <a:p>
              <a:pPr fontAlgn="auto">
                <a:spcBef>
                  <a:spcPts val="0"/>
                </a:spcBef>
                <a:spcAft>
                  <a:spcPts val="0"/>
                </a:spcAft>
                <a:defRPr/>
              </a:pPr>
              <a:r>
                <a:rPr lang="en-US" sz="2000" b="0" baseline="30000" dirty="0">
                  <a:solidFill>
                    <a:schemeClr val="bg1"/>
                  </a:solidFill>
                  <a:latin typeface="Arial" pitchFamily="34" charset="0"/>
                  <a:cs typeface="Arial" pitchFamily="34" charset="0"/>
                </a:rPr>
                <a:t>CH-1211 GENEVA 19</a:t>
              </a:r>
            </a:p>
            <a:p>
              <a:pPr fontAlgn="auto">
                <a:spcBef>
                  <a:spcPts val="0"/>
                </a:spcBef>
                <a:spcAft>
                  <a:spcPts val="0"/>
                </a:spcAft>
                <a:defRPr/>
              </a:pPr>
              <a:r>
                <a:rPr lang="en-US" sz="2000" b="0" baseline="30000" dirty="0">
                  <a:solidFill>
                    <a:schemeClr val="bg1"/>
                  </a:solidFill>
                  <a:latin typeface="Arial" pitchFamily="34" charset="0"/>
                  <a:cs typeface="Arial" pitchFamily="34" charset="0"/>
                </a:rPr>
                <a:t>SWITZERLAND</a:t>
              </a:r>
            </a:p>
            <a:p>
              <a:pPr fontAlgn="auto">
                <a:spcBef>
                  <a:spcPts val="0"/>
                </a:spcBef>
                <a:spcAft>
                  <a:spcPts val="0"/>
                </a:spcAft>
                <a:defRPr/>
              </a:pPr>
              <a:endParaRPr lang="en-US" sz="2000" b="0" dirty="0">
                <a:solidFill>
                  <a:schemeClr val="bg1"/>
                </a:solidFill>
                <a:latin typeface="Arial" pitchFamily="34" charset="0"/>
                <a:cs typeface="Arial" pitchFamily="34" charset="0"/>
              </a:endParaRPr>
            </a:p>
          </p:txBody>
        </p:sp>
        <p:pic>
          <p:nvPicPr>
            <p:cNvPr id="6" name="Picture 15" descr="SLCM-icons logo-EN.jpg"/>
            <p:cNvPicPr>
              <a:picLocks noChangeAspect="1"/>
            </p:cNvPicPr>
            <p:nvPr/>
          </p:nvPicPr>
          <p:blipFill>
            <a:blip r:embed="rId2" cstate="print"/>
            <a:srcRect/>
            <a:stretch>
              <a:fillRect/>
            </a:stretch>
          </p:blipFill>
          <p:spPr bwMode="auto">
            <a:xfrm>
              <a:off x="457200" y="5486400"/>
              <a:ext cx="1905000" cy="983078"/>
            </a:xfrm>
            <a:prstGeom prst="rect">
              <a:avLst/>
            </a:prstGeom>
            <a:noFill/>
            <a:ln w="9525">
              <a:noFill/>
              <a:miter lim="800000"/>
              <a:headEnd/>
              <a:tailEnd/>
            </a:ln>
          </p:spPr>
        </p:pic>
        <p:pic>
          <p:nvPicPr>
            <p:cNvPr id="7" name="Picture 16" descr="IFRC_logo_EN.jpg"/>
            <p:cNvPicPr>
              <a:picLocks noChangeAspect="1"/>
            </p:cNvPicPr>
            <p:nvPr/>
          </p:nvPicPr>
          <p:blipFill>
            <a:blip r:embed="rId3" cstate="print"/>
            <a:srcRect/>
            <a:stretch>
              <a:fillRect/>
            </a:stretch>
          </p:blipFill>
          <p:spPr bwMode="auto">
            <a:xfrm>
              <a:off x="5715000" y="6096000"/>
              <a:ext cx="3157728" cy="295815"/>
            </a:xfrm>
            <a:prstGeom prst="rect">
              <a:avLst/>
            </a:prstGeom>
            <a:noFill/>
            <a:ln w="9525">
              <a:noFill/>
              <a:miter lim="800000"/>
              <a:headEnd/>
              <a:tailEnd/>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152400" y="5943600"/>
            <a:ext cx="8839200" cy="787400"/>
            <a:chOff x="152400" y="5918015"/>
            <a:chExt cx="8839200" cy="787585"/>
          </a:xfrm>
        </p:grpSpPr>
        <p:sp>
          <p:nvSpPr>
            <p:cNvPr id="9" name="Rectangle 8"/>
            <p:cNvSpPr/>
            <p:nvPr/>
          </p:nvSpPr>
          <p:spPr bwMode="auto">
            <a:xfrm>
              <a:off x="152400" y="5918015"/>
              <a:ext cx="8839200" cy="787585"/>
            </a:xfrm>
            <a:prstGeom prst="rect">
              <a:avLst/>
            </a:prstGeom>
            <a:solidFill>
              <a:srgbClr val="DB0000"/>
            </a:solidFill>
            <a:ln w="9525" cap="flat" cmpd="sng" algn="ctr">
              <a:solidFill>
                <a:schemeClr val="bg1"/>
              </a:solidFill>
              <a:prstDash val="solid"/>
              <a:round/>
              <a:headEnd type="none" w="med" len="med"/>
              <a:tailEnd type="none" w="med" len="med"/>
            </a:ln>
            <a:effectLst/>
          </p:spPr>
          <p:txBody>
            <a:bodyPr/>
            <a:lstStyle/>
            <a:p>
              <a:pPr marL="342900" indent="-342900" fontAlgn="auto">
                <a:spcBef>
                  <a:spcPct val="20000"/>
                </a:spcBef>
                <a:spcAft>
                  <a:spcPts val="0"/>
                </a:spcAft>
                <a:buFontTx/>
                <a:buChar char="•"/>
                <a:defRPr/>
              </a:pPr>
              <a:endParaRPr lang="en-US" sz="3200"/>
            </a:p>
          </p:txBody>
        </p:sp>
        <p:sp>
          <p:nvSpPr>
            <p:cNvPr id="10" name="TextBox 9"/>
            <p:cNvSpPr txBox="1"/>
            <p:nvPr/>
          </p:nvSpPr>
          <p:spPr bwMode="auto">
            <a:xfrm>
              <a:off x="304800" y="6106972"/>
              <a:ext cx="3124200" cy="369974"/>
            </a:xfrm>
            <a:prstGeom prst="rect">
              <a:avLst/>
            </a:prstGeom>
            <a:noFill/>
          </p:spPr>
          <p:txBody>
            <a:bodyPr lIns="0" tIns="0" rIns="0" bIns="0">
              <a:spAutoFit/>
            </a:bodyPr>
            <a:lstStyle/>
            <a:p>
              <a:pPr fontAlgn="auto">
                <a:spcBef>
                  <a:spcPts val="0"/>
                </a:spcBef>
                <a:spcAft>
                  <a:spcPts val="0"/>
                </a:spcAft>
                <a:defRPr/>
              </a:pPr>
              <a:r>
                <a:rPr lang="en-US" sz="1200" b="1">
                  <a:solidFill>
                    <a:srgbClr val="551C15"/>
                  </a:solidFill>
                  <a:latin typeface="Arial Rounded MT Bold" pitchFamily="-110" charset="0"/>
                  <a:ea typeface="Arial Rounded MT Bold" pitchFamily="-110" charset="0"/>
                  <a:cs typeface="Arial Rounded MT Bold" pitchFamily="-110" charset="0"/>
                </a:rPr>
                <a:t>www.ifrc.org</a:t>
              </a:r>
            </a:p>
            <a:p>
              <a:pPr fontAlgn="auto">
                <a:spcBef>
                  <a:spcPts val="0"/>
                </a:spcBef>
                <a:spcAft>
                  <a:spcPts val="0"/>
                </a:spcAft>
                <a:defRPr/>
              </a:pPr>
              <a:r>
                <a:rPr lang="en-US" sz="1200" b="1">
                  <a:solidFill>
                    <a:schemeClr val="bg1"/>
                  </a:solidFill>
                  <a:latin typeface="Arial Rounded MT Bold" pitchFamily="-110" charset="0"/>
                  <a:ea typeface="Arial Rounded MT Bold" pitchFamily="-110" charset="0"/>
                  <a:cs typeface="Arial Rounded MT Bold" pitchFamily="-110" charset="0"/>
                </a:rPr>
                <a:t>Saving lives, changing minds.</a:t>
              </a:r>
              <a:endParaRPr lang="en-US" sz="1200">
                <a:solidFill>
                  <a:schemeClr val="bg1"/>
                </a:solidFill>
                <a:latin typeface="Arial Rounded MT Bold" pitchFamily="-110" charset="0"/>
                <a:ea typeface="Arial Rounded MT Bold" pitchFamily="-110" charset="0"/>
                <a:cs typeface="Arial Rounded MT Bold" pitchFamily="-110" charset="0"/>
              </a:endParaRPr>
            </a:p>
          </p:txBody>
        </p:sp>
        <p:pic>
          <p:nvPicPr>
            <p:cNvPr id="1034" name="Picture 14" descr="IFRC_logo_EN.gif"/>
            <p:cNvPicPr>
              <a:picLocks noChangeAspect="1"/>
            </p:cNvPicPr>
            <p:nvPr/>
          </p:nvPicPr>
          <p:blipFill>
            <a:blip r:embed="rId9" cstate="print"/>
            <a:srcRect/>
            <a:stretch>
              <a:fillRect/>
            </a:stretch>
          </p:blipFill>
          <p:spPr bwMode="auto">
            <a:xfrm>
              <a:off x="5613869" y="6172201"/>
              <a:ext cx="3225331" cy="304800"/>
            </a:xfrm>
            <a:prstGeom prst="rect">
              <a:avLst/>
            </a:prstGeom>
            <a:noFill/>
            <a:ln w="9525">
              <a:noFill/>
              <a:miter lim="800000"/>
              <a:headEnd/>
              <a:tailEnd/>
            </a:ln>
          </p:spPr>
        </p:pic>
      </p:grpSp>
      <p:sp>
        <p:nvSpPr>
          <p:cNvPr id="1027" name="Title Placeholder 1"/>
          <p:cNvSpPr>
            <a:spLocks noGrp="1"/>
          </p:cNvSpPr>
          <p:nvPr>
            <p:ph type="title"/>
          </p:nvPr>
        </p:nvSpPr>
        <p:spPr bwMode="auto">
          <a:xfrm>
            <a:off x="1835696" y="26064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1828800" y="1676400"/>
            <a:ext cx="68580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029" name="Group 16"/>
          <p:cNvGrpSpPr>
            <a:grpSpLocks/>
          </p:cNvGrpSpPr>
          <p:nvPr/>
        </p:nvGrpSpPr>
        <p:grpSpPr bwMode="auto">
          <a:xfrm>
            <a:off x="323528" y="332656"/>
            <a:ext cx="1260475" cy="1260475"/>
            <a:chOff x="228600" y="228600"/>
            <a:chExt cx="1260000" cy="1260000"/>
          </a:xfrm>
        </p:grpSpPr>
        <p:sp>
          <p:nvSpPr>
            <p:cNvPr id="18" name="Oval 17"/>
            <p:cNvSpPr/>
            <p:nvPr/>
          </p:nvSpPr>
          <p:spPr>
            <a:xfrm>
              <a:off x="228600" y="228600"/>
              <a:ext cx="1260000" cy="1260000"/>
            </a:xfrm>
            <a:prstGeom prst="ellipse">
              <a:avLst/>
            </a:prstGeom>
            <a:solidFill>
              <a:srgbClr val="CF1C21"/>
            </a:solidFill>
            <a:ln w="31750">
              <a:solidFill>
                <a:schemeClr val="bg1"/>
              </a:solidFill>
              <a:round/>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TextBox 18"/>
            <p:cNvSpPr txBox="1"/>
            <p:nvPr/>
          </p:nvSpPr>
          <p:spPr>
            <a:xfrm>
              <a:off x="300581" y="588504"/>
              <a:ext cx="1144157" cy="553789"/>
            </a:xfrm>
            <a:prstGeom prst="rect">
              <a:avLst/>
            </a:prstGeom>
            <a:noFill/>
          </p:spPr>
          <p:txBody>
            <a:bodyPr lIns="0" tIns="0" rIns="0" bIns="0">
              <a:spAutoFit/>
            </a:bodyPr>
            <a:lstStyle/>
            <a:p>
              <a:pPr algn="ctr" fontAlgn="auto">
                <a:spcBef>
                  <a:spcPts val="0"/>
                </a:spcBef>
                <a:spcAft>
                  <a:spcPts val="0"/>
                </a:spcAft>
                <a:defRPr/>
              </a:pPr>
              <a:r>
                <a:rPr lang="en-US" sz="1600" b="1" dirty="0">
                  <a:solidFill>
                    <a:schemeClr val="bg1"/>
                  </a:solidFill>
                  <a:latin typeface="Arial" pitchFamily="34" charset="0"/>
                  <a:cs typeface="Arial" pitchFamily="34" charset="0"/>
                </a:rPr>
                <a:t>Federation</a:t>
              </a:r>
              <a:r>
                <a:rPr lang="en-US" sz="1800" b="1" dirty="0">
                  <a:solidFill>
                    <a:schemeClr val="bg1"/>
                  </a:solidFill>
                  <a:latin typeface="Arial" pitchFamily="34" charset="0"/>
                  <a:cs typeface="Arial" pitchFamily="34" charset="0"/>
                </a:rPr>
                <a:t> WASH</a:t>
              </a:r>
            </a:p>
          </p:txBody>
        </p:sp>
      </p:gr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txStyles>
    <p:titleStyle>
      <a:lvl1pPr algn="l" rtl="0" eaLnBrk="1" fontAlgn="base" hangingPunct="1">
        <a:spcBef>
          <a:spcPct val="0"/>
        </a:spcBef>
        <a:spcAft>
          <a:spcPct val="0"/>
        </a:spcAft>
        <a:defRPr sz="2600" b="1" i="1" kern="1200">
          <a:solidFill>
            <a:schemeClr val="tx1"/>
          </a:solidFill>
          <a:latin typeface="Arial" pitchFamily="34" charset="0"/>
          <a:ea typeface="+mj-ea"/>
          <a:cs typeface="Arial" pitchFamily="34" charset="0"/>
        </a:defRPr>
      </a:lvl1pPr>
      <a:lvl2pPr algn="l" rtl="0" eaLnBrk="1" fontAlgn="base" hangingPunct="1">
        <a:spcBef>
          <a:spcPct val="0"/>
        </a:spcBef>
        <a:spcAft>
          <a:spcPct val="0"/>
        </a:spcAft>
        <a:defRPr sz="2600" b="1" i="1">
          <a:solidFill>
            <a:schemeClr val="tx1"/>
          </a:solidFill>
          <a:latin typeface="Arial" pitchFamily="34" charset="0"/>
          <a:cs typeface="Arial" pitchFamily="34" charset="0"/>
        </a:defRPr>
      </a:lvl2pPr>
      <a:lvl3pPr algn="l" rtl="0" eaLnBrk="1" fontAlgn="base" hangingPunct="1">
        <a:spcBef>
          <a:spcPct val="0"/>
        </a:spcBef>
        <a:spcAft>
          <a:spcPct val="0"/>
        </a:spcAft>
        <a:defRPr sz="2600" b="1" i="1">
          <a:solidFill>
            <a:schemeClr val="tx1"/>
          </a:solidFill>
          <a:latin typeface="Arial" pitchFamily="34" charset="0"/>
          <a:cs typeface="Arial" pitchFamily="34" charset="0"/>
        </a:defRPr>
      </a:lvl3pPr>
      <a:lvl4pPr algn="l" rtl="0" eaLnBrk="1" fontAlgn="base" hangingPunct="1">
        <a:spcBef>
          <a:spcPct val="0"/>
        </a:spcBef>
        <a:spcAft>
          <a:spcPct val="0"/>
        </a:spcAft>
        <a:defRPr sz="2600" b="1" i="1">
          <a:solidFill>
            <a:schemeClr val="tx1"/>
          </a:solidFill>
          <a:latin typeface="Arial" pitchFamily="34" charset="0"/>
          <a:cs typeface="Arial" pitchFamily="34" charset="0"/>
        </a:defRPr>
      </a:lvl4pPr>
      <a:lvl5pPr algn="l" rtl="0" eaLnBrk="1" fontAlgn="base" hangingPunct="1">
        <a:spcBef>
          <a:spcPct val="0"/>
        </a:spcBef>
        <a:spcAft>
          <a:spcPct val="0"/>
        </a:spcAft>
        <a:defRPr sz="2600" b="1" i="1">
          <a:solidFill>
            <a:schemeClr val="tx1"/>
          </a:solidFill>
          <a:latin typeface="Arial" pitchFamily="34" charset="0"/>
          <a:cs typeface="Arial" pitchFamily="34" charset="0"/>
        </a:defRPr>
      </a:lvl5pPr>
      <a:lvl6pPr marL="457200" algn="l" rtl="0" eaLnBrk="1" fontAlgn="base" hangingPunct="1">
        <a:spcBef>
          <a:spcPct val="0"/>
        </a:spcBef>
        <a:spcAft>
          <a:spcPct val="0"/>
        </a:spcAft>
        <a:defRPr sz="2600" b="1" i="1">
          <a:solidFill>
            <a:schemeClr val="tx1"/>
          </a:solidFill>
          <a:latin typeface="Arial" pitchFamily="34" charset="0"/>
          <a:cs typeface="Arial" pitchFamily="34" charset="0"/>
        </a:defRPr>
      </a:lvl6pPr>
      <a:lvl7pPr marL="914400" algn="l" rtl="0" eaLnBrk="1" fontAlgn="base" hangingPunct="1">
        <a:spcBef>
          <a:spcPct val="0"/>
        </a:spcBef>
        <a:spcAft>
          <a:spcPct val="0"/>
        </a:spcAft>
        <a:defRPr sz="2600" b="1" i="1">
          <a:solidFill>
            <a:schemeClr val="tx1"/>
          </a:solidFill>
          <a:latin typeface="Arial" pitchFamily="34" charset="0"/>
          <a:cs typeface="Arial" pitchFamily="34" charset="0"/>
        </a:defRPr>
      </a:lvl7pPr>
      <a:lvl8pPr marL="1371600" algn="l" rtl="0" eaLnBrk="1" fontAlgn="base" hangingPunct="1">
        <a:spcBef>
          <a:spcPct val="0"/>
        </a:spcBef>
        <a:spcAft>
          <a:spcPct val="0"/>
        </a:spcAft>
        <a:defRPr sz="2600" b="1" i="1">
          <a:solidFill>
            <a:schemeClr val="tx1"/>
          </a:solidFill>
          <a:latin typeface="Arial" pitchFamily="34" charset="0"/>
          <a:cs typeface="Arial" pitchFamily="34" charset="0"/>
        </a:defRPr>
      </a:lvl8pPr>
      <a:lvl9pPr marL="1828800" algn="l" rtl="0" eaLnBrk="1" fontAlgn="base" hangingPunct="1">
        <a:spcBef>
          <a:spcPct val="0"/>
        </a:spcBef>
        <a:spcAft>
          <a:spcPct val="0"/>
        </a:spcAft>
        <a:defRPr sz="2600" b="1" i="1">
          <a:solidFill>
            <a:schemeClr val="tx1"/>
          </a:solidFill>
          <a:latin typeface="Arial" pitchFamily="34" charset="0"/>
          <a:cs typeface="Arial" pitchFamily="34" charset="0"/>
        </a:defRPr>
      </a:lvl9pPr>
    </p:titleStyle>
    <p:bodyStyle>
      <a:lvl1pPr marL="273050" indent="-273050" algn="l" rtl="0" eaLnBrk="1" fontAlgn="base" hangingPunct="1">
        <a:spcBef>
          <a:spcPct val="20000"/>
        </a:spcBef>
        <a:spcAft>
          <a:spcPct val="0"/>
        </a:spcAft>
        <a:buClr>
          <a:srgbClr val="CF1C21"/>
        </a:buClr>
        <a:buSzPct val="80000"/>
        <a:buFont typeface="Wingdings" pitchFamily="2" charset="2"/>
        <a:buChar char="§"/>
        <a:defRPr sz="2200" kern="1200">
          <a:solidFill>
            <a:schemeClr val="tx1"/>
          </a:solidFill>
          <a:latin typeface="Arial" pitchFamily="34" charset="0"/>
          <a:ea typeface="+mn-ea"/>
          <a:cs typeface="Arial" pitchFamily="34" charset="0"/>
        </a:defRPr>
      </a:lvl1pPr>
      <a:lvl2pPr marL="450850" indent="-177800"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2pPr>
      <a:lvl3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3pPr>
      <a:lvl4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4pPr>
      <a:lvl5pPr marL="627063" indent="-176213" algn="l" rtl="0" eaLnBrk="1" fontAlgn="base" hangingPunct="1">
        <a:spcBef>
          <a:spcPct val="20000"/>
        </a:spcBef>
        <a:spcAft>
          <a:spcPct val="0"/>
        </a:spcAft>
        <a:buClr>
          <a:srgbClr val="CF1C21"/>
        </a:buClr>
        <a:buSzPct val="80000"/>
        <a:buFont typeface="Wingdings" pitchFamily="2" charset="2"/>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8.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67544" y="836712"/>
            <a:ext cx="8496944" cy="2304256"/>
          </a:xfrm>
        </p:spPr>
        <p:txBody>
          <a:bodyPr>
            <a:noAutofit/>
          </a:bodyPr>
          <a:lstStyle/>
          <a:p>
            <a:r>
              <a:rPr lang="en-GB" sz="4800" dirty="0">
                <a:latin typeface="TH Sarabun New" panose="020B0500040200020003" pitchFamily="34" charset="-34"/>
                <a:cs typeface="TH Sarabun New" panose="020B0500040200020003" pitchFamily="34" charset="-34"/>
              </a:rPr>
              <a:t/>
            </a:r>
            <a:br>
              <a:rPr lang="en-GB" sz="4800" dirty="0">
                <a:latin typeface="TH Sarabun New" panose="020B0500040200020003" pitchFamily="34" charset="-34"/>
                <a:cs typeface="TH Sarabun New" panose="020B0500040200020003" pitchFamily="34" charset="-34"/>
              </a:rPr>
            </a:br>
            <a:r>
              <a:rPr lang="en-GB" sz="4800" dirty="0">
                <a:latin typeface="TH Sarabun New" panose="020B0500040200020003" pitchFamily="34" charset="-34"/>
                <a:cs typeface="TH Sarabun New" panose="020B0500040200020003" pitchFamily="34" charset="-34"/>
              </a:rPr>
              <a:t/>
            </a:r>
            <a:br>
              <a:rPr lang="en-GB" sz="4800" dirty="0">
                <a:latin typeface="TH Sarabun New" panose="020B0500040200020003" pitchFamily="34" charset="-34"/>
                <a:cs typeface="TH Sarabun New" panose="020B0500040200020003" pitchFamily="34" charset="-34"/>
              </a:rPr>
            </a:br>
            <a:r>
              <a:rPr lang="en-GB" sz="4800" dirty="0">
                <a:latin typeface="TH Sarabun New" panose="020B0500040200020003" pitchFamily="34" charset="-34"/>
                <a:cs typeface="TH Sarabun New" panose="020B0500040200020003" pitchFamily="34" charset="-34"/>
              </a:rPr>
              <a:t/>
            </a:r>
            <a:br>
              <a:rPr lang="en-GB" sz="4800" dirty="0">
                <a:latin typeface="TH Sarabun New" panose="020B0500040200020003" pitchFamily="34" charset="-34"/>
                <a:cs typeface="TH Sarabun New" panose="020B0500040200020003" pitchFamily="34" charset="-34"/>
              </a:rPr>
            </a:br>
            <a:r>
              <a:rPr lang="th-TH" sz="4800" dirty="0" smtClean="0">
                <a:latin typeface="TH Sarabun New" panose="020B0500040200020003" pitchFamily="34" charset="-34"/>
                <a:cs typeface="TH Sarabun New" panose="020B0500040200020003" pitchFamily="34" charset="-34"/>
              </a:rPr>
              <a:t>กรอบสมรรถนะด้านน้ำ สุขาภิบาลและงานสุขอนามัย </a:t>
            </a:r>
            <a:r>
              <a:rPr lang="en-GB" sz="4800" dirty="0" smtClean="0">
                <a:latin typeface="TH Sarabun New" panose="020B0500040200020003" pitchFamily="34" charset="-34"/>
                <a:cs typeface="TH Sarabun New" panose="020B0500040200020003" pitchFamily="34" charset="-34"/>
              </a:rPr>
              <a:t>WASH </a:t>
            </a:r>
            <a:r>
              <a:rPr lang="en-GB" sz="4800" dirty="0">
                <a:latin typeface="TH Sarabun New" panose="020B0500040200020003" pitchFamily="34" charset="-34"/>
                <a:cs typeface="TH Sarabun New" panose="020B0500040200020003" pitchFamily="34" charset="-34"/>
              </a:rPr>
              <a:t>Competency Framework</a:t>
            </a:r>
            <a:br>
              <a:rPr lang="en-GB" sz="4800" dirty="0">
                <a:latin typeface="TH Sarabun New" panose="020B0500040200020003" pitchFamily="34" charset="-34"/>
                <a:cs typeface="TH Sarabun New" panose="020B0500040200020003" pitchFamily="34" charset="-34"/>
              </a:rPr>
            </a:br>
            <a:r>
              <a:rPr lang="en-GB" sz="4800" dirty="0">
                <a:latin typeface="TH Sarabun New" panose="020B0500040200020003" pitchFamily="34" charset="-34"/>
                <a:cs typeface="TH Sarabun New" panose="020B0500040200020003" pitchFamily="34" charset="-34"/>
              </a:rPr>
              <a:t> </a:t>
            </a:r>
            <a:br>
              <a:rPr lang="en-GB" sz="4800" dirty="0">
                <a:latin typeface="TH Sarabun New" panose="020B0500040200020003" pitchFamily="34" charset="-34"/>
                <a:cs typeface="TH Sarabun New" panose="020B0500040200020003" pitchFamily="34" charset="-34"/>
              </a:rPr>
            </a:br>
            <a:r>
              <a:rPr lang="en-GB" sz="4800" dirty="0">
                <a:latin typeface="TH Sarabun New" panose="020B0500040200020003" pitchFamily="34" charset="-34"/>
                <a:cs typeface="TH Sarabun New" panose="020B0500040200020003" pitchFamily="34" charset="-34"/>
              </a:rPr>
              <a:t/>
            </a:r>
            <a:br>
              <a:rPr lang="en-GB" sz="4800" dirty="0">
                <a:latin typeface="TH Sarabun New" panose="020B0500040200020003" pitchFamily="34" charset="-34"/>
                <a:cs typeface="TH Sarabun New" panose="020B0500040200020003" pitchFamily="34" charset="-34"/>
              </a:rPr>
            </a:br>
            <a:r>
              <a:rPr lang="en-GB" sz="4800" dirty="0">
                <a:latin typeface="TH Sarabun New" panose="020B0500040200020003" pitchFamily="34" charset="-34"/>
                <a:cs typeface="TH Sarabun New" panose="020B0500040200020003" pitchFamily="34" charset="-34"/>
              </a:rPr>
              <a:t/>
            </a:r>
            <a:br>
              <a:rPr lang="en-GB" sz="4800" dirty="0">
                <a:latin typeface="TH Sarabun New" panose="020B0500040200020003" pitchFamily="34" charset="-34"/>
                <a:cs typeface="TH Sarabun New" panose="020B0500040200020003" pitchFamily="34" charset="-34"/>
              </a:rPr>
            </a:br>
            <a:endParaRPr lang="en-GB" sz="4800" b="0" dirty="0">
              <a:latin typeface="TH Sarabun New" panose="020B0500040200020003" pitchFamily="34" charset="-34"/>
              <a:cs typeface="TH Sarabun New" panose="020B0500040200020003" pitchFamily="34" charset="-34"/>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563"/>
          <a:stretch/>
        </p:blipFill>
        <p:spPr>
          <a:xfrm>
            <a:off x="4355976" y="2852936"/>
            <a:ext cx="4608512" cy="3034151"/>
          </a:xfrm>
          <a:prstGeom prst="rect">
            <a:avLst/>
          </a:prstGeom>
        </p:spPr>
      </p:pic>
    </p:spTree>
    <p:extLst>
      <p:ext uri="{BB962C8B-B14F-4D97-AF65-F5344CB8AC3E}">
        <p14:creationId xmlns:p14="http://schemas.microsoft.com/office/powerpoint/2010/main" val="512501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HP-SC1 HP Assessment</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132330945"/>
              </p:ext>
            </p:extLst>
          </p:nvPr>
        </p:nvGraphicFramePr>
        <p:xfrm>
          <a:off x="323528" y="1700808"/>
          <a:ext cx="8568951" cy="27840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HP-SC1-A</a:t>
                      </a:r>
                    </a:p>
                    <a:p>
                      <a:pPr marL="0" marR="0">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Demonstrate knowledge of key concepts of assessment tools for problem identification of WASH/hygiene-related risks and behaviours.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HP-SC1-B</a:t>
                      </a:r>
                    </a:p>
                    <a:p>
                      <a:pPr marL="0" marR="0" algn="l">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Implement the assessment tools to yield useable data.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HP-SC1-C</a:t>
                      </a:r>
                    </a:p>
                    <a:p>
                      <a:pPr marL="0" marR="0">
                        <a:spcBef>
                          <a:spcPts val="0"/>
                        </a:spcBef>
                        <a:spcAft>
                          <a:spcPts val="0"/>
                        </a:spcAft>
                      </a:pPr>
                      <a:r>
                        <a:rPr lang="en-GB" sz="2000" dirty="0">
                          <a:effectLst/>
                          <a:latin typeface="Calibri" panose="020F0502020204030204" pitchFamily="34" charset="0"/>
                          <a:ea typeface="Calibri" panose="020F0502020204030204" pitchFamily="34" charset="0"/>
                          <a:cs typeface="Times New Roman" panose="02020603050405020304" pitchFamily="18" charset="0"/>
                        </a:rPr>
                        <a:t>Design WASH assessments and evaluate the outcomes.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1783641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HP-SC2 Target group</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2567679860"/>
              </p:ext>
            </p:extLst>
          </p:nvPr>
        </p:nvGraphicFramePr>
        <p:xfrm>
          <a:off x="323528" y="1700808"/>
          <a:ext cx="8568951" cy="21744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2000" b="0" i="0" u="none" strike="noStrike" dirty="0">
                          <a:solidFill>
                            <a:srgbClr val="000000"/>
                          </a:solidFill>
                          <a:effectLst/>
                          <a:latin typeface="Arial" panose="020B0604020202020204" pitchFamily="34" charset="0"/>
                        </a:rPr>
                        <a:t>HP-SC2-A</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Demonstrate knowledge of key concepts of identifying appropriate target groups.</a:t>
                      </a:r>
                    </a:p>
                  </a:txBody>
                  <a:tcPr marL="0" marR="0" marT="0" marB="0"/>
                </a:tc>
                <a:tc>
                  <a:txBody>
                    <a:bodyPr/>
                    <a:lstStyle/>
                    <a:p>
                      <a:pPr algn="l" fontAlgn="t"/>
                      <a:r>
                        <a:rPr lang="en-GB" sz="2000" b="0" i="0" u="none" strike="noStrike" dirty="0">
                          <a:solidFill>
                            <a:srgbClr val="000000"/>
                          </a:solidFill>
                          <a:effectLst/>
                          <a:latin typeface="Arial" panose="020B0604020202020204" pitchFamily="34" charset="0"/>
                        </a:rPr>
                        <a:t>HP-SC2-B</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Implementation of identifying appropriate target groups.</a:t>
                      </a:r>
                    </a:p>
                  </a:txBody>
                  <a:tcPr marL="0" marR="0" marT="0" marB="0"/>
                </a:tc>
                <a:tc>
                  <a:txBody>
                    <a:bodyPr/>
                    <a:lstStyle/>
                    <a:p>
                      <a:pPr algn="l" fontAlgn="t"/>
                      <a:r>
                        <a:rPr lang="en-GB" sz="2000" b="0" i="0" u="none" strike="noStrike" dirty="0">
                          <a:solidFill>
                            <a:srgbClr val="000000"/>
                          </a:solidFill>
                          <a:effectLst/>
                          <a:latin typeface="Arial" panose="020B0604020202020204" pitchFamily="34" charset="0"/>
                        </a:rPr>
                        <a:t>HP-SC2-C</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Evaluating appropriateness of target group identification</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2139945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HP-SC3 Barrier analysis</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3810286477"/>
              </p:ext>
            </p:extLst>
          </p:nvPr>
        </p:nvGraphicFramePr>
        <p:xfrm>
          <a:off x="323528" y="1700808"/>
          <a:ext cx="8568951" cy="21744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2000" b="0" i="0" u="none" strike="noStrike" dirty="0">
                          <a:solidFill>
                            <a:srgbClr val="000000"/>
                          </a:solidFill>
                          <a:effectLst/>
                          <a:latin typeface="Arial" panose="020B0604020202020204" pitchFamily="34" charset="0"/>
                        </a:rPr>
                        <a:t>HP-SC3-A</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Demonstrate knowledge of key concepts of  barriers and motivators for behaviour change.</a:t>
                      </a:r>
                    </a:p>
                  </a:txBody>
                  <a:tcPr marL="0" marR="0" marT="0" marB="0"/>
                </a:tc>
                <a:tc gridSpan="2">
                  <a:txBody>
                    <a:bodyPr/>
                    <a:lstStyle/>
                    <a:p>
                      <a:pPr algn="l" fontAlgn="t"/>
                      <a:r>
                        <a:rPr lang="en-US" sz="2000" b="0" i="0" u="none" strike="noStrike" dirty="0">
                          <a:solidFill>
                            <a:srgbClr val="000000"/>
                          </a:solidFill>
                          <a:effectLst/>
                          <a:latin typeface="Arial" panose="020B0604020202020204" pitchFamily="34" charset="0"/>
                        </a:rPr>
                        <a:t>HP-SC3-BC</a:t>
                      </a:r>
                      <a:br>
                        <a:rPr lang="en-US" sz="2000" b="0" i="0" u="none" strike="noStrike" dirty="0">
                          <a:solidFill>
                            <a:srgbClr val="000000"/>
                          </a:solidFill>
                          <a:effectLst/>
                          <a:latin typeface="Arial" panose="020B0604020202020204" pitchFamily="34" charset="0"/>
                        </a:rPr>
                      </a:br>
                      <a:r>
                        <a:rPr lang="en-US" sz="2000" b="0" i="0" u="none" strike="noStrike" dirty="0">
                          <a:solidFill>
                            <a:srgbClr val="000000"/>
                          </a:solidFill>
                          <a:effectLst/>
                          <a:latin typeface="Arial" panose="020B0604020202020204" pitchFamily="34" charset="0"/>
                        </a:rPr>
                        <a:t>Implement barrier analysis.</a:t>
                      </a:r>
                    </a:p>
                  </a:txBody>
                  <a:tcPr marL="0" marR="0" marT="0" marB="0"/>
                </a:tc>
                <a:tc hMerge="1">
                  <a:txBody>
                    <a:bodyPr/>
                    <a:lstStyle/>
                    <a:p>
                      <a:endParaRPr lang="en-US" dirty="0"/>
                    </a:p>
                  </a:txBody>
                  <a:tcPr/>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2216616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HP-SC4 Behaviour change objectives</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1151175397"/>
              </p:ext>
            </p:extLst>
          </p:nvPr>
        </p:nvGraphicFramePr>
        <p:xfrm>
          <a:off x="323528" y="1700808"/>
          <a:ext cx="8568951" cy="21744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2000" b="0" i="0" u="none" strike="noStrike">
                          <a:solidFill>
                            <a:srgbClr val="000000"/>
                          </a:solidFill>
                          <a:effectLst/>
                          <a:latin typeface="Arial" panose="020B0604020202020204" pitchFamily="34" charset="0"/>
                        </a:rPr>
                        <a:t>HP-SC4-A</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Demonstrate knowledge of key concepts of hygiene behaviour change objectives.</a:t>
                      </a:r>
                    </a:p>
                  </a:txBody>
                  <a:tcPr marL="0" marR="0" marT="0" marB="0"/>
                </a:tc>
                <a:tc>
                  <a:txBody>
                    <a:bodyPr/>
                    <a:lstStyle/>
                    <a:p>
                      <a:pPr algn="l" fontAlgn="t"/>
                      <a:r>
                        <a:rPr lang="en-GB" sz="2000" b="0" i="0" u="none" strike="noStrike">
                          <a:solidFill>
                            <a:srgbClr val="000000"/>
                          </a:solidFill>
                          <a:effectLst/>
                          <a:latin typeface="Arial" panose="020B0604020202020204" pitchFamily="34" charset="0"/>
                        </a:rPr>
                        <a:t>HP-SC4-B</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Implement the formulating hygiene behaviour change objectives.</a:t>
                      </a:r>
                    </a:p>
                  </a:txBody>
                  <a:tcPr marL="0" marR="0" marT="0" marB="0"/>
                </a:tc>
                <a:tc>
                  <a:txBody>
                    <a:bodyPr/>
                    <a:lstStyle/>
                    <a:p>
                      <a:pPr algn="l" fontAlgn="t"/>
                      <a:r>
                        <a:rPr lang="en-GB" sz="2000" b="0" i="0" u="none" strike="noStrike" dirty="0">
                          <a:solidFill>
                            <a:srgbClr val="000000"/>
                          </a:solidFill>
                          <a:effectLst/>
                          <a:latin typeface="Arial" panose="020B0604020202020204" pitchFamily="34" charset="0"/>
                        </a:rPr>
                        <a:t>HP-SC4-C</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Evaluate barriers and environment and motivators and design a project based on existing barriers and motivators.</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2380420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HP-SC5 Behaviour change activities</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1128500782"/>
              </p:ext>
            </p:extLst>
          </p:nvPr>
        </p:nvGraphicFramePr>
        <p:xfrm>
          <a:off x="323528" y="1700808"/>
          <a:ext cx="8568951" cy="21744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2000" b="0" i="0" u="none" strike="noStrike">
                          <a:solidFill>
                            <a:srgbClr val="000000"/>
                          </a:solidFill>
                          <a:effectLst/>
                          <a:latin typeface="Arial" panose="020B0604020202020204" pitchFamily="34" charset="0"/>
                        </a:rPr>
                        <a:t>HP-SC5-A</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Demonstrate knowledge of key concepts of planning hygiene behaviour change activities.</a:t>
                      </a:r>
                    </a:p>
                  </a:txBody>
                  <a:tcPr marL="0" marR="0" marT="0" marB="0"/>
                </a:tc>
                <a:tc>
                  <a:txBody>
                    <a:bodyPr/>
                    <a:lstStyle/>
                    <a:p>
                      <a:pPr algn="l" fontAlgn="t"/>
                      <a:r>
                        <a:rPr lang="en-US" sz="2000" b="0" i="0" u="none" strike="noStrike">
                          <a:solidFill>
                            <a:srgbClr val="000000"/>
                          </a:solidFill>
                          <a:effectLst/>
                          <a:latin typeface="Arial" panose="020B0604020202020204" pitchFamily="34" charset="0"/>
                        </a:rPr>
                        <a:t>HP-SC5-B</a:t>
                      </a:r>
                      <a:br>
                        <a:rPr lang="en-US" sz="2000" b="0" i="0" u="none" strike="noStrike">
                          <a:solidFill>
                            <a:srgbClr val="000000"/>
                          </a:solidFill>
                          <a:effectLst/>
                          <a:latin typeface="Arial" panose="020B0604020202020204" pitchFamily="34" charset="0"/>
                        </a:rPr>
                      </a:br>
                      <a:r>
                        <a:rPr lang="en-US" sz="2000" b="0" i="0" u="none" strike="noStrike">
                          <a:solidFill>
                            <a:srgbClr val="000000"/>
                          </a:solidFill>
                          <a:effectLst/>
                          <a:latin typeface="Arial" panose="020B0604020202020204" pitchFamily="34" charset="0"/>
                        </a:rPr>
                        <a:t>Implement BC activities.</a:t>
                      </a:r>
                    </a:p>
                  </a:txBody>
                  <a:tcPr marL="0" marR="0" marT="0" marB="0"/>
                </a:tc>
                <a:tc>
                  <a:txBody>
                    <a:bodyPr/>
                    <a:lstStyle/>
                    <a:p>
                      <a:pPr algn="l" fontAlgn="t"/>
                      <a:r>
                        <a:rPr lang="en-GB" sz="2000" b="0" i="0" u="none" strike="noStrike" dirty="0">
                          <a:solidFill>
                            <a:srgbClr val="000000"/>
                          </a:solidFill>
                          <a:effectLst/>
                          <a:latin typeface="Arial" panose="020B0604020202020204" pitchFamily="34" charset="0"/>
                        </a:rPr>
                        <a:t>HP-SC5-C</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Design and evaluate BC activities.</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1202783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HP-SC6 Community involvement</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2180141528"/>
              </p:ext>
            </p:extLst>
          </p:nvPr>
        </p:nvGraphicFramePr>
        <p:xfrm>
          <a:off x="323528" y="1700808"/>
          <a:ext cx="8568951" cy="336315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1800" b="0" i="0" u="none" strike="noStrike">
                          <a:solidFill>
                            <a:srgbClr val="000000"/>
                          </a:solidFill>
                          <a:effectLst/>
                          <a:latin typeface="Arial" panose="020B0604020202020204" pitchFamily="34" charset="0"/>
                        </a:rPr>
                        <a:t>HP-SC6-A</a:t>
                      </a:r>
                      <a:br>
                        <a:rPr lang="en-GB" sz="1800" b="0" i="0" u="none" strike="noStrike">
                          <a:solidFill>
                            <a:srgbClr val="000000"/>
                          </a:solidFill>
                          <a:effectLst/>
                          <a:latin typeface="Arial" panose="020B0604020202020204" pitchFamily="34" charset="0"/>
                        </a:rPr>
                      </a:br>
                      <a:r>
                        <a:rPr lang="en-GB" sz="1800" b="0" i="0" u="none" strike="noStrike">
                          <a:solidFill>
                            <a:srgbClr val="000000"/>
                          </a:solidFill>
                          <a:effectLst/>
                          <a:latin typeface="Arial" panose="020B0604020202020204" pitchFamily="34" charset="0"/>
                        </a:rPr>
                        <a:t>Demonstrate knowledge of key concepts of  considerations with design and implementation of WASH infrastructure with respect to gender, accessibility, inclusion, protection and community engagement suggestions.</a:t>
                      </a:r>
                    </a:p>
                  </a:txBody>
                  <a:tcPr marL="0" marR="0" marT="0" marB="0"/>
                </a:tc>
                <a:tc gridSpan="2">
                  <a:txBody>
                    <a:bodyPr/>
                    <a:lstStyle/>
                    <a:p>
                      <a:pPr algn="l" fontAlgn="t"/>
                      <a:r>
                        <a:rPr lang="en-GB" sz="1800" b="0" i="0" u="none" strike="noStrike" dirty="0">
                          <a:solidFill>
                            <a:srgbClr val="000000"/>
                          </a:solidFill>
                          <a:effectLst/>
                          <a:latin typeface="Arial" panose="020B0604020202020204" pitchFamily="34" charset="0"/>
                        </a:rPr>
                        <a:t>HP-SC6-BC</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Assure that key considerations with design and implementation of WASH infrastructure with respect to gender, accessibility, inclusion, protection and community engagement suggestions are addressed and implemented</a:t>
                      </a:r>
                    </a:p>
                  </a:txBody>
                  <a:tcPr marL="0" marR="0" marT="0" marB="0"/>
                </a:tc>
                <a:tc hMerge="1">
                  <a:txBody>
                    <a:bodyPr/>
                    <a:lstStyle/>
                    <a:p>
                      <a:endParaRPr lang="en-US" dirty="0"/>
                    </a:p>
                  </a:txBody>
                  <a:tcPr/>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77213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HP-SC7 CEA</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851659253"/>
              </p:ext>
            </p:extLst>
          </p:nvPr>
        </p:nvGraphicFramePr>
        <p:xfrm>
          <a:off x="323528" y="1700808"/>
          <a:ext cx="8568951" cy="281451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1800" b="0" i="0" u="none" strike="noStrike">
                          <a:solidFill>
                            <a:srgbClr val="000000"/>
                          </a:solidFill>
                          <a:effectLst/>
                          <a:latin typeface="Arial" panose="020B0604020202020204" pitchFamily="34" charset="0"/>
                        </a:rPr>
                        <a:t>HP-SC7-A</a:t>
                      </a:r>
                      <a:br>
                        <a:rPr lang="en-GB" sz="1800" b="0" i="0" u="none" strike="noStrike">
                          <a:solidFill>
                            <a:srgbClr val="000000"/>
                          </a:solidFill>
                          <a:effectLst/>
                          <a:latin typeface="Arial" panose="020B0604020202020204" pitchFamily="34" charset="0"/>
                        </a:rPr>
                      </a:br>
                      <a:r>
                        <a:rPr lang="en-GB" sz="1800" b="0" i="0" u="none" strike="noStrike">
                          <a:solidFill>
                            <a:srgbClr val="000000"/>
                          </a:solidFill>
                          <a:effectLst/>
                          <a:latin typeface="Arial" panose="020B0604020202020204" pitchFamily="34" charset="0"/>
                        </a:rPr>
                        <a:t>Demonstrate knowledge of key concepts of implementation activities including following the prescribed plan and working with NS and Teams for CEA with community.</a:t>
                      </a:r>
                    </a:p>
                  </a:txBody>
                  <a:tcPr marL="0" marR="0" marT="0" marB="0"/>
                </a:tc>
                <a:tc>
                  <a:txBody>
                    <a:bodyPr/>
                    <a:lstStyle/>
                    <a:p>
                      <a:pPr algn="l" fontAlgn="t"/>
                      <a:r>
                        <a:rPr lang="en-GB" sz="1800" b="0" i="0" u="none" strike="noStrike">
                          <a:solidFill>
                            <a:srgbClr val="000000"/>
                          </a:solidFill>
                          <a:effectLst/>
                          <a:latin typeface="Arial" panose="020B0604020202020204" pitchFamily="34" charset="0"/>
                        </a:rPr>
                        <a:t>HP-SC7-A</a:t>
                      </a:r>
                      <a:br>
                        <a:rPr lang="en-GB" sz="1800" b="0" i="0" u="none" strike="noStrike">
                          <a:solidFill>
                            <a:srgbClr val="000000"/>
                          </a:solidFill>
                          <a:effectLst/>
                          <a:latin typeface="Arial" panose="020B0604020202020204" pitchFamily="34" charset="0"/>
                        </a:rPr>
                      </a:br>
                      <a:r>
                        <a:rPr lang="en-GB" sz="1800" b="0" i="0" u="none" strike="noStrike">
                          <a:solidFill>
                            <a:srgbClr val="000000"/>
                          </a:solidFill>
                          <a:effectLst/>
                          <a:latin typeface="Arial" panose="020B0604020202020204" pitchFamily="34" charset="0"/>
                        </a:rPr>
                        <a:t>Implement activities including following the prescribed plan and working with NS and  Teams for CEA with community</a:t>
                      </a:r>
                    </a:p>
                  </a:txBody>
                  <a:tcPr marL="0" marR="0" marT="0" marB="0"/>
                </a:tc>
                <a:tc>
                  <a:txBody>
                    <a:bodyPr/>
                    <a:lstStyle/>
                    <a:p>
                      <a:pPr algn="l" fontAlgn="t"/>
                      <a:r>
                        <a:rPr lang="en-GB" sz="1800" b="0" i="0" u="none" strike="noStrike" dirty="0">
                          <a:solidFill>
                            <a:srgbClr val="000000"/>
                          </a:solidFill>
                          <a:effectLst/>
                          <a:latin typeface="Arial" panose="020B0604020202020204" pitchFamily="34" charset="0"/>
                        </a:rPr>
                        <a:t>HP-SC7-C</a:t>
                      </a:r>
                      <a:br>
                        <a:rPr lang="en-GB" sz="1800" b="0" i="0" u="none" strike="noStrike" dirty="0">
                          <a:solidFill>
                            <a:srgbClr val="000000"/>
                          </a:solidFill>
                          <a:effectLst/>
                          <a:latin typeface="Arial" panose="020B0604020202020204" pitchFamily="34" charset="0"/>
                        </a:rPr>
                      </a:br>
                      <a:r>
                        <a:rPr lang="en-GB" sz="1800" b="0" i="0" u="none" strike="noStrike" dirty="0">
                          <a:solidFill>
                            <a:srgbClr val="000000"/>
                          </a:solidFill>
                          <a:effectLst/>
                          <a:latin typeface="Arial" panose="020B0604020202020204" pitchFamily="34" charset="0"/>
                        </a:rPr>
                        <a:t>Evaluate implementation including following the prescribed plan and working with NS and Teams for CEA with community.</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617540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HP-SC8 HP M&amp;E</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3418570644"/>
              </p:ext>
            </p:extLst>
          </p:nvPr>
        </p:nvGraphicFramePr>
        <p:xfrm>
          <a:off x="323528" y="1700808"/>
          <a:ext cx="8568951" cy="21744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2000" b="0" i="0" u="none" strike="noStrike">
                          <a:solidFill>
                            <a:srgbClr val="000000"/>
                          </a:solidFill>
                          <a:effectLst/>
                          <a:latin typeface="Arial" panose="020B0604020202020204" pitchFamily="34" charset="0"/>
                        </a:rPr>
                        <a:t>HP-SC8-A</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Demonstrate knowledge of key concepts of monitoring and evaluation in hygiene promotion.</a:t>
                      </a:r>
                    </a:p>
                  </a:txBody>
                  <a:tcPr marL="0" marR="0" marT="0" marB="0"/>
                </a:tc>
                <a:tc>
                  <a:txBody>
                    <a:bodyPr/>
                    <a:lstStyle/>
                    <a:p>
                      <a:pPr algn="l" fontAlgn="t"/>
                      <a:r>
                        <a:rPr lang="en-GB" sz="2000" b="0" i="0" u="none" strike="noStrike">
                          <a:solidFill>
                            <a:srgbClr val="000000"/>
                          </a:solidFill>
                          <a:effectLst/>
                          <a:latin typeface="Arial" panose="020B0604020202020204" pitchFamily="34" charset="0"/>
                        </a:rPr>
                        <a:t>HP-SC8-B</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Implement monitoring and evaluation approach for hygiene promotion interventions.</a:t>
                      </a:r>
                    </a:p>
                  </a:txBody>
                  <a:tcPr marL="0" marR="0" marT="0" marB="0"/>
                </a:tc>
                <a:tc>
                  <a:txBody>
                    <a:bodyPr/>
                    <a:lstStyle/>
                    <a:p>
                      <a:pPr algn="l" fontAlgn="t"/>
                      <a:r>
                        <a:rPr lang="en-GB" sz="2000" b="0" i="0" u="none" strike="noStrike" dirty="0">
                          <a:solidFill>
                            <a:srgbClr val="000000"/>
                          </a:solidFill>
                          <a:effectLst/>
                          <a:latin typeface="Arial" panose="020B0604020202020204" pitchFamily="34" charset="0"/>
                        </a:rPr>
                        <a:t>HP-SC8-C</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Design and evaluate the effectiveness of monitoring and evaluation approach for hygiene promotion interventions.</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1170236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HP-SC9 HP revision</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754541559"/>
              </p:ext>
            </p:extLst>
          </p:nvPr>
        </p:nvGraphicFramePr>
        <p:xfrm>
          <a:off x="323528" y="1700808"/>
          <a:ext cx="8568951" cy="24792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2000" b="0" i="0" u="none" strike="noStrike">
                          <a:solidFill>
                            <a:srgbClr val="000000"/>
                          </a:solidFill>
                          <a:effectLst/>
                          <a:latin typeface="Arial" panose="020B0604020202020204" pitchFamily="34" charset="0"/>
                        </a:rPr>
                        <a:t>HP-SC9-A</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Demonstrate knowledge of key concepts of  need to review and re-adjust hygiene promotion activities.</a:t>
                      </a:r>
                    </a:p>
                  </a:txBody>
                  <a:tcPr marL="0" marR="0" marT="0" marB="0"/>
                </a:tc>
                <a:tc>
                  <a:txBody>
                    <a:bodyPr/>
                    <a:lstStyle/>
                    <a:p>
                      <a:pPr algn="l" fontAlgn="t"/>
                      <a:r>
                        <a:rPr lang="en-GB" sz="2000" b="0" i="0" u="none" strike="noStrike">
                          <a:solidFill>
                            <a:srgbClr val="000000"/>
                          </a:solidFill>
                          <a:effectLst/>
                          <a:latin typeface="Arial" panose="020B0604020202020204" pitchFamily="34" charset="0"/>
                        </a:rPr>
                        <a:t>HP-SC9-B</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Implement review and re-adjustment of hygiene promotion.</a:t>
                      </a:r>
                    </a:p>
                  </a:txBody>
                  <a:tcPr marL="0" marR="0" marT="0" marB="0"/>
                </a:tc>
                <a:tc>
                  <a:txBody>
                    <a:bodyPr/>
                    <a:lstStyle/>
                    <a:p>
                      <a:pPr algn="l" fontAlgn="t"/>
                      <a:r>
                        <a:rPr lang="en-GB" sz="2000" b="0" i="0" u="none" strike="noStrike" dirty="0">
                          <a:solidFill>
                            <a:srgbClr val="000000"/>
                          </a:solidFill>
                          <a:effectLst/>
                          <a:latin typeface="Arial" panose="020B0604020202020204" pitchFamily="34" charset="0"/>
                        </a:rPr>
                        <a:t>HP-SC9-C</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Design and evaluate review and re-adjustment of hygiene promotion.</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4101565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HP-SC10 HP institution</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1851233200"/>
              </p:ext>
            </p:extLst>
          </p:nvPr>
        </p:nvGraphicFramePr>
        <p:xfrm>
          <a:off x="323528" y="1700808"/>
          <a:ext cx="8568951" cy="21744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2000" b="0" i="0" u="none" strike="noStrike">
                          <a:solidFill>
                            <a:srgbClr val="000000"/>
                          </a:solidFill>
                          <a:effectLst/>
                          <a:latin typeface="Arial" panose="020B0604020202020204" pitchFamily="34" charset="0"/>
                        </a:rPr>
                        <a:t>HP-SC10-A</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Demonstrate knowledge of key concepts of specifics of hygiene promotion in an institutional setting.</a:t>
                      </a:r>
                    </a:p>
                  </a:txBody>
                  <a:tcPr marL="0" marR="0" marT="0" marB="0"/>
                </a:tc>
                <a:tc>
                  <a:txBody>
                    <a:bodyPr/>
                    <a:lstStyle/>
                    <a:p>
                      <a:pPr algn="l" fontAlgn="t"/>
                      <a:r>
                        <a:rPr lang="fr-FR" sz="2000" b="0" i="0" u="none" strike="noStrike">
                          <a:solidFill>
                            <a:srgbClr val="000000"/>
                          </a:solidFill>
                          <a:effectLst/>
                          <a:latin typeface="Arial" panose="020B0604020202020204" pitchFamily="34" charset="0"/>
                        </a:rPr>
                        <a:t>HP-SC10-B</a:t>
                      </a:r>
                      <a:br>
                        <a:rPr lang="fr-FR" sz="2000" b="0" i="0" u="none" strike="noStrike">
                          <a:solidFill>
                            <a:srgbClr val="000000"/>
                          </a:solidFill>
                          <a:effectLst/>
                          <a:latin typeface="Arial" panose="020B0604020202020204" pitchFamily="34" charset="0"/>
                        </a:rPr>
                      </a:br>
                      <a:r>
                        <a:rPr lang="fr-FR" sz="2000" b="0" i="0" u="none" strike="noStrike">
                          <a:solidFill>
                            <a:srgbClr val="000000"/>
                          </a:solidFill>
                          <a:effectLst/>
                          <a:latin typeface="Arial" panose="020B0604020202020204" pitchFamily="34" charset="0"/>
                        </a:rPr>
                        <a:t>Implement institutional hygiene promotion activities.</a:t>
                      </a:r>
                    </a:p>
                  </a:txBody>
                  <a:tcPr marL="0" marR="0" marT="0" marB="0"/>
                </a:tc>
                <a:tc>
                  <a:txBody>
                    <a:bodyPr/>
                    <a:lstStyle/>
                    <a:p>
                      <a:pPr algn="l" fontAlgn="t"/>
                      <a:r>
                        <a:rPr lang="en-GB" sz="2000" b="0" i="0" u="none" strike="noStrike" dirty="0">
                          <a:solidFill>
                            <a:srgbClr val="000000"/>
                          </a:solidFill>
                          <a:effectLst/>
                          <a:latin typeface="Arial" panose="020B0604020202020204" pitchFamily="34" charset="0"/>
                        </a:rPr>
                        <a:t>HP-SC10-C</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Design and evaluate institutional hygiene promotion in institutions.</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3864685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340B42E-93F8-4874-8054-74B2BB7105AB}"/>
              </a:ext>
            </a:extLst>
          </p:cNvPr>
          <p:cNvSpPr>
            <a:spLocks noGrp="1"/>
          </p:cNvSpPr>
          <p:nvPr>
            <p:ph idx="1"/>
          </p:nvPr>
        </p:nvSpPr>
        <p:spPr>
          <a:xfrm>
            <a:off x="395536" y="1711349"/>
            <a:ext cx="8496944" cy="4525963"/>
          </a:xfrm>
        </p:spPr>
        <p:txBody>
          <a:bodyPr>
            <a:noAutofit/>
          </a:bodyPr>
          <a:lstStyle/>
          <a:p>
            <a:pPr marL="0" indent="0">
              <a:spcBef>
                <a:spcPts val="0"/>
              </a:spcBef>
              <a:buNone/>
            </a:pPr>
            <a:r>
              <a:rPr lang="th-TH" sz="2000" b="1" dirty="0" smtClean="0">
                <a:solidFill>
                  <a:srgbClr val="FF0000"/>
                </a:solidFill>
              </a:rPr>
              <a:t>เป้าหมายของบทเรียน </a:t>
            </a:r>
            <a:r>
              <a:rPr lang="en-GB" sz="2000" b="1" dirty="0" smtClean="0">
                <a:solidFill>
                  <a:srgbClr val="FF0000"/>
                </a:solidFill>
              </a:rPr>
              <a:t>Aim </a:t>
            </a:r>
            <a:r>
              <a:rPr lang="en-GB" sz="2000" b="1" dirty="0">
                <a:solidFill>
                  <a:srgbClr val="FF0000"/>
                </a:solidFill>
              </a:rPr>
              <a:t>of this session</a:t>
            </a:r>
            <a:endParaRPr lang="en-GB" sz="2000" dirty="0">
              <a:solidFill>
                <a:srgbClr val="FF0000"/>
              </a:solidFill>
            </a:endParaRPr>
          </a:p>
          <a:p>
            <a:pPr>
              <a:spcBef>
                <a:spcPts val="0"/>
              </a:spcBef>
            </a:pPr>
            <a:r>
              <a:rPr lang="th-TH" sz="2000" dirty="0" smtClean="0"/>
              <a:t>เพื่อสรุปภาพรวมกรอบสมรรถนะในการดำเนินงานด้านน้ำ สุขาภิบาลและงานสุขอนามัย </a:t>
            </a:r>
          </a:p>
          <a:p>
            <a:pPr marL="0" indent="0">
              <a:spcBef>
                <a:spcPts val="0"/>
              </a:spcBef>
              <a:buNone/>
            </a:pPr>
            <a:r>
              <a:rPr lang="th-TH" sz="2000" b="1" dirty="0" smtClean="0">
                <a:solidFill>
                  <a:srgbClr val="FF0000"/>
                </a:solidFill>
              </a:rPr>
              <a:t>วัตถุประสงค์สำหรับบทเรียน </a:t>
            </a:r>
            <a:r>
              <a:rPr lang="en-GB" sz="2000" b="1" dirty="0" smtClean="0">
                <a:solidFill>
                  <a:srgbClr val="FF0000"/>
                </a:solidFill>
              </a:rPr>
              <a:t>Learning </a:t>
            </a:r>
            <a:r>
              <a:rPr lang="en-GB" sz="2000" b="1" dirty="0">
                <a:solidFill>
                  <a:srgbClr val="FF0000"/>
                </a:solidFill>
              </a:rPr>
              <a:t>objectives of session </a:t>
            </a:r>
            <a:endParaRPr lang="en-GB" sz="2000" dirty="0">
              <a:solidFill>
                <a:srgbClr val="FF0000"/>
              </a:solidFill>
            </a:endParaRPr>
          </a:p>
          <a:p>
            <a:pPr marL="0" indent="0">
              <a:spcBef>
                <a:spcPts val="0"/>
              </a:spcBef>
              <a:buNone/>
            </a:pPr>
            <a:r>
              <a:rPr lang="th-TH" sz="2000" b="1" dirty="0" smtClean="0"/>
              <a:t>เมื่อสิ้นสุดบทเรียน ผู้เข้ารับการอบรมควรจะมีความสามารถดังนี้</a:t>
            </a:r>
            <a:endParaRPr lang="en-GB" sz="2000" dirty="0"/>
          </a:p>
          <a:p>
            <a:pPr lvl="0">
              <a:spcBef>
                <a:spcPts val="0"/>
              </a:spcBef>
            </a:pPr>
            <a:r>
              <a:rPr lang="th-TH" sz="2000" dirty="0" smtClean="0"/>
              <a:t>มีความเข้าใจเกี่ยวกับการเพิ่มประสิทธิภาพสูงสุด</a:t>
            </a:r>
            <a:endParaRPr lang="en-GB" sz="2000" dirty="0"/>
          </a:p>
          <a:p>
            <a:pPr lvl="0">
              <a:spcBef>
                <a:spcPts val="0"/>
              </a:spcBef>
            </a:pPr>
            <a:r>
              <a:rPr lang="th-TH" sz="2000" dirty="0" smtClean="0"/>
              <a:t>มีความเข้าใจเกี่ยวกับการใช้สมรรถนะเป็นฐานสำหรับการฝึกอบรม (</a:t>
            </a:r>
            <a:r>
              <a:rPr lang="en-GB" sz="2000" dirty="0" smtClean="0"/>
              <a:t>competency-based training</a:t>
            </a:r>
            <a:r>
              <a:rPr lang="th-TH" sz="2000" dirty="0" smtClean="0"/>
              <a:t>)</a:t>
            </a:r>
            <a:endParaRPr lang="en-GB" sz="2000" dirty="0"/>
          </a:p>
          <a:p>
            <a:pPr lvl="0">
              <a:spcBef>
                <a:spcPts val="0"/>
              </a:spcBef>
            </a:pPr>
            <a:r>
              <a:rPr lang="th-TH" sz="2000" dirty="0" smtClean="0"/>
              <a:t>รู้สมรรถนะหลักในการดำเนินกิจกรรมและสมรรถนะย่อย</a:t>
            </a:r>
          </a:p>
          <a:p>
            <a:pPr lvl="0">
              <a:spcBef>
                <a:spcPts val="0"/>
              </a:spcBef>
            </a:pPr>
            <a:r>
              <a:rPr lang="th-TH" sz="2000" dirty="0" smtClean="0"/>
              <a:t>รู้จักวิธีการประเมินตนเอง</a:t>
            </a:r>
            <a:r>
              <a:rPr lang="th-TH" sz="2000" dirty="0" smtClean="0"/>
              <a:t>ภายใต้</a:t>
            </a:r>
            <a:r>
              <a:rPr lang="th-TH" sz="2000" dirty="0" smtClean="0"/>
              <a:t>กรอบ</a:t>
            </a:r>
            <a:r>
              <a:rPr lang="th-TH" sz="2000" dirty="0" smtClean="0"/>
              <a:t>สมรรถนะ</a:t>
            </a:r>
            <a:r>
              <a:rPr lang="th-TH" sz="2000" dirty="0" smtClean="0"/>
              <a:t>ย่อยของการส่งเสริมสุขอนามัย</a:t>
            </a:r>
            <a:endParaRPr lang="en-US" sz="2000" dirty="0"/>
          </a:p>
        </p:txBody>
      </p:sp>
      <p:sp>
        <p:nvSpPr>
          <p:cNvPr id="3" name="Title 2">
            <a:extLst>
              <a:ext uri="{FF2B5EF4-FFF2-40B4-BE49-F238E27FC236}">
                <a16:creationId xmlns:a16="http://schemas.microsoft.com/office/drawing/2014/main" id="{250C77A9-3027-4972-8F39-394C034A51A1}"/>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2412296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HP-SC11 Sphere HP</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2068584625"/>
              </p:ext>
            </p:extLst>
          </p:nvPr>
        </p:nvGraphicFramePr>
        <p:xfrm>
          <a:off x="323528" y="1700808"/>
          <a:ext cx="8568951" cy="21744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gridSpan="2">
                  <a:txBody>
                    <a:bodyPr/>
                    <a:lstStyle/>
                    <a:p>
                      <a:pPr algn="l" fontAlgn="t"/>
                      <a:r>
                        <a:rPr lang="en-GB" sz="2000" b="0" i="0" u="none" strike="noStrike">
                          <a:solidFill>
                            <a:srgbClr val="000000"/>
                          </a:solidFill>
                          <a:effectLst/>
                          <a:latin typeface="Arial" panose="020B0604020202020204" pitchFamily="34" charset="0"/>
                        </a:rPr>
                        <a:t>HP-SC11-AB</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Demonstrate knowledge of key concepts of SPHERE standards and indicators in hygiene promotion.</a:t>
                      </a:r>
                    </a:p>
                  </a:txBody>
                  <a:tcPr marL="0" marR="0" marT="0" marB="0"/>
                </a:tc>
                <a:tc hMerge="1">
                  <a:txBody>
                    <a:bodyPr/>
                    <a:lstStyle/>
                    <a:p>
                      <a:endParaRPr lang="en-US"/>
                    </a:p>
                  </a:txBody>
                  <a:tcPr/>
                </a:tc>
                <a:tc>
                  <a:txBody>
                    <a:bodyPr/>
                    <a:lstStyle/>
                    <a:p>
                      <a:pPr algn="l" fontAlgn="t"/>
                      <a:r>
                        <a:rPr lang="en-GB" sz="2000" b="0" i="0" u="none" strike="noStrike" dirty="0">
                          <a:solidFill>
                            <a:srgbClr val="000000"/>
                          </a:solidFill>
                          <a:effectLst/>
                          <a:latin typeface="Arial" panose="020B0604020202020204" pitchFamily="34" charset="0"/>
                        </a:rPr>
                        <a:t>HP-SC11-C</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Design and evaluate hygiene promotion programmes based on Sphere standards and indicators.</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3467155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HP-SC12 HP PGI</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2306333133"/>
              </p:ext>
            </p:extLst>
          </p:nvPr>
        </p:nvGraphicFramePr>
        <p:xfrm>
          <a:off x="323528" y="1700808"/>
          <a:ext cx="8568951" cy="24792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2000" b="0" i="0" u="none" strike="noStrike">
                          <a:solidFill>
                            <a:srgbClr val="000000"/>
                          </a:solidFill>
                          <a:effectLst/>
                          <a:latin typeface="Arial" panose="020B0604020202020204" pitchFamily="34" charset="0"/>
                        </a:rPr>
                        <a:t>HP-SC12-A</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Demonstrate knowledge of key concepts of disability, gender and vulnerable considerations in hygiene promotion.</a:t>
                      </a:r>
                    </a:p>
                  </a:txBody>
                  <a:tcPr marL="0" marR="0" marT="0" marB="0"/>
                </a:tc>
                <a:tc>
                  <a:txBody>
                    <a:bodyPr/>
                    <a:lstStyle/>
                    <a:p>
                      <a:pPr algn="l" fontAlgn="t"/>
                      <a:r>
                        <a:rPr lang="en-GB" sz="2000" b="0" i="0" u="none" strike="noStrike">
                          <a:solidFill>
                            <a:srgbClr val="000000"/>
                          </a:solidFill>
                          <a:effectLst/>
                          <a:latin typeface="Arial" panose="020B0604020202020204" pitchFamily="34" charset="0"/>
                        </a:rPr>
                        <a:t>HP-SC12-B</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Implement disability, gender and vulnerable considerations in hygiene promotion.</a:t>
                      </a:r>
                    </a:p>
                  </a:txBody>
                  <a:tcPr marL="0" marR="0" marT="0" marB="0"/>
                </a:tc>
                <a:tc>
                  <a:txBody>
                    <a:bodyPr/>
                    <a:lstStyle/>
                    <a:p>
                      <a:pPr algn="l" fontAlgn="t"/>
                      <a:r>
                        <a:rPr lang="en-GB" sz="2000" b="0" i="0" u="none" strike="noStrike" dirty="0">
                          <a:solidFill>
                            <a:srgbClr val="000000"/>
                          </a:solidFill>
                          <a:effectLst/>
                          <a:latin typeface="Arial" panose="020B0604020202020204" pitchFamily="34" charset="0"/>
                        </a:rPr>
                        <a:t>HP-SC12-C</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Design and evaluate disability, gender and vulnerable considerations in hygiene promotion.</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3496432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HP-SC13 MHM</a:t>
            </a:r>
          </a:p>
        </p:txBody>
      </p:sp>
      <p:graphicFrame>
        <p:nvGraphicFramePr>
          <p:cNvPr id="6" name="Table 5">
            <a:extLst>
              <a:ext uri="{FF2B5EF4-FFF2-40B4-BE49-F238E27FC236}">
                <a16:creationId xmlns:a16="http://schemas.microsoft.com/office/drawing/2014/main" id="{32AC18FF-EB4F-4E7F-BBBE-48D71245F304}"/>
              </a:ext>
            </a:extLst>
          </p:cNvPr>
          <p:cNvGraphicFramePr>
            <a:graphicFrameLocks noGrp="1"/>
          </p:cNvGraphicFramePr>
          <p:nvPr>
            <p:extLst>
              <p:ext uri="{D42A27DB-BD31-4B8C-83A1-F6EECF244321}">
                <p14:modId xmlns:p14="http://schemas.microsoft.com/office/powerpoint/2010/main" val="3823000880"/>
              </p:ext>
            </p:extLst>
          </p:nvPr>
        </p:nvGraphicFramePr>
        <p:xfrm>
          <a:off x="323528" y="1700808"/>
          <a:ext cx="8568951" cy="3088838"/>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314935537"/>
                    </a:ext>
                  </a:extLst>
                </a:gridCol>
                <a:gridCol w="2808312">
                  <a:extLst>
                    <a:ext uri="{9D8B030D-6E8A-4147-A177-3AD203B41FA5}">
                      <a16:colId xmlns:a16="http://schemas.microsoft.com/office/drawing/2014/main" val="3164597169"/>
                    </a:ext>
                  </a:extLst>
                </a:gridCol>
                <a:gridCol w="3096343">
                  <a:extLst>
                    <a:ext uri="{9D8B030D-6E8A-4147-A177-3AD203B41FA5}">
                      <a16:colId xmlns:a16="http://schemas.microsoft.com/office/drawing/2014/main" val="2111058998"/>
                    </a:ext>
                  </a:extLst>
                </a:gridCol>
              </a:tblGrid>
              <a:tr h="345638">
                <a:tc>
                  <a:txBody>
                    <a:bodyPr/>
                    <a:lstStyle/>
                    <a:p>
                      <a:pPr marL="0" marR="0" algn="just">
                        <a:spcBef>
                          <a:spcPts val="0"/>
                        </a:spcBef>
                        <a:spcAft>
                          <a:spcPts val="0"/>
                        </a:spcAft>
                      </a:pPr>
                      <a:r>
                        <a:rPr lang="en-US" sz="1800" dirty="0">
                          <a:effectLst/>
                        </a:rPr>
                        <a:t>Tier A/1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B/2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dirty="0">
                          <a:effectLst/>
                        </a:rPr>
                        <a:t>Tier C/3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814602">
                <a:tc>
                  <a:txBody>
                    <a:bodyPr/>
                    <a:lstStyle/>
                    <a:p>
                      <a:pPr algn="l" fontAlgn="t"/>
                      <a:r>
                        <a:rPr lang="en-GB" sz="2000" b="0" i="0" u="none" strike="noStrike">
                          <a:solidFill>
                            <a:srgbClr val="000000"/>
                          </a:solidFill>
                          <a:effectLst/>
                          <a:latin typeface="Arial" panose="020B0604020202020204" pitchFamily="34" charset="0"/>
                        </a:rPr>
                        <a:t>HP-SC13-A</a:t>
                      </a:r>
                      <a:br>
                        <a:rPr lang="en-GB" sz="2000" b="0" i="0" u="none" strike="noStrike">
                          <a:solidFill>
                            <a:srgbClr val="000000"/>
                          </a:solidFill>
                          <a:effectLst/>
                          <a:latin typeface="Arial" panose="020B0604020202020204" pitchFamily="34" charset="0"/>
                        </a:rPr>
                      </a:br>
                      <a:r>
                        <a:rPr lang="en-GB" sz="2000" b="0" i="0" u="none" strike="noStrike">
                          <a:solidFill>
                            <a:srgbClr val="000000"/>
                          </a:solidFill>
                          <a:effectLst/>
                          <a:latin typeface="Arial" panose="020B0604020202020204" pitchFamily="34" charset="0"/>
                        </a:rPr>
                        <a:t>Demonstrate knowledge of key concepts of Menstrual Hygiene Management  (MHM) and incontinence in response context.</a:t>
                      </a:r>
                    </a:p>
                  </a:txBody>
                  <a:tcPr marL="0" marR="0" marT="0" marB="0"/>
                </a:tc>
                <a:tc>
                  <a:txBody>
                    <a:bodyPr/>
                    <a:lstStyle/>
                    <a:p>
                      <a:pPr algn="l" fontAlgn="t"/>
                      <a:r>
                        <a:rPr lang="en-US" sz="2000" b="0" i="0" u="none" strike="noStrike">
                          <a:solidFill>
                            <a:srgbClr val="000000"/>
                          </a:solidFill>
                          <a:effectLst/>
                          <a:latin typeface="Arial" panose="020B0604020202020204" pitchFamily="34" charset="0"/>
                        </a:rPr>
                        <a:t>HP-SC13-B</a:t>
                      </a:r>
                      <a:br>
                        <a:rPr lang="en-US" sz="2000" b="0" i="0" u="none" strike="noStrike">
                          <a:solidFill>
                            <a:srgbClr val="000000"/>
                          </a:solidFill>
                          <a:effectLst/>
                          <a:latin typeface="Arial" panose="020B0604020202020204" pitchFamily="34" charset="0"/>
                        </a:rPr>
                      </a:br>
                      <a:r>
                        <a:rPr lang="en-US" sz="2000" b="0" i="0" u="none" strike="noStrike">
                          <a:solidFill>
                            <a:srgbClr val="000000"/>
                          </a:solidFill>
                          <a:effectLst/>
                          <a:latin typeface="Arial" panose="020B0604020202020204" pitchFamily="34" charset="0"/>
                        </a:rPr>
                        <a:t>Implement MHM activities.</a:t>
                      </a:r>
                    </a:p>
                  </a:txBody>
                  <a:tcPr marL="0" marR="0" marT="0" marB="0"/>
                </a:tc>
                <a:tc>
                  <a:txBody>
                    <a:bodyPr/>
                    <a:lstStyle/>
                    <a:p>
                      <a:pPr algn="l" fontAlgn="t"/>
                      <a:r>
                        <a:rPr lang="en-GB" sz="2000" b="0" i="0" u="none" strike="noStrike" dirty="0">
                          <a:solidFill>
                            <a:srgbClr val="000000"/>
                          </a:solidFill>
                          <a:effectLst/>
                          <a:latin typeface="Arial" panose="020B0604020202020204" pitchFamily="34" charset="0"/>
                        </a:rPr>
                        <a:t>HP-SC13-C</a:t>
                      </a:r>
                      <a:br>
                        <a:rPr lang="en-GB" sz="2000" b="0" i="0" u="none" strike="noStrike" dirty="0">
                          <a:solidFill>
                            <a:srgbClr val="000000"/>
                          </a:solidFill>
                          <a:effectLst/>
                          <a:latin typeface="Arial" panose="020B0604020202020204" pitchFamily="34" charset="0"/>
                        </a:rPr>
                      </a:br>
                      <a:r>
                        <a:rPr lang="en-GB" sz="2000" b="0" i="0" u="none" strike="noStrike" dirty="0">
                          <a:solidFill>
                            <a:srgbClr val="000000"/>
                          </a:solidFill>
                          <a:effectLst/>
                          <a:latin typeface="Arial" panose="020B0604020202020204" pitchFamily="34" charset="0"/>
                        </a:rPr>
                        <a:t>Ensure MHM is integrated into all relevant WASH/Shelter program components, including solid waste management, infrastructure. Design and evaluate MHM programmes.</a:t>
                      </a:r>
                    </a:p>
                  </a:txBody>
                  <a:tcPr marL="0" marR="0" marT="0" marB="0"/>
                </a:tc>
                <a:extLst>
                  <a:ext uri="{0D108BD9-81ED-4DB2-BD59-A6C34878D82A}">
                    <a16:rowId xmlns:a16="http://schemas.microsoft.com/office/drawing/2014/main" val="1902078643"/>
                  </a:ext>
                </a:extLst>
              </a:tr>
            </a:tbl>
          </a:graphicData>
        </a:graphic>
      </p:graphicFrame>
    </p:spTree>
    <p:extLst>
      <p:ext uri="{BB962C8B-B14F-4D97-AF65-F5344CB8AC3E}">
        <p14:creationId xmlns:p14="http://schemas.microsoft.com/office/powerpoint/2010/main" val="3627899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340B42E-93F8-4874-8054-74B2BB7105AB}"/>
              </a:ext>
            </a:extLst>
          </p:cNvPr>
          <p:cNvSpPr>
            <a:spLocks noGrp="1"/>
          </p:cNvSpPr>
          <p:nvPr>
            <p:ph idx="1"/>
          </p:nvPr>
        </p:nvSpPr>
        <p:spPr>
          <a:xfrm>
            <a:off x="457200" y="1600200"/>
            <a:ext cx="8435280" cy="4525963"/>
          </a:xfrm>
        </p:spPr>
        <p:txBody>
          <a:bodyPr>
            <a:normAutofit fontScale="92500" lnSpcReduction="10000"/>
          </a:bodyPr>
          <a:lstStyle/>
          <a:p>
            <a:pPr marL="0" indent="0">
              <a:buNone/>
            </a:pPr>
            <a:r>
              <a:rPr lang="en-GB" sz="2800" b="1" dirty="0">
                <a:solidFill>
                  <a:srgbClr val="FF0000"/>
                </a:solidFill>
              </a:rPr>
              <a:t>Aim of this session</a:t>
            </a:r>
            <a:endParaRPr lang="en-GB" dirty="0">
              <a:solidFill>
                <a:srgbClr val="FF0000"/>
              </a:solidFill>
            </a:endParaRPr>
          </a:p>
          <a:p>
            <a:r>
              <a:rPr lang="en-GB" sz="2800" dirty="0"/>
              <a:t>To provide an overview of the WASH Competency Framework approach</a:t>
            </a:r>
            <a:r>
              <a:rPr lang="en-GB" sz="1300" b="1" dirty="0"/>
              <a:t> </a:t>
            </a:r>
            <a:endParaRPr lang="en-GB" sz="1300" dirty="0"/>
          </a:p>
          <a:p>
            <a:pPr marL="0" indent="0">
              <a:buNone/>
            </a:pPr>
            <a:r>
              <a:rPr lang="en-GB" sz="2800" b="1" dirty="0">
                <a:solidFill>
                  <a:srgbClr val="FF0000"/>
                </a:solidFill>
              </a:rPr>
              <a:t>Learning objectives of session </a:t>
            </a:r>
            <a:endParaRPr lang="en-GB" sz="2800" dirty="0">
              <a:solidFill>
                <a:srgbClr val="FF0000"/>
              </a:solidFill>
            </a:endParaRPr>
          </a:p>
          <a:p>
            <a:pPr marL="0" indent="0">
              <a:buNone/>
            </a:pPr>
            <a:r>
              <a:rPr lang="en-GB" sz="2600" b="1" dirty="0"/>
              <a:t>At the end of the session, participants should be able to:</a:t>
            </a:r>
            <a:endParaRPr lang="en-GB" sz="2600" dirty="0"/>
          </a:p>
          <a:p>
            <a:pPr lvl="0">
              <a:spcBef>
                <a:spcPts val="300"/>
              </a:spcBef>
            </a:pPr>
            <a:r>
              <a:rPr lang="en-GB" sz="2600" dirty="0"/>
              <a:t>Have an understanding about the surge optimization</a:t>
            </a:r>
          </a:p>
          <a:p>
            <a:pPr lvl="0">
              <a:spcBef>
                <a:spcPts val="300"/>
              </a:spcBef>
            </a:pPr>
            <a:r>
              <a:rPr lang="en-GB" sz="2600" dirty="0"/>
              <a:t>Have an understanding about the shift to competency-based training</a:t>
            </a:r>
          </a:p>
          <a:p>
            <a:pPr lvl="0">
              <a:spcBef>
                <a:spcPts val="300"/>
              </a:spcBef>
            </a:pPr>
            <a:r>
              <a:rPr lang="en-GB" sz="2600" dirty="0"/>
              <a:t>Know the technical competencies and sub-competencies</a:t>
            </a:r>
          </a:p>
          <a:p>
            <a:pPr lvl="0">
              <a:spcBef>
                <a:spcPts val="300"/>
              </a:spcBef>
            </a:pPr>
            <a:r>
              <a:rPr lang="en-GB" sz="2600" dirty="0"/>
              <a:t>Self-evaluate themselves on the Hygiene Promotion sub-competencies</a:t>
            </a:r>
            <a:endParaRPr lang="en-US" dirty="0"/>
          </a:p>
        </p:txBody>
      </p:sp>
      <p:sp>
        <p:nvSpPr>
          <p:cNvPr id="3" name="Title 2">
            <a:extLst>
              <a:ext uri="{FF2B5EF4-FFF2-40B4-BE49-F238E27FC236}">
                <a16:creationId xmlns:a16="http://schemas.microsoft.com/office/drawing/2014/main" id="{250C77A9-3027-4972-8F39-394C034A51A1}"/>
              </a:ext>
            </a:extLst>
          </p:cNvPr>
          <p:cNvSpPr>
            <a:spLocks noGrp="1"/>
          </p:cNvSpPr>
          <p:nvPr>
            <p:ph type="title"/>
          </p:nvPr>
        </p:nvSpPr>
        <p:spPr/>
        <p:txBody>
          <a:bodyPr/>
          <a:lstStyle/>
          <a:p>
            <a:r>
              <a:rPr lang="fr-FR" dirty="0"/>
              <a:t>Conclusion</a:t>
            </a:r>
            <a:endParaRPr lang="en-US" dirty="0"/>
          </a:p>
        </p:txBody>
      </p:sp>
    </p:spTree>
    <p:extLst>
      <p:ext uri="{BB962C8B-B14F-4D97-AF65-F5344CB8AC3E}">
        <p14:creationId xmlns:p14="http://schemas.microsoft.com/office/powerpoint/2010/main" val="762017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604B23-6017-4461-9F26-6EAA57DECD96}"/>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66A8192-E558-49B7-9D43-3AC8489B39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6336" y="21925"/>
            <a:ext cx="1374353" cy="742779"/>
          </a:xfrm>
          <a:prstGeom prst="rect">
            <a:avLst/>
          </a:prstGeom>
        </p:spPr>
      </p:pic>
      <p:pic>
        <p:nvPicPr>
          <p:cNvPr id="4" name="Surge Optimisation">
            <a:hlinkClick r:id="" action="ppaction://media"/>
            <a:extLst>
              <a:ext uri="{FF2B5EF4-FFF2-40B4-BE49-F238E27FC236}">
                <a16:creationId xmlns:a16="http://schemas.microsoft.com/office/drawing/2014/main" id="{2DAF997B-5857-474E-B589-7EE55D9675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63162"/>
          </a:xfrm>
        </p:spPr>
      </p:pic>
    </p:spTree>
    <p:extLst>
      <p:ext uri="{BB962C8B-B14F-4D97-AF65-F5344CB8AC3E}">
        <p14:creationId xmlns:p14="http://schemas.microsoft.com/office/powerpoint/2010/main" val="356193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835696" y="332656"/>
            <a:ext cx="5832648" cy="1152128"/>
          </a:xfrm>
        </p:spPr>
        <p:txBody>
          <a:bodyPr/>
          <a:lstStyle/>
          <a:p>
            <a:r>
              <a:rPr lang="th-TH" i="0" dirty="0" smtClean="0">
                <a:latin typeface="Arial" charset="0"/>
                <a:cs typeface="Arial" charset="0"/>
              </a:rPr>
              <a:t>การระบุช่องว่าง</a:t>
            </a:r>
            <a:endParaRPr lang="en-GB" i="0" dirty="0">
              <a:latin typeface="Arial" charset="0"/>
              <a:cs typeface="Arial" charset="0"/>
            </a:endParaRPr>
          </a:p>
        </p:txBody>
      </p:sp>
      <p:sp>
        <p:nvSpPr>
          <p:cNvPr id="4" name="TextBox 3"/>
          <p:cNvSpPr txBox="1"/>
          <p:nvPr/>
        </p:nvSpPr>
        <p:spPr>
          <a:xfrm>
            <a:off x="395536" y="2420888"/>
            <a:ext cx="8280920" cy="923330"/>
          </a:xfrm>
          <a:prstGeom prst="rect">
            <a:avLst/>
          </a:prstGeom>
          <a:noFill/>
        </p:spPr>
        <p:txBody>
          <a:bodyPr wrap="square" rtlCol="0">
            <a:spAutoFit/>
          </a:bodyPr>
          <a:lstStyle/>
          <a:p>
            <a:endParaRPr lang="en-GB" dirty="0"/>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endParaRPr lang="en-GB" dirty="0"/>
          </a:p>
        </p:txBody>
      </p:sp>
      <p:sp>
        <p:nvSpPr>
          <p:cNvPr id="5" name="TextBox 4"/>
          <p:cNvSpPr txBox="1"/>
          <p:nvPr/>
        </p:nvSpPr>
        <p:spPr>
          <a:xfrm>
            <a:off x="395536" y="1844824"/>
            <a:ext cx="8280920" cy="3274743"/>
          </a:xfrm>
          <a:prstGeom prst="rect">
            <a:avLst/>
          </a:prstGeom>
          <a:noFill/>
        </p:spPr>
        <p:txBody>
          <a:bodyPr wrap="square" rtlCol="0">
            <a:spAutoFit/>
          </a:bodyPr>
          <a:lstStyle/>
          <a:p>
            <a:pPr>
              <a:buClr>
                <a:srgbClr val="CF1C21"/>
              </a:buClr>
            </a:pPr>
            <a:r>
              <a:rPr lang="th-TH" sz="2200" dirty="0" smtClean="0"/>
              <a:t>เมื่อขาดการแบ่งปันกรอบขีดความสามารถของสมรรถนะจะส่งผลให้เกิด</a:t>
            </a:r>
            <a:endParaRPr lang="en-GB" sz="2200" dirty="0"/>
          </a:p>
          <a:p>
            <a:pPr marL="342900" indent="-342900">
              <a:buClr>
                <a:srgbClr val="CF1C21"/>
              </a:buClr>
              <a:buFont typeface="Wingdings" panose="05000000000000000000" pitchFamily="2" charset="2"/>
              <a:buChar char="§"/>
            </a:pPr>
            <a:endParaRPr lang="en-GB" sz="2200" dirty="0"/>
          </a:p>
          <a:p>
            <a:pPr marL="342900" indent="-342900">
              <a:buClr>
                <a:srgbClr val="CF1C21"/>
              </a:buClr>
              <a:buFont typeface="Wingdings" panose="05000000000000000000" pitchFamily="2" charset="2"/>
              <a:buChar char="§"/>
            </a:pPr>
            <a:r>
              <a:rPr lang="th-TH" sz="2200" dirty="0" smtClean="0"/>
              <a:t>การทำงานไม่ส</a:t>
            </a:r>
            <a:r>
              <a:rPr lang="th-TH" sz="2200" dirty="0" smtClean="0"/>
              <a:t>อดคล้องกัน</a:t>
            </a:r>
            <a:endParaRPr lang="en-GB" sz="2200" dirty="0"/>
          </a:p>
          <a:p>
            <a:pPr marL="342900" indent="-342900">
              <a:buClr>
                <a:srgbClr val="CF1C21"/>
              </a:buClr>
              <a:buFont typeface="Wingdings" panose="05000000000000000000" pitchFamily="2" charset="2"/>
              <a:buChar char="§"/>
            </a:pPr>
            <a:r>
              <a:rPr lang="th-TH" sz="2200" dirty="0" smtClean="0"/>
              <a:t>ขาดการตรวจเช็คและการบำรุงรักษา</a:t>
            </a:r>
            <a:endParaRPr lang="en-GB" sz="2200" dirty="0"/>
          </a:p>
          <a:p>
            <a:pPr marL="342900" indent="-342900">
              <a:buClr>
                <a:srgbClr val="CF1C21"/>
              </a:buClr>
              <a:buFont typeface="Wingdings" panose="05000000000000000000" pitchFamily="2" charset="2"/>
              <a:buChar char="§"/>
            </a:pPr>
            <a:r>
              <a:rPr lang="th-TH" sz="2200" dirty="0" smtClean="0"/>
              <a:t>ขาดการประเมินประสิทธิภาพที่มีความท้าทาย</a:t>
            </a:r>
            <a:endParaRPr lang="en-GB" sz="2200" dirty="0"/>
          </a:p>
          <a:p>
            <a:pPr marL="342900" indent="-342900">
              <a:buClr>
                <a:srgbClr val="CF1C21"/>
              </a:buClr>
              <a:buFont typeface="Wingdings" panose="05000000000000000000" pitchFamily="2" charset="2"/>
              <a:buChar char="§"/>
            </a:pPr>
            <a:r>
              <a:rPr lang="th-TH" sz="2200" dirty="0" smtClean="0"/>
              <a:t>ระบบ</a:t>
            </a:r>
            <a:r>
              <a:rPr lang="th-TH" sz="2200" dirty="0"/>
              <a:t>การจัดการติดตามและตรวจสอบขั้นตอน</a:t>
            </a:r>
            <a:r>
              <a:rPr lang="th-TH" sz="2200" dirty="0" smtClean="0"/>
              <a:t>งานไม่สอดคล้องกัน</a:t>
            </a:r>
            <a:endParaRPr lang="en-GB" sz="2200" dirty="0"/>
          </a:p>
          <a:p>
            <a:pPr marL="342900" indent="-342900">
              <a:buClr>
                <a:srgbClr val="CF1C21"/>
              </a:buClr>
              <a:buFont typeface="Wingdings" panose="05000000000000000000" pitchFamily="2" charset="2"/>
              <a:buChar char="§"/>
            </a:pPr>
            <a:r>
              <a:rPr lang="th-TH" sz="2200" dirty="0" smtClean="0"/>
              <a:t>เกิดความซ้ำซ้อนและขาดจุดยืนในการฝึกอบรมและการพัฒนา</a:t>
            </a:r>
            <a:endParaRPr lang="en-GB" sz="2200" dirty="0"/>
          </a:p>
        </p:txBody>
      </p:sp>
    </p:spTree>
    <p:extLst>
      <p:ext uri="{BB962C8B-B14F-4D97-AF65-F5344CB8AC3E}">
        <p14:creationId xmlns:p14="http://schemas.microsoft.com/office/powerpoint/2010/main" val="139336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835696" y="332656"/>
            <a:ext cx="6912768" cy="1152128"/>
          </a:xfrm>
        </p:spPr>
        <p:txBody>
          <a:bodyPr/>
          <a:lstStyle/>
          <a:p>
            <a:r>
              <a:rPr lang="th-TH" i="0" dirty="0" smtClean="0">
                <a:latin typeface="Arial" charset="0"/>
                <a:cs typeface="Arial" charset="0"/>
              </a:rPr>
              <a:t>กรอบสมรรถนะ</a:t>
            </a:r>
            <a:r>
              <a:rPr lang="en-US" i="0" dirty="0" smtClean="0">
                <a:latin typeface="Arial" charset="0"/>
                <a:cs typeface="Arial" charset="0"/>
              </a:rPr>
              <a:t>-</a:t>
            </a:r>
            <a:r>
              <a:rPr lang="th-TH" i="0" dirty="0" smtClean="0">
                <a:latin typeface="Arial" charset="0"/>
                <a:cs typeface="Arial" charset="0"/>
              </a:rPr>
              <a:t>สาระสำคัญ</a:t>
            </a:r>
            <a:endParaRPr lang="en-GB" i="0" dirty="0">
              <a:latin typeface="Arial" charset="0"/>
              <a:cs typeface="Arial" charset="0"/>
            </a:endParaRPr>
          </a:p>
        </p:txBody>
      </p:sp>
      <p:sp>
        <p:nvSpPr>
          <p:cNvPr id="4" name="TextBox 3"/>
          <p:cNvSpPr txBox="1"/>
          <p:nvPr/>
        </p:nvSpPr>
        <p:spPr>
          <a:xfrm>
            <a:off x="467544" y="1700808"/>
            <a:ext cx="8280920" cy="4745915"/>
          </a:xfrm>
          <a:prstGeom prst="rect">
            <a:avLst/>
          </a:prstGeom>
          <a:noFill/>
        </p:spPr>
        <p:txBody>
          <a:bodyPr wrap="square" rtlCol="0">
            <a:spAutoFit/>
          </a:bodyPr>
          <a:lstStyle/>
          <a:p>
            <a:pPr marL="342900" indent="-342900">
              <a:buClr>
                <a:srgbClr val="CF1C21"/>
              </a:buClr>
              <a:buFont typeface="Wingdings" panose="05000000000000000000" pitchFamily="2" charset="2"/>
              <a:buChar char="§"/>
            </a:pPr>
            <a:endParaRPr lang="en-GB" sz="2400" dirty="0"/>
          </a:p>
          <a:p>
            <a:pPr marL="342900" indent="-342900">
              <a:buClr>
                <a:srgbClr val="CF1C21"/>
              </a:buClr>
              <a:buFont typeface="Wingdings" panose="05000000000000000000" pitchFamily="2" charset="2"/>
              <a:buChar char="§"/>
            </a:pPr>
            <a:r>
              <a:rPr lang="th-TH" sz="2400" dirty="0" smtClean="0"/>
              <a:t>สมรรถนะ</a:t>
            </a:r>
            <a:r>
              <a:rPr lang="en-US" sz="2400" dirty="0" smtClean="0"/>
              <a:t>: </a:t>
            </a:r>
            <a:r>
              <a:rPr lang="en-GB" sz="2400" dirty="0" smtClean="0"/>
              <a:t>Competence</a:t>
            </a:r>
            <a:endParaRPr lang="en-GB" sz="2400" dirty="0"/>
          </a:p>
          <a:p>
            <a:pPr marL="342900" indent="-342900">
              <a:buClr>
                <a:srgbClr val="CF1C21"/>
              </a:buClr>
              <a:buFont typeface="Wingdings" panose="05000000000000000000" pitchFamily="2" charset="2"/>
              <a:buChar char="§"/>
            </a:pPr>
            <a:endParaRPr lang="en-GB" sz="2400" dirty="0"/>
          </a:p>
          <a:p>
            <a:pPr marL="342900" indent="-342900">
              <a:buClr>
                <a:srgbClr val="CF1C21"/>
              </a:buClr>
              <a:buFont typeface="Wingdings" panose="05000000000000000000" pitchFamily="2" charset="2"/>
              <a:buChar char="§"/>
            </a:pPr>
            <a:r>
              <a:rPr lang="th-TH" sz="2400" dirty="0" smtClean="0"/>
              <a:t>สมรรถนะแก่นหลักและสมรรถนะด้านการปฏิบัติการ</a:t>
            </a:r>
            <a:r>
              <a:rPr lang="en-US" sz="2400" dirty="0" smtClean="0"/>
              <a:t>: </a:t>
            </a:r>
            <a:r>
              <a:rPr lang="en-GB" sz="2400" dirty="0" smtClean="0"/>
              <a:t>Core </a:t>
            </a:r>
            <a:r>
              <a:rPr lang="en-GB" sz="2400" dirty="0"/>
              <a:t>VS Technical competencies</a:t>
            </a:r>
          </a:p>
          <a:p>
            <a:pPr marL="342900" indent="-342900">
              <a:buClr>
                <a:srgbClr val="CF1C21"/>
              </a:buClr>
              <a:buFont typeface="Wingdings" panose="05000000000000000000" pitchFamily="2" charset="2"/>
              <a:buChar char="§"/>
            </a:pPr>
            <a:endParaRPr lang="en-GB" sz="2400" dirty="0"/>
          </a:p>
          <a:p>
            <a:pPr marL="342900" indent="-342900">
              <a:buClr>
                <a:srgbClr val="CF1C21"/>
              </a:buClr>
              <a:buFont typeface="Wingdings" panose="05000000000000000000" pitchFamily="2" charset="2"/>
              <a:buChar char="§"/>
            </a:pPr>
            <a:r>
              <a:rPr lang="th-TH" sz="2400" dirty="0" smtClean="0"/>
              <a:t>ข้อมูลส่วนตัว</a:t>
            </a:r>
            <a:r>
              <a:rPr lang="en-US" sz="2400" dirty="0" smtClean="0"/>
              <a:t>: </a:t>
            </a:r>
            <a:r>
              <a:rPr lang="en-GB" sz="2400" dirty="0" smtClean="0"/>
              <a:t>Profile</a:t>
            </a:r>
            <a:endParaRPr lang="en-GB" sz="2400" dirty="0"/>
          </a:p>
          <a:p>
            <a:pPr marL="342900" indent="-342900">
              <a:buClr>
                <a:srgbClr val="CF1C21"/>
              </a:buClr>
              <a:buFont typeface="Wingdings" panose="05000000000000000000" pitchFamily="2" charset="2"/>
              <a:buChar char="§"/>
            </a:pPr>
            <a:endParaRPr lang="en-GB" sz="2400" dirty="0"/>
          </a:p>
          <a:p>
            <a:pPr marL="342900" indent="-342900">
              <a:buClr>
                <a:srgbClr val="CF1C21"/>
              </a:buClr>
              <a:buFont typeface="Wingdings" panose="05000000000000000000" pitchFamily="2" charset="2"/>
              <a:buChar char="§"/>
            </a:pPr>
            <a:r>
              <a:rPr lang="th-TH" sz="2400" dirty="0" smtClean="0"/>
              <a:t>รายละเอียดเกี่ยวกับบทบาทหน้าที่</a:t>
            </a:r>
            <a:r>
              <a:rPr lang="en-US" sz="2400" dirty="0" smtClean="0"/>
              <a:t>: </a:t>
            </a:r>
            <a:r>
              <a:rPr lang="en-GB" sz="2400" dirty="0" smtClean="0"/>
              <a:t>Role </a:t>
            </a:r>
            <a:r>
              <a:rPr lang="en-GB" sz="2400" dirty="0"/>
              <a:t>Profile</a:t>
            </a:r>
          </a:p>
          <a:p>
            <a:pPr marL="342900" indent="-342900">
              <a:buClr>
                <a:srgbClr val="CF1C21"/>
              </a:buClr>
              <a:buFont typeface="Wingdings" panose="05000000000000000000" pitchFamily="2" charset="2"/>
              <a:buChar char="§"/>
            </a:pPr>
            <a:endParaRPr lang="en-GB" sz="2400" dirty="0"/>
          </a:p>
          <a:p>
            <a:pPr marL="342900" indent="-342900">
              <a:buClr>
                <a:srgbClr val="CF1C21"/>
              </a:buClr>
              <a:buFont typeface="Wingdings" panose="05000000000000000000" pitchFamily="2" charset="2"/>
              <a:buChar char="§"/>
            </a:pPr>
            <a:endParaRPr lang="en-GB"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835696" y="317992"/>
            <a:ext cx="6984776" cy="1152128"/>
          </a:xfrm>
        </p:spPr>
        <p:txBody>
          <a:bodyPr/>
          <a:lstStyle/>
          <a:p>
            <a:r>
              <a:rPr lang="th-TH" i="0" dirty="0" smtClean="0">
                <a:latin typeface="Arial" charset="0"/>
                <a:cs typeface="Arial" charset="0"/>
              </a:rPr>
              <a:t>กรอบสมรรถนะ</a:t>
            </a:r>
            <a:r>
              <a:rPr lang="en-GB" i="0" dirty="0" smtClean="0">
                <a:latin typeface="Arial" charset="0"/>
                <a:cs typeface="Arial" charset="0"/>
              </a:rPr>
              <a:t> </a:t>
            </a:r>
            <a:r>
              <a:rPr lang="en-GB" i="0" dirty="0">
                <a:latin typeface="Arial" charset="0"/>
                <a:cs typeface="Arial" charset="0"/>
              </a:rPr>
              <a:t>– </a:t>
            </a:r>
            <a:r>
              <a:rPr lang="th-TH" i="0" dirty="0" smtClean="0">
                <a:latin typeface="Arial" charset="0"/>
                <a:cs typeface="Arial" charset="0"/>
              </a:rPr>
              <a:t>มีไว้เพื่ออะไร</a:t>
            </a:r>
            <a:r>
              <a:rPr lang="en-GB" i="0" dirty="0" smtClean="0">
                <a:latin typeface="Arial" charset="0"/>
                <a:cs typeface="Arial" charset="0"/>
              </a:rPr>
              <a:t>?</a:t>
            </a:r>
            <a:endParaRPr lang="en-GB" i="0" dirty="0">
              <a:latin typeface="Arial" charset="0"/>
              <a:cs typeface="Arial" charset="0"/>
            </a:endParaRPr>
          </a:p>
        </p:txBody>
      </p:sp>
      <p:sp>
        <p:nvSpPr>
          <p:cNvPr id="4" name="TextBox 3"/>
          <p:cNvSpPr txBox="1"/>
          <p:nvPr/>
        </p:nvSpPr>
        <p:spPr>
          <a:xfrm>
            <a:off x="109686" y="1733477"/>
            <a:ext cx="8964488" cy="4007251"/>
          </a:xfrm>
          <a:prstGeom prst="rect">
            <a:avLst/>
          </a:prstGeom>
          <a:noFill/>
        </p:spPr>
        <p:txBody>
          <a:bodyPr wrap="square" rtlCol="0">
            <a:spAutoFit/>
          </a:bodyPr>
          <a:lstStyle/>
          <a:p>
            <a:pPr marL="285750" indent="-285750">
              <a:buClr>
                <a:srgbClr val="CF1C21"/>
              </a:buClr>
              <a:buFont typeface="Wingdings" panose="05000000000000000000" pitchFamily="2" charset="2"/>
              <a:buChar char="§"/>
            </a:pPr>
            <a:r>
              <a:rPr lang="th-TH" sz="2400" dirty="0" smtClean="0"/>
              <a:t>เพื่อการคัดเลือก</a:t>
            </a:r>
            <a:r>
              <a:rPr lang="en-US" sz="2400" dirty="0" smtClean="0"/>
              <a:t>: </a:t>
            </a:r>
            <a:r>
              <a:rPr lang="en-GB" sz="2400" dirty="0" smtClean="0"/>
              <a:t>Selection</a:t>
            </a:r>
            <a:endParaRPr lang="en-GB" sz="2400" dirty="0"/>
          </a:p>
          <a:p>
            <a:pPr marL="285750" indent="-285750">
              <a:buClr>
                <a:srgbClr val="CF1C21"/>
              </a:buClr>
              <a:buFont typeface="Wingdings" panose="05000000000000000000" pitchFamily="2" charset="2"/>
              <a:buChar char="§"/>
            </a:pPr>
            <a:endParaRPr lang="en-GB" sz="2400" dirty="0"/>
          </a:p>
          <a:p>
            <a:pPr marL="285750" indent="-285750">
              <a:buClr>
                <a:srgbClr val="CF1C21"/>
              </a:buClr>
              <a:buFont typeface="Wingdings" panose="05000000000000000000" pitchFamily="2" charset="2"/>
              <a:buChar char="§"/>
            </a:pPr>
            <a:r>
              <a:rPr lang="th-TH" sz="2400" dirty="0" smtClean="0"/>
              <a:t>เพื่อการฝึกอบรมและการพัฒนาสายอาชีพ</a:t>
            </a:r>
            <a:r>
              <a:rPr lang="en-US" sz="2400" dirty="0" smtClean="0"/>
              <a:t>: </a:t>
            </a:r>
            <a:r>
              <a:rPr lang="en-GB" sz="2400" dirty="0" smtClean="0"/>
              <a:t>Training </a:t>
            </a:r>
            <a:r>
              <a:rPr lang="en-GB" sz="2400" dirty="0"/>
              <a:t>&amp; Career Development </a:t>
            </a:r>
          </a:p>
          <a:p>
            <a:pPr marL="285750" indent="-285750">
              <a:buClr>
                <a:srgbClr val="CF1C21"/>
              </a:buClr>
              <a:buFont typeface="Wingdings" panose="05000000000000000000" pitchFamily="2" charset="2"/>
              <a:buChar char="§"/>
            </a:pPr>
            <a:endParaRPr lang="en-GB" sz="2400" dirty="0"/>
          </a:p>
          <a:p>
            <a:pPr marL="285750" indent="-285750">
              <a:buClr>
                <a:srgbClr val="CF1C21"/>
              </a:buClr>
              <a:buFont typeface="Wingdings" panose="05000000000000000000" pitchFamily="2" charset="2"/>
              <a:buChar char="§"/>
            </a:pPr>
            <a:r>
              <a:rPr lang="th-TH" sz="2400" dirty="0" smtClean="0"/>
              <a:t>เพื่อการจัดการประสิทธิภาพการทำงาน</a:t>
            </a:r>
            <a:r>
              <a:rPr lang="en-US" sz="2400" dirty="0" smtClean="0"/>
              <a:t>: </a:t>
            </a:r>
            <a:r>
              <a:rPr lang="en-GB" sz="2400" dirty="0" smtClean="0"/>
              <a:t>Performance </a:t>
            </a:r>
            <a:r>
              <a:rPr lang="en-GB" sz="2400" dirty="0"/>
              <a:t>Management</a:t>
            </a:r>
          </a:p>
          <a:p>
            <a:pPr marL="285750" indent="-285750">
              <a:buClr>
                <a:srgbClr val="CF1C21"/>
              </a:buClr>
              <a:buFont typeface="Wingdings" panose="05000000000000000000" pitchFamily="2" charset="2"/>
              <a:buChar char="§"/>
            </a:pPr>
            <a:endParaRPr lang="en-GB" sz="2400" dirty="0"/>
          </a:p>
          <a:p>
            <a:pPr marL="285750" indent="-285750">
              <a:buClr>
                <a:srgbClr val="CF1C21"/>
              </a:buClr>
              <a:buFont typeface="Wingdings" panose="05000000000000000000" pitchFamily="2" charset="2"/>
              <a:buChar char="§"/>
            </a:pPr>
            <a:r>
              <a:rPr lang="th-TH" sz="2400" dirty="0" smtClean="0"/>
              <a:t>เพื่อการวางแผนที่ประสบผลสำเร็จ</a:t>
            </a:r>
            <a:r>
              <a:rPr lang="en-US" sz="2400" dirty="0" smtClean="0"/>
              <a:t>: </a:t>
            </a:r>
            <a:r>
              <a:rPr lang="en-GB" sz="2400" dirty="0" smtClean="0"/>
              <a:t>Succession </a:t>
            </a:r>
            <a:r>
              <a:rPr lang="en-GB" sz="2400" dirty="0"/>
              <a:t>Planning </a:t>
            </a:r>
          </a:p>
          <a:p>
            <a:pPr marL="285750" indent="-285750">
              <a:buClr>
                <a:srgbClr val="CF1C21"/>
              </a:buClr>
              <a:buFont typeface="Wingdings" panose="05000000000000000000" pitchFamily="2" charset="2"/>
              <a:buChar char="§"/>
            </a:pPr>
            <a:endParaRPr lang="en-GB" sz="2400" dirty="0"/>
          </a:p>
        </p:txBody>
      </p:sp>
      <p:pic>
        <p:nvPicPr>
          <p:cNvPr id="3" name="Graphic 2" descr="Handshake"/>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231890" y="1628800"/>
            <a:ext cx="720080" cy="720080"/>
          </a:xfrm>
          <a:prstGeom prst="rect">
            <a:avLst/>
          </a:prstGeom>
        </p:spPr>
      </p:pic>
      <p:pic>
        <p:nvPicPr>
          <p:cNvPr id="6" name="Graphic 5" descr="Teache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8190717" y="2506656"/>
            <a:ext cx="619812" cy="619812"/>
          </a:xfrm>
          <a:prstGeom prst="rect">
            <a:avLst/>
          </a:prstGeom>
        </p:spPr>
      </p:pic>
      <p:pic>
        <p:nvPicPr>
          <p:cNvPr id="8" name="Graphic 7" descr="Bullseye"/>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169061" y="3463022"/>
            <a:ext cx="641468" cy="641468"/>
          </a:xfrm>
          <a:prstGeom prst="rect">
            <a:avLst/>
          </a:prstGeom>
        </p:spPr>
      </p:pic>
      <p:pic>
        <p:nvPicPr>
          <p:cNvPr id="10" name="Graphic 9" descr="Team"/>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7825597" y="4619719"/>
            <a:ext cx="605779" cy="605779"/>
          </a:xfrm>
          <a:prstGeom prst="rect">
            <a:avLst/>
          </a:prstGeom>
        </p:spPr>
      </p:pic>
    </p:spTree>
    <p:extLst>
      <p:ext uri="{BB962C8B-B14F-4D97-AF65-F5344CB8AC3E}">
        <p14:creationId xmlns:p14="http://schemas.microsoft.com/office/powerpoint/2010/main" val="218815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672" y="246696"/>
            <a:ext cx="7524328" cy="1143000"/>
          </a:xfrm>
        </p:spPr>
        <p:txBody>
          <a:bodyPr/>
          <a:lstStyle/>
          <a:p>
            <a:r>
              <a:rPr lang="th-TH" dirty="0" smtClean="0"/>
              <a:t>กรอบสมรรถนะด้านน้ำ สุขาภิบาลและงานสุขอนามัย</a:t>
            </a:r>
            <a:r>
              <a:rPr lang="en-US" dirty="0" smtClean="0"/>
              <a:t>: </a:t>
            </a:r>
            <a:r>
              <a:rPr lang="en-GB" dirty="0" smtClean="0"/>
              <a:t>The </a:t>
            </a:r>
            <a:r>
              <a:rPr lang="en-GB" dirty="0"/>
              <a:t>WASH Competency Framework</a:t>
            </a:r>
          </a:p>
        </p:txBody>
      </p:sp>
      <p:pic>
        <p:nvPicPr>
          <p:cNvPr id="6" name="Picture 5">
            <a:extLst>
              <a:ext uri="{FF2B5EF4-FFF2-40B4-BE49-F238E27FC236}">
                <a16:creationId xmlns:a16="http://schemas.microsoft.com/office/drawing/2014/main" id="{35B73165-4549-4E0F-94B1-90A4C98E9C4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35696" y="1317688"/>
            <a:ext cx="5400600" cy="4991632"/>
          </a:xfrm>
          <a:prstGeom prst="rect">
            <a:avLst/>
          </a:prstGeom>
        </p:spPr>
      </p:pic>
    </p:spTree>
    <p:extLst>
      <p:ext uri="{BB962C8B-B14F-4D97-AF65-F5344CB8AC3E}">
        <p14:creationId xmlns:p14="http://schemas.microsoft.com/office/powerpoint/2010/main" val="123028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1988840"/>
            <a:ext cx="3384376" cy="1143000"/>
          </a:xfrm>
        </p:spPr>
        <p:txBody>
          <a:bodyPr/>
          <a:lstStyle/>
          <a:p>
            <a:r>
              <a:rPr lang="en-US" sz="3600" dirty="0"/>
              <a:t>E</a:t>
            </a:r>
            <a:r>
              <a:rPr lang="en-US" sz="3600" dirty="0" smtClean="0"/>
              <a:t>nd</a:t>
            </a:r>
            <a:endParaRPr lang="en-US" sz="3600" dirty="0"/>
          </a:p>
        </p:txBody>
      </p:sp>
    </p:spTree>
    <p:extLst>
      <p:ext uri="{BB962C8B-B14F-4D97-AF65-F5344CB8AC3E}">
        <p14:creationId xmlns:p14="http://schemas.microsoft.com/office/powerpoint/2010/main" val="266358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5" y="260648"/>
            <a:ext cx="7056783" cy="1143000"/>
          </a:xfrm>
        </p:spPr>
        <p:txBody>
          <a:bodyPr/>
          <a:lstStyle/>
          <a:p>
            <a:r>
              <a:rPr lang="th-TH" dirty="0" smtClean="0"/>
              <a:t>ระดับของสมรรถนะ </a:t>
            </a:r>
            <a:r>
              <a:rPr lang="en-US" dirty="0" smtClean="0"/>
              <a:t>3 </a:t>
            </a:r>
            <a:r>
              <a:rPr lang="th-TH" dirty="0" smtClean="0"/>
              <a:t>ระดับ</a:t>
            </a:r>
            <a:r>
              <a:rPr lang="en-US" dirty="0" smtClean="0"/>
              <a:t>: </a:t>
            </a:r>
            <a:r>
              <a:rPr lang="en-US" dirty="0" smtClean="0"/>
              <a:t>Three </a:t>
            </a:r>
            <a:r>
              <a:rPr lang="en-US" dirty="0"/>
              <a:t>tiers of competency</a:t>
            </a:r>
            <a:endParaRPr lang="en-GB" dirty="0"/>
          </a:p>
        </p:txBody>
      </p:sp>
      <p:graphicFrame>
        <p:nvGraphicFramePr>
          <p:cNvPr id="6" name="Table 5">
            <a:extLst>
              <a:ext uri="{FF2B5EF4-FFF2-40B4-BE49-F238E27FC236}">
                <a16:creationId xmlns:a16="http://schemas.microsoft.com/office/drawing/2014/main" id="{0C58BD7E-85F2-4280-8255-3F1D3C18FCB9}"/>
              </a:ext>
            </a:extLst>
          </p:cNvPr>
          <p:cNvGraphicFramePr>
            <a:graphicFrameLocks noGrp="1"/>
          </p:cNvGraphicFramePr>
          <p:nvPr>
            <p:extLst>
              <p:ext uri="{D42A27DB-BD31-4B8C-83A1-F6EECF244321}">
                <p14:modId xmlns:p14="http://schemas.microsoft.com/office/powerpoint/2010/main" val="2892151009"/>
              </p:ext>
            </p:extLst>
          </p:nvPr>
        </p:nvGraphicFramePr>
        <p:xfrm>
          <a:off x="0" y="1576983"/>
          <a:ext cx="9144000" cy="4516313"/>
        </p:xfrm>
        <a:graphic>
          <a:graphicData uri="http://schemas.openxmlformats.org/drawingml/2006/table">
            <a:tbl>
              <a:tblPr firstRow="1" bandRow="1">
                <a:tableStyleId>{5C22544A-7EE6-4342-B048-85BDC9FD1C3A}</a:tableStyleId>
              </a:tblPr>
              <a:tblGrid>
                <a:gridCol w="2843093">
                  <a:extLst>
                    <a:ext uri="{9D8B030D-6E8A-4147-A177-3AD203B41FA5}">
                      <a16:colId xmlns:a16="http://schemas.microsoft.com/office/drawing/2014/main" val="2314935537"/>
                    </a:ext>
                  </a:extLst>
                </a:gridCol>
                <a:gridCol w="2996773">
                  <a:extLst>
                    <a:ext uri="{9D8B030D-6E8A-4147-A177-3AD203B41FA5}">
                      <a16:colId xmlns:a16="http://schemas.microsoft.com/office/drawing/2014/main" val="3164597169"/>
                    </a:ext>
                  </a:extLst>
                </a:gridCol>
                <a:gridCol w="3304134">
                  <a:extLst>
                    <a:ext uri="{9D8B030D-6E8A-4147-A177-3AD203B41FA5}">
                      <a16:colId xmlns:a16="http://schemas.microsoft.com/office/drawing/2014/main" val="2111058998"/>
                    </a:ext>
                  </a:extLst>
                </a:gridCol>
              </a:tblGrid>
              <a:tr h="313051">
                <a:tc>
                  <a:txBody>
                    <a:bodyPr/>
                    <a:lstStyle/>
                    <a:p>
                      <a:pPr marL="0" marR="0" algn="just">
                        <a:spcBef>
                          <a:spcPts val="0"/>
                        </a:spcBef>
                        <a:spcAft>
                          <a:spcPts val="0"/>
                        </a:spcAft>
                      </a:pPr>
                      <a:r>
                        <a:rPr lang="th-TH" sz="1800" dirty="0" smtClean="0">
                          <a:effectLst/>
                        </a:rPr>
                        <a:t>ระดับ</a:t>
                      </a:r>
                      <a:r>
                        <a:rPr lang="th-TH" sz="1800" baseline="0" dirty="0" smtClean="0">
                          <a:effectLst/>
                        </a:rPr>
                        <a:t> ก </a:t>
                      </a:r>
                      <a:r>
                        <a:rPr lang="en-US" sz="1800" dirty="0" smtClean="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th-TH" sz="1800" dirty="0" smtClean="0">
                          <a:effectLst/>
                        </a:rPr>
                        <a:t>ระดับ</a:t>
                      </a:r>
                      <a:r>
                        <a:rPr lang="th-TH" sz="1800" baseline="0" dirty="0" smtClean="0">
                          <a:effectLst/>
                        </a:rPr>
                        <a:t> ข </a:t>
                      </a:r>
                      <a:r>
                        <a:rPr lang="en-US" sz="1800" dirty="0" smtClean="0">
                          <a:effectLst/>
                        </a:rPr>
                        <a:t>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th-TH" sz="1800" dirty="0" smtClean="0">
                          <a:effectLst/>
                        </a:rPr>
                        <a:t>ระดับ</a:t>
                      </a:r>
                      <a:r>
                        <a:rPr lang="th-TH" sz="1800" baseline="0" dirty="0" smtClean="0">
                          <a:effectLst/>
                        </a:rPr>
                        <a:t> ค </a:t>
                      </a:r>
                      <a:r>
                        <a:rPr lang="en-US" sz="1800" dirty="0" smtClean="0">
                          <a:effectLst/>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42062546"/>
                  </a:ext>
                </a:extLst>
              </a:tr>
              <a:tr h="1548536">
                <a:tc>
                  <a:txBody>
                    <a:bodyPr/>
                    <a:lstStyle/>
                    <a:p>
                      <a:pPr marL="0" marR="0">
                        <a:spcBef>
                          <a:spcPts val="0"/>
                        </a:spcBef>
                        <a:spcAft>
                          <a:spcPts val="0"/>
                        </a:spcAft>
                      </a:pPr>
                      <a:r>
                        <a:rPr lang="th-TH" sz="2000" dirty="0" smtClean="0">
                          <a:effectLst/>
                          <a:latin typeface="TH Sarabun New" panose="020B0500040200020003" pitchFamily="34" charset="-34"/>
                          <a:cs typeface="TH Sarabun New" panose="020B0500040200020003" pitchFamily="34" charset="-34"/>
                        </a:rPr>
                        <a:t>มีความเข้าใจในประเด็นปัญหาด้านน้ำ</a:t>
                      </a:r>
                      <a:r>
                        <a:rPr lang="th-TH" sz="2000" baseline="0" dirty="0" smtClean="0">
                          <a:effectLst/>
                          <a:latin typeface="TH Sarabun New" panose="020B0500040200020003" pitchFamily="34" charset="-34"/>
                          <a:cs typeface="TH Sarabun New" panose="020B0500040200020003" pitchFamily="34" charset="-34"/>
                        </a:rPr>
                        <a:t> สุขาภิบาลฯ เป็นอย่างดี</a:t>
                      </a:r>
                      <a:endParaRPr lang="en-US" sz="2400" dirty="0">
                        <a:effectLst/>
                        <a:latin typeface="TH Sarabun New" panose="020B0500040200020003" pitchFamily="34" charset="-34"/>
                        <a:ea typeface="Calibri" panose="020F0502020204030204" pitchFamily="34" charset="0"/>
                        <a:cs typeface="TH Sarabun New" panose="020B0500040200020003" pitchFamily="34" charset="-34"/>
                      </a:endParaRPr>
                    </a:p>
                  </a:txBody>
                  <a:tcPr marL="68580" marR="68580" marT="0" marB="0"/>
                </a:tc>
                <a:tc>
                  <a:txBody>
                    <a:bodyPr/>
                    <a:lstStyle/>
                    <a:p>
                      <a:pPr marL="0" marR="0" algn="just">
                        <a:spcBef>
                          <a:spcPts val="0"/>
                        </a:spcBef>
                        <a:spcAft>
                          <a:spcPts val="0"/>
                        </a:spcAft>
                      </a:pPr>
                      <a:r>
                        <a:rPr lang="th-TH" sz="2000" dirty="0" smtClean="0">
                          <a:effectLst/>
                          <a:latin typeface="TH Sarabun New" panose="020B0500040200020003" pitchFamily="34" charset="-34"/>
                          <a:cs typeface="TH Sarabun New" panose="020B0500040200020003" pitchFamily="34" charset="-34"/>
                        </a:rPr>
                        <a:t>การออกแบบหรือพัฒนาวิธีการในการแก้ไขประเด็นปัญหาด้านน้ำ</a:t>
                      </a:r>
                      <a:r>
                        <a:rPr lang="th-TH" sz="2000" baseline="0" dirty="0" smtClean="0">
                          <a:effectLst/>
                          <a:latin typeface="TH Sarabun New" panose="020B0500040200020003" pitchFamily="34" charset="-34"/>
                          <a:cs typeface="TH Sarabun New" panose="020B0500040200020003" pitchFamily="34" charset="-34"/>
                        </a:rPr>
                        <a:t> สุขาภิบาลฯ ได้ในภาพกว้าง เช่น การออกแบบห้องสุขาและการติดตั้งที่ทำให้ปลอดภัยจากเชื้อโรค</a:t>
                      </a:r>
                      <a:endParaRPr lang="en-US" sz="2400" dirty="0">
                        <a:effectLst/>
                        <a:latin typeface="TH Sarabun New" panose="020B0500040200020003" pitchFamily="34" charset="-34"/>
                        <a:cs typeface="TH Sarabun New" panose="020B0500040200020003" pitchFamily="34" charset="-34"/>
                      </a:endParaRPr>
                    </a:p>
                  </a:txBody>
                  <a:tcPr marL="68580" marR="68580" marT="0" marB="0"/>
                </a:tc>
                <a:tc>
                  <a:txBody>
                    <a:bodyPr/>
                    <a:lstStyle/>
                    <a:p>
                      <a:pPr marL="0" marR="0">
                        <a:spcBef>
                          <a:spcPts val="0"/>
                        </a:spcBef>
                        <a:spcAft>
                          <a:spcPts val="0"/>
                        </a:spcAft>
                      </a:pPr>
                      <a:r>
                        <a:rPr lang="th-TH" sz="2000" dirty="0" smtClean="0">
                          <a:effectLst/>
                          <a:latin typeface="TH Sarabun New" panose="020B0500040200020003" pitchFamily="34" charset="-34"/>
                          <a:cs typeface="TH Sarabun New" panose="020B0500040200020003" pitchFamily="34" charset="-34"/>
                        </a:rPr>
                        <a:t>การออกแบบหรือพัฒนาวิธีการในการแก้ไขประเด็นปัญหาด้านน้ำ</a:t>
                      </a:r>
                      <a:r>
                        <a:rPr lang="th-TH" sz="2000" baseline="0" dirty="0" smtClean="0">
                          <a:effectLst/>
                          <a:latin typeface="TH Sarabun New" panose="020B0500040200020003" pitchFamily="34" charset="-34"/>
                          <a:cs typeface="TH Sarabun New" panose="020B0500040200020003" pitchFamily="34" charset="-34"/>
                        </a:rPr>
                        <a:t> สุขาภิบาลฯ ที่มีความซับซ้อน เช่น การจัดการสิ่งปฏิกูลในพื้นที่ที่มีน้ำท่วมขังเป็นประจำ, การออกแบบและติดตั้งน้ำประปาในพื้นที่ชุมชนเมือง</a:t>
                      </a:r>
                      <a:endParaRPr lang="en-US" sz="2400" dirty="0">
                        <a:effectLst/>
                        <a:latin typeface="TH Sarabun New" panose="020B0500040200020003" pitchFamily="34" charset="-34"/>
                        <a:cs typeface="TH Sarabun New" panose="020B0500040200020003" pitchFamily="34" charset="-34"/>
                      </a:endParaRPr>
                    </a:p>
                  </a:txBody>
                  <a:tcPr marL="68580" marR="68580" marT="0" marB="0"/>
                </a:tc>
                <a:extLst>
                  <a:ext uri="{0D108BD9-81ED-4DB2-BD59-A6C34878D82A}">
                    <a16:rowId xmlns:a16="http://schemas.microsoft.com/office/drawing/2014/main" val="1902078643"/>
                  </a:ext>
                </a:extLst>
              </a:tr>
              <a:tr h="1167384">
                <a:tc>
                  <a:txBody>
                    <a:bodyPr/>
                    <a:lstStyle/>
                    <a:p>
                      <a:pPr marL="0" marR="0">
                        <a:spcBef>
                          <a:spcPts val="0"/>
                        </a:spcBef>
                        <a:spcAft>
                          <a:spcPts val="0"/>
                        </a:spcAft>
                      </a:pPr>
                      <a:r>
                        <a:rPr lang="th-TH" sz="2000" dirty="0" smtClean="0">
                          <a:effectLst/>
                          <a:latin typeface="TH Sarabun New" panose="020B0500040200020003" pitchFamily="34" charset="-34"/>
                          <a:cs typeface="TH Sarabun New" panose="020B0500040200020003" pitchFamily="34" charset="-34"/>
                        </a:rPr>
                        <a:t>สามารถปฏิบัติหน้าที่ได้อย่างมีประสิทธิภาพเทียบเท่ากับการปฏิบัติงานในการตอบสนองของสภากาชาดและสภาเสี้ยววงเดือนแดง</a:t>
                      </a:r>
                      <a:endParaRPr lang="en-US" sz="2400" dirty="0">
                        <a:effectLst/>
                        <a:latin typeface="TH Sarabun New" panose="020B0500040200020003" pitchFamily="34" charset="-34"/>
                        <a:ea typeface="Calibri" panose="020F0502020204030204" pitchFamily="34" charset="0"/>
                        <a:cs typeface="TH Sarabun New" panose="020B0500040200020003" pitchFamily="34" charset="-34"/>
                      </a:endParaRPr>
                    </a:p>
                  </a:txBody>
                  <a:tcPr marL="68580" marR="68580" marT="0" marB="0"/>
                </a:tc>
                <a:tc>
                  <a:txBody>
                    <a:bodyPr/>
                    <a:lstStyle/>
                    <a:p>
                      <a:pPr marL="0" marR="0" algn="just">
                        <a:spcBef>
                          <a:spcPts val="0"/>
                        </a:spcBef>
                        <a:spcAft>
                          <a:spcPts val="0"/>
                        </a:spcAft>
                      </a:pPr>
                      <a:r>
                        <a:rPr lang="th-TH" sz="2000" dirty="0" smtClean="0">
                          <a:effectLst/>
                          <a:latin typeface="TH Sarabun New" panose="020B0500040200020003" pitchFamily="34" charset="-34"/>
                          <a:cs typeface="TH Sarabun New" panose="020B0500040200020003" pitchFamily="34" charset="-34"/>
                        </a:rPr>
                        <a:t>การจัดการเกี่ยวกับการตอบสนองด้านน้ำ สุขาภิบาลฯ</a:t>
                      </a:r>
                      <a:r>
                        <a:rPr lang="th-TH" sz="2000" baseline="0" dirty="0" smtClean="0">
                          <a:effectLst/>
                          <a:latin typeface="TH Sarabun New" panose="020B0500040200020003" pitchFamily="34" charset="-34"/>
                          <a:cs typeface="TH Sarabun New" panose="020B0500040200020003" pitchFamily="34" charset="-34"/>
                        </a:rPr>
                        <a:t> ของสภากาชาดและสภาเสี้ยววงเดือนแดง</a:t>
                      </a:r>
                      <a:endParaRPr lang="en-US" sz="2400" dirty="0">
                        <a:effectLst/>
                        <a:latin typeface="TH Sarabun New" panose="020B0500040200020003" pitchFamily="34" charset="-34"/>
                        <a:ea typeface="Calibri" panose="020F0502020204030204" pitchFamily="34" charset="0"/>
                        <a:cs typeface="TH Sarabun New" panose="020B0500040200020003" pitchFamily="34" charset="-34"/>
                      </a:endParaRPr>
                    </a:p>
                  </a:txBody>
                  <a:tcPr marL="68580" marR="68580" marT="0" marB="0"/>
                </a:tc>
                <a:tc>
                  <a:txBody>
                    <a:bodyPr/>
                    <a:lstStyle/>
                    <a:p>
                      <a:pPr marL="0" marR="0" algn="just">
                        <a:spcBef>
                          <a:spcPts val="0"/>
                        </a:spcBef>
                        <a:spcAft>
                          <a:spcPts val="0"/>
                        </a:spcAft>
                      </a:pPr>
                      <a:r>
                        <a:rPr lang="en-US" sz="2000" dirty="0">
                          <a:effectLst/>
                          <a:latin typeface="TH Sarabun New" panose="020B0500040200020003" pitchFamily="34" charset="-34"/>
                          <a:cs typeface="TH Sarabun New" panose="020B0500040200020003" pitchFamily="34" charset="-34"/>
                        </a:rPr>
                        <a:t>Lead RCRC WASH response</a:t>
                      </a:r>
                      <a:endParaRPr lang="en-US" sz="2400" dirty="0">
                        <a:effectLst/>
                        <a:latin typeface="TH Sarabun New" panose="020B0500040200020003" pitchFamily="34" charset="-34"/>
                        <a:ea typeface="Calibri" panose="020F0502020204030204" pitchFamily="34" charset="0"/>
                        <a:cs typeface="TH Sarabun New" panose="020B0500040200020003" pitchFamily="34" charset="-34"/>
                      </a:endParaRPr>
                    </a:p>
                  </a:txBody>
                  <a:tcPr marL="68580" marR="68580" marT="0" marB="0"/>
                </a:tc>
                <a:extLst>
                  <a:ext uri="{0D108BD9-81ED-4DB2-BD59-A6C34878D82A}">
                    <a16:rowId xmlns:a16="http://schemas.microsoft.com/office/drawing/2014/main" val="895077604"/>
                  </a:ext>
                </a:extLst>
              </a:tr>
              <a:tr h="1435526">
                <a:tc>
                  <a:txBody>
                    <a:bodyPr/>
                    <a:lstStyle/>
                    <a:p>
                      <a:pPr marL="0" marR="0">
                        <a:spcBef>
                          <a:spcPts val="0"/>
                        </a:spcBef>
                        <a:spcAft>
                          <a:spcPts val="0"/>
                        </a:spcAft>
                      </a:pPr>
                      <a:r>
                        <a:rPr lang="th-TH" sz="1800" dirty="0" smtClean="0">
                          <a:effectLst/>
                          <a:latin typeface="Calibri" panose="020F0502020204030204" pitchFamily="34" charset="0"/>
                          <a:ea typeface="Calibri" panose="020F0502020204030204" pitchFamily="34" charset="0"/>
                          <a:cs typeface="Times New Roman" panose="02020603050405020304" pitchFamily="18" charset="0"/>
                        </a:rPr>
                        <a:t>ระดับ ก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th-TH" sz="1800" dirty="0" smtClean="0">
                          <a:effectLst/>
                          <a:latin typeface="Calibri" panose="020F0502020204030204" pitchFamily="34" charset="0"/>
                          <a:ea typeface="Calibri" panose="020F0502020204030204" pitchFamily="34" charset="0"/>
                          <a:cs typeface="Times New Roman" panose="02020603050405020304" pitchFamily="18" charset="0"/>
                        </a:rPr>
                        <a:t>มีการสาธิตการให้ความรู้ในด้านบทบทของผู้ปฏิบัติงาน</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th-TH" sz="1800" dirty="0" smtClean="0">
                          <a:effectLst/>
                          <a:latin typeface="Calibri" panose="020F0502020204030204" pitchFamily="34" charset="0"/>
                          <a:ea typeface="Calibri" panose="020F0502020204030204" pitchFamily="34" charset="0"/>
                          <a:cs typeface="Times New Roman" panose="02020603050405020304" pitchFamily="18" charset="0"/>
                        </a:rPr>
                        <a:t>ระดับ ข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th-TH" sz="1800" dirty="0" smtClean="0">
                          <a:effectLst/>
                          <a:latin typeface="Calibri" panose="020F0502020204030204" pitchFamily="34" charset="0"/>
                          <a:ea typeface="Calibri" panose="020F0502020204030204" pitchFamily="34" charset="0"/>
                          <a:cs typeface="Times New Roman" panose="02020603050405020304" pitchFamily="18" charset="0"/>
                        </a:rPr>
                        <a:t> สามารถดำเนินการในบทบาทของการจัดการ</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th-TH" sz="1800" dirty="0" smtClean="0">
                          <a:effectLst/>
                          <a:latin typeface="Calibri" panose="020F0502020204030204" pitchFamily="34" charset="0"/>
                          <a:ea typeface="Calibri" panose="020F0502020204030204" pitchFamily="34" charset="0"/>
                          <a:cs typeface="Times New Roman" panose="02020603050405020304" pitchFamily="18" charset="0"/>
                        </a:rPr>
                        <a:t>ระดับ ค </a:t>
                      </a: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 </a:t>
                      </a:r>
                      <a:r>
                        <a:rPr lang="th-TH" sz="1800" dirty="0" smtClean="0">
                          <a:effectLst/>
                          <a:latin typeface="Calibri" panose="020F0502020204030204" pitchFamily="34" charset="0"/>
                          <a:ea typeface="Calibri" panose="020F0502020204030204" pitchFamily="34" charset="0"/>
                          <a:cs typeface="Times New Roman" panose="02020603050405020304" pitchFamily="18" charset="0"/>
                        </a:rPr>
                        <a:t>สามารถออกแบบและประเมินในบทบาทของผู้ประสานงาน</a:t>
                      </a: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a:t>
                      </a:r>
                      <a:r>
                        <a:rPr lang="th-TH" sz="1800" dirty="0" smtClean="0">
                          <a:effectLst/>
                          <a:latin typeface="Calibri" panose="020F0502020204030204" pitchFamily="34" charset="0"/>
                          <a:ea typeface="Calibri" panose="020F0502020204030204" pitchFamily="34" charset="0"/>
                          <a:cs typeface="Times New Roman" panose="02020603050405020304" pitchFamily="18" charset="0"/>
                        </a:rPr>
                        <a:t>บทบาทผู้นำ</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2341157"/>
                  </a:ext>
                </a:extLst>
              </a:tr>
            </a:tbl>
          </a:graphicData>
        </a:graphic>
      </p:graphicFrame>
    </p:spTree>
    <p:extLst>
      <p:ext uri="{BB962C8B-B14F-4D97-AF65-F5344CB8AC3E}">
        <p14:creationId xmlns:p14="http://schemas.microsoft.com/office/powerpoint/2010/main" val="2607815051"/>
      </p:ext>
    </p:extLst>
  </p:cSld>
  <p:clrMapOvr>
    <a:masterClrMapping/>
  </p:clrMapOvr>
</p:sld>
</file>

<file path=ppt/theme/theme1.xml><?xml version="1.0" encoding="utf-8"?>
<a:theme xmlns:a="http://schemas.openxmlformats.org/drawingml/2006/main" name="IFRC_2010 presentation-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IFRC_2010 presentation-EN</Template>
  <TotalTime>19034</TotalTime>
  <Words>1356</Words>
  <Application>Microsoft Office PowerPoint</Application>
  <PresentationFormat>On-screen Show (4:3)</PresentationFormat>
  <Paragraphs>219</Paragraphs>
  <Slides>23</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Rounded MT Bold</vt:lpstr>
      <vt:lpstr>Calibri</vt:lpstr>
      <vt:lpstr>Cordia New</vt:lpstr>
      <vt:lpstr>Symbol</vt:lpstr>
      <vt:lpstr>TH Sarabun New</vt:lpstr>
      <vt:lpstr>Times New Roman</vt:lpstr>
      <vt:lpstr>Wingdings</vt:lpstr>
      <vt:lpstr>IFRC_2010 presentation-EN</vt:lpstr>
      <vt:lpstr>   กรอบสมรรถนะด้านน้ำ สุขาภิบาลและงานสุขอนามัย WASH Competency Framework     </vt:lpstr>
      <vt:lpstr>PowerPoint Presentation</vt:lpstr>
      <vt:lpstr>PowerPoint Presentation</vt:lpstr>
      <vt:lpstr>การระบุช่องว่าง</vt:lpstr>
      <vt:lpstr>กรอบสมรรถนะ-สาระสำคัญ</vt:lpstr>
      <vt:lpstr>กรอบสมรรถนะ – มีไว้เพื่ออะไร?</vt:lpstr>
      <vt:lpstr>กรอบสมรรถนะด้านน้ำ สุขาภิบาลและงานสุขอนามัย: The WASH Competency Framework</vt:lpstr>
      <vt:lpstr>End</vt:lpstr>
      <vt:lpstr>ระดับของสมรรถนะ 3 ระดับ: Three tiers of competency</vt:lpstr>
      <vt:lpstr>HP-SC1 HP Assessment</vt:lpstr>
      <vt:lpstr>HP-SC2 Target group</vt:lpstr>
      <vt:lpstr>HP-SC3 Barrier analysis</vt:lpstr>
      <vt:lpstr>HP-SC4 Behaviour change objectives</vt:lpstr>
      <vt:lpstr>HP-SC5 Behaviour change activities</vt:lpstr>
      <vt:lpstr>HP-SC6 Community involvement</vt:lpstr>
      <vt:lpstr>HP-SC7 CEA</vt:lpstr>
      <vt:lpstr>HP-SC8 HP M&amp;E</vt:lpstr>
      <vt:lpstr>HP-SC9 HP revision</vt:lpstr>
      <vt:lpstr>HP-SC10 HP institution</vt:lpstr>
      <vt:lpstr>HP-SC11 Sphere HP</vt:lpstr>
      <vt:lpstr>HP-SC12 HP PGI</vt:lpstr>
      <vt:lpstr>HP-SC13 MHM</vt:lpstr>
      <vt:lpstr>Conclusion</vt:lpstr>
    </vt:vector>
  </TitlesOfParts>
  <Company>IFRC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CBHFA Global Mapping  Where are we today?</dc:title>
  <dc:creator>ayham.alomari</dc:creator>
  <cp:lastModifiedBy>Windows User</cp:lastModifiedBy>
  <cp:revision>194</cp:revision>
  <dcterms:created xsi:type="dcterms:W3CDTF">2011-02-17T08:05:53Z</dcterms:created>
  <dcterms:modified xsi:type="dcterms:W3CDTF">2019-06-11T06:22:46Z</dcterms:modified>
</cp:coreProperties>
</file>