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handoutMasterIdLst>
    <p:handoutMasterId r:id="rId11"/>
  </p:handout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E10D4-B785-44C8-888A-67B70A29763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6B524-DF07-4E08-9EBE-B39B0557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8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7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2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1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8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7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3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7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0803-EE6A-B446-A139-0159BB89C488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1D02-5C30-A545-A15B-07DB2E89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7730" y="184687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dirty="0" smtClean="0">
                <a:solidFill>
                  <a:schemeClr val="accent1">
                    <a:lumMod val="75000"/>
                  </a:schemeClr>
                </a:solidFill>
              </a:rPr>
              <a:t>ขั้นตอนที่ 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5 </a:t>
            </a:r>
            <a:r>
              <a:rPr lang="th-TH" sz="5400" dirty="0" smtClean="0">
                <a:solidFill>
                  <a:schemeClr val="accent1">
                    <a:lumMod val="75000"/>
                  </a:schemeClr>
                </a:solidFill>
              </a:rPr>
              <a:t>การวางแผน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8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เป้าหมายของบทเรียน</a:t>
            </a:r>
            <a:r>
              <a:rPr lang="en-GB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endParaRPr lang="en-GB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lvl="0" indent="0">
              <a:buNone/>
            </a:pP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เพื่อสรุปภาพรวมแนวทางการส่งเสริมสุขอนามัยในภาวะฉุกเฉินขั้นตอนที่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r>
              <a:rPr lang="en-GB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การวางแผน</a:t>
            </a:r>
            <a:endParaRPr lang="en-GB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GB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วัตถุประสงค์การเรียนรู้สำหรับบทเรียน</a:t>
            </a:r>
            <a:r>
              <a:rPr lang="en-GB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endParaRPr lang="en-GB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0"/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บรรยายถึงขั้นตอนที่ </a:t>
            </a:r>
            <a:r>
              <a:rPr lang="en-GB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ของแนวทางการส่งเสริมสุขอนามัยในภาวะฉุกเฉิน</a:t>
            </a:r>
            <a:r>
              <a:rPr lang="en-GB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การวางแผน</a:t>
            </a:r>
            <a:endParaRPr lang="en-GB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0"/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กำหนดประเด็นสำคัญเพื่อใช้ในการพิจารณาสำหรับการวางแผนโครงการส่งเสริมสุขอนามัย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5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1015" y="1600200"/>
            <a:ext cx="8686800" cy="4525963"/>
          </a:xfrm>
        </p:spPr>
        <p:txBody>
          <a:bodyPr/>
          <a:lstStyle/>
          <a:p>
            <a:r>
              <a:rPr lang="th-TH" b="1" dirty="0" smtClean="0"/>
              <a:t>จากสถานการณ์ที่ 003 ให้แต่ละกลุ่มดำเนินการดังนี้</a:t>
            </a:r>
          </a:p>
          <a:p>
            <a:pPr lvl="1"/>
            <a:r>
              <a:rPr lang="th-TH" b="1" dirty="0" smtClean="0"/>
              <a:t>ให้นำวัตถุประสงค์ที่กำหนดไว้ใน 2 ข้อ (เกี่ยวกับการปรับเปลี่ยนพฤติกรรมที่สำคัญ) ในขั้นตอนที่ 4 มาจัดทำเป็นแผนปฏิบัติงานตามแบบฟอร์ม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566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16" y="19221"/>
            <a:ext cx="8229600" cy="1143000"/>
          </a:xfrm>
        </p:spPr>
        <p:txBody>
          <a:bodyPr/>
          <a:lstStyle/>
          <a:p>
            <a:r>
              <a:rPr lang="th-TH" dirty="0" smtClean="0"/>
              <a:t>ตัวอย่างแบบฟอร์มแผนปฏิบัติการ (</a:t>
            </a:r>
            <a:r>
              <a:rPr lang="en-US" dirty="0" err="1" smtClean="0"/>
              <a:t>PoA</a:t>
            </a:r>
            <a:r>
              <a:rPr lang="th-TH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968609"/>
              </p:ext>
            </p:extLst>
          </p:nvPr>
        </p:nvGraphicFramePr>
        <p:xfrm>
          <a:off x="782516" y="3140453"/>
          <a:ext cx="7904284" cy="1725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1494">
                  <a:extLst>
                    <a:ext uri="{9D8B030D-6E8A-4147-A177-3AD203B41FA5}">
                      <a16:colId xmlns:a16="http://schemas.microsoft.com/office/drawing/2014/main" val="2253294422"/>
                    </a:ext>
                  </a:extLst>
                </a:gridCol>
                <a:gridCol w="2196690">
                  <a:extLst>
                    <a:ext uri="{9D8B030D-6E8A-4147-A177-3AD203B41FA5}">
                      <a16:colId xmlns:a16="http://schemas.microsoft.com/office/drawing/2014/main" val="2480375405"/>
                    </a:ext>
                  </a:extLst>
                </a:gridCol>
                <a:gridCol w="1688123">
                  <a:extLst>
                    <a:ext uri="{9D8B030D-6E8A-4147-A177-3AD203B41FA5}">
                      <a16:colId xmlns:a16="http://schemas.microsoft.com/office/drawing/2014/main" val="645089038"/>
                    </a:ext>
                  </a:extLst>
                </a:gridCol>
                <a:gridCol w="1397977">
                  <a:extLst>
                    <a:ext uri="{9D8B030D-6E8A-4147-A177-3AD203B41FA5}">
                      <a16:colId xmlns:a16="http://schemas.microsoft.com/office/drawing/2014/main" val="2098107017"/>
                    </a:ext>
                  </a:extLst>
                </a:gridCol>
              </a:tblGrid>
              <a:tr h="353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วัตถุประสงค์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ตัวชี้วัด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การตรวจสอบ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การประมาณการ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0463387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</a:rPr>
                        <a:t>ปรับปรุงภาวะสุขภาพ</a:t>
                      </a:r>
                      <a:r>
                        <a:rPr lang="th-TH" sz="1800" dirty="0">
                          <a:effectLst/>
                        </a:rPr>
                        <a:t>และคงไว้ซึ่งศักดิ์ศรีด้วยการดำเนินการจัดหาน้ำดื่มที่ปลอดภัย การสุขาภิบาลและการส่งเสริมสุขอนามัยอย่างเหมาะสม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% ของกลุ่มเป้าหมายถึงพอใจต่อการเข้าถึงน้ำและสิ่งอำนวยความสะดวกด้านสุขาภิบาล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การสำรวจตามครัวเรือน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395508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2516" y="2207413"/>
            <a:ext cx="7904284" cy="954107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altLang="en-US" sz="2400" b="1" dirty="0" smtClean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</a:t>
            </a:r>
            <a:r>
              <a:rPr kumimoji="0" lang="th-TH" alt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วัตถุประสงค์ ...........................................................................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ตารางแบบเหตุผลสัมพันธ์ (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LOGICAL FRAMEWORK</a:t>
            </a:r>
            <a:r>
              <a:rPr kumimoji="0" lang="th-TH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2516" y="1014601"/>
            <a:ext cx="7350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200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ด้านน</a:t>
            </a:r>
            <a:r>
              <a:rPr lang="th-TH" altLang="en-US" sz="3200" b="1" dirty="0" bmk="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้ำ สุขาภิบาลและการส่งเสริมสุขอนามัย</a:t>
            </a:r>
            <a:endParaRPr lang="en-US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bmk="_Toc264380712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Water, Sanitation and Hygiene Promotion</a:t>
            </a:r>
            <a:endParaRPr lang="th-TH" altLang="en-US" sz="3200" b="1" dirty="0" bmk="_Toc264380712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687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การบรรเทาทุกข์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37254"/>
              </p:ext>
            </p:extLst>
          </p:nvPr>
        </p:nvGraphicFramePr>
        <p:xfrm>
          <a:off x="0" y="1257301"/>
          <a:ext cx="9143999" cy="5372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482">
                  <a:extLst>
                    <a:ext uri="{9D8B030D-6E8A-4147-A177-3AD203B41FA5}">
                      <a16:colId xmlns:a16="http://schemas.microsoft.com/office/drawing/2014/main" val="325388710"/>
                    </a:ext>
                  </a:extLst>
                </a:gridCol>
                <a:gridCol w="2804573">
                  <a:extLst>
                    <a:ext uri="{9D8B030D-6E8A-4147-A177-3AD203B41FA5}">
                      <a16:colId xmlns:a16="http://schemas.microsoft.com/office/drawing/2014/main" val="1470156367"/>
                    </a:ext>
                  </a:extLst>
                </a:gridCol>
                <a:gridCol w="2378059">
                  <a:extLst>
                    <a:ext uri="{9D8B030D-6E8A-4147-A177-3AD203B41FA5}">
                      <a16:colId xmlns:a16="http://schemas.microsoft.com/office/drawing/2014/main" val="2063961346"/>
                    </a:ext>
                  </a:extLst>
                </a:gridCol>
                <a:gridCol w="1714885">
                  <a:extLst>
                    <a:ext uri="{9D8B030D-6E8A-4147-A177-3AD203B41FA5}">
                      <a16:colId xmlns:a16="http://schemas.microsoft.com/office/drawing/2014/main" val="3140761713"/>
                    </a:ext>
                  </a:extLst>
                </a:gridCol>
              </a:tblGrid>
              <a:tr h="617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การตรวจสอบ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280285084"/>
                  </a:ext>
                </a:extLst>
              </a:tr>
              <a:tr h="2262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ผลลัพท์ที่ </a:t>
                      </a:r>
                      <a:r>
                        <a:rPr lang="en-GB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ลดความเสี่ยงต่อการเกิดโรคที่มีน้ำเป็นสื่อ (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</a:t>
                      </a:r>
                      <a:r>
                        <a:rPr lang="en-GB" sz="24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aterborne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และน้ำที่มีความสัมพันธ์กับการเกิดโรคในชุมชนเป้าหมาย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 % ของประชากรเป้าหมายมีการเข้าถึงน้ำที่ปลอดภัยอย่างเพียงพอ 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 % ของประชากรเป้าหมายมีการใช้การสุขาภิบาลที่เหมาะสม 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 % ของประชากรเป้าหมายมีความรู้เกี่ยวกับการปฏิบัติตนด้านสุขอนามัยเพิ่มขึ้น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การสำรวจตามครัวเรือนและการตรวจสอบอย่างละเอียด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199313932"/>
                  </a:ext>
                </a:extLst>
              </a:tr>
              <a:tr h="16458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ผลผลิตที่ </a:t>
                      </a:r>
                      <a:r>
                        <a:rPr lang="en-GB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GB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มีการประเมินสถานการณ์น้ำสุขาภิบาลและสุขอนามัยอย่างต่อเนื่อง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cs"/>
                        <a:buAutoNum type="thaiAlphaPeriod"/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จำนวนครั้งของการประเมินเพื่อเก็บข้อมูลและเผยแพร่</a:t>
                      </a:r>
                      <a:endParaRPr lang="en-US" sz="11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cs"/>
                        <a:buAutoNum type="thaiAlphaPeriod"/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รายงานการประเมิน (อย่างรวดเร็วและครอบคลุม</a:t>
                      </a:r>
                      <a:endParaRPr lang="en-US" sz="11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 </a:t>
                      </a:r>
                      <a:r>
                        <a:rPr lang="en-GB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FACT or RDRT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รวมไปถึงผู้เชี่ยวชาญด้าน</a:t>
                      </a:r>
                      <a:r>
                        <a:rPr lang="en-GB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WatSan</a:t>
                      </a:r>
                      <a:r>
                        <a:rPr lang="en-GB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ที่ปฏิบัติงานในพื้นที่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196183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21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3" y="0"/>
            <a:ext cx="8229600" cy="877516"/>
          </a:xfrm>
        </p:spPr>
        <p:txBody>
          <a:bodyPr/>
          <a:lstStyle/>
          <a:p>
            <a:r>
              <a:rPr lang="th-TH" dirty="0" smtClean="0"/>
              <a:t>การฟื้นฟู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936844"/>
              </p:ext>
            </p:extLst>
          </p:nvPr>
        </p:nvGraphicFramePr>
        <p:xfrm>
          <a:off x="1" y="1354024"/>
          <a:ext cx="914400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3447">
                  <a:extLst>
                    <a:ext uri="{9D8B030D-6E8A-4147-A177-3AD203B41FA5}">
                      <a16:colId xmlns:a16="http://schemas.microsoft.com/office/drawing/2014/main" val="2967137689"/>
                    </a:ext>
                  </a:extLst>
                </a:gridCol>
                <a:gridCol w="2718989">
                  <a:extLst>
                    <a:ext uri="{9D8B030D-6E8A-4147-A177-3AD203B41FA5}">
                      <a16:colId xmlns:a16="http://schemas.microsoft.com/office/drawing/2014/main" val="1367456091"/>
                    </a:ext>
                  </a:extLst>
                </a:gridCol>
                <a:gridCol w="2206852">
                  <a:extLst>
                    <a:ext uri="{9D8B030D-6E8A-4147-A177-3AD203B41FA5}">
                      <a16:colId xmlns:a16="http://schemas.microsoft.com/office/drawing/2014/main" val="2982487705"/>
                    </a:ext>
                  </a:extLst>
                </a:gridCol>
                <a:gridCol w="1694712">
                  <a:extLst>
                    <a:ext uri="{9D8B030D-6E8A-4147-A177-3AD203B41FA5}">
                      <a16:colId xmlns:a16="http://schemas.microsoft.com/office/drawing/2014/main" val="618457206"/>
                    </a:ext>
                  </a:extLst>
                </a:gridCol>
              </a:tblGrid>
              <a:tr h="19396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ผลลัพธ์ที่ </a:t>
                      </a:r>
                      <a:r>
                        <a:rPr lang="en-GB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ลดความเสี่ยงของโรคที่มีน้ำเป็นสื่อและน้ำที่มีความสัมพันธ์กับการเกิดโรคอย่างยั่งยืนในชุมชนเป้าหมาย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0410" marR="4041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 % ของประชาชนกลุ่มเป้าหมายสามารถเข้าถึงและใช้น้ำได้อย่างยั่งยืน 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 % ของประชาชนกลุ่มเป้าหมายมีการใช้สิ่งอำนวยความสะดวกด้านสุขาภิบาล 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 % ของประชาชนกลุ่มเป้าหมายมีการปฏิบัติพฤติกรรมด้านสุขอนามัยที่ดี 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0410" marR="4041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การสำรวจตามครัวเรือนและการตรวจสอบอย่างละเอียด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0410" marR="4041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0410" marR="40410" marT="0" marB="0" anchor="ctr"/>
                </a:tc>
                <a:extLst>
                  <a:ext uri="{0D108BD9-81ED-4DB2-BD59-A6C34878D82A}">
                    <a16:rowId xmlns:a16="http://schemas.microsoft.com/office/drawing/2014/main" val="2771893407"/>
                  </a:ext>
                </a:extLst>
              </a:tr>
              <a:tr h="26057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ผลผลิตที่</a:t>
                      </a:r>
                      <a:r>
                        <a:rPr lang="en-GB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GB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ชุมชนมีการจัดการแหล่งน้ำเพื่อให้มีการเข้าถึงน้ำที่ปลอดภัยสำหรับประชาชนกลุ่มเป้าหมาย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0410" marR="4041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cs"/>
                        <a:buAutoNum type="thaiAlphaPeriod"/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ของประชาชนกลุ่มเป้าหมายเข้าถึงแหล่งน้ำที่ได้รับการปรับปรุงคุณภาพ 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buFont typeface="+mj-cs"/>
                        <a:buAutoNum type="thaiAlphaPeriod"/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ของชุมชนเป้าหมายมีแหล่งงบประมาณเพื่อใช้สำหรับการดำเนินงานและการบำรุงรักษาสิ่งอำนวยความสะดวกด้านน้ำ, สามารถเข้าถึงการสนับสนุนด้านเทคนิคและอะไหล่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0410" marR="4041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ก) การสำรวจตามครัวเรือนและการทดสอบคุณภาพน้ำ ดังนี้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บริเวณจุดแจกจ่ายน้ำ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บริเวณที่มีการใช้น้ำ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ข) การสำรวจชุมชนโดยใช้เครื่องมือในการประเมินของ</a:t>
                      </a: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GWSI 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0410" marR="4041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0410" marR="40410" marT="0" marB="0" anchor="ctr"/>
                </a:tc>
                <a:extLst>
                  <a:ext uri="{0D108BD9-81ED-4DB2-BD59-A6C34878D82A}">
                    <a16:rowId xmlns:a16="http://schemas.microsoft.com/office/drawing/2014/main" val="411701589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366876"/>
              </p:ext>
            </p:extLst>
          </p:nvPr>
        </p:nvGraphicFramePr>
        <p:xfrm>
          <a:off x="1" y="772012"/>
          <a:ext cx="9144000" cy="617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3447">
                  <a:extLst>
                    <a:ext uri="{9D8B030D-6E8A-4147-A177-3AD203B41FA5}">
                      <a16:colId xmlns:a16="http://schemas.microsoft.com/office/drawing/2014/main" val="3473165924"/>
                    </a:ext>
                  </a:extLst>
                </a:gridCol>
                <a:gridCol w="2746924">
                  <a:extLst>
                    <a:ext uri="{9D8B030D-6E8A-4147-A177-3AD203B41FA5}">
                      <a16:colId xmlns:a16="http://schemas.microsoft.com/office/drawing/2014/main" val="4200231103"/>
                    </a:ext>
                  </a:extLst>
                </a:gridCol>
                <a:gridCol w="2158743">
                  <a:extLst>
                    <a:ext uri="{9D8B030D-6E8A-4147-A177-3AD203B41FA5}">
                      <a16:colId xmlns:a16="http://schemas.microsoft.com/office/drawing/2014/main" val="2072388983"/>
                    </a:ext>
                  </a:extLst>
                </a:gridCol>
                <a:gridCol w="1714886">
                  <a:extLst>
                    <a:ext uri="{9D8B030D-6E8A-4147-A177-3AD203B41FA5}">
                      <a16:colId xmlns:a16="http://schemas.microsoft.com/office/drawing/2014/main" val="2398032922"/>
                    </a:ext>
                  </a:extLst>
                </a:gridCol>
              </a:tblGrid>
              <a:tr h="617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การตรวจสอบ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59808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27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9085" y="1032946"/>
            <a:ext cx="79042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</a:t>
            </a: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ติดตามและประเมินผล (</a:t>
            </a:r>
            <a:r>
              <a:rPr lang="en-GB" sz="3600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MONITORING AND EVALUATION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lvl="0">
              <a:spcAft>
                <a:spcPts val="0"/>
              </a:spcAft>
            </a:pPr>
            <a:endParaRPr lang="en-US" sz="2400" b="1" dirty="0">
              <a:solidFill>
                <a:srgbClr val="0070C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en-GB" sz="3600" b="1" dirty="0" smtClean="0">
                <a:solidFill>
                  <a:srgbClr val="C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</a:t>
            </a:r>
            <a:r>
              <a:rPr lang="en-GB" sz="3600" dirty="0" smtClean="0">
                <a:solidFill>
                  <a:srgbClr val="C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สมมติฐาน</a:t>
            </a:r>
            <a:r>
              <a:rPr lang="th-TH" sz="3600" b="1" dirty="0">
                <a:solidFill>
                  <a:srgbClr val="C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ที่สำคัญและการจัดการความเสี่ยง (</a:t>
            </a:r>
            <a:r>
              <a:rPr lang="en-GB" sz="3600" b="1" dirty="0">
                <a:solidFill>
                  <a:srgbClr val="C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CRITICAL ASSUMPTIONS AND RISK MANAGEMENT</a:t>
            </a:r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en-US" sz="3600" b="1" dirty="0" smtClean="0">
              <a:solidFill>
                <a:srgbClr val="C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 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ประชากร</a:t>
            </a:r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กลุ่มเป้าหมาย (</a:t>
            </a:r>
            <a:r>
              <a:rPr lang="en-US" sz="3600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TARGET POPULATION) (</a:t>
            </a:r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และการมีส่วนร่วม</a:t>
            </a:r>
            <a:r>
              <a:rPr lang="en-US" sz="3600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AND THEIR PARTICIPATION)</a:t>
            </a:r>
            <a:endParaRPr lang="en-US" sz="2400" b="1" dirty="0">
              <a:solidFill>
                <a:srgbClr val="00B05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just">
              <a:spcAft>
                <a:spcPts val="0"/>
              </a:spcAft>
            </a:pPr>
            <a:r>
              <a:rPr lang="en-GB" sz="3600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 </a:t>
            </a:r>
            <a:endParaRPr lang="en-US" sz="2000" dirty="0">
              <a:solidFill>
                <a:srgbClr val="00B05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982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36466"/>
              </p:ext>
            </p:extLst>
          </p:nvPr>
        </p:nvGraphicFramePr>
        <p:xfrm>
          <a:off x="0" y="475531"/>
          <a:ext cx="9144004" cy="5751395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2673677">
                  <a:extLst>
                    <a:ext uri="{9D8B030D-6E8A-4147-A177-3AD203B41FA5}">
                      <a16:colId xmlns:a16="http://schemas.microsoft.com/office/drawing/2014/main" val="4233754542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1606225032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2949234799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2432272428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445077165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3181529982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2251082709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988943945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3768397842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1633749519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2880173092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1957016825"/>
                    </a:ext>
                  </a:extLst>
                </a:gridCol>
                <a:gridCol w="488618">
                  <a:extLst>
                    <a:ext uri="{9D8B030D-6E8A-4147-A177-3AD203B41FA5}">
                      <a16:colId xmlns:a16="http://schemas.microsoft.com/office/drawing/2014/main" val="1694759117"/>
                    </a:ext>
                  </a:extLst>
                </a:gridCol>
                <a:gridCol w="606911">
                  <a:extLst>
                    <a:ext uri="{9D8B030D-6E8A-4147-A177-3AD203B41FA5}">
                      <a16:colId xmlns:a16="http://schemas.microsoft.com/office/drawing/2014/main" val="266993418"/>
                    </a:ext>
                  </a:extLst>
                </a:gridCol>
              </a:tblGrid>
              <a:tr h="630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 (</a:t>
                      </a:r>
                      <a:r>
                        <a:rPr lang="en-GB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Activities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มค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กพ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มีค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พค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กค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สค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ตค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ธค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extLst>
                  <a:ext uri="{0D108BD9-81ED-4DB2-BD59-A6C34878D82A}">
                    <a16:rowId xmlns:a16="http://schemas.microsoft.com/office/drawing/2014/main" val="1776513559"/>
                  </a:ext>
                </a:extLst>
              </a:tr>
              <a:tr h="1285643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จัดการ, การคัดเลือกและการฝึกอบรมอาสาสมัครในการจัดการขยะมูลฝอยและการถ่ายอุจจาระในสถานที่เปิด จำนวน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คน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extLst>
                  <a:ext uri="{0D108BD9-81ED-4DB2-BD59-A6C34878D82A}">
                    <a16:rowId xmlns:a16="http://schemas.microsoft.com/office/drawing/2014/main" val="3837596207"/>
                  </a:ext>
                </a:extLst>
              </a:tr>
              <a:tr h="31516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สำรวจข้อมูลขั้นพื้นฐาน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extLst>
                  <a:ext uri="{0D108BD9-81ED-4DB2-BD59-A6C34878D82A}">
                    <a16:rowId xmlns:a16="http://schemas.microsoft.com/office/drawing/2014/main" val="3501192342"/>
                  </a:ext>
                </a:extLst>
              </a:tr>
              <a:tr h="63033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ระบุผู้ทำหน้าที่ส่งเสริมสุขอนามัย จำนวน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คน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extLst>
                  <a:ext uri="{0D108BD9-81ED-4DB2-BD59-A6C34878D82A}">
                    <a16:rowId xmlns:a16="http://schemas.microsoft.com/office/drawing/2014/main" val="2569733002"/>
                  </a:ext>
                </a:extLst>
              </a:tr>
              <a:tr h="1314081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</a:t>
                      </a: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สนทนาแบบเน้นกลุ่มเป้าหมายกับผู้หญิง และเด็กหญิงเพื่อให้มีการใช้ห้องสุขาและประเด็นปัญหาด้านอนามัยประจำเดือน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extLst>
                  <a:ext uri="{0D108BD9-81ED-4DB2-BD59-A6C34878D82A}">
                    <a16:rowId xmlns:a16="http://schemas.microsoft.com/office/drawing/2014/main" val="4094954476"/>
                  </a:ext>
                </a:extLst>
              </a:tr>
              <a:tr h="945502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</a:t>
                      </a: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วางแผนและการดำเนินงานเกี่ยวกับการใช้ห้องสุขาและการกำจัดขยะมูลฝอย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extLst>
                  <a:ext uri="{0D108BD9-81ED-4DB2-BD59-A6C34878D82A}">
                    <a16:rowId xmlns:a16="http://schemas.microsoft.com/office/drawing/2014/main" val="999467556"/>
                  </a:ext>
                </a:extLst>
              </a:tr>
              <a:tr h="63033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</a:t>
                      </a: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ติดตามการปฏิบัติงานส่งเสริมสุขอนามัย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1329" marR="41329" marT="0" marB="0"/>
                </a:tc>
                <a:extLst>
                  <a:ext uri="{0D108BD9-81ED-4DB2-BD59-A6C34878D82A}">
                    <a16:rowId xmlns:a16="http://schemas.microsoft.com/office/drawing/2014/main" val="40397921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4318"/>
            <a:ext cx="9144000" cy="52322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6. </a:t>
            </a:r>
            <a:r>
              <a:rPr kumimoji="0" lang="th-TH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ตารางกิจกรรม (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ACTIVITIES TIMETABLE</a:t>
            </a:r>
            <a:r>
              <a:rPr kumimoji="0" lang="th-TH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 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48807"/>
            <a:ext cx="9073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7. </a:t>
            </a:r>
            <a:r>
              <a:rPr lang="th-TH" sz="2800" b="1" dirty="0" smtClean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ข้อมูล</a:t>
            </a:r>
            <a:r>
              <a:rPr lang="th-TH" sz="2800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เพิ่มเติม (</a:t>
            </a:r>
            <a:r>
              <a:rPr lang="en-GB" sz="2800" b="1" dirty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ADDITIONAL INFORMATION</a:t>
            </a:r>
            <a:r>
              <a:rPr lang="th-TH" sz="2800" b="1" dirty="0" smtClean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r>
              <a:rPr lang="en-US" sz="2800" b="1" dirty="0" smtClean="0">
                <a:solidFill>
                  <a:srgbClr val="00B05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………………………………………………………...</a:t>
            </a:r>
            <a:endParaRPr lang="en-US" b="1" dirty="0">
              <a:solidFill>
                <a:srgbClr val="00B05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047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1">
                    <a:lumMod val="75000"/>
                  </a:schemeClr>
                </a:solidFill>
              </a:rPr>
              <a:t>ขอบคุณค่ะ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893" y="1417638"/>
            <a:ext cx="5426400" cy="40698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0270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694</Words>
  <Application>Microsoft Office PowerPoint</Application>
  <PresentationFormat>On-screen Show (4:3)</PresentationFormat>
  <Paragraphs>169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Angsana New</vt:lpstr>
      <vt:lpstr>Arial</vt:lpstr>
      <vt:lpstr>Calibri</vt:lpstr>
      <vt:lpstr>Cordia New</vt:lpstr>
      <vt:lpstr>TH Sarabun New</vt:lpstr>
      <vt:lpstr>TH SarabunPSK</vt:lpstr>
      <vt:lpstr>Times New Roman</vt:lpstr>
      <vt:lpstr>Office Theme</vt:lpstr>
      <vt:lpstr>PowerPoint Presentation</vt:lpstr>
      <vt:lpstr>PowerPoint Presentation</vt:lpstr>
      <vt:lpstr>กิจกรรม</vt:lpstr>
      <vt:lpstr>ตัวอย่างแบบฟอร์มแผนปฏิบัติการ (PoA)</vt:lpstr>
      <vt:lpstr>การบรรเทาทุกข์</vt:lpstr>
      <vt:lpstr>การฟื้นฟู</vt:lpstr>
      <vt:lpstr>PowerPoint Presentation</vt:lpstr>
      <vt:lpstr>PowerPoint Presentation</vt:lpstr>
      <vt:lpstr>ขอบคุณค่ะ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LLOYD</dc:creator>
  <cp:lastModifiedBy>Windows User</cp:lastModifiedBy>
  <cp:revision>14</cp:revision>
  <cp:lastPrinted>2019-07-23T03:02:52Z</cp:lastPrinted>
  <dcterms:created xsi:type="dcterms:W3CDTF">2018-04-21T12:30:45Z</dcterms:created>
  <dcterms:modified xsi:type="dcterms:W3CDTF">2019-07-23T03:08:24Z</dcterms:modified>
</cp:coreProperties>
</file>