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424" r:id="rId2"/>
    <p:sldId id="309" r:id="rId3"/>
    <p:sldId id="289" r:id="rId4"/>
    <p:sldId id="436" r:id="rId5"/>
    <p:sldId id="463" r:id="rId6"/>
    <p:sldId id="437" r:id="rId7"/>
    <p:sldId id="438" r:id="rId8"/>
  </p:sldIdLst>
  <p:sldSz cx="9144000" cy="6858000" type="screen4x3"/>
  <p:notesSz cx="6797675" cy="9926638"/>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D1B9"/>
    <a:srgbClr val="541818"/>
    <a:srgbClr val="CF1C21"/>
    <a:srgbClr val="8B4907"/>
    <a:srgbClr val="5C4F46"/>
    <a:srgbClr val="66584E"/>
    <a:srgbClr val="E8C7B0"/>
    <a:srgbClr val="B9BF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67" autoAdjust="0"/>
    <p:restoredTop sz="89193" autoAdjust="0"/>
  </p:normalViewPr>
  <p:slideViewPr>
    <p:cSldViewPr>
      <p:cViewPr varScale="1">
        <p:scale>
          <a:sx n="103" d="100"/>
          <a:sy n="103" d="100"/>
        </p:scale>
        <p:origin x="1476" y="102"/>
      </p:cViewPr>
      <p:guideLst>
        <p:guide orient="horz" pos="2160"/>
        <p:guide pos="2880"/>
      </p:guideLst>
    </p:cSldViewPr>
  </p:slideViewPr>
  <p:outlineViewPr>
    <p:cViewPr>
      <p:scale>
        <a:sx n="33" d="100"/>
        <a:sy n="33" d="100"/>
      </p:scale>
      <p:origin x="0" y="593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1" d="100"/>
          <a:sy n="61" d="100"/>
        </p:scale>
        <p:origin x="-3354"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55B2686-4A65-4593-92F4-DF1467A2BB2C}" type="datetimeFigureOut">
              <a:rPr lang="en-US" smtClean="0"/>
              <a:pPr/>
              <a:t>8/2/2019</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85DD738B-87E3-4454-AF95-F6748B80AD42}" type="slidenum">
              <a:rPr lang="en-GB" smtClean="0"/>
              <a:pPr/>
              <a:t>‹#›</a:t>
            </a:fld>
            <a:endParaRPr lang="en-GB"/>
          </a:p>
        </p:txBody>
      </p:sp>
    </p:spTree>
    <p:extLst>
      <p:ext uri="{BB962C8B-B14F-4D97-AF65-F5344CB8AC3E}">
        <p14:creationId xmlns:p14="http://schemas.microsoft.com/office/powerpoint/2010/main" val="1730064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A0170BB-D7C3-4E49-B1DD-69A3F9AC8F06}" type="datetimeFigureOut">
              <a:rPr lang="en-GB" smtClean="0"/>
              <a:pPr/>
              <a:t>02/08/2019</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5890939-5F4E-40FB-A039-87C9DECBF3BB}" type="slidenum">
              <a:rPr lang="en-GB" smtClean="0"/>
              <a:pPr/>
              <a:t>‹#›</a:t>
            </a:fld>
            <a:endParaRPr lang="en-GB"/>
          </a:p>
        </p:txBody>
      </p:sp>
    </p:spTree>
    <p:extLst>
      <p:ext uri="{BB962C8B-B14F-4D97-AF65-F5344CB8AC3E}">
        <p14:creationId xmlns:p14="http://schemas.microsoft.com/office/powerpoint/2010/main" val="3653441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65890939-5F4E-40FB-A039-87C9DECBF3BB}" type="slidenum">
              <a:rPr lang="en-GB" smtClean="0"/>
              <a:pPr/>
              <a:t>1</a:t>
            </a:fld>
            <a:endParaRPr lang="en-GB"/>
          </a:p>
        </p:txBody>
      </p:sp>
    </p:spTree>
    <p:extLst>
      <p:ext uri="{BB962C8B-B14F-4D97-AF65-F5344CB8AC3E}">
        <p14:creationId xmlns:p14="http://schemas.microsoft.com/office/powerpoint/2010/main" val="2927248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short video is mentioning about issues and gaps, let see together some of the gaps</a:t>
            </a:r>
          </a:p>
          <a:p>
            <a:pPr marL="342900" indent="-342900">
              <a:buFont typeface="Wingdings" panose="05000000000000000000" pitchFamily="2" charset="2"/>
              <a:buChar char="§"/>
            </a:pPr>
            <a:r>
              <a:rPr lang="en-GB" sz="1200" dirty="0"/>
              <a:t>Inconsistency of surge staff profiles deployed in similar roles</a:t>
            </a:r>
          </a:p>
          <a:p>
            <a:pPr marL="342900" indent="-342900">
              <a:buFont typeface="Wingdings" panose="05000000000000000000" pitchFamily="2" charset="2"/>
              <a:buChar char="§"/>
            </a:pPr>
            <a:r>
              <a:rPr lang="en-GB" sz="1200" dirty="0"/>
              <a:t>Difficulty for NSs to populate and maintain their surge rosters</a:t>
            </a:r>
          </a:p>
          <a:p>
            <a:pPr marL="342900" indent="-342900">
              <a:buFont typeface="Wingdings" panose="05000000000000000000" pitchFamily="2" charset="2"/>
              <a:buChar char="§"/>
            </a:pPr>
            <a:r>
              <a:rPr lang="en-GB" sz="1200" dirty="0"/>
              <a:t>Challenging evaluation of surge staff performance by surge team leaders</a:t>
            </a:r>
          </a:p>
          <a:p>
            <a:pPr marL="342900" indent="-342900">
              <a:buFont typeface="Wingdings" panose="05000000000000000000" pitchFamily="2" charset="2"/>
              <a:buChar char="§"/>
            </a:pPr>
            <a:r>
              <a:rPr lang="en-GB" sz="1200" dirty="0"/>
              <a:t>Inconsistent tracking of surge staff performance</a:t>
            </a:r>
          </a:p>
          <a:p>
            <a:pPr marL="342900" indent="-342900">
              <a:buFont typeface="Wingdings" panose="05000000000000000000" pitchFamily="2" charset="2"/>
              <a:buChar char="§"/>
            </a:pPr>
            <a:r>
              <a:rPr lang="en-GB" sz="1200" dirty="0"/>
              <a:t>Overlapping and unfocused training/development strategies for surge rosters members across NSs</a:t>
            </a:r>
          </a:p>
          <a:p>
            <a:endParaRPr lang="en-GB" dirty="0"/>
          </a:p>
        </p:txBody>
      </p:sp>
      <p:sp>
        <p:nvSpPr>
          <p:cNvPr id="4" name="Slide Number Placeholder 3"/>
          <p:cNvSpPr>
            <a:spLocks noGrp="1"/>
          </p:cNvSpPr>
          <p:nvPr>
            <p:ph type="sldNum" sz="quarter" idx="10"/>
          </p:nvPr>
        </p:nvSpPr>
        <p:spPr/>
        <p:txBody>
          <a:bodyPr/>
          <a:lstStyle/>
          <a:p>
            <a:fld id="{033263FF-6E80-4184-BEAC-1E1AE1717F22}" type="slidenum">
              <a:rPr lang="en-GB" smtClean="0"/>
              <a:t>2</a:t>
            </a:fld>
            <a:endParaRPr lang="en-GB"/>
          </a:p>
        </p:txBody>
      </p:sp>
      <p:sp>
        <p:nvSpPr>
          <p:cNvPr id="5" name="Header Placeholder 4"/>
          <p:cNvSpPr>
            <a:spLocks noGrp="1"/>
          </p:cNvSpPr>
          <p:nvPr>
            <p:ph type="hdr" sz="quarter" idx="11"/>
          </p:nvPr>
        </p:nvSpPr>
        <p:spPr/>
        <p:txBody>
          <a:bodyPr/>
          <a:lstStyle/>
          <a:p>
            <a:endParaRPr lang="en-GB"/>
          </a:p>
        </p:txBody>
      </p:sp>
    </p:spTree>
    <p:extLst>
      <p:ext uri="{BB962C8B-B14F-4D97-AF65-F5344CB8AC3E}">
        <p14:creationId xmlns:p14="http://schemas.microsoft.com/office/powerpoint/2010/main" val="1170278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GB" b="1" dirty="0"/>
              <a:t>Competence: </a:t>
            </a:r>
            <a:r>
              <a:rPr lang="en-GB" sz="1200" kern="1200" dirty="0">
                <a:solidFill>
                  <a:schemeClr val="tx1"/>
                </a:solidFill>
                <a:effectLst/>
                <a:latin typeface="+mn-lt"/>
                <a:ea typeface="+mn-ea"/>
                <a:cs typeface="+mn-cs"/>
              </a:rPr>
              <a:t>the ability of an individual to do a job properly. It is commonly described as the combination of knowledge, skills and behaviours used to describe, measure and improve performance.</a:t>
            </a:r>
            <a:r>
              <a:rPr lang="en-GB" sz="1200" b="0" kern="1200" dirty="0">
                <a:solidFill>
                  <a:schemeClr val="tx1"/>
                </a:solidFill>
                <a:effectLst/>
                <a:latin typeface="+mn-lt"/>
                <a:ea typeface="+mn-ea"/>
                <a:cs typeface="+mn-cs"/>
              </a:rPr>
              <a:t> By extension, a</a:t>
            </a:r>
            <a:r>
              <a:rPr lang="en-GB" dirty="0"/>
              <a:t> competency framework defines the knowledge, skills, and behaviour an organization needs within its people. To develop this framework, one needs to have an in-depth understanding of the roles within their industry.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Core competencies</a:t>
            </a:r>
            <a:r>
              <a:rPr lang="en-GB" sz="1200" kern="1200" dirty="0">
                <a:solidFill>
                  <a:schemeClr val="tx1"/>
                </a:solidFill>
                <a:effectLst/>
                <a:latin typeface="+mn-lt"/>
                <a:ea typeface="+mn-ea"/>
                <a:cs typeface="+mn-cs"/>
              </a:rPr>
              <a:t> are non-technical competencies which appear in many roles, whatever the technical focus is. They include the personal, relational and cooperation competencies (</a:t>
            </a:r>
            <a:r>
              <a:rPr lang="en-GB" sz="1200" b="1" kern="1200" dirty="0">
                <a:solidFill>
                  <a:schemeClr val="tx1"/>
                </a:solidFill>
                <a:effectLst/>
                <a:latin typeface="+mn-lt"/>
                <a:ea typeface="+mn-ea"/>
                <a:cs typeface="+mn-cs"/>
              </a:rPr>
              <a:t>behavioural</a:t>
            </a:r>
            <a:r>
              <a:rPr lang="en-GB" sz="1200" kern="1200" dirty="0">
                <a:solidFill>
                  <a:schemeClr val="tx1"/>
                </a:solidFill>
                <a:effectLst/>
                <a:latin typeface="+mn-lt"/>
                <a:ea typeface="+mn-ea"/>
                <a:cs typeface="+mn-cs"/>
              </a:rPr>
              <a:t>) as well as the knowledge and skills that are common to many roles such as RCRC principles/systems/procedures, gender &amp; diversity and information management (</a:t>
            </a:r>
            <a:r>
              <a:rPr lang="en-GB" sz="1200" b="1" kern="1200" dirty="0">
                <a:solidFill>
                  <a:schemeClr val="tx1"/>
                </a:solidFill>
                <a:effectLst/>
                <a:latin typeface="+mn-lt"/>
                <a:ea typeface="+mn-ea"/>
                <a:cs typeface="+mn-cs"/>
              </a:rPr>
              <a:t>cross-cutting</a:t>
            </a:r>
            <a:r>
              <a:rPr lang="en-GB" sz="1200" kern="1200" dirty="0">
                <a:solidFill>
                  <a:schemeClr val="tx1"/>
                </a:solidFill>
                <a:effectLst/>
                <a:latin typeface="+mn-lt"/>
                <a:ea typeface="+mn-ea"/>
                <a:cs typeface="+mn-cs"/>
              </a:rPr>
              <a:t>).</a:t>
            </a:r>
          </a:p>
          <a:p>
            <a:pPr>
              <a:spcAft>
                <a:spcPts val="0"/>
              </a:spcAft>
            </a:pPr>
            <a:r>
              <a:rPr lang="en-GB" sz="1200" b="1" dirty="0">
                <a:effectLst/>
                <a:latin typeface="Calibri" panose="020F0502020204030204" pitchFamily="34" charset="0"/>
                <a:ea typeface="Calibri" panose="020F0502020204030204" pitchFamily="34" charset="0"/>
                <a:cs typeface="Arial" panose="020B0604020202020204" pitchFamily="34" charset="0"/>
              </a:rPr>
              <a:t>Technical Competencies</a:t>
            </a:r>
            <a:r>
              <a:rPr lang="en-GB" sz="1200" dirty="0">
                <a:effectLst/>
                <a:latin typeface="Calibri" panose="020F0502020204030204" pitchFamily="34" charset="0"/>
                <a:ea typeface="Calibri" panose="020F0502020204030204" pitchFamily="34" charset="0"/>
                <a:cs typeface="Arial" panose="020B0604020202020204" pitchFamily="34" charset="0"/>
              </a:rPr>
              <a:t> describe the technical knowledge and skills required to carry out a job in a particular sector or technical specialism e.g. health or logistics. This could include relevant qualifications and training, specific technical knowledge and specific technical experience. </a:t>
            </a:r>
          </a:p>
          <a:p>
            <a:pPr>
              <a:spcAft>
                <a:spcPts val="0"/>
              </a:spcAft>
            </a:pPr>
            <a:endParaRPr lang="en-GB" sz="1200" dirty="0">
              <a:effectLst/>
              <a:latin typeface="Calibri" panose="020F0502020204030204" pitchFamily="34" charset="0"/>
              <a:ea typeface="Calibri" panose="020F0502020204030204" pitchFamily="34" charset="0"/>
              <a:cs typeface="Arial" panose="020B0604020202020204" pitchFamily="34" charset="0"/>
            </a:endParaRPr>
          </a:p>
          <a:p>
            <a:pPr>
              <a:spcAft>
                <a:spcPts val="0"/>
              </a:spcAft>
            </a:pPr>
            <a:r>
              <a:rPr lang="en-GB" sz="1200" dirty="0">
                <a:effectLst/>
                <a:latin typeface="Calibri" panose="020F0502020204030204" pitchFamily="34" charset="0"/>
                <a:ea typeface="Calibri" panose="020F0502020204030204" pitchFamily="34" charset="0"/>
                <a:cs typeface="Arial" panose="020B0604020202020204" pitchFamily="34" charset="0"/>
              </a:rPr>
              <a:t>It should not include any core competencies which are generic to other technical roles e.g. a Logistics Delegate may require the following three competencies to carry out the role:</a:t>
            </a:r>
          </a:p>
          <a:p>
            <a:pPr>
              <a:spcAft>
                <a:spcPts val="0"/>
              </a:spcAft>
            </a:pPr>
            <a:endParaRPr lang="en-GB" sz="12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pPr>
            <a:r>
              <a:rPr lang="en-GB" sz="1200" i="1" dirty="0">
                <a:effectLst/>
                <a:latin typeface="Calibri" panose="020F0502020204030204" pitchFamily="34" charset="0"/>
                <a:ea typeface="Calibri" panose="020F0502020204030204" pitchFamily="34" charset="0"/>
                <a:cs typeface="Arial" panose="020B0604020202020204" pitchFamily="34" charset="0"/>
              </a:rPr>
              <a:t>Knowledge of air operations and customs clearance</a:t>
            </a:r>
            <a:r>
              <a:rPr lang="en-GB" sz="1200" dirty="0">
                <a:effectLst/>
                <a:latin typeface="Calibri" panose="020F0502020204030204" pitchFamily="34" charset="0"/>
                <a:ea typeface="Calibri" panose="020F0502020204030204" pitchFamily="34" charset="0"/>
                <a:cs typeface="Arial" panose="020B0604020202020204" pitchFamily="34" charset="0"/>
              </a:rPr>
              <a:t> - a technical competence</a:t>
            </a:r>
          </a:p>
          <a:p>
            <a:pPr marL="342900" lvl="0" indent="-342900">
              <a:spcAft>
                <a:spcPts val="0"/>
              </a:spcAft>
              <a:buFont typeface="Symbol" panose="05050102010706020507" pitchFamily="18" charset="2"/>
              <a:buChar char=""/>
            </a:pPr>
            <a:r>
              <a:rPr lang="en-GB" sz="1200" i="1" dirty="0">
                <a:effectLst/>
                <a:latin typeface="Calibri" panose="020F0502020204030204" pitchFamily="34" charset="0"/>
                <a:ea typeface="Calibri" panose="020F0502020204030204" pitchFamily="34" charset="0"/>
                <a:cs typeface="Arial" panose="020B0604020202020204" pitchFamily="34" charset="0"/>
              </a:rPr>
              <a:t>Knowledge of RCRC Systems</a:t>
            </a:r>
            <a:r>
              <a:rPr lang="en-GB" sz="1200" dirty="0">
                <a:effectLst/>
                <a:latin typeface="Calibri" panose="020F0502020204030204" pitchFamily="34" charset="0"/>
                <a:ea typeface="Calibri" panose="020F0502020204030204" pitchFamily="34" charset="0"/>
                <a:cs typeface="Arial" panose="020B0604020202020204" pitchFamily="34" charset="0"/>
              </a:rPr>
              <a:t> – a core competence (cross-cutting)</a:t>
            </a:r>
          </a:p>
          <a:p>
            <a:pPr marL="342900" lvl="0" indent="-342900">
              <a:spcAft>
                <a:spcPts val="0"/>
              </a:spcAft>
              <a:buFont typeface="Symbol" panose="05050102010706020507" pitchFamily="18" charset="2"/>
              <a:buChar char=""/>
            </a:pPr>
            <a:r>
              <a:rPr lang="en-GB" sz="1200" i="1" dirty="0">
                <a:effectLst/>
                <a:latin typeface="Calibri" panose="020F0502020204030204" pitchFamily="34" charset="0"/>
                <a:ea typeface="Calibri" panose="020F0502020204030204" pitchFamily="34" charset="0"/>
                <a:cs typeface="Arial" panose="020B0604020202020204" pitchFamily="34" charset="0"/>
              </a:rPr>
              <a:t>Problem solving, judgement and decision making</a:t>
            </a:r>
            <a:r>
              <a:rPr lang="en-GB" sz="1200" dirty="0">
                <a:effectLst/>
                <a:latin typeface="Calibri" panose="020F0502020204030204" pitchFamily="34" charset="0"/>
                <a:ea typeface="Calibri" panose="020F0502020204030204" pitchFamily="34" charset="0"/>
                <a:cs typeface="Arial" panose="020B0604020202020204" pitchFamily="34" charset="0"/>
              </a:rPr>
              <a:t> – a core competence (behavioural)</a:t>
            </a:r>
          </a:p>
          <a:p>
            <a:pPr marL="342900" lvl="0" indent="-342900">
              <a:spcAft>
                <a:spcPts val="0"/>
              </a:spcAft>
              <a:buFont typeface="Symbol" panose="05050102010706020507" pitchFamily="18" charset="2"/>
              <a:buChar char=""/>
            </a:pPr>
            <a:endParaRPr lang="en-GB" sz="1200" dirty="0">
              <a:effectLst/>
              <a:latin typeface="Calibri" panose="020F0502020204030204" pitchFamily="34" charset="0"/>
              <a:ea typeface="Calibri" panose="020F0502020204030204" pitchFamily="34" charset="0"/>
              <a:cs typeface="Arial" panose="020B0604020202020204" pitchFamily="34" charset="0"/>
            </a:endParaRPr>
          </a:p>
          <a:p>
            <a:r>
              <a:rPr lang="en-GB" sz="1200" b="1" kern="1200" dirty="0">
                <a:solidFill>
                  <a:schemeClr val="tx1"/>
                </a:solidFill>
                <a:effectLst/>
                <a:latin typeface="+mn-lt"/>
                <a:ea typeface="+mn-ea"/>
                <a:cs typeface="+mn-cs"/>
              </a:rPr>
              <a:t>Profile</a:t>
            </a:r>
            <a:r>
              <a:rPr lang="en-GB" sz="1200" kern="1200" dirty="0">
                <a:solidFill>
                  <a:schemeClr val="tx1"/>
                </a:solidFill>
                <a:effectLst/>
                <a:latin typeface="+mn-lt"/>
                <a:ea typeface="+mn-ea"/>
                <a:cs typeface="+mn-cs"/>
              </a:rPr>
              <a:t> is the combination of technical and core competencies required to carry out a specific role as commonly described in a person specification, e.g. the competences aligned to the theatre nurse</a:t>
            </a: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Role profile</a:t>
            </a:r>
            <a:r>
              <a:rPr lang="en-GB" sz="1200" kern="1200" dirty="0">
                <a:solidFill>
                  <a:schemeClr val="tx1"/>
                </a:solidFill>
                <a:effectLst/>
                <a:latin typeface="+mn-lt"/>
                <a:ea typeface="+mn-ea"/>
                <a:cs typeface="+mn-cs"/>
              </a:rPr>
              <a:t> = </a:t>
            </a:r>
            <a:r>
              <a:rPr lang="en-GB" sz="1200" b="1" kern="1200" dirty="0">
                <a:solidFill>
                  <a:schemeClr val="tx1"/>
                </a:solidFill>
                <a:effectLst/>
                <a:latin typeface="+mn-lt"/>
                <a:ea typeface="+mn-ea"/>
                <a:cs typeface="+mn-cs"/>
              </a:rPr>
              <a:t>role </a:t>
            </a:r>
            <a:r>
              <a:rPr lang="en-GB" sz="1200" kern="1200" dirty="0">
                <a:solidFill>
                  <a:schemeClr val="tx1"/>
                </a:solidFill>
                <a:effectLst/>
                <a:latin typeface="+mn-lt"/>
                <a:ea typeface="+mn-ea"/>
                <a:cs typeface="+mn-cs"/>
              </a:rPr>
              <a:t>(a description of the job to be carried out) + </a:t>
            </a:r>
            <a:r>
              <a:rPr lang="en-GB" sz="1200" b="1" kern="1200" dirty="0">
                <a:solidFill>
                  <a:schemeClr val="tx1"/>
                </a:solidFill>
                <a:effectLst/>
                <a:latin typeface="+mn-lt"/>
                <a:ea typeface="+mn-ea"/>
                <a:cs typeface="+mn-cs"/>
              </a:rPr>
              <a:t>profile </a:t>
            </a:r>
            <a:r>
              <a:rPr lang="en-GB" sz="1200" kern="1200" dirty="0">
                <a:solidFill>
                  <a:schemeClr val="tx1"/>
                </a:solidFill>
                <a:effectLst/>
                <a:latin typeface="+mn-lt"/>
                <a:ea typeface="+mn-ea"/>
                <a:cs typeface="+mn-cs"/>
              </a:rPr>
              <a:t>(the combination of technical and core competencies required to carry it out). Every role profile requires a combination of technical and core competencies. Every role profile will set out the competencies required to deliver that role and at which tier they are required. The tiers do not correlate exactly to the seniority of the role e.g. a leadership role does not require every competency at level 3 and a more junior role does not only need every competency at tier 1. For example, a Head of Emergency Operations role profile might list </a:t>
            </a:r>
            <a:r>
              <a:rPr lang="en-GB" sz="1200" i="1" kern="1200" dirty="0">
                <a:solidFill>
                  <a:schemeClr val="tx1"/>
                </a:solidFill>
                <a:effectLst/>
                <a:latin typeface="+mn-lt"/>
                <a:ea typeface="+mn-ea"/>
                <a:cs typeface="+mn-cs"/>
              </a:rPr>
              <a:t>Red Cross Red Crescent Movement context principles and values</a:t>
            </a:r>
            <a:r>
              <a:rPr lang="en-GB" sz="1200" kern="1200" dirty="0">
                <a:solidFill>
                  <a:schemeClr val="tx1"/>
                </a:solidFill>
                <a:effectLst/>
                <a:latin typeface="+mn-lt"/>
                <a:ea typeface="+mn-ea"/>
                <a:cs typeface="+mn-cs"/>
              </a:rPr>
              <a:t> at Tier 3 but </a:t>
            </a:r>
            <a:r>
              <a:rPr lang="en-GB" sz="1200" i="1" kern="1200" dirty="0">
                <a:solidFill>
                  <a:schemeClr val="tx1"/>
                </a:solidFill>
                <a:effectLst/>
                <a:latin typeface="+mn-lt"/>
                <a:ea typeface="+mn-ea"/>
                <a:cs typeface="+mn-cs"/>
              </a:rPr>
              <a:t>Information Management </a:t>
            </a:r>
            <a:r>
              <a:rPr lang="en-GB" sz="1200" kern="1200" dirty="0">
                <a:solidFill>
                  <a:schemeClr val="tx1"/>
                </a:solidFill>
                <a:effectLst/>
                <a:latin typeface="+mn-lt"/>
                <a:ea typeface="+mn-ea"/>
                <a:cs typeface="+mn-cs"/>
              </a:rPr>
              <a:t>at Tier 1</a:t>
            </a:r>
            <a:endParaRPr lang="en-GB" sz="1200" dirty="0">
              <a:effectLst/>
              <a:latin typeface="Calibri" panose="020F0502020204030204" pitchFamily="34" charset="0"/>
              <a:ea typeface="Calibri" panose="020F0502020204030204" pitchFamily="34" charset="0"/>
              <a:cs typeface="Arial" panose="020B0604020202020204" pitchFamily="34" charset="0"/>
            </a:endParaRPr>
          </a:p>
          <a:p>
            <a:endParaRPr lang="en-GB" b="0" dirty="0"/>
          </a:p>
        </p:txBody>
      </p:sp>
      <p:sp>
        <p:nvSpPr>
          <p:cNvPr id="4" name="Slide Number Placeholder 3"/>
          <p:cNvSpPr>
            <a:spLocks noGrp="1"/>
          </p:cNvSpPr>
          <p:nvPr>
            <p:ph type="sldNum" sz="quarter" idx="10"/>
          </p:nvPr>
        </p:nvSpPr>
        <p:spPr/>
        <p:txBody>
          <a:bodyPr/>
          <a:lstStyle/>
          <a:p>
            <a:fld id="{033263FF-6E80-4184-BEAC-1E1AE1717F22}" type="slidenum">
              <a:rPr lang="en-GB" smtClean="0"/>
              <a:t>3</a:t>
            </a:fld>
            <a:endParaRPr lang="en-GB"/>
          </a:p>
        </p:txBody>
      </p:sp>
      <p:sp>
        <p:nvSpPr>
          <p:cNvPr id="5" name="Header Placeholder 4"/>
          <p:cNvSpPr>
            <a:spLocks noGrp="1"/>
          </p:cNvSpPr>
          <p:nvPr>
            <p:ph type="hdr" sz="quarter" idx="11"/>
          </p:nvPr>
        </p:nvSpPr>
        <p:spPr/>
        <p:txBody>
          <a:bodyPr/>
          <a:lstStyle/>
          <a:p>
            <a:endParaRPr lang="en-GB"/>
          </a:p>
        </p:txBody>
      </p:sp>
    </p:spTree>
    <p:extLst>
      <p:ext uri="{BB962C8B-B14F-4D97-AF65-F5344CB8AC3E}">
        <p14:creationId xmlns:p14="http://schemas.microsoft.com/office/powerpoint/2010/main" val="1070242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p:nvSpPr>
        <p:spPr>
          <a:xfrm>
            <a:off x="152400" y="1524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Oval 5"/>
          <p:cNvSpPr/>
          <p:nvPr/>
        </p:nvSpPr>
        <p:spPr bwMode="auto">
          <a:xfrm>
            <a:off x="339725" y="339725"/>
            <a:ext cx="1260475" cy="1260475"/>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990600" y="2819400"/>
            <a:ext cx="7239000" cy="647591"/>
          </a:xfrm>
        </p:spPr>
        <p:txBody>
          <a:bodyPr/>
          <a:lstStyle>
            <a:lvl1pPr algn="r">
              <a:defRPr b="1">
                <a:solidFill>
                  <a:schemeClr val="bg1"/>
                </a:solidFill>
              </a:defRPr>
            </a:lvl1pPr>
          </a:lstStyle>
          <a:p>
            <a:r>
              <a:rPr lang="en-US"/>
              <a:t>Click to edit Master title style</a:t>
            </a:r>
            <a:endParaRPr lang="en-GB" dirty="0"/>
          </a:p>
        </p:txBody>
      </p:sp>
      <p:sp>
        <p:nvSpPr>
          <p:cNvPr id="3" name="Subtitle 2"/>
          <p:cNvSpPr>
            <a:spLocks noGrp="1"/>
          </p:cNvSpPr>
          <p:nvPr>
            <p:ph type="subTitle" idx="1"/>
          </p:nvPr>
        </p:nvSpPr>
        <p:spPr>
          <a:xfrm>
            <a:off x="990600" y="38862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
        <p:nvSpPr>
          <p:cNvPr id="7" name="TextBox 6"/>
          <p:cNvSpPr txBox="1"/>
          <p:nvPr userDrawn="1"/>
        </p:nvSpPr>
        <p:spPr bwMode="auto">
          <a:xfrm>
            <a:off x="395536" y="692696"/>
            <a:ext cx="1144588" cy="553998"/>
          </a:xfrm>
          <a:prstGeom prst="rect">
            <a:avLst/>
          </a:prstGeom>
          <a:noFill/>
        </p:spPr>
        <p:txBody>
          <a:bodyPr lIns="0" tIns="0" rIns="0" bIns="0">
            <a:spAutoFit/>
          </a:bodyPr>
          <a:lstStyle/>
          <a:p>
            <a:pPr algn="ctr" fontAlgn="auto">
              <a:spcBef>
                <a:spcPts val="0"/>
              </a:spcBef>
              <a:spcAft>
                <a:spcPts val="0"/>
              </a:spcAft>
              <a:defRPr/>
            </a:pPr>
            <a:r>
              <a:rPr lang="en-US" sz="1600" b="1" dirty="0">
                <a:solidFill>
                  <a:schemeClr val="bg1"/>
                </a:solidFill>
                <a:latin typeface="Arial" pitchFamily="34" charset="0"/>
                <a:cs typeface="Arial" pitchFamily="34" charset="0"/>
              </a:rPr>
              <a:t>Federation</a:t>
            </a:r>
            <a:r>
              <a:rPr lang="en-US" sz="1800" b="1" dirty="0">
                <a:solidFill>
                  <a:schemeClr val="bg1"/>
                </a:solidFill>
                <a:latin typeface="Arial" pitchFamily="34" charset="0"/>
                <a:cs typeface="Arial" pitchFamily="34" charset="0"/>
              </a:rPr>
              <a:t> WASH</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r>
              <a:rPr lang="en-US" noProof="0"/>
              <a:t>Click icon to add chart</a:t>
            </a:r>
            <a:endParaRPr lang="en-GB" noProof="0" dirty="0"/>
          </a:p>
        </p:txBody>
      </p:sp>
      <p:sp>
        <p:nvSpPr>
          <p:cNvPr id="5" name="Title 4"/>
          <p:cNvSpPr>
            <a:spLocks noGrp="1"/>
          </p:cNvSpPr>
          <p:nvPr>
            <p:ph type="title"/>
          </p:nvPr>
        </p:nvSpPr>
        <p:spPr/>
        <p:txBody>
          <a:bodyPr/>
          <a:lstStyle/>
          <a:p>
            <a:r>
              <a:rPr lang="en-US"/>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r>
              <a:rPr lang="en-US" noProof="0"/>
              <a:t>Click icon to add picture</a:t>
            </a:r>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p:nvGrpSpPr>
        <p:grpSpPr bwMode="auto">
          <a:xfrm>
            <a:off x="152400" y="152400"/>
            <a:ext cx="8839200" cy="6553200"/>
            <a:chOff x="152400" y="76200"/>
            <a:chExt cx="8839200" cy="6553200"/>
          </a:xfrm>
        </p:grpSpPr>
        <p:sp>
          <p:nvSpPr>
            <p:cNvPr id="3" name="Rectangle 2"/>
            <p:cNvSpPr/>
            <p:nvPr/>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ectangle 3"/>
            <p:cNvSpPr/>
            <p:nvPr/>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extBox 4"/>
            <p:cNvSpPr txBox="1"/>
            <p:nvPr/>
          </p:nvSpPr>
          <p:spPr>
            <a:xfrm>
              <a:off x="539552" y="400472"/>
              <a:ext cx="4724400" cy="4821833"/>
            </a:xfrm>
            <a:prstGeom prst="rect">
              <a:avLst/>
            </a:prstGeom>
            <a:noFill/>
          </p:spPr>
          <p:txBody>
            <a:bodyPr lIns="0" tIns="0" rIns="0" bIns="0">
              <a:spAutoFit/>
            </a:bodyPr>
            <a:lstStyle/>
            <a:p>
              <a:pPr fontAlgn="auto">
                <a:spcBef>
                  <a:spcPts val="0"/>
                </a:spcBef>
                <a:spcAft>
                  <a:spcPts val="0"/>
                </a:spcAft>
                <a:defRPr/>
              </a:pPr>
              <a:r>
                <a:rPr lang="en-US" sz="2000" b="1" baseline="30000" dirty="0">
                  <a:solidFill>
                    <a:srgbClr val="E8C7B0"/>
                  </a:solidFill>
                  <a:latin typeface="Arial" pitchFamily="34" charset="0"/>
                  <a:cs typeface="Arial" pitchFamily="34" charset="0"/>
                </a:rPr>
                <a:t>FOR FURTHER INFORMATION PLEASE CONTACT:</a:t>
              </a:r>
            </a:p>
            <a:p>
              <a:pPr fontAlgn="auto">
                <a:spcBef>
                  <a:spcPts val="0"/>
                </a:spcBef>
                <a:spcAft>
                  <a:spcPts val="0"/>
                </a:spcAft>
                <a:defRPr/>
              </a:pPr>
              <a:endParaRPr lang="en-US" sz="2000" b="1" baseline="30000" dirty="0">
                <a:solidFill>
                  <a:schemeClr val="bg1"/>
                </a:solidFill>
                <a:latin typeface="Arial" pitchFamily="34" charset="0"/>
                <a:cs typeface="Arial" pitchFamily="34" charset="0"/>
              </a:endParaRPr>
            </a:p>
            <a:p>
              <a:pPr fontAlgn="auto">
                <a:spcBef>
                  <a:spcPts val="0"/>
                </a:spcBef>
                <a:spcAft>
                  <a:spcPts val="0"/>
                </a:spcAft>
                <a:defRPr/>
              </a:pPr>
              <a:r>
                <a:rPr lang="en-US" sz="2000" b="1" baseline="30000" dirty="0">
                  <a:solidFill>
                    <a:srgbClr val="E8C7B0"/>
                  </a:solidFill>
                  <a:latin typeface="Arial" pitchFamily="34" charset="0"/>
                  <a:cs typeface="Arial" pitchFamily="34" charset="0"/>
                </a:rPr>
                <a:t>IFRC HEALTH</a:t>
              </a:r>
              <a:r>
                <a:rPr lang="en-US" sz="2000" b="1" baseline="0" dirty="0">
                  <a:solidFill>
                    <a:srgbClr val="E8C7B0"/>
                  </a:solidFill>
                  <a:latin typeface="Arial" pitchFamily="34" charset="0"/>
                  <a:cs typeface="Arial" pitchFamily="34" charset="0"/>
                </a:rPr>
                <a:t> </a:t>
              </a:r>
              <a:r>
                <a:rPr lang="en-US" sz="2000" b="1" baseline="30000" dirty="0">
                  <a:solidFill>
                    <a:srgbClr val="E8C7B0"/>
                  </a:solidFill>
                  <a:latin typeface="Arial" pitchFamily="34" charset="0"/>
                  <a:cs typeface="Arial" pitchFamily="34" charset="0"/>
                </a:rPr>
                <a:t>DEPARTMENT</a:t>
              </a:r>
            </a:p>
            <a:p>
              <a:pPr fontAlgn="auto">
                <a:spcBef>
                  <a:spcPts val="0"/>
                </a:spcBef>
                <a:spcAft>
                  <a:spcPts val="0"/>
                </a:spcAft>
                <a:defRPr/>
              </a:pPr>
              <a:r>
                <a:rPr lang="en-US" sz="2400" b="1" baseline="30000" dirty="0">
                  <a:solidFill>
                    <a:schemeClr val="bg1"/>
                  </a:solidFill>
                  <a:latin typeface="Arial" pitchFamily="34" charset="0"/>
                  <a:cs typeface="Arial" pitchFamily="34" charset="0"/>
                </a:rPr>
                <a:t>Dr.</a:t>
              </a:r>
              <a:r>
                <a:rPr lang="en-US" sz="2400" b="1" baseline="0" dirty="0">
                  <a:solidFill>
                    <a:schemeClr val="bg1"/>
                  </a:solidFill>
                  <a:latin typeface="Arial" pitchFamily="34" charset="0"/>
                  <a:cs typeface="Arial" pitchFamily="34" charset="0"/>
                </a:rPr>
                <a:t> </a:t>
              </a:r>
              <a:r>
                <a:rPr lang="en-US" sz="2400" b="1" baseline="30000" dirty="0">
                  <a:solidFill>
                    <a:schemeClr val="bg1"/>
                  </a:solidFill>
                  <a:latin typeface="Arial" pitchFamily="34" charset="0"/>
                  <a:cs typeface="Arial" pitchFamily="34" charset="0"/>
                </a:rPr>
                <a:t>Ayham Alomari,</a:t>
              </a:r>
              <a:r>
                <a:rPr lang="en-US" sz="2400" b="1" baseline="0" dirty="0">
                  <a:solidFill>
                    <a:schemeClr val="bg1"/>
                  </a:solidFill>
                  <a:latin typeface="Arial" pitchFamily="34" charset="0"/>
                  <a:cs typeface="Arial" pitchFamily="34" charset="0"/>
                </a:rPr>
                <a:t> </a:t>
              </a:r>
            </a:p>
            <a:p>
              <a:pPr fontAlgn="auto">
                <a:spcBef>
                  <a:spcPts val="0"/>
                </a:spcBef>
                <a:spcAft>
                  <a:spcPts val="0"/>
                </a:spcAft>
                <a:defRPr/>
              </a:pPr>
              <a:r>
                <a:rPr lang="en-US" sz="2000" b="1" baseline="30000" dirty="0">
                  <a:solidFill>
                    <a:schemeClr val="bg1"/>
                  </a:solidFill>
                  <a:latin typeface="Arial" pitchFamily="34" charset="0"/>
                  <a:cs typeface="Arial" pitchFamily="34" charset="0"/>
                </a:rPr>
                <a:t>Senior Health Officer – Community Health </a:t>
              </a:r>
            </a:p>
            <a:p>
              <a:pPr fontAlgn="auto">
                <a:spcBef>
                  <a:spcPts val="0"/>
                </a:spcBef>
                <a:spcAft>
                  <a:spcPts val="0"/>
                </a:spcAft>
                <a:defRPr/>
              </a:pPr>
              <a:r>
                <a:rPr lang="en-US" sz="2000" b="1" baseline="30000" dirty="0">
                  <a:solidFill>
                    <a:schemeClr val="bg1"/>
                  </a:solidFill>
                  <a:latin typeface="Arial" pitchFamily="34" charset="0"/>
                  <a:cs typeface="Arial" pitchFamily="34" charset="0"/>
                </a:rPr>
                <a:t>ayham.alomari@ifrc.org</a:t>
              </a:r>
              <a:endParaRPr lang="en-US" sz="2400" b="1" baseline="0" dirty="0">
                <a:solidFill>
                  <a:schemeClr val="bg1"/>
                </a:solidFill>
                <a:latin typeface="Arial" pitchFamily="34" charset="0"/>
                <a:cs typeface="Arial" pitchFamily="34" charset="0"/>
              </a:endParaRPr>
            </a:p>
            <a:p>
              <a:pPr fontAlgn="auto">
                <a:spcBef>
                  <a:spcPts val="0"/>
                </a:spcBef>
                <a:spcAft>
                  <a:spcPts val="0"/>
                </a:spcAft>
                <a:defRPr/>
              </a:pPr>
              <a:endParaRPr lang="en-US" sz="2000" b="1" baseline="30000" dirty="0">
                <a:solidFill>
                  <a:schemeClr val="bg1"/>
                </a:solidFill>
                <a:latin typeface="Arial" pitchFamily="34" charset="0"/>
                <a:cs typeface="Arial" pitchFamily="34" charset="0"/>
              </a:endParaRPr>
            </a:p>
            <a:p>
              <a:pPr fontAlgn="auto">
                <a:spcBef>
                  <a:spcPts val="0"/>
                </a:spcBef>
                <a:spcAft>
                  <a:spcPts val="0"/>
                </a:spcAft>
                <a:defRPr/>
              </a:pPr>
              <a:endParaRPr lang="en-US" sz="2000" b="1" baseline="30000" dirty="0">
                <a:solidFill>
                  <a:schemeClr val="bg1"/>
                </a:solidFill>
                <a:latin typeface="Arial" pitchFamily="34" charset="0"/>
                <a:cs typeface="Arial" pitchFamily="34" charset="0"/>
              </a:endParaRPr>
            </a:p>
            <a:p>
              <a:pPr fontAlgn="auto">
                <a:spcBef>
                  <a:spcPts val="0"/>
                </a:spcBef>
                <a:spcAft>
                  <a:spcPts val="0"/>
                </a:spcAft>
                <a:defRPr/>
              </a:pPr>
              <a:r>
                <a:rPr lang="en-US" sz="2400" b="1" baseline="30000" dirty="0">
                  <a:solidFill>
                    <a:schemeClr val="bg1"/>
                  </a:solidFill>
                  <a:latin typeface="Arial" pitchFamily="34" charset="0"/>
                  <a:cs typeface="Arial" pitchFamily="34" charset="0"/>
                </a:rPr>
                <a:t>William Carter</a:t>
              </a:r>
            </a:p>
            <a:p>
              <a:pPr fontAlgn="auto">
                <a:spcBef>
                  <a:spcPts val="0"/>
                </a:spcBef>
                <a:spcAft>
                  <a:spcPts val="0"/>
                </a:spcAft>
                <a:defRPr/>
              </a:pPr>
              <a:r>
                <a:rPr lang="en-US" sz="2000" b="1" baseline="30000" dirty="0">
                  <a:solidFill>
                    <a:schemeClr val="bg1"/>
                  </a:solidFill>
                  <a:latin typeface="Arial" pitchFamily="34" charset="0"/>
                  <a:cs typeface="Arial" pitchFamily="34" charset="0"/>
                </a:rPr>
                <a:t>Senior Officer – Water, Sanitation and Emergency Health</a:t>
              </a:r>
              <a:r>
                <a:rPr lang="en-US" sz="2000" b="1" baseline="0" dirty="0">
                  <a:solidFill>
                    <a:schemeClr val="bg1"/>
                  </a:solidFill>
                  <a:latin typeface="Arial" pitchFamily="34" charset="0"/>
                  <a:cs typeface="Arial" pitchFamily="34" charset="0"/>
                </a:rPr>
                <a:t> </a:t>
              </a:r>
              <a:endParaRPr lang="en-US" sz="2000" b="1" baseline="30000" dirty="0">
                <a:solidFill>
                  <a:schemeClr val="bg1"/>
                </a:solidFill>
                <a:latin typeface="Arial" pitchFamily="34" charset="0"/>
                <a:cs typeface="Arial" pitchFamily="34" charset="0"/>
              </a:endParaRPr>
            </a:p>
            <a:p>
              <a:pPr fontAlgn="auto">
                <a:spcBef>
                  <a:spcPts val="0"/>
                </a:spcBef>
                <a:spcAft>
                  <a:spcPts val="0"/>
                </a:spcAft>
                <a:defRPr/>
              </a:pPr>
              <a:r>
                <a:rPr lang="en-US" sz="2000" b="1" baseline="30000" dirty="0">
                  <a:solidFill>
                    <a:schemeClr val="bg1"/>
                  </a:solidFill>
                  <a:latin typeface="Arial" pitchFamily="34" charset="0"/>
                  <a:cs typeface="Arial" pitchFamily="34" charset="0"/>
                </a:rPr>
                <a:t>william.carter@ifrc.org</a:t>
              </a:r>
              <a:endParaRPr lang="en-US" sz="2400" b="1" baseline="0" dirty="0">
                <a:solidFill>
                  <a:schemeClr val="bg1"/>
                </a:solidFill>
                <a:latin typeface="Arial" pitchFamily="34" charset="0"/>
                <a:cs typeface="Arial" pitchFamily="34" charset="0"/>
              </a:endParaRPr>
            </a:p>
            <a:p>
              <a:pPr fontAlgn="auto">
                <a:spcBef>
                  <a:spcPts val="0"/>
                </a:spcBef>
                <a:spcAft>
                  <a:spcPts val="0"/>
                </a:spcAft>
                <a:defRPr/>
              </a:pPr>
              <a:endParaRPr lang="en-US" sz="2000" b="1" baseline="30000" dirty="0">
                <a:solidFill>
                  <a:schemeClr val="bg1"/>
                </a:solidFill>
                <a:latin typeface="Arial" pitchFamily="34" charset="0"/>
                <a:cs typeface="Arial" pitchFamily="34" charset="0"/>
              </a:endParaRPr>
            </a:p>
            <a:p>
              <a:pPr fontAlgn="auto">
                <a:spcBef>
                  <a:spcPts val="0"/>
                </a:spcBef>
                <a:spcAft>
                  <a:spcPts val="0"/>
                </a:spcAft>
                <a:defRPr/>
              </a:pPr>
              <a:endParaRPr lang="en-US" sz="2000" b="1" baseline="30000" dirty="0">
                <a:solidFill>
                  <a:schemeClr val="bg1"/>
                </a:solidFill>
                <a:latin typeface="Arial" pitchFamily="34" charset="0"/>
                <a:cs typeface="Arial" pitchFamily="34" charset="0"/>
              </a:endParaRPr>
            </a:p>
            <a:p>
              <a:pPr fontAlgn="auto">
                <a:spcBef>
                  <a:spcPts val="0"/>
                </a:spcBef>
                <a:spcAft>
                  <a:spcPts val="0"/>
                </a:spcAft>
                <a:defRPr/>
              </a:pPr>
              <a:r>
                <a:rPr lang="en-US" sz="2000" b="1" baseline="30000" dirty="0">
                  <a:solidFill>
                    <a:srgbClr val="E8C7B0"/>
                  </a:solidFill>
                  <a:latin typeface="Arial" pitchFamily="34" charset="0"/>
                  <a:cs typeface="Arial" pitchFamily="34" charset="0"/>
                </a:rPr>
                <a:t>THIS PRESENTATION IS PUBLISHED BY</a:t>
              </a:r>
            </a:p>
            <a:p>
              <a:pPr fontAlgn="auto">
                <a:spcBef>
                  <a:spcPts val="0"/>
                </a:spcBef>
                <a:spcAft>
                  <a:spcPts val="0"/>
                </a:spcAft>
                <a:defRPr/>
              </a:pPr>
              <a:r>
                <a:rPr lang="en-US" sz="2000" b="0" baseline="30000" dirty="0">
                  <a:solidFill>
                    <a:schemeClr val="bg1"/>
                  </a:solidFill>
                  <a:latin typeface="Arial" pitchFamily="34" charset="0"/>
                  <a:cs typeface="Arial" pitchFamily="34" charset="0"/>
                </a:rPr>
                <a:t>INTERNATIONAL FEDERATION OF </a:t>
              </a:r>
              <a:br>
                <a:rPr lang="en-US" sz="2000" b="0" baseline="30000" dirty="0">
                  <a:solidFill>
                    <a:schemeClr val="bg1"/>
                  </a:solidFill>
                  <a:latin typeface="Arial" pitchFamily="34" charset="0"/>
                  <a:cs typeface="Arial" pitchFamily="34" charset="0"/>
                </a:rPr>
              </a:br>
              <a:r>
                <a:rPr lang="en-US" sz="2000" b="0" baseline="30000" dirty="0">
                  <a:solidFill>
                    <a:schemeClr val="bg1"/>
                  </a:solidFill>
                  <a:latin typeface="Arial" pitchFamily="34" charset="0"/>
                  <a:cs typeface="Arial" pitchFamily="34" charset="0"/>
                </a:rPr>
                <a:t>RED CROSS AND RED CRESCENT SOCIETIES</a:t>
              </a:r>
            </a:p>
            <a:p>
              <a:pPr fontAlgn="auto">
                <a:spcBef>
                  <a:spcPts val="0"/>
                </a:spcBef>
                <a:spcAft>
                  <a:spcPts val="0"/>
                </a:spcAft>
                <a:defRPr/>
              </a:pPr>
              <a:r>
                <a:rPr lang="en-US" sz="2000" b="0" baseline="30000" dirty="0">
                  <a:solidFill>
                    <a:schemeClr val="bg1"/>
                  </a:solidFill>
                  <a:latin typeface="Arial" pitchFamily="34" charset="0"/>
                  <a:cs typeface="Arial" pitchFamily="34" charset="0"/>
                </a:rPr>
                <a:t>P.O. BOX 372</a:t>
              </a:r>
            </a:p>
            <a:p>
              <a:pPr fontAlgn="auto">
                <a:spcBef>
                  <a:spcPts val="0"/>
                </a:spcBef>
                <a:spcAft>
                  <a:spcPts val="0"/>
                </a:spcAft>
                <a:defRPr/>
              </a:pPr>
              <a:r>
                <a:rPr lang="en-US" sz="2000" b="0" baseline="30000" dirty="0">
                  <a:solidFill>
                    <a:schemeClr val="bg1"/>
                  </a:solidFill>
                  <a:latin typeface="Arial" pitchFamily="34" charset="0"/>
                  <a:cs typeface="Arial" pitchFamily="34" charset="0"/>
                </a:rPr>
                <a:t>CH-1211 GENEVA 19</a:t>
              </a:r>
            </a:p>
            <a:p>
              <a:pPr fontAlgn="auto">
                <a:spcBef>
                  <a:spcPts val="0"/>
                </a:spcBef>
                <a:spcAft>
                  <a:spcPts val="0"/>
                </a:spcAft>
                <a:defRPr/>
              </a:pPr>
              <a:r>
                <a:rPr lang="en-US" sz="2000" b="0" baseline="30000" dirty="0">
                  <a:solidFill>
                    <a:schemeClr val="bg1"/>
                  </a:solidFill>
                  <a:latin typeface="Arial" pitchFamily="34" charset="0"/>
                  <a:cs typeface="Arial" pitchFamily="34" charset="0"/>
                </a:rPr>
                <a:t>SWITZERLAND</a:t>
              </a:r>
            </a:p>
            <a:p>
              <a:pPr fontAlgn="auto">
                <a:spcBef>
                  <a:spcPts val="0"/>
                </a:spcBef>
                <a:spcAft>
                  <a:spcPts val="0"/>
                </a:spcAft>
                <a:defRPr/>
              </a:pPr>
              <a:endParaRPr lang="en-US" sz="2000" b="0" dirty="0">
                <a:solidFill>
                  <a:schemeClr val="bg1"/>
                </a:solidFill>
                <a:latin typeface="Arial" pitchFamily="34" charset="0"/>
                <a:cs typeface="Arial" pitchFamily="34" charset="0"/>
              </a:endParaRPr>
            </a:p>
          </p:txBody>
        </p:sp>
        <p:pic>
          <p:nvPicPr>
            <p:cNvPr id="6" name="Picture 15" descr="SLCM-icons logo-EN.jpg"/>
            <p:cNvPicPr>
              <a:picLocks noChangeAspect="1"/>
            </p:cNvPicPr>
            <p:nvPr/>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14"/>
          <p:cNvGrpSpPr>
            <a:grpSpLocks/>
          </p:cNvGrpSpPr>
          <p:nvPr/>
        </p:nvGrpSpPr>
        <p:grpSpPr bwMode="auto">
          <a:xfrm>
            <a:off x="152400" y="5943600"/>
            <a:ext cx="8839200" cy="787400"/>
            <a:chOff x="152400" y="5918015"/>
            <a:chExt cx="8839200" cy="787585"/>
          </a:xfrm>
        </p:grpSpPr>
        <p:sp>
          <p:nvSpPr>
            <p:cNvPr id="9" name="Rectangle 8"/>
            <p:cNvSpPr/>
            <p:nvPr/>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fontAlgn="auto">
                <a:spcBef>
                  <a:spcPct val="20000"/>
                </a:spcBef>
                <a:spcAft>
                  <a:spcPts val="0"/>
                </a:spcAft>
                <a:buFontTx/>
                <a:buChar char="•"/>
                <a:defRPr/>
              </a:pPr>
              <a:endParaRPr lang="en-US" sz="3200"/>
            </a:p>
          </p:txBody>
        </p:sp>
        <p:sp>
          <p:nvSpPr>
            <p:cNvPr id="10" name="TextBox 9"/>
            <p:cNvSpPr txBox="1"/>
            <p:nvPr/>
          </p:nvSpPr>
          <p:spPr bwMode="auto">
            <a:xfrm>
              <a:off x="304800" y="6106972"/>
              <a:ext cx="3124200" cy="369974"/>
            </a:xfrm>
            <a:prstGeom prst="rect">
              <a:avLst/>
            </a:prstGeom>
            <a:noFill/>
          </p:spPr>
          <p:txBody>
            <a:bodyPr lIns="0" tIns="0" rIns="0" bIns="0">
              <a:spAutoFit/>
            </a:bodyPr>
            <a:lstStyle/>
            <a:p>
              <a:pPr fontAlgn="auto">
                <a:spcBef>
                  <a:spcPts val="0"/>
                </a:spcBef>
                <a:spcAft>
                  <a:spcPts val="0"/>
                </a:spcAft>
                <a:defRPr/>
              </a:pPr>
              <a:r>
                <a:rPr lang="en-US" sz="1200" b="1">
                  <a:solidFill>
                    <a:srgbClr val="551C15"/>
                  </a:solidFill>
                  <a:latin typeface="Arial Rounded MT Bold" pitchFamily="-110" charset="0"/>
                  <a:ea typeface="Arial Rounded MT Bold" pitchFamily="-110" charset="0"/>
                  <a:cs typeface="Arial Rounded MT Bold" pitchFamily="-110" charset="0"/>
                </a:rPr>
                <a:t>www.ifrc.org</a:t>
              </a:r>
            </a:p>
            <a:p>
              <a:pPr fontAlgn="auto">
                <a:spcBef>
                  <a:spcPts val="0"/>
                </a:spcBef>
                <a:spcAft>
                  <a:spcPts val="0"/>
                </a:spcAft>
                <a:defRPr/>
              </a:pPr>
              <a:r>
                <a:rPr lang="en-US" sz="1200" b="1">
                  <a:solidFill>
                    <a:schemeClr val="bg1"/>
                  </a:solidFill>
                  <a:latin typeface="Arial Rounded MT Bold" pitchFamily="-110" charset="0"/>
                  <a:ea typeface="Arial Rounded MT Bold" pitchFamily="-110" charset="0"/>
                  <a:cs typeface="Arial Rounded MT Bold" pitchFamily="-110" charset="0"/>
                </a:rPr>
                <a:t>Saving lives, changing minds.</a:t>
              </a:r>
              <a:endParaRPr lang="en-US" sz="1200">
                <a:solidFill>
                  <a:schemeClr val="bg1"/>
                </a:solidFill>
                <a:latin typeface="Arial Rounded MT Bold" pitchFamily="-110" charset="0"/>
                <a:ea typeface="Arial Rounded MT Bold" pitchFamily="-110" charset="0"/>
                <a:cs typeface="Arial Rounded MT Bold" pitchFamily="-110" charset="0"/>
              </a:endParaRPr>
            </a:p>
          </p:txBody>
        </p:sp>
        <p:pic>
          <p:nvPicPr>
            <p:cNvPr id="1034" name="Picture 14" descr="IFRC_logo_EN.gif"/>
            <p:cNvPicPr>
              <a:picLocks noChangeAspect="1"/>
            </p:cNvPicPr>
            <p:nvPr/>
          </p:nvPicPr>
          <p:blipFill>
            <a:blip r:embed="rId9" cstate="print"/>
            <a:srcRect/>
            <a:stretch>
              <a:fillRect/>
            </a:stretch>
          </p:blipFill>
          <p:spPr bwMode="auto">
            <a:xfrm>
              <a:off x="5613869" y="6172201"/>
              <a:ext cx="3225331" cy="304800"/>
            </a:xfrm>
            <a:prstGeom prst="rect">
              <a:avLst/>
            </a:prstGeom>
            <a:noFill/>
            <a:ln w="9525">
              <a:noFill/>
              <a:miter lim="800000"/>
              <a:headEnd/>
              <a:tailEnd/>
            </a:ln>
          </p:spPr>
        </p:pic>
      </p:grpSp>
      <p:sp>
        <p:nvSpPr>
          <p:cNvPr id="1027" name="Title Placeholder 1"/>
          <p:cNvSpPr>
            <a:spLocks noGrp="1"/>
          </p:cNvSpPr>
          <p:nvPr>
            <p:ph type="title"/>
          </p:nvPr>
        </p:nvSpPr>
        <p:spPr bwMode="auto">
          <a:xfrm>
            <a:off x="1835696" y="260648"/>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8" name="Text Placeholder 2"/>
          <p:cNvSpPr>
            <a:spLocks noGrp="1"/>
          </p:cNvSpPr>
          <p:nvPr>
            <p:ph type="body" idx="1"/>
          </p:nvPr>
        </p:nvSpPr>
        <p:spPr bwMode="auto">
          <a:xfrm>
            <a:off x="1828800" y="1676400"/>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grpSp>
        <p:nvGrpSpPr>
          <p:cNvPr id="1029" name="Group 16"/>
          <p:cNvGrpSpPr>
            <a:grpSpLocks/>
          </p:cNvGrpSpPr>
          <p:nvPr/>
        </p:nvGrpSpPr>
        <p:grpSpPr bwMode="auto">
          <a:xfrm>
            <a:off x="323528" y="332656"/>
            <a:ext cx="1260475" cy="1260475"/>
            <a:chOff x="228600" y="228600"/>
            <a:chExt cx="1260000" cy="1260000"/>
          </a:xfrm>
        </p:grpSpPr>
        <p:sp>
          <p:nvSpPr>
            <p:cNvPr id="18" name="Oval 17"/>
            <p:cNvSpPr/>
            <p:nvPr/>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TextBox 18"/>
            <p:cNvSpPr txBox="1"/>
            <p:nvPr/>
          </p:nvSpPr>
          <p:spPr>
            <a:xfrm>
              <a:off x="300581" y="588504"/>
              <a:ext cx="1144157" cy="553789"/>
            </a:xfrm>
            <a:prstGeom prst="rect">
              <a:avLst/>
            </a:prstGeom>
            <a:noFill/>
          </p:spPr>
          <p:txBody>
            <a:bodyPr lIns="0" tIns="0" rIns="0" bIns="0">
              <a:spAutoFit/>
            </a:bodyPr>
            <a:lstStyle/>
            <a:p>
              <a:pPr algn="ctr" fontAlgn="auto">
                <a:spcBef>
                  <a:spcPts val="0"/>
                </a:spcBef>
                <a:spcAft>
                  <a:spcPts val="0"/>
                </a:spcAft>
                <a:defRPr/>
              </a:pPr>
              <a:r>
                <a:rPr lang="en-US" sz="1600" b="1" dirty="0">
                  <a:solidFill>
                    <a:schemeClr val="bg1"/>
                  </a:solidFill>
                  <a:latin typeface="Arial" pitchFamily="34" charset="0"/>
                  <a:cs typeface="Arial" pitchFamily="34" charset="0"/>
                </a:rPr>
                <a:t>Federation</a:t>
              </a:r>
              <a:r>
                <a:rPr lang="en-US" sz="1800" b="1" dirty="0">
                  <a:solidFill>
                    <a:schemeClr val="bg1"/>
                  </a:solidFill>
                  <a:latin typeface="Arial" pitchFamily="34" charset="0"/>
                  <a:cs typeface="Arial" pitchFamily="34" charset="0"/>
                </a:rPr>
                <a:t> WASH</a:t>
              </a:r>
            </a:p>
          </p:txBody>
        </p:sp>
      </p:gr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Lst>
  <p:txStyles>
    <p:titleStyle>
      <a:lvl1pPr algn="l" rtl="0" eaLnBrk="1" fontAlgn="base" hangingPunct="1">
        <a:spcBef>
          <a:spcPct val="0"/>
        </a:spcBef>
        <a:spcAft>
          <a:spcPct val="0"/>
        </a:spcAft>
        <a:defRPr sz="2600" b="1" i="1"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600" b="1" i="1">
          <a:solidFill>
            <a:schemeClr val="tx1"/>
          </a:solidFill>
          <a:latin typeface="Arial" pitchFamily="34" charset="0"/>
          <a:cs typeface="Arial" pitchFamily="34" charset="0"/>
        </a:defRPr>
      </a:lvl2pPr>
      <a:lvl3pPr algn="l" rtl="0" eaLnBrk="1" fontAlgn="base" hangingPunct="1">
        <a:spcBef>
          <a:spcPct val="0"/>
        </a:spcBef>
        <a:spcAft>
          <a:spcPct val="0"/>
        </a:spcAft>
        <a:defRPr sz="2600" b="1" i="1">
          <a:solidFill>
            <a:schemeClr val="tx1"/>
          </a:solidFill>
          <a:latin typeface="Arial" pitchFamily="34" charset="0"/>
          <a:cs typeface="Arial" pitchFamily="34" charset="0"/>
        </a:defRPr>
      </a:lvl3pPr>
      <a:lvl4pPr algn="l" rtl="0" eaLnBrk="1" fontAlgn="base" hangingPunct="1">
        <a:spcBef>
          <a:spcPct val="0"/>
        </a:spcBef>
        <a:spcAft>
          <a:spcPct val="0"/>
        </a:spcAft>
        <a:defRPr sz="2600" b="1" i="1">
          <a:solidFill>
            <a:schemeClr val="tx1"/>
          </a:solidFill>
          <a:latin typeface="Arial" pitchFamily="34" charset="0"/>
          <a:cs typeface="Arial" pitchFamily="34" charset="0"/>
        </a:defRPr>
      </a:lvl4pPr>
      <a:lvl5pPr algn="l" rtl="0" eaLnBrk="1" fontAlgn="base" hangingPunct="1">
        <a:spcBef>
          <a:spcPct val="0"/>
        </a:spcBef>
        <a:spcAft>
          <a:spcPct val="0"/>
        </a:spcAft>
        <a:defRPr sz="26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1" fontAlgn="base" hangingPunct="1">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67544" y="836712"/>
            <a:ext cx="8496944" cy="2304256"/>
          </a:xfrm>
        </p:spPr>
        <p:txBody>
          <a:bodyPr>
            <a:noAutofit/>
          </a:bodyPr>
          <a:lstStyle/>
          <a:p>
            <a:r>
              <a:rPr lang="en-GB" sz="4800" dirty="0"/>
              <a:t/>
            </a:r>
            <a:br>
              <a:rPr lang="en-GB" sz="4800" dirty="0"/>
            </a:br>
            <a:r>
              <a:rPr lang="en-GB" sz="4800" dirty="0"/>
              <a:t/>
            </a:r>
            <a:br>
              <a:rPr lang="en-GB" sz="4800" dirty="0"/>
            </a:br>
            <a:r>
              <a:rPr lang="en-GB" sz="4800" dirty="0"/>
              <a:t/>
            </a:r>
            <a:br>
              <a:rPr lang="en-GB" sz="4800" dirty="0"/>
            </a:br>
            <a:r>
              <a:rPr lang="th-TH" sz="4800" dirty="0" smtClean="0"/>
              <a:t>วัตถุประสงค์ในการอบรม</a:t>
            </a:r>
            <a:r>
              <a:rPr lang="en-GB" sz="11500" dirty="0"/>
              <a:t/>
            </a:r>
            <a:br>
              <a:rPr lang="en-GB" sz="11500" dirty="0"/>
            </a:br>
            <a:r>
              <a:rPr lang="en-GB" sz="6000" dirty="0"/>
              <a:t/>
            </a:r>
            <a:br>
              <a:rPr lang="en-GB" sz="6000" dirty="0"/>
            </a:br>
            <a:r>
              <a:rPr lang="en-GB" sz="6000" dirty="0"/>
              <a:t/>
            </a:r>
            <a:br>
              <a:rPr lang="en-GB" sz="6000" dirty="0"/>
            </a:br>
            <a:endParaRPr lang="en-GB" sz="4000" b="0"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l="14563"/>
          <a:stretch/>
        </p:blipFill>
        <p:spPr>
          <a:xfrm>
            <a:off x="4355976" y="2852936"/>
            <a:ext cx="4608512" cy="3034151"/>
          </a:xfrm>
          <a:prstGeom prst="rect">
            <a:avLst/>
          </a:prstGeom>
        </p:spPr>
      </p:pic>
    </p:spTree>
    <p:extLst>
      <p:ext uri="{BB962C8B-B14F-4D97-AF65-F5344CB8AC3E}">
        <p14:creationId xmlns:p14="http://schemas.microsoft.com/office/powerpoint/2010/main" val="512501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835696" y="332656"/>
            <a:ext cx="5832648" cy="1152128"/>
          </a:xfrm>
        </p:spPr>
        <p:txBody>
          <a:bodyPr/>
          <a:lstStyle/>
          <a:p>
            <a:r>
              <a:rPr lang="th-TH" i="0" dirty="0" smtClean="0">
                <a:latin typeface="Arial" charset="0"/>
                <a:cs typeface="Arial" charset="0"/>
              </a:rPr>
              <a:t>เป้าประสงค์รวมในการฝึกอบรม</a:t>
            </a:r>
            <a:endParaRPr lang="en-GB" i="0" dirty="0">
              <a:latin typeface="Arial" charset="0"/>
              <a:cs typeface="Arial" charset="0"/>
            </a:endParaRPr>
          </a:p>
        </p:txBody>
      </p:sp>
      <p:sp>
        <p:nvSpPr>
          <p:cNvPr id="4" name="TextBox 3"/>
          <p:cNvSpPr txBox="1"/>
          <p:nvPr/>
        </p:nvSpPr>
        <p:spPr>
          <a:xfrm>
            <a:off x="395536" y="2420888"/>
            <a:ext cx="8280920" cy="923330"/>
          </a:xfrm>
          <a:prstGeom prst="rect">
            <a:avLst/>
          </a:prstGeom>
          <a:noFill/>
        </p:spPr>
        <p:txBody>
          <a:bodyPr wrap="square" rtlCol="0">
            <a:spAutoFit/>
          </a:bodyPr>
          <a:lstStyle/>
          <a:p>
            <a:endParaRPr lang="en-GB" dirty="0"/>
          </a:p>
          <a:p>
            <a:pPr marL="285750" indent="-285750">
              <a:buFont typeface="Wingdings" panose="05000000000000000000" pitchFamily="2" charset="2"/>
              <a:buChar char="§"/>
            </a:pPr>
            <a:endParaRPr lang="en-GB" dirty="0"/>
          </a:p>
          <a:p>
            <a:pPr marL="285750" indent="-285750">
              <a:buFont typeface="Wingdings" panose="05000000000000000000" pitchFamily="2" charset="2"/>
              <a:buChar char="§"/>
            </a:pPr>
            <a:endParaRPr lang="en-GB" dirty="0"/>
          </a:p>
        </p:txBody>
      </p:sp>
      <p:sp>
        <p:nvSpPr>
          <p:cNvPr id="5" name="TextBox 4"/>
          <p:cNvSpPr txBox="1"/>
          <p:nvPr/>
        </p:nvSpPr>
        <p:spPr>
          <a:xfrm>
            <a:off x="611560" y="1844824"/>
            <a:ext cx="8280920" cy="3108223"/>
          </a:xfrm>
          <a:prstGeom prst="rect">
            <a:avLst/>
          </a:prstGeom>
          <a:noFill/>
        </p:spPr>
        <p:txBody>
          <a:bodyPr wrap="square" rtlCol="0">
            <a:spAutoFit/>
          </a:bodyPr>
          <a:lstStyle/>
          <a:p>
            <a:pPr>
              <a:buClr>
                <a:srgbClr val="CF1C21"/>
              </a:buClr>
            </a:pPr>
            <a:r>
              <a:rPr lang="th-TH" sz="2800" dirty="0" smtClean="0"/>
              <a:t>เป้าประสงค์รวมในการฝึกอบรมเพื่อที่จะเพิ่มศักยภาพสำหรับพยาบาลสภากาชาดไทยในการดำเนินงานและเป็นผู้นำด้านการส่งเสริมสุขอนามัยเสมือนเป็นส่วนหนึ่งในโปรแกรมน้ำ และสุขาภิบาลในภาวะฉุกเฉินเพื่อป้องกันน้ำ สุขาภิบาลและสุขอนามัยที่สัมพันธ์กับการเกิดโรค </a:t>
            </a:r>
            <a:endParaRPr lang="en-GB" sz="2800" dirty="0"/>
          </a:p>
        </p:txBody>
      </p:sp>
    </p:spTree>
    <p:extLst>
      <p:ext uri="{BB962C8B-B14F-4D97-AF65-F5344CB8AC3E}">
        <p14:creationId xmlns:p14="http://schemas.microsoft.com/office/powerpoint/2010/main" val="1393361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835696" y="332656"/>
            <a:ext cx="6912768" cy="1152128"/>
          </a:xfrm>
        </p:spPr>
        <p:txBody>
          <a:bodyPr/>
          <a:lstStyle/>
          <a:p>
            <a:r>
              <a:rPr lang="th-TH" sz="3200" i="0" dirty="0" smtClean="0">
                <a:latin typeface="Arial" charset="0"/>
                <a:cs typeface="Arial" charset="0"/>
              </a:rPr>
              <a:t>วัตถุประสงค์ของการฝึกอบรม </a:t>
            </a:r>
            <a:endParaRPr lang="en-GB" sz="3200" i="0" dirty="0">
              <a:latin typeface="Arial" charset="0"/>
              <a:cs typeface="Arial" charset="0"/>
            </a:endParaRPr>
          </a:p>
        </p:txBody>
      </p:sp>
      <p:sp>
        <p:nvSpPr>
          <p:cNvPr id="4" name="TextBox 3"/>
          <p:cNvSpPr txBox="1"/>
          <p:nvPr/>
        </p:nvSpPr>
        <p:spPr>
          <a:xfrm>
            <a:off x="179512" y="1124744"/>
            <a:ext cx="8856984" cy="4955203"/>
          </a:xfrm>
          <a:prstGeom prst="rect">
            <a:avLst/>
          </a:prstGeom>
          <a:noFill/>
        </p:spPr>
        <p:txBody>
          <a:bodyPr wrap="square" rtlCol="0">
            <a:spAutoFit/>
          </a:bodyPr>
          <a:lstStyle/>
          <a:p>
            <a:pPr marL="342900" indent="-342900">
              <a:buClr>
                <a:srgbClr val="CF1C21"/>
              </a:buClr>
              <a:buFont typeface="Wingdings" panose="05000000000000000000" pitchFamily="2" charset="2"/>
              <a:buChar char="§"/>
            </a:pPr>
            <a:endParaRPr lang="en-GB" sz="2800" dirty="0">
              <a:latin typeface="TH Sarabun New" panose="020B0500040200020003" pitchFamily="34" charset="-34"/>
              <a:cs typeface="TH Sarabun New" panose="020B0500040200020003" pitchFamily="34" charset="-34"/>
            </a:endParaRPr>
          </a:p>
          <a:p>
            <a:pPr marL="285750" lvl="0" indent="-285750">
              <a:buFont typeface="Arial" panose="020B0604020202020204" pitchFamily="34" charset="0"/>
              <a:buChar char="•"/>
            </a:pPr>
            <a:r>
              <a:rPr lang="th-TH" sz="2400" dirty="0" smtClean="0">
                <a:latin typeface="TH Sarabun New" panose="020B0500040200020003" pitchFamily="34" charset="-34"/>
                <a:cs typeface="TH Sarabun New" panose="020B0500040200020003" pitchFamily="34" charset="-34"/>
              </a:rPr>
              <a:t>ให้คำนิยามศัพท์ของการส่งเสริมสุขอนามัยในภาวะฉุกเฉิน</a:t>
            </a:r>
          </a:p>
          <a:p>
            <a:pPr marL="285750" lvl="0" indent="-285750">
              <a:buFont typeface="Arial" panose="020B0604020202020204" pitchFamily="34" charset="0"/>
              <a:buChar char="•"/>
            </a:pPr>
            <a:r>
              <a:rPr lang="th-TH" sz="2400" dirty="0" smtClean="0">
                <a:latin typeface="TH Sarabun New" panose="020B0500040200020003" pitchFamily="34" charset="-34"/>
                <a:cs typeface="TH Sarabun New" panose="020B0500040200020003" pitchFamily="34" charset="-34"/>
              </a:rPr>
              <a:t>ให้บอกขั้นตอนของแนวทางการส่งเสริมสุขอนามัยในภาวะฉุกเฉินและอธิบายถึงการใช้แนวทางนี้ในบริบทของแต่ละกลุ่มประเทศสภากาชาดและสภาเสี้ยววงเดือนแดง</a:t>
            </a:r>
            <a:endParaRPr lang="en-US" sz="2400" dirty="0">
              <a:latin typeface="TH Sarabun New" panose="020B0500040200020003" pitchFamily="34" charset="-34"/>
              <a:cs typeface="TH Sarabun New" panose="020B0500040200020003" pitchFamily="34" charset="-34"/>
            </a:endParaRPr>
          </a:p>
          <a:p>
            <a:pPr marL="285750" lvl="0" indent="-285750">
              <a:buFont typeface="Arial" panose="020B0604020202020204" pitchFamily="34" charset="0"/>
              <a:buChar char="•"/>
            </a:pPr>
            <a:r>
              <a:rPr lang="th-TH" sz="2400" dirty="0" smtClean="0">
                <a:latin typeface="TH Sarabun New" panose="020B0500040200020003" pitchFamily="34" charset="-34"/>
                <a:cs typeface="TH Sarabun New" panose="020B0500040200020003" pitchFamily="34" charset="-34"/>
              </a:rPr>
              <a:t>ให้อธิบายเกี่ยวกับการระบุปัญหา กลุ่มเป้าหมายและการจัดลำดับความต้องการรวมถึงการวิเคราะห์สิ่งปิดกั้นและสิ่งจูงใจ เพื่อที่จะดำเนินงานส่งเสริมสุขอนามัยในภาวะฉุกเฉิน</a:t>
            </a:r>
            <a:endParaRPr lang="en-US" sz="2400" dirty="0">
              <a:latin typeface="TH Sarabun New" panose="020B0500040200020003" pitchFamily="34" charset="-34"/>
              <a:cs typeface="TH Sarabun New" panose="020B0500040200020003" pitchFamily="34" charset="-34"/>
            </a:endParaRPr>
          </a:p>
          <a:p>
            <a:pPr marL="285750" lvl="0" indent="-285750">
              <a:buFont typeface="Arial" panose="020B0604020202020204" pitchFamily="34" charset="0"/>
              <a:buChar char="•"/>
            </a:pPr>
            <a:r>
              <a:rPr lang="th-TH" sz="2400" dirty="0" smtClean="0">
                <a:latin typeface="TH Sarabun New" panose="020B0500040200020003" pitchFamily="34" charset="-34"/>
                <a:cs typeface="TH Sarabun New" panose="020B0500040200020003" pitchFamily="34" charset="-34"/>
              </a:rPr>
              <a:t>ให้บอกถึงปัจจัยสำคัญที่ต้องการใช้สำหรับการวางแผนและการดำเนินงานส่งเสริมสุขอนามัย รวมถึงการปฏิบัติงานร่วมกับเจ้าหน้าที่ของสภากาชาดในพื้นที่และอาสาสมัครเสมือนเป็นส่วนหนึ่งของโปรแกรมการส่งเสริมสุขอนามัยในภาวะฉุกเฉิน</a:t>
            </a:r>
            <a:endParaRPr lang="en-US" sz="2400" dirty="0">
              <a:latin typeface="TH Sarabun New" panose="020B0500040200020003" pitchFamily="34" charset="-34"/>
              <a:cs typeface="TH Sarabun New" panose="020B0500040200020003" pitchFamily="34" charset="-34"/>
            </a:endParaRPr>
          </a:p>
          <a:p>
            <a:pPr marL="285750" lvl="0" indent="-285750">
              <a:buFont typeface="Arial" panose="020B0604020202020204" pitchFamily="34" charset="0"/>
              <a:buChar char="•"/>
            </a:pPr>
            <a:r>
              <a:rPr lang="th-TH" sz="2400" dirty="0" smtClean="0">
                <a:latin typeface="TH Sarabun New" panose="020B0500040200020003" pitchFamily="34" charset="-34"/>
                <a:cs typeface="TH Sarabun New" panose="020B0500040200020003" pitchFamily="34" charset="-34"/>
              </a:rPr>
              <a:t>ให้บรรยายถึงวิธีการส่งเสริมสุขอนามัยที่มีความเหมาะสมกับบริบทของภาวะฉุกเฉิน</a:t>
            </a:r>
            <a:endParaRPr lang="en-US" sz="2400" dirty="0">
              <a:latin typeface="TH Sarabun New" panose="020B0500040200020003" pitchFamily="34" charset="-34"/>
              <a:cs typeface="TH Sarabun New" panose="020B0500040200020003" pitchFamily="34" charset="-34"/>
            </a:endParaRPr>
          </a:p>
          <a:p>
            <a:pPr marL="285750" lvl="0" indent="-285750">
              <a:buFont typeface="Arial" panose="020B0604020202020204" pitchFamily="34" charset="0"/>
              <a:buChar char="•"/>
            </a:pPr>
            <a:r>
              <a:rPr lang="th-TH" sz="2400" dirty="0" smtClean="0">
                <a:latin typeface="TH Sarabun New" panose="020B0500040200020003" pitchFamily="34" charset="-34"/>
                <a:cs typeface="TH Sarabun New" panose="020B0500040200020003" pitchFamily="34" charset="-34"/>
              </a:rPr>
              <a:t>ให้บอกถึงปัจจัยสำคัญสำหรับการติดตามการส่งเสริมสุขอนามัยในภาวะฉุกเฉิน</a:t>
            </a:r>
          </a:p>
          <a:p>
            <a:pPr marL="285750" lvl="0" indent="-285750">
              <a:buFont typeface="Arial" panose="020B0604020202020204" pitchFamily="34" charset="0"/>
              <a:buChar char="•"/>
            </a:pPr>
            <a:r>
              <a:rPr lang="th-TH" sz="2400" dirty="0" smtClean="0">
                <a:latin typeface="TH Sarabun New" panose="020B0500040200020003" pitchFamily="34" charset="-34"/>
                <a:cs typeface="TH Sarabun New" panose="020B0500040200020003" pitchFamily="34" charset="-34"/>
              </a:rPr>
              <a:t>ให้อธิบายมาตรฐานและบทบาทหน้าที่ความรับผิดชอบที่ควรพิจารณาไว้เป็นส่วนหนึ่งของการส่งเสริมสุขอนามัยในภาวะฉุกเฉิน</a:t>
            </a:r>
            <a:endParaRPr lang="en-GB" sz="2800" dirty="0">
              <a:latin typeface="TH Sarabun New" panose="020B0500040200020003" pitchFamily="34" charset="-34"/>
              <a:cs typeface="TH Sarabun New" panose="020B0500040200020003" pitchFamily="34" charset="-34"/>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584176" y="341784"/>
            <a:ext cx="7668344" cy="1143000"/>
          </a:xfrm>
        </p:spPr>
        <p:txBody>
          <a:bodyPr/>
          <a:lstStyle/>
          <a:p>
            <a:r>
              <a:rPr lang="th-TH" sz="2800" i="0" dirty="0" smtClean="0"/>
              <a:t>กลยุทธ์การดำเนินงานด้านการส่งเสริมสุขอนามัยในภาวะฉุกเฉินของสหพันธ์สภากาชาดฯ</a:t>
            </a:r>
            <a:endParaRPr lang="en-GB" sz="2800" i="0" dirty="0"/>
          </a:p>
        </p:txBody>
      </p:sp>
      <p:sp>
        <p:nvSpPr>
          <p:cNvPr id="6" name="Content Placeholder 2"/>
          <p:cNvSpPr txBox="1">
            <a:spLocks/>
          </p:cNvSpPr>
          <p:nvPr/>
        </p:nvSpPr>
        <p:spPr bwMode="auto">
          <a:xfrm>
            <a:off x="683568" y="1556792"/>
            <a:ext cx="8173416" cy="399539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th-TH" b="1" i="1" dirty="0" smtClean="0"/>
              <a:t>วิสัยทัศน์ระดับโลก</a:t>
            </a:r>
            <a:r>
              <a:rPr lang="en-US" b="1" i="1" dirty="0" smtClean="0"/>
              <a:t>: </a:t>
            </a:r>
            <a:r>
              <a:rPr lang="en-GB" b="1" i="1" dirty="0" smtClean="0"/>
              <a:t>A </a:t>
            </a:r>
            <a:r>
              <a:rPr lang="en-GB" b="1" i="1" dirty="0"/>
              <a:t>Global </a:t>
            </a:r>
            <a:r>
              <a:rPr lang="en-GB" b="1" i="1" dirty="0" smtClean="0"/>
              <a:t>Vision</a:t>
            </a:r>
            <a:endParaRPr lang="en-GB" dirty="0"/>
          </a:p>
          <a:p>
            <a:r>
              <a:rPr lang="en-GB" b="1" i="1" dirty="0"/>
              <a:t> </a:t>
            </a:r>
            <a:endParaRPr lang="en-GB" dirty="0"/>
          </a:p>
          <a:p>
            <a:r>
              <a:rPr lang="th-TH" i="1" dirty="0" smtClean="0"/>
              <a:t>วิสัยทัศน์เพื่อให้มั่นใจว่าความเป็นสากล ความ</a:t>
            </a:r>
            <a:r>
              <a:rPr lang="th-TH" i="1" dirty="0"/>
              <a:t>เท่าเทียมและการเข้าถึงบริการด้านการส่งเสริมสุขอนามัยในราคาที่เป็นธรรม ตั้งแต่ระยะตอบสนองไปจนถึงการพัฒนาอย่างยั่งยืนเป็นการบรรลุถึงสิทธิมนุษยชนและเป็นสิ่งหนึ่งที่ส่งผลกระทบในเชิงบวกต่อสุขภาพศักดิ์ศรีและความเป็นอยู่ที่</a:t>
            </a:r>
            <a:r>
              <a:rPr lang="th-TH" i="1" dirty="0" smtClean="0"/>
              <a:t>ดี</a:t>
            </a:r>
            <a:endParaRPr lang="en-GB" b="1" i="1" dirty="0"/>
          </a:p>
          <a:p>
            <a:endParaRPr lang="en-GB" b="1" i="1" dirty="0"/>
          </a:p>
          <a:p>
            <a:r>
              <a:rPr lang="th-TH" b="1" i="1" dirty="0" smtClean="0"/>
              <a:t>เป้าหมายระดับโลก</a:t>
            </a:r>
            <a:r>
              <a:rPr lang="en-US" b="1" i="1" dirty="0" smtClean="0"/>
              <a:t>: </a:t>
            </a:r>
            <a:r>
              <a:rPr lang="en-GB" b="1" i="1" dirty="0" smtClean="0"/>
              <a:t>A </a:t>
            </a:r>
            <a:r>
              <a:rPr lang="en-GB" b="1" i="1" dirty="0"/>
              <a:t>Global </a:t>
            </a:r>
            <a:r>
              <a:rPr lang="en-GB" b="1" i="1" dirty="0" smtClean="0"/>
              <a:t>Goal</a:t>
            </a:r>
            <a:endParaRPr lang="en-GB" dirty="0"/>
          </a:p>
          <a:p>
            <a:r>
              <a:rPr lang="en-GB" dirty="0"/>
              <a:t> </a:t>
            </a:r>
          </a:p>
          <a:p>
            <a:r>
              <a:rPr lang="th-TH" i="1" dirty="0" smtClean="0"/>
              <a:t>เป้าหมายเพื่อรักษา ปรับปรุงและขยายการดำเนินงานด้านฉุกเฉินของกลุ่มประเทศสภากาชาดและสภาเสี้ยววงเดือนแดงในโครงการฟื้นฟูและพัฒนาการดำเนินงานด้านการส่งเสริมสุขอนามัยในภาวะฉุกเฉิน</a:t>
            </a:r>
            <a:endParaRPr lang="en-GB" dirty="0"/>
          </a:p>
        </p:txBody>
      </p:sp>
    </p:spTree>
    <p:extLst>
      <p:ext uri="{BB962C8B-B14F-4D97-AF65-F5344CB8AC3E}">
        <p14:creationId xmlns:p14="http://schemas.microsoft.com/office/powerpoint/2010/main" val="2094550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dirty="0" smtClean="0"/>
              <a:t>ทิศทางของกลยุทธ์เฉพาะด้านและการปฏิบัติงานโดยเน้นพื้นที่เป้าหมาย</a:t>
            </a:r>
            <a:endParaRPr lang="en-GB" dirty="0"/>
          </a:p>
        </p:txBody>
      </p:sp>
      <p:sp>
        <p:nvSpPr>
          <p:cNvPr id="3" name="Content Placeholder 2"/>
          <p:cNvSpPr>
            <a:spLocks noGrp="1"/>
          </p:cNvSpPr>
          <p:nvPr>
            <p:ph idx="1"/>
          </p:nvPr>
        </p:nvSpPr>
        <p:spPr>
          <a:xfrm>
            <a:off x="251520" y="1676400"/>
            <a:ext cx="8712968" cy="4191000"/>
          </a:xfrm>
        </p:spPr>
        <p:txBody>
          <a:bodyPr/>
          <a:lstStyle/>
          <a:p>
            <a:pPr marL="0" indent="0">
              <a:buNone/>
            </a:pPr>
            <a:r>
              <a:rPr lang="th-TH" sz="2000" dirty="0" smtClean="0"/>
              <a:t>พื้นที่เป้าหมาย </a:t>
            </a:r>
            <a:r>
              <a:rPr lang="en-US" sz="2000" dirty="0" smtClean="0"/>
              <a:t>4 </a:t>
            </a:r>
            <a:r>
              <a:rPr lang="th-TH" sz="2000" dirty="0" smtClean="0"/>
              <a:t>พื้นที่ ได้แก่</a:t>
            </a:r>
            <a:r>
              <a:rPr lang="en-GB" sz="2000" dirty="0" smtClean="0"/>
              <a:t> </a:t>
            </a:r>
            <a:endParaRPr lang="en-GB" sz="2000" dirty="0"/>
          </a:p>
          <a:p>
            <a:r>
              <a:rPr lang="th-TH" sz="2000" b="1" i="1" dirty="0" smtClean="0"/>
              <a:t>การพัฒนาการดำเนินงานส่งเสริมสุขอนามัย</a:t>
            </a:r>
            <a:r>
              <a:rPr lang="en-US" sz="2000" b="1" i="1" dirty="0" smtClean="0"/>
              <a:t>: </a:t>
            </a:r>
            <a:r>
              <a:rPr lang="en-GB" sz="2000" b="1" i="1" dirty="0" smtClean="0"/>
              <a:t>Developmental </a:t>
            </a:r>
            <a:r>
              <a:rPr lang="en-GB" sz="2000" b="1" i="1" dirty="0"/>
              <a:t>WASH </a:t>
            </a:r>
          </a:p>
          <a:p>
            <a:r>
              <a:rPr lang="th-TH" sz="2000" b="1" i="1" dirty="0" smtClean="0"/>
              <a:t>การดำเนินงานส่งเสริมสุขอนามัยในชุมชนเมือง</a:t>
            </a:r>
            <a:r>
              <a:rPr lang="en-US" sz="2000" b="1" i="1" dirty="0" smtClean="0"/>
              <a:t> </a:t>
            </a:r>
            <a:r>
              <a:rPr lang="th-TH" sz="2000" b="1" i="1" dirty="0" smtClean="0"/>
              <a:t>(ภาวะฉุกเฉินและการพัฒนา)</a:t>
            </a:r>
            <a:r>
              <a:rPr lang="en-US" sz="2000" b="1" i="1" dirty="0" smtClean="0"/>
              <a:t>: </a:t>
            </a:r>
            <a:r>
              <a:rPr lang="en-GB" sz="2000" b="1" i="1" dirty="0" smtClean="0"/>
              <a:t>Urban </a:t>
            </a:r>
            <a:r>
              <a:rPr lang="en-GB" sz="2000" b="1" i="1" dirty="0"/>
              <a:t>WASH (emergency &amp; development)</a:t>
            </a:r>
          </a:p>
          <a:p>
            <a:r>
              <a:rPr lang="th-TH" sz="2000" b="1" i="1" dirty="0" smtClean="0"/>
              <a:t>งานส่งเสริมสุขอนามัยในภาวะฉุกเฉิน</a:t>
            </a:r>
            <a:r>
              <a:rPr lang="en-US" sz="2000" b="1" i="1" dirty="0" smtClean="0"/>
              <a:t>: </a:t>
            </a:r>
            <a:r>
              <a:rPr lang="en-GB" sz="2000" b="1" i="1" dirty="0" smtClean="0"/>
              <a:t>Emergency </a:t>
            </a:r>
            <a:r>
              <a:rPr lang="en-GB" sz="2000" b="1" i="1" dirty="0"/>
              <a:t>WASH </a:t>
            </a:r>
          </a:p>
          <a:p>
            <a:r>
              <a:rPr lang="th-TH" sz="2000" b="1" i="1" dirty="0" smtClean="0"/>
              <a:t>การดำเนินงานส่งเสริมสุขอนามัยในงานสาธารณสุข</a:t>
            </a:r>
            <a:r>
              <a:rPr lang="en-US" sz="2000" b="1" i="1" dirty="0" smtClean="0"/>
              <a:t>: </a:t>
            </a:r>
            <a:r>
              <a:rPr lang="en-GB" sz="2000" b="1" i="1" dirty="0" smtClean="0"/>
              <a:t>Public </a:t>
            </a:r>
            <a:r>
              <a:rPr lang="en-GB" sz="2000" b="1" i="1" dirty="0"/>
              <a:t>Health WASH</a:t>
            </a:r>
            <a:r>
              <a:rPr lang="en-GB" sz="2000" dirty="0"/>
              <a:t> </a:t>
            </a:r>
          </a:p>
          <a:p>
            <a:pPr marL="0" indent="0">
              <a:buNone/>
            </a:pPr>
            <a:r>
              <a:rPr lang="th-TH" sz="2000" dirty="0" smtClean="0"/>
              <a:t>แนวทางสำหรับการส่งเสริมสุขอนามัยในภาวะฉุกเฉินจะอยู่ในพื้นที่เป้าหมาย </a:t>
            </a:r>
            <a:r>
              <a:rPr lang="en-US" sz="2000" dirty="0" smtClean="0"/>
              <a:t>3</a:t>
            </a:r>
            <a:r>
              <a:rPr lang="th-TH" sz="2000" dirty="0" smtClean="0"/>
              <a:t> </a:t>
            </a:r>
            <a:r>
              <a:rPr lang="th-TH" sz="2000" dirty="0"/>
              <a:t>พื้นที่</a:t>
            </a:r>
            <a:r>
              <a:rPr lang="th-TH" sz="2000" dirty="0" smtClean="0"/>
              <a:t>สุดท้ายและ</a:t>
            </a:r>
            <a:r>
              <a:rPr lang="th-TH" sz="2000" dirty="0"/>
              <a:t>มีส่วนช่วยในการ</a:t>
            </a:r>
            <a:r>
              <a:rPr lang="th-TH" sz="2000" dirty="0" smtClean="0"/>
              <a:t>พัฒนางานส่งเสริมสุขอนามัยเนื่องจากเป็นโครงการ</a:t>
            </a:r>
            <a:r>
              <a:rPr lang="th-TH" sz="2000" dirty="0"/>
              <a:t>ระยะ</a:t>
            </a:r>
            <a:r>
              <a:rPr lang="th-TH" sz="2000" dirty="0" smtClean="0"/>
              <a:t>ยาวและหลาย</a:t>
            </a:r>
            <a:r>
              <a:rPr lang="th-TH" sz="2000" dirty="0"/>
              <a:t>โครงการเป็นโครงการต่อเนื่องของ</a:t>
            </a:r>
            <a:r>
              <a:rPr lang="th-TH" sz="2000" dirty="0" smtClean="0"/>
              <a:t>โครงการในภาวะฉุกเฉิน</a:t>
            </a:r>
            <a:endParaRPr lang="en-GB" sz="2000" dirty="0"/>
          </a:p>
        </p:txBody>
      </p:sp>
    </p:spTree>
    <p:extLst>
      <p:ext uri="{BB962C8B-B14F-4D97-AF65-F5344CB8AC3E}">
        <p14:creationId xmlns:p14="http://schemas.microsoft.com/office/powerpoint/2010/main" val="1534438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dirty="0" smtClean="0"/>
              <a:t>คำนิยามศัพท์ของส่งเสริมสุขอนามัยในภาวะฉุกเฉินของสหพันธ์สภากาชาดฯ</a:t>
            </a:r>
            <a:endParaRPr lang="en-GB" dirty="0"/>
          </a:p>
        </p:txBody>
      </p:sp>
      <p:sp>
        <p:nvSpPr>
          <p:cNvPr id="3" name="Content Placeholder 2"/>
          <p:cNvSpPr>
            <a:spLocks noGrp="1"/>
          </p:cNvSpPr>
          <p:nvPr>
            <p:ph idx="1"/>
          </p:nvPr>
        </p:nvSpPr>
        <p:spPr>
          <a:xfrm>
            <a:off x="414101" y="1916832"/>
            <a:ext cx="8291264" cy="1896616"/>
          </a:xfrm>
        </p:spPr>
        <p:txBody>
          <a:bodyPr/>
          <a:lstStyle/>
          <a:p>
            <a:pPr marL="0" indent="0">
              <a:buNone/>
            </a:pPr>
            <a:r>
              <a:rPr lang="th-TH" dirty="0" smtClean="0"/>
              <a:t>แผนงาน หรือการดำเนินการอย่างเป็นระบบของบุคลากรและอาสาสมัครในกลุ่มประเทศสภากาชาดและสภาเสี้ยววงเดือนแดง เพื่อนช่วยให้ประชาชนได้รับการป้องกันด้านน้ำ สุขาภิบาลและการสุขอนามัยที่สัมพันธ์กับโรคด้วยการระดมสรรพกำลังและดำเนินงานร่วมกับประชาชนที่ได้รับผลกระทบเกี่ยวกับความรู้ แหล่งทรัพยากรและเพื่อจะใช้สิ่งอำนวยความสะดวกด้านน้ำ สุขาภิบาลให้เกิดประโยชน์สูงสุด</a:t>
            </a:r>
            <a:endParaRPr lang="en-GB" dirty="0"/>
          </a:p>
        </p:txBody>
      </p:sp>
    </p:spTree>
    <p:extLst>
      <p:ext uri="{BB962C8B-B14F-4D97-AF65-F5344CB8AC3E}">
        <p14:creationId xmlns:p14="http://schemas.microsoft.com/office/powerpoint/2010/main" val="1871914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696" y="413792"/>
            <a:ext cx="6858000" cy="1143000"/>
          </a:xfrm>
        </p:spPr>
        <p:txBody>
          <a:bodyPr/>
          <a:lstStyle/>
          <a:p>
            <a:r>
              <a:rPr lang="en-GB" dirty="0"/>
              <a:t>8 </a:t>
            </a:r>
            <a:r>
              <a:rPr lang="th-TH" dirty="0" smtClean="0"/>
              <a:t>ขั้นตอนสำหรับการส่งเสริมสุขอนามัยในภาวะฉุกเฉิน</a:t>
            </a:r>
            <a:endParaRPr lang="en-GB" dirty="0"/>
          </a:p>
        </p:txBody>
      </p:sp>
      <p:sp>
        <p:nvSpPr>
          <p:cNvPr id="3" name="Content Placeholder 2"/>
          <p:cNvSpPr>
            <a:spLocks noGrp="1"/>
          </p:cNvSpPr>
          <p:nvPr>
            <p:ph idx="1"/>
          </p:nvPr>
        </p:nvSpPr>
        <p:spPr>
          <a:xfrm>
            <a:off x="827584" y="1676400"/>
            <a:ext cx="7859216" cy="4128864"/>
          </a:xfrm>
        </p:spPr>
        <p:txBody>
          <a:bodyPr/>
          <a:lstStyle/>
          <a:p>
            <a:pPr marL="457200" lvl="0" indent="-457200">
              <a:spcBef>
                <a:spcPts val="0"/>
              </a:spcBef>
              <a:buFont typeface="+mj-lt"/>
              <a:buAutoNum type="arabicPeriod"/>
            </a:pPr>
            <a:r>
              <a:rPr lang="th-TH" sz="2000" dirty="0" smtClean="0"/>
              <a:t>การระบุปัญหา</a:t>
            </a:r>
            <a:r>
              <a:rPr lang="en-US" sz="2000" dirty="0" smtClean="0"/>
              <a:t>: </a:t>
            </a:r>
            <a:r>
              <a:rPr lang="en-GB" sz="2000" dirty="0" smtClean="0"/>
              <a:t>Identifying </a:t>
            </a:r>
            <a:r>
              <a:rPr lang="en-GB" sz="2000" dirty="0"/>
              <a:t>the problem</a:t>
            </a:r>
          </a:p>
          <a:p>
            <a:pPr marL="457200" lvl="0" indent="-457200">
              <a:spcBef>
                <a:spcPts val="0"/>
              </a:spcBef>
              <a:buFont typeface="+mj-lt"/>
              <a:buAutoNum type="arabicPeriod"/>
            </a:pPr>
            <a:r>
              <a:rPr lang="th-TH" sz="2000" dirty="0" smtClean="0"/>
              <a:t>การระบุกลุ่มเป้าหมาย</a:t>
            </a:r>
            <a:r>
              <a:rPr lang="en-US" sz="2000" dirty="0" smtClean="0"/>
              <a:t>: </a:t>
            </a:r>
            <a:r>
              <a:rPr lang="en-GB" sz="2000" dirty="0" smtClean="0"/>
              <a:t>Identifying </a:t>
            </a:r>
            <a:r>
              <a:rPr lang="en-GB" sz="2000" dirty="0"/>
              <a:t>target groups</a:t>
            </a:r>
          </a:p>
          <a:p>
            <a:pPr marL="457200" lvl="0" indent="-457200">
              <a:spcBef>
                <a:spcPts val="0"/>
              </a:spcBef>
              <a:buFont typeface="+mj-lt"/>
              <a:buAutoNum type="arabicPeriod"/>
            </a:pPr>
            <a:r>
              <a:rPr lang="th-TH" sz="2000" dirty="0" smtClean="0"/>
              <a:t>การวิเคราะห์สิ่งปิดกั้นและสิ่งจูงใจในการประบเปลี่ยนพฤติกรรม</a:t>
            </a:r>
            <a:r>
              <a:rPr lang="en-US" sz="2000" dirty="0" smtClean="0"/>
              <a:t>: </a:t>
            </a:r>
            <a:r>
              <a:rPr lang="en-GB" sz="2000" dirty="0" smtClean="0"/>
              <a:t>Analysing </a:t>
            </a:r>
            <a:r>
              <a:rPr lang="en-GB" sz="2000" dirty="0"/>
              <a:t>barriers and motivators for behaviour change</a:t>
            </a:r>
          </a:p>
          <a:p>
            <a:pPr marL="457200" lvl="0" indent="-457200">
              <a:spcBef>
                <a:spcPts val="0"/>
              </a:spcBef>
              <a:buFont typeface="+mj-lt"/>
              <a:buAutoNum type="arabicPeriod"/>
            </a:pPr>
            <a:r>
              <a:rPr lang="th-TH" sz="2000" dirty="0" smtClean="0"/>
              <a:t>การกำหนดวัตถุประสงค์สำหรับการปรับเปลี่ยนพฤติกรรมด้านสุขอนามัย</a:t>
            </a:r>
            <a:r>
              <a:rPr lang="en-US" sz="2000" dirty="0" smtClean="0"/>
              <a:t>: </a:t>
            </a:r>
            <a:r>
              <a:rPr lang="en-GB" sz="2000" dirty="0" smtClean="0"/>
              <a:t>Formulating </a:t>
            </a:r>
            <a:r>
              <a:rPr lang="en-GB" sz="2000" dirty="0"/>
              <a:t>hygiene behaviour change objectives</a:t>
            </a:r>
          </a:p>
          <a:p>
            <a:pPr marL="457200" lvl="0" indent="-457200">
              <a:spcBef>
                <a:spcPts val="0"/>
              </a:spcBef>
              <a:buFont typeface="+mj-lt"/>
              <a:buAutoNum type="arabicPeriod"/>
            </a:pPr>
            <a:r>
              <a:rPr lang="th-TH" sz="2000" dirty="0" smtClean="0"/>
              <a:t>การวางแผน</a:t>
            </a:r>
            <a:r>
              <a:rPr lang="en-US" sz="2000" dirty="0" smtClean="0"/>
              <a:t>: </a:t>
            </a:r>
            <a:r>
              <a:rPr lang="en-GB" sz="2000" dirty="0" smtClean="0"/>
              <a:t>Planning </a:t>
            </a:r>
            <a:endParaRPr lang="en-GB" sz="2000" dirty="0"/>
          </a:p>
          <a:p>
            <a:pPr marL="457200" lvl="0" indent="-457200">
              <a:spcBef>
                <a:spcPts val="0"/>
              </a:spcBef>
              <a:buFont typeface="+mj-lt"/>
              <a:buAutoNum type="arabicPeriod"/>
            </a:pPr>
            <a:r>
              <a:rPr lang="th-TH" sz="2000" dirty="0" smtClean="0"/>
              <a:t>การดำเนินงาน</a:t>
            </a:r>
            <a:r>
              <a:rPr lang="en-US" sz="2000" dirty="0" smtClean="0"/>
              <a:t>: </a:t>
            </a:r>
            <a:r>
              <a:rPr lang="en-GB" sz="2000" dirty="0" smtClean="0"/>
              <a:t>Implementation</a:t>
            </a:r>
            <a:endParaRPr lang="en-GB" sz="2000" dirty="0"/>
          </a:p>
          <a:p>
            <a:pPr marL="457200" lvl="0" indent="-457200">
              <a:spcBef>
                <a:spcPts val="0"/>
              </a:spcBef>
              <a:buFont typeface="+mj-lt"/>
              <a:buAutoNum type="arabicPeriod"/>
            </a:pPr>
            <a:r>
              <a:rPr lang="th-TH" sz="2000" dirty="0" smtClean="0"/>
              <a:t>การติดตามและการประเมินผล</a:t>
            </a:r>
            <a:r>
              <a:rPr lang="en-US" sz="2000" dirty="0" smtClean="0"/>
              <a:t>: </a:t>
            </a:r>
            <a:r>
              <a:rPr lang="en-GB" sz="2000" dirty="0" smtClean="0"/>
              <a:t>Monitoring </a:t>
            </a:r>
            <a:r>
              <a:rPr lang="en-GB" sz="2000" dirty="0"/>
              <a:t>and </a:t>
            </a:r>
            <a:r>
              <a:rPr lang="en-GB" sz="2000" dirty="0" smtClean="0"/>
              <a:t>evaluation</a:t>
            </a:r>
            <a:endParaRPr lang="th-TH" sz="2000" dirty="0" smtClean="0"/>
          </a:p>
          <a:p>
            <a:pPr marL="457200" lvl="0" indent="-457200">
              <a:spcBef>
                <a:spcPts val="0"/>
              </a:spcBef>
              <a:buFont typeface="+mj-lt"/>
              <a:buAutoNum type="arabicPeriod"/>
            </a:pPr>
            <a:r>
              <a:rPr lang="th-TH" sz="2000" dirty="0" smtClean="0"/>
              <a:t>การปรับเปลี่ยน</a:t>
            </a:r>
            <a:r>
              <a:rPr lang="en-GB" sz="2000" dirty="0" smtClean="0"/>
              <a:t>Review, </a:t>
            </a:r>
            <a:r>
              <a:rPr lang="en-GB" sz="2000" dirty="0"/>
              <a:t>re-adjust</a:t>
            </a:r>
          </a:p>
          <a:p>
            <a:pPr marL="0" indent="0">
              <a:buNone/>
            </a:pPr>
            <a:endParaRPr lang="en-GB" sz="2000" dirty="0"/>
          </a:p>
        </p:txBody>
      </p:sp>
    </p:spTree>
    <p:extLst>
      <p:ext uri="{BB962C8B-B14F-4D97-AF65-F5344CB8AC3E}">
        <p14:creationId xmlns:p14="http://schemas.microsoft.com/office/powerpoint/2010/main" val="1794519567"/>
      </p:ext>
    </p:extLst>
  </p:cSld>
  <p:clrMapOvr>
    <a:masterClrMapping/>
  </p:clrMapOvr>
</p:sld>
</file>

<file path=ppt/theme/theme1.xml><?xml version="1.0" encoding="utf-8"?>
<a:theme xmlns:a="http://schemas.openxmlformats.org/drawingml/2006/main" name="IFRC_2010 presentation-E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IFRC_2010 presentation-EN</Template>
  <TotalTime>19044</TotalTime>
  <Words>848</Words>
  <Application>Microsoft Office PowerPoint</Application>
  <PresentationFormat>On-screen Show (4:3)</PresentationFormat>
  <Paragraphs>61</Paragraphs>
  <Slides>7</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Arial Rounded MT Bold</vt:lpstr>
      <vt:lpstr>Calibri</vt:lpstr>
      <vt:lpstr>Symbol</vt:lpstr>
      <vt:lpstr>TH Sarabun New</vt:lpstr>
      <vt:lpstr>Wingdings</vt:lpstr>
      <vt:lpstr>IFRC_2010 presentation-EN</vt:lpstr>
      <vt:lpstr>   วัตถุประสงค์ในการอบรม   </vt:lpstr>
      <vt:lpstr>เป้าประสงค์รวมในการฝึกอบรม</vt:lpstr>
      <vt:lpstr>วัตถุประสงค์ของการฝึกอบรม </vt:lpstr>
      <vt:lpstr>กลยุทธ์การดำเนินงานด้านการส่งเสริมสุขอนามัยในภาวะฉุกเฉินของสหพันธ์สภากาชาดฯ</vt:lpstr>
      <vt:lpstr>ทิศทางของกลยุทธ์เฉพาะด้านและการปฏิบัติงานโดยเน้นพื้นที่เป้าหมาย</vt:lpstr>
      <vt:lpstr>คำนิยามศัพท์ของส่งเสริมสุขอนามัยในภาวะฉุกเฉินของสหพันธ์สภากาชาดฯ</vt:lpstr>
      <vt:lpstr>8 ขั้นตอนสำหรับการส่งเสริมสุขอนามัยในภาวะฉุกเฉิน</vt:lpstr>
    </vt:vector>
  </TitlesOfParts>
  <Company>IFRC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CBHFA Global Mapping  Where are we today?</dc:title>
  <dc:creator>ayham.alomari</dc:creator>
  <cp:lastModifiedBy>Windows User</cp:lastModifiedBy>
  <cp:revision>199</cp:revision>
  <dcterms:created xsi:type="dcterms:W3CDTF">2011-02-17T08:05:53Z</dcterms:created>
  <dcterms:modified xsi:type="dcterms:W3CDTF">2019-08-02T06:58:11Z</dcterms:modified>
</cp:coreProperties>
</file>