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86"/>
  </p:notesMasterIdLst>
  <p:sldIdLst>
    <p:sldId id="256" r:id="rId2"/>
    <p:sldId id="257" r:id="rId3"/>
    <p:sldId id="259" r:id="rId4"/>
    <p:sldId id="269" r:id="rId5"/>
    <p:sldId id="260" r:id="rId6"/>
    <p:sldId id="267" r:id="rId7"/>
    <p:sldId id="268" r:id="rId8"/>
    <p:sldId id="271" r:id="rId9"/>
    <p:sldId id="258" r:id="rId10"/>
    <p:sldId id="261" r:id="rId11"/>
    <p:sldId id="262" r:id="rId12"/>
    <p:sldId id="263" r:id="rId13"/>
    <p:sldId id="333" r:id="rId14"/>
    <p:sldId id="334" r:id="rId15"/>
    <p:sldId id="351" r:id="rId16"/>
    <p:sldId id="352" r:id="rId17"/>
    <p:sldId id="353" r:id="rId18"/>
    <p:sldId id="354" r:id="rId19"/>
    <p:sldId id="355" r:id="rId20"/>
    <p:sldId id="335" r:id="rId21"/>
    <p:sldId id="356" r:id="rId22"/>
    <p:sldId id="357" r:id="rId23"/>
    <p:sldId id="361" r:id="rId24"/>
    <p:sldId id="358" r:id="rId25"/>
    <p:sldId id="359" r:id="rId26"/>
    <p:sldId id="360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266" r:id="rId43"/>
    <p:sldId id="265" r:id="rId44"/>
    <p:sldId id="272" r:id="rId45"/>
    <p:sldId id="273" r:id="rId46"/>
    <p:sldId id="317" r:id="rId47"/>
    <p:sldId id="322" r:id="rId48"/>
    <p:sldId id="321" r:id="rId49"/>
    <p:sldId id="318" r:id="rId50"/>
    <p:sldId id="323" r:id="rId51"/>
    <p:sldId id="319" r:id="rId52"/>
    <p:sldId id="277" r:id="rId53"/>
    <p:sldId id="324" r:id="rId54"/>
    <p:sldId id="325" r:id="rId55"/>
    <p:sldId id="326" r:id="rId56"/>
    <p:sldId id="278" r:id="rId57"/>
    <p:sldId id="327" r:id="rId58"/>
    <p:sldId id="288" r:id="rId59"/>
    <p:sldId id="300" r:id="rId60"/>
    <p:sldId id="328" r:id="rId61"/>
    <p:sldId id="279" r:id="rId62"/>
    <p:sldId id="301" r:id="rId63"/>
    <p:sldId id="280" r:id="rId64"/>
    <p:sldId id="299" r:id="rId65"/>
    <p:sldId id="290" r:id="rId66"/>
    <p:sldId id="291" r:id="rId67"/>
    <p:sldId id="281" r:id="rId68"/>
    <p:sldId id="315" r:id="rId69"/>
    <p:sldId id="316" r:id="rId70"/>
    <p:sldId id="282" r:id="rId71"/>
    <p:sldId id="283" r:id="rId72"/>
    <p:sldId id="285" r:id="rId73"/>
    <p:sldId id="286" r:id="rId74"/>
    <p:sldId id="287" r:id="rId75"/>
    <p:sldId id="293" r:id="rId76"/>
    <p:sldId id="329" r:id="rId77"/>
    <p:sldId id="330" r:id="rId78"/>
    <p:sldId id="331" r:id="rId79"/>
    <p:sldId id="305" r:id="rId80"/>
    <p:sldId id="306" r:id="rId81"/>
    <p:sldId id="307" r:id="rId82"/>
    <p:sldId id="308" r:id="rId83"/>
    <p:sldId id="313" r:id="rId84"/>
    <p:sldId id="289" r:id="rId85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ลักษณะสีปานกลาง 3 - เน้น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40DD05-9883-4532-820A-EEB34E46B7E1}" type="datetimeFigureOut">
              <a:rPr lang="th-TH"/>
              <a:pPr>
                <a:defRPr/>
              </a:pPr>
              <a:t>11/06/62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F5FA3-4615-4B0C-8716-A302F1E65FB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297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6CCAB-5BF2-4955-ACD9-0B3C255388D6}" type="datetimeFigureOut">
              <a:rPr lang="th-TH" smtClean="0"/>
              <a:pPr>
                <a:defRPr/>
              </a:pPr>
              <a:t>11/06/62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7F231-C94F-4D4A-80FB-9167F1005C8C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2ECBA-ECEB-430D-BBA8-816023BDDF56}" type="datetimeFigureOut">
              <a:rPr lang="th-TH" smtClean="0"/>
              <a:pPr>
                <a:defRPr/>
              </a:pPr>
              <a:t>11/06/62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37424-4A89-46A0-9268-AA537696C426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294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ADE25-22CF-4C80-A9CE-C886EFDE1716}" type="datetimeFigureOut">
              <a:rPr lang="th-TH" smtClean="0"/>
              <a:pPr>
                <a:defRPr/>
              </a:pPr>
              <a:t>11/06/62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D0602-91E3-469D-B037-E56ACA92DCE5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960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8E30E-75BC-450B-8A0E-47F8FC68A8DA}" type="datetimeFigureOut">
              <a:rPr lang="th-TH" smtClean="0"/>
              <a:pPr>
                <a:defRPr/>
              </a:pPr>
              <a:t>11/06/62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D4662-86D8-40F7-8736-3781D52DBD04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385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D6D19-BB5B-41F1-A548-EBD4E3A143FC}" type="datetimeFigureOut">
              <a:rPr lang="th-TH" smtClean="0"/>
              <a:pPr>
                <a:defRPr/>
              </a:pPr>
              <a:t>11/06/62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25ABF-3232-48BE-98F0-B57D32273F90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394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5E87B-3C25-4F4A-BD05-E76FAACFE845}" type="datetimeFigureOut">
              <a:rPr lang="th-TH" smtClean="0"/>
              <a:pPr>
                <a:defRPr/>
              </a:pPr>
              <a:t>11/06/62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37760-14BD-465B-9211-D07268F3C8C8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60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2F0EC-EFEE-4F99-B74C-3463F2A570F2}" type="datetimeFigureOut">
              <a:rPr lang="th-TH" smtClean="0"/>
              <a:pPr>
                <a:defRPr/>
              </a:pPr>
              <a:t>11/06/62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215B5-C542-41A4-A607-37623B44BDA1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091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DE744-7181-4427-853B-413162411BBD}" type="datetimeFigureOut">
              <a:rPr lang="th-TH" smtClean="0"/>
              <a:pPr>
                <a:defRPr/>
              </a:pPr>
              <a:t>11/06/62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AF322-3BE1-4A7A-AA2A-AE9D189194FB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181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1F4B6-27BB-4907-A9E0-AC3C490CEC33}" type="datetimeFigureOut">
              <a:rPr lang="th-TH" smtClean="0"/>
              <a:pPr>
                <a:defRPr/>
              </a:pPr>
              <a:t>11/06/62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FFC3B-38FF-41E0-A9EF-95C05769386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213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2208BA-4F71-470A-9B14-C6077F17D433}" type="datetimeFigureOut">
              <a:rPr lang="th-TH" smtClean="0"/>
              <a:pPr>
                <a:defRPr/>
              </a:pPr>
              <a:t>11/06/62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D1349-76EF-4C1F-A8E2-1EB7EB1A684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51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D6CD1-F75D-42F0-969E-DDF19BB7ECED}" type="datetimeFigureOut">
              <a:rPr lang="th-TH" smtClean="0"/>
              <a:pPr>
                <a:defRPr/>
              </a:pPr>
              <a:t>11/06/62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95E13-D5AA-4CFD-9F95-3B8A2C0EAEF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518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874D7-80B8-417B-999F-7B4D429E6168}" type="datetimeFigureOut">
              <a:rPr lang="th-TH" smtClean="0"/>
              <a:pPr>
                <a:defRPr/>
              </a:pPr>
              <a:t>11/06/62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7AF5A-9BAA-4BDA-AC7D-B247409A0046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603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41248" y="1628800"/>
            <a:ext cx="9102751" cy="403244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การจัดทำแผน</a:t>
            </a:r>
            <a:br>
              <a:rPr lang="th-TH" sz="6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ชุมชนพร้อมรับภัยพิบัติ</a:t>
            </a:r>
            <a:br>
              <a:rPr lang="th-TH" sz="6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br>
              <a:rPr lang="th-TH" sz="7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โรงเรียนเตรียมพร้อมรับภัยพิบัติ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312448" y="6334780"/>
            <a:ext cx="583155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" algn="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th-TH" b="1" dirty="0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งานสร้างเสริมศักยภาพความพร้อมรับภัยพิบัติ</a:t>
            </a:r>
          </a:p>
        </p:txBody>
      </p:sp>
      <p:pic>
        <p:nvPicPr>
          <p:cNvPr id="6" name="Picture 7" descr="ผลการค้นหารูปภาพสำหรับ ifrc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7920" r="14457" b="8631"/>
          <a:stretch/>
        </p:blipFill>
        <p:spPr bwMode="auto">
          <a:xfrm>
            <a:off x="24598" y="30544"/>
            <a:ext cx="1392089" cy="125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HP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6603" r="23747" b="17531"/>
          <a:stretch/>
        </p:blipFill>
        <p:spPr bwMode="auto">
          <a:xfrm>
            <a:off x="3995936" y="0"/>
            <a:ext cx="1245397" cy="12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.S. Agency for International Develop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7857"/>
            <a:ext cx="1666865" cy="5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57250" y="1556792"/>
            <a:ext cx="860673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rgbClr val="00B0F0"/>
                </a:solidFill>
                <a:latin typeface="TH SarabunPSK" pitchFamily="34" charset="-34"/>
                <a:cs typeface="JasmineUPC" pitchFamily="18" charset="-34"/>
              </a:rPr>
              <a:t>ขั้นตอนในการวางแผน</a:t>
            </a:r>
          </a:p>
          <a:p>
            <a:pPr marL="442913" indent="-442913" algn="thaiDist">
              <a:buFontTx/>
              <a:buAutoNum type="arabicPeriod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การคำนึงโอกาส  เป็นการพิจารณาถึงโอกาสต่างๆ จากปัจจัยภายนอกและปัจจัยภายใน </a:t>
            </a: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(SWOT)</a:t>
            </a:r>
          </a:p>
          <a:p>
            <a:pPr marL="442913" indent="-442913" algn="thaiDist">
              <a:defRPr/>
            </a:pP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2.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กำหนดวัตถุประสงค์หรือเป้าหมาย  เป็นการกำหนดความต้องการและผลลัพธ์ต้องชัดเจน สามารถเป็นไปได้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JasmineUPC" pitchFamily="18" charset="-34"/>
            </a:endParaRPr>
          </a:p>
          <a:p>
            <a:pPr marL="442913" indent="-442913">
              <a:defRPr/>
            </a:pP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3.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 สมมติฐานในการทำแผน เป็นการคาดคะเนแนวโน้มในอนาคตจากสภาพแวดล้อมต่างๆ เพื่อกำหนดหลักการและขอบเขตในการทำแผน</a:t>
            </a: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55279" y="1700808"/>
            <a:ext cx="82867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00B0F0"/>
                </a:solidFill>
                <a:latin typeface="TH SarabunPSK" pitchFamily="34" charset="-34"/>
                <a:cs typeface="JasmineUPC" pitchFamily="18" charset="-34"/>
              </a:rPr>
              <a:t>ขั้นตอนการวางแผน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(ต่อ)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JasmineUPC" pitchFamily="18" charset="-34"/>
            </a:endParaRPr>
          </a:p>
          <a:p>
            <a:pPr marL="355600" indent="-355600" algn="thaiDist">
              <a:defRPr/>
            </a:pP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4.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การกำหนดทางเลือก  ควรกำหนดทางเลือกไว้หลายๆทางเลือก ซึ่งแต่ละทางเลือกที่สามารถบรรลุตามวัตถุประสงค์ </a:t>
            </a:r>
          </a:p>
          <a:p>
            <a:pPr marL="355600" indent="-355600" algn="thaiDist">
              <a:defRPr/>
            </a:pP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5.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การเลือกทางเลือก ต้องเลือกทางเลือกที่นำไปสู่การปฏิบัติตามแผน เพื่อให้บรรลุตามวัตถุประสงค์</a:t>
            </a:r>
          </a:p>
          <a:p>
            <a:pPr marL="355600" indent="-355600" algn="thaiDist">
              <a:defRPr/>
            </a:pP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6.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การสร้างแผนสนับสนุน เมื่อวางทำแผนเสร็จเรียบร้อยแล้ว ต้องจัดทำแผนสนับสนุนอื่นๆ สนับสนุนแผนหลัก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JasmineUPC" pitchFamily="18" charset="-34"/>
            </a:endParaRP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สี่เหลี่ยมผืนผ้า 2"/>
          <p:cNvSpPr>
            <a:spLocks noChangeArrowheads="1"/>
          </p:cNvSpPr>
          <p:nvPr/>
        </p:nvSpPr>
        <p:spPr bwMode="auto">
          <a:xfrm>
            <a:off x="428596" y="1285860"/>
            <a:ext cx="8286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TH SarabunPSK" pitchFamily="34" charset="-34"/>
                <a:cs typeface="JasmineUPC" pitchFamily="18" charset="-34"/>
              </a:rPr>
              <a:t>ขั้นตอนการวางแผน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(ต่อ)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JasmineUPC" pitchFamily="18" charset="-34"/>
            </a:endParaRPr>
          </a:p>
          <a:p>
            <a:pPr marL="355600" indent="-355600" algn="thaiDist"/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7.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การจัดทำงบประมาณ    เป็นขั้นตอนแปลงตัวเลขจากแผนไปสู่การจัดทำงบประมาณ ซึ่งประมาณการตามแผน และยังสามารถใช้เป็นเครื่องวัดหรือควบคุมความก้าวหน้าของแผนได้</a:t>
            </a: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06166" y="1844824"/>
            <a:ext cx="8424936" cy="1470025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แผนชุมชนเตรียมพร้อมรับภัยพิบัติ</a:t>
            </a:r>
            <a:endParaRPr lang="en-GB" sz="4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352928" cy="1752600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ภายใต้โครงการ                                                     เสริมสร้างศักยภาพด้านการลดความเสี่ยงจากภัยพิบัติ</a:t>
            </a:r>
            <a:endParaRPr lang="en-GB" sz="3600" b="1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" name="Picture 7" descr="ผลการค้นหารูปภาพสำหรับ ifrc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7920" r="14457" b="8631"/>
          <a:stretch/>
        </p:blipFill>
        <p:spPr bwMode="auto">
          <a:xfrm>
            <a:off x="24598" y="30544"/>
            <a:ext cx="1392089" cy="125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HP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6603" r="23747" b="17531"/>
          <a:stretch/>
        </p:blipFill>
        <p:spPr bwMode="auto">
          <a:xfrm>
            <a:off x="3995936" y="0"/>
            <a:ext cx="1245397" cy="12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.S. Agency for International Develop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7857"/>
            <a:ext cx="1666865" cy="5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1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39552" y="374799"/>
            <a:ext cx="7772400" cy="1470025"/>
          </a:xfrm>
        </p:spPr>
        <p:txBody>
          <a:bodyPr/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โครงร่างการจัดทำแผนชุมชน</a:t>
            </a:r>
            <a:endParaRPr lang="en-GB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71600" y="2060848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ส่วนที่ 1</a:t>
            </a:r>
            <a:r>
              <a:rPr lang="th-TH" sz="36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r>
              <a:rPr lang="th-TH" sz="3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ข้อมูลทั่วไป</a:t>
            </a:r>
          </a:p>
          <a:p>
            <a:endParaRPr lang="th-TH" sz="36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1. </a:t>
            </a: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ความสอดคล้อง</a:t>
            </a:r>
            <a:endParaRPr lang="en-GB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2. </a:t>
            </a: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วัตถุประสงค์</a:t>
            </a:r>
          </a:p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3. </a:t>
            </a: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ข้อมูลพื้นฐานของชุมชน / หมู่บ้าน</a:t>
            </a:r>
          </a:p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4. </a:t>
            </a: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ข้อมูลด้านสังคมและเศรษฐกิจ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31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556792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1. 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ความสอดคล้อง</a:t>
            </a:r>
            <a:endParaRPr 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1160463" indent="-630238"/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1.1 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 พระราชบัญญัติป้องกันและบรรเทาสาธารณภัย       พ.ศ. 2550</a:t>
            </a:r>
            <a:endParaRPr 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22313" indent="-192088"/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1.2 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 แผนป้องกันและบรรเทาสาธารณภัยแห่งชาติ พ.ศ.2560</a:t>
            </a:r>
            <a:endParaRPr 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1160463" indent="-630238"/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1.3 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 แผนป้องกันและบรรเทาสาธารณภัย จังหวัดสิงห์บุรี พ.ศ.2560</a:t>
            </a:r>
            <a:endParaRPr 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1160463" indent="-630238"/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1.4 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 แผนป้องกันและบรรเทาสาธารณภัยองค์การบริหารส่วนตำบล</a:t>
            </a:r>
            <a:r>
              <a:rPr lang="th-TH" sz="32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ประศุก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 พ.ศ.2560</a:t>
            </a:r>
            <a:endParaRPr 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8375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484784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2. 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วัตถุประสงค์</a:t>
            </a:r>
            <a:endParaRPr 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811213" indent="-457200" algn="thaiDist"/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2.1 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เพื่อใช้เป็นแนวทางเตรียมความพร้อม การแจ้งเตือนภัย และการดำเนินการช่วยเหลือกรณีเกิดสาธารณภัย ได้อย่างมีประสิทธิภาพและไม่สับสนในการปฏิบัติ</a:t>
            </a:r>
            <a:endParaRPr 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811213" indent="-457200" algn="thaiDist"/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2.2 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เพื่อให้ประชาชน บ้านต้นหว้า หมู่ 6 ตำบล</a:t>
            </a:r>
            <a:r>
              <a:rPr lang="th-TH" sz="32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ประศุก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 มีความปลอดภัยในชีวิตและทรัพย์สินจากเหตุสาธารณภัย</a:t>
            </a:r>
            <a:endParaRPr 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811213" indent="-457200" algn="thaiDist"/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2.3 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เพื่อจัดทำมาตรฐานในการปฏิบัติงานด้านระบบการเตือนภัยและการอพยพสำหรับประชาชนในพื้นที่เสี่ยงภัย</a:t>
            </a:r>
            <a:endParaRPr 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358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412776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3. 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ข้อมูลพื้นฐานของชุมชน 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th-TH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3.1 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ที่ตั้งและอาณาเขต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	บ้านต้นหว้า หมู่ที่ 6 ตำบล</a:t>
            </a:r>
            <a:r>
              <a:rPr lang="th-TH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ประศุก</a:t>
            </a: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  อำเภออินทร์บุรี จังหวัดสิงห์บุรี ตั้งในเขตองค์การบริหารส่วนตำบล</a:t>
            </a:r>
            <a:r>
              <a:rPr lang="th-TH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ประศุก</a:t>
            </a: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  มีอาณาเขตติดต่อ ดังนี้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42913" indent="-442913"/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42913" indent="-442913"/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	ทิศเหนือ  ติดต่อกับ  บ้านม้า หมู่ 7 ตำบล</a:t>
            </a:r>
            <a:r>
              <a:rPr lang="th-TH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ประศุก</a:t>
            </a: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 อำเภออินทร์บุรี 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42913" indent="-442913"/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ทิศใต้  ติดต่อกับ  บ้านบุ่งชีน้ำร้าย หมู่ 5 ตำบล</a:t>
            </a:r>
            <a:r>
              <a:rPr lang="th-TH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ประศุก</a:t>
            </a: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 อำเภออินทร์บุรี 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42913" indent="-442913"/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	ทิศตะวันออก  ติดต่อกับ  แม่น้ำเจ้าพระยา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42913" indent="-442913"/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	ทิศตะวันตก  ติดต่อกับ  ถนนสายสิงห์บุรี – ชัยนาท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6309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41277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3.2 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ประชากร ศาสนา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ประชากรเป็นชาว ไทย นับถือศาสนา พุทธ  จำนวนประชากรทั้งสิ้น 851  คน เพศชาย   424 คน  เพศหญิง  427  คน  จำนวนครัวเรือน  204  ครัวเรือน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3717032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3.3 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การประกอบอาชีพ / รายได้ประชาชน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	ประชากรร้อยละ  30  ประกอบอาชีพ ทำนา และร้อยละ 70 ประกอบอาชีพ รับจ้างทั่วไป ค้าขาย ประมง พนักงานโรงงาน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รายได้ของชุมชน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	ประชาชนมีรายได้ประมาณ   120</a:t>
            </a:r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,000 </a:t>
            </a: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บาท ต่อครัวเรือนต่อปี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6745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0528" y="908720"/>
            <a:ext cx="79599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4. 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โครงสร้างพื้นฐานภายในชุมชน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สถานที่ต่าง ๆ ในชุมชน/หมู่บ้าน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1798638" lvl="0" indent="-457200">
              <a:buFont typeface="Arial" pitchFamily="34" charset="0"/>
              <a:buChar char="•"/>
            </a:pP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โรงเรียน</a:t>
            </a:r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วัดเสือข้าม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1798638" lvl="0" indent="-457200">
              <a:buFont typeface="Arial" pitchFamily="34" charset="0"/>
              <a:buChar char="•"/>
            </a:pP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โรงพยาบาลส่งเสริมสุขภาพตำบล</a:t>
            </a:r>
            <a:r>
              <a:rPr lang="th-TH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ประศุก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1798638" lvl="0" indent="-457200">
              <a:buFont typeface="Arial" pitchFamily="34" charset="0"/>
              <a:buChar char="•"/>
            </a:pP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วัด เสือข้าม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1798638" lvl="0" indent="-457200">
              <a:buFont typeface="Arial" pitchFamily="34" charset="0"/>
              <a:buChar char="•"/>
            </a:pP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ที่ทำการองค์การบริหารส่วนตำบล</a:t>
            </a:r>
            <a:r>
              <a:rPr lang="th-TH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ประศุก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1798638" lvl="0" indent="-457200">
              <a:buFont typeface="Arial" pitchFamily="34" charset="0"/>
              <a:buChar char="•"/>
            </a:pP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หน่วยงาน องค์การบริหารส่วนตำบล</a:t>
            </a:r>
            <a:r>
              <a:rPr lang="th-TH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ประศุก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1798638" lvl="0" indent="-457200">
              <a:buFont typeface="Arial" pitchFamily="34" charset="0"/>
              <a:buChar char="•"/>
            </a:pP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ร้านอาหาร/ร้านค้า   8 ร้าน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0529" y="4653136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5. กลุ่มทรัพยากร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1798638" lvl="0" indent="-457200">
              <a:buFont typeface="Arial" pitchFamily="34" charset="0"/>
              <a:buChar char="•"/>
            </a:pP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กลุ่มโต๊ะจีนประชารัฐ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1798638" lvl="0" indent="-457200">
              <a:buFont typeface="Arial" pitchFamily="34" charset="0"/>
              <a:buChar char="•"/>
            </a:pP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กลุ่มแปรรูปอาหาร (ปลาเค็ม)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6. ทรัพยากรบุคคล (บุคคลสำคัญปราชญ์ชาวบ้าน)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520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09600" y="1340768"/>
            <a:ext cx="80668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4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การวางแผน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หมายถึง กระบวนการพิจารณาล่วงหน้าถึงวิธีการว่าจะทำอะไร ทำอย่างไร โดยกำหนด นโยบาย โครงการ แนวทางปฏิบัติ  ขั้นตอนดำเนินงาน การใช้ทรัพยากร เพื่อให้บรรลุเป้าหมายและวัตถุประสงค์ที่ตั้งไว้</a:t>
            </a:r>
          </a:p>
          <a:p>
            <a:pPr algn="thaiDist"/>
            <a:r>
              <a:rPr lang="th-TH" sz="4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แผน</a:t>
            </a:r>
            <a:r>
              <a:rPr lang="th-TH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หมายถึง แนวทางปฏิบัติที่กำหนดไว้ล่วงหน้าและถือเป็นแนวทางดำเนินการ การจัดสรรทรัพยากร และกิจกรรมที่สำคัญอื่นๆ เพื่อมุ่งไปสู่การบรรลุเป้าหมาย</a:t>
            </a:r>
            <a:endParaRPr lang="th-TH" sz="3600" dirty="0">
              <a:solidFill>
                <a:srgbClr val="002060"/>
              </a:solidFill>
            </a:endParaRPr>
          </a:p>
          <a:p>
            <a:pPr algn="thaiDist"/>
            <a:endParaRPr lang="th-TH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764704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ส่วนที่ 2  การประเมินความเสี่ยงโดยใช้เครื่องมือ และสภาพความเสี่ยงภัยชุมชน ซึ่งเครื่องมือ</a:t>
            </a:r>
          </a:p>
          <a:p>
            <a:endParaRPr lang="th-TH" sz="3600" b="1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ประเมินความเสี่ยงและสภาพความเสี่ยงต่อสาธารณภัยของชุมชน ที่ใช้ คือ</a:t>
            </a:r>
          </a:p>
          <a:p>
            <a:pPr marL="1349375" indent="-1349375"/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	1.1 ข้อมูลประวัติศาสตร์ </a:t>
            </a:r>
          </a:p>
          <a:p>
            <a:pPr marL="1349375" indent="-1349375"/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	1.2 ปฏิทินฤดูกาล / ปฏิทินการเกิดภัย </a:t>
            </a:r>
          </a:p>
          <a:p>
            <a:pPr marL="1349375" indent="-1349375"/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	1.3  แผนที่ของชุมชน /แผนที่หมู่บ้าน </a:t>
            </a:r>
          </a:p>
          <a:p>
            <a:pPr marL="1349375" indent="-1349375"/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	1.4 ต้นไม้ปัญหา </a:t>
            </a:r>
            <a:endParaRPr lang="en-GB" sz="36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964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397675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2.1 ข้อมูล</a:t>
            </a:r>
            <a:r>
              <a:rPr lang="th-TH" dirty="0"/>
              <a:t>ประวัติศาสตร์  เป็นการเก็บข้อมูลว่าชุมชน/หมู่บ้านเคยมีเหตุการณ์เกี่ยวกับภัยพิบัติใด ๆ เกิดในอดีต เพื่อที่จะให้เข้าใจสภาพปัจจุบันของชุมชน/หมู่บ้านได้ดียิ่งขึ้น</a:t>
            </a:r>
            <a:endParaRPr lang="en-US" dirty="0"/>
          </a:p>
          <a:p>
            <a:r>
              <a:rPr lang="th-TH" b="1" u="sng" dirty="0"/>
              <a:t>ประวัติการเกิดภัย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937883"/>
              </p:ext>
            </p:extLst>
          </p:nvPr>
        </p:nvGraphicFramePr>
        <p:xfrm>
          <a:off x="323528" y="3356992"/>
          <a:ext cx="8352928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72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3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พ.ศ.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ภัยที่เกิด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สภาพความเสียหาย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ความช่วยเหลือ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2554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(ก.ย.-พ.ย.)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อุทกภัย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น้ำท่วมสูง (ขึ้นอยู่ชั้น 2)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พื้นที่ทางการเกษตรเสียหาย 100</a:t>
                      </a:r>
                      <a:r>
                        <a:rPr lang="en-US" sz="1800">
                          <a:effectLst/>
                          <a:latin typeface="TH SarabunPSK"/>
                          <a:ea typeface="Calibri"/>
                          <a:cs typeface="Cordia New"/>
                        </a:rPr>
                        <a:t>% </a:t>
                      </a:r>
                      <a:r>
                        <a:rPr lang="th-TH" sz="1800">
                          <a:effectLst/>
                          <a:latin typeface="TH SarabunPSK"/>
                          <a:ea typeface="Calibri"/>
                          <a:cs typeface="Cordia New"/>
                        </a:rPr>
                        <a:t>                        มีผู้เสียชีวิต 1 ราย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ถนนพังเสียหาย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- เกษตรจังหวัดได้นำงบประมาณทำอาหาร+ค่าชดเชย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- อ.บ.ต.และอ.บ.จ.นำถุงยังชีพมาช่วยเหลือ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- ครอบครัวสายใยรัก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2559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(ต.ค. ประมาณ 20 วัน)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อุทกภัย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ทำให้พืชสวนเสียหายบางส่วน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มีหน่วยงาน</a:t>
                      </a:r>
                      <a:r>
                        <a:rPr lang="th-TH" sz="1800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อ.บ.ต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.และ</a:t>
                      </a:r>
                      <a:r>
                        <a:rPr lang="th-TH" sz="1800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อ.บ.จ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.นำถึงยังชีพมาช่วยเหลือ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018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20688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2.2 ปฏิทินฤดูกาล / ปฏิทินการเกิดภัย เป็น</a:t>
            </a:r>
            <a:r>
              <a:rPr lang="th-TH" dirty="0"/>
              <a:t>กิจกรรมใน 1 ปี ของชุมชน (สัมพันธ์กับปฏิทินฤดูกาล) กิจกรรมทางสังคม การทำมาหากิน ฤดูกาลภัยพิบัติ ปัญหา กิจกรรม ประเพณีวัฒนธรรมต่าง ๆ ในชุมชน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4635798" cy="4428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282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300369"/>
              </p:ext>
            </p:extLst>
          </p:nvPr>
        </p:nvGraphicFramePr>
        <p:xfrm>
          <a:off x="1259632" y="503254"/>
          <a:ext cx="7272807" cy="633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เอกสาร" r:id="rId3" imgW="6391632" imgH="6106213" progId="Word.Document.12">
                  <p:embed/>
                </p:oleObj>
              </mc:Choice>
              <mc:Fallback>
                <p:oleObj name="เอกสาร" r:id="rId3" imgW="6391632" imgH="6106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503254"/>
                        <a:ext cx="7272807" cy="6332560"/>
                      </a:xfrm>
                      <a:prstGeom prst="rect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387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8944" y="143010"/>
            <a:ext cx="7655463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2.3  แผนที่ของชุมชน /แผนที่หมู่บ้าน เป็นการทำแผนที่ของพื้นที่ทั้งหมดของชุมชนว่ามีอาคาร บ้านเรือน สิ่งก่อสร้าง สาธารณูปโภค สาธารณูปการอยู่ที่แห่งใดบ้าง ซึ่งมีความเสี่ยงหรือล่อแหลมต่อการเกิดภัย รวมทั้งดูว่ามีอะไรที่สามารถนำมาใช้ประโยชน์ในการเตรียมการป้องกัน บรรเทาและตอบสนองต่อภัยพิบัติในภาวะฉุกเฉินได้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DSC_6040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" r="1128" b="2998"/>
          <a:stretch>
            <a:fillRect/>
          </a:stretch>
        </p:blipFill>
        <p:spPr bwMode="auto">
          <a:xfrm>
            <a:off x="1115616" y="3003550"/>
            <a:ext cx="6264696" cy="38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88944" y="2405168"/>
            <a:ext cx="84534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แผนที่หมู่บ้าน บ้านต้นหว้า  หมู่ที่ 6 ตำบล</a:t>
            </a:r>
            <a:r>
              <a:rPr kumimoji="0" lang="th-TH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ประศุก</a:t>
            </a:r>
            <a:r>
              <a:rPr kumimoji="0" 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อำเภออินทร์บุรี จังหวัดสิงห์บุรี</a:t>
            </a:r>
            <a:endParaRPr kumimoji="0" 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95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228398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AngsanaUPC" pitchFamily="18" charset="-34"/>
                <a:cs typeface="AngsanaUPC" pitchFamily="18" charset="-34"/>
              </a:rPr>
              <a:t>บริเวณพื้นที่ปลอดภัย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บริเวณริมถนนสายสิงห์บุรี – ชัยนาท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บริเวณศาลาลมหลังวัดเสือข้าม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r>
              <a:rPr lang="th-TH" b="1" dirty="0">
                <a:latin typeface="AngsanaUPC" pitchFamily="18" charset="-34"/>
                <a:cs typeface="AngsanaUPC" pitchFamily="18" charset="-34"/>
              </a:rPr>
              <a:t>การอพยพสู่พื้นที่ปลอดภัย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หัวหน้าครอบครัวนำสมาชิกสู่พื้นที่ปลอดภัยตามเส้นทางอพยพที่ได้กำหนดไว้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	บริเวณริมถนนสายสิงห์บุรี – ชัยนาท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	บริเวณศาลาลมหลังวัดเสือข้าม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0384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81986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AngsanaUPC" pitchFamily="18" charset="-34"/>
                <a:cs typeface="AngsanaUPC" pitchFamily="18" charset="-34"/>
              </a:rPr>
              <a:t>2.4 ต้นไม้ปัญหา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เป็นเครื่องมือแสดงความสัมพันธ์ระหว่างปัญหา สาเหตุของปัญหา และผลกระทบ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r>
              <a:rPr lang="th-TH" b="1" dirty="0">
                <a:latin typeface="AngsanaUPC" pitchFamily="18" charset="-34"/>
                <a:cs typeface="AngsanaUPC" pitchFamily="18" charset="-34"/>
              </a:rPr>
              <a:t>ต้นไม้ปัญหา  อุทกภัย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098" name="Picture 2" descr="DSC_1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564904"/>
            <a:ext cx="44100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913805"/>
              </p:ext>
            </p:extLst>
          </p:nvPr>
        </p:nvGraphicFramePr>
        <p:xfrm>
          <a:off x="0" y="4563995"/>
          <a:ext cx="5328592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964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1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ภัย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สาเหตุ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ผลกระทบ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อุทกภัย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ชุมชนอยู่ติดแม่น้ำเจ้าพระยา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เป็นพื้นที่ราบลุ่ม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การระบายน้ำไม่ทัน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ไร่นาเสียหาย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การเดินทางไม่สะดวก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ทำให้ทรัพย์สินเสียหาย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สูญเสียรายได้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ขาดน้ำกินน้ำใช้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800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4046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ส่วนที่ 3</a:t>
            </a:r>
            <a:r>
              <a:rPr lang="en-GB" sz="3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sz="3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คณะกรรมการและอนุกรรมการชุมชนพร้อมรับภัยพิบัติพร้อมบทบาทหน้า ที่รับผิดชอบรับผิดชอบ</a:t>
            </a:r>
            <a:endParaRPr lang="en-GB" sz="3600" b="1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11560" y="198884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คณะกรรมการชุมชนพร้อมรับภัยพิบัติ จำนวน 5 ฝ่าย</a:t>
            </a:r>
          </a:p>
          <a:p>
            <a:pPr marL="742950" indent="-742950">
              <a:buAutoNum type="arabicPeriod"/>
            </a:pP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ฝ่ายอำนวยการ</a:t>
            </a:r>
          </a:p>
          <a:p>
            <a:pPr marL="742950" indent="-742950">
              <a:buAutoNum type="arabicPeriod"/>
            </a:pP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ฝ่ายเฝ้าระวังและแจ้งเตือนภัย</a:t>
            </a:r>
          </a:p>
          <a:p>
            <a:pPr marL="742950" indent="-742950">
              <a:buAutoNum type="arabicPeriod"/>
            </a:pP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ฝ่ายอพยพ</a:t>
            </a:r>
          </a:p>
          <a:p>
            <a:pPr marL="742950" indent="-742950">
              <a:buAutoNum type="arabicPeriod"/>
            </a:pP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ฝ่ายค้นหากูภัยและปฐมพยาบาล</a:t>
            </a:r>
          </a:p>
          <a:p>
            <a:pPr marL="742950" indent="-742950">
              <a:buAutoNum type="arabicPeriod"/>
            </a:pP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ฝ่ายรักษาความสงบเรียบร้อย</a:t>
            </a:r>
            <a:endParaRPr lang="en-GB" sz="36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7246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17444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คณะกรรมการและอนุกรรมการชุมชนพร้อมรับภัยพิบัติพร้อมบทบาทหน้า ที่รับผิดชอบรับผิดชอบ</a:t>
            </a:r>
            <a:endParaRPr lang="en-GB" sz="36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153971" y="1374776"/>
            <a:ext cx="2174875" cy="88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ประธาน</a:t>
            </a:r>
            <a:endParaRPr kumimoji="0" lang="en-GB" altLang="en-US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r>
              <a:rPr kumimoji="0" lang="th-TH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นายนครินทร์ สร้อยม่วง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237390" y="2292747"/>
            <a:ext cx="2321070" cy="722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ศูนย์บัญชาการเหตุการณ์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ถนนเลียบคลองชลประทาน</a:t>
            </a:r>
            <a:endParaRPr kumimoji="0" lang="th-TH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887021" y="3276309"/>
            <a:ext cx="2266950" cy="687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เลขานุการ</a:t>
            </a:r>
            <a:endParaRPr kumimoji="0" lang="en-US" altLang="en-US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r>
              <a:rPr kumimoji="0" lang="th-TH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นางวาสนา เรืองกลัด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62975" y="4175907"/>
            <a:ext cx="226695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ฝ่ายอำนวยการ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นางประนอม มาใหญ่</a:t>
            </a:r>
            <a:endParaRPr kumimoji="0" lang="th-TH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4631" y="5135340"/>
            <a:ext cx="2315294" cy="8069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ฝ่ายเฝ้าระวังและแจ้งเตือนภัย</a:t>
            </a:r>
            <a:endParaRPr kumimoji="0" lang="en-US" altLang="en-US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r>
              <a:rPr kumimoji="0" lang="th-TH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นายวิทยา คงแจ้ง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203258" y="4221088"/>
            <a:ext cx="2321070" cy="71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ฝ่ายอพยพ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นายโสภณ มิ่งสุข</a:t>
            </a:r>
            <a:endParaRPr kumimoji="0" lang="th-TH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238671" y="5176816"/>
            <a:ext cx="2330623" cy="788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ฝ่ายค้นหากู้ภัยและปฐมพยาบาล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นางวาสนา คนชาญ</a:t>
            </a:r>
            <a:endParaRPr kumimoji="0" lang="th-TH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68537" y="6093296"/>
            <a:ext cx="2174875" cy="678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ฝ่ายรักษาความงบเรียบร้อย</a:t>
            </a:r>
            <a:endParaRPr kumimoji="0" lang="en-GB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นายศรัณย์ คงดิษฐ์</a:t>
            </a:r>
            <a:endParaRPr kumimoji="0" lang="th-TH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3"/>
          <p:cNvSpPr>
            <a:spLocks noChangeShapeType="1"/>
          </p:cNvSpPr>
          <p:nvPr/>
        </p:nvSpPr>
        <p:spPr bwMode="auto">
          <a:xfrm>
            <a:off x="2381250" y="973138"/>
            <a:ext cx="504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862975" y="2276872"/>
            <a:ext cx="2266949" cy="738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ที่ปรึกษา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นายเชิด เฉยดิษฐ์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249503" y="3275427"/>
            <a:ext cx="2308957" cy="6882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เหรัญญิก</a:t>
            </a:r>
            <a:endParaRPr kumimoji="0" lang="en-US" altLang="en-US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r>
              <a:rPr kumimoji="0" lang="th-TH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นางสุพัตตา มิ่งสุข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              </a:t>
            </a:r>
            <a:endParaRPr kumimoji="0" lang="en-GB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ตัวเชื่อมต่อตรง 24"/>
          <p:cNvCxnSpPr>
            <a:stCxn id="6" idx="3"/>
          </p:cNvCxnSpPr>
          <p:nvPr/>
        </p:nvCxnSpPr>
        <p:spPr>
          <a:xfrm>
            <a:off x="3129925" y="4556907"/>
            <a:ext cx="2051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>
            <a:stCxn id="3" idx="2"/>
          </p:cNvCxnSpPr>
          <p:nvPr/>
        </p:nvCxnSpPr>
        <p:spPr>
          <a:xfrm flipH="1">
            <a:off x="4211961" y="2257426"/>
            <a:ext cx="29448" cy="3835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>
            <a:stCxn id="7" idx="3"/>
            <a:endCxn id="9" idx="1"/>
          </p:cNvCxnSpPr>
          <p:nvPr/>
        </p:nvCxnSpPr>
        <p:spPr>
          <a:xfrm>
            <a:off x="3129925" y="5538814"/>
            <a:ext cx="2108746" cy="32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>
            <a:stCxn id="5" idx="3"/>
            <a:endCxn id="17" idx="1"/>
          </p:cNvCxnSpPr>
          <p:nvPr/>
        </p:nvCxnSpPr>
        <p:spPr>
          <a:xfrm flipV="1">
            <a:off x="3153971" y="3619562"/>
            <a:ext cx="2095532" cy="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>
            <a:stCxn id="16" idx="3"/>
          </p:cNvCxnSpPr>
          <p:nvPr/>
        </p:nvCxnSpPr>
        <p:spPr>
          <a:xfrm>
            <a:off x="3129924" y="2645966"/>
            <a:ext cx="1111485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102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620688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คณะกรรมการชุมชนพร้อมรับภัยพิบัติ </a:t>
            </a:r>
          </a:p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(คณะกรรมศูนย์การอำนวยการ)</a:t>
            </a:r>
          </a:p>
          <a:p>
            <a:pPr lvl="0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1. นายนครินทร์ สร้อยม่วง	ประธาน		โทร </a:t>
            </a:r>
            <a:r>
              <a:rPr lang="en-US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08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5-6510374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0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2. นายโสภณ มิ่งสุข		รองประธาน	โทร 084-0090549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0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3. นายเชิด เฉยดิษฐ์		รองประธาน	โทร.................... </a:t>
            </a:r>
          </a:p>
          <a:p>
            <a:pPr lvl="0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4. นาง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สุพัต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ตา มิ่งสุข	            เหรัญญิก	โทร 082-5107372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0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5. นางวาสนา เรืองกลัด</a:t>
            </a:r>
            <a:r>
              <a:rPr lang="en-US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	            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เลขานุการ</a:t>
            </a:r>
            <a:r>
              <a:rPr lang="en-US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โทร 085-9575762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0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6. นางประนอม มาใหญ่		กรรมการ	โทร 087-1217196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0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7. นายวิทยา คงแจ้ง		กรรมการ</a:t>
            </a:r>
            <a:r>
              <a:rPr lang="en-US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    	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โทร........................</a:t>
            </a:r>
          </a:p>
          <a:p>
            <a:pPr lvl="0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8. นายศรัณย์ คงดิษฐ์	      	กรรมการ  	โทร 088-6040631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0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9. นางวาสนา คนชาญ		กรรมการ	โทร 084-8200418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0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10. นายทินกร 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แจ่ม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ลิโต		กรรมการ 	โทร 086-5383068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0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11.นางวารี จันทร์คล้าย		กรรมการ	โทร 086-5485575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038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95536" y="1628800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ความสำคัญของวางการแผน                       </a:t>
            </a:r>
            <a:endParaRPr lang="en-US" sz="48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ช่วยลดการสูญเสียจากการทำงานซ้ำซ้อน           </a:t>
            </a:r>
          </a:p>
          <a:p>
            <a:pPr marL="450850" indent="-450850" algn="thaiDist"/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2. กำหนดขอบเขตในการทำงานที่แน่นอน และมีนโยบายที่ชัดเจน</a:t>
            </a:r>
          </a:p>
          <a:p>
            <a:pPr marL="450850" indent="-450850" algn="thaiDist"/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3. ช่วยให้สามารถเตรียมรับสถานการณ์ที่ไม่แน่นอนและความยุ่งยากที่อาจเกิดขึ้นในอนาคต ตลอดจนป้องกันความขัดแย้งที่อาจเกิดขึ้น</a:t>
            </a:r>
            <a:endParaRPr lang="th-TH" sz="40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6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1412776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1. คณะกรรมการฝ่ายอำนวยการ</a:t>
            </a: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1.  นางประนอม มาใหญ่	หัวหน้าชุด  	โทร 087-1217196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2. นางวาริ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นทร์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 สร้อยม่วง			โทร 098-8722906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3. นางบังอร มะยมทอง 		         	โทร........................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4. นางรุ่งทิพย์ น้อย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สถิตย์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   			โทร........................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5. นางสาวสำเริง 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ฉิมนนท์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		  	โทร........................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6. นางสายชล คุโม				โทร........................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7. นางสาวสุพรรณ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นิษา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 พึ่งสุข			โทร........................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en-GB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66860" y="764704"/>
            <a:ext cx="7965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คณะกรรมการชุมชนพร้อมรับภัยพิบัติ จำนวน 5 ฝ่าย</a:t>
            </a:r>
          </a:p>
        </p:txBody>
      </p:sp>
    </p:spTree>
    <p:extLst>
      <p:ext uri="{BB962C8B-B14F-4D97-AF65-F5344CB8AC3E}">
        <p14:creationId xmlns:p14="http://schemas.microsoft.com/office/powerpoint/2010/main" val="163247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95056" y="1484784"/>
            <a:ext cx="76373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2. คณะกรรมการฝ่ายระวังและแจ้งเตือนภัย</a:t>
            </a:r>
            <a:endParaRPr lang="en-GB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1. นายวิทยา คงแจ้ง	     หัวหน้าชุด    	โทร.................... </a:t>
            </a: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2. นายทินกร 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แจ่ม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ลิโต			โทร 086-5383068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3. นายชาตรี 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พฤทธิสาธิ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กร		โทร 098-7769133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4. นายประพนธ์ พึ่งสุข		โทร......................</a:t>
            </a: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5. นายสม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ยุทธ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โพธ์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เหมือน		โทร......................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6. นายสยาม พลับยิ้ม	 	  	โทร......................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7. นายสำราญ โชติสูงเนิน		โทร.....................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5053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1412776"/>
            <a:ext cx="80648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3. คณะกรรมการฝ่ายอพยพ</a:t>
            </a:r>
            <a:endParaRPr lang="en-GB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1. นายโสภณ มิ่งสุข	   หัวหน้าชุด     	โทร 084-0090549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2. นายวันชัย มารอด		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3. นายอรุณศักดิ์ คงรัก	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4. นายกิตติพันธุ์ 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ปุ๋นเอื้อง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	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5. นายปัญญา มาใหญ่		โทร.................................... 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6. 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นายชรัตย์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 สภาพผูกติ	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127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7. นายวิมล มาใหญ่		 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2620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46503" y="1772816"/>
            <a:ext cx="77768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5. คณะกรรมการฝ่ายค้นหากู้ภัยและปฐมพยาบาล</a:t>
            </a:r>
            <a:endParaRPr lang="en-GB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349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1. นายปัญญา คำด้วง   หัวหน้าชุด  	โทร 084-8200418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349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2. นางจิราพรรณ ธนศรี	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349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3. นาง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ณีร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นุช อ่อนสร้อย	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349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4. นางสุวรรณ จอนรอด	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349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5. นางอำนวย เที่ยงอินทร์	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349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6. นางวาสนา เรืองกลัด			โทร...................................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34988" lvl="0" indent="-26193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7. นางปราณี เอี่ยมชัย		      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238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83568" y="1412776"/>
            <a:ext cx="77768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5. คณะกรรมการฝ่ายรักษาความสงบเรียบร้อย </a:t>
            </a:r>
            <a:endParaRPr lang="en-GB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34988" lvl="0" indent="-17938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1. นายศรัณย์ คงดิษฐ์	     หัวหน้าชุด 	โทร 088-6040631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34988" lvl="0" indent="-17938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2. นาย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ดิเรก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 พุ่มเปี่ยม		 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34988" lvl="0" indent="-17938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3. นายสามัคคี แก้วชัย		   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34988" lvl="0" indent="-17938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4. นายสุ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วิทย์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 บัวโฉม			โทร...................................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34988" lvl="0" indent="-17938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5. นาย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เสถียรย์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พิม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แสง	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34988" lvl="0" indent="-17938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6. นายสามารถ น้อย</a:t>
            </a:r>
            <a:r>
              <a:rPr lang="th-TH" sz="28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สถิตย์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	        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34988" lvl="0" indent="-17938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7. นายเปี๊ยก มาใหญ่			โทร....................................</a:t>
            </a:r>
            <a:endParaRPr lang="en-GB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9496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2154" y="90872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ส่วนที่ 4</a:t>
            </a: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ขั้นตอนการปฏิบัติเมื่อเกิดสาธารณภัย และแผนชุมชนพร้อมรับภัยพิบัติ</a:t>
            </a:r>
            <a:endParaRPr lang="en-GB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99592" y="242088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แผนชุมชนพร้อมรับภัยพิบัติ ประกอบด้วย</a:t>
            </a:r>
          </a:p>
          <a:p>
            <a:pPr marL="985838" indent="-450850">
              <a:buAutoNum type="arabicPeriod"/>
            </a:pP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แผนเตรียมความพร้อมรับภัยพิบัติ</a:t>
            </a:r>
          </a:p>
          <a:p>
            <a:pPr marL="985838" indent="-450850">
              <a:buAutoNum type="arabicPeriod"/>
            </a:pP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แผนตอบสนองต่อภาวะฉุกเฉิน</a:t>
            </a:r>
            <a:endParaRPr lang="en-GB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3902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87499"/>
              </p:ext>
            </p:extLst>
          </p:nvPr>
        </p:nvGraphicFramePr>
        <p:xfrm>
          <a:off x="107504" y="1062944"/>
          <a:ext cx="8989972" cy="5678424"/>
        </p:xfrm>
        <a:graphic>
          <a:graphicData uri="http://schemas.openxmlformats.org/drawingml/2006/table">
            <a:tbl>
              <a:tblPr firstRow="1" firstCol="1" bandRow="1"/>
              <a:tblGrid>
                <a:gridCol w="312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1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3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4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ที่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โครงการ/กิจกรรม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เป้าหมาย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ระยะเวลา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งบประมาณ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หน่วยงานรับผิดชอบ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-ชุมชนทำเอง/ร่วมมือ</a:t>
                      </a:r>
                      <a:endParaRPr lang="en-GB" sz="9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-ขอการสนับสนุน</a:t>
                      </a:r>
                      <a:endParaRPr lang="en-GB" sz="9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1.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จัดหาเรือ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เรือพร้อม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เครื่องยนต์ 2 ลำ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สิงหาคมถึงกันยายน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ลำละ 15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,000 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บาท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รวม 30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,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000 บาท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คระกรรมการชุมชนพร้อมรับภัยพิบัติ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ชุมชนสนับสนุนบางส่วน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+mn-lt"/>
                          <a:ea typeface="Calibri"/>
                          <a:cs typeface="TH SarabunPSK"/>
                        </a:rPr>
                        <a:t> </a:t>
                      </a:r>
                      <a:r>
                        <a:rPr lang="th-TH" sz="1800" dirty="0" err="1">
                          <a:effectLst/>
                          <a:latin typeface="+mn-lt"/>
                          <a:ea typeface="Calibri"/>
                          <a:cs typeface="TH SarabunPSK"/>
                        </a:rPr>
                        <a:t>อบต</a:t>
                      </a:r>
                      <a:r>
                        <a:rPr lang="th-TH" sz="1800" dirty="0">
                          <a:effectLst/>
                          <a:latin typeface="+mn-lt"/>
                          <a:ea typeface="Calibri"/>
                          <a:cs typeface="TH SarabunPSK"/>
                        </a:rPr>
                        <a:t>.</a:t>
                      </a:r>
                      <a:r>
                        <a:rPr lang="th-TH" sz="1800" dirty="0" err="1">
                          <a:effectLst/>
                          <a:latin typeface="+mn-lt"/>
                          <a:ea typeface="Calibri"/>
                          <a:cs typeface="TH SarabunPSK"/>
                        </a:rPr>
                        <a:t>ประศุก</a:t>
                      </a:r>
                      <a:endParaRPr lang="th-TH" sz="1800" dirty="0">
                        <a:effectLst/>
                        <a:latin typeface="+mn-lt"/>
                        <a:ea typeface="Calibri"/>
                        <a:cs typeface="TH SarabunPS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err="1">
                          <a:effectLst/>
                          <a:latin typeface="+mn-lt"/>
                          <a:ea typeface="Calibri"/>
                          <a:cs typeface="TH SarabunPSK"/>
                        </a:rPr>
                        <a:t>ปภ</a:t>
                      </a:r>
                      <a:r>
                        <a:rPr lang="th-TH" sz="1800" dirty="0">
                          <a:effectLst/>
                          <a:latin typeface="+mn-lt"/>
                          <a:ea typeface="Calibri"/>
                          <a:cs typeface="TH SarabunPSK"/>
                        </a:rPr>
                        <a:t>.สิงห์บุรี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err="1">
                          <a:effectLst/>
                          <a:latin typeface="+mn-lt"/>
                          <a:ea typeface="Calibri"/>
                          <a:cs typeface="TH SarabunPSK"/>
                        </a:rPr>
                        <a:t>อบจ</a:t>
                      </a:r>
                      <a:r>
                        <a:rPr lang="th-TH" sz="1800" dirty="0">
                          <a:effectLst/>
                          <a:latin typeface="+mn-lt"/>
                          <a:ea typeface="Calibri"/>
                          <a:cs typeface="TH SarabunPSK"/>
                        </a:rPr>
                        <a:t>. สิงห์บุรี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+mn-lt"/>
                          <a:ea typeface="Calibri"/>
                          <a:cs typeface="TH SarabunPSK"/>
                        </a:rPr>
                        <a:t>สภากาชาดไทย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2.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จัดหาอุปกรณ์ทำครัว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-เตาแก๊ส 2 หัว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-ถึงแก๊ส 2 ถัง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868680" algn="l"/>
                          <a:tab pos="1588770" algn="l"/>
                        </a:tabLs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-หม้อเบอร์ 40 2 ใบ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-หม้อเบอร์ 50 2 ใบ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</a:t>
                      </a:r>
                      <a:r>
                        <a:rPr lang="th-TH" sz="1800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กะทะ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เบอร์ 20 1 ใบ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-ถ้วย 100 ใบ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-ชาม 100 ใบ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-ช้อน 200 คัน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-ตะหลิว 2 ด้าม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-กระบวย 3 อัน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สิงหาคมถึงกันยายน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หัวละ 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2,000×2 = 4,000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ถังละ 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1,200×2 = 2,400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ใบละ 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1,200×2 = 2,400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ใบละ 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3,500×2 = 7,000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ใบละ 2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,000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70×100 = 7,000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80×100 = 8,000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10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โหล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 ×40 = 400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+mn-lt"/>
                          <a:ea typeface="Calibri"/>
                          <a:cs typeface="TH SarabunPSK"/>
                        </a:rPr>
                        <a:t>สภากาชาด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err="1">
                          <a:effectLst/>
                          <a:latin typeface="+mn-lt"/>
                          <a:ea typeface="Calibri"/>
                          <a:cs typeface="TH SarabunPSK"/>
                        </a:rPr>
                        <a:t>อบจ</a:t>
                      </a:r>
                      <a:r>
                        <a:rPr lang="th-TH" sz="1600" dirty="0">
                          <a:effectLst/>
                          <a:latin typeface="+mn-lt"/>
                          <a:ea typeface="Calibri"/>
                          <a:cs typeface="TH SarabunPSK"/>
                        </a:rPr>
                        <a:t>. สิงห์บุรี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marL="1028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-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251520" y="40466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แผนเตรียมพร้อมรับภัยพิบัติ  บ้านม้า หมู่ 7 ตำบล</a:t>
            </a:r>
            <a:r>
              <a:rPr lang="th-TH" sz="24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ประศุก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อำเภออินทร์บุรี จังหวัดสิงห์บุรี</a:t>
            </a:r>
            <a:endParaRPr lang="en-GB" sz="2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2987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916954"/>
              </p:ext>
            </p:extLst>
          </p:nvPr>
        </p:nvGraphicFramePr>
        <p:xfrm>
          <a:off x="179512" y="1988840"/>
          <a:ext cx="8810460" cy="4478966"/>
        </p:xfrm>
        <a:graphic>
          <a:graphicData uri="http://schemas.openxmlformats.org/drawingml/2006/table">
            <a:tbl>
              <a:tblPr firstRow="1" firstCol="1" bandRow="1"/>
              <a:tblGrid>
                <a:gridCol w="306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56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ที่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โครงการ/กิจกรรม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เป้าหมาย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ระยะเวลา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งบประมาณ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หน่วยงานรับผิดชอบ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-ชุมชนทำเอง/ร่วมมือ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-ขอการสนับสนุน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635" marR="5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5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จัดหาอุปกรณ์ กู้ชีพ กู้ภัย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นกหวีด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 7 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ตัว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ชูชีพ 20 ตัว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เสื้อสะท้อนแสง 10 ตัว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ไฟฉาย 20 กระบอก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แผงกั้น 2 อัน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กระบองไฟ 10 อัน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สิงหาคมถึงกันยายน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ตัวละ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 500×20 =10,000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กระบอกละ 100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×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20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,000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คณะกรรมการชุมชนพร้อมรับภัยพิบัติ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r>
                        <a:rPr lang="th-TH" sz="1800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อบต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.</a:t>
                      </a:r>
                      <a:r>
                        <a:rPr lang="th-TH" sz="1800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ประศุก</a:t>
                      </a:r>
                      <a:endParaRPr lang="th-TH" sz="1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ปภ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.สิงห์บุรี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อบจ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. สิงห์บุรี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สภากาชาดไทย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5.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จัดหาอุปกรณ์ ปฐมพยาบาลเบื้องต้น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เครื่องวัดความดัน 3เครื่อง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ชุดปฐมพยาบาล 3 ชุด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เปลสนาม 1 เตียง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สิงหาคมถึงกันยายน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เครื่องละ 3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,000×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3 </a:t>
                      </a:r>
                      <a:r>
                        <a:rPr lang="en-US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= 9,000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+mn-lt"/>
                          <a:ea typeface="Calibri"/>
                          <a:cs typeface="TH SarabunPSK"/>
                        </a:rPr>
                        <a:t>คณะกรรมการชุมชนพร้อมรับภัยพิบัติ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err="1">
                          <a:effectLst/>
                          <a:latin typeface="+mn-lt"/>
                          <a:ea typeface="Calibri"/>
                          <a:cs typeface="TH SarabunPSK"/>
                        </a:rPr>
                        <a:t>อบต</a:t>
                      </a:r>
                      <a:r>
                        <a:rPr lang="th-TH" sz="1800" dirty="0">
                          <a:effectLst/>
                          <a:latin typeface="+mn-lt"/>
                          <a:ea typeface="Calibri"/>
                          <a:cs typeface="TH SarabunPSK"/>
                        </a:rPr>
                        <a:t>.</a:t>
                      </a:r>
                      <a:r>
                        <a:rPr lang="th-TH" sz="1800" dirty="0" err="1">
                          <a:effectLst/>
                          <a:latin typeface="+mn-lt"/>
                          <a:ea typeface="Calibri"/>
                          <a:cs typeface="TH SarabunPSK"/>
                        </a:rPr>
                        <a:t>ประศุก</a:t>
                      </a:r>
                      <a:endParaRPr lang="th-TH" sz="1800" dirty="0">
                        <a:effectLst/>
                        <a:latin typeface="+mn-lt"/>
                        <a:ea typeface="Calibri"/>
                        <a:cs typeface="TH SarabunPS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err="1">
                          <a:effectLst/>
                          <a:latin typeface="+mn-lt"/>
                          <a:ea typeface="Calibri"/>
                          <a:cs typeface="TH SarabunPSK"/>
                        </a:rPr>
                        <a:t>ปภ</a:t>
                      </a:r>
                      <a:r>
                        <a:rPr lang="th-TH" sz="1800" dirty="0">
                          <a:effectLst/>
                          <a:latin typeface="+mn-lt"/>
                          <a:ea typeface="Calibri"/>
                          <a:cs typeface="TH SarabunPSK"/>
                        </a:rPr>
                        <a:t>.สิงห์บุรี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err="1">
                          <a:effectLst/>
                          <a:latin typeface="+mn-lt"/>
                          <a:ea typeface="Calibri"/>
                          <a:cs typeface="TH SarabunPSK"/>
                        </a:rPr>
                        <a:t>อบจ</a:t>
                      </a:r>
                      <a:r>
                        <a:rPr lang="th-TH" sz="1800" dirty="0">
                          <a:effectLst/>
                          <a:latin typeface="+mn-lt"/>
                          <a:ea typeface="Calibri"/>
                          <a:cs typeface="TH SarabunPSK"/>
                        </a:rPr>
                        <a:t>. สิงห์บุรี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+mn-lt"/>
                          <a:ea typeface="Calibri"/>
                          <a:cs typeface="TH SarabunPSK"/>
                        </a:rPr>
                        <a:t>สภากาชาดไทย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254323" y="128042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แผนเตรียมพร้อมรับภัยพิบัติ  บ้านม้า หมู่ 7 ตำบล</a:t>
            </a:r>
            <a:r>
              <a:rPr lang="th-TH" sz="24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ประศุก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อำเภออินทร์บุรี จังหวัดสิงห์บุรี</a:t>
            </a:r>
            <a:endParaRPr lang="en-GB" sz="2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7565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7504" y="1095261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/>
              <a:t>แผนตอบสนองต่อภาวะฉุกเฉิน บ้านม้า หมู่ 7 ตำบล</a:t>
            </a:r>
            <a:r>
              <a:rPr lang="th-TH" sz="2400" b="1" dirty="0" err="1"/>
              <a:t>ประศุก</a:t>
            </a:r>
            <a:r>
              <a:rPr lang="th-TH" sz="2400" b="1" dirty="0"/>
              <a:t> อำเภออินทร์บุรี จังหวัดสิงห์บุรี</a:t>
            </a:r>
            <a:endParaRPr lang="en-GB" sz="2400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23545"/>
              </p:ext>
            </p:extLst>
          </p:nvPr>
        </p:nvGraphicFramePr>
        <p:xfrm>
          <a:off x="184250" y="1772816"/>
          <a:ext cx="8883004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232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คณะกรรมการ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ก่อนเกิดภัย</a:t>
                      </a:r>
                      <a:endParaRPr lang="en-GB" sz="24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ขณะเกิดภัย</a:t>
                      </a:r>
                      <a:endParaRPr lang="en-GB" sz="24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หลังเกิดภัย</a:t>
                      </a:r>
                      <a:endParaRPr lang="en-GB" sz="24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400" b="1" u="sng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ฝ่ายอำนวยการ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1. นายนครินทร์ สร้อยม่วง(ผู้ใหญ่บ้าน)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400" dirty="0" err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ผช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.โสภณ มั่งสุข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400" dirty="0" err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ผช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วาสนา เรืองกลัด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4. ส.</a:t>
                      </a:r>
                      <a:r>
                        <a:rPr lang="th-TH" sz="2400" dirty="0" err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อบต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.ประนอม มาใหญ่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ส.</a:t>
                      </a:r>
                      <a:r>
                        <a:rPr lang="th-TH" sz="2400" dirty="0" err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อบต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.วาสนา คนชาญ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นายเชิด เฉยดิษฐ์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นายศรัณย์ คงดิษฐ์ 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จัดให้ความรู้อาสาสมัคร แกนนำชุมชน และประชาชน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แจ้งข่าวภัยที่มีชุมชน เพราะอาจเกิดขึ้นให้รับทราบและเตรียมตัว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ประกาศให้กรรมการแต่ละฝ่ายเตรียมพร้อมในการเก็บของ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รายงานสถานการณ์ให้ประชาชนทราบ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ขอความร่วมมือประชาชนในหมู่บ้าน เพื่อป้องกันน้ำที่จะเข้าท่วมหมู่บ้าน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ประสานงานกับหน่วยงานต่างๆ เพื่อขอความช่วยเหลือ เช่น </a:t>
                      </a:r>
                      <a:r>
                        <a:rPr lang="th-TH" sz="2400" dirty="0" err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อบต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. อำเภอ จังหวัด </a:t>
                      </a:r>
                      <a:r>
                        <a:rPr lang="th-TH" sz="2400" dirty="0" err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และปภ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.จังหวัด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รวบรวม สำรวจความเสียหายของทรัพย์สิน บ้านเรือน เสนอหน่วยงานราชการ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ประสานขอความช่วยเหลือจากหน่วยงานภายนอกที่เกี่ยวข้อง</a:t>
                      </a:r>
                      <a:endParaRPr lang="en-GB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739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458090"/>
              </p:ext>
            </p:extLst>
          </p:nvPr>
        </p:nvGraphicFramePr>
        <p:xfrm>
          <a:off x="179512" y="1844824"/>
          <a:ext cx="8568951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2135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2. </a:t>
                      </a:r>
                      <a:r>
                        <a:rPr lang="th-TH" sz="2400" u="sng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ฝ่ายเฝ้าระวังและแจ้งเตือนภัย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1. </a:t>
                      </a: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นายวิทยา คงแจ้ง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2. </a:t>
                      </a: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นายทินกร </a:t>
                      </a:r>
                      <a:r>
                        <a:rPr lang="th-TH" sz="2400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แจ่ม</a:t>
                      </a: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ลิโต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3. </a:t>
                      </a: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นายชาตรี </a:t>
                      </a:r>
                      <a:r>
                        <a:rPr lang="th-TH" sz="2400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พฤทธิสาธิ</a:t>
                      </a: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กร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4. </a:t>
                      </a: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นายประพนธ์ พึ่งสุข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5. </a:t>
                      </a: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นายสม</a:t>
                      </a:r>
                      <a:r>
                        <a:rPr lang="th-TH" sz="2400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ยุทธ</a:t>
                      </a: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 โพธิ์เหมือน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6.</a:t>
                      </a: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 นายสยาม พลับยิ้ม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7. นายสำราญ โชติสูงเนิน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เฝ้าติดตามสถานการณ์ภัยที่จะเกิดในชุมชนอย่างต่อเนื่อง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จัดให้ความรู้แก่อาสาสมัคร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รักษาจัดการดูแลอุปกรณ์ในการเตือนภัยให้พร้อมใช้งานเสมอ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รายงานสถานการณ์ให้หน่วยงานรัฐรับทราบอย่างต่อเนื่อง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แจ้งประชาชนให้ทราบถึงสถานการณ์ของภัยพิบัติอย่างสม่ำเสมอ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ติดต่อขอความช่วยเหลือจากหน่วยงานของรัฐ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07504" y="1095261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/>
              <a:t>แผนตอบสนองต่อภาวะฉุกเฉิน บ้านม้า หมู่ 7 ตำบล</a:t>
            </a:r>
            <a:r>
              <a:rPr lang="th-TH" sz="2400" b="1" dirty="0" err="1"/>
              <a:t>ประศุก</a:t>
            </a:r>
            <a:r>
              <a:rPr lang="th-TH" sz="2400" b="1" dirty="0"/>
              <a:t> อำเภออินทร์บุรี จังหวัดสิงห์บุรี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103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928688" y="1143000"/>
            <a:ext cx="80724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ความสำคัญของการวางแผน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  <a:endParaRPr lang="th-TH" sz="36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4013" indent="-354013" algn="thaiDist"/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เป็นเครื่องมือในการบริหาร เพื่อให้การ ดำเนินงานประสบ ผลสำเร็จ รวดเร็ว ประหยัดเวลาและใช้ทรัพยากรอย่างมีประสิทธิภาพ   </a:t>
            </a:r>
          </a:p>
          <a:p>
            <a:pPr marL="354013" indent="-354013" algn="thaiDist"/>
            <a:r>
              <a:rPr lang="th-TH" sz="3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5. ช่วยให้เกิดการประสานสัมพันธ์ภายในองค์กร ทำให้การปฏิบัติงานเป็นไปด้วยความราบรื่นและสามารถตรวจสอบความสำเร็จของป้าหมายได้</a:t>
            </a:r>
          </a:p>
        </p:txBody>
      </p:sp>
      <p:pic>
        <p:nvPicPr>
          <p:cNvPr id="4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312085"/>
              </p:ext>
            </p:extLst>
          </p:nvPr>
        </p:nvGraphicFramePr>
        <p:xfrm>
          <a:off x="238436" y="2204864"/>
          <a:ext cx="8774631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213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4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4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3. </a:t>
                      </a:r>
                      <a:r>
                        <a:rPr lang="th-TH" sz="2400" b="1" u="sng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ฝ่ายอพยพ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1. นายโสภณ มิ่งสุข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2. นายวันชัย มารอด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3. นายอรุณศักดิ์ คงรัก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4. นายกิตติพันธุ์ </a:t>
                      </a:r>
                      <a:r>
                        <a:rPr lang="th-TH" sz="2400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ฟุ่นเอื้อง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5. นายปัญญา มาใหญ่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6. </a:t>
                      </a:r>
                      <a:r>
                        <a:rPr lang="th-TH" sz="2400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นายชรัตย์</a:t>
                      </a: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 สภาพญาติ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7. นายวิมล มาใหญ่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ประสานงานกับคณะกรรมการของแต่ละฝ่ายในหมู่บ้าน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วางแผนในการอพยพให้แก่อาสาสมัครในการปฏิบัติหน้าที่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ทำความเข้าใจกับประชาชนที่อยู่ในชุมชนของเรา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Calibri"/>
                          <a:ea typeface="Calibri"/>
                          <a:cs typeface="TH SarabunPSK"/>
                        </a:rPr>
                        <a:t>- อพยพประชาชนออกจากพื้นที่ไปยังที่ปลอดภัย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Calibri"/>
                          <a:ea typeface="Calibri"/>
                          <a:cs typeface="TH SarabunPSK"/>
                        </a:rPr>
                        <a:t>- สำรวจจำนวนผู้อพยพ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Calibri"/>
                          <a:ea typeface="Calibri"/>
                          <a:cs typeface="TH SarabunPSK"/>
                        </a:rPr>
                        <a:t>- ช่วยเหลือดูแลผู้อพยพ เช่น อาหาร เครื่องดื่ม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สำรวจบ้านเรือนเสียหาย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ประสานงานขอความช่วยเหลือหน่วยงานของรัฐ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อพยพประชาชนกับบ้านเรือน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20080" marR="20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07504" y="1095261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/>
              <a:t>แผนตอบสนองต่อภาวะฉุกเฉิน บ้านม้า หมู่ 7 ตำบล</a:t>
            </a:r>
            <a:r>
              <a:rPr lang="th-TH" sz="2400" b="1" dirty="0" err="1"/>
              <a:t>ประศุก</a:t>
            </a:r>
            <a:r>
              <a:rPr lang="th-TH" sz="2400" b="1" dirty="0"/>
              <a:t> อำเภออินทร์บุรี จังหวัดสิงห์บุรี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9934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336393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rgbClr val="00B0F0"/>
                </a:solidFill>
                <a:latin typeface="TH SarabunPSK" pitchFamily="34" charset="-34"/>
                <a:cs typeface="JasmineUPC" pitchFamily="18" charset="-34"/>
              </a:rPr>
              <a:t>แผนโรงเรียนเตรียมพร้อมรับภัยพิบัติ</a:t>
            </a:r>
            <a:endParaRPr lang="en-US" sz="4800" b="1" dirty="0">
              <a:solidFill>
                <a:srgbClr val="00B0F0"/>
              </a:solidFill>
              <a:latin typeface="TH SarabunPSK" pitchFamily="34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9302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สี่เหลี่ยมผืนผ้า 25"/>
          <p:cNvSpPr/>
          <p:nvPr/>
        </p:nvSpPr>
        <p:spPr>
          <a:xfrm>
            <a:off x="571472" y="1119510"/>
            <a:ext cx="82153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00B0F0"/>
                </a:solidFill>
                <a:latin typeface="TH SarabunPSK" pitchFamily="34" charset="-34"/>
                <a:cs typeface="JasmineUPC" pitchFamily="18" charset="-34"/>
              </a:rPr>
              <a:t>แผนโรงเรียนเตรียมพร้อมรับภัยพิบัติ</a:t>
            </a:r>
            <a:endParaRPr lang="en-US" sz="4000" b="1" dirty="0">
              <a:solidFill>
                <a:srgbClr val="00B0F0"/>
              </a:solidFill>
              <a:latin typeface="TH SarabunPSK" pitchFamily="34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วัตถุประสงค์</a:t>
            </a:r>
          </a:p>
          <a:p>
            <a:pPr marL="355600" indent="-355600" algn="thaiDist">
              <a:tabLst>
                <a:tab pos="365125" algn="l"/>
              </a:tabLst>
              <a:defRPr/>
            </a:pP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1.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เพื่อเตรียมพร้อมแนวทางในการดำเนินงาน</a:t>
            </a: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บุคลากร เครื่องมือ อุปกรณ์และขั้นตอนการปฏิบัติงาน</a:t>
            </a:r>
          </a:p>
          <a:p>
            <a:pPr marL="354013" indent="-354013" algn="thaiDist">
              <a:defRPr/>
            </a:pP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2.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กำหนดแนวทางในการรับมือต่อสถานการณ์ฉุกเฉินทั้ง </a:t>
            </a: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3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 ระยะ คือ ก่อนเกิดภัย ขณะเกิดภัยและหลังเกิดภัย</a:t>
            </a:r>
          </a:p>
          <a:p>
            <a:pPr marL="354013" indent="-354013" algn="thaiDist">
              <a:defRPr/>
            </a:pP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3.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 เพื่อเตรียมพร้อมโรงเรียนในการป้องกันและลดผลกระทบจากภัยพิบัติ</a:t>
            </a:r>
          </a:p>
          <a:p>
            <a:pPr marL="354013" indent="-354013" algn="thaiDist">
              <a:defRPr/>
            </a:pP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4.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กำหนดมาตรการในการแก้ไข ฟื้นฟูให้กลับสู่สภาพปกติได้โดยเร็ว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JasmineUPC" pitchFamily="18" charset="-34"/>
            </a:endParaRP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836712"/>
            <a:ext cx="8429684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srgbClr val="00B0F0"/>
                </a:solidFill>
                <a:latin typeface="TH SarabunPSK" pitchFamily="34" charset="-34"/>
                <a:cs typeface="JasmineUPC" pitchFamily="18" charset="-34"/>
              </a:rPr>
              <a:t>ความสำคัญการวางแผน                    โรงเรียนพร้อมรับภัยพิบัติ</a:t>
            </a:r>
          </a:p>
          <a:p>
            <a:pPr marL="355600" indent="-355600">
              <a:buFontTx/>
              <a:buAutoNum type="arabicPeriod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เพื่อลดการสูญเสียจากการทำงานซ้ำซ้อน</a:t>
            </a:r>
          </a:p>
          <a:p>
            <a:pPr marL="355600" indent="-355600" algn="thaiDist">
              <a:buFontTx/>
              <a:buAutoNum type="arabicPeriod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ทำให้มีการกำหนดขอบเขตการทำงานที่ชัดเจนแน่นอน</a:t>
            </a:r>
          </a:p>
          <a:p>
            <a:pPr marL="355600" indent="-355600" algn="thaiDist">
              <a:buFontTx/>
              <a:buAutoNum type="arabicPeriod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ช่วยให้สามารถเตรียมพร้อมรับสถานการณ์ที่ไม่แน่นอนและความยุ่งยากที่อาจเกิดขึ้นได้ในอนาคต รวมทั้งป้องกันความขัดแย้งที่อาจเกิดขึ้น</a:t>
            </a:r>
          </a:p>
          <a:p>
            <a:pPr marL="355600" indent="-355600" algn="thaiDist">
              <a:buFontTx/>
              <a:buAutoNum type="arabicPeriod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ช่วยให้เกิดการประสานงานที่ดี ทำให้การปฏิบัติงานเป็นไปด้วยความราบรื่น และสามารถตรวจสอบความสำเร็จของเป้าหมายได้</a:t>
            </a: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00125"/>
            <a:ext cx="864096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กระบวนการทำแผนโรงเรียนพร้อมรับภัยพิบัติ</a:t>
            </a:r>
          </a:p>
          <a:p>
            <a:pPr marL="355600" indent="-355600">
              <a:buFontTx/>
              <a:buAutoNum type="arabicPeriod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ทบทวนแผนที่มีอยู่เดิม  </a:t>
            </a:r>
          </a:p>
          <a:p>
            <a:pPr marL="355600" indent="-355600">
              <a:buFontTx/>
              <a:buAutoNum type="arabicPeriod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วิเคราะห์ความเสี่ยงและความสามารถของโรงเรียน/ชุมชน</a:t>
            </a:r>
          </a:p>
          <a:p>
            <a:pPr marL="633413" indent="-368300"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JasmineUPC" pitchFamily="18" charset="-34"/>
              </a:rPr>
              <a:t>คณะกรรมการโรงเรียนร่วมกันวิเคราะห์ความอ่อนแอ โดยการสำรวจข้อมูลต่างๆ เพื่อประเมินความเสี่ยงและระบุพื้นที่ที่เคยเกิดภัย เพื่อให้ทราบว่า หากมีภัยเกิดขึ้นอีก มีใครบ้างที่มีความเปราะบาง ต้องให้ความช่วยเหลือก่อน</a:t>
            </a:r>
          </a:p>
          <a:p>
            <a:pPr marL="633413" indent="-368300"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JasmineUPC" pitchFamily="18" charset="-34"/>
              </a:rPr>
              <a:t>คณะกรรมการโรงเรียนร่วมกันประเมินความสามารถ ทรัพยากรที่มีอยู่</a:t>
            </a:r>
          </a:p>
          <a:p>
            <a:pPr marL="633413" indent="-368300"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JasmineUPC" pitchFamily="18" charset="-34"/>
              </a:rPr>
              <a:t>นำข้อมูลที่ได้มาวิเคราะห์และจัดทำแผนที่เสี่ยงภัย แผนที่ปลอดภัย จุดรวมพล เส้นทางอพยพ และทรัพยากรในโรงเรียน</a:t>
            </a:r>
          </a:p>
          <a:p>
            <a:pPr marL="633413" indent="-368300"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JasmineUPC" pitchFamily="18" charset="-34"/>
              </a:rPr>
              <a:t>นำผลการประเมินความเสี่ยงจากการใช้เครื่องมือมาจัดทำแผนโรงเรียนเตรียมพร้อมรับภัยพิบัติและแผนตอบสนองต่อภัยของโรงเรียน</a:t>
            </a: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867" y="1142984"/>
            <a:ext cx="819261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องค์ประกอบแผนโรงเรียนเตรียมพร้อมรับภัยพิบัติ</a:t>
            </a:r>
          </a:p>
          <a:p>
            <a:pPr>
              <a:defRPr/>
            </a:pP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ส่วนที่ 1 ข้อมูลทั่วไป</a:t>
            </a:r>
          </a:p>
          <a:p>
            <a:pPr marL="450850" indent="-450850" algn="thaiDist">
              <a:buFontTx/>
              <a:buAutoNum type="arabicPeriod"/>
              <a:defRPr/>
            </a:pPr>
            <a:r>
              <a:rPr lang="th-TH" sz="3600" b="1" u="sng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ความสอดคล้อง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ควรมีความสอดคล้องกับแผน กฎหมาย  กฎระเบียบและข้อบังคับของราชการที่โรงเรียนตั้งอยู่</a:t>
            </a: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15867" y="3717032"/>
            <a:ext cx="8192617" cy="255454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92075" lvl="1"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พระราชบัญญัติป้องกันและบรรเทาสาธรณภัย พ.ศ.2550</a:t>
            </a:r>
          </a:p>
          <a:p>
            <a:pPr marL="92075" lvl="1"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แผนป้องกันและบรรเทาสาธารภัยจังหวัดอ่างทอง พ.ศ.2560</a:t>
            </a:r>
          </a:p>
          <a:p>
            <a:pPr marL="536575" lvl="1" indent="-444500"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 คู่มือแนวทางปฏิบัติและมาตรการรักษาความปลอดภัยของสถานศึกษา  ฉบับปรับปรุง พ.ศ.2556</a:t>
            </a:r>
          </a:p>
          <a:p>
            <a:pPr marL="92075" lvl="1"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 ยุทธศาสตร์ โรงเรียนวิเศษชัยชาญวิทยาคม</a:t>
            </a:r>
            <a:endParaRPr lang="en-GB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611560" y="100833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ระบุถึงสิ่งที่ต้องการบรรลุเป้าหมายให้ชัดเจน  ขอบข่ายของแผนครอบคลุมพื้นที่ใดบ้าง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1560" y="2420888"/>
            <a:ext cx="8064896" cy="353943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54013" indent="-354013"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เพื่อใช้เป็นแนวทางเตรียมความพร้อม การแจ้งเตือนภัยและการดำเนินการช่วยเหลือกรณีเกิดสาธารณภัยได้อย่างมีประสิทธิภาพและไม่สับสนในการปฏิบัติ</a:t>
            </a:r>
          </a:p>
          <a:p>
            <a:pPr marL="354013" indent="-354013"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เพื่อให้บุคลากรและนักเรียนในโรงเรียนวิเศษชัยชายวิทยาคมมีความปลอดภัยในชีวิตและทรัพย์สินจากเหตุสาธารณภัย</a:t>
            </a:r>
            <a:endParaRPr lang="en-GB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4013" indent="-354013"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2.3 เพื่อจัดทำมาตรฐานในการปฏิบัติด้านระบบเตือนภัย และอพยพสำหรับนักเรียนในโรงเรียน</a:t>
            </a:r>
            <a:endParaRPr lang="en-GB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732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119675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คำจำกัดความต่างๆ ที่ระบุในแผน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เช่น ประเภทของภัย ระดับความรุนแรง ชัดเจน เข้าใจตรงกัน</a:t>
            </a:r>
            <a:endParaRPr lang="th-TH" sz="3600" b="1" u="sng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11560" y="2924944"/>
            <a:ext cx="80465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200" b="1" u="sng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ข้อมูลพื้นฐานของโรงเรียน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ประกอบด้วย</a:t>
            </a:r>
          </a:p>
          <a:p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ที่ตั้ง  อาณาเขต</a:t>
            </a:r>
          </a:p>
          <a:p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ลักษณะภูมิประเทศ</a:t>
            </a:r>
          </a:p>
          <a:p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แหล่งทรัพยากรธรรมชาติ</a:t>
            </a:r>
          </a:p>
          <a:p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จำนวนนักเรียน บุคลากร/ศาสนา</a:t>
            </a:r>
          </a:p>
          <a:p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- กิจกรรมของโรงเรียน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2396565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39552" y="1683990"/>
            <a:ext cx="81926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/>
              <a:t>3.1  ข้อมูลพื้นฐานโรงเรียน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ประวัติความเป็นมาของโรงเรียน</a:t>
            </a:r>
          </a:p>
          <a:p>
            <a:pPr algn="thaiDist">
              <a:defRPr/>
            </a:pP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ประวัติโรงเรียน</a:t>
            </a:r>
          </a:p>
          <a:p>
            <a:pPr algn="thaiDist">
              <a:defRPr/>
            </a:pP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โรงเรียนเลขธรรม</a:t>
            </a:r>
            <a:r>
              <a:rPr lang="th-TH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กิตติ์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วิทยาคม หมู่ที่ 14 ตำบลบางอ้อ อำเภอบ้านนา จังหวัดนครนายก เป็นโรงเรียนมัธยมศึกษาขนาดเล็ก ประจำตำบลบางอ้อ สังกัดสำนักงานเขตพื้นที่การศึกษามัธยมศึกษา เขต </a:t>
            </a:r>
            <a:r>
              <a:rPr lang="en-GB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ที่ได้รับโอนมาจากโรงเรียนเอกชนเดิมคือโรงเรียนนายกวัฒนากรวัดเลขธรรม</a:t>
            </a:r>
            <a:r>
              <a:rPr lang="th-TH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กิตติ์</a:t>
            </a:r>
            <a:r>
              <a:rPr lang="en-GB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เมื่อวันที่ </a:t>
            </a:r>
            <a:r>
              <a:rPr lang="en-GB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</a:t>
            </a:r>
            <a:r>
              <a:rPr lang="en-GB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2535</a:t>
            </a:r>
            <a:r>
              <a:rPr lang="en-GB" dirty="0"/>
              <a:t>  </a:t>
            </a:r>
            <a:endParaRPr lang="th-TH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9551" y="4509120"/>
            <a:ext cx="81926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3.2 ที่ตั้งและอาณาเขต</a:t>
            </a:r>
            <a:endParaRPr lang="en-GB" dirty="0"/>
          </a:p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ทิศเหนือ  ติดต่อกับ ตำบลทองหลาง</a:t>
            </a:r>
            <a:endParaRPr lang="en-GB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ทิศใต้  ติดต่อกับ ตำบลทรายมูล</a:t>
            </a:r>
            <a:endParaRPr lang="en-GB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ทิศตะวันออก  ติดต่อกับ ตำบลท่าทราย อำเภอเมืองนครนายก</a:t>
            </a:r>
            <a:endParaRPr lang="en-GB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ทิศตะวันตก  ติดต่อกับ ตำบลทรายมูล อำเภอองครักษ์</a:t>
            </a:r>
            <a:endParaRPr lang="en-GB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3716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11560" y="86313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 ข้อมูลจำนวนนักเรียน (แบบสำรวจข้อมูลโรงเรียน)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52193"/>
              </p:ext>
            </p:extLst>
          </p:nvPr>
        </p:nvGraphicFramePr>
        <p:xfrm>
          <a:off x="604714" y="1403524"/>
          <a:ext cx="7848871" cy="343509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6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ชั้น/เพศ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ชาย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มัธยมศึกษาปีที่ 1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มัธยมศึกษาปีที่ 2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มัธยมศึกษาปีที่ 3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543105"/>
              </p:ext>
            </p:extLst>
          </p:nvPr>
        </p:nvGraphicFramePr>
        <p:xfrm>
          <a:off x="612736" y="4869160"/>
          <a:ext cx="7847698" cy="19629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65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ชั้น/เพศ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ชาย</a:t>
                      </a:r>
                      <a:endParaRPr lang="en-GB" sz="2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</a:t>
                      </a:r>
                      <a:endParaRPr lang="en-GB" sz="2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2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มัธยมศึกษาปีที่ 4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en-GB" sz="2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มัธยมศึกษาปีที่ 5</a:t>
                      </a:r>
                      <a:endParaRPr lang="en-GB" sz="2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มัธยมศึกษาปีที่ 6</a:t>
                      </a:r>
                      <a:endParaRPr lang="en-GB" sz="2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2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95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642938" y="1143000"/>
            <a:ext cx="7929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th-TH">
                <a:latin typeface="TH SarabunPSK" pitchFamily="34" charset="-34"/>
                <a:cs typeface="TH SarabunPSK" pitchFamily="34" charset="-34"/>
              </a:rPr>
            </a:br>
            <a:endParaRPr lang="th-TH">
              <a:latin typeface="TH SarabunPSK" pitchFamily="34" charset="-34"/>
              <a:cs typeface="TH SarabunPSK" pitchFamily="34" charset="-34"/>
            </a:endParaRPr>
          </a:p>
          <a:p>
            <a:endParaRPr lang="th-TH" b="1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23528" y="1323920"/>
            <a:ext cx="8568952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5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ลักษณะของการวางแผนที่ดี</a:t>
            </a:r>
          </a:p>
          <a:p>
            <a:pPr marL="442913" indent="-442913" algn="thaiDist">
              <a:defRPr/>
            </a:pP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แผนต้องมีความคล่องตัวสูง สามารถเปลี่ยนแปลงให้สอดคล้องกับสถานการณ์และสภาวะแวดล้อมใหม่ๆ ที่เกิดขึ้นได้</a:t>
            </a:r>
          </a:p>
          <a:p>
            <a:pPr marL="742950" indent="-742950" algn="thaiDist">
              <a:buAutoNum type="arabicPeriod" startAt="2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แผนที่ดีมีความครอบคลุม ทั้งที่เฉพาะเจาะจง และแผนรวมทุกกิจกรรมในองค์กร ทั้งแผนระยะยาวและแผนระยะสั้นทั้งหมด โดยมุ่งให้บรรลุเป้าหมายหรือวัตถุประสงค์หลัก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742950" indent="-742950" algn="thaiDist">
              <a:buFontTx/>
              <a:buAutoNum type="arabicPeriod" startAt="2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แผนที่ดีควรมีการกำหนดระยะเวลาการเริ่มต้น และการสิ้นสุดของแผนไว้อย่างชัดเจนว่า จะทำอะไร เมื่อไร และจะสิ้นสุดกิจกรรมนั้นเมื่อไร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1700808"/>
            <a:ext cx="8006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 / ศาสนา (ในโรงเรียน)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รวมจำนวนห้องเรียนในโรงเรียน  9 ห้อง  217 คน ชาย 119 คน หญิง 98 คน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จำนวนนักเรียนระดับชั้นมัธยมศึกษาตอนต้น 142  คน ชาย  84  คน หญิง 58 คน ศาสนา พุทธ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จำนวนนักเรียนระดับชั้นมัธยมศึกษาตอนปลาย  75  คน ชาย 35 คน หญิง 40 คน ศาสนา พุทธ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จำนวนครู  18 คน ชาย 6 คน หญิง 12คน ศาสนา พุทธ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บุคลากรอื่น 4 คน  ชาย  4 คน หญิง - .คน ศาสนา พุทธ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831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1052736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3.4  ข้อมูลสถานที่ต่าง ๆ ของโรงเรียน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1. ห้องธุรการ  ตั้งอยู่อาคารพระราชทาน ชั้น 1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2. ห้องพยาบาล  ตั้งอยู่อาคารพระราชทาน ชั้น 1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3. ห้องเรียน  จำนวน 2 อาคาร  จำนวน 2  ชั้น  จำนวนชั้นละ 8 ห้อง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4. โรงอาหาร ตั้งอยู่อาคาร ด้านหลังอาคารต้นอ้อ 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9552" y="37890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/>
              <a:t>3.5 ทรัพยากรของโรงเรียน</a:t>
            </a:r>
            <a:endParaRPr lang="en-GB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176497"/>
              </p:ext>
            </p:extLst>
          </p:nvPr>
        </p:nvGraphicFramePr>
        <p:xfrm>
          <a:off x="518985" y="4509120"/>
          <a:ext cx="7848871" cy="21031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31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ที่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รายการทรัพยากร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จำนวน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ที่เก็บรักษา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ผู้รับผิดชอบ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1.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ถังดับเพลิง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8</a:t>
                      </a:r>
                      <a:endParaRPr lang="en-GB" sz="2400" b="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จุดต่างๆตามอาคารเรียน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ครูประจำชั้น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2.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ชุดประถมพยาบาล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2400" b="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ห้องพยาบาล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ครูพยาบาล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3.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อุปกรณ์สื่อสาร ต่างๆ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GB" sz="2400" b="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ห้องคณิตศาสตร์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ครูนรา</a:t>
                      </a:r>
                      <a:r>
                        <a:rPr lang="th-TH" sz="2400" dirty="0" err="1">
                          <a:effectLst/>
                        </a:rPr>
                        <a:t>พงษ์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4.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สื่อรักษาความปลอดภัย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6</a:t>
                      </a:r>
                      <a:endParaRPr lang="en-GB" sz="2400" b="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บริเวณจุดเสี่ยง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ผู้อำนวยการ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5733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สี่เหลี่ยมผืนผ้า 1"/>
          <p:cNvSpPr>
            <a:spLocks noChangeArrowheads="1"/>
          </p:cNvSpPr>
          <p:nvPr/>
        </p:nvSpPr>
        <p:spPr bwMode="auto">
          <a:xfrm>
            <a:off x="578446" y="908720"/>
            <a:ext cx="806489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ส่วนที่ 2 </a:t>
            </a:r>
          </a:p>
          <a:p>
            <a:pPr algn="ctr"/>
            <a:r>
              <a:rPr lang="th-TH" sz="3200" b="1" dirty="0">
                <a:solidFill>
                  <a:srgbClr val="FF0000"/>
                </a:solidFill>
              </a:rPr>
              <a:t>การประเมินความเสี่ยงโดยใช้เครื่องมือและสภาพความเสี่ยงภัยโรงเรียน</a:t>
            </a:r>
            <a:endParaRPr lang="en-GB" sz="3200" dirty="0">
              <a:solidFill>
                <a:srgbClr val="FF0000"/>
              </a:solidFill>
            </a:endParaRPr>
          </a:p>
          <a:p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2.</a:t>
            </a:r>
            <a:r>
              <a:rPr lang="en-US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สภาพความเสี่ยงต่อภัยพิบัติของชุมชน/โรงเรียน</a:t>
            </a:r>
          </a:p>
          <a:p>
            <a:r>
              <a:rPr lang="th-TH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- ประเภทของภัยและช่วงเวลาเกิดภัย</a:t>
            </a:r>
          </a:p>
          <a:p>
            <a:r>
              <a:rPr lang="th-TH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- ประวัติความเสียหายและความสูญเสียจากภัยพิบัติ</a:t>
            </a:r>
          </a:p>
        </p:txBody>
      </p:sp>
      <p:pic>
        <p:nvPicPr>
          <p:cNvPr id="6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109249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เดินสำรวจ พื้นที่เสี่ยงภัยและจุดปลอดภัยในโรงเรียนเลขธรรม</a:t>
            </a:r>
            <a:r>
              <a:rPr lang="th-TH" b="1" dirty="0" err="1"/>
              <a:t>กิตติ์</a:t>
            </a:r>
            <a:r>
              <a:rPr lang="th-TH" b="1" dirty="0"/>
              <a:t>วิทยาคม</a:t>
            </a:r>
            <a:endParaRPr lang="en-GB" dirty="0"/>
          </a:p>
        </p:txBody>
      </p:sp>
      <p:pic>
        <p:nvPicPr>
          <p:cNvPr id="3074" name="Picture 2" descr="thumbnail_20170614_080921_resiz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1" y="1741428"/>
            <a:ext cx="4119562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SC_47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2354" r="19608" b="8824"/>
          <a:stretch>
            <a:fillRect/>
          </a:stretch>
        </p:blipFill>
        <p:spPr bwMode="auto">
          <a:xfrm>
            <a:off x="4050381" y="2564904"/>
            <a:ext cx="5002365" cy="411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595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24181"/>
              </p:ext>
            </p:extLst>
          </p:nvPr>
        </p:nvGraphicFramePr>
        <p:xfrm>
          <a:off x="395536" y="1772816"/>
          <a:ext cx="7992889" cy="4416552"/>
        </p:xfrm>
        <a:graphic>
          <a:graphicData uri="http://schemas.openxmlformats.org/drawingml/2006/table">
            <a:tbl>
              <a:tblPr firstRow="1" firstCol="1" bandRow="1"/>
              <a:tblGrid>
                <a:gridCol w="512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1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ที่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สถานที่มีจุดเสี่ยง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การบาดเจ็บ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สาเหตุที่ทำให้เกิดอันตราย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วิธีการแก้ไข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สนามตะกร้อ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2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ลื่นล้ม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2800">
                          <a:effectLst/>
                          <a:latin typeface="Calibri"/>
                          <a:ea typeface="Calibri"/>
                          <a:cs typeface="TH SarabunPSK"/>
                        </a:rPr>
                        <a:t>มีขี้ตะไคร่เยอะ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2800">
                          <a:effectLst/>
                          <a:latin typeface="Calibri"/>
                          <a:ea typeface="Calibri"/>
                          <a:cs typeface="TH SarabunPSK"/>
                        </a:rPr>
                        <a:t>ช่วยกันขัดพื้นเพื่อให้ขี้ตะไคร่ลดลง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Calibri"/>
                          <a:cs typeface="TH SarabunPSK"/>
                        </a:rPr>
                        <a:t>2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Calibri"/>
                          <a:cs typeface="TH SarabunPSK"/>
                        </a:rPr>
                        <a:t>หน้าเสาธง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2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กิ่งไม้ล่วงใส่หัว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2800">
                          <a:effectLst/>
                          <a:latin typeface="Calibri"/>
                          <a:ea typeface="Calibri"/>
                          <a:cs typeface="TH SarabunPSK"/>
                        </a:rPr>
                        <a:t>ต้นไม้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2800">
                          <a:effectLst/>
                          <a:latin typeface="Calibri"/>
                          <a:ea typeface="Calibri"/>
                          <a:cs typeface="TH SarabunPSK"/>
                        </a:rPr>
                        <a:t>ตัดกิ่งไม้ออก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Calibri"/>
                          <a:cs typeface="TH SarabunPSK"/>
                        </a:rPr>
                        <a:t>3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Calibri"/>
                          <a:cs typeface="TH SarabunPSK"/>
                        </a:rPr>
                        <a:t>ช็อป(ห้องฝึกงาน)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2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เกิดอันตรายต่อเด็กนักเรียน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2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สัตว์มีพิษ เช่น งู ตะขาบ เป็นต้น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2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เก็บของ</a:t>
                      </a:r>
                      <a:r>
                        <a:rPr lang="th-TH" sz="2800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ในช็</a:t>
                      </a:r>
                      <a:r>
                        <a:rPr lang="th-TH" sz="2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อปให้เรียบร้อยและสะดวก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520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1249596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th-TH" b="1" u="sng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2.1 ประวัติการเกิดภัย </a:t>
            </a:r>
            <a:r>
              <a:rPr lang="th-TH" dirty="0"/>
              <a:t>ให้ระบุวัน เดือน ปี ที่เกิดภัยพิบัติในโรงเรียน ประเภทของภัย  ผลกระทบจากภัยนั้น ๆ รวมมาตรการลดผลกระทบหรือการแก้ไขปัญหาที่เกิดจากภัยนั้น ๆ อย่างไร</a:t>
            </a:r>
            <a:endParaRPr lang="en-GB" sz="1600" dirty="0"/>
          </a:p>
          <a:p>
            <a:endParaRPr lang="th-TH" b="1" u="sng" dirty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89179"/>
              </p:ext>
            </p:extLst>
          </p:nvPr>
        </p:nvGraphicFramePr>
        <p:xfrm>
          <a:off x="296106" y="2924944"/>
          <a:ext cx="8596374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1498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วัน เดือน ปี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ภัย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มาตรการลดผลกระทบ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2554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อุทกภัย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น้ำท่วมโรงเรียน ถนนถูกตัดขาดเดินทางมาโรงเรียนไม่ได้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วางกระสอบทรายรอบโรงเรียน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ยกระดับพื้นทางเข้าโรงเรียนให้สูงขึ้น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สร้างสะพานปูน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16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มิ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ย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. 60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วาตภัย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ต้นไม้หักโค่น 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ฉัตรพระหัก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ตัดแต่งกิ่งไม้ให้พอดีอยู่เสมอ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418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สี่เหลี่ยมผืนผ้า 1"/>
          <p:cNvSpPr>
            <a:spLocks noChangeArrowheads="1"/>
          </p:cNvSpPr>
          <p:nvPr/>
        </p:nvSpPr>
        <p:spPr bwMode="auto">
          <a:xfrm>
            <a:off x="240943" y="1556792"/>
            <a:ext cx="8572529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2.2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 แผนที่/แผนผังโรงเรียน</a:t>
            </a:r>
          </a:p>
          <a:p>
            <a:pPr marL="720725" indent="-274638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แผนที่/แผนผังโรงเรียน แสดงให้เห็นพื้นที่ขอบเขตที่ตั้ง ลักษณะทางภูมิศาสตร์ของชุมชน/โรงเรียน</a:t>
            </a:r>
          </a:p>
          <a:p>
            <a:pPr marL="720725" indent="-274638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แผนที่เสี่ยงภัย แสดงให้เห็นพื้นที่ในโรงเรียน/ชุมชนที่อาจได้รับผลกระทบจากภัย ตำแหน่งที่อาจเกิดภัย พื้นที่เปราะบาง พื้นที่ที่เคยเกิดภัย</a:t>
            </a:r>
          </a:p>
          <a:p>
            <a:pPr marL="720725" indent="-274638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แผนที่ทรัพยากร แสดงให้เห็นแหล่งทรัพยากรและความสามารถของโรงเรียน/ชุมชน เช่นหอกระจายข่าว พื้นที่ปลอดภัย เส้นทางอพยพ และที่เก็บอุปกรณ์ที่ใช้เผชิญเหตุ</a:t>
            </a: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C_46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9309" r="16997" b="7713"/>
          <a:stretch>
            <a:fillRect/>
          </a:stretch>
        </p:blipFill>
        <p:spPr bwMode="auto">
          <a:xfrm>
            <a:off x="827584" y="1124744"/>
            <a:ext cx="7488832" cy="55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3255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1103964"/>
            <a:ext cx="256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แผนที่/แผนผังโรงเรียน</a:t>
            </a:r>
            <a:endParaRPr lang="en-GB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146" name="Picture 2" descr="26100204_0_20140619-0229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30" y="936195"/>
            <a:ext cx="6003826" cy="588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763312" y="1052736"/>
            <a:ext cx="3294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พื้นที่เสี่ยงภัยในโรงเรียน</a:t>
            </a:r>
            <a:endParaRPr lang="en-GB" sz="3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63508"/>
              </p:ext>
            </p:extLst>
          </p:nvPr>
        </p:nvGraphicFramePr>
        <p:xfrm>
          <a:off x="483840" y="2132856"/>
          <a:ext cx="8336632" cy="4176463"/>
        </p:xfrm>
        <a:graphic>
          <a:graphicData uri="http://schemas.openxmlformats.org/drawingml/2006/table">
            <a:tbl>
              <a:tblPr firstRow="1" firstCol="1" bandRow="1"/>
              <a:tblGrid>
                <a:gridCol w="44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057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จุดเสี่ยงที่เป็นอันตราย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จุดปลอดภัย</a:t>
                      </a:r>
                      <a:endParaRPr lang="en-GB" sz="2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40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สนามตะกร้อ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บ่อน้ำหน้าและหลังโรงเรียน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1" dirty="0" err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ช็</a:t>
                      </a: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อป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โรงเรือ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เรือนไทย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หลังพิพิธภัณฑ์ภูมิปัญญาไทย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ท่อระบายน้ำหน้าโรงเรียน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ใต้อาคารต้นอ้อ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ในห้องเรียน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โรงอาหาร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หอประชุม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ห้องสมุด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สนามฟุต</a:t>
                      </a:r>
                      <a:r>
                        <a:rPr lang="th-TH" sz="2800" b="1" dirty="0" err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ซอล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24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323528" y="1143000"/>
            <a:ext cx="85689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ลักษณะของแผนที่ดี 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530225" indent="-530225" algn="thaiDist">
              <a:defRPr/>
            </a:pP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แผนที่ดีมีความคุ้มค่า ควรมีต้นทุนต่ำกว่าผลที่จะได้รับจากการใช้แผนนั้น </a:t>
            </a:r>
            <a:endParaRPr lang="en-US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30225" indent="-530225" algn="thaiDist">
              <a:defRPr/>
            </a:pP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แผนที่ดีมีความชัดเจน ต้องกำหนดไว้อย่างชัดเจนว่า ทำอะไร ทำเมื่อไร ทำที่ไหน ทำอย่างไร ใครจะเป็นผู้รับผิดชอบ  และทำเพื่ออะไร</a:t>
            </a:r>
          </a:p>
        </p:txBody>
      </p:sp>
      <p:pic>
        <p:nvPicPr>
          <p:cNvPr id="4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_47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8" t="30203" r="49529" b="14262"/>
          <a:stretch>
            <a:fillRect/>
          </a:stretch>
        </p:blipFill>
        <p:spPr bwMode="auto">
          <a:xfrm>
            <a:off x="4602440" y="836712"/>
            <a:ext cx="4524370" cy="591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55191"/>
              </p:ext>
            </p:extLst>
          </p:nvPr>
        </p:nvGraphicFramePr>
        <p:xfrm>
          <a:off x="107504" y="3717032"/>
          <a:ext cx="5649595" cy="2880320"/>
        </p:xfrm>
        <a:graphic>
          <a:graphicData uri="http://schemas.openxmlformats.org/drawingml/2006/table">
            <a:tbl>
              <a:tblPr firstRow="1" firstCol="1" bandRow="1"/>
              <a:tblGrid>
                <a:gridCol w="969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ปัญหา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สาเหตุ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ผลกระทบ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แนวทางการแก้ไข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85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อุทกภัย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อยู่ใกล้กับแม่น้ำ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การกัดเซาะของดิน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อยู่ในพื้นที่ต่ำ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ท่อระบายอุดคัน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ฝนตกบ่อย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ข้าวของเสียหาย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มาโรงเรียนลำบาก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อันตรายจากสัตว์มีพิษ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น้ำเน่าเสีย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โรคที่มาจากน้ำท่วม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ไม่มีความปลอดภัย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9249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428596" y="1142984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6088" indent="-446088"/>
            <a:r>
              <a:rPr lang="th-TH" sz="32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2.3 </a:t>
            </a:r>
            <a:r>
              <a:rPr lang="en-US" sz="32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ปฏิทินฤดูกาล  เป็นการระบุถึงกิจกรรมเหตุการณ์ และประสบการณ์ต่างๆ ที่เกิดขึ้นของชุมชนในช่วงเวลา </a:t>
            </a:r>
            <a:r>
              <a:rPr lang="en-US" sz="32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 </a:t>
            </a:r>
            <a:r>
              <a:rPr lang="th-TH" sz="32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ปี</a:t>
            </a:r>
          </a:p>
        </p:txBody>
      </p:sp>
      <p:pic>
        <p:nvPicPr>
          <p:cNvPr id="6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10296" name="Picture 56" descr="DSC_08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3423" r="7819"/>
          <a:stretch>
            <a:fillRect/>
          </a:stretch>
        </p:blipFill>
        <p:spPr bwMode="auto">
          <a:xfrm>
            <a:off x="1619672" y="2132856"/>
            <a:ext cx="5533196" cy="463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36679"/>
              </p:ext>
            </p:extLst>
          </p:nvPr>
        </p:nvGraphicFramePr>
        <p:xfrm>
          <a:off x="683567" y="-27383"/>
          <a:ext cx="8064896" cy="7341044"/>
        </p:xfrm>
        <a:graphic>
          <a:graphicData uri="http://schemas.openxmlformats.org/drawingml/2006/table">
            <a:tbl>
              <a:tblPr firstRow="1" firstCol="1" bandRow="1"/>
              <a:tblGrid>
                <a:gridCol w="1852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3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37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33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9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12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35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064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กิจกรรม/ภัยพิบัติ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ม.ค.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ก.พ.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มี.ค.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เม.ย.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พ.ค.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มิ.ย.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ก.ค.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ส.ค.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ก.ย.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ต.ค.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พ.ย.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ธ.ค.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ภัยพิบัติ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1.ภัยแล้ง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2.ดินโคลนถล่ม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3.ไฟป่า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กิจกรรมโรงเรียน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เทอมที่ 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วันครู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วันเด็ก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วันสุนทรภู่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วันไหว้ครู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วันแม่แห่งชาติ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วันเข้าพรรษา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วันพ่อแห่งชาติ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วันคริสต์มาส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วันขึ้นปีใหม่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สอบกลางภาค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สอบปลายภาค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ปิดภาดเรียน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เทอมที่ 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สอบกลางภาค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สอบปลายภาค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สอบ </a:t>
                      </a:r>
                      <a:r>
                        <a:rPr lang="en-US" sz="16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O-NET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Calibri"/>
                          <a:cs typeface="TH SarabunPSK"/>
                        </a:rPr>
                        <a:t>รับนักเรียนใหม่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ปิดภาคเรียน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7842" marR="37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cxnSp>
        <p:nvCxnSpPr>
          <p:cNvPr id="3" name="ตัวเชื่อมต่อตรง 2"/>
          <p:cNvCxnSpPr/>
          <p:nvPr/>
        </p:nvCxnSpPr>
        <p:spPr>
          <a:xfrm flipV="1">
            <a:off x="3453406" y="692696"/>
            <a:ext cx="801687" cy="0"/>
          </a:xfrm>
          <a:prstGeom prst="line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4572154" y="980728"/>
            <a:ext cx="1394985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5" name="ตัวเชื่อมต่อตรง 4"/>
          <p:cNvCxnSpPr/>
          <p:nvPr/>
        </p:nvCxnSpPr>
        <p:spPr>
          <a:xfrm flipV="1">
            <a:off x="3112434" y="1268760"/>
            <a:ext cx="801688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6" name="ตัวเชื่อมต่อตรง 5"/>
          <p:cNvCxnSpPr/>
          <p:nvPr/>
        </p:nvCxnSpPr>
        <p:spPr>
          <a:xfrm>
            <a:off x="2750817" y="2348880"/>
            <a:ext cx="286800" cy="0"/>
          </a:xfrm>
          <a:prstGeom prst="line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2564928" y="2636912"/>
            <a:ext cx="185889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8" name="ตัวเชื่อมต่อตรง 7"/>
          <p:cNvCxnSpPr/>
          <p:nvPr/>
        </p:nvCxnSpPr>
        <p:spPr>
          <a:xfrm>
            <a:off x="5680338" y="3789040"/>
            <a:ext cx="286801" cy="0"/>
          </a:xfrm>
          <a:prstGeom prst="line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6237047" y="3501008"/>
            <a:ext cx="288925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4582006" y="3212976"/>
            <a:ext cx="30804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5088607" y="2852936"/>
            <a:ext cx="308045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8316416" y="4077072"/>
            <a:ext cx="154023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8595689" y="4365104"/>
            <a:ext cx="12525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6083025" y="4917072"/>
            <a:ext cx="308044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2550418" y="4642832"/>
            <a:ext cx="197873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7092280" y="5229200"/>
            <a:ext cx="438811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3544081" y="5445224"/>
            <a:ext cx="1191947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3279665" y="6237312"/>
            <a:ext cx="30804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2726241" y="6021288"/>
            <a:ext cx="30804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2918509" y="6597352"/>
            <a:ext cx="59476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3453406" y="6867098"/>
            <a:ext cx="1404257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902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00034" y="1143000"/>
            <a:ext cx="828680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2.4</a:t>
            </a:r>
            <a:r>
              <a:rPr lang="en-US" sz="32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ต้นไม้ปัญหา  เป็นเครื่องมือที่แสดงความสัมพันธ์ระหว่างปัญหา  สาเหตุของปัญหา และผลกระทบต่อชุมชน</a:t>
            </a:r>
          </a:p>
        </p:txBody>
      </p:sp>
      <p:pic>
        <p:nvPicPr>
          <p:cNvPr id="22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สี่เหลี่ยมผืนผ้า 22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11266" name="Picture 2" descr="DSC_08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r="6847" b="1744"/>
          <a:stretch>
            <a:fillRect/>
          </a:stretch>
        </p:blipFill>
        <p:spPr bwMode="auto">
          <a:xfrm>
            <a:off x="1547664" y="2255824"/>
            <a:ext cx="5591446" cy="46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786475"/>
              </p:ext>
            </p:extLst>
          </p:nvPr>
        </p:nvGraphicFramePr>
        <p:xfrm>
          <a:off x="323528" y="1628800"/>
          <a:ext cx="8640960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13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6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ปัญหา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สาเหตุ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แนวทางการแก้ไข</a:t>
                      </a:r>
                      <a:endParaRPr lang="en-GB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017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น้ำท่วม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ไม่มีทางระบายน้ำ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โรงงานอุตสาหกรรม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โรงเรียนพื้นที่ต่ำ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โรงเรียนอยู่ติดแม่น้ำ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ทิ้งขยะลงในแม่น้ำ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สัตว์มีพิษ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โรคที่มากับน้ำ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มาเรียนไม่ได้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ขาดแคลนอาหารและน้ำดื่ม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อุปกรณ์การเรียนเสียหาย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โรงเรียนเสียหาย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การเกษตรเสียหาย</a:t>
                      </a:r>
                      <a:endParaRPr lang="en-GB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1920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8596" y="1500174"/>
            <a:ext cx="8286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การคัดเลือกปัญหา</a:t>
            </a:r>
          </a:p>
          <a:p>
            <a:endParaRPr lang="th-TH" sz="3200" b="1" dirty="0">
              <a:solidFill>
                <a:srgbClr val="002060"/>
              </a:solidFill>
              <a:latin typeface="TH SarabunPSK" pitchFamily="34" charset="-34"/>
              <a:cs typeface="JasmineUPC" pitchFamily="18" charset="-34"/>
            </a:endParaRPr>
          </a:p>
          <a:p>
            <a:pPr marL="514350" indent="-514350" algn="thaiDist">
              <a:buAutoNum type="arabicPeriod"/>
            </a:pP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พิจารณาปัญหาว่าตามสภาพความเป็นจริงว่าเป็นปัญหาจริงหรือไม่</a:t>
            </a:r>
          </a:p>
          <a:p>
            <a:pPr marL="514350" indent="-514350" algn="thaiDist">
              <a:buAutoNum type="arabicPeriod"/>
            </a:pP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พิจารณาปรับปรุงตัวปัญหา พิจาณาชื่อปัญหา ลักษณะ ขอบเขตและสาเหตุ  อาจรวมปัญหาเดิมหลายปัญหาเข้าด้วยกันเป็นปัญหาใหม่</a:t>
            </a: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00100" y="1601822"/>
            <a:ext cx="7429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การจัดลำดับความสำคัญของปัญหา</a:t>
            </a:r>
          </a:p>
          <a:p>
            <a:pPr marL="514350" indent="-514350">
              <a:buAutoNum type="arabicPeriod"/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กำหนดเกณฑ์</a:t>
            </a:r>
          </a:p>
          <a:p>
            <a:pPr marL="514350" indent="-514350">
              <a:buAutoNum type="arabicPeriod"/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ความร้ายแรงหรือความเร่งด่วน</a:t>
            </a:r>
          </a:p>
          <a:p>
            <a:pPr marL="514350" indent="-514350">
              <a:buAutoNum type="arabicPeriod"/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ขนาดของกลุ่มชนและพื้นที่ที่ได้รับผลกระทบ</a:t>
            </a:r>
          </a:p>
          <a:p>
            <a:pPr marL="514350" indent="-514350">
              <a:buAutoNum type="arabicPeriod"/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ขนาดของปัญหา</a:t>
            </a:r>
          </a:p>
          <a:p>
            <a:pPr marL="514350" indent="-514350">
              <a:buAutoNum type="arabicPeriod"/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ความเสียหายในแง่การพัฒนา </a:t>
            </a:r>
          </a:p>
          <a:p>
            <a:pPr marL="514350" indent="-514350">
              <a:buAutoNum type="arabicPeriod"/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การยอมรับปัญหาร่วมกันของชุมชน</a:t>
            </a: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95536" y="980728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การคัดเลือกและจัดลำดับความสำคัญของปัญหา</a:t>
            </a:r>
          </a:p>
        </p:txBody>
      </p: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034194"/>
              </p:ext>
            </p:extLst>
          </p:nvPr>
        </p:nvGraphicFramePr>
        <p:xfrm>
          <a:off x="35312" y="1772816"/>
          <a:ext cx="9001184" cy="4649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38139">
                <a:tc>
                  <a:txBody>
                    <a:bodyPr/>
                    <a:lstStyle/>
                    <a:p>
                      <a:r>
                        <a:rPr lang="th-TH" sz="200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    </a:t>
                      </a:r>
                    </a:p>
                    <a:p>
                      <a:r>
                        <a:rPr lang="th-TH" sz="200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   </a:t>
                      </a:r>
                      <a:r>
                        <a:rPr lang="th-TH" sz="2000" baseline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       </a:t>
                      </a:r>
                      <a:r>
                        <a:rPr lang="th-TH" sz="200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เกณฑ์</a:t>
                      </a:r>
                    </a:p>
                    <a:p>
                      <a:endParaRPr lang="th-TH" sz="2000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r>
                        <a:rPr lang="th-TH" sz="200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 ปัญหา</a:t>
                      </a:r>
                    </a:p>
                  </a:txBody>
                  <a:tcPr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ความร้ายแรงและความเร่งด่วนของปัญหา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ขนาดของกลุ่มชน/พื้นที่ที่ได้รับผลกระทบ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ขนาดของปัญหา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ความเสียหายในแง่การพัฒนา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การยอม รับปัญหาร่วมกันของชุมชน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คะแนนรวม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ลำดับ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00"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น้ำหนัก  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</a:t>
                      </a:r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น้ำหนัก  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</a:t>
                      </a:r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น้ำหนัก 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</a:t>
                      </a:r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น้ำหนัก 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</a:t>
                      </a:r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น้ำหนัก 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</a:t>
                      </a:r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305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1. </a:t>
                      </a:r>
                      <a:r>
                        <a:rPr lang="th-TH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ปัญหา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คะแนน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คะแนน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คะแนน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คะแนน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คะแนน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1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2. </a:t>
                      </a:r>
                      <a:r>
                        <a:rPr lang="th-TH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ปัญหา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64">
                <a:tc>
                  <a:txBody>
                    <a:bodyPr/>
                    <a:lstStyle/>
                    <a:p>
                      <a:r>
                        <a:rPr lang="th-TH" sz="2200" b="0" dirty="0">
                          <a:solidFill>
                            <a:srgbClr val="002060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3.  ........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0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1" dirty="0">
                        <a:solidFill>
                          <a:srgbClr val="002060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02432" y="126876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ส่วนที่ 3</a:t>
            </a:r>
            <a:endParaRPr lang="en-GB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คณะกรรมการโรงเรียนพร้อมรับภัยพิบัติ</a:t>
            </a:r>
          </a:p>
          <a:p>
            <a:pPr algn="ctr"/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และบทบาทหน้าที่รับผิดชอบ</a:t>
            </a:r>
            <a:endParaRPr lang="en-GB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86438" y="321297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คณะกรรมการโรงเรียนพร้อมรับภัยพิบัติ ประกอบด้วย 5 ฝ่าย</a:t>
            </a:r>
          </a:p>
          <a:p>
            <a:pPr marL="514350" indent="-514350">
              <a:buAutoNum type="arabicPeriod"/>
            </a:pP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คณะกรรมการฝ่ายอำนวยการ</a:t>
            </a:r>
          </a:p>
          <a:p>
            <a:pPr marL="514350" indent="-514350">
              <a:buAutoNum type="arabicPeriod"/>
            </a:pP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คณะกรรมการฝ่ายเฝ้าระวังและแจ้งเตือนภัย</a:t>
            </a:r>
          </a:p>
          <a:p>
            <a:pPr marL="514350" indent="-514350">
              <a:buAutoNum type="arabicPeriod"/>
            </a:pP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คณะกรรมการฝ่ายอพยพ</a:t>
            </a:r>
          </a:p>
          <a:p>
            <a:pPr marL="514350" indent="-514350">
              <a:buAutoNum type="arabicPeriod"/>
            </a:pP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คณะกรรมการฝ่ายค้นหากู้ภัยและปฐมพยาบาล</a:t>
            </a:r>
          </a:p>
          <a:p>
            <a:pPr marL="514350" indent="-514350">
              <a:buAutoNum type="arabicPeriod"/>
            </a:pP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คณะกรรมการฝ่ายรักษาความสงบเรียบร้อย </a:t>
            </a:r>
            <a:endParaRPr lang="en-GB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442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7838" y="184482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ส่วนที่ 4</a:t>
            </a:r>
            <a:endParaRPr lang="en-GB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ขั้นตอนการปฏิบัติเมื่อเกิดสาธารณภัย และแผนโรงเรียนพร้อมรับภัยพิบัติ</a:t>
            </a:r>
            <a:endParaRPr lang="en-GB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99592" y="3140968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แผนโรงเรียนพร้อมรับภัยพิบัติ ประกอบด้วยแผน 2 แผน คือ</a:t>
            </a:r>
          </a:p>
          <a:p>
            <a:pPr marL="514350" indent="-514350">
              <a:buAutoNum type="arabicPeriod"/>
            </a:pP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แผนโรงเรียนเตรียมพร้อมรับภัยพิบัติ</a:t>
            </a:r>
          </a:p>
          <a:p>
            <a:pPr marL="514350" indent="-514350">
              <a:buAutoNum type="arabicPeriod"/>
            </a:pP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แผนตอบสนองต่อภาวะฉุกเฉินโรงเรียน คณะกรรมการประกอบด้วย</a:t>
            </a:r>
          </a:p>
          <a:p>
            <a:pPr marL="892175" indent="-355600">
              <a:buFont typeface="Arial" panose="020B0604020202020204" pitchFamily="34" charset="0"/>
              <a:buChar char="•"/>
            </a:pP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	คณะกรรมการสภานักเรียน</a:t>
            </a:r>
          </a:p>
          <a:p>
            <a:pPr marL="892175" indent="-355600">
              <a:buFont typeface="Arial" panose="020B0604020202020204" pitchFamily="34" charset="0"/>
              <a:buChar char="•"/>
            </a:pP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คณะกรรมการผู้ปกครอง</a:t>
            </a:r>
          </a:p>
          <a:p>
            <a:pPr marL="892175" indent="-355600">
              <a:buFont typeface="Arial" panose="020B0604020202020204" pitchFamily="34" charset="0"/>
              <a:buChar char="•"/>
            </a:pP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คณะครูและบุคลากรโรงเรียน</a:t>
            </a:r>
            <a:endParaRPr lang="en-GB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415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928688" y="1143000"/>
            <a:ext cx="807243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ลักษณะของแผนที่ดี 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355600" indent="-355600" algn="thaiDist">
              <a:defRPr/>
            </a:pP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แผนที่ดีมีเหตุมีผล จะต้องถูกกำหนดขึ้นอย่างมีเหตุมีผล เป็นที่ยอมรับของทุกคนในองค์กร และสามารถปฏิบัติให้บรรลุวัตถุประสงค์ได้จริง</a:t>
            </a:r>
          </a:p>
          <a:p>
            <a:pPr marL="355600" indent="-355600">
              <a:defRPr/>
            </a:pP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แผนที่ดีมีความสอดคล้อง จะต้องอยู่ในกรอบของวัตถุประสงค์และนโยบายที่กำหนดไว้</a:t>
            </a:r>
          </a:p>
        </p:txBody>
      </p:sp>
      <p:pic>
        <p:nvPicPr>
          <p:cNvPr id="4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357333" y="1785926"/>
            <a:ext cx="703109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ขั้นตอนการปฏิบัติงาน ทั้ง </a:t>
            </a:r>
            <a:r>
              <a:rPr lang="en-US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3 </a:t>
            </a:r>
            <a:r>
              <a:rPr lang="th-TH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ระยะ ของภัย</a:t>
            </a:r>
          </a:p>
          <a:p>
            <a:r>
              <a:rPr lang="en-US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 </a:t>
            </a:r>
            <a:r>
              <a:rPr lang="th-TH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ก่อนภัย</a:t>
            </a:r>
          </a:p>
          <a:p>
            <a:r>
              <a:rPr lang="en-US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2. </a:t>
            </a:r>
            <a:r>
              <a:rPr lang="th-TH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ขณะเกิดภัย</a:t>
            </a:r>
          </a:p>
          <a:p>
            <a:r>
              <a:rPr lang="en-US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3. </a:t>
            </a:r>
            <a:r>
              <a:rPr lang="th-TH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หลังเกิดภัย</a:t>
            </a: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24"/>
          <p:cNvSpPr txBox="1">
            <a:spLocks noChangeArrowheads="1"/>
          </p:cNvSpPr>
          <p:nvPr/>
        </p:nvSpPr>
        <p:spPr bwMode="auto">
          <a:xfrm>
            <a:off x="357158" y="1196752"/>
            <a:ext cx="846331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0850" indent="-450850"/>
            <a:r>
              <a:rPr lang="th-TH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ก่อนเกิดภัยพิบัติ</a:t>
            </a:r>
          </a:p>
          <a:p>
            <a:pPr marL="450850" indent="-450850"/>
            <a:r>
              <a:rPr lang="th-TH" sz="32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การเตรียมความพร้อม</a:t>
            </a:r>
          </a:p>
          <a:p>
            <a:pPr marL="450850" indent="-450850" algn="thaiDist">
              <a:buFontTx/>
              <a:buAutoNum type="arabicPeriod"/>
            </a:pPr>
            <a:r>
              <a:rPr lang="th-TH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การติดตั้ง ดูแล บำรุงรักษา เครื่องมือ อุปกรณ์ที่จำเป็นในด้านต่างๆ ให้พร้อมใช้งานตลอดเวลา</a:t>
            </a:r>
          </a:p>
          <a:p>
            <a:pPr marL="450850" indent="-450850">
              <a:buFontTx/>
              <a:buAutoNum type="arabicPeriod"/>
            </a:pPr>
            <a:r>
              <a:rPr lang="th-TH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จัดทำบัญชีเครื่องมือและอุปกรณ์</a:t>
            </a:r>
          </a:p>
          <a:p>
            <a:pPr marL="450850" indent="-450850">
              <a:buFontTx/>
              <a:buAutoNum type="arabicPeriod"/>
            </a:pPr>
            <a:r>
              <a:rPr lang="th-TH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การจัดทำรายชื่อสำหรับติดต่อ</a:t>
            </a:r>
          </a:p>
          <a:p>
            <a:pPr marL="450850" indent="-450850" algn="thaiDist">
              <a:buFontTx/>
              <a:buAutoNum type="arabicPeriod"/>
            </a:pPr>
            <a:r>
              <a:rPr lang="th-TH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เตรียมพื้นที่ปลอดภัยสำหรับอพยพหรือที่พักฉุกเฉิน</a:t>
            </a:r>
          </a:p>
          <a:p>
            <a:pPr marL="355600" indent="-355600">
              <a:defRPr/>
            </a:pPr>
            <a:r>
              <a:rPr lang="en-US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5</a:t>
            </a:r>
            <a:r>
              <a:rPr lang="en-US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</a:t>
            </a:r>
            <a:r>
              <a:rPr lang="th-TH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การฝึกซ้อมแผนอพยพ</a:t>
            </a:r>
          </a:p>
          <a:p>
            <a:pPr marL="627063" indent="-627063">
              <a:defRPr/>
            </a:pPr>
            <a:r>
              <a:rPr lang="th-TH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- การฝึกซ้อมแผนการแจ้งเตือนภัยและการค้นหาและช่วยชีวิต</a:t>
            </a:r>
          </a:p>
          <a:p>
            <a:pPr marL="627063" indent="-627063">
              <a:defRPr/>
            </a:pPr>
            <a:r>
              <a:rPr lang="th-TH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- การแจ้งข่าวสารและให้ความรู้ประชาชน</a:t>
            </a:r>
          </a:p>
          <a:p>
            <a:pPr marL="627063" indent="-627063">
              <a:defRPr/>
            </a:pPr>
            <a:r>
              <a:rPr lang="en-US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6. </a:t>
            </a:r>
            <a:r>
              <a:rPr lang="th-TH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การเฝ้าระวังเหตุ</a:t>
            </a:r>
          </a:p>
          <a:p>
            <a:pPr marL="627063" indent="-627063">
              <a:defRPr/>
            </a:pPr>
            <a:r>
              <a:rPr lang="en-US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7.</a:t>
            </a:r>
            <a:r>
              <a:rPr lang="th-TH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การแจ้งเตือนภัย</a:t>
            </a: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สี่เหลี่ยมผืนผ้า 1"/>
          <p:cNvSpPr>
            <a:spLocks noChangeArrowheads="1"/>
          </p:cNvSpPr>
          <p:nvPr/>
        </p:nvSpPr>
        <p:spPr bwMode="auto">
          <a:xfrm>
            <a:off x="571472" y="1357298"/>
            <a:ext cx="814393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0850" indent="-450850"/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ขณะเกิดภัยพิบัติ</a:t>
            </a:r>
          </a:p>
          <a:p>
            <a:pPr marL="450850" indent="-450850"/>
            <a:endParaRPr lang="th-TH" sz="3600" b="1" dirty="0">
              <a:solidFill>
                <a:srgbClr val="002060"/>
              </a:solidFill>
              <a:latin typeface="TH SarabunPSK" pitchFamily="34" charset="-34"/>
              <a:cs typeface="JasmineUPC" pitchFamily="18" charset="-34"/>
            </a:endParaRPr>
          </a:p>
          <a:p>
            <a:pPr marL="450850" indent="-450850">
              <a:buFontTx/>
              <a:buAutoNum type="arabicPeriod"/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เรียกรวมพลคณะกรรมการ</a:t>
            </a:r>
          </a:p>
          <a:p>
            <a:pPr marL="450850" indent="-450850">
              <a:buFontTx/>
              <a:buAutoNum type="arabicPeriod"/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แจ้งชุมชนให้เตรียมพร้อมอพยพ</a:t>
            </a:r>
          </a:p>
          <a:p>
            <a:pPr marL="450850" indent="-450850">
              <a:buFontTx/>
              <a:buAutoNum type="arabicPeriod"/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เรียกรวมพลที่กำหนดจุดเตรียมพร้อมสำหรับอพยพ</a:t>
            </a:r>
          </a:p>
          <a:p>
            <a:pPr marL="450850" indent="-450850">
              <a:buFontTx/>
              <a:buAutoNum type="arabicPeriod"/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แจ้งกรรมการผู้ควบคุมผ่านเสียงตามสาย</a:t>
            </a:r>
          </a:p>
          <a:p>
            <a:pPr marL="450850" indent="-450850">
              <a:buFontTx/>
              <a:buAutoNum type="arabicPeriod"/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อพยพประชาชนไปยังพื้นที่ปลอดภัย</a:t>
            </a:r>
          </a:p>
          <a:p>
            <a:pPr marL="450850" indent="-450850">
              <a:buFontTx/>
              <a:buAutoNum type="arabicPeriod"/>
            </a:pP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สี่เหลี่ยมผืนผ้า 1"/>
          <p:cNvSpPr>
            <a:spLocks noChangeArrowheads="1"/>
          </p:cNvSpPr>
          <p:nvPr/>
        </p:nvSpPr>
        <p:spPr bwMode="auto">
          <a:xfrm>
            <a:off x="785812" y="1208108"/>
            <a:ext cx="764384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/>
            <a:r>
              <a:rPr lang="th-TH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การอพยพไปยังพื้นที่ปลอดภัย</a:t>
            </a:r>
          </a:p>
          <a:p>
            <a:pPr marL="742950" indent="-742950"/>
            <a:r>
              <a:rPr lang="th-TH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en-US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</a:t>
            </a:r>
            <a:r>
              <a:rPr lang="en-US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</a:t>
            </a:r>
            <a:r>
              <a:rPr lang="th-TH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บริหารการอพยพ</a:t>
            </a:r>
          </a:p>
          <a:p>
            <a:pPr marL="742950" indent="-742950"/>
            <a:r>
              <a:rPr lang="th-TH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2.  </a:t>
            </a:r>
            <a:r>
              <a:rPr lang="th-TH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ลงทะเบียนผู้อพยพ</a:t>
            </a:r>
          </a:p>
          <a:p>
            <a:pPr marL="742950" indent="-742950"/>
            <a:r>
              <a:rPr lang="th-TH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3. </a:t>
            </a:r>
            <a:r>
              <a:rPr lang="th-TH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ค้นหากู้ภัย ช่วยเหลือผู้บาดเจ็บ สูญหาย</a:t>
            </a:r>
          </a:p>
          <a:p>
            <a:pPr marL="742950" indent="-742950"/>
            <a:r>
              <a:rPr lang="th-TH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4. </a:t>
            </a:r>
            <a:r>
              <a:rPr lang="th-TH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ประสานขอความช่วยเหลือจากภายนอก</a:t>
            </a:r>
            <a:endParaRPr lang="en-US" sz="3600" dirty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742950" indent="-742950"/>
            <a:r>
              <a:rPr lang="en-US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5. </a:t>
            </a:r>
            <a:r>
              <a:rPr lang="th-TH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ดูแลความปลอดภัยศูนย์อพยพ</a:t>
            </a:r>
          </a:p>
          <a:p>
            <a:pPr marL="742950" indent="-742950"/>
            <a:r>
              <a:rPr lang="th-TH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6. </a:t>
            </a:r>
            <a:r>
              <a:rPr lang="th-TH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การให้บริการทางการแพทย์</a:t>
            </a:r>
          </a:p>
          <a:p>
            <a:pPr marL="742950" indent="-742950"/>
            <a:r>
              <a:rPr lang="th-TH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7. </a:t>
            </a:r>
            <a:r>
              <a:rPr lang="th-TH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สำรวจความสูญเสีย/เสียหาย</a:t>
            </a:r>
          </a:p>
          <a:p>
            <a:pPr marL="742950" indent="-742950"/>
            <a:r>
              <a:rPr lang="th-TH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8. </a:t>
            </a:r>
            <a:r>
              <a:rPr lang="th-TH" sz="36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การซ่อมแซมฉุกเฉินชั่วคราว</a:t>
            </a: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4"/>
          <p:cNvSpPr txBox="1">
            <a:spLocks noChangeArrowheads="1"/>
          </p:cNvSpPr>
          <p:nvPr/>
        </p:nvSpPr>
        <p:spPr bwMode="auto">
          <a:xfrm>
            <a:off x="1034586" y="1781124"/>
            <a:ext cx="66092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หลังเกิดภัยพิบัติ</a:t>
            </a:r>
          </a:p>
          <a:p>
            <a:r>
              <a:rPr lang="en-US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 </a:t>
            </a:r>
            <a:r>
              <a:rPr lang="th-TH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การอพยพกลับ</a:t>
            </a:r>
          </a:p>
          <a:p>
            <a:r>
              <a:rPr lang="th-TH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- แจ้งสถานการณ์</a:t>
            </a:r>
          </a:p>
          <a:p>
            <a:r>
              <a:rPr lang="th-TH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- การอพยพกลับ</a:t>
            </a:r>
          </a:p>
          <a:p>
            <a:r>
              <a:rPr lang="en-US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2. </a:t>
            </a:r>
            <a:r>
              <a:rPr lang="th-TH" sz="36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การตั้งศูนย์บรรเทาทุกข์และฟื้นฟูสภาพ</a:t>
            </a: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952770"/>
            <a:ext cx="4703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แผนโรงเรียนเตรียมพร้อมรับภัยพิบัติ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147" y="1772816"/>
            <a:ext cx="8441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</a:rPr>
              <a:t>วัตถุประสงค์ เพื่อเตรียมชุมชน/โรงเรียนให้พร้อมรับมือและลดความสูญเสียกับภัยพิบัติ</a:t>
            </a:r>
          </a:p>
        </p:txBody>
      </p:sp>
      <p:pic>
        <p:nvPicPr>
          <p:cNvPr id="7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สี่เหลี่ยมผืนผ้า 7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56627"/>
              </p:ext>
            </p:extLst>
          </p:nvPr>
        </p:nvGraphicFramePr>
        <p:xfrm>
          <a:off x="107504" y="2780928"/>
          <a:ext cx="8928987" cy="3505200"/>
        </p:xfrm>
        <a:graphic>
          <a:graphicData uri="http://schemas.openxmlformats.org/drawingml/2006/table">
            <a:tbl>
              <a:tblPr firstRow="1" firstCol="1" bandRow="1"/>
              <a:tblGrid>
                <a:gridCol w="39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16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1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ที่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โครงการ/กิจกรรม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วัตถุประสงค์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เป้าหมาย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ระยะเวลา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งบประมาณ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หน่วยงานรับผิดชอบ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สาระกิจกรรม(โรงเรียนทำเอง/ ร่วมมือ/ขอการสนับสนุน)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87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1.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ช่วยกันทอนหญ้า ตัดหญ้า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3 จุด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สิงหาคม-กันยายน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คณะกรรมการโรงเรียน สภานักเรียนโรงเรียนวิเศษชัยชาญวิทยาคม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นักเรียนและผู้ปกครอง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87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2.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แยกขยะเปียก ขยะแห้งและขยะอันตราย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4 จุด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ตลอดปี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คณะกรรมการโรงเรียน  สภานักเรียนโรงเรียนวิเศษชัยชาญวิทยาคม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นักเรียน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635430"/>
              </p:ext>
            </p:extLst>
          </p:nvPr>
        </p:nvGraphicFramePr>
        <p:xfrm>
          <a:off x="21734" y="1628800"/>
          <a:ext cx="8928987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39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0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ที่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วัตถุประสงค์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ระยะเวลา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หน่วยงานรับผิดชอบ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สาระกิจกรรม(โรงเรียนทำเอง/ ร่วมมือ/ขอการสนับสนุน)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87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รณรงค์ให้นักเรียนใส่ทราย คว่ำที่มีน้ำขัง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หน้าห้องน้ำชาย หญิง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 สัปดาห์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คณะกรรมการโรงเรียน สภานักเรียนโรงเรียนวิเศษชัยชาญวิทยาคม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รพ.สต.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87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4.</a:t>
                      </a:r>
                      <a:endParaRPr lang="en-GB" sz="20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สร้างตาข่ายป้องกันนกพิราบ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 err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โรงยิม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240,000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คณะกรรมการโรงเรียน สภานักเรียนโรงเรียนวิเศษชัยชาญวิทยาคม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 err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อบจ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.</a:t>
                      </a:r>
                      <a:endParaRPr lang="en-GB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187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5.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อบรมปฐมพยาบาลเบื้องต้นและความรู้เรื่องโรคที่มากับน้ำ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  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ครู สภานักเรียน นักเรียน จำนวน 60 คน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1 วัน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คณะกรรมการโรงเรียน สภานักเรียนโรงเรียนวิเศษชัยชาญวิทยาคม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สภากาชาดไทย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83768" y="404664"/>
            <a:ext cx="3696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แผนโรงเรียนเตรียมพร้อมรับภัยพิบัติ</a:t>
            </a:r>
          </a:p>
        </p:txBody>
      </p:sp>
    </p:spTree>
    <p:extLst>
      <p:ext uri="{BB962C8B-B14F-4D97-AF65-F5344CB8AC3E}">
        <p14:creationId xmlns:p14="http://schemas.microsoft.com/office/powerpoint/2010/main" val="40784240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4629"/>
              </p:ext>
            </p:extLst>
          </p:nvPr>
        </p:nvGraphicFramePr>
        <p:xfrm>
          <a:off x="107504" y="877476"/>
          <a:ext cx="8856982" cy="5958840"/>
        </p:xfrm>
        <a:graphic>
          <a:graphicData uri="http://schemas.openxmlformats.org/drawingml/2006/table">
            <a:tbl>
              <a:tblPr firstRow="1" firstCol="1" bandRow="1"/>
              <a:tblGrid>
                <a:gridCol w="38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1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ที่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โครงการ/กิจกรรม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วัตถุประสงค์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เป้าหมาย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ระยะเวลา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งบประมาณ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หน่วยงานรับผิดชอบ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สาระกิจกรรม(โรงเรียนทำเอง/ ร่วมมือ/ขอการสนับสนุน)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87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6.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ให้ความเรื่องการป้องกันสัตว์มีพิษ พูดหน้าเสาธง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นักเรียนทั้งหมด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สัปดาห์ละ 2 ครั้ง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คณะกรรมการโรงเรียน สภานักเรียนโรงเรียนวิเศษชัยชาญวิทยาคม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87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7.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การป้องกันไข้หวัดนก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นักเรียน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คณะกรรมการโรงเรียน สภานักเรียนโรงเรียนวิเศษชัยชาญวิทยาคม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187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8.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รั้วโรงเรียน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เพื่อป้องกันนักเรียนออกจากโรงเรียน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คณะกรรมการ สภานักเรียนโรงเรียนวิเศษชัยชาญวิทยาคม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อบต.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187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9.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ประตูห้องน้ำชำรุด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5 ห้อง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คณะกรรมการ สภานักเรียนโรงเรียนวิเศษชัยชาญวิทยาคม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11760" y="188640"/>
            <a:ext cx="3696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แผนโรงเรียนเตรียมพร้อมรับภัยพิบัติ</a:t>
            </a:r>
          </a:p>
        </p:txBody>
      </p:sp>
    </p:spTree>
    <p:extLst>
      <p:ext uri="{BB962C8B-B14F-4D97-AF65-F5344CB8AC3E}">
        <p14:creationId xmlns:p14="http://schemas.microsoft.com/office/powerpoint/2010/main" val="19616725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48096"/>
              </p:ext>
            </p:extLst>
          </p:nvPr>
        </p:nvGraphicFramePr>
        <p:xfrm>
          <a:off x="25142" y="607268"/>
          <a:ext cx="9011354" cy="6134100"/>
        </p:xfrm>
        <a:graphic>
          <a:graphicData uri="http://schemas.openxmlformats.org/drawingml/2006/table">
            <a:tbl>
              <a:tblPr firstRow="1" firstCol="1" bandRow="1"/>
              <a:tblGrid>
                <a:gridCol w="394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3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8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8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ที่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โครงการ/กิจกรรม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วัตถุประสงค์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เป้าหมาย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ระยะเวลา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งบประมาณ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หน่วยงานรับผิดชอบ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สาระกิจกรรม(โรงเรียนทำเอง/ ร่วมมือ/ขอการสนับสนุน)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87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10.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ทาสีสนามบาสเกตบอล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 สนาม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คณะกรรมการ สภานักเรียนโรงเรียนวิเศษชัยชาญวิทยาคม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8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11.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เทปูนใต้ถุนอาคาร 1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เทปูนใต้ถุนอาคารและนำโต๊ะม้าหินมาวาง เพื่อให้นักเรียนพักตอนกลางวัน 5 จุด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-เทปูน ..........ตารางเมตร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-โต๊ะ ม้าหิน 5 จุด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คณะกรรมการ สภานักเรียนโรงเรียนวิเศษชัยชาญวิทยาคม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187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12.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อบรมความรู้เรื่องการใช้สัญญาณจราจร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สภานักเรียน นักเรียน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คณะกรรมการ สภานักเรียนโรงเรียนวิเศษชัยชาญวิทยาคม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สถานีตำรวจภูธรอำเภอวิเศษชัยชาญ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978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13.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จัดหาอุปกรณ์กู้ชีพ กู้ภัย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-ไฟฉาย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-นกหวีด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-กระบองไฟ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-เสื้อสะท้อนแสง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กรวยจราจร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คณะกรรมการ สภานักเรียนโรงเรียนวิเศษชัยชาญวิทยาคม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8564" marR="1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83768" y="0"/>
            <a:ext cx="3696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แผนโรงเรียนเตรียมพร้อมรับภัยพิบัติ</a:t>
            </a:r>
          </a:p>
        </p:txBody>
      </p:sp>
    </p:spTree>
    <p:extLst>
      <p:ext uri="{BB962C8B-B14F-4D97-AF65-F5344CB8AC3E}">
        <p14:creationId xmlns:p14="http://schemas.microsoft.com/office/powerpoint/2010/main" val="42684026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18090"/>
              </p:ext>
            </p:extLst>
          </p:nvPr>
        </p:nvGraphicFramePr>
        <p:xfrm>
          <a:off x="179512" y="1052736"/>
          <a:ext cx="8712968" cy="5750456"/>
        </p:xfrm>
        <a:graphic>
          <a:graphicData uri="http://schemas.openxmlformats.org/drawingml/2006/table">
            <a:tbl>
              <a:tblPr firstRow="1" firstCol="1" bandRow="1"/>
              <a:tblGrid>
                <a:gridCol w="1448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7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คณะกรรมการ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ก่อนเกิดภัย</a:t>
                      </a:r>
                      <a:endParaRPr lang="en-GB" sz="180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ขณะเกิดภัย</a:t>
                      </a:r>
                      <a:endParaRPr lang="en-GB" sz="180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หลังเกิดภัย</a:t>
                      </a:r>
                      <a:endParaRPr lang="en-GB" sz="180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5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ฝ่ายอำนวยการ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 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 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 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 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 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 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 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 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 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 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 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จัดให้ความรู้อาสาสมัครในโรงเรียน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จัดหาอุปกรณ์ดับเพลิง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ฝึกซ้อมอพยพ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จัดทำบัญชีรายชื่ออุปกรณ์</a:t>
                      </a: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/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ผู้เก็บรักษา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แจ้งข่าวภัยที่มีในโรงเรียนให้นักเรียนทราบและเตรียมอพยพ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 ประกาศให้กรรมการแต่ละฝ่ายเตรียมพร้อมในการอพยพ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ตรวจสอบความพร้อมในด้านอุปกรณ์เครื่องมือ และบุคลากร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 บัญชี รายชื่องานกับหน่วยงานที่เกี่ยวข้อง พร้อมช่องทางการติดต่อ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รายงานสถานการณ์ ให้ทุกคนทราบ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ประสานงานกับหน่วยงานต่างๆ เพื่อขอความช่วยเหลือจากหน่วยงานที่เกี่ยวข้อง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รวบรวมรายชื่อผู้บาดเจ็บ ผู้เสียชีวิต รายงานผลให้หน่วยราชการทราบ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 สำรวจความเสียหายของทรัพย์สิน บ้านเรือน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เก็บ ดูแลทำความสะอาดเครื่องมืออุปกรณ์เครื่องใช้ส่งคืนเจ้าของให้เรียนร้อย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ทำความสะอาดพื้นที่คืนเจ้าของ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เมื่อได้รับการยืนยันการเกิดภัย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เรียกระดมพล คณะกรรมการฯมอบหมายหน้าที่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 แจ้งกรรมการฝ่ายแจ้งเตือนภัย แจ้งภัยให้นักเรียนอพยพ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ประสานงานคณะกรรมการทุกฝ่าย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ประสานงานหน่วยงานที่เกี่ยวข้องขอความช่วยเหลือ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ประสานงานกับทุกฝ่ายตลอดเวลา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 ประสานงานหน่วยงานที่เกี่ยวข้องขอความช่วยเหลือ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รายงานศูนย์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แจ้งฝ่ายเฝ้าระวังและแจ้งเตือนภัยประกาศสถานการณ์ภัยสงบ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สรุปรายงานความเสียหาย</a:t>
                      </a:r>
                      <a:endParaRPr lang="en-GB" sz="18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987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571529" y="1000125"/>
            <a:ext cx="82153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ลักษณะของแผนที่ดี 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442913" indent="-442913" algn="thaiDist">
              <a:defRPr/>
            </a:pP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8.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แผนที่ดีต้องเน้นอนาคต เพราะว่าการวางแผนคือ  กระบวนการต่างๆ ในการตัดสินใจในปัจจุบัน เพื่อการปฏิบัติการในอนาคต จึงต้องมุ่งเน้นการตอบสนองการปฏิบัติงานภายใต้สถานการณ์ต่างๆในอนาคตได้อย่างประสิทธิภาพ</a:t>
            </a:r>
          </a:p>
          <a:p>
            <a:pPr marL="442913" indent="-442913" algn="thaiDist">
              <a:defRPr/>
            </a:pP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9.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แผนที่ดีมีความต่อเนื่อง</a:t>
            </a: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ต้องมุ่งเน้นการปฏิบัติอย่างต่อเนื่องของแผน เพื่อให้องค์กรก้าวไปข้างหน้าอย่างมีประสิทธิภาพ</a:t>
            </a:r>
            <a:endParaRPr lang="th-TH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10360"/>
              </p:ext>
            </p:extLst>
          </p:nvPr>
        </p:nvGraphicFramePr>
        <p:xfrm>
          <a:off x="209291" y="1772816"/>
          <a:ext cx="8827205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146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0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6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ฝ่ายเฝ้าระวังและแจ้งเตือนภัย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1.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ติดตามข่าวสารและสถานการณ์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2.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เตรียมอุปกรณ์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ถังดับเพลิง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ชุดผจญเพลิง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สายยางดับเพลิง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ป้ายบอกทางหนีไฟ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เครื่องกระจายเสียง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ไซเลน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ระฆัง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วิทยุสื่อสาร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-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หัวรับน้ำดับเพลิง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3.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จัดอบรมการหนีไฟ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4.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จัดหาสถานที่จุดรวมพล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 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1.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ประกาศแจ้งเตือน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2.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อพยพคนให้ไปอยู่ที่จุดรวมพล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3.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ตรวจสอบรายชื่อนักเรียนแต่ละชั้น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4.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แจ้งฝ่ายอำนวยการในสถานการณ์และแจ้งจำนวนนักเรียน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5.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รอคำสั่งจากฝ่ายอำนวยการ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1.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ประกาศความคืบหน้าของสถานการณ์เป็นระยะๆให้คนที่อยู่จุดรวมพลทราบ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2.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ประกาศสถานการณ์ภัยสงบ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3.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เก็บทำความสะอาดเครื่องมือเครื่องใช้ในครั้งต่อไป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4.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รายงานฝ่ายอำนวยการ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0444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51874"/>
              </p:ext>
            </p:extLst>
          </p:nvPr>
        </p:nvGraphicFramePr>
        <p:xfrm>
          <a:off x="107506" y="1700808"/>
          <a:ext cx="8928989" cy="4968552"/>
        </p:xfrm>
        <a:graphic>
          <a:graphicData uri="http://schemas.openxmlformats.org/drawingml/2006/table">
            <a:tbl>
              <a:tblPr firstRow="1" firstCol="1" bandRow="1"/>
              <a:tblGrid>
                <a:gridCol w="1484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5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8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ฝ่ายอพยพ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จัดทำบัญชีอุปกรณ์ยานพาหนะ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เตรียมอุปกรณ์ให้พร้อมสำหรับเหตุอัคคีภัยตามจุดต่างๆ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กำหนดพื้นที่ปลอดภัยหรือเส้นทางการหนี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ให้ความรู้ในการเตรียมรับสถานการณ์การเกิดเหตุอัคคีภัย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มีหมายเลขฉุกเฉินบอกตามจุดที่สังเกตเห็นได้ชัดเจน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มีการจัดทำจุดเตือนสัญญาณเวลาเกิดเหตุ เช่น ระฆัง  นกหวีด ฯลฯ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ลงทะเบียนผู้อพยพ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จัดระเบียบผู้อพยพเข้าพักอาศัยในพื้นที่ปลอดภัย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ดูแลเรื่องอาหารการกินต่างๆ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ประสานฝ่ายเฝ้าค้นหากู้ภัยและปฐมพยาบาลดูแลผู้เจ็บป่วยหรือบาดเจ็บ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รายงานศูนย์อำนวยการ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รายงานผลการอพยพ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หากมีผู้สูญหายรายงานให้ฝ่ายอำนวยการทราบและประสานกับฝ่ายค้นหากู้ภัยและปฐมพยาบาลออกค้นหาผู้สูญหาย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ดูแลการอพยพกลับเมื่อรับแจ้งสถานการณ์สงบ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ดูแลผู้อพยพที่บ้านเรือนเสียหายที่ไม่สามารถกลับบ้านได้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ทำรายงานต่อศูนย์อำนวยการ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12611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00756"/>
              </p:ext>
            </p:extLst>
          </p:nvPr>
        </p:nvGraphicFramePr>
        <p:xfrm>
          <a:off x="144017" y="950168"/>
          <a:ext cx="8964487" cy="5791200"/>
        </p:xfrm>
        <a:graphic>
          <a:graphicData uri="http://schemas.openxmlformats.org/drawingml/2006/table">
            <a:tbl>
              <a:tblPr firstRow="1" firstCol="1" bandRow="1"/>
              <a:tblGrid>
                <a:gridCol w="1490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10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ฝ่ายค้นหากู้ภัยและปฐมพยาบาล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1.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เตรียมอุปกรณ์ต่างๆ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ngsana New"/>
                        <a:buChar char="-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Calibri"/>
                          <a:cs typeface="JasmineUPC" panose="02020603050405020304" pitchFamily="18" charset="-34"/>
                        </a:rPr>
                        <a:t>ยาปฐมพยาบาล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ngsana New"/>
                        <a:buChar char="-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Calibri"/>
                          <a:cs typeface="JasmineUPC" panose="02020603050405020304" pitchFamily="18" charset="-34"/>
                        </a:rPr>
                        <a:t>น้ำดื่ม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ngsana New"/>
                        <a:buChar char="-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Calibri"/>
                          <a:cs typeface="JasmineUPC" panose="02020603050405020304" pitchFamily="18" charset="-34"/>
                        </a:rPr>
                        <a:t>อุปกรณ์ในการเคลื่อนย้าย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2.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ประชุมแบ่งฝ่ายการทำงาน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ngsana New"/>
                        <a:buChar char="-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Calibri"/>
                          <a:cs typeface="JasmineUPC" panose="02020603050405020304" pitchFamily="18" charset="-34"/>
                        </a:rPr>
                        <a:t>ฝ่ายรวมพลในการปฐมพยาบาล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ngsana New"/>
                        <a:buChar char="-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Calibri"/>
                          <a:cs typeface="JasmineUPC" panose="02020603050405020304" pitchFamily="18" charset="-34"/>
                        </a:rPr>
                        <a:t>ฝ่ายเคลื่อนย้าย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ngsana New"/>
                        <a:buChar char="-"/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Calibri"/>
                          <a:cs typeface="JasmineUPC" panose="02020603050405020304" pitchFamily="18" charset="-34"/>
                        </a:rPr>
                        <a:t>ฝ่ายปฐมพยาบาล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Calibri"/>
                        <a:cs typeface="JasmineUPC" panose="02020603050405020304" pitchFamily="18" charset="-34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1.</a:t>
                      </a:r>
                      <a:r>
                        <a:rPr lang="th-TH" sz="200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ค้นหาผู้บาดเจ็บ และเคลื่อนย้ายไปยังจุดรวมพล ปฐมพยาบาลเบื้องต้น</a:t>
                      </a:r>
                      <a:endParaRPr lang="en-GB" sz="200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1.</a:t>
                      </a:r>
                      <a:r>
                        <a:rPr lang="th-TH" sz="200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ฝ่ายค้นหากู้ภัย และปฐมพยาบาลต้องให้กำลังใจผู้ประสบภัย ถ้ามีผู้บาดเจ็บสาหัดต้องนำส่งโรงพยาบาล และรายงานไปยังฝ่ายอำนวยการ</a:t>
                      </a:r>
                      <a:endParaRPr lang="en-GB" sz="200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5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ฝ่ายรักษาความสงบเรียบร้อย</a:t>
                      </a:r>
                      <a:endParaRPr lang="en-GB" sz="200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1.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จัดเตรียมอุปกรณ์สำหรับรักษาความสงบ เช่น  นกหวีด  ถังดับเพลิง น้ำ  หน้ากาก (ผ้าปิดจมูก) ยา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2.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แบ่งจุดรับผิดชอบ  ดูและความสะดวก  การจราจร  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3.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จุดรวมพล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4.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จุดเฝ้าระวัง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5.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ดูแลความเป็นระเบียบในโรงเรียน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1.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ดูแลความปลอดภัยของทรัพย์สินโรงเรียน   ตามจุดที่กำหนด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2.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ดูแลการจราจรขณะอพยพ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3.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ดูแลความเป็นระเบียบในพื้นที่อพยพ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4.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รายงานศูนย์อำนวยการ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5.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ดูแลความปลอดภัยซึ่งกันและกัน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1.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ดูแลความปลอดภัยของทรัพย์สินโรงเรียน   ตามจุดที่กำหนด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2.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ดูแลความสงบเรียบร้อย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3.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สำรวจความเสียหายทรัพย์สินของโรงเรียนและรายงานผล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4.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ดูแลการจราจรขณะอพยพ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5.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รายงานศูนย์อำนวยการ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6.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ea typeface="Times New Roman"/>
                          <a:cs typeface="JasmineUPC" panose="02020603050405020304" pitchFamily="18" charset="-34"/>
                        </a:rPr>
                        <a:t>ควบคุมพื้นที่เสียหายและจุดอันตราย</a:t>
                      </a:r>
                      <a:endParaRPr lang="en-GB" sz="2000" dirty="0">
                        <a:effectLst/>
                        <a:latin typeface="JasmineUPC" panose="02020603050405020304" pitchFamily="18" charset="-34"/>
                        <a:ea typeface="Times New Roman"/>
                        <a:cs typeface="JasmineUPC" panose="02020603050405020304" pitchFamily="18" charset="-34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12790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39843"/>
              </p:ext>
            </p:extLst>
          </p:nvPr>
        </p:nvGraphicFramePr>
        <p:xfrm>
          <a:off x="179512" y="2002562"/>
          <a:ext cx="8784975" cy="4824536"/>
        </p:xfrm>
        <a:graphic>
          <a:graphicData uri="http://schemas.openxmlformats.org/drawingml/2006/table">
            <a:tbl>
              <a:tblPr firstRow="1" firstCol="1" bandRow="1"/>
              <a:tblGrid>
                <a:gridCol w="6645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6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รายการ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สภาพการดำเนินงาน</a:t>
                      </a:r>
                      <a:endParaRPr lang="en-GB" sz="24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ปฏิบัติ</a:t>
                      </a:r>
                      <a:endParaRPr lang="en-GB" sz="24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ไม่ปฏิบัติ</a:t>
                      </a:r>
                      <a:endParaRPr lang="en-GB" sz="24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1. </a:t>
                      </a:r>
                      <a:r>
                        <a:rPr lang="th-TH" sz="240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โรงเรียนมีการจัดทำแผนปฏิบัติการป้องกันภัยธรรมชาติ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2. </a:t>
                      </a:r>
                      <a:r>
                        <a:rPr lang="th-TH" sz="240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โรงเรียนมีการจัดกิจกรรมการเรียนการสอนภัยพิบัติธรรมชาติในสถานศึกษา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3. </a:t>
                      </a:r>
                      <a:r>
                        <a:rPr lang="th-TH" sz="240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โรงเรียนจัดทำหลักสูตรภัยพิบัติธรรมชาติเฉพาะขึ้นในสถานศึกษา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4. </a:t>
                      </a:r>
                      <a:r>
                        <a:rPr lang="th-TH" sz="240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โรงเรียน</a:t>
                      </a:r>
                      <a:r>
                        <a:rPr lang="th-TH" sz="2400" dirty="0" err="1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บูรณา</a:t>
                      </a:r>
                      <a:r>
                        <a:rPr lang="th-TH" sz="240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การการสอนภัยพิบัติธรรมชาติเข้ากับกลุ่มสาระอื่นๆ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5. </a:t>
                      </a:r>
                      <a:r>
                        <a:rPr lang="th-TH" sz="240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โรงเรียนมีการฝึกซ้อมการอพยพเพื่อรับมือภัยพิบัติที่อาจเกิดขึ้นในโรงเรียน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6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6. </a:t>
                      </a:r>
                      <a:r>
                        <a:rPr lang="th-TH" sz="240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โรงเรียนมีการสรุปผลการฝึกซ้อมและวัดความพึงพอใจของนักเรียน</a:t>
                      </a:r>
                      <a:br>
                        <a:rPr lang="th-TH" sz="240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</a:br>
                      <a:r>
                        <a:rPr lang="th-TH" sz="240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   - ได้ค่าความพึงพอใจของนักเรียนทุกคน   ร้อยละ....................... 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3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7. </a:t>
                      </a:r>
                      <a:r>
                        <a:rPr lang="th-TH" sz="240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โรงเรียนมีการรายงานต้นสังกัดเมื่อเกิดภัยพิบัติทางธรรมชาติ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251520" y="96735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ผลการดำเนินงาน</a:t>
            </a:r>
            <a:br>
              <a:rPr lang="th-TH" dirty="0"/>
            </a:br>
            <a:r>
              <a:rPr lang="th-TH" dirty="0"/>
              <a:t>           </a:t>
            </a:r>
            <a:r>
              <a:rPr lang="th-TH" b="1" dirty="0"/>
              <a:t>คำชี้แจง </a:t>
            </a:r>
            <a:r>
              <a:rPr lang="th-TH" dirty="0"/>
              <a:t>ให้ท่านทำเครื่องหมาย / ลงในช่องตามสภาพการปฏิบัติงานของท่าน</a:t>
            </a:r>
            <a:endParaRPr lang="en-GB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5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42569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6462"/>
            <a:ext cx="6885978" cy="626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3851920" y="4869160"/>
            <a:ext cx="4892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b="1" dirty="0">
                <a:solidFill>
                  <a:srgbClr val="C00000"/>
                </a:solidFill>
                <a:latin typeface="TH Charm of AU" pitchFamily="34" charset="-34"/>
                <a:cs typeface="TH Charm of AU" pitchFamily="34" charset="-34"/>
              </a:rPr>
              <a:t>จบแล้ว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3528" y="1473915"/>
            <a:ext cx="85010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วัตถุประสงค์ของแผน หมายถึง เป้าหมายที่องค์กรต้องการให้กิจกรรมบรรลุผลสำเร็จ วัตถุประสงค์ที่ดี  ต้องคำนึงถึง</a:t>
            </a:r>
          </a:p>
          <a:p>
            <a:pPr marL="442913" indent="279400">
              <a:buFont typeface="Wingdings" pitchFamily="2" charset="2"/>
              <a:buChar char="§"/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 ความเป็นเฉพาะ </a:t>
            </a: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(Specific)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JasmineUPC" pitchFamily="18" charset="-34"/>
            </a:endParaRPr>
          </a:p>
          <a:p>
            <a:pPr marL="442913" indent="279400">
              <a:buFont typeface="Wingdings" pitchFamily="2" charset="2"/>
              <a:buChar char="§"/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  สามารถวัดได้	</a:t>
            </a: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(Measurable)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JasmineUPC" pitchFamily="18" charset="-34"/>
            </a:endParaRPr>
          </a:p>
          <a:p>
            <a:pPr marL="442913" indent="279400">
              <a:buFont typeface="Wingdings" pitchFamily="2" charset="2"/>
              <a:buChar char="§"/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  สามารถบรรลุจุดมุ่งหมายได้  </a:t>
            </a: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(Attainable)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JasmineUPC" pitchFamily="18" charset="-34"/>
            </a:endParaRPr>
          </a:p>
          <a:p>
            <a:pPr marL="442913" indent="279400">
              <a:buFont typeface="Wingdings" pitchFamily="2" charset="2"/>
              <a:buChar char="§"/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เป็นจริงได้/สมเหตุสมผล</a:t>
            </a: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(Realistic/Reasonable)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JasmineUPC" pitchFamily="18" charset="-34"/>
            </a:endParaRPr>
          </a:p>
          <a:p>
            <a:pPr marL="442913" indent="279400">
              <a:buFont typeface="Wingdings" pitchFamily="2" charset="2"/>
              <a:buChar char="§"/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  มีระยะเวลา  </a:t>
            </a: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JasmineUPC" pitchFamily="18" charset="-34"/>
              </a:rPr>
              <a:t>(Timely)</a:t>
            </a:r>
            <a:endParaRPr lang="th-TH" sz="4000" b="1" dirty="0">
              <a:solidFill>
                <a:srgbClr val="002060"/>
              </a:solidFill>
              <a:cs typeface="Jasmine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836712"/>
            <a:ext cx="3690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>
                <a:solidFill>
                  <a:srgbClr val="00B0F0"/>
                </a:solidFill>
                <a:cs typeface="JasmineUPC" pitchFamily="18" charset="-34"/>
              </a:rPr>
              <a:t>การตั้งวัตถุประสงค์</a:t>
            </a:r>
          </a:p>
        </p:txBody>
      </p:sp>
      <p:pic>
        <p:nvPicPr>
          <p:cNvPr id="7" name="Picture 11" descr="สัญลักษณ์กาชาดไท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967679" cy="9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สี่เหลี่ยมผืนผ้า 7"/>
          <p:cNvSpPr/>
          <p:nvPr/>
        </p:nvSpPr>
        <p:spPr>
          <a:xfrm>
            <a:off x="984868" y="-27385"/>
            <a:ext cx="8159131" cy="96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ชุมชนเตรียมพร้อมรับภัยพิบัติ 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:CBDRR</a:t>
            </a:r>
            <a:endParaRPr lang="th-TH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โรงเรียนเตรียมพร้อมรับภัยพิบัติ</a:t>
            </a:r>
            <a:r>
              <a:rPr lang="en-US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:SBDRR</a:t>
            </a:r>
            <a:endParaRPr lang="en-GB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5720</Words>
  <Application>Microsoft Office PowerPoint</Application>
  <PresentationFormat>On-screen Show (4:3)</PresentationFormat>
  <Paragraphs>1414</Paragraphs>
  <Slides>84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7" baseType="lpstr">
      <vt:lpstr>Angsana New</vt:lpstr>
      <vt:lpstr>AngsanaUPC</vt:lpstr>
      <vt:lpstr>Arial</vt:lpstr>
      <vt:lpstr>Browallia New</vt:lpstr>
      <vt:lpstr>Calibri</vt:lpstr>
      <vt:lpstr>JasmineUPC</vt:lpstr>
      <vt:lpstr>KodchiangUPC</vt:lpstr>
      <vt:lpstr>TH Charm of AU</vt:lpstr>
      <vt:lpstr>TH SarabunPSK</vt:lpstr>
      <vt:lpstr>Times New Roman</vt:lpstr>
      <vt:lpstr>Wingdings</vt:lpstr>
      <vt:lpstr>ชุดรูปแบบของ Office</vt:lpstr>
      <vt:lpstr>เอกสาร</vt:lpstr>
      <vt:lpstr>การจัดทำแผน ชุมชนพร้อมรับภัยพิบัติ และ โรงเรียนเตรียมพร้อมรับภัยพิบัติ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แผนชุมชนเตรียมพร้อมรับภัยพิบัติ</vt:lpstr>
      <vt:lpstr>โครงร่างการจัดทำแผนชุมชน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การจัดทำแผนชุมชนพร้อมรับภัยพิบัติ</dc:title>
  <dc:creator>sKzXP</dc:creator>
  <cp:lastModifiedBy>Rommanee KLAEOTANONG</cp:lastModifiedBy>
  <cp:revision>175</cp:revision>
  <dcterms:created xsi:type="dcterms:W3CDTF">2012-02-02T06:01:21Z</dcterms:created>
  <dcterms:modified xsi:type="dcterms:W3CDTF">2019-06-11T01:29:27Z</dcterms:modified>
</cp:coreProperties>
</file>