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263" r:id="rId2"/>
    <p:sldId id="381" r:id="rId3"/>
    <p:sldId id="264" r:id="rId4"/>
    <p:sldId id="351" r:id="rId5"/>
    <p:sldId id="352" r:id="rId6"/>
    <p:sldId id="266" r:id="rId7"/>
    <p:sldId id="331" r:id="rId8"/>
    <p:sldId id="335" r:id="rId9"/>
    <p:sldId id="332" r:id="rId10"/>
    <p:sldId id="333" r:id="rId11"/>
    <p:sldId id="336" r:id="rId12"/>
    <p:sldId id="338" r:id="rId13"/>
    <p:sldId id="339" r:id="rId14"/>
    <p:sldId id="341" r:id="rId15"/>
    <p:sldId id="353" r:id="rId16"/>
    <p:sldId id="354" r:id="rId17"/>
    <p:sldId id="355" r:id="rId18"/>
    <p:sldId id="356" r:id="rId19"/>
    <p:sldId id="357" r:id="rId20"/>
    <p:sldId id="358" r:id="rId21"/>
    <p:sldId id="343" r:id="rId22"/>
    <p:sldId id="342" r:id="rId23"/>
    <p:sldId id="344" r:id="rId24"/>
    <p:sldId id="345" r:id="rId25"/>
    <p:sldId id="350" r:id="rId26"/>
    <p:sldId id="347" r:id="rId27"/>
    <p:sldId id="346" r:id="rId28"/>
    <p:sldId id="348" r:id="rId29"/>
    <p:sldId id="285" r:id="rId30"/>
    <p:sldId id="349" r:id="rId31"/>
    <p:sldId id="360" r:id="rId32"/>
    <p:sldId id="359" r:id="rId33"/>
    <p:sldId id="361" r:id="rId34"/>
    <p:sldId id="363" r:id="rId35"/>
    <p:sldId id="379" r:id="rId36"/>
    <p:sldId id="374" r:id="rId37"/>
    <p:sldId id="375" r:id="rId38"/>
    <p:sldId id="376" r:id="rId39"/>
    <p:sldId id="377" r:id="rId40"/>
    <p:sldId id="378" r:id="rId41"/>
    <p:sldId id="364" r:id="rId42"/>
    <p:sldId id="362" r:id="rId43"/>
    <p:sldId id="365" r:id="rId44"/>
    <p:sldId id="265" r:id="rId45"/>
    <p:sldId id="330" r:id="rId46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0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CA13D-5725-427B-9AA3-0797A6F8E80C}" type="datetimeFigureOut">
              <a:rPr lang="th-TH" smtClean="0"/>
              <a:pPr/>
              <a:t>11/06/62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2DD134-CBED-4C70-9EF0-1F14E052EAC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6635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953DA-178A-4A62-AF29-76E113BDC783}" type="datetimeFigureOut">
              <a:rPr lang="th-TH" smtClean="0"/>
              <a:pPr/>
              <a:t>11/06/62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0E212-5EF8-4DB3-9F09-9D8814C7F8AA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092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E3C55-67BF-4902-9FBA-9FB64BD6B2DF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2089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2D0DF-DF8F-499B-B92A-D63CE61B9BC7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99654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A64DD-7D7A-4636-81DC-5FCEB36466E3}" type="datetimeFigureOut">
              <a:rPr lang="th-TH" smtClean="0"/>
              <a:pPr/>
              <a:t>11/06/62</a:t>
            </a:fld>
            <a:endParaRPr lang="th-TH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5751-6ACF-4575-87DE-38E8CCDC72AB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A64DD-7D7A-4636-81DC-5FCEB36466E3}" type="datetimeFigureOut">
              <a:rPr lang="th-TH" smtClean="0"/>
              <a:pPr/>
              <a:t>11/06/62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5751-6ACF-4575-87DE-38E8CCDC72AB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A64DD-7D7A-4636-81DC-5FCEB36466E3}" type="datetimeFigureOut">
              <a:rPr lang="th-TH" smtClean="0"/>
              <a:pPr/>
              <a:t>11/06/62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5751-6ACF-4575-87DE-38E8CCDC72AB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A64DD-7D7A-4636-81DC-5FCEB36466E3}" type="datetimeFigureOut">
              <a:rPr lang="th-TH" smtClean="0"/>
              <a:pPr/>
              <a:t>11/06/62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5751-6ACF-4575-87DE-38E8CCDC72AB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A64DD-7D7A-4636-81DC-5FCEB36466E3}" type="datetimeFigureOut">
              <a:rPr lang="th-TH" smtClean="0"/>
              <a:pPr/>
              <a:t>11/06/62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5751-6ACF-4575-87DE-38E8CCDC72AB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A64DD-7D7A-4636-81DC-5FCEB36466E3}" type="datetimeFigureOut">
              <a:rPr lang="th-TH" smtClean="0"/>
              <a:pPr/>
              <a:t>11/06/62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5751-6ACF-4575-87DE-38E8CCDC72AB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A64DD-7D7A-4636-81DC-5FCEB36466E3}" type="datetimeFigureOut">
              <a:rPr lang="th-TH" smtClean="0"/>
              <a:pPr/>
              <a:t>11/06/62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5751-6ACF-4575-87DE-38E8CCDC72AB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A64DD-7D7A-4636-81DC-5FCEB36466E3}" type="datetimeFigureOut">
              <a:rPr lang="th-TH" smtClean="0"/>
              <a:pPr/>
              <a:t>11/06/62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5751-6ACF-4575-87DE-38E8CCDC72AB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A64DD-7D7A-4636-81DC-5FCEB36466E3}" type="datetimeFigureOut">
              <a:rPr lang="th-TH" smtClean="0"/>
              <a:pPr/>
              <a:t>11/06/62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5751-6ACF-4575-87DE-38E8CCDC72AB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A64DD-7D7A-4636-81DC-5FCEB36466E3}" type="datetimeFigureOut">
              <a:rPr lang="th-TH" smtClean="0"/>
              <a:pPr/>
              <a:t>11/06/62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5751-6ACF-4575-87DE-38E8CCDC72AB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A64DD-7D7A-4636-81DC-5FCEB36466E3}" type="datetimeFigureOut">
              <a:rPr lang="th-TH" smtClean="0"/>
              <a:pPr/>
              <a:t>11/06/62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E1A5751-6ACF-4575-87DE-38E8CCDC72AB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32A64DD-7D7A-4636-81DC-5FCEB36466E3}" type="datetimeFigureOut">
              <a:rPr lang="th-TH" smtClean="0"/>
              <a:pPr/>
              <a:t>11/06/62</a:t>
            </a:fld>
            <a:endParaRPr lang="th-TH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E1A5751-6ACF-4575-87DE-38E8CCDC72AB}" type="slidenum">
              <a:rPr lang="th-TH" smtClean="0"/>
              <a:pPr/>
              <a:t>‹#›</a:t>
            </a:fld>
            <a:endParaRPr lang="th-TH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556792"/>
            <a:ext cx="7851648" cy="118072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7200" spc="50" dirty="0" smtClean="0">
                <a:ln w="11430">
                  <a:noFill/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งานภัยพิบัติในโรงเรียน</a:t>
            </a:r>
            <a:endParaRPr lang="th-TH" sz="7200" spc="50" dirty="0">
              <a:ln w="11430">
                <a:noFill/>
              </a:ln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2996952"/>
            <a:ext cx="8358752" cy="920544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6000" b="1" dirty="0" smtClean="0">
                <a:ln w="11430"/>
                <a:solidFill>
                  <a:srgbClr val="92D05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สถานีกาชาดที่ ๗ จ.อุบลราชธานี</a:t>
            </a:r>
            <a:endParaRPr lang="th-TH" sz="6000" b="1" dirty="0">
              <a:ln w="11430"/>
              <a:solidFill>
                <a:srgbClr val="92D05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971600" y="4509120"/>
            <a:ext cx="7200800" cy="676296"/>
          </a:xfrm>
          <a:prstGeom prst="rect">
            <a:avLst/>
          </a:prstGeom>
        </p:spPr>
        <p:txBody>
          <a:bodyPr vert="horz" lIns="0" rIns="18288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4800" b="1" dirty="0" smtClean="0">
                <a:ln w="11430"/>
                <a:solidFill>
                  <a:srgbClr val="92D05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ปีงบประมาณ 2559-2560</a:t>
            </a:r>
            <a:endParaRPr lang="th-TH" sz="4800" b="1" dirty="0">
              <a:ln w="11430"/>
              <a:solidFill>
                <a:srgbClr val="92D05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6171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80978" y="1844824"/>
            <a:ext cx="5315229" cy="6697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th-TH" sz="4000" b="1" dirty="0" smtClean="0">
                <a:ln w="19050"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latin typeface="JasmineUPC" panose="02020603050405020304" pitchFamily="18" charset="-34"/>
                <a:cs typeface="JasmineUPC" panose="02020603050405020304" pitchFamily="18" charset="-34"/>
              </a:rPr>
              <a:t>อบรมอาสาสมัครด้านภัยพิบัติ</a:t>
            </a:r>
            <a:endParaRPr lang="th-TH" sz="4000" dirty="0">
              <a:ln w="19050">
                <a:solidFill>
                  <a:srgbClr val="002060"/>
                </a:solidFill>
              </a:ln>
              <a:solidFill>
                <a:srgbClr val="7030A0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7" name="คำบรรยายภาพแบบเส้น 1 6"/>
          <p:cNvSpPr/>
          <p:nvPr/>
        </p:nvSpPr>
        <p:spPr>
          <a:xfrm>
            <a:off x="3357554" y="4429108"/>
            <a:ext cx="2357454" cy="2428892"/>
          </a:xfrm>
          <a:prstGeom prst="borderCallout1">
            <a:avLst>
              <a:gd name="adj1" fmla="val -1627"/>
              <a:gd name="adj2" fmla="val 51722"/>
              <a:gd name="adj3" fmla="val -21397"/>
              <a:gd name="adj4" fmla="val 51368"/>
            </a:avLst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ครู-อาจารย์ได้ความรู้เกี่ยวกับแนวทางการดำเนินงานความปลอดภัยในโรงเรียน</a:t>
            </a:r>
            <a:endParaRPr lang="th-TH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คำบรรยายภาพแบบเส้น 1 7"/>
          <p:cNvSpPr/>
          <p:nvPr/>
        </p:nvSpPr>
        <p:spPr>
          <a:xfrm>
            <a:off x="6786546" y="4429108"/>
            <a:ext cx="2357454" cy="2428892"/>
          </a:xfrm>
          <a:prstGeom prst="borderCallout1">
            <a:avLst>
              <a:gd name="adj1" fmla="val -2205"/>
              <a:gd name="adj2" fmla="val 33224"/>
              <a:gd name="adj3" fmla="val -28348"/>
              <a:gd name="adj4" fmla="val -18449"/>
            </a:avLst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ครู-อาจารย์ได้เรียนรู้เทคนิคและสื่อต่างๆ เพื่อนำมาพัฒนาเทคนิคการถ่ายทอดความรู้แก่เด็กนักเรียน</a:t>
            </a:r>
            <a:endParaRPr lang="th-TH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คำบรรยายภาพแบบเส้น 1 8"/>
          <p:cNvSpPr/>
          <p:nvPr/>
        </p:nvSpPr>
        <p:spPr>
          <a:xfrm>
            <a:off x="6786546" y="0"/>
            <a:ext cx="2357454" cy="1643074"/>
          </a:xfrm>
          <a:prstGeom prst="borderCallout1">
            <a:avLst>
              <a:gd name="adj1" fmla="val 70260"/>
              <a:gd name="adj2" fmla="val -2579"/>
              <a:gd name="adj3" fmla="val 127805"/>
              <a:gd name="adj4" fmla="val -50673"/>
            </a:avLst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JasmineUPC" panose="02020603050405020304" pitchFamily="18" charset="-34"/>
                <a:cs typeface="JasmineUPC" panose="02020603050405020304" pitchFamily="18" charset="-34"/>
              </a:rPr>
              <a:t>ครู-อาจารย์ได้รู้จักเครือข่ายการทำงานด้านความปลอดภัยในโรงเรียน</a:t>
            </a:r>
            <a:endParaRPr lang="th-TH" sz="2400" dirty="0"/>
          </a:p>
        </p:txBody>
      </p:sp>
      <p:sp>
        <p:nvSpPr>
          <p:cNvPr id="10" name="คำบรรยายภาพแบบเส้น 1 9"/>
          <p:cNvSpPr/>
          <p:nvPr/>
        </p:nvSpPr>
        <p:spPr>
          <a:xfrm>
            <a:off x="0" y="4429108"/>
            <a:ext cx="2428860" cy="2428892"/>
          </a:xfrm>
          <a:prstGeom prst="borderCallout1">
            <a:avLst>
              <a:gd name="adj1" fmla="val -5084"/>
              <a:gd name="adj2" fmla="val 48739"/>
              <a:gd name="adj3" fmla="val -28171"/>
              <a:gd name="adj4" fmla="val 114569"/>
            </a:avLst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มีรูปแบบ(ร่าง)แผนการจัดการความปลอดภัยรอบด้านในโรงเรียน</a:t>
            </a:r>
            <a:endParaRPr lang="th-TH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735922" y="2988068"/>
            <a:ext cx="3600717" cy="8009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th-TH" sz="2800" b="1" dirty="0" smtClean="0">
                <a:ln w="19050"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latin typeface="JasmineUPC" panose="02020603050405020304" pitchFamily="18" charset="-34"/>
                <a:cs typeface="JasmineUPC" panose="02020603050405020304" pitchFamily="18" charset="-34"/>
              </a:rPr>
              <a:t>ครู-อาจารย์ จำนวน </a:t>
            </a:r>
            <a:r>
              <a:rPr lang="en-US" sz="2800" b="1" dirty="0" smtClean="0">
                <a:ln w="19050"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latin typeface="JasmineUPC" panose="02020603050405020304" pitchFamily="18" charset="-34"/>
                <a:cs typeface="JasmineUPC" panose="02020603050405020304" pitchFamily="18" charset="-34"/>
              </a:rPr>
              <a:t>22 </a:t>
            </a:r>
            <a:r>
              <a:rPr lang="th-TH" sz="2800" b="1" dirty="0" smtClean="0">
                <a:ln w="19050"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latin typeface="JasmineUPC" panose="02020603050405020304" pitchFamily="18" charset="-34"/>
                <a:cs typeface="JasmineUPC" panose="02020603050405020304" pitchFamily="18" charset="-34"/>
              </a:rPr>
              <a:t>คน</a:t>
            </a:r>
          </a:p>
          <a:p>
            <a:pPr marL="182880" algn="ctr"/>
            <a:r>
              <a:rPr lang="th-TH" sz="2800" dirty="0" smtClean="0">
                <a:ln w="19050">
                  <a:solidFill>
                    <a:srgbClr val="002060"/>
                  </a:solidFill>
                </a:ln>
                <a:solidFill>
                  <a:srgbClr val="7030A0"/>
                </a:solidFill>
                <a:effectLst/>
                <a:latin typeface="JasmineUPC" panose="02020603050405020304" pitchFamily="18" charset="-34"/>
                <a:cs typeface="JasmineUPC" panose="02020603050405020304" pitchFamily="18" charset="-34"/>
              </a:rPr>
              <a:t>๙ โรง</a:t>
            </a:r>
            <a:endParaRPr lang="th-TH" sz="2800" dirty="0">
              <a:ln w="19050">
                <a:solidFill>
                  <a:srgbClr val="002060"/>
                </a:solidFill>
              </a:ln>
              <a:solidFill>
                <a:srgbClr val="7030A0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2" name="Oval 12"/>
          <p:cNvSpPr/>
          <p:nvPr/>
        </p:nvSpPr>
        <p:spPr>
          <a:xfrm>
            <a:off x="3214678" y="0"/>
            <a:ext cx="2631142" cy="1844824"/>
          </a:xfrm>
          <a:prstGeom prst="ellips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จุดประกายให้</a:t>
            </a:r>
          </a:p>
          <a:p>
            <a:pPr algn="ctr"/>
            <a:r>
              <a:rPr lang="th-TH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ครู-อาจารย์</a:t>
            </a:r>
            <a:endParaRPr lang="th-TH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0623" y="2514538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สิ่งที่ได้จากการอบรม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Picture\SBDRR\สรุปรายงานพระเทพ\รายงานพระเทพ\DSC097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712" y="3334644"/>
            <a:ext cx="4637399" cy="3472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D:\โครงการ\school\โครงการ59\3ม.ค\รูป\อบรมอาสาสมัคร_8335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" r="12568"/>
          <a:stretch/>
        </p:blipFill>
        <p:spPr bwMode="auto">
          <a:xfrm>
            <a:off x="19611" y="3471761"/>
            <a:ext cx="4526746" cy="3198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3039" y="476672"/>
            <a:ext cx="9120961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600" b="1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ea typeface="Cordia New"/>
                <a:cs typeface="JasmineUPC" panose="02020603050405020304" pitchFamily="18" charset="-34"/>
              </a:rPr>
              <a:t>การ</a:t>
            </a:r>
            <a:r>
              <a:rPr lang="th-TH" sz="3600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ea typeface="Cordia New"/>
                <a:cs typeface="JasmineUPC" panose="02020603050405020304" pitchFamily="18" charset="-34"/>
              </a:rPr>
              <a:t>ประเมินความเสี่ยงและการจัดการความเสี่ยงด้านภัย</a:t>
            </a:r>
            <a:r>
              <a:rPr lang="th-TH" sz="3600" b="1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ea typeface="Cordia New"/>
                <a:cs typeface="JasmineUPC" panose="02020603050405020304" pitchFamily="18" charset="-34"/>
              </a:rPr>
              <a:t>พิบัติ</a:t>
            </a:r>
          </a:p>
          <a:p>
            <a:r>
              <a:rPr lang="th-TH" sz="3600" b="1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ea typeface="Cordia New"/>
                <a:cs typeface="JasmineUPC" panose="02020603050405020304" pitchFamily="18" charset="-34"/>
              </a:rPr>
              <a:t>โดย</a:t>
            </a:r>
            <a:r>
              <a:rPr lang="th-TH" sz="3600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ea typeface="Cordia New"/>
                <a:cs typeface="JasmineUPC" panose="02020603050405020304" pitchFamily="18" charset="-34"/>
              </a:rPr>
              <a:t>ใช้การคิดเห็นเป็นภาพ </a:t>
            </a:r>
          </a:p>
          <a:p>
            <a:r>
              <a:rPr lang="th-TH" sz="3600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ea typeface="Cordia New"/>
                <a:cs typeface="JasmineUPC" panose="02020603050405020304" pitchFamily="18" charset="-34"/>
              </a:rPr>
              <a:t>(</a:t>
            </a:r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ea typeface="Cordia New"/>
                <a:cs typeface="JasmineUPC" panose="02020603050405020304" pitchFamily="18" charset="-34"/>
              </a:rPr>
              <a:t>Visual</a:t>
            </a:r>
            <a:r>
              <a:rPr lang="en-US" sz="3600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ea typeface="Cordia New"/>
                <a:cs typeface="JasmineUPC" panose="02020603050405020304" pitchFamily="18" charset="-34"/>
              </a:rPr>
              <a:t> Thinking</a:t>
            </a:r>
            <a:r>
              <a:rPr lang="en-US" sz="3600" b="1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ea typeface="Cordia New"/>
                <a:cs typeface="JasmineUPC" panose="02020603050405020304" pitchFamily="18" charset="-34"/>
              </a:rPr>
              <a:t>)</a:t>
            </a:r>
            <a:endParaRPr lang="en-US" sz="3600" b="1" dirty="0">
              <a:ln>
                <a:solidFill>
                  <a:srgbClr val="002060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ea typeface="Cordia New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0677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ular Callout 9"/>
          <p:cNvSpPr/>
          <p:nvPr/>
        </p:nvSpPr>
        <p:spPr>
          <a:xfrm>
            <a:off x="4932040" y="279897"/>
            <a:ext cx="3816424" cy="1996975"/>
          </a:xfrm>
          <a:prstGeom prst="wedgeRoundRectCallout">
            <a:avLst>
              <a:gd name="adj1" fmla="val -24048"/>
              <a:gd name="adj2" fmla="val 9679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ular Callout 7"/>
          <p:cNvSpPr/>
          <p:nvPr/>
        </p:nvSpPr>
        <p:spPr>
          <a:xfrm>
            <a:off x="251520" y="188640"/>
            <a:ext cx="4320686" cy="2160240"/>
          </a:xfrm>
          <a:prstGeom prst="wedgeRoundRectCallout">
            <a:avLst>
              <a:gd name="adj1" fmla="val -24048"/>
              <a:gd name="adj2" fmla="val 9679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0"/>
          <a:stretch/>
        </p:blipFill>
        <p:spPr>
          <a:xfrm>
            <a:off x="4352011" y="3275799"/>
            <a:ext cx="4828780" cy="3141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D:\โครงการ\school\โครงการ59\3ม.ค\รูป\DSC0978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2"/>
          <a:stretch/>
        </p:blipFill>
        <p:spPr bwMode="auto">
          <a:xfrm>
            <a:off x="19611" y="3275798"/>
            <a:ext cx="4307022" cy="3141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056210" y="476672"/>
            <a:ext cx="3692253" cy="1656184"/>
          </a:xfrm>
          <a:prstGeom prst="rect">
            <a:avLst/>
          </a:prstGeom>
          <a:noFill/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ea typeface="Times New Roman"/>
                <a:cs typeface="JasmineUPC" panose="02020603050405020304" pitchFamily="18" charset="-34"/>
              </a:rPr>
              <a:t>เรียนรู้เรื่องความเสี่ยง ศักยภาพ และความเปราะบาง</a:t>
            </a:r>
            <a:endParaRPr lang="en-US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ea typeface="Times New Roman"/>
              <a:cs typeface="JasmineUPC" panose="02020603050405020304" pitchFamily="18" charset="-34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ea typeface="Times New Roman"/>
                <a:cs typeface="JasmineUPC" panose="02020603050405020304" pitchFamily="18" charset="-34"/>
              </a:rPr>
              <a:t>ผ่านเกมตุ่นน้อยตื่นตัว</a:t>
            </a:r>
            <a:endParaRPr lang="en-US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ea typeface="Times New Roman"/>
              <a:cs typeface="JasmineUPC" panose="02020603050405020304" pitchFamily="18" charset="-34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07504" y="278228"/>
            <a:ext cx="4617102" cy="2574708"/>
          </a:xfrm>
          <a:prstGeom prst="rect">
            <a:avLst/>
          </a:prstGeom>
          <a:noFill/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b="1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JasmineUPC" panose="02020603050405020304" pitchFamily="18" charset="-34"/>
                <a:ea typeface="Times New Roman"/>
                <a:cs typeface="JasmineUPC" panose="02020603050405020304" pitchFamily="18" charset="-34"/>
              </a:rPr>
              <a:t>เรียนรู้เรื่องเส้นทางการ</a:t>
            </a:r>
            <a:r>
              <a:rPr lang="th-TH" b="1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JasmineUPC" panose="02020603050405020304" pitchFamily="18" charset="-34"/>
                <a:ea typeface="Times New Roman"/>
                <a:cs typeface="JasmineUPC" panose="02020603050405020304" pitchFamily="18" charset="-34"/>
              </a:rPr>
              <a:t>แพร่กระจาย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b="1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JasmineUPC" panose="02020603050405020304" pitchFamily="18" charset="-34"/>
                <a:ea typeface="Times New Roman"/>
                <a:cs typeface="JasmineUPC" panose="02020603050405020304" pitchFamily="18" charset="-34"/>
              </a:rPr>
              <a:t>เชื้อโรคที่</a:t>
            </a:r>
            <a:r>
              <a:rPr lang="th-TH" b="1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JasmineUPC" panose="02020603050405020304" pitchFamily="18" charset="-34"/>
                <a:ea typeface="Times New Roman"/>
                <a:cs typeface="JasmineUPC" panose="02020603050405020304" pitchFamily="18" charset="-34"/>
              </a:rPr>
              <a:t>สัมพันธ์กับน้ำและสิ่งขับถ่าย </a:t>
            </a:r>
            <a:endParaRPr lang="en-US" sz="1600" dirty="0">
              <a:ln>
                <a:solidFill>
                  <a:srgbClr val="7030A0"/>
                </a:solidFill>
              </a:ln>
              <a:solidFill>
                <a:srgbClr val="00206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JasmineUPC" panose="02020603050405020304" pitchFamily="18" charset="-34"/>
              <a:ea typeface="Times New Roman"/>
              <a:cs typeface="JasmineUPC" panose="02020603050405020304" pitchFamily="18" charset="-34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b="1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JasmineUPC" panose="02020603050405020304" pitchFamily="18" charset="-34"/>
                <a:ea typeface="Times New Roman"/>
                <a:cs typeface="JasmineUPC" panose="02020603050405020304" pitchFamily="18" charset="-34"/>
              </a:rPr>
              <a:t>โดยใช้ </a:t>
            </a:r>
            <a:r>
              <a:rPr lang="en-US" b="1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JasmineUPC" panose="02020603050405020304" pitchFamily="18" charset="-34"/>
                <a:ea typeface="Times New Roman"/>
                <a:cs typeface="JasmineUPC" panose="02020603050405020304" pitchFamily="18" charset="-34"/>
              </a:rPr>
              <a:t>F-Diagram</a:t>
            </a:r>
            <a:endParaRPr lang="en-US" sz="1600" dirty="0">
              <a:ln>
                <a:solidFill>
                  <a:srgbClr val="7030A0"/>
                </a:solidFill>
              </a:ln>
              <a:solidFill>
                <a:srgbClr val="00206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JasmineUPC" panose="02020603050405020304" pitchFamily="18" charset="-34"/>
              <a:ea typeface="Times New Roman"/>
              <a:cs typeface="JasmineUPC" panose="02020603050405020304" pitchFamily="18" charset="-34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4724606" y="188640"/>
            <a:ext cx="4320686" cy="2288173"/>
          </a:xfrm>
          <a:prstGeom prst="rect">
            <a:avLst/>
          </a:prstGeom>
          <a:noFill/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1600" dirty="0">
              <a:ln>
                <a:solidFill>
                  <a:srgbClr val="7030A0"/>
                </a:solidFill>
              </a:ln>
              <a:solidFill>
                <a:srgbClr val="00206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JasmineUPC" panose="02020603050405020304" pitchFamily="18" charset="-34"/>
              <a:ea typeface="Times New Roman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4200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24244"/>
            <a:ext cx="4665173" cy="2630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" y="978392"/>
            <a:ext cx="3817516" cy="2874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79923" y="381968"/>
            <a:ext cx="6728382" cy="69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h-TH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/>
                <a:cs typeface="TH SarabunPSK"/>
              </a:rPr>
              <a:t>       ความรู้เรื่องภัย </a:t>
            </a:r>
            <a:r>
              <a:rPr lang="th-TH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/>
                <a:cs typeface="TH SarabunPSK"/>
              </a:rPr>
              <a:t>ภัยพิบัติและความหมายของคำต่างๆ	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/>
                <a:cs typeface="TH SarabunPSK"/>
              </a:rPr>
              <a:t>	</a:t>
            </a:r>
            <a:endParaRPr lang="en-US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Times New Roman"/>
              <a:cs typeface="Cordia New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-1555" y="3007540"/>
            <a:ext cx="1791817" cy="1116704"/>
          </a:xfrm>
          <a:prstGeom prst="cloudCallout">
            <a:avLst>
              <a:gd name="adj1" fmla="val 48356"/>
              <a:gd name="adj2" fmla="val 9618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กลุ่มเปราะบาง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3631730" y="945855"/>
            <a:ext cx="1012278" cy="864096"/>
          </a:xfrm>
          <a:prstGeom prst="cloudCallout">
            <a:avLst>
              <a:gd name="adj1" fmla="val -53094"/>
              <a:gd name="adj2" fmla="val 7383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ภัย</a:t>
            </a:r>
            <a:endParaRPr lang="th-TH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359" y="945855"/>
            <a:ext cx="3709399" cy="2779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loud Callout 11"/>
          <p:cNvSpPr/>
          <p:nvPr/>
        </p:nvSpPr>
        <p:spPr>
          <a:xfrm>
            <a:off x="3631730" y="1983547"/>
            <a:ext cx="1584895" cy="864096"/>
          </a:xfrm>
          <a:prstGeom prst="cloudCallout">
            <a:avLst>
              <a:gd name="adj1" fmla="val -74422"/>
              <a:gd name="adj2" fmla="val -578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ภัยพิบัติ</a:t>
            </a:r>
            <a:endParaRPr lang="th-TH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6981058" y="572440"/>
            <a:ext cx="1792271" cy="811904"/>
          </a:xfrm>
          <a:prstGeom prst="cloudCallout">
            <a:avLst>
              <a:gd name="adj1" fmla="val -23348"/>
              <a:gd name="adj2" fmla="val -4779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ความเสี่ยง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-4679" y="10524"/>
            <a:ext cx="9008778" cy="468052"/>
          </a:xfrm>
          <a:prstGeom prst="rect">
            <a:avLst/>
          </a:prstGeom>
        </p:spPr>
        <p:txBody>
          <a:bodyPr vert="horz" lIns="0" rIns="0" bIns="0" anchor="b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h-TH" sz="2400" b="1" dirty="0" smtClean="0">
                <a:ln w="28575">
                  <a:solidFill>
                    <a:srgbClr val="00206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JasmineUPC" panose="02020603050405020304" pitchFamily="18" charset="-34"/>
                <a:cs typeface="JasmineUPC" panose="02020603050405020304" pitchFamily="18" charset="-34"/>
              </a:rPr>
              <a:t>โครงการพัฒนาศักยภาพเยาวชนด้านภัยพิบัติเพื่อเตรียมสู่การเป็นโรงเรียนปลอดภัย</a:t>
            </a:r>
            <a:endParaRPr lang="th-TH" sz="2400" b="1" dirty="0">
              <a:ln w="28575">
                <a:solidFill>
                  <a:srgbClr val="00206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100392" y="0"/>
            <a:ext cx="1015890" cy="57244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งบ 59</a:t>
            </a:r>
            <a:endParaRPr lang="th-TH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4911864" y="5533975"/>
            <a:ext cx="1791817" cy="887147"/>
          </a:xfrm>
          <a:prstGeom prst="cloudCallout">
            <a:avLst>
              <a:gd name="adj1" fmla="val -73241"/>
              <a:gd name="adj2" fmla="val -1995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ทรัพยากร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4727018" y="3657488"/>
            <a:ext cx="2161510" cy="1094054"/>
          </a:xfrm>
          <a:prstGeom prst="cloudCallout">
            <a:avLst>
              <a:gd name="adj1" fmla="val -52944"/>
              <a:gd name="adj2" fmla="val 85474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ศักยภาพ</a:t>
            </a:r>
            <a:endParaRPr lang="th-TH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4727019" y="4753113"/>
            <a:ext cx="419093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h-TH" sz="3200" b="1" dirty="0">
                <a:ln>
                  <a:solidFill>
                    <a:srgbClr val="7030A0"/>
                  </a:solidFill>
                </a:ln>
                <a:latin typeface="Calibri"/>
                <a:ea typeface="Times New Roman"/>
                <a:cs typeface="TH SarabunPSK"/>
              </a:rPr>
              <a:t>       เรียนรู้ผ่านเกมตุ่นน้อยตื่นตัว</a:t>
            </a:r>
            <a:endParaRPr lang="en-US" sz="1800" dirty="0">
              <a:ln>
                <a:solidFill>
                  <a:srgbClr val="7030A0"/>
                </a:solidFill>
              </a:ln>
              <a:latin typeface="Calibri"/>
              <a:ea typeface="Times New Roman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3435136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8"/>
          <a:stretch/>
        </p:blipFill>
        <p:spPr>
          <a:xfrm>
            <a:off x="3080147" y="3770692"/>
            <a:ext cx="6063853" cy="3056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-26603" y="3933056"/>
            <a:ext cx="3203848" cy="67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th-TH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เกมบันไดมหา</a:t>
            </a:r>
            <a:r>
              <a:rPr lang="th-TH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สนุก</a:t>
            </a:r>
            <a:endParaRPr lang="en-US" sz="4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4910232"/>
            <a:ext cx="3564906" cy="161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th-TH" sz="3200" b="1" cap="all" dirty="0" smtClean="0">
                <a:ln w="0">
                  <a:solidFill>
                    <a:srgbClr val="7030A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เพื่อให้</a:t>
            </a:r>
            <a:r>
              <a:rPr lang="th-TH" sz="3200" b="1" cap="all" dirty="0">
                <a:ln w="0">
                  <a:solidFill>
                    <a:srgbClr val="7030A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นักเรียนเรียนรู้เรื่องการเตรียม</a:t>
            </a:r>
            <a:r>
              <a:rPr lang="th-TH" sz="3200" b="1" cap="all" dirty="0" smtClean="0">
                <a:ln w="0">
                  <a:solidFill>
                    <a:srgbClr val="7030A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ตัว</a:t>
            </a:r>
          </a:p>
          <a:p>
            <a:pPr algn="ctr"/>
            <a:r>
              <a:rPr lang="th-TH" sz="3200" b="1" cap="all" dirty="0" smtClean="0">
                <a:ln w="0">
                  <a:solidFill>
                    <a:srgbClr val="7030A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และ</a:t>
            </a:r>
            <a:r>
              <a:rPr lang="th-TH" sz="3200" b="1" cap="all" dirty="0">
                <a:ln w="0">
                  <a:solidFill>
                    <a:srgbClr val="7030A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การรับมือกับภัยน้ำท่วม</a:t>
            </a:r>
            <a:endParaRPr lang="en-US" sz="3200" b="1" cap="all" dirty="0">
              <a:ln w="0">
                <a:solidFill>
                  <a:srgbClr val="7030A0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4624"/>
            <a:ext cx="4867679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930306" y="-27384"/>
            <a:ext cx="3024336" cy="67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h-TH" sz="4400" b="1" dirty="0" smtClean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ea typeface="Times New Roman"/>
                <a:cs typeface="JasmineUPC" panose="02020603050405020304" pitchFamily="18" charset="-34"/>
              </a:rPr>
              <a:t>เกม </a:t>
            </a:r>
            <a:r>
              <a:rPr lang="en-US" sz="4000" b="1" dirty="0">
                <a:ln w="10541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ea typeface="Times New Roman"/>
                <a:cs typeface="JasmineUPC" panose="02020603050405020304" pitchFamily="18" charset="-34"/>
              </a:rPr>
              <a:t>F-Diagram</a:t>
            </a:r>
            <a:endParaRPr lang="en-US" b="1" dirty="0">
              <a:ln w="10541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ea typeface="Times New Roman"/>
              <a:cs typeface="JasmineUPC" panose="02020603050405020304" pitchFamily="18" charset="-34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788024" y="759868"/>
            <a:ext cx="4251088" cy="23811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th-TH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เพื่อให้</a:t>
            </a:r>
            <a:r>
              <a:rPr lang="th-TH" b="1" dirty="0">
                <a:ln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นักเรียนเรียนรู้เรื่องน้ำ สุขาภิบาล และสุขอนามัย รวมถึงการปรับเปลี่ยนพฤติกรรมสุขภาพ  </a:t>
            </a:r>
            <a:r>
              <a:rPr lang="th-TH" b="1" u="sng" dirty="0">
                <a:ln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มุ่งเน้น</a:t>
            </a:r>
            <a:r>
              <a:rPr lang="th-TH" b="1" dirty="0">
                <a:ln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การป้องกัน เพื่อลดการแพร่กระจายเชื้อโรคที่สัมพันธ์กับน้ำและสิ่ง</a:t>
            </a:r>
            <a:r>
              <a:rPr lang="th-TH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ขับถ่าย</a:t>
            </a:r>
            <a:r>
              <a:rPr lang="en-US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ln>
                <a:solidFill>
                  <a:schemeClr val="accent2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954642" y="0"/>
            <a:ext cx="1161640" cy="5486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งบ 59</a:t>
            </a:r>
            <a:endParaRPr lang="th-TH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14462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753376"/>
            <a:ext cx="5426073" cy="30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G:\เด็ก60\ท.สุขสำราญ10-2-60\FUJI\งู\IMG_39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53076" cy="2636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1" y="1055301"/>
            <a:ext cx="435529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Rounded Rectangle 20"/>
          <p:cNvSpPr/>
          <p:nvPr/>
        </p:nvSpPr>
        <p:spPr>
          <a:xfrm>
            <a:off x="35496" y="0"/>
            <a:ext cx="3456384" cy="8640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เรียนรู้ผ่านเกม</a:t>
            </a:r>
          </a:p>
        </p:txBody>
      </p:sp>
      <p:sp>
        <p:nvSpPr>
          <p:cNvPr id="22" name="Cloud Callout 21"/>
          <p:cNvSpPr/>
          <p:nvPr/>
        </p:nvSpPr>
        <p:spPr>
          <a:xfrm>
            <a:off x="3779912" y="3063297"/>
            <a:ext cx="1818382" cy="901697"/>
          </a:xfrm>
          <a:prstGeom prst="cloudCallout">
            <a:avLst>
              <a:gd name="adj1" fmla="val 317"/>
              <a:gd name="adj2" fmla="val 3724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สนุกสนาน</a:t>
            </a:r>
          </a:p>
        </p:txBody>
      </p:sp>
      <p:sp>
        <p:nvSpPr>
          <p:cNvPr id="23" name="Cloud Callout 22"/>
          <p:cNvSpPr/>
          <p:nvPr/>
        </p:nvSpPr>
        <p:spPr>
          <a:xfrm>
            <a:off x="6948264" y="2279437"/>
            <a:ext cx="1818382" cy="901697"/>
          </a:xfrm>
          <a:prstGeom prst="cloudCallout">
            <a:avLst>
              <a:gd name="adj1" fmla="val 317"/>
              <a:gd name="adj2" fmla="val 3724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ไม่น่าเบื่อ</a:t>
            </a:r>
          </a:p>
        </p:txBody>
      </p:sp>
      <p:sp>
        <p:nvSpPr>
          <p:cNvPr id="24" name="Cloud Callout 23"/>
          <p:cNvSpPr/>
          <p:nvPr/>
        </p:nvSpPr>
        <p:spPr>
          <a:xfrm>
            <a:off x="5084892" y="5410817"/>
            <a:ext cx="1818382" cy="901697"/>
          </a:xfrm>
          <a:prstGeom prst="cloudCallout">
            <a:avLst>
              <a:gd name="adj1" fmla="val 317"/>
              <a:gd name="adj2" fmla="val 3724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เข้าใจง่าย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5994083" y="3503573"/>
            <a:ext cx="1818382" cy="901697"/>
          </a:xfrm>
          <a:prstGeom prst="cloudCallout">
            <a:avLst>
              <a:gd name="adj1" fmla="val 317"/>
              <a:gd name="adj2" fmla="val 3724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จำได้ดี</a:t>
            </a:r>
          </a:p>
        </p:txBody>
      </p:sp>
    </p:spTree>
    <p:extLst>
      <p:ext uri="{BB962C8B-B14F-4D97-AF65-F5344CB8AC3E}">
        <p14:creationId xmlns:p14="http://schemas.microsoft.com/office/powerpoint/2010/main" val="949657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7" b="17717"/>
          <a:stretch/>
        </p:blipFill>
        <p:spPr bwMode="auto">
          <a:xfrm>
            <a:off x="3933412" y="3933056"/>
            <a:ext cx="5179207" cy="2924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085" y="0"/>
            <a:ext cx="5175194" cy="2994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ounded Rectangle 13"/>
          <p:cNvSpPr/>
          <p:nvPr/>
        </p:nvSpPr>
        <p:spPr>
          <a:xfrm>
            <a:off x="5220072" y="2994002"/>
            <a:ext cx="3456384" cy="8640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ฝึกประสบการณ์จากสถานที่จริง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2339752" y="779393"/>
            <a:ext cx="1368152" cy="1008112"/>
          </a:xfrm>
          <a:prstGeom prst="cloudCallout">
            <a:avLst>
              <a:gd name="adj1" fmla="val 317"/>
              <a:gd name="adj2" fmla="val 3724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ตื่นเต้น</a:t>
            </a:r>
          </a:p>
        </p:txBody>
      </p:sp>
      <p:sp>
        <p:nvSpPr>
          <p:cNvPr id="17" name="Cloud Callout 16"/>
          <p:cNvSpPr/>
          <p:nvPr/>
        </p:nvSpPr>
        <p:spPr>
          <a:xfrm>
            <a:off x="2160240" y="5085184"/>
            <a:ext cx="1547664" cy="1008112"/>
          </a:xfrm>
          <a:prstGeom prst="cloudCallout">
            <a:avLst>
              <a:gd name="adj1" fmla="val 317"/>
              <a:gd name="adj2" fmla="val 3724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มีทักษะ</a:t>
            </a:r>
          </a:p>
        </p:txBody>
      </p:sp>
      <p:sp>
        <p:nvSpPr>
          <p:cNvPr id="18" name="Cloud Callout 17"/>
          <p:cNvSpPr/>
          <p:nvPr/>
        </p:nvSpPr>
        <p:spPr>
          <a:xfrm>
            <a:off x="1106959" y="2092305"/>
            <a:ext cx="1818382" cy="901697"/>
          </a:xfrm>
          <a:prstGeom prst="cloudCallout">
            <a:avLst>
              <a:gd name="adj1" fmla="val 317"/>
              <a:gd name="adj2" fmla="val 3724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สนุกสนาน</a:t>
            </a:r>
          </a:p>
        </p:txBody>
      </p:sp>
      <p:sp>
        <p:nvSpPr>
          <p:cNvPr id="19" name="Cloud Callout 18"/>
          <p:cNvSpPr/>
          <p:nvPr/>
        </p:nvSpPr>
        <p:spPr>
          <a:xfrm>
            <a:off x="521370" y="3713097"/>
            <a:ext cx="1818382" cy="901697"/>
          </a:xfrm>
          <a:prstGeom prst="cloudCallout">
            <a:avLst>
              <a:gd name="adj1" fmla="val 317"/>
              <a:gd name="adj2" fmla="val 3724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เข้าใจง่าย</a:t>
            </a:r>
          </a:p>
        </p:txBody>
      </p:sp>
      <p:sp>
        <p:nvSpPr>
          <p:cNvPr id="20" name="Cloud Callout 19"/>
          <p:cNvSpPr/>
          <p:nvPr/>
        </p:nvSpPr>
        <p:spPr>
          <a:xfrm>
            <a:off x="683568" y="191951"/>
            <a:ext cx="1818382" cy="901697"/>
          </a:xfrm>
          <a:prstGeom prst="cloudCallout">
            <a:avLst>
              <a:gd name="adj1" fmla="val 317"/>
              <a:gd name="adj2" fmla="val 3724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จำได้ดี</a:t>
            </a:r>
          </a:p>
        </p:txBody>
      </p:sp>
    </p:spTree>
    <p:extLst>
      <p:ext uri="{BB962C8B-B14F-4D97-AF65-F5344CB8AC3E}">
        <p14:creationId xmlns:p14="http://schemas.microsoft.com/office/powerpoint/2010/main" val="2353147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24" y="0"/>
            <a:ext cx="2123728" cy="836712"/>
          </a:xfrm>
        </p:spPr>
        <p:txBody>
          <a:bodyPr>
            <a:noAutofit/>
          </a:bodyPr>
          <a:lstStyle/>
          <a:p>
            <a:r>
              <a:rPr lang="th-TH" sz="4800" b="1" dirty="0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latin typeface="JasmineUPC" panose="02020603050405020304" pitchFamily="18" charset="-34"/>
                <a:cs typeface="JasmineUPC" panose="02020603050405020304" pitchFamily="18" charset="-34"/>
              </a:rPr>
              <a:t>ฝึกปฏิบัติ</a:t>
            </a:r>
          </a:p>
        </p:txBody>
      </p:sp>
      <p:pic>
        <p:nvPicPr>
          <p:cNvPr id="6" name="Picture 5" descr="G:\เด็ก60\15ป3\111_FUJI\3cpr\DSCF114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8125" y="0"/>
            <a:ext cx="3464091" cy="2596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G:\เด็ก60\15ป3\111_FUJI\4ห้ามเลือด\DSCF116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4640" y="833261"/>
            <a:ext cx="3532729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G:\เด็ก60\15ป3\111_FUJI\6ตกน้ำ\S__1778729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393" y="4027153"/>
            <a:ext cx="3198495" cy="2828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6" b="20536"/>
          <a:stretch/>
        </p:blipFill>
        <p:spPr bwMode="auto">
          <a:xfrm>
            <a:off x="6060201" y="3511337"/>
            <a:ext cx="3030855" cy="33185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loud Callout 9"/>
          <p:cNvSpPr/>
          <p:nvPr/>
        </p:nvSpPr>
        <p:spPr>
          <a:xfrm>
            <a:off x="4110461" y="5170592"/>
            <a:ext cx="1547664" cy="1008112"/>
          </a:xfrm>
          <a:prstGeom prst="cloudCallout">
            <a:avLst>
              <a:gd name="adj1" fmla="val 317"/>
              <a:gd name="adj2" fmla="val 3724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มีทักษะ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146258" y="2630413"/>
            <a:ext cx="1818382" cy="901697"/>
          </a:xfrm>
          <a:prstGeom prst="cloudCallout">
            <a:avLst>
              <a:gd name="adj1" fmla="val 317"/>
              <a:gd name="adj2" fmla="val 3724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เข้าใจง่าย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3669565" y="3284984"/>
            <a:ext cx="1818382" cy="901697"/>
          </a:xfrm>
          <a:prstGeom prst="cloudCallout">
            <a:avLst>
              <a:gd name="adj1" fmla="val 317"/>
              <a:gd name="adj2" fmla="val 3724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จำได้ดี</a:t>
            </a:r>
          </a:p>
        </p:txBody>
      </p:sp>
    </p:spTree>
    <p:extLst>
      <p:ext uri="{BB962C8B-B14F-4D97-AF65-F5344CB8AC3E}">
        <p14:creationId xmlns:p14="http://schemas.microsoft.com/office/powerpoint/2010/main" val="3626502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G:\เด็ก60\ท.สุขสำราญ10-2-60\FUJI\5รูป\IMG_388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16632"/>
            <a:ext cx="3877037" cy="3763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G:\เด็ก60\ท.สุขสำราญ10-2-60\FUJI\5รูป\DSCF099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44" y="2780929"/>
            <a:ext cx="5121020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46258" y="-19815"/>
            <a:ext cx="3059832" cy="792088"/>
          </a:xfrm>
        </p:spPr>
        <p:txBody>
          <a:bodyPr>
            <a:normAutofit fontScale="90000"/>
          </a:bodyPr>
          <a:lstStyle/>
          <a:p>
            <a:r>
              <a:rPr lang="th-TH" sz="4800" b="1" dirty="0">
                <a:ln w="12700">
                  <a:solidFill>
                    <a:srgbClr val="7030A0"/>
                  </a:solidFill>
                </a:ln>
                <a:latin typeface="TH SarabunPSK" panose="020B0500040200020003" pitchFamily="34" charset="-34"/>
                <a:cs typeface="TH SarabunPSK" panose="020B0500040200020003" pitchFamily="34" charset="-34"/>
              </a:rPr>
              <a:t>วาดภาพระบายสี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539552" y="1879232"/>
            <a:ext cx="1818382" cy="901697"/>
          </a:xfrm>
          <a:prstGeom prst="cloudCallout">
            <a:avLst>
              <a:gd name="adj1" fmla="val 317"/>
              <a:gd name="adj2" fmla="val 3724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เข้าใจง่าย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5436096" y="4653136"/>
            <a:ext cx="1818382" cy="901697"/>
          </a:xfrm>
          <a:prstGeom prst="cloudCallout">
            <a:avLst>
              <a:gd name="adj1" fmla="val 317"/>
              <a:gd name="adj2" fmla="val 3724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ภาคภูมิใจ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3131840" y="476672"/>
            <a:ext cx="2151414" cy="1008112"/>
          </a:xfrm>
          <a:prstGeom prst="cloudCallout">
            <a:avLst>
              <a:gd name="adj1" fmla="val 317"/>
              <a:gd name="adj2" fmla="val 3724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ความคิดสร้างสรรค์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4067944" y="1984545"/>
            <a:ext cx="1818382" cy="901697"/>
          </a:xfrm>
          <a:prstGeom prst="cloudCallout">
            <a:avLst>
              <a:gd name="adj1" fmla="val 317"/>
              <a:gd name="adj2" fmla="val 3724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สนุกสนาน</a:t>
            </a:r>
          </a:p>
        </p:txBody>
      </p:sp>
    </p:spTree>
    <p:extLst>
      <p:ext uri="{BB962C8B-B14F-4D97-AF65-F5344CB8AC3E}">
        <p14:creationId xmlns:p14="http://schemas.microsoft.com/office/powerpoint/2010/main" val="1817887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เด็ก60\15ป3\111_FUJI\8เรือ\IMG_40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5557" y="44624"/>
            <a:ext cx="4218443" cy="2949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G:\เด็ก60\New folder\มือถือ\ป.4_๑๗๐๒๑๙_01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20888"/>
            <a:ext cx="3336005" cy="4411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loud Callout 5"/>
          <p:cNvSpPr/>
          <p:nvPr/>
        </p:nvSpPr>
        <p:spPr>
          <a:xfrm>
            <a:off x="395536" y="980728"/>
            <a:ext cx="2816970" cy="901697"/>
          </a:xfrm>
          <a:prstGeom prst="cloudCallout">
            <a:avLst>
              <a:gd name="adj1" fmla="val 317"/>
              <a:gd name="adj2" fmla="val 3724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เพื่อนช่วยเพื่อน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3388734" y="2636911"/>
            <a:ext cx="2472954" cy="808215"/>
          </a:xfrm>
          <a:prstGeom prst="cloudCallout">
            <a:avLst>
              <a:gd name="adj1" fmla="val 317"/>
              <a:gd name="adj2" fmla="val 3724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ความสามัคคี</a:t>
            </a:r>
          </a:p>
        </p:txBody>
      </p:sp>
      <p:pic>
        <p:nvPicPr>
          <p:cNvPr id="8" name="Picture 7" descr="G:\เด็ก60\15ป3\111_FUJI\11เชือก\DSCF123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3663824"/>
            <a:ext cx="4320479" cy="297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6714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51520" y="4811142"/>
            <a:ext cx="1882552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0" y="0"/>
            <a:ext cx="2360848" cy="1050515"/>
          </a:xfrm>
          <a:prstGeom prst="flowChartAlternateProcess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6600" b="1" dirty="0">
                <a:ln w="2857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ทำไม</a:t>
            </a:r>
            <a:endParaRPr lang="th-TH" sz="6600" b="1" dirty="0">
              <a:ln w="28575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Down Arrow Callout 13"/>
          <p:cNvSpPr/>
          <p:nvPr/>
        </p:nvSpPr>
        <p:spPr>
          <a:xfrm>
            <a:off x="3373042" y="1737305"/>
            <a:ext cx="1955849" cy="2511306"/>
          </a:xfrm>
          <a:prstGeom prst="downArrowCallout">
            <a:avLst>
              <a:gd name="adj1" fmla="val 3902"/>
              <a:gd name="adj2" fmla="val 6414"/>
              <a:gd name="adj3" fmla="val 10935"/>
              <a:gd name="adj4" fmla="val 248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กลุ่มเปราะบาง</a:t>
            </a:r>
          </a:p>
        </p:txBody>
      </p:sp>
      <p:sp>
        <p:nvSpPr>
          <p:cNvPr id="15" name="Flowchart: Alternate Process 14"/>
          <p:cNvSpPr/>
          <p:nvPr/>
        </p:nvSpPr>
        <p:spPr>
          <a:xfrm>
            <a:off x="3414863" y="4336095"/>
            <a:ext cx="1872208" cy="61906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กลุ่มศักยภาพ</a:t>
            </a:r>
          </a:p>
        </p:txBody>
      </p:sp>
      <p:sp>
        <p:nvSpPr>
          <p:cNvPr id="16" name="Line Callout 1 15"/>
          <p:cNvSpPr/>
          <p:nvPr/>
        </p:nvSpPr>
        <p:spPr>
          <a:xfrm>
            <a:off x="6060902" y="2204864"/>
            <a:ext cx="1512221" cy="590054"/>
          </a:xfrm>
          <a:prstGeom prst="borderCallout1">
            <a:avLst>
              <a:gd name="adj1" fmla="val 50137"/>
              <a:gd name="adj2" fmla="val -1841"/>
              <a:gd name="adj3" fmla="val 49728"/>
              <a:gd name="adj4" fmla="val -1126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ให้ความรู้</a:t>
            </a:r>
          </a:p>
        </p:txBody>
      </p:sp>
      <p:sp>
        <p:nvSpPr>
          <p:cNvPr id="17" name="Teardrop 16"/>
          <p:cNvSpPr/>
          <p:nvPr/>
        </p:nvSpPr>
        <p:spPr>
          <a:xfrm>
            <a:off x="164096" y="5373216"/>
            <a:ext cx="2057400" cy="1306894"/>
          </a:xfrm>
          <a:prstGeom prst="teardrop">
            <a:avLst>
              <a:gd name="adj" fmla="val 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ตนเอง</a:t>
            </a:r>
          </a:p>
        </p:txBody>
      </p:sp>
      <p:sp>
        <p:nvSpPr>
          <p:cNvPr id="19" name="Teardrop 18"/>
          <p:cNvSpPr/>
          <p:nvPr/>
        </p:nvSpPr>
        <p:spPr>
          <a:xfrm>
            <a:off x="2943509" y="5216412"/>
            <a:ext cx="2814916" cy="1454150"/>
          </a:xfrm>
          <a:prstGeom prst="teardrop">
            <a:avLst>
              <a:gd name="adj" fmla="val 683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ครอบครัว</a:t>
            </a:r>
          </a:p>
        </p:txBody>
      </p:sp>
      <p:sp>
        <p:nvSpPr>
          <p:cNvPr id="20" name="Teardrop 19"/>
          <p:cNvSpPr/>
          <p:nvPr/>
        </p:nvSpPr>
        <p:spPr>
          <a:xfrm flipH="1">
            <a:off x="6588223" y="5373217"/>
            <a:ext cx="2448271" cy="1297346"/>
          </a:xfrm>
          <a:prstGeom prst="teardrop">
            <a:avLst>
              <a:gd name="adj" fmla="val 1987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สังคม</a:t>
            </a:r>
          </a:p>
        </p:txBody>
      </p:sp>
      <p:sp>
        <p:nvSpPr>
          <p:cNvPr id="18" name="Right Arrow Callout 17"/>
          <p:cNvSpPr/>
          <p:nvPr/>
        </p:nvSpPr>
        <p:spPr>
          <a:xfrm>
            <a:off x="164096" y="1609299"/>
            <a:ext cx="3082935" cy="884131"/>
          </a:xfrm>
          <a:prstGeom prst="rightArrowCallout">
            <a:avLst>
              <a:gd name="adj1" fmla="val 11909"/>
              <a:gd name="adj2" fmla="val 14527"/>
              <a:gd name="adj3" fmla="val 25000"/>
              <a:gd name="adj4" fmla="val 456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นักเรียน</a:t>
            </a:r>
          </a:p>
        </p:txBody>
      </p:sp>
    </p:spTree>
    <p:extLst>
      <p:ext uri="{BB962C8B-B14F-4D97-AF65-F5344CB8AC3E}">
        <p14:creationId xmlns:p14="http://schemas.microsoft.com/office/powerpoint/2010/main" val="2941525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:\เด็ก60\15ป3\111_FUJI\7เตรียมอพยพ\ป 3_๑๗๐๒๑๕_00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001" y="35842"/>
            <a:ext cx="4810999" cy="3465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G:\เด็ก60\ท.สุขสำราญ 22ก.พ. 60\CANON\IMG_44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804" y="3497226"/>
            <a:ext cx="5471149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loud Callout 6"/>
          <p:cNvSpPr/>
          <p:nvPr/>
        </p:nvSpPr>
        <p:spPr>
          <a:xfrm>
            <a:off x="683568" y="1190608"/>
            <a:ext cx="3096344" cy="901697"/>
          </a:xfrm>
          <a:prstGeom prst="cloudCallout">
            <a:avLst>
              <a:gd name="adj1" fmla="val 317"/>
              <a:gd name="adj2" fmla="val 3724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ฝึกการตัดสินใจ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5580112" y="4004523"/>
            <a:ext cx="3291119" cy="1099191"/>
          </a:xfrm>
          <a:prstGeom prst="cloudCallout">
            <a:avLst>
              <a:gd name="adj1" fmla="val 317"/>
              <a:gd name="adj2" fmla="val 3724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ฝึกการคิด วิเคราะห์</a:t>
            </a:r>
          </a:p>
        </p:txBody>
      </p:sp>
    </p:spTree>
    <p:extLst>
      <p:ext uri="{BB962C8B-B14F-4D97-AF65-F5344CB8AC3E}">
        <p14:creationId xmlns:p14="http://schemas.microsoft.com/office/powerpoint/2010/main" val="1210503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475656" y="0"/>
            <a:ext cx="5644710" cy="12858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0" rIns="0" bIns="0" anchor="b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4000" b="1" spc="50" dirty="0" smtClean="0">
                <a:ln w="11430"/>
                <a:solidFill>
                  <a:srgbClr val="7030A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กิจกรรมการให้ความรู้เรื่องภัย</a:t>
            </a:r>
            <a:br>
              <a:rPr lang="th-TH" sz="4000" b="1" spc="50" dirty="0" smtClean="0">
                <a:ln w="11430"/>
                <a:solidFill>
                  <a:srgbClr val="7030A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</a:br>
            <a:r>
              <a:rPr lang="th-TH" sz="4000" b="1" spc="50" dirty="0" smtClean="0">
                <a:ln w="11430"/>
                <a:solidFill>
                  <a:srgbClr val="7030A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และการป้องกันตนเองเมื่อเกิดภัย</a:t>
            </a:r>
            <a:endParaRPr lang="th-TH" sz="4000" b="1" spc="50" dirty="0">
              <a:ln w="11430"/>
              <a:solidFill>
                <a:srgbClr val="7030A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954642" y="0"/>
            <a:ext cx="1161640" cy="5486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งบ 60</a:t>
            </a:r>
            <a:endParaRPr lang="th-TH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6" name="Picture 5" descr="G:\เด็ก60\ท.สุขสำราญ 22ก.พ. 60\CANON\ป.5_๑๗๐๒๒๕_007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81" y="2018650"/>
            <a:ext cx="4193630" cy="4722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G:\เด็ก60\ท.สุขสำราญ 22ก.พ. 60\FUJI\DSCF14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1570" y="1389960"/>
            <a:ext cx="358833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4381" y="1367809"/>
            <a:ext cx="2242592" cy="820134"/>
          </a:xfrm>
        </p:spPr>
        <p:txBody>
          <a:bodyPr/>
          <a:lstStyle/>
          <a:p>
            <a:r>
              <a:rPr lang="th-TH" b="1" dirty="0" smtClean="0">
                <a:latin typeface="JasmineUPC" panose="02020603050405020304" pitchFamily="18" charset="-34"/>
                <a:cs typeface="JasmineUPC" panose="02020603050405020304" pitchFamily="18" charset="-34"/>
              </a:rPr>
              <a:t>บรรยาย</a:t>
            </a:r>
            <a:endParaRPr lang="th-TH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94644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G:\เด็ก60\ท.สุขสำราญ10-2-60\FUJI\5รูป\IMG_388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16632"/>
            <a:ext cx="3877037" cy="3763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G:\เด็ก60\ท.สุขสำราญ10-2-60\FUJI\5รูป\DSCF099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44" y="2780929"/>
            <a:ext cx="5121020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-19815"/>
            <a:ext cx="3059832" cy="792088"/>
          </a:xfrm>
        </p:spPr>
        <p:txBody>
          <a:bodyPr>
            <a:normAutofit/>
          </a:bodyPr>
          <a:lstStyle/>
          <a:p>
            <a:r>
              <a:rPr lang="th-TH" sz="4400" b="1" dirty="0" smtClean="0">
                <a:ln w="28575">
                  <a:solidFill>
                    <a:srgbClr val="7030A0"/>
                  </a:solidFill>
                </a:ln>
                <a:latin typeface="JasmineUPC" panose="02020603050405020304" pitchFamily="18" charset="-34"/>
                <a:cs typeface="JasmineUPC" panose="02020603050405020304" pitchFamily="18" charset="-34"/>
              </a:rPr>
              <a:t>วาดภาพระบายสี</a:t>
            </a:r>
            <a:endParaRPr lang="th-TH" sz="4400" b="1" dirty="0">
              <a:ln w="28575">
                <a:solidFill>
                  <a:srgbClr val="7030A0"/>
                </a:solidFill>
              </a:ln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27421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815"/>
            <a:ext cx="1979712" cy="792088"/>
          </a:xfrm>
        </p:spPr>
        <p:txBody>
          <a:bodyPr>
            <a:normAutofit/>
          </a:bodyPr>
          <a:lstStyle/>
          <a:p>
            <a:r>
              <a:rPr lang="th-TH" sz="4400" b="1" dirty="0" smtClean="0">
                <a:ln w="28575">
                  <a:solidFill>
                    <a:srgbClr val="7030A0"/>
                  </a:solidFill>
                </a:ln>
                <a:latin typeface="JasmineUPC" panose="02020603050405020304" pitchFamily="18" charset="-34"/>
                <a:cs typeface="JasmineUPC" panose="02020603050405020304" pitchFamily="18" charset="-34"/>
              </a:rPr>
              <a:t>สื่อวีดิทัศน์</a:t>
            </a:r>
            <a:endParaRPr lang="th-TH" sz="4400" b="1" dirty="0">
              <a:ln w="28575">
                <a:solidFill>
                  <a:srgbClr val="7030A0"/>
                </a:solidFill>
              </a:ln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4" name="Picture 3" descr="G:\เด็ก60\15ป3\111_FUJI\1กาชาด\ป 3_๑๗๐๒๑๕_017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9485" y="4005064"/>
            <a:ext cx="500686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G:\เด็ก60\ท.สูขสำราญ 24\ป_0.6_๑๗๐๒๒๕_00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01636"/>
            <a:ext cx="3545936" cy="2929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G:\เด็ก60\ท.สูขสำราญ 24\DSCF16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8460" y="44624"/>
            <a:ext cx="477004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G:\เด็ก60\15ป3\111_FUJI\2เรด้าร์\IMG_395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5" y="692696"/>
            <a:ext cx="3870916" cy="320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186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995936" cy="836712"/>
          </a:xfrm>
        </p:spPr>
        <p:txBody>
          <a:bodyPr>
            <a:noAutofit/>
          </a:bodyPr>
          <a:lstStyle/>
          <a:p>
            <a:r>
              <a:rPr lang="th-TH" sz="4800" b="1" dirty="0" smtClean="0">
                <a:ln w="38100">
                  <a:solidFill>
                    <a:srgbClr val="7030A0"/>
                  </a:solidFill>
                </a:ln>
                <a:latin typeface="JasmineUPC" panose="02020603050405020304" pitchFamily="18" charset="-34"/>
                <a:cs typeface="JasmineUPC" panose="02020603050405020304" pitchFamily="18" charset="-34"/>
              </a:rPr>
              <a:t>สาธิตและฝึกปฏิบัติ</a:t>
            </a:r>
            <a:endParaRPr lang="th-TH" sz="4800" b="1" dirty="0">
              <a:ln w="38100">
                <a:solidFill>
                  <a:srgbClr val="7030A0"/>
                </a:solidFill>
              </a:ln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4" name="Picture 3" descr="G:\เด็ก60\15ป3\111_FUJI\5กันน้อค\DSCF118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35" y="4145756"/>
            <a:ext cx="3690774" cy="2669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G:\เด็ก60\15ป3\111_FUJI\6ตกน้ำ\ป 3_๑๗๐๒๑๕_01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8125" y="4221088"/>
            <a:ext cx="3359785" cy="2518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G:\เด็ก60\15ป3\111_FUJI\3cpr\DSCF11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8125" y="0"/>
            <a:ext cx="3464091" cy="2596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G:\เด็ก60\15ป3\111_FUJI\4ห้ามเลือด\DSCF116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159" y="836712"/>
            <a:ext cx="3532729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G:\เด็ก60\15ป3\111_FUJI\6ตกน้ำ\S__17787291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1852128"/>
            <a:ext cx="3198495" cy="2828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610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46448" cy="794352"/>
          </a:xfrm>
        </p:spPr>
        <p:txBody>
          <a:bodyPr>
            <a:normAutofit/>
          </a:bodyPr>
          <a:lstStyle/>
          <a:p>
            <a:r>
              <a:rPr lang="th-TH" sz="4400" b="1" dirty="0" smtClean="0">
                <a:ln w="28575">
                  <a:solidFill>
                    <a:srgbClr val="7030A0"/>
                  </a:solidFill>
                </a:ln>
                <a:latin typeface="JasmineUPC" panose="02020603050405020304" pitchFamily="18" charset="-34"/>
                <a:cs typeface="JasmineUPC" panose="02020603050405020304" pitchFamily="18" charset="-34"/>
              </a:rPr>
              <a:t>เกม</a:t>
            </a:r>
            <a:endParaRPr lang="th-TH" sz="4400" b="1" dirty="0">
              <a:ln w="28575">
                <a:solidFill>
                  <a:srgbClr val="7030A0"/>
                </a:solidFill>
              </a:ln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5" name="Picture 4" descr="G:\เด็ก60\ท.สุขสำราญ10-2-60\FUJI\งู\IMG_39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11938"/>
            <a:ext cx="5768279" cy="3229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G:\เด็ก60\ท.สุขสำราญ10-2-60\FUJI\1พิธีเปิด\DSCF089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6301" y="0"/>
            <a:ext cx="4955088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1498662"/>
            <a:ext cx="2650233" cy="39717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 b="1" dirty="0" smtClean="0">
                <a:ln w="28575">
                  <a:solidFill>
                    <a:srgbClr val="7030A0"/>
                  </a:solidFill>
                </a:ln>
                <a:latin typeface="JasmineUPC" panose="02020603050405020304" pitchFamily="18" charset="-34"/>
                <a:cs typeface="JasmineUPC" panose="02020603050405020304" pitchFamily="18" charset="-34"/>
              </a:rPr>
              <a:t>เกมบันไดมหาสนุก</a:t>
            </a:r>
            <a:endParaRPr lang="th-TH" sz="3200" b="1" dirty="0">
              <a:ln w="28575">
                <a:solidFill>
                  <a:srgbClr val="7030A0"/>
                </a:solidFill>
              </a:ln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16612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:\เด็ก60\15ป3\111_FUJI\7เตรียมอพยพ\ป 3_๑๗๐๒๑๕_00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001" y="35842"/>
            <a:ext cx="4810999" cy="3465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1956"/>
            <a:ext cx="5410944" cy="650336"/>
          </a:xfrm>
        </p:spPr>
        <p:txBody>
          <a:bodyPr>
            <a:normAutofit/>
          </a:bodyPr>
          <a:lstStyle/>
          <a:p>
            <a:r>
              <a:rPr lang="th-TH" sz="3600" b="1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ysClr val="windowText" lastClr="00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ฐานเตรียมความพร้อมรับภัยพิบัติ</a:t>
            </a:r>
            <a:endParaRPr lang="th-TH" sz="36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ysClr val="windowText" lastClr="0000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3628"/>
            <a:ext cx="2386608" cy="578328"/>
          </a:xfrm>
          <a:prstGeom prst="rect">
            <a:avLst/>
          </a:prstGeom>
        </p:spPr>
        <p:txBody>
          <a:bodyPr vert="horz" lIns="0" rIns="0" bIns="0" anchor="b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h-TH" b="1" dirty="0" smtClean="0">
                <a:ln w="28575">
                  <a:solidFill>
                    <a:srgbClr val="92D050"/>
                  </a:solidFill>
                </a:ln>
                <a:solidFill>
                  <a:sysClr val="windowText" lastClr="00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ฐานกิจกรรม</a:t>
            </a:r>
            <a:endParaRPr lang="th-TH" b="1" dirty="0">
              <a:ln w="28575">
                <a:solidFill>
                  <a:srgbClr val="92D050"/>
                </a:solidFill>
              </a:ln>
              <a:solidFill>
                <a:sysClr val="windowText" lastClr="0000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6" name="Picture 5" descr="G:\เด็ก60\ท.สุขสำราญ 22ก.พ. 60\CANON\IMG_44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39" y="3497226"/>
            <a:ext cx="5471149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90016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386608" cy="794352"/>
          </a:xfrm>
        </p:spPr>
        <p:txBody>
          <a:bodyPr>
            <a:normAutofit fontScale="90000"/>
          </a:bodyPr>
          <a:lstStyle/>
          <a:p>
            <a:r>
              <a:rPr lang="th-TH" b="1" dirty="0" smtClean="0">
                <a:ln w="28575">
                  <a:solidFill>
                    <a:srgbClr val="92D050"/>
                  </a:solidFill>
                </a:ln>
                <a:solidFill>
                  <a:sysClr val="windowText" lastClr="00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ฐานกิจกรรม</a:t>
            </a:r>
            <a:endParaRPr lang="th-TH" b="1" dirty="0">
              <a:ln w="28575">
                <a:solidFill>
                  <a:srgbClr val="92D050"/>
                </a:solidFill>
              </a:ln>
              <a:solidFill>
                <a:sysClr val="windowText" lastClr="0000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4" name="Picture 3" descr="G:\เด็ก60\New folder\FUJI\DSCF137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2169" y="4065273"/>
            <a:ext cx="4883919" cy="2748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G:\เด็ก60\New folder\FUJI\DSCF14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135" y="1196752"/>
            <a:ext cx="4680520" cy="3503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G:\เด็ก60\ท.สูขสำราญ 24\DSCF166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9728"/>
            <a:ext cx="4078853" cy="2679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004048" y="2852936"/>
            <a:ext cx="2386608" cy="794352"/>
          </a:xfrm>
          <a:prstGeom prst="rect">
            <a:avLst/>
          </a:prstGeom>
        </p:spPr>
        <p:txBody>
          <a:bodyPr vert="horz" lIns="0" rIns="0" bIns="0" anchor="b">
            <a:normAutofit fontScale="7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h-TH" b="1" dirty="0" smtClean="0">
                <a:ln w="28575">
                  <a:solidFill>
                    <a:srgbClr val="92D050"/>
                  </a:solidFill>
                </a:ln>
                <a:solidFill>
                  <a:sysClr val="windowText" lastClr="0000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ตะโกน โยน ยื่น</a:t>
            </a:r>
            <a:endParaRPr lang="th-TH" b="1" dirty="0">
              <a:ln w="28575">
                <a:solidFill>
                  <a:srgbClr val="92D050"/>
                </a:solidFill>
              </a:ln>
              <a:solidFill>
                <a:sysClr val="windowText" lastClr="00000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58904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เด็ก60\15ป3\111_FUJI\8เรือ\IMG_40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6714" y="568375"/>
            <a:ext cx="5803769" cy="405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1400"/>
            <a:ext cx="3966001" cy="820134"/>
          </a:xfrm>
        </p:spPr>
        <p:txBody>
          <a:bodyPr>
            <a:normAutofit/>
          </a:bodyPr>
          <a:lstStyle/>
          <a:p>
            <a:r>
              <a:rPr lang="th-TH" sz="4400" b="1" dirty="0">
                <a:ln w="28575">
                  <a:solidFill>
                    <a:srgbClr val="7030A0"/>
                  </a:solidFill>
                </a:ln>
                <a:latin typeface="JasmineUPC" panose="02020603050405020304" pitchFamily="18" charset="-34"/>
                <a:cs typeface="JasmineUPC" panose="02020603050405020304" pitchFamily="18" charset="-34"/>
              </a:rPr>
              <a:t>ฐานปลอดภัยไว้ก่อน</a:t>
            </a:r>
            <a:endParaRPr lang="th-TH" sz="4400" dirty="0">
              <a:ln w="28575">
                <a:solidFill>
                  <a:srgbClr val="7030A0"/>
                </a:solidFill>
              </a:ln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5" name="Picture 4" descr="G:\เด็ก60\New folder\มือถือ\ป.4_๑๗๐๒๑๙_01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20888"/>
            <a:ext cx="3336005" cy="4411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41158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เด็ก60\15ป3\111_FUJI\11เชือก\ป 3_๑๗๐๒๑๕_00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2128" y="35168"/>
            <a:ext cx="4678962" cy="3825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ชื่อเรื่อง 11"/>
          <p:cNvSpPr>
            <a:spLocks noGrp="1"/>
          </p:cNvSpPr>
          <p:nvPr>
            <p:ph type="title"/>
          </p:nvPr>
        </p:nvSpPr>
        <p:spPr>
          <a:xfrm>
            <a:off x="3001" y="0"/>
            <a:ext cx="4104456" cy="782960"/>
          </a:xfrm>
        </p:spPr>
        <p:txBody>
          <a:bodyPr>
            <a:normAutofit/>
          </a:bodyPr>
          <a:lstStyle/>
          <a:p>
            <a:r>
              <a:rPr lang="th-TH" sz="4400" b="1" dirty="0">
                <a:ln w="28575">
                  <a:solidFill>
                    <a:srgbClr val="7030A0"/>
                  </a:solidFill>
                </a:ln>
                <a:latin typeface="JasmineUPC" panose="02020603050405020304" pitchFamily="18" charset="-34"/>
                <a:cs typeface="JasmineUPC" panose="02020603050405020304" pitchFamily="18" charset="-34"/>
              </a:rPr>
              <a:t>ฐานข้ามลำน้ำเชี่ยว </a:t>
            </a:r>
            <a:endParaRPr lang="th-TH" sz="4400" dirty="0">
              <a:ln w="28575">
                <a:solidFill>
                  <a:srgbClr val="7030A0"/>
                </a:solidFill>
              </a:ln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3" name="Picture 2" descr="G:\เด็ก60\15ป3\111_FUJI\11เชือก\DSCF12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24" y="3070445"/>
            <a:ext cx="5354963" cy="3689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43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85860"/>
            <a:ext cx="2056868" cy="866360"/>
          </a:xfrm>
        </p:spPr>
        <p:txBody>
          <a:bodyPr>
            <a:noAutofit/>
          </a:bodyPr>
          <a:lstStyle/>
          <a:p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งบ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25</a:t>
            </a:r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59</a:t>
            </a:r>
            <a:endParaRPr lang="th-TH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4572008"/>
            <a:ext cx="1807829" cy="917864"/>
          </a:xfrm>
          <a:prstGeom prst="rect">
            <a:avLst/>
          </a:prstGeom>
        </p:spPr>
        <p:txBody>
          <a:bodyPr vert="horz" lIns="0" rIns="0" bIns="0" anchor="b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งบ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25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60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54557" y="404664"/>
            <a:ext cx="6840760" cy="2129408"/>
          </a:xfrm>
          <a:prstGeom prst="rect">
            <a:avLst/>
          </a:prstGeom>
        </p:spPr>
        <p:txBody>
          <a:bodyPr vert="horz" lIns="0" rIns="0" bIns="0" anchor="b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4400" b="1" dirty="0" smtClean="0">
                <a:ln w="2857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โครงการ</a:t>
            </a:r>
          </a:p>
          <a:p>
            <a:pPr algn="ctr"/>
            <a:r>
              <a:rPr lang="th-TH" sz="4400" b="1" dirty="0" smtClean="0">
                <a:ln w="2857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พัฒนาศักยภาพเยาวชนด้านภัยพิบัติเพื่อเตรียมสู่การเป็นโรงเรียนปลอดภัย</a:t>
            </a:r>
            <a:endParaRPr lang="th-TH" sz="4400" b="1" dirty="0">
              <a:ln w="28575">
                <a:solidFill>
                  <a:schemeClr val="bg2">
                    <a:lumMod val="25000"/>
                  </a:schemeClr>
                </a:solidFill>
              </a:ln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5208" y="4143380"/>
            <a:ext cx="7128792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400" b="1" spc="50" dirty="0" smtClean="0">
                <a:ln w="1143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โครงการ</a:t>
            </a:r>
          </a:p>
          <a:p>
            <a:pPr algn="ctr"/>
            <a:r>
              <a:rPr lang="th-TH" sz="4400" b="1" spc="50" dirty="0" smtClean="0">
                <a:ln w="1143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พัฒนา</a:t>
            </a:r>
            <a:r>
              <a:rPr lang="th-TH" sz="4400" b="1" spc="50" dirty="0">
                <a:ln w="1143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ศักยภาพเยาวชนด้านภัยพิบัติ</a:t>
            </a:r>
            <a:endParaRPr lang="en-US" sz="4400" b="1" spc="50" dirty="0">
              <a:ln w="11430"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2573524" y="5577479"/>
            <a:ext cx="3798676" cy="80384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/>
              <a:t>จำนวน  1,053 คน 2 โรง</a:t>
            </a:r>
            <a:endParaRPr lang="th-TH" sz="3200" b="1" dirty="0"/>
          </a:p>
        </p:txBody>
      </p:sp>
      <p:sp>
        <p:nvSpPr>
          <p:cNvPr id="11" name="Flowchart: Alternate Process 10"/>
          <p:cNvSpPr/>
          <p:nvPr/>
        </p:nvSpPr>
        <p:spPr>
          <a:xfrm>
            <a:off x="3851920" y="2718814"/>
            <a:ext cx="3816424" cy="78219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/>
              <a:t>จำนวน  271 คน 6 โรง</a:t>
            </a:r>
            <a:endParaRPr lang="th-TH" sz="3600" b="1" dirty="0"/>
          </a:p>
        </p:txBody>
      </p:sp>
    </p:spTree>
    <p:extLst>
      <p:ext uri="{BB962C8B-B14F-4D97-AF65-F5344CB8AC3E}">
        <p14:creationId xmlns:p14="http://schemas.microsoft.com/office/powerpoint/2010/main" val="308025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25" y="4893"/>
            <a:ext cx="3538736" cy="794352"/>
          </a:xfrm>
        </p:spPr>
        <p:txBody>
          <a:bodyPr>
            <a:normAutofit fontScale="90000"/>
          </a:bodyPr>
          <a:lstStyle/>
          <a:p>
            <a:r>
              <a:rPr lang="th-TH" b="1" dirty="0">
                <a:ln w="28575">
                  <a:solidFill>
                    <a:srgbClr val="7030A0"/>
                  </a:solidFill>
                </a:ln>
                <a:latin typeface="JasmineUPC" panose="02020603050405020304" pitchFamily="18" charset="-34"/>
                <a:cs typeface="JasmineUPC" panose="02020603050405020304" pitchFamily="18" charset="-34"/>
              </a:rPr>
              <a:t>ฐานรู้ไว้เมื่อภัยมา </a:t>
            </a:r>
            <a:endParaRPr lang="th-TH" dirty="0">
              <a:ln w="28575">
                <a:solidFill>
                  <a:srgbClr val="7030A0"/>
                </a:solidFill>
              </a:ln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4" name="Picture 3" descr="G:\เด็ก60\15ป3\111_FUJI\9กิ่ง\ป 3_๑๗๐๒๑๕_014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172" y="444"/>
            <a:ext cx="4846427" cy="3644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G:\เด็ก60\15ป3\111_FUJI\9กิ่ง\ป 3_๑๗๐๒๑๕_01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25" y="3140968"/>
            <a:ext cx="4941536" cy="3713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02339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4267"/>
            <a:ext cx="8507288" cy="638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031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43608" y="332656"/>
            <a:ext cx="69847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ea typeface="Cordia New" panose="020B0304020202020204" pitchFamily="34" charset="-34"/>
                <a:cs typeface="TH SarabunPSK"/>
              </a:rPr>
              <a:t>อัคคีภัย เรียนรู้เรื่องการอพยพเมื่อเกิดไฟไหม้ โดยการสมมุติ สถานการณ์ไฟไหม้ในห้องเรียน และให้นักเรียนรู้วิธีการอพยพหนีไฟ</a:t>
            </a:r>
            <a:endParaRPr lang="th-TH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62" y="1717651"/>
            <a:ext cx="4631516" cy="34772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12" y="1723403"/>
            <a:ext cx="3853146" cy="289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436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" y="3501961"/>
            <a:ext cx="4315114" cy="3239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" y="67716"/>
            <a:ext cx="4381138" cy="3289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375" y="89186"/>
            <a:ext cx="4447162" cy="3338846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0" y="3592540"/>
            <a:ext cx="4194467" cy="314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706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50001"/>
            <a:ext cx="4932040" cy="369903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" y="956157"/>
            <a:ext cx="3917944" cy="29384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311779"/>
            <a:ext cx="4727984" cy="354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339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51" y="395401"/>
            <a:ext cx="6998653" cy="70609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th-TH" sz="6600" b="1" spc="50" dirty="0" smtClean="0">
                <a:ln w="11430"/>
                <a:solidFill>
                  <a:schemeClr val="accent1">
                    <a:lumMod val="75000"/>
                  </a:schemeClr>
                </a:solidFill>
              </a:rPr>
              <a:t>สื่อการเรียนรู้ผ่านเกม</a:t>
            </a:r>
            <a:endParaRPr lang="th-TH" sz="6600" b="1" spc="50" dirty="0">
              <a:ln w="11430"/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4"/>
          <a:stretch/>
        </p:blipFill>
        <p:spPr>
          <a:xfrm>
            <a:off x="2339752" y="918550"/>
            <a:ext cx="4711452" cy="5603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1096" r="10119"/>
          <a:stretch/>
        </p:blipFill>
        <p:spPr>
          <a:xfrm>
            <a:off x="5578758" y="3356992"/>
            <a:ext cx="3565242" cy="2519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7" t="3097" r="12518" b="2682"/>
          <a:stretch/>
        </p:blipFill>
        <p:spPr>
          <a:xfrm>
            <a:off x="0" y="1412776"/>
            <a:ext cx="3082146" cy="2122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6" t="27143" r="2262" b="26507"/>
          <a:stretch/>
        </p:blipFill>
        <p:spPr>
          <a:xfrm>
            <a:off x="14469" y="4616733"/>
            <a:ext cx="3249555" cy="2216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6396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4"/>
          <a:stretch/>
        </p:blipFill>
        <p:spPr bwMode="auto">
          <a:xfrm>
            <a:off x="4483016" y="24475"/>
            <a:ext cx="4660984" cy="2828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0"/>
          <a:stretch/>
        </p:blipFill>
        <p:spPr>
          <a:xfrm>
            <a:off x="810" y="24475"/>
            <a:ext cx="4347345" cy="2828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475656" y="2629342"/>
            <a:ext cx="6840760" cy="1353072"/>
          </a:xfrm>
          <a:prstGeom prst="rect">
            <a:avLst/>
          </a:prstGeom>
          <a:noFill/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sz="36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/>
                <a:cs typeface="TH SarabunPSK"/>
              </a:rPr>
              <a:t>เรียนรู้เรื่องความเสี่ยง ศักยภาพ และความเปราะบาง</a:t>
            </a:r>
            <a:endParaRPr lang="en-US" sz="200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Times New Roman"/>
              <a:cs typeface="Cordia New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sz="36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/>
                <a:cs typeface="TH SarabunPSK"/>
              </a:rPr>
              <a:t>ผ่านเกมตุ่นน้อยตื่นตัว</a:t>
            </a:r>
            <a:endParaRPr lang="en-US" sz="200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Times New Roman"/>
              <a:cs typeface="Cordia New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5" r="10555"/>
          <a:stretch/>
        </p:blipFill>
        <p:spPr bwMode="auto">
          <a:xfrm>
            <a:off x="27265" y="3864292"/>
            <a:ext cx="4265771" cy="2993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283" y="3864292"/>
            <a:ext cx="4244450" cy="2993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5760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6" y="374401"/>
            <a:ext cx="9004098" cy="7748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h-TH" sz="3600" b="1" dirty="0" smtClean="0">
                <a:ln w="12700"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ea typeface="Cordia New"/>
                <a:cs typeface="JasmineUPC" panose="02020603050405020304" pitchFamily="18" charset="-34"/>
              </a:rPr>
              <a:t>การสุขาภิบาลในภาวะฉุกเฉินโดยใช้   </a:t>
            </a:r>
            <a:r>
              <a:rPr lang="en-US" sz="3600" b="1" dirty="0" smtClean="0">
                <a:ln w="12700"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ea typeface="Cordia New"/>
                <a:cs typeface="JasmineUPC" panose="02020603050405020304" pitchFamily="18" charset="-34"/>
              </a:rPr>
              <a:t>F- Diagram</a:t>
            </a:r>
            <a:endParaRPr lang="th-TH" sz="3600" dirty="0">
              <a:ln w="12700">
                <a:solidFill>
                  <a:srgbClr val="002060"/>
                </a:solidFill>
              </a:ln>
              <a:solidFill>
                <a:srgbClr val="7030A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4679" y="10524"/>
            <a:ext cx="9008778" cy="468052"/>
          </a:xfrm>
          <a:prstGeom prst="rect">
            <a:avLst/>
          </a:prstGeom>
        </p:spPr>
        <p:txBody>
          <a:bodyPr vert="horz" lIns="0" rIns="0" bIns="0" anchor="b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h-TH" sz="2400" b="1" dirty="0" smtClean="0">
                <a:ln w="28575">
                  <a:solidFill>
                    <a:srgbClr val="00206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JasmineUPC" panose="02020603050405020304" pitchFamily="18" charset="-34"/>
                <a:cs typeface="JasmineUPC" panose="02020603050405020304" pitchFamily="18" charset="-34"/>
              </a:rPr>
              <a:t>โครงการพัฒนาศักยภาพเยาวชนด้านภัยพิบัติเพื่อเตรียมสู่การเป็นโรงเรียนปลอดภัย</a:t>
            </a:r>
            <a:endParaRPr lang="th-TH" sz="2400" b="1" dirty="0">
              <a:ln w="28575">
                <a:solidFill>
                  <a:srgbClr val="00206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44408" y="0"/>
            <a:ext cx="871874" cy="3874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งบ 59</a:t>
            </a:r>
            <a:endParaRPr lang="th-TH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2" r="2490" b="15070"/>
          <a:stretch/>
        </p:blipFill>
        <p:spPr bwMode="auto">
          <a:xfrm>
            <a:off x="5724128" y="3951154"/>
            <a:ext cx="2213993" cy="2866451"/>
          </a:xfrm>
          <a:prstGeom prst="rect">
            <a:avLst/>
          </a:prstGeom>
          <a:ln w="38100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4" r="16574"/>
          <a:stretch/>
        </p:blipFill>
        <p:spPr bwMode="auto">
          <a:xfrm>
            <a:off x="5076056" y="1260709"/>
            <a:ext cx="3851921" cy="2668296"/>
          </a:xfrm>
          <a:prstGeom prst="rect">
            <a:avLst/>
          </a:prstGeom>
          <a:ln w="38100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0" r="22003"/>
          <a:stretch/>
        </p:blipFill>
        <p:spPr bwMode="auto">
          <a:xfrm>
            <a:off x="323528" y="1191738"/>
            <a:ext cx="3749895" cy="2806237"/>
          </a:xfrm>
          <a:prstGeom prst="rect">
            <a:avLst/>
          </a:prstGeom>
          <a:ln w="38100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1" t="3438" r="17150" b="2865"/>
          <a:stretch/>
        </p:blipFill>
        <p:spPr bwMode="auto">
          <a:xfrm>
            <a:off x="325037" y="4286533"/>
            <a:ext cx="3748386" cy="2524279"/>
          </a:xfrm>
          <a:prstGeom prst="rect">
            <a:avLst/>
          </a:prstGeom>
          <a:ln w="38100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8259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640"/>
            <a:ext cx="8064896" cy="6404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3972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" t="7163" r="10555"/>
          <a:stretch/>
        </p:blipFill>
        <p:spPr bwMode="auto">
          <a:xfrm>
            <a:off x="1979712" y="3501008"/>
            <a:ext cx="5636732" cy="3356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" y="49838"/>
            <a:ext cx="4784488" cy="3451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0" r="4363"/>
          <a:stretch/>
        </p:blipFill>
        <p:spPr bwMode="auto">
          <a:xfrm>
            <a:off x="4644009" y="0"/>
            <a:ext cx="4468890" cy="3501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679439" y="2950910"/>
            <a:ext cx="6420953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h-TH" sz="4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asmineUPC" panose="02020603050405020304" pitchFamily="18" charset="-34"/>
                <a:ea typeface="Times New Roman"/>
                <a:cs typeface="JasmineUPC" panose="02020603050405020304" pitchFamily="18" charset="-34"/>
              </a:rPr>
              <a:t>ทดลองใช้สื่อ </a:t>
            </a:r>
            <a:r>
              <a:rPr lang="en-US" sz="4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asmineUPC" panose="02020603050405020304" pitchFamily="18" charset="-34"/>
                <a:ea typeface="Times New Roman"/>
                <a:cs typeface="JasmineUPC" panose="02020603050405020304" pitchFamily="18" charset="-34"/>
              </a:rPr>
              <a:t>F-Diagram </a:t>
            </a:r>
            <a:r>
              <a:rPr lang="th-TH" sz="40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asmineUPC" panose="02020603050405020304" pitchFamily="18" charset="-34"/>
                <a:ea typeface="Times New Roman"/>
                <a:cs typeface="JasmineUPC" panose="02020603050405020304" pitchFamily="18" charset="-34"/>
              </a:rPr>
              <a:t>กับเจ้าหน้าที่</a:t>
            </a:r>
            <a:endParaRPr lang="en-US" sz="20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JasmineUPC" panose="02020603050405020304" pitchFamily="18" charset="-34"/>
              <a:ea typeface="Times New Roman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11752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85860"/>
            <a:ext cx="2056868" cy="866360"/>
          </a:xfrm>
        </p:spPr>
        <p:txBody>
          <a:bodyPr>
            <a:noAutofit/>
          </a:bodyPr>
          <a:lstStyle/>
          <a:p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งบ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25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61</a:t>
            </a:r>
            <a:endParaRPr lang="th-TH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4572008"/>
            <a:ext cx="1807829" cy="917864"/>
          </a:xfrm>
          <a:prstGeom prst="rect">
            <a:avLst/>
          </a:prstGeom>
        </p:spPr>
        <p:txBody>
          <a:bodyPr vert="horz" lIns="0" rIns="0" bIns="0" anchor="b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งบ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25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6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2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54557" y="404664"/>
            <a:ext cx="6840760" cy="2129408"/>
          </a:xfrm>
          <a:prstGeom prst="rect">
            <a:avLst/>
          </a:prstGeom>
        </p:spPr>
        <p:txBody>
          <a:bodyPr vert="horz" lIns="0" rIns="0" bIns="0" anchor="b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4400" b="1" dirty="0" smtClean="0">
                <a:ln w="2857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โครงการ</a:t>
            </a:r>
          </a:p>
          <a:p>
            <a:pPr algn="ctr"/>
            <a:r>
              <a:rPr lang="th-TH" sz="4400" b="1" dirty="0" smtClean="0">
                <a:ln w="2857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พัฒนาศักยภาพเยาวชนด้านภัยพิบัติเพื่อเตรียมสู่การเป็นโรงเรียนปลอดภัย</a:t>
            </a:r>
            <a:endParaRPr lang="th-TH" sz="4400" b="1" dirty="0">
              <a:ln w="28575">
                <a:solidFill>
                  <a:schemeClr val="bg2">
                    <a:lumMod val="25000"/>
                  </a:schemeClr>
                </a:solidFill>
              </a:ln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5208" y="4143380"/>
            <a:ext cx="7128792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400" b="1" spc="50" dirty="0" smtClean="0">
                <a:ln w="1143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โครงการ</a:t>
            </a:r>
          </a:p>
          <a:p>
            <a:pPr algn="ctr"/>
            <a:r>
              <a:rPr lang="th-TH" sz="4400" b="1" spc="50" dirty="0" smtClean="0">
                <a:ln w="1143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พัฒนา</a:t>
            </a:r>
            <a:r>
              <a:rPr lang="th-TH" sz="4400" b="1" spc="50" dirty="0">
                <a:ln w="1143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ศักยภาพเยาวชนด้านภัยพิบัติ</a:t>
            </a:r>
            <a:endParaRPr lang="en-US" sz="4400" b="1" spc="50" dirty="0">
              <a:ln w="11430"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2573524" y="5577479"/>
            <a:ext cx="3798676" cy="80384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latin typeface="JasmineUPC" panose="02020603050405020304" pitchFamily="18" charset="-34"/>
                <a:cs typeface="JasmineUPC" panose="02020603050405020304" pitchFamily="18" charset="-34"/>
              </a:rPr>
              <a:t>จำนวน  </a:t>
            </a:r>
            <a:r>
              <a:rPr lang="en-US" sz="3600" b="1" dirty="0" smtClean="0">
                <a:latin typeface="JasmineUPC" panose="02020603050405020304" pitchFamily="18" charset="-34"/>
                <a:cs typeface="JasmineUPC" panose="02020603050405020304" pitchFamily="18" charset="-34"/>
              </a:rPr>
              <a:t>680</a:t>
            </a:r>
            <a:r>
              <a:rPr lang="th-TH" sz="3600" b="1" dirty="0" smtClean="0"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th-TH" sz="3600" b="1" dirty="0" smtClean="0">
                <a:latin typeface="JasmineUPC" panose="02020603050405020304" pitchFamily="18" charset="-34"/>
                <a:cs typeface="JasmineUPC" panose="02020603050405020304" pitchFamily="18" charset="-34"/>
              </a:rPr>
              <a:t>คน </a:t>
            </a:r>
            <a:r>
              <a:rPr lang="en-US" altLang="zh-CN" sz="36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5</a:t>
            </a:r>
            <a:r>
              <a:rPr lang="th-TH" sz="3600" b="1" dirty="0" smtClean="0"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th-TH" sz="3600" b="1" dirty="0" smtClean="0">
                <a:latin typeface="JasmineUPC" panose="02020603050405020304" pitchFamily="18" charset="-34"/>
                <a:cs typeface="JasmineUPC" panose="02020603050405020304" pitchFamily="18" charset="-34"/>
              </a:rPr>
              <a:t>โรง</a:t>
            </a:r>
            <a:endParaRPr lang="th-TH" sz="36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3851920" y="2718814"/>
            <a:ext cx="3816424" cy="78219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latin typeface="JasmineUPC" panose="02020603050405020304" pitchFamily="18" charset="-34"/>
                <a:cs typeface="JasmineUPC" panose="02020603050405020304" pitchFamily="18" charset="-34"/>
              </a:rPr>
              <a:t>จำนวน  </a:t>
            </a:r>
            <a:r>
              <a:rPr lang="en-US" sz="3600" b="1" dirty="0" smtClean="0">
                <a:latin typeface="JasmineUPC" panose="02020603050405020304" pitchFamily="18" charset="-34"/>
                <a:cs typeface="JasmineUPC" panose="02020603050405020304" pitchFamily="18" charset="-34"/>
              </a:rPr>
              <a:t>624</a:t>
            </a:r>
            <a:r>
              <a:rPr lang="th-TH" sz="3600" b="1" dirty="0" smtClean="0"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th-TH" sz="3600" b="1" dirty="0" smtClean="0">
                <a:latin typeface="JasmineUPC" panose="02020603050405020304" pitchFamily="18" charset="-34"/>
                <a:cs typeface="JasmineUPC" panose="02020603050405020304" pitchFamily="18" charset="-34"/>
              </a:rPr>
              <a:t>คน </a:t>
            </a:r>
            <a:r>
              <a:rPr lang="en-US" sz="36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4</a:t>
            </a:r>
            <a:r>
              <a:rPr lang="th-TH" sz="3600" b="1" dirty="0" smtClean="0"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th-TH" sz="3600" b="1" dirty="0" smtClean="0">
                <a:latin typeface="JasmineUPC" panose="02020603050405020304" pitchFamily="18" charset="-34"/>
                <a:cs typeface="JasmineUPC" panose="02020603050405020304" pitchFamily="18" charset="-34"/>
              </a:rPr>
              <a:t>โรง</a:t>
            </a:r>
            <a:endParaRPr lang="th-TH" sz="36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1779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" y="38597"/>
            <a:ext cx="4058141" cy="3213348"/>
          </a:xfrm>
          <a:prstGeom prst="rect">
            <a:avLst/>
          </a:prstGeom>
        </p:spPr>
      </p:pic>
      <p:pic>
        <p:nvPicPr>
          <p:cNvPr id="9" name="Picture 8" descr="D:\โครงการ\school\โครงการ59\3ม.ค\รูป\DSC0978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597"/>
            <a:ext cx="4087737" cy="3246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:\โครงการ\school\โครงการ59\3ม.ค\รูป\DSC0975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13"/>
          <a:stretch/>
        </p:blipFill>
        <p:spPr bwMode="auto">
          <a:xfrm>
            <a:off x="6012160" y="3347594"/>
            <a:ext cx="2866904" cy="32467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-28465" y="3836302"/>
            <a:ext cx="6192894" cy="2288173"/>
          </a:xfrm>
          <a:prstGeom prst="rect">
            <a:avLst/>
          </a:prstGeom>
          <a:noFill/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sz="3600" b="1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/>
                <a:ea typeface="Times New Roman"/>
                <a:cs typeface="TH SarabunPSK"/>
              </a:rPr>
              <a:t>เรียนรู้เรื่องเส้นทางการแพร่กระจายเชื้อ</a:t>
            </a:r>
            <a:r>
              <a:rPr lang="th-TH" sz="3600" b="1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/>
                <a:ea typeface="Times New Roman"/>
                <a:cs typeface="TH SarabunPSK"/>
              </a:rPr>
              <a:t>โรค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sz="3600" b="1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/>
                <a:ea typeface="Times New Roman"/>
                <a:cs typeface="TH SarabunPSK"/>
              </a:rPr>
              <a:t>ที่</a:t>
            </a:r>
            <a:r>
              <a:rPr lang="th-TH" sz="3600" b="1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/>
                <a:ea typeface="Times New Roman"/>
                <a:cs typeface="TH SarabunPSK"/>
              </a:rPr>
              <a:t>สัมพันธ์กับน้ำและสิ่งขับถ่าย </a:t>
            </a:r>
            <a:endParaRPr lang="en-US" sz="2000" dirty="0">
              <a:ln>
                <a:solidFill>
                  <a:srgbClr val="7030A0"/>
                </a:solidFill>
              </a:ln>
              <a:solidFill>
                <a:srgbClr val="00206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Calibri"/>
              <a:ea typeface="Times New Roman"/>
              <a:cs typeface="Cordia New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sz="3600" b="1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/>
                <a:ea typeface="Times New Roman"/>
                <a:cs typeface="TH SarabunPSK"/>
              </a:rPr>
              <a:t>โดยใช้ </a:t>
            </a:r>
            <a:r>
              <a:rPr lang="en-US" sz="3600" b="1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H SarabunPSK"/>
                <a:ea typeface="Times New Roman"/>
                <a:cs typeface="Cordia New"/>
              </a:rPr>
              <a:t>F-Diagram</a:t>
            </a:r>
            <a:endParaRPr lang="en-US" sz="2000" dirty="0">
              <a:ln>
                <a:solidFill>
                  <a:srgbClr val="7030A0"/>
                </a:solidFill>
              </a:ln>
              <a:solidFill>
                <a:srgbClr val="00206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Calibri"/>
              <a:ea typeface="Times New Roman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3204802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grpSp>
        <p:nvGrpSpPr>
          <p:cNvPr id="5" name="Group 4"/>
          <p:cNvGrpSpPr/>
          <p:nvPr/>
        </p:nvGrpSpPr>
        <p:grpSpPr>
          <a:xfrm>
            <a:off x="-29368" y="0"/>
            <a:ext cx="8985654" cy="6324600"/>
            <a:chOff x="-1569643" y="765179"/>
            <a:chExt cx="8986126" cy="6324626"/>
          </a:xfrm>
        </p:grpSpPr>
        <p:pic>
          <p:nvPicPr>
            <p:cNvPr id="9" name="Picture 8" descr="D:\3โครงการ\school\61\รูป\มิ.ย\เด็ก มิถุนา 3โรง_150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49" t="21287" r="5476" b="12"/>
            <a:stretch/>
          </p:blipFill>
          <p:spPr bwMode="auto">
            <a:xfrm>
              <a:off x="919798" y="4289994"/>
              <a:ext cx="4128499" cy="279981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6" t="2181" r="6837" b="3304"/>
            <a:stretch/>
          </p:blipFill>
          <p:spPr bwMode="auto">
            <a:xfrm rot="5400000">
              <a:off x="-1592945" y="868538"/>
              <a:ext cx="3496024" cy="34494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34" b="6510"/>
            <a:stretch/>
          </p:blipFill>
          <p:spPr bwMode="auto">
            <a:xfrm>
              <a:off x="4328179" y="765179"/>
              <a:ext cx="3088304" cy="35421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3875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2" y="26939"/>
            <a:ext cx="5586380" cy="4194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006"/>
            <a:ext cx="4499992" cy="337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941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922"/>
            <a:ext cx="2843808" cy="3787126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4" t="20785" r="15316" b="12116"/>
          <a:stretch/>
        </p:blipFill>
        <p:spPr bwMode="auto">
          <a:xfrm>
            <a:off x="3059832" y="3456202"/>
            <a:ext cx="4195445" cy="318833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135" y="77852"/>
            <a:ext cx="5374337" cy="327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296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3"/>
          <p:cNvSpPr/>
          <p:nvPr/>
        </p:nvSpPr>
        <p:spPr>
          <a:xfrm>
            <a:off x="0" y="0"/>
            <a:ext cx="2928958" cy="2214578"/>
          </a:xfrm>
          <a:prstGeom prst="ellipse">
            <a:avLst/>
          </a:prstGeom>
          <a:ln w="57150">
            <a:solidFill>
              <a:srgbClr val="190898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นักเรียนมีความรู้และทักษะในการเอาตัวรอดเมื่อเกิดภัย</a:t>
            </a:r>
            <a:endParaRPr lang="th-TH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20" name="คำบรรยายภาพแบบเส้น 2 19"/>
          <p:cNvSpPr/>
          <p:nvPr/>
        </p:nvSpPr>
        <p:spPr>
          <a:xfrm>
            <a:off x="4000464" y="285728"/>
            <a:ext cx="5143536" cy="1214446"/>
          </a:xfrm>
          <a:prstGeom prst="borderCallout2">
            <a:avLst>
              <a:gd name="adj1" fmla="val 66190"/>
              <a:gd name="adj2" fmla="val -675"/>
              <a:gd name="adj3" fmla="val 69770"/>
              <a:gd name="adj4" fmla="val -11197"/>
              <a:gd name="adj5" fmla="val 71958"/>
              <a:gd name="adj6" fmla="val -187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JasmineUPC" pitchFamily="18" charset="-34"/>
                <a:cs typeface="JasmineUPC" pitchFamily="18" charset="-34"/>
              </a:rPr>
              <a:t>เด็กนักเรียนได้รับความรู้และทักษะในการเอาตัวรอดเมื่อเกิดภัย</a:t>
            </a:r>
            <a:endParaRPr lang="th-TH" dirty="0"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21" name="คำบรรยายภาพแบบเส้น 2 20"/>
          <p:cNvSpPr/>
          <p:nvPr/>
        </p:nvSpPr>
        <p:spPr>
          <a:xfrm>
            <a:off x="3571868" y="2071678"/>
            <a:ext cx="5357818" cy="1571636"/>
          </a:xfrm>
          <a:prstGeom prst="borderCallout2">
            <a:avLst>
              <a:gd name="adj1" fmla="val 50078"/>
              <a:gd name="adj2" fmla="val -1769"/>
              <a:gd name="adj3" fmla="val 47393"/>
              <a:gd name="adj4" fmla="val -11744"/>
              <a:gd name="adj5" fmla="val 2404"/>
              <a:gd name="adj6" fmla="val -229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JasmineUPC" pitchFamily="18" charset="-34"/>
                <a:cs typeface="JasmineUPC" pitchFamily="18" charset="-34"/>
              </a:rPr>
              <a:t>นักเรียนมีความสนุกสนานในการเรียนรู้โดยผ่านฐานกิจกรรมและเกมต่างๆ ทำให้เข้าใจได้ง่ายยิ่งขึ้น</a:t>
            </a:r>
            <a:endParaRPr lang="th-TH" dirty="0"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22" name="คำบรรยายภาพแบบเส้น 2 21"/>
          <p:cNvSpPr/>
          <p:nvPr/>
        </p:nvSpPr>
        <p:spPr>
          <a:xfrm>
            <a:off x="2714612" y="4071942"/>
            <a:ext cx="5715040" cy="1071570"/>
          </a:xfrm>
          <a:prstGeom prst="borderCallout2">
            <a:avLst>
              <a:gd name="adj1" fmla="val 50078"/>
              <a:gd name="adj2" fmla="val -1769"/>
              <a:gd name="adj3" fmla="val 47393"/>
              <a:gd name="adj4" fmla="val -11744"/>
              <a:gd name="adj5" fmla="val -161222"/>
              <a:gd name="adj6" fmla="val -177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JasmineUPC" pitchFamily="18" charset="-34"/>
                <a:cs typeface="JasmineUPC" pitchFamily="18" charset="-34"/>
              </a:rPr>
              <a:t>นักเรียนสามารถนำความรู้ที่ได้ไปใช้ในชีวิตประจำวันได้</a:t>
            </a:r>
            <a:endParaRPr lang="th-TH" dirty="0"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23" name="คำบรรยายภาพแบบเส้น 2 22"/>
          <p:cNvSpPr/>
          <p:nvPr/>
        </p:nvSpPr>
        <p:spPr>
          <a:xfrm>
            <a:off x="1857356" y="5500702"/>
            <a:ext cx="5143536" cy="1285860"/>
          </a:xfrm>
          <a:prstGeom prst="borderCallout2">
            <a:avLst>
              <a:gd name="adj1" fmla="val 50078"/>
              <a:gd name="adj2" fmla="val -1769"/>
              <a:gd name="adj3" fmla="val 47393"/>
              <a:gd name="adj4" fmla="val -11744"/>
              <a:gd name="adj5" fmla="val -253596"/>
              <a:gd name="adj6" fmla="val -165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JasmineUPC" pitchFamily="18" charset="-34"/>
                <a:cs typeface="JasmineUPC" pitchFamily="18" charset="-34"/>
              </a:rPr>
              <a:t>นักเรียนสามารถนำความรู้และทักษะที่ได้ไปเล่าและบอกต่อให้กับครอบครัวและชุมชนได้</a:t>
            </a:r>
            <a:endParaRPr lang="th-TH" dirty="0">
              <a:latin typeface="JasmineUPC" pitchFamily="18" charset="-34"/>
              <a:cs typeface="Jasmine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5466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rPr>
              <a:t/>
            </a:r>
            <a:br>
              <a:rPr kumimoji="0" lang="th-TH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rPr>
            </a:br>
            <a:r>
              <a:rPr kumimoji="0" lang="th-TH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rPr>
              <a:t/>
            </a:r>
            <a:br>
              <a:rPr kumimoji="0" lang="th-TH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rPr>
            </a:br>
            <a:endParaRPr kumimoji="0" lang="th-TH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rPr>
              <a:t/>
            </a:r>
            <a:br>
              <a:rPr kumimoji="0" lang="th-TH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rPr>
            </a:br>
            <a:r>
              <a:rPr kumimoji="0" lang="th-TH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rPr>
              <a:t/>
            </a:r>
            <a:br>
              <a:rPr kumimoji="0" lang="th-TH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rPr>
            </a:br>
            <a:endParaRPr kumimoji="0" lang="th-TH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rPr>
              <a:t/>
            </a:r>
            <a:br>
              <a:rPr kumimoji="0" lang="th-TH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rPr>
            </a:br>
            <a:r>
              <a:rPr kumimoji="0" lang="th-TH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rPr>
              <a:t/>
            </a:r>
            <a:br>
              <a:rPr kumimoji="0" lang="th-TH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rPr>
            </a:br>
            <a:endParaRPr kumimoji="0" lang="th-TH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rPr>
              <a:t/>
            </a:r>
            <a:br>
              <a:rPr kumimoji="0" lang="th-TH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rPr>
            </a:br>
            <a:r>
              <a:rPr kumimoji="0" lang="th-TH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rPr>
              <a:t/>
            </a:r>
            <a:br>
              <a:rPr kumimoji="0" lang="th-TH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rPr>
            </a:br>
            <a:endParaRPr kumimoji="0" lang="th-TH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12" name="แผนผังลําดับงาน: กระบวนการสำรอง 11"/>
          <p:cNvSpPr/>
          <p:nvPr/>
        </p:nvSpPr>
        <p:spPr>
          <a:xfrm>
            <a:off x="2706822" y="188640"/>
            <a:ext cx="4143404" cy="92869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latin typeface="JasmineUPC" pitchFamily="18" charset="-34"/>
                <a:cs typeface="JasmineUPC" pitchFamily="18" charset="-34"/>
              </a:rPr>
              <a:t>แผนที่จะดำเนินการต่อไป</a:t>
            </a:r>
            <a:endParaRPr lang="th-TH" sz="3600" b="1" dirty="0"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13" name="คำบรรยายภาพแบบเส้น 2 12"/>
          <p:cNvSpPr/>
          <p:nvPr/>
        </p:nvSpPr>
        <p:spPr>
          <a:xfrm>
            <a:off x="683568" y="3247428"/>
            <a:ext cx="1714512" cy="1500198"/>
          </a:xfrm>
          <a:prstGeom prst="borderCallout2">
            <a:avLst>
              <a:gd name="adj1" fmla="val -2818"/>
              <a:gd name="adj2" fmla="val 50743"/>
              <a:gd name="adj3" fmla="val -37514"/>
              <a:gd name="adj4" fmla="val 51435"/>
              <a:gd name="adj5" fmla="val -134073"/>
              <a:gd name="adj6" fmla="val 1859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latin typeface="JasmineUPC" pitchFamily="18" charset="-34"/>
                <a:cs typeface="JasmineUPC" pitchFamily="18" charset="-34"/>
              </a:rPr>
              <a:t>ขยายผลไปยังโรงเรียนใหม่</a:t>
            </a:r>
            <a:endParaRPr lang="th-TH" dirty="0"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14" name="คำบรรยายภาพแบบเส้น 2 13"/>
          <p:cNvSpPr/>
          <p:nvPr/>
        </p:nvSpPr>
        <p:spPr>
          <a:xfrm>
            <a:off x="3419872" y="4036223"/>
            <a:ext cx="3240360" cy="1500198"/>
          </a:xfrm>
          <a:prstGeom prst="borderCallout2">
            <a:avLst>
              <a:gd name="adj1" fmla="val -2818"/>
              <a:gd name="adj2" fmla="val 50743"/>
              <a:gd name="adj3" fmla="val -29075"/>
              <a:gd name="adj4" fmla="val 49794"/>
              <a:gd name="adj5" fmla="val -192710"/>
              <a:gd name="adj6" fmla="val 494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latin typeface="JasmineUPC" pitchFamily="18" charset="-34"/>
                <a:cs typeface="JasmineUPC" pitchFamily="18" charset="-34"/>
              </a:rPr>
              <a:t>พัฒนาคู่มือการให้ความรู้เกี่ยวกับภัยและการป้องกันตนเองเมื่อเกกิดภัย</a:t>
            </a:r>
            <a:endParaRPr lang="th-TH" dirty="0"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16" name="คำบรรยายภาพแบบเส้น 2 15"/>
          <p:cNvSpPr/>
          <p:nvPr/>
        </p:nvSpPr>
        <p:spPr>
          <a:xfrm>
            <a:off x="6948264" y="2708920"/>
            <a:ext cx="1714512" cy="1500198"/>
          </a:xfrm>
          <a:prstGeom prst="borderCallout2">
            <a:avLst>
              <a:gd name="adj1" fmla="val -2818"/>
              <a:gd name="adj2" fmla="val 50743"/>
              <a:gd name="adj3" fmla="val -37514"/>
              <a:gd name="adj4" fmla="val 51435"/>
              <a:gd name="adj5" fmla="val -101300"/>
              <a:gd name="adj6" fmla="val -14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latin typeface="JasmineUPC" pitchFamily="18" charset="-34"/>
                <a:cs typeface="JasmineUPC" pitchFamily="18" charset="-34"/>
              </a:rPr>
              <a:t>นำเข้าสู่แผนการสอนของโรงเรียน</a:t>
            </a:r>
            <a:endParaRPr lang="th-TH" dirty="0">
              <a:latin typeface="JasmineUPC" pitchFamily="18" charset="-34"/>
              <a:cs typeface="Jasmine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67744" y="2492896"/>
            <a:ext cx="4644008" cy="836712"/>
          </a:xfrm>
          <a:noFill/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th-TH" sz="6000" b="1" dirty="0">
                <a:ln w="9525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วิธีการดำเนินงาน</a:t>
            </a:r>
          </a:p>
        </p:txBody>
      </p:sp>
      <p:sp>
        <p:nvSpPr>
          <p:cNvPr id="9" name="Oval 1"/>
          <p:cNvSpPr/>
          <p:nvPr/>
        </p:nvSpPr>
        <p:spPr>
          <a:xfrm>
            <a:off x="61146" y="3356993"/>
            <a:ext cx="3061030" cy="1008112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จัดทำเครื่องมือ</a:t>
            </a:r>
          </a:p>
        </p:txBody>
      </p:sp>
      <p:sp>
        <p:nvSpPr>
          <p:cNvPr id="12" name="Oval 1"/>
          <p:cNvSpPr/>
          <p:nvPr/>
        </p:nvSpPr>
        <p:spPr>
          <a:xfrm>
            <a:off x="2699793" y="764704"/>
            <a:ext cx="3745450" cy="1512168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พัฒนาบุคลากรสภากาชาดไทย</a:t>
            </a:r>
          </a:p>
        </p:txBody>
      </p:sp>
      <p:sp>
        <p:nvSpPr>
          <p:cNvPr id="13" name="Oval 1"/>
          <p:cNvSpPr/>
          <p:nvPr/>
        </p:nvSpPr>
        <p:spPr>
          <a:xfrm>
            <a:off x="5976846" y="12239"/>
            <a:ext cx="3061030" cy="1383434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ติดต่อ</a:t>
            </a:r>
            <a:r>
              <a:rPr lang="th-TH" sz="3600" b="1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ประสานงาน</a:t>
            </a:r>
          </a:p>
        </p:txBody>
      </p:sp>
      <p:sp>
        <p:nvSpPr>
          <p:cNvPr id="14" name="Oval 1"/>
          <p:cNvSpPr/>
          <p:nvPr/>
        </p:nvSpPr>
        <p:spPr>
          <a:xfrm>
            <a:off x="61146" y="39091"/>
            <a:ext cx="3061030" cy="1409689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ประชุมภายในหน่วยงาน</a:t>
            </a:r>
          </a:p>
        </p:txBody>
      </p:sp>
      <p:sp>
        <p:nvSpPr>
          <p:cNvPr id="15" name="Oval 1"/>
          <p:cNvSpPr/>
          <p:nvPr/>
        </p:nvSpPr>
        <p:spPr>
          <a:xfrm>
            <a:off x="5868144" y="3384481"/>
            <a:ext cx="3024336" cy="980623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</a:t>
            </a:r>
            <a:r>
              <a:rPr lang="th-TH" sz="3600" b="1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445243" y="4574952"/>
            <a:ext cx="2124236" cy="2255229"/>
            <a:chOff x="6529800" y="4574952"/>
            <a:chExt cx="2124236" cy="2255229"/>
          </a:xfrm>
        </p:grpSpPr>
        <p:sp>
          <p:nvSpPr>
            <p:cNvPr id="16" name="Hexagon 15"/>
            <p:cNvSpPr/>
            <p:nvPr/>
          </p:nvSpPr>
          <p:spPr>
            <a:xfrm>
              <a:off x="6675234" y="4574952"/>
              <a:ext cx="1800200" cy="504056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th-TH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เกม</a:t>
              </a:r>
            </a:p>
          </p:txBody>
        </p:sp>
        <p:sp>
          <p:nvSpPr>
            <p:cNvPr id="17" name="Hexagon 16"/>
            <p:cNvSpPr/>
            <p:nvPr/>
          </p:nvSpPr>
          <p:spPr>
            <a:xfrm>
              <a:off x="6589506" y="5750061"/>
              <a:ext cx="1973241" cy="504056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th-TH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ฝึกปฏิบัติ</a:t>
              </a:r>
            </a:p>
          </p:txBody>
        </p:sp>
        <p:sp>
          <p:nvSpPr>
            <p:cNvPr id="18" name="Hexagon 17"/>
            <p:cNvSpPr/>
            <p:nvPr/>
          </p:nvSpPr>
          <p:spPr>
            <a:xfrm>
              <a:off x="6529800" y="6326125"/>
              <a:ext cx="2124236" cy="504056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th-TH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ฐานกิจกรรม</a:t>
              </a:r>
            </a:p>
          </p:txBody>
        </p:sp>
        <p:sp>
          <p:nvSpPr>
            <p:cNvPr id="19" name="Hexagon 18"/>
            <p:cNvSpPr/>
            <p:nvPr/>
          </p:nvSpPr>
          <p:spPr>
            <a:xfrm>
              <a:off x="6695713" y="5173997"/>
              <a:ext cx="1800200" cy="504056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th-TH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วิดีทัศน์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" r="12780" b="28009"/>
          <a:stretch/>
        </p:blipFill>
        <p:spPr>
          <a:xfrm>
            <a:off x="3147885" y="3420853"/>
            <a:ext cx="2484755" cy="16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" y="4658893"/>
            <a:ext cx="1628466" cy="21712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4" t="20785" r="15316" b="12116"/>
          <a:stretch/>
        </p:blipFill>
        <p:spPr bwMode="auto">
          <a:xfrm>
            <a:off x="1835696" y="5085184"/>
            <a:ext cx="2315126" cy="175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47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28604"/>
            <a:ext cx="2416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 smtClean="0">
                <a:latin typeface="JasmineUPC" panose="02020603050405020304" pitchFamily="18" charset="-34"/>
                <a:cs typeface="JasmineUPC" panose="02020603050405020304" pitchFamily="18" charset="-34"/>
              </a:rPr>
              <a:t>กลุ่มเป้าหมาย</a:t>
            </a:r>
            <a:endParaRPr lang="th-TH" sz="3200" dirty="0"/>
          </a:p>
        </p:txBody>
      </p:sp>
      <p:sp>
        <p:nvSpPr>
          <p:cNvPr id="10" name="Rectangle 9"/>
          <p:cNvSpPr/>
          <p:nvPr/>
        </p:nvSpPr>
        <p:spPr>
          <a:xfrm>
            <a:off x="2071670" y="214290"/>
            <a:ext cx="7000892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th-TH" sz="3200" b="1" dirty="0" smtClean="0">
                <a:ln w="50800"/>
                <a:latin typeface="JasmineUPC" panose="02020603050405020304" pitchFamily="18" charset="-34"/>
                <a:cs typeface="JasmineUPC" panose="02020603050405020304" pitchFamily="18" charset="-34"/>
                <a:sym typeface="Wingdings"/>
              </a:rPr>
              <a:t></a:t>
            </a:r>
            <a:r>
              <a:rPr lang="th-TH" sz="3200" b="1" dirty="0" smtClean="0">
                <a:ln w="50800"/>
                <a:latin typeface="JasmineUPC" panose="02020603050405020304" pitchFamily="18" charset="-34"/>
                <a:cs typeface="JasmineUPC" panose="02020603050405020304" pitchFamily="18" charset="-34"/>
              </a:rPr>
              <a:t>นักเรียนชั้น</a:t>
            </a:r>
            <a:r>
              <a:rPr lang="th-TH" sz="3200" b="1" dirty="0">
                <a:ln w="50800"/>
                <a:latin typeface="JasmineUPC" panose="02020603050405020304" pitchFamily="18" charset="-34"/>
                <a:cs typeface="JasmineUPC" panose="02020603050405020304" pitchFamily="18" charset="-34"/>
              </a:rPr>
              <a:t>และครู-อาจารย์</a:t>
            </a:r>
            <a:r>
              <a:rPr lang="th-TH" sz="3200" b="1" dirty="0" smtClean="0">
                <a:ln w="50800"/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th-TH" sz="3200" b="1" dirty="0">
                <a:ln w="50800"/>
                <a:latin typeface="JasmineUPC" panose="02020603050405020304" pitchFamily="18" charset="-34"/>
                <a:cs typeface="JasmineUPC" panose="02020603050405020304" pitchFamily="18" charset="-34"/>
              </a:rPr>
              <a:t>ประถมศึกษาปีที่ </a:t>
            </a:r>
            <a:r>
              <a:rPr lang="th-TH" sz="3200" b="1" dirty="0" smtClean="0">
                <a:ln w="50800"/>
                <a:latin typeface="JasmineUPC" panose="02020603050405020304" pitchFamily="18" charset="-34"/>
                <a:cs typeface="JasmineUPC" panose="02020603050405020304" pitchFamily="18" charset="-34"/>
              </a:rPr>
              <a:t>๑-</a:t>
            </a:r>
            <a:r>
              <a:rPr lang="th-TH" sz="3200" b="1" dirty="0">
                <a:ln w="50800"/>
                <a:latin typeface="JasmineUPC" panose="02020603050405020304" pitchFamily="18" charset="-34"/>
                <a:cs typeface="JasmineUPC" panose="02020603050405020304" pitchFamily="18" charset="-34"/>
              </a:rPr>
              <a:t>๖ </a:t>
            </a:r>
            <a:endParaRPr lang="th-TH" sz="3200" b="1" dirty="0" smtClean="0">
              <a:ln w="50800"/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r>
              <a:rPr lang="th-TH" sz="3200" b="1" dirty="0" smtClean="0">
                <a:ln w="50800"/>
                <a:latin typeface="JasmineUPC" panose="02020603050405020304" pitchFamily="18" charset="-34"/>
                <a:cs typeface="JasmineUPC" panose="02020603050405020304" pitchFamily="18" charset="-34"/>
              </a:rPr>
              <a:t>ใน</a:t>
            </a:r>
            <a:r>
              <a:rPr lang="th-TH" sz="3200" b="1" dirty="0">
                <a:ln w="50800"/>
                <a:latin typeface="JasmineUPC" panose="02020603050405020304" pitchFamily="18" charset="-34"/>
                <a:cs typeface="JasmineUPC" panose="02020603050405020304" pitchFamily="18" charset="-34"/>
              </a:rPr>
              <a:t>โรงเรียนที่อยู่ในเขตพื้นที่น้ำท่วม</a:t>
            </a:r>
            <a:r>
              <a:rPr lang="th-TH" sz="3200" b="1" dirty="0" smtClean="0">
                <a:ln w="50800"/>
                <a:latin typeface="JasmineUPC" panose="02020603050405020304" pitchFamily="18" charset="-34"/>
                <a:cs typeface="JasmineUPC" panose="02020603050405020304" pitchFamily="18" charset="-34"/>
              </a:rPr>
              <a:t>ซ้ำซาก</a:t>
            </a:r>
          </a:p>
          <a:p>
            <a:r>
              <a:rPr lang="th-TH" sz="3200" b="1" dirty="0">
                <a:ln w="50800"/>
                <a:latin typeface="JasmineUPC" panose="02020603050405020304" pitchFamily="18" charset="-34"/>
                <a:cs typeface="JasmineUPC" panose="02020603050405020304" pitchFamily="18" charset="-34"/>
                <a:sym typeface="Wingdings"/>
              </a:rPr>
              <a:t></a:t>
            </a:r>
            <a:r>
              <a:rPr lang="th-TH" sz="3200" b="1" dirty="0" smtClean="0">
                <a:ln w="50800"/>
                <a:latin typeface="JasmineUPC" panose="02020603050405020304" pitchFamily="18" charset="-34"/>
                <a:cs typeface="JasmineUPC" panose="02020603050405020304" pitchFamily="18" charset="-34"/>
              </a:rPr>
              <a:t>ครู</a:t>
            </a:r>
            <a:r>
              <a:rPr lang="th-TH" sz="3200" b="1" dirty="0">
                <a:ln w="50800"/>
                <a:latin typeface="JasmineUPC" panose="02020603050405020304" pitchFamily="18" charset="-34"/>
                <a:cs typeface="JasmineUPC" panose="02020603050405020304" pitchFamily="18" charset="-34"/>
              </a:rPr>
              <a:t>-</a:t>
            </a:r>
            <a:r>
              <a:rPr lang="th-TH" sz="3200" b="1" dirty="0" smtClean="0">
                <a:ln w="50800"/>
                <a:latin typeface="JasmineUPC" panose="02020603050405020304" pitchFamily="18" charset="-34"/>
                <a:cs typeface="JasmineUPC" panose="02020603050405020304" pitchFamily="18" charset="-34"/>
              </a:rPr>
              <a:t>อาจารย์</a:t>
            </a:r>
            <a:r>
              <a:rPr lang="th-TH" sz="3200" b="1" dirty="0">
                <a:ln w="50800"/>
                <a:latin typeface="JasmineUPC" panose="02020603050405020304" pitchFamily="18" charset="-34"/>
                <a:ea typeface="Cordia New"/>
                <a:cs typeface="JasmineUPC" panose="02020603050405020304" pitchFamily="18" charset="-34"/>
              </a:rPr>
              <a:t>โรงเรียนตำรวจตระเวนชายแดน</a:t>
            </a:r>
            <a:endParaRPr lang="th-TH" sz="3200" b="1" dirty="0">
              <a:ln w="5080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583" y="2060848"/>
            <a:ext cx="1686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 smtClean="0">
                <a:latin typeface="JasmineUPC" panose="02020603050405020304" pitchFamily="18" charset="-34"/>
                <a:cs typeface="JasmineUPC" panose="02020603050405020304" pitchFamily="18" charset="-34"/>
              </a:rPr>
              <a:t>ผลที่ได้รับ</a:t>
            </a:r>
            <a:endParaRPr lang="th-TH" sz="3600" dirty="0"/>
          </a:p>
        </p:txBody>
      </p:sp>
      <p:sp>
        <p:nvSpPr>
          <p:cNvPr id="2" name="Oval 1"/>
          <p:cNvSpPr/>
          <p:nvPr/>
        </p:nvSpPr>
        <p:spPr>
          <a:xfrm>
            <a:off x="3275856" y="1916832"/>
            <a:ext cx="2796342" cy="1940796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พัฒนาบุคลากรสภากาชาดไทย</a:t>
            </a:r>
            <a:endParaRPr lang="th-TH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43108" y="3643314"/>
            <a:ext cx="2631142" cy="2000264"/>
          </a:xfrm>
          <a:prstGeom prst="ellips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จุดประกายให้</a:t>
            </a:r>
          </a:p>
          <a:p>
            <a:pPr algn="ctr"/>
            <a:r>
              <a:rPr lang="th-TH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ครู-อาจารย์</a:t>
            </a:r>
            <a:endParaRPr lang="th-TH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786314" y="3571876"/>
            <a:ext cx="2671001" cy="2071702"/>
          </a:xfrm>
          <a:prstGeom prst="ellipse">
            <a:avLst/>
          </a:prstGeom>
          <a:ln w="57150">
            <a:solidFill>
              <a:srgbClr val="190898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นักเรียนมีความรู้และทักษะ</a:t>
            </a:r>
            <a:endParaRPr lang="th-TH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3587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3571868" y="71414"/>
            <a:ext cx="5465315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เข้าร่วมโครงการค่ายเยาวชนเพื่อสนับสนุนการเรียนรู้ </a:t>
            </a:r>
            <a:endParaRPr lang="th-TH" sz="2400" b="1" dirty="0" smtClean="0">
              <a:solidFill>
                <a:schemeClr val="bg1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r>
              <a:rPr lang="th-TH" sz="2400" b="1" dirty="0" smtClean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เชิงสร้างสรรค์ของ</a:t>
            </a:r>
            <a:r>
              <a:rPr lang="th-TH" sz="2400" b="1" dirty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เด็ก ด้านการลดความเสี่ยงจากภัยพิบัติ (ไอคิดสู้ภัย ครั้งที่ ๒</a:t>
            </a:r>
            <a:r>
              <a:rPr lang="th-TH" sz="2400" b="1" dirty="0" smtClean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)</a:t>
            </a:r>
            <a:r>
              <a:rPr lang="th-TH" sz="2400" b="1" dirty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th-TH" sz="2400" b="1" dirty="0" smtClean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จัดโดย องค์การ</a:t>
            </a:r>
            <a:r>
              <a:rPr lang="th-TH" sz="2400" b="1" dirty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ช่วยเหลือเด็ก </a:t>
            </a:r>
            <a:r>
              <a:rPr lang="en-US" sz="2400" b="1" dirty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(Save the children) </a:t>
            </a:r>
            <a:r>
              <a:rPr lang="th-TH" sz="2400" b="1" dirty="0" smtClean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สำนักงาน ประเทศ</a:t>
            </a:r>
            <a:r>
              <a:rPr lang="th-TH" sz="2400" b="1" dirty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ไทย วันที่  ๑๗-๑๙  ตุลาคม  ๒๕๕๘  </a:t>
            </a:r>
            <a:r>
              <a:rPr lang="th-TH" sz="2400" b="1" dirty="0" smtClean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ณ โรงแรมเมริ</a:t>
            </a:r>
            <a:r>
              <a:rPr lang="th-TH" sz="2400" b="1" dirty="0" err="1" smtClean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ออท</a:t>
            </a:r>
            <a:r>
              <a:rPr lang="th-TH" sz="2400" b="1" dirty="0" smtClean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คอร์ด</a:t>
            </a:r>
            <a:r>
              <a:rPr lang="th-TH" sz="2400" b="1" dirty="0" err="1" smtClean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ยาร์ด</a:t>
            </a:r>
            <a:r>
              <a:rPr lang="th-TH" sz="2400" b="1" dirty="0" smtClean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กรุงเทพฯ</a:t>
            </a:r>
            <a:r>
              <a:rPr lang="th-TH" sz="2400" b="1" dirty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	</a:t>
            </a:r>
            <a:endParaRPr lang="en-US" sz="2400" b="1" dirty="0">
              <a:solidFill>
                <a:schemeClr val="bg1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571868" y="4857760"/>
            <a:ext cx="5500694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2400" b="1" dirty="0" smtClean="0">
                <a:latin typeface="JasmineUPC" pitchFamily="18" charset="-34"/>
                <a:cs typeface="JasmineUPC" pitchFamily="18" charset="-34"/>
              </a:rPr>
              <a:t>การทบทวนเนื้อหาคู่มือและถอดบทเรียน การ</a:t>
            </a:r>
            <a:r>
              <a:rPr lang="th-TH" sz="2400" b="1" dirty="0" err="1" smtClean="0">
                <a:latin typeface="JasmineUPC" pitchFamily="18" charset="-34"/>
                <a:cs typeface="JasmineUPC" pitchFamily="18" charset="-34"/>
              </a:rPr>
              <a:t>ดําเนินการ</a:t>
            </a:r>
            <a:r>
              <a:rPr lang="th-TH" sz="2400" b="1" dirty="0" smtClean="0">
                <a:latin typeface="JasmineUPC" pitchFamily="18" charset="-34"/>
                <a:cs typeface="JasmineUPC" pitchFamily="18" charset="-34"/>
              </a:rPr>
              <a:t> ตามคู่มือความปลอดภัยรอบด้านในโรงเรียนจัดโดย องค์การช่วยเหลือเด็ก </a:t>
            </a:r>
            <a:r>
              <a:rPr lang="en-US" sz="2400" b="1" dirty="0" smtClean="0">
                <a:latin typeface="JasmineUPC" panose="02020603050405020304" pitchFamily="18" charset="-34"/>
                <a:cs typeface="JasmineUPC" panose="02020603050405020304" pitchFamily="18" charset="-34"/>
              </a:rPr>
              <a:t>(Save the children) </a:t>
            </a:r>
            <a:r>
              <a:rPr lang="th-TH" sz="2400" b="1" dirty="0" smtClean="0">
                <a:latin typeface="JasmineUPC" panose="02020603050405020304" pitchFamily="18" charset="-34"/>
                <a:cs typeface="JasmineUPC" panose="02020603050405020304" pitchFamily="18" charset="-34"/>
              </a:rPr>
              <a:t>สำนักงาน ประเทศไทย วันที่23-24 มกราคม 2560 ณ. โรงแรมโนโว</a:t>
            </a:r>
            <a:r>
              <a:rPr lang="th-TH" sz="2400" b="1" dirty="0" err="1" smtClean="0">
                <a:latin typeface="JasmineUPC" pitchFamily="18" charset="-34"/>
                <a:cs typeface="JasmineUPC" pitchFamily="18" charset="-34"/>
              </a:rPr>
              <a:t>เทลแพลททินัม</a:t>
            </a:r>
            <a:r>
              <a:rPr lang="th-TH" sz="2400" b="1" dirty="0" smtClean="0">
                <a:latin typeface="JasmineUPC" pitchFamily="18" charset="-34"/>
                <a:cs typeface="JasmineUPC" pitchFamily="18" charset="-34"/>
              </a:rPr>
              <a:t> กรุงเทพฯ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571868" y="2857496"/>
            <a:ext cx="5500694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th-TH" sz="2400" b="1" dirty="0" smtClean="0">
                <a:solidFill>
                  <a:schemeClr val="tx1"/>
                </a:solidFill>
                <a:latin typeface="JasmineUPC" pitchFamily="18" charset="-34"/>
                <a:cs typeface="JasmineUPC" pitchFamily="18" charset="-34"/>
              </a:rPr>
              <a:t>แนวทางการ</a:t>
            </a:r>
            <a:r>
              <a:rPr lang="th-TH" sz="2400" b="1" dirty="0" err="1" smtClean="0">
                <a:solidFill>
                  <a:schemeClr val="tx1"/>
                </a:solidFill>
                <a:latin typeface="JasmineUPC" pitchFamily="18" charset="-34"/>
                <a:cs typeface="JasmineUPC" pitchFamily="18" charset="-34"/>
              </a:rPr>
              <a:t>ดําเนินการ</a:t>
            </a:r>
            <a:r>
              <a:rPr lang="th-TH" sz="2400" b="1" dirty="0" smtClean="0">
                <a:solidFill>
                  <a:schemeClr val="tx1"/>
                </a:solidFill>
                <a:latin typeface="JasmineUPC" pitchFamily="18" charset="-34"/>
                <a:cs typeface="JasmineUPC" pitchFamily="18" charset="-34"/>
              </a:rPr>
              <a:t> ตามคู่มือความปลอดภัยรอบด้านในโรงเรียนจัดโดย องค์การช่วยเหลือเด็ก </a:t>
            </a:r>
            <a:r>
              <a:rPr lang="en-US" sz="2400" b="1" dirty="0" smtClean="0">
                <a:solidFill>
                  <a:schemeClr val="tx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(Save the children) </a:t>
            </a:r>
            <a:r>
              <a:rPr lang="th-TH" sz="2400" b="1" dirty="0" smtClean="0">
                <a:solidFill>
                  <a:schemeClr val="tx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สำนักงาน ประเทศไทย 23-</a:t>
            </a:r>
            <a:r>
              <a:rPr lang="en-US" sz="2400" b="1" dirty="0" smtClean="0">
                <a:solidFill>
                  <a:schemeClr val="tx1"/>
                </a:solidFill>
                <a:latin typeface="JasmineUPC" pitchFamily="18" charset="-34"/>
                <a:cs typeface="JasmineUPC" pitchFamily="18" charset="-34"/>
              </a:rPr>
              <a:t>24 </a:t>
            </a:r>
            <a:r>
              <a:rPr lang="th-TH" sz="2400" b="1" dirty="0" smtClean="0">
                <a:solidFill>
                  <a:schemeClr val="tx1"/>
                </a:solidFill>
                <a:latin typeface="JasmineUPC" pitchFamily="18" charset="-34"/>
                <a:cs typeface="JasmineUPC" pitchFamily="18" charset="-34"/>
              </a:rPr>
              <a:t>ธันวาคม </a:t>
            </a:r>
            <a:r>
              <a:rPr lang="en-US" sz="2400" b="1" dirty="0" smtClean="0">
                <a:solidFill>
                  <a:schemeClr val="tx1"/>
                </a:solidFill>
                <a:latin typeface="JasmineUPC" pitchFamily="18" charset="-34"/>
                <a:cs typeface="JasmineUPC" pitchFamily="18" charset="-34"/>
              </a:rPr>
              <a:t>2</a:t>
            </a:r>
            <a:r>
              <a:rPr lang="th-TH" sz="2400" b="1" dirty="0" smtClean="0">
                <a:solidFill>
                  <a:schemeClr val="tx1"/>
                </a:solidFill>
                <a:latin typeface="JasmineUPC" pitchFamily="18" charset="-34"/>
                <a:cs typeface="JasmineUPC" pitchFamily="18" charset="-34"/>
              </a:rPr>
              <a:t>559  ณ อุบลบุรี โฮเต็ล</a:t>
            </a:r>
            <a:r>
              <a:rPr lang="th-TH" sz="2400" b="1" dirty="0" err="1" smtClean="0">
                <a:solidFill>
                  <a:schemeClr val="tx1"/>
                </a:solidFill>
                <a:latin typeface="JasmineUPC" pitchFamily="18" charset="-34"/>
                <a:cs typeface="JasmineUPC" pitchFamily="18" charset="-34"/>
              </a:rPr>
              <a:t>แอนด์</a:t>
            </a:r>
            <a:r>
              <a:rPr lang="th-TH" sz="2400" b="1" dirty="0" smtClean="0">
                <a:solidFill>
                  <a:schemeClr val="tx1"/>
                </a:solidFill>
                <a:latin typeface="JasmineUPC" pitchFamily="18" charset="-34"/>
                <a:cs typeface="JasmineUPC" pitchFamily="18" charset="-34"/>
              </a:rPr>
              <a:t>รี</a:t>
            </a:r>
            <a:r>
              <a:rPr lang="th-TH" sz="2400" b="1" dirty="0" err="1" smtClean="0">
                <a:solidFill>
                  <a:schemeClr val="tx1"/>
                </a:solidFill>
                <a:latin typeface="JasmineUPC" pitchFamily="18" charset="-34"/>
                <a:cs typeface="JasmineUPC" pitchFamily="18" charset="-34"/>
              </a:rPr>
              <a:t>สอร์ท</a:t>
            </a:r>
            <a:r>
              <a:rPr lang="th-TH" sz="2400" b="1" dirty="0" smtClean="0">
                <a:solidFill>
                  <a:schemeClr val="tx1"/>
                </a:solidFill>
                <a:latin typeface="JasmineUPC" pitchFamily="18" charset="-34"/>
                <a:cs typeface="JasmineUPC" pitchFamily="18" charset="-34"/>
              </a:rPr>
              <a:t> จ.อุบลราชธานี</a:t>
            </a:r>
          </a:p>
        </p:txBody>
      </p:sp>
      <p:sp>
        <p:nvSpPr>
          <p:cNvPr id="8" name="ลูกศรขวาท้ายบาก 7"/>
          <p:cNvSpPr/>
          <p:nvPr/>
        </p:nvSpPr>
        <p:spPr>
          <a:xfrm rot="18747148">
            <a:off x="2142027" y="2115614"/>
            <a:ext cx="1593222" cy="269317"/>
          </a:xfrm>
          <a:prstGeom prst="notchedRightArrow">
            <a:avLst>
              <a:gd name="adj1" fmla="val 50000"/>
              <a:gd name="adj2" fmla="val 82506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ลูกศรขวาท้ายบาก 8"/>
          <p:cNvSpPr/>
          <p:nvPr/>
        </p:nvSpPr>
        <p:spPr>
          <a:xfrm rot="2858525">
            <a:off x="2144121" y="4844375"/>
            <a:ext cx="1595384" cy="250631"/>
          </a:xfrm>
          <a:prstGeom prst="notchedRightArrow">
            <a:avLst>
              <a:gd name="adj1" fmla="val 50000"/>
              <a:gd name="adj2" fmla="val 82506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ลูกศรขวาท้ายบาก 9"/>
          <p:cNvSpPr/>
          <p:nvPr/>
        </p:nvSpPr>
        <p:spPr>
          <a:xfrm>
            <a:off x="2857488" y="3500438"/>
            <a:ext cx="585794" cy="214314"/>
          </a:xfrm>
          <a:prstGeom prst="notchedRightArrow">
            <a:avLst>
              <a:gd name="adj1" fmla="val 50000"/>
              <a:gd name="adj2" fmla="val 82506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Oval 1"/>
          <p:cNvSpPr/>
          <p:nvPr/>
        </p:nvSpPr>
        <p:spPr>
          <a:xfrm>
            <a:off x="0" y="2631212"/>
            <a:ext cx="2796342" cy="1940796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spc="50" dirty="0" smtClean="0">
                <a:ln w="11430"/>
                <a:solidFill>
                  <a:srgbClr val="7030A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พัฒนาบุคลากรสภากาชาดไทย</a:t>
            </a:r>
            <a:endParaRPr lang="th-TH" b="1" spc="50" dirty="0">
              <a:ln w="11430"/>
              <a:solidFill>
                <a:srgbClr val="7030A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2" t="11140" r="8101" b="1942"/>
          <a:stretch/>
        </p:blipFill>
        <p:spPr>
          <a:xfrm>
            <a:off x="539552" y="30982"/>
            <a:ext cx="3707904" cy="2924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2" r="7464"/>
          <a:stretch/>
        </p:blipFill>
        <p:spPr>
          <a:xfrm>
            <a:off x="5084850" y="3940321"/>
            <a:ext cx="4039565" cy="2915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6472"/>
            <a:ext cx="3857764" cy="2893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1" y="2636912"/>
            <a:ext cx="91244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ค่ายเยาวชนเพื่อสนับสนุนการ</a:t>
            </a:r>
            <a:r>
              <a:rPr lang="th-TH" b="1" dirty="0" smtClean="0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เรียนรู้เชิง</a:t>
            </a:r>
            <a:r>
              <a:rPr lang="th-TH" b="1" dirty="0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สร้างสรรค์ของเด็ก </a:t>
            </a:r>
            <a:endParaRPr lang="th-TH" b="1" dirty="0" smtClean="0">
              <a:ln>
                <a:solidFill>
                  <a:srgbClr val="00B0F0"/>
                </a:solidFill>
              </a:ln>
              <a:solidFill>
                <a:srgbClr val="7030A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algn="ctr"/>
            <a:r>
              <a:rPr lang="th-TH" b="1" dirty="0" smtClean="0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ด้าน</a:t>
            </a:r>
            <a:r>
              <a:rPr lang="th-TH" b="1" dirty="0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การลดความเสี่ยงจากภัยพิบัติ (ไอคิดสู้ภัย ครั้งที่ ๒) </a:t>
            </a:r>
            <a:endParaRPr lang="th-TH" dirty="0">
              <a:ln>
                <a:solidFill>
                  <a:srgbClr val="00B0F0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13504" y="3821851"/>
            <a:ext cx="41109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latin typeface="JasmineUPC" pitchFamily="18" charset="-34"/>
                <a:cs typeface="JasmineUPC" pitchFamily="18" charset="-34"/>
              </a:rPr>
              <a:t>การทบทวนเนื้อหาคู่มือและถอดบทเรียน 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2806773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571868" y="2000240"/>
            <a:ext cx="1828784" cy="704104"/>
          </a:xfrm>
        </p:spPr>
        <p:txBody>
          <a:bodyPr>
            <a:normAutofit/>
          </a:bodyPr>
          <a:lstStyle/>
          <a:p>
            <a:pPr algn="ctr"/>
            <a:r>
              <a:rPr lang="th-TH" sz="3600" b="1" dirty="0" smtClean="0">
                <a:latin typeface="JasmineUPC" pitchFamily="18" charset="-34"/>
                <a:cs typeface="JasmineUPC" pitchFamily="18" charset="-34"/>
              </a:rPr>
              <a:t>สิ่งที่ได้รับ</a:t>
            </a:r>
            <a:endParaRPr lang="th-TH" sz="3600" b="1" dirty="0"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7" name="คำบรรยายภาพแบบเส้น 1 6"/>
          <p:cNvSpPr/>
          <p:nvPr/>
        </p:nvSpPr>
        <p:spPr>
          <a:xfrm>
            <a:off x="0" y="3714752"/>
            <a:ext cx="2714612" cy="2643206"/>
          </a:xfrm>
          <a:prstGeom prst="borderCallout1">
            <a:avLst>
              <a:gd name="adj1" fmla="val -1627"/>
              <a:gd name="adj2" fmla="val 49932"/>
              <a:gd name="adj3" fmla="val -41417"/>
              <a:gd name="adj4" fmla="val 157367"/>
            </a:avLst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เจ้าหน้าที่ ได้เรียนรู้เทคนิคและสื่อต่างๆ เพื่อนำมาพัฒนาเทคนิคการถ่ายทอดความรู้แก่เด็กนักเรียน</a:t>
            </a:r>
            <a:endParaRPr lang="th-TH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คำบรรยายภาพแบบเส้น 1 7"/>
          <p:cNvSpPr/>
          <p:nvPr/>
        </p:nvSpPr>
        <p:spPr>
          <a:xfrm>
            <a:off x="3214678" y="3714752"/>
            <a:ext cx="2571768" cy="2643206"/>
          </a:xfrm>
          <a:prstGeom prst="borderCallout1">
            <a:avLst>
              <a:gd name="adj1" fmla="val -1627"/>
              <a:gd name="adj2" fmla="val 49932"/>
              <a:gd name="adj3" fmla="val -40353"/>
              <a:gd name="adj4" fmla="val 49528"/>
            </a:avLst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เจ้าหน้าที่ ได้ความรู้เกี่ยวกับแนวทางการดำเนินงานความปลอดภัยในโรงเรียน</a:t>
            </a:r>
            <a:endParaRPr lang="th-TH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คำบรรยายภาพแบบเส้น 1 8"/>
          <p:cNvSpPr/>
          <p:nvPr/>
        </p:nvSpPr>
        <p:spPr>
          <a:xfrm>
            <a:off x="6572264" y="3714752"/>
            <a:ext cx="2500330" cy="2643206"/>
          </a:xfrm>
          <a:prstGeom prst="borderCallout1">
            <a:avLst>
              <a:gd name="adj1" fmla="val -1627"/>
              <a:gd name="adj2" fmla="val 49932"/>
              <a:gd name="adj3" fmla="val -41950"/>
              <a:gd name="adj4" fmla="val -73247"/>
            </a:avLst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เจ้าหน้าที่มีเครือข่ายการทำงานความปอดภัยในโรงเรียนทั้งภาครัฐและภาคเอกชน</a:t>
            </a:r>
            <a:endParaRPr lang="th-TH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1"/>
          <p:cNvSpPr/>
          <p:nvPr/>
        </p:nvSpPr>
        <p:spPr>
          <a:xfrm>
            <a:off x="3071802" y="0"/>
            <a:ext cx="2796342" cy="1940796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พัฒนาบุคลากรสภากาชาดไทย</a:t>
            </a:r>
            <a:endParaRPr lang="th-TH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968</TotalTime>
  <Words>932</Words>
  <Application>Microsoft Office PowerPoint</Application>
  <PresentationFormat>On-screen Show (4:3)</PresentationFormat>
  <Paragraphs>158</Paragraphs>
  <Slides>45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9" baseType="lpstr">
      <vt:lpstr>隶书</vt:lpstr>
      <vt:lpstr>宋体</vt:lpstr>
      <vt:lpstr>TH SarabunPSK</vt:lpstr>
      <vt:lpstr>Angsana New</vt:lpstr>
      <vt:lpstr>Arial</vt:lpstr>
      <vt:lpstr>Browallia New</vt:lpstr>
      <vt:lpstr>Calibri</vt:lpstr>
      <vt:lpstr>Constantia</vt:lpstr>
      <vt:lpstr>Cordia New</vt:lpstr>
      <vt:lpstr>JasmineUPC</vt:lpstr>
      <vt:lpstr>Times New Roman</vt:lpstr>
      <vt:lpstr>Wingdings</vt:lpstr>
      <vt:lpstr>Wingdings 2</vt:lpstr>
      <vt:lpstr>Flow</vt:lpstr>
      <vt:lpstr>งานภัยพิบัติในโรงเรียน</vt:lpstr>
      <vt:lpstr>PowerPoint Presentation</vt:lpstr>
      <vt:lpstr>งบ 2559</vt:lpstr>
      <vt:lpstr>งบ 2561</vt:lpstr>
      <vt:lpstr>วิธีการดำเนินงาน</vt:lpstr>
      <vt:lpstr>PowerPoint Presentation</vt:lpstr>
      <vt:lpstr>PowerPoint Presentation</vt:lpstr>
      <vt:lpstr>PowerPoint Presentation</vt:lpstr>
      <vt:lpstr>สิ่งที่ได้รับ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ฝึกปฏิบัติ</vt:lpstr>
      <vt:lpstr>วาดภาพระบายสี</vt:lpstr>
      <vt:lpstr>PowerPoint Presentation</vt:lpstr>
      <vt:lpstr>PowerPoint Presentation</vt:lpstr>
      <vt:lpstr>บรรยาย</vt:lpstr>
      <vt:lpstr>วาดภาพระบายสี</vt:lpstr>
      <vt:lpstr>สื่อวีดิทัศน์</vt:lpstr>
      <vt:lpstr>สาธิตและฝึกปฏิบัติ</vt:lpstr>
      <vt:lpstr>เกม</vt:lpstr>
      <vt:lpstr>ฐานเตรียมความพร้อมรับภัยพิบัติ</vt:lpstr>
      <vt:lpstr>ฐานกิจกรรม</vt:lpstr>
      <vt:lpstr>ฐานปลอดภัยไว้ก่อน</vt:lpstr>
      <vt:lpstr>ฐานข้ามลำน้ำเชี่ยว </vt:lpstr>
      <vt:lpstr>ฐานรู้ไว้เมื่อภัยมา </vt:lpstr>
      <vt:lpstr>PowerPoint Presentation</vt:lpstr>
      <vt:lpstr>PowerPoint Presentation</vt:lpstr>
      <vt:lpstr>PowerPoint Presentation</vt:lpstr>
      <vt:lpstr>PowerPoint Presentation</vt:lpstr>
      <vt:lpstr>สื่อการเรียนรู้ผ่านเกม</vt:lpstr>
      <vt:lpstr>PowerPoint Presentation</vt:lpstr>
      <vt:lpstr>การสุขาภิบาลในภาวะฉุกเฉินโดยใช้   F- Diagram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Redcross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โครงการพัฒนาศักยภาพเยาวชนด้านภัยพิบัติเพื่อเตรียมสู่การเป็นโรงเรียนปลอดภัย</dc:title>
  <dc:creator>Customer</dc:creator>
  <cp:lastModifiedBy>MookAndMint</cp:lastModifiedBy>
  <cp:revision>66</cp:revision>
  <cp:lastPrinted>2017-03-14T08:56:57Z</cp:lastPrinted>
  <dcterms:created xsi:type="dcterms:W3CDTF">2016-07-30T07:17:02Z</dcterms:created>
  <dcterms:modified xsi:type="dcterms:W3CDTF">2019-06-11T02:31:06Z</dcterms:modified>
</cp:coreProperties>
</file>