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7" r:id="rId1"/>
  </p:sldMasterIdLst>
  <p:notesMasterIdLst>
    <p:notesMasterId r:id="rId20"/>
  </p:notesMasterIdLst>
  <p:handoutMasterIdLst>
    <p:handoutMasterId r:id="rId21"/>
  </p:handoutMasterIdLst>
  <p:sldIdLst>
    <p:sldId id="387" r:id="rId2"/>
    <p:sldId id="364" r:id="rId3"/>
    <p:sldId id="385" r:id="rId4"/>
    <p:sldId id="365" r:id="rId5"/>
    <p:sldId id="398" r:id="rId6"/>
    <p:sldId id="396" r:id="rId7"/>
    <p:sldId id="378" r:id="rId8"/>
    <p:sldId id="388" r:id="rId9"/>
    <p:sldId id="389" r:id="rId10"/>
    <p:sldId id="379" r:id="rId11"/>
    <p:sldId id="390" r:id="rId12"/>
    <p:sldId id="393" r:id="rId13"/>
    <p:sldId id="391" r:id="rId14"/>
    <p:sldId id="392" r:id="rId15"/>
    <p:sldId id="384" r:id="rId16"/>
    <p:sldId id="394" r:id="rId17"/>
    <p:sldId id="395" r:id="rId18"/>
    <p:sldId id="397" r:id="rId19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gray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832"/>
    <p:restoredTop sz="94613"/>
  </p:normalViewPr>
  <p:slideViewPr>
    <p:cSldViewPr snapToGrid="0" snapToObjects="1">
      <p:cViewPr varScale="1">
        <p:scale>
          <a:sx n="119" d="100"/>
          <a:sy n="119" d="100"/>
        </p:scale>
        <p:origin x="680" y="184"/>
      </p:cViewPr>
      <p:guideLst>
        <p:guide orient="horz" pos="2160"/>
        <p:guide pos="384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3" d="100"/>
        <a:sy n="10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GB" sz="1400" b="1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Partnership</a:t>
            </a:r>
            <a:r>
              <a:rPr lang="en-GB" sz="1400" b="1" baseline="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0" u="none" strike="noStrike" baseline="0" noProof="0" dirty="0">
                <a:solidFill>
                  <a:schemeClr val="tx1"/>
                </a:solidFill>
                <a:effectLst/>
              </a:rPr>
              <a:t>dimension</a:t>
            </a:r>
            <a:r>
              <a:rPr lang="en-GB" sz="1400" b="1" baseline="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comparison 2014-2017</a:t>
            </a:r>
            <a:endParaRPr lang="en-GB" sz="1400" b="1" noProof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2014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56</c:v>
                </c:pt>
                <c:pt idx="1">
                  <c:v>44</c:v>
                </c:pt>
                <c:pt idx="2">
                  <c:v>44</c:v>
                </c:pt>
                <c:pt idx="3">
                  <c:v>44</c:v>
                </c:pt>
                <c:pt idx="4">
                  <c:v>56</c:v>
                </c:pt>
                <c:pt idx="5">
                  <c:v>44</c:v>
                </c:pt>
                <c:pt idx="6">
                  <c:v>44</c:v>
                </c:pt>
                <c:pt idx="7">
                  <c:v>67</c:v>
                </c:pt>
                <c:pt idx="8">
                  <c:v>55</c:v>
                </c:pt>
                <c:pt idx="9">
                  <c:v>67</c:v>
                </c:pt>
                <c:pt idx="10">
                  <c:v>67</c:v>
                </c:pt>
                <c:pt idx="11">
                  <c:v>55</c:v>
                </c:pt>
                <c:pt idx="12">
                  <c:v>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D15-2843-A265-FF90D7E8F70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2017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</c:numCache>
            </c:num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78</c:v>
                </c:pt>
                <c:pt idx="1">
                  <c:v>89</c:v>
                </c:pt>
                <c:pt idx="2">
                  <c:v>78</c:v>
                </c:pt>
                <c:pt idx="3">
                  <c:v>78</c:v>
                </c:pt>
                <c:pt idx="4">
                  <c:v>78</c:v>
                </c:pt>
                <c:pt idx="5">
                  <c:v>78</c:v>
                </c:pt>
                <c:pt idx="6">
                  <c:v>89</c:v>
                </c:pt>
                <c:pt idx="7">
                  <c:v>100</c:v>
                </c:pt>
                <c:pt idx="8">
                  <c:v>78</c:v>
                </c:pt>
                <c:pt idx="9">
                  <c:v>89</c:v>
                </c:pt>
                <c:pt idx="10">
                  <c:v>89</c:v>
                </c:pt>
                <c:pt idx="11">
                  <c:v>89</c:v>
                </c:pt>
                <c:pt idx="12">
                  <c:v>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D15-2843-A265-FF90D7E8F7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51423903"/>
        <c:axId val="1430137743"/>
      </c:lineChart>
      <c:catAx>
        <c:axId val="14514239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fr-FR"/>
          </a:p>
        </c:txPr>
        <c:crossAx val="1430137743"/>
        <c:crosses val="autoZero"/>
        <c:auto val="1"/>
        <c:lblAlgn val="ctr"/>
        <c:lblOffset val="100"/>
        <c:noMultiLvlLbl val="0"/>
      </c:catAx>
      <c:valAx>
        <c:axId val="14301377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fr-FR"/>
          </a:p>
        </c:txPr>
        <c:crossAx val="14514239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64DE0B-5619-B54B-898B-8202BB1F707B}" type="datetimeFigureOut">
              <a:rPr lang="en-US" smtClean="0"/>
              <a:t>5/15/18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45F641-AF75-8545-909C-686D66581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0859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42338-6834-094A-8537-D94B9E326DDB}" type="datetimeFigureOut">
              <a:rPr lang="en-US" smtClean="0"/>
              <a:t>5/15/18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474D2-609C-7441-AC4A-3135E4FE6F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7451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E474D2-609C-7441-AC4A-3135E4FE6F2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760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E474D2-609C-7441-AC4A-3135E4FE6F2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7696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E474D2-609C-7441-AC4A-3135E4FE6F2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1276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E474D2-609C-7441-AC4A-3135E4FE6F2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2974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E474D2-609C-7441-AC4A-3135E4FE6F2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154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2"/>
            <a:ext cx="9906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8401" y="2099733"/>
            <a:ext cx="7170847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8401" y="4777380"/>
            <a:ext cx="717084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8104761" y="1820799"/>
            <a:ext cx="990599" cy="24764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A202E6D6-C8B4-F847-8B65-53E384866413}" type="datetime1">
              <a:rPr lang="en-US" smtClean="0"/>
              <a:t>5/15/18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6917813" y="3255396"/>
            <a:ext cx="3859795" cy="24765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Consultancy to Strengthen Monitoring and Evaluation of the Regional Resilience Initiative</a:t>
            </a:r>
          </a:p>
        </p:txBody>
      </p:sp>
      <p:sp>
        <p:nvSpPr>
          <p:cNvPr id="10" name="Rectangle 9"/>
          <p:cNvSpPr/>
          <p:nvPr/>
        </p:nvSpPr>
        <p:spPr>
          <a:xfrm>
            <a:off x="8480722" y="0"/>
            <a:ext cx="557213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0194" y="292609"/>
            <a:ext cx="681037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60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2"/>
            <a:ext cx="9906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402" y="4966674"/>
            <a:ext cx="7170846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8401" y="685800"/>
            <a:ext cx="7170847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938402" y="5536665"/>
            <a:ext cx="717084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39B42-8F57-BA45-AE48-FC18DE0C7177}" type="datetime1">
              <a:rPr lang="en-US" smtClean="0"/>
              <a:t>5/15/18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Consultancy to Strengthen Monitoring and Evaluation of the Regional Resilience Initiative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480722" y="0"/>
            <a:ext cx="557213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04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2"/>
            <a:ext cx="9906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401" y="1063416"/>
            <a:ext cx="7170848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938401" y="3543300"/>
            <a:ext cx="7170848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D2FBB-3873-3E43-9487-FDF5D4C5F12C}" type="datetime1">
              <a:rPr lang="en-US" smtClean="0"/>
              <a:t>5/15/18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Consultancy to Strengthen Monitoring and Evaluation of the Regional Resilience Initiative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480722" y="0"/>
            <a:ext cx="557213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4627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2"/>
            <a:ext cx="9906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7897043" y="2631815"/>
            <a:ext cx="6515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29864" y="591093"/>
            <a:ext cx="6515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276" y="980518"/>
            <a:ext cx="6868799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581080" y="3678766"/>
            <a:ext cx="6277190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938401" y="4350657"/>
            <a:ext cx="717084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EE5C9-6C47-424C-9C58-5692489182F8}" type="datetime1">
              <a:rPr lang="en-US" smtClean="0"/>
              <a:t>5/15/18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Consultancy to Strengthen Monitoring and Evaluation of the Regional Resilience Initiative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80722" y="0"/>
            <a:ext cx="557213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5467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2"/>
            <a:ext cx="9906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400" y="2370667"/>
            <a:ext cx="7170849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401" y="5033068"/>
            <a:ext cx="717084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677EB-6F5B-0A4D-A897-42E0FCB25269}" type="datetime1">
              <a:rPr lang="en-US" smtClean="0"/>
              <a:t>5/15/18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Consultancy to Strengthen Monitoring and Evaluation of the Regional Resilience Initiative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480722" y="0"/>
            <a:ext cx="557213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584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400" y="2617299"/>
            <a:ext cx="25424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938400" y="3193561"/>
            <a:ext cx="2542449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66586" y="2603502"/>
            <a:ext cx="255562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666586" y="3193562"/>
            <a:ext cx="2555621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407944" y="2617300"/>
            <a:ext cx="2568336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6407944" y="3193562"/>
            <a:ext cx="2571334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3578226" y="2569634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315076" y="2569634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5F71-6C39-2049-BCD6-298BFA5EE83E}" type="datetime1">
              <a:rPr lang="en-US" smtClean="0"/>
              <a:t>5/15/18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Consultancy to Strengthen Monitoring and Evaluation of the Regional Resilience Initiative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3437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399" y="4532845"/>
            <a:ext cx="247848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84324" y="2603500"/>
            <a:ext cx="2186634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938400" y="5109108"/>
            <a:ext cx="2478480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5187" y="4532846"/>
            <a:ext cx="2475497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58127" y="2603500"/>
            <a:ext cx="218663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712203" y="5184002"/>
            <a:ext cx="2478481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486540" y="4532847"/>
            <a:ext cx="2478481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632463" y="2603500"/>
            <a:ext cx="2186634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6486541" y="5184001"/>
            <a:ext cx="2478480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565374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339048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29A3F-CF65-9D40-B1A4-DAD3AB1E594D}" type="datetime1">
              <a:rPr lang="en-US" smtClean="0"/>
              <a:t>5/15/18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Consultancy to Strengthen Monitoring and Evaluation of the Regional Resilience Initiative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0742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399" y="973668"/>
            <a:ext cx="717084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90CDF-1792-4D47-A3A0-3109CCEBA17E}" type="datetime1">
              <a:rPr lang="en-US" smtClean="0"/>
              <a:t>5/15/18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Consultancy to Strengthen Monitoring and Evaluation of the Regional Resilience Initiative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4443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2"/>
            <a:ext cx="9906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8614" y="1278468"/>
            <a:ext cx="1148821" cy="4748589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8400" y="1278468"/>
            <a:ext cx="5076131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B9092-9D99-7F4E-84A6-281D4E96A211}" type="datetime1">
              <a:rPr lang="en-US" smtClean="0"/>
              <a:t>5/15/18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Consultancy to Strengthen Monitoring and Evaluation of the Regional Resilience Initiative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480722" y="0"/>
            <a:ext cx="557213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681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DA8BD-EF23-9749-96D6-9CB6457AFFE8}" type="datetime1">
              <a:rPr lang="en-US" smtClean="0"/>
              <a:t>5/15/18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Consultancy to Strengthen Monitoring and Evaluation of the Regional Resilience Initiative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671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2"/>
            <a:ext cx="9906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402" y="2677645"/>
            <a:ext cx="3535206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02642" y="2677645"/>
            <a:ext cx="3051245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3393-D4AC-3B4B-95E4-9F854D0C601B}" type="datetime1">
              <a:rPr lang="en-US" smtClean="0"/>
              <a:t>5/15/18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Consultancy to Strengthen Monitoring and Evaluation of the Regional Resilience Initiative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480722" y="0"/>
            <a:ext cx="557213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301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38400" y="2603501"/>
            <a:ext cx="3920441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4579" y="2603500"/>
            <a:ext cx="3920442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B082-81F9-7643-9AF4-1351F9A0B361}" type="datetime1">
              <a:rPr lang="en-US" smtClean="0"/>
              <a:t>5/15/18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Consultancy to Strengthen Monitoring and Evaluation of the Regional Resilience Initiative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166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401" y="2603500"/>
            <a:ext cx="39204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38400" y="3179763"/>
            <a:ext cx="3920441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44579" y="2603500"/>
            <a:ext cx="392044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44577" y="3179763"/>
            <a:ext cx="3920442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D411-E071-9847-8B47-1BD5EC482B64}" type="datetime1">
              <a:rPr lang="en-US" smtClean="0"/>
              <a:t>5/15/18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Consultancy to Strengthen Monitoring and Evaluation of the Regional Resilience Initiative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531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1EC7-60C1-AD4E-9A70-4EF34F455466}" type="datetime1">
              <a:rPr lang="en-US" smtClean="0"/>
              <a:t>5/15/18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Consultancy to Strengthen Monitoring and Evaluation of the Regional Resilience Initiative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927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B75E-8412-B544-96B6-CEA4004C35F1}" type="datetime1">
              <a:rPr lang="en-US" smtClean="0"/>
              <a:t>5/15/18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Consultancy to Strengthen Monitoring and Evaluation of the Regional Resilience Initiative</a:t>
            </a:r>
          </a:p>
        </p:txBody>
      </p:sp>
      <p:sp>
        <p:nvSpPr>
          <p:cNvPr id="7" name="Rectangle 6"/>
          <p:cNvSpPr/>
          <p:nvPr/>
        </p:nvSpPr>
        <p:spPr>
          <a:xfrm>
            <a:off x="8480722" y="0"/>
            <a:ext cx="557213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1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2"/>
            <a:ext cx="9906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400" y="1295400"/>
            <a:ext cx="2269442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7181" y="1447800"/>
            <a:ext cx="4216928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938401" y="2895601"/>
            <a:ext cx="2269441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4DC3B-3CE0-6A43-98C3-FE1A50CB01F8}" type="datetime1">
              <a:rPr lang="en-US" smtClean="0"/>
              <a:t>5/15/18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Consultancy to Strengthen Monitoring and Evaluation of the Regional Resilience Initiative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480722" y="0"/>
            <a:ext cx="557213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23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2"/>
            <a:ext cx="9906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7550" y="1693332"/>
            <a:ext cx="3136461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20145" y="1143000"/>
            <a:ext cx="2622094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938401" y="3657600"/>
            <a:ext cx="3135610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6412F-8861-C947-8881-2BCEA33F2CCD}" type="datetime1">
              <a:rPr lang="en-US" smtClean="0"/>
              <a:t>5/15/18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Consultancy to Strengthen Monitoring and Evaluation of the Regional Resilience Initiative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480722" y="0"/>
            <a:ext cx="557213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701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2"/>
            <a:ext cx="9906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938400" y="973668"/>
            <a:ext cx="7118648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401" y="2603500"/>
            <a:ext cx="7118647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53887" y="6394062"/>
            <a:ext cx="804862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3E043D23-477E-EF4C-8083-8B5ACA70A733}" type="datetime1">
              <a:rPr lang="en-US" smtClean="0"/>
              <a:t>5/15/18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9292" y="6391839"/>
            <a:ext cx="3136083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dirty="0"/>
              <a:t>Consultancy to Strengthen Monitoring and Evaluation of the Regional Resilience Initiative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480722" y="0"/>
            <a:ext cx="557213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439" y="295730"/>
            <a:ext cx="681037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986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041938" y="1336837"/>
            <a:ext cx="7143750" cy="3008313"/>
          </a:xfrm>
        </p:spPr>
        <p:txBody>
          <a:bodyPr>
            <a:noAutofit/>
          </a:bodyPr>
          <a:lstStyle/>
          <a:p>
            <a:r>
              <a:rPr lang="en-GB" sz="4400" b="1" dirty="0">
                <a:solidFill>
                  <a:schemeClr val="tx1"/>
                </a:solidFill>
              </a:rPr>
              <a:t>RRI Baseline and Endline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041938" y="4795085"/>
            <a:ext cx="6854825" cy="8667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/>
              <a:t>16 May 2018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721985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5F7B398-F765-A344-A562-70FABC66FDEE}"/>
              </a:ext>
            </a:extLst>
          </p:cNvPr>
          <p:cNvSpPr txBox="1"/>
          <p:nvPr/>
        </p:nvSpPr>
        <p:spPr>
          <a:xfrm>
            <a:off x="2054035" y="802248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b="1" dirty="0"/>
              <a:t>Outcome: Increased integration of gender equality</a:t>
            </a:r>
            <a:endParaRPr lang="fr-FR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555702-0484-3344-B52E-EFE62621DFFD}"/>
              </a:ext>
            </a:extLst>
          </p:cNvPr>
          <p:cNvSpPr txBox="1"/>
          <p:nvPr/>
        </p:nvSpPr>
        <p:spPr>
          <a:xfrm>
            <a:off x="1685901" y="2050580"/>
            <a:ext cx="7328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endParaRPr lang="fr-F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39F3F27-C20B-A64F-AB01-3A0D73F9A6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808" y="167764"/>
            <a:ext cx="2097024" cy="16383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D3C7203-EDEF-5645-866D-17EBE3739992}"/>
              </a:ext>
            </a:extLst>
          </p:cNvPr>
          <p:cNvSpPr/>
          <p:nvPr/>
        </p:nvSpPr>
        <p:spPr>
          <a:xfrm>
            <a:off x="1025435" y="2050580"/>
            <a:ext cx="7597228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ea typeface="Times New Roman" pitchFamily="2" charset="0"/>
              </a:rPr>
              <a:t>Direct RRI G&amp;D Technical Assistance resulted in a total of </a:t>
            </a:r>
            <a:r>
              <a:rPr lang="en-GB" sz="2600" u="sng" dirty="0">
                <a:ea typeface="Times New Roman" pitchFamily="2" charset="0"/>
              </a:rPr>
              <a:t>66 significant G&amp;D interventions</a:t>
            </a:r>
            <a:r>
              <a:rPr lang="en-GB" sz="2600" dirty="0">
                <a:ea typeface="Times New Roman" pitchFamily="2" charset="0"/>
              </a:rPr>
              <a:t>, including: </a:t>
            </a:r>
          </a:p>
          <a:p>
            <a:endParaRPr lang="en-GB" sz="2600" dirty="0">
              <a:ea typeface="Times New Roman" pitchFamily="2" charset="0"/>
            </a:endParaRP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600" dirty="0">
                <a:ea typeface="Times New Roman" pitchFamily="2" charset="0"/>
              </a:rPr>
              <a:t>32 trainings. 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600" dirty="0">
                <a:ea typeface="Times New Roman" pitchFamily="2" charset="0"/>
              </a:rPr>
              <a:t>26 technical support events to NS. 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600" dirty="0">
                <a:ea typeface="Times New Roman" pitchFamily="2" charset="0"/>
              </a:rPr>
              <a:t>8 technical support functions to IFRC’s external partners.</a:t>
            </a:r>
            <a:endParaRPr lang="fr-FR" sz="2600" dirty="0"/>
          </a:p>
        </p:txBody>
      </p:sp>
    </p:spTree>
    <p:extLst>
      <p:ext uri="{BB962C8B-B14F-4D97-AF65-F5344CB8AC3E}">
        <p14:creationId xmlns:p14="http://schemas.microsoft.com/office/powerpoint/2010/main" val="3248297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5F7B398-F765-A344-A562-70FABC66FDEE}"/>
              </a:ext>
            </a:extLst>
          </p:cNvPr>
          <p:cNvSpPr txBox="1"/>
          <p:nvPr/>
        </p:nvSpPr>
        <p:spPr>
          <a:xfrm>
            <a:off x="2054035" y="802248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b="1" dirty="0"/>
              <a:t>Outcome: Increased integration of gender equality</a:t>
            </a:r>
            <a:endParaRPr lang="fr-FR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555702-0484-3344-B52E-EFE62621DFFD}"/>
              </a:ext>
            </a:extLst>
          </p:cNvPr>
          <p:cNvSpPr txBox="1"/>
          <p:nvPr/>
        </p:nvSpPr>
        <p:spPr>
          <a:xfrm>
            <a:off x="1685901" y="2050580"/>
            <a:ext cx="7328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endParaRPr lang="fr-F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39F3F27-C20B-A64F-AB01-3A0D73F9A6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808" y="167764"/>
            <a:ext cx="2097024" cy="16383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D3C7203-EDEF-5645-866D-17EBE3739992}"/>
              </a:ext>
            </a:extLst>
          </p:cNvPr>
          <p:cNvSpPr/>
          <p:nvPr/>
        </p:nvSpPr>
        <p:spPr>
          <a:xfrm>
            <a:off x="1417320" y="1806064"/>
            <a:ext cx="7303325" cy="4170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ea typeface="Times New Roman" pitchFamily="2" charset="0"/>
              </a:rPr>
              <a:t>Gender and Diversity capacity building support contributed to: </a:t>
            </a:r>
          </a:p>
          <a:p>
            <a:endParaRPr lang="en-GB" sz="2600" dirty="0">
              <a:ea typeface="Times New Roman" pitchFamily="2" charset="0"/>
            </a:endParaRPr>
          </a:p>
          <a:p>
            <a:pPr marL="457200" indent="-4572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2600" dirty="0">
                <a:ea typeface="Times New Roman" pitchFamily="2" charset="0"/>
              </a:rPr>
              <a:t>6 NS completing G&amp;D institutional policies and/or strategies.</a:t>
            </a:r>
          </a:p>
          <a:p>
            <a:pPr marL="457200" indent="-4572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2600" dirty="0">
                <a:ea typeface="Times New Roman" pitchFamily="2" charset="0"/>
              </a:rPr>
              <a:t>7 NS contextualizing G&amp;D tools based on the IFRC’s inclusive VCAs and Minimum Standard Commitments tools.</a:t>
            </a:r>
          </a:p>
          <a:p>
            <a:pPr marL="457200" indent="-4572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2600" dirty="0">
                <a:ea typeface="Times New Roman" pitchFamily="2" charset="0"/>
              </a:rPr>
              <a:t>3 NS conducting institutional G&amp;D self-assessments.</a:t>
            </a:r>
            <a:endParaRPr lang="fr-FR" sz="2600" dirty="0"/>
          </a:p>
        </p:txBody>
      </p:sp>
    </p:spTree>
    <p:extLst>
      <p:ext uri="{BB962C8B-B14F-4D97-AF65-F5344CB8AC3E}">
        <p14:creationId xmlns:p14="http://schemas.microsoft.com/office/powerpoint/2010/main" val="32831259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5F7B398-F765-A344-A562-70FABC66FDEE}"/>
              </a:ext>
            </a:extLst>
          </p:cNvPr>
          <p:cNvSpPr txBox="1"/>
          <p:nvPr/>
        </p:nvSpPr>
        <p:spPr>
          <a:xfrm>
            <a:off x="2054035" y="802248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b="1" dirty="0"/>
              <a:t>Outcome: Increased integration of gender equality</a:t>
            </a:r>
            <a:endParaRPr lang="fr-FR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555702-0484-3344-B52E-EFE62621DFFD}"/>
              </a:ext>
            </a:extLst>
          </p:cNvPr>
          <p:cNvSpPr txBox="1"/>
          <p:nvPr/>
        </p:nvSpPr>
        <p:spPr>
          <a:xfrm>
            <a:off x="1685901" y="2050580"/>
            <a:ext cx="7328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endParaRPr lang="fr-F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39F3F27-C20B-A64F-AB01-3A0D73F9A6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808" y="167764"/>
            <a:ext cx="2097024" cy="16383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D3C7203-EDEF-5645-866D-17EBE3739992}"/>
              </a:ext>
            </a:extLst>
          </p:cNvPr>
          <p:cNvSpPr/>
          <p:nvPr/>
        </p:nvSpPr>
        <p:spPr>
          <a:xfrm>
            <a:off x="1310442" y="2453438"/>
            <a:ext cx="7560426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600" dirty="0"/>
              <a:t>The RRI’s G&amp;D work had previously been identified as “stand out” during the 2016 M&amp;E consultancy . . .</a:t>
            </a:r>
          </a:p>
          <a:p>
            <a:pPr algn="ctr"/>
            <a:endParaRPr lang="en-GB" sz="2600" dirty="0"/>
          </a:p>
          <a:p>
            <a:pPr algn="ctr"/>
            <a:r>
              <a:rPr lang="en-GB" sz="2600" dirty="0"/>
              <a:t>and this continued to be the case when the endline report concluded.</a:t>
            </a:r>
            <a:endParaRPr lang="fr-FR" sz="2600" dirty="0"/>
          </a:p>
          <a:p>
            <a:r>
              <a:rPr lang="en-GB" dirty="0"/>
              <a:t> 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081581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F514A68-7C1B-F744-9FAD-1F40FAB6C6BC}"/>
              </a:ext>
            </a:extLst>
          </p:cNvPr>
          <p:cNvSpPr/>
          <p:nvPr/>
        </p:nvSpPr>
        <p:spPr>
          <a:xfrm>
            <a:off x="1010033" y="1764453"/>
            <a:ext cx="780715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SzPct val="120000"/>
            </a:pPr>
            <a:r>
              <a:rPr lang="en-GB" sz="2600" dirty="0"/>
              <a:t>The most notable has been the partnership with ASEAN, specifically the </a:t>
            </a:r>
            <a:r>
              <a:rPr lang="en-GB" sz="2600" u="sng" dirty="0"/>
              <a:t>ASEAN Secretariat</a:t>
            </a:r>
            <a:r>
              <a:rPr lang="en-GB" sz="2600" dirty="0"/>
              <a:t> and the </a:t>
            </a:r>
            <a:r>
              <a:rPr lang="en-GB" sz="2600" u="sng" dirty="0"/>
              <a:t>AHA Centre</a:t>
            </a:r>
            <a:r>
              <a:rPr lang="en-GB" sz="2600" dirty="0"/>
              <a:t>. </a:t>
            </a:r>
          </a:p>
          <a:p>
            <a:pPr lvl="0" algn="just">
              <a:buSzPct val="120000"/>
            </a:pPr>
            <a:endParaRPr lang="en-GB" sz="2600" dirty="0"/>
          </a:p>
          <a:p>
            <a:pPr lvl="0" algn="just">
              <a:spcAft>
                <a:spcPts val="600"/>
              </a:spcAft>
              <a:buSzPct val="120000"/>
            </a:pPr>
            <a:r>
              <a:rPr lang="en-GB" sz="2600" dirty="0"/>
              <a:t>The RRI undertook 13 initiatives with the ASEAN Secretariat: </a:t>
            </a:r>
          </a:p>
          <a:p>
            <a:pPr marL="457200" lvl="0" indent="-457200" algn="just">
              <a:spcAft>
                <a:spcPts val="600"/>
              </a:spcAft>
              <a:buSzPct val="120000"/>
              <a:buFont typeface="Arial" panose="020B0604020202020204" pitchFamily="34" charset="0"/>
              <a:buChar char="•"/>
            </a:pPr>
            <a:r>
              <a:rPr lang="en-GB" sz="2600" dirty="0"/>
              <a:t>10 on disaster management and 3 on health. </a:t>
            </a:r>
          </a:p>
          <a:p>
            <a:pPr marL="457200" lvl="0" indent="-457200" algn="just">
              <a:spcAft>
                <a:spcPts val="600"/>
              </a:spcAft>
              <a:buSzPct val="120000"/>
              <a:buFont typeface="Arial" panose="020B0604020202020204" pitchFamily="34" charset="0"/>
              <a:buChar char="•"/>
            </a:pPr>
            <a:r>
              <a:rPr lang="en-GB" sz="2600" dirty="0"/>
              <a:t>Plus an additional 10 initiatives with the AHA Centre and 6 ACDM initiatives.</a:t>
            </a:r>
            <a:endParaRPr lang="fr-FR" sz="2600" i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47AB1F-3700-0246-8EA6-6D74CA89DDA1}"/>
              </a:ext>
            </a:extLst>
          </p:cNvPr>
          <p:cNvSpPr txBox="1"/>
          <p:nvPr/>
        </p:nvSpPr>
        <p:spPr>
          <a:xfrm>
            <a:off x="2099686" y="787659"/>
            <a:ext cx="7617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Outcome: Partnership building</a:t>
            </a:r>
            <a:endParaRPr lang="fr-FR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D44E0E-2759-7A41-810E-FC98FEBBAA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965" y="193850"/>
            <a:ext cx="1658320" cy="1570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653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ED44E0E-2759-7A41-810E-FC98FEBBAA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965" y="193850"/>
            <a:ext cx="1658320" cy="157060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5C490B3-6627-5941-AAE3-044240B20019}"/>
              </a:ext>
            </a:extLst>
          </p:cNvPr>
          <p:cNvSpPr/>
          <p:nvPr/>
        </p:nvSpPr>
        <p:spPr>
          <a:xfrm>
            <a:off x="1009403" y="2103562"/>
            <a:ext cx="790896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600" dirty="0">
                <a:ea typeface="Times New Roman" pitchFamily="2" charset="0"/>
              </a:rPr>
              <a:t>RRI’s partnership with key organisations </a:t>
            </a:r>
            <a:r>
              <a:rPr lang="en-GB" sz="2600" dirty="0"/>
              <a:t>progressively grew, notably with the ASEAN School Safety Initiative (ASSI) and the following </a:t>
            </a:r>
          </a:p>
          <a:p>
            <a:r>
              <a:rPr lang="en-GB" sz="2600" dirty="0"/>
              <a:t>UN agencies:</a:t>
            </a:r>
            <a:endParaRPr lang="en-GB" sz="2600" dirty="0">
              <a:ea typeface="Times New Roman" pitchFamily="2" charset="0"/>
            </a:endParaRP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600" dirty="0">
                <a:ea typeface="Times New Roman" pitchFamily="2" charset="0"/>
              </a:rPr>
              <a:t>UN Women 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600" dirty="0">
                <a:ea typeface="Times New Roman" pitchFamily="2" charset="0"/>
              </a:rPr>
              <a:t>UNISDR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600" dirty="0">
                <a:ea typeface="Times New Roman" pitchFamily="2" charset="0"/>
              </a:rPr>
              <a:t>UNFPA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600" dirty="0">
                <a:ea typeface="Times New Roman" pitchFamily="2" charset="0"/>
              </a:rPr>
              <a:t>UNOCHA 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600" dirty="0">
                <a:ea typeface="Times New Roman" pitchFamily="2" charset="0"/>
              </a:rPr>
              <a:t>UNDP – significantly in the progression of SEA Disaster Law initiatives</a:t>
            </a:r>
            <a:r>
              <a:rPr lang="fr-FR" sz="2600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CC2DCF-8D81-9B49-A356-AB25DA3D42E0}"/>
              </a:ext>
            </a:extLst>
          </p:cNvPr>
          <p:cNvSpPr txBox="1"/>
          <p:nvPr/>
        </p:nvSpPr>
        <p:spPr>
          <a:xfrm>
            <a:off x="2099686" y="787659"/>
            <a:ext cx="7617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Outcome: Partnership building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5050902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5F7B398-F765-A344-A562-70FABC66FDEE}"/>
              </a:ext>
            </a:extLst>
          </p:cNvPr>
          <p:cNvSpPr txBox="1"/>
          <p:nvPr/>
        </p:nvSpPr>
        <p:spPr>
          <a:xfrm>
            <a:off x="1593208" y="794485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b="1" dirty="0"/>
              <a:t>Outcome: Increased DRR cooperation between partners</a:t>
            </a:r>
            <a:endParaRPr lang="fr-FR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555702-0484-3344-B52E-EFE62621DFFD}"/>
              </a:ext>
            </a:extLst>
          </p:cNvPr>
          <p:cNvSpPr txBox="1"/>
          <p:nvPr/>
        </p:nvSpPr>
        <p:spPr>
          <a:xfrm>
            <a:off x="2068577" y="1333908"/>
            <a:ext cx="7328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dirty="0"/>
              <a:t>Indicator 2: Enhanced regional RCRC partnerships with DRR organisations</a:t>
            </a:r>
            <a:endParaRPr lang="fr-FR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CB07369E-39A6-244B-B160-965F8C63F7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0178637"/>
              </p:ext>
            </p:extLst>
          </p:nvPr>
        </p:nvGraphicFramePr>
        <p:xfrm>
          <a:off x="1332307" y="1969261"/>
          <a:ext cx="7481455" cy="39596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CD7F29DB-D405-0C4D-9032-9E1849EA59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965" y="193850"/>
            <a:ext cx="1658320" cy="15706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4C8C622-1630-8A49-81ED-F0E3C7C100F4}"/>
              </a:ext>
            </a:extLst>
          </p:cNvPr>
          <p:cNvSpPr txBox="1"/>
          <p:nvPr/>
        </p:nvSpPr>
        <p:spPr>
          <a:xfrm>
            <a:off x="2068577" y="6155711"/>
            <a:ext cx="67451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29% overall improvement rating between 2014 and 2017</a:t>
            </a:r>
          </a:p>
        </p:txBody>
      </p:sp>
    </p:spTree>
    <p:extLst>
      <p:ext uri="{BB962C8B-B14F-4D97-AF65-F5344CB8AC3E}">
        <p14:creationId xmlns:p14="http://schemas.microsoft.com/office/powerpoint/2010/main" val="40607355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ED44E0E-2759-7A41-810E-FC98FEBBAA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965" y="193850"/>
            <a:ext cx="1658320" cy="157060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5C490B3-6627-5941-AAE3-044240B20019}"/>
              </a:ext>
            </a:extLst>
          </p:cNvPr>
          <p:cNvSpPr/>
          <p:nvPr/>
        </p:nvSpPr>
        <p:spPr>
          <a:xfrm>
            <a:off x="1009403" y="2103562"/>
            <a:ext cx="818209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400" dirty="0"/>
              <a:t>The RRI contributed enormously to the establishment and strengthening of </a:t>
            </a:r>
            <a:r>
              <a:rPr lang="en-GB" sz="2400" u="sng" dirty="0"/>
              <a:t>new disaster law legislative instruments</a:t>
            </a:r>
            <a:r>
              <a:rPr lang="en-GB" sz="2400" dirty="0"/>
              <a:t>. </a:t>
            </a:r>
          </a:p>
          <a:p>
            <a:pPr algn="just"/>
            <a:endParaRPr lang="en-GB" sz="2400" dirty="0"/>
          </a:p>
          <a:p>
            <a:pPr algn="just"/>
            <a:r>
              <a:rPr lang="en-GB" sz="2400" dirty="0"/>
              <a:t>Significantly, in 2017 the Initiative led the first mapping of disaster law and the institutionalization of the ASEAN Agreement on Disaster Management &amp; Emergency Response (AADMER) into national laws with endorsement of the ACDM and partnership with ASEAN Secretariat. </a:t>
            </a:r>
            <a:endParaRPr lang="fr-FR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692C9C-9B90-C94F-AA2A-4DB13A37A6EB}"/>
              </a:ext>
            </a:extLst>
          </p:cNvPr>
          <p:cNvSpPr txBox="1"/>
          <p:nvPr/>
        </p:nvSpPr>
        <p:spPr>
          <a:xfrm>
            <a:off x="2099686" y="787659"/>
            <a:ext cx="7617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Outcome: Partnership building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427597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5F7B398-F765-A344-A562-70FABC66FDEE}"/>
              </a:ext>
            </a:extLst>
          </p:cNvPr>
          <p:cNvSpPr txBox="1"/>
          <p:nvPr/>
        </p:nvSpPr>
        <p:spPr>
          <a:xfrm>
            <a:off x="349651" y="250356"/>
            <a:ext cx="8180185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sz="2400" b="1" dirty="0"/>
              <a:t>Overall Conclusion</a:t>
            </a:r>
          </a:p>
          <a:p>
            <a:pPr lvl="1"/>
            <a:endParaRPr lang="en-GB" sz="2400" b="1" dirty="0"/>
          </a:p>
          <a:p>
            <a:pPr lvl="1" algn="just"/>
            <a:r>
              <a:rPr lang="en-GB" sz="2400" dirty="0"/>
              <a:t>The RRI encouraged governments and other stakeholders to increase their engagement with ‘at-risk’ communities, local leaders and civil society in efforts to reduce risks and strengthen resilience. </a:t>
            </a:r>
          </a:p>
          <a:p>
            <a:pPr lvl="1" algn="just"/>
            <a:endParaRPr lang="en-GB" sz="2400" dirty="0"/>
          </a:p>
          <a:p>
            <a:pPr lvl="1" algn="just"/>
            <a:r>
              <a:rPr lang="en-GB" sz="2400" dirty="0"/>
              <a:t>The status and role of National Societies as auxiliaries to government in humanitarian crises and development has been reinforced by the RRI’s direct interventions. </a:t>
            </a:r>
          </a:p>
          <a:p>
            <a:pPr lvl="1" algn="just"/>
            <a:endParaRPr lang="en-GB" sz="2400" dirty="0"/>
          </a:p>
          <a:p>
            <a:pPr lvl="1" algn="just"/>
            <a:r>
              <a:rPr lang="en-GB" sz="2400" dirty="0"/>
              <a:t>The RRI made a significant contribution</a:t>
            </a:r>
            <a:r>
              <a:rPr lang="en-GB" sz="2400" i="1" dirty="0"/>
              <a:t> to strengthening disaster risk reduction resiliency in Southeast Asia and contributed to the overall ASEAN goal of reducing the impact of natural disasters on vulnerable communities.</a:t>
            </a:r>
            <a:endParaRPr lang="fr-FR" sz="2400" i="1" dirty="0"/>
          </a:p>
          <a:p>
            <a:pPr lvl="1"/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33819073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5F7B398-F765-A344-A562-70FABC66FDEE}"/>
              </a:ext>
            </a:extLst>
          </p:cNvPr>
          <p:cNvSpPr txBox="1"/>
          <p:nvPr/>
        </p:nvSpPr>
        <p:spPr>
          <a:xfrm>
            <a:off x="424955" y="820511"/>
            <a:ext cx="8180185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sz="2400" b="1" dirty="0"/>
              <a:t>Recommendations</a:t>
            </a:r>
          </a:p>
          <a:p>
            <a:pPr lvl="1"/>
            <a:endParaRPr lang="en-GB" sz="2400" b="1" dirty="0"/>
          </a:p>
          <a:p>
            <a:pPr lvl="1"/>
            <a:r>
              <a:rPr lang="en-GB" sz="2400" dirty="0"/>
              <a:t>1. Future Programme Implementation Plans (PIP) should be more accessible to National Societies and other partners.</a:t>
            </a:r>
          </a:p>
          <a:p>
            <a:pPr lvl="1"/>
            <a:endParaRPr lang="en-GB" sz="2400" dirty="0"/>
          </a:p>
          <a:p>
            <a:pPr lvl="1"/>
            <a:r>
              <a:rPr lang="en-GB" sz="2400" dirty="0"/>
              <a:t>2. Develop a robust monitoring framework that accounts for issues of (</a:t>
            </a:r>
            <a:r>
              <a:rPr lang="en-GB" sz="2400" dirty="0" err="1"/>
              <a:t>i</a:t>
            </a:r>
            <a:r>
              <a:rPr lang="en-GB" sz="2400" dirty="0"/>
              <a:t>) ‘RRI’s attribution’, and (ii) National Society contribution to outcomes.</a:t>
            </a:r>
          </a:p>
          <a:p>
            <a:pPr lvl="1"/>
            <a:endParaRPr lang="en-GB" sz="2400" dirty="0"/>
          </a:p>
          <a:p>
            <a:pPr lvl="1"/>
            <a:r>
              <a:rPr lang="en-GB" sz="2400" dirty="0"/>
              <a:t>3. Better plan and illustrate the Initiative’s link with communities (and subsequently the direct contribution made to increased resilience of vulnerable communities).</a:t>
            </a:r>
          </a:p>
          <a:p>
            <a:pPr lvl="1"/>
            <a:endParaRPr lang="en-GB" sz="2400" dirty="0"/>
          </a:p>
          <a:p>
            <a:pPr lvl="1"/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1489119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26942" y="988636"/>
            <a:ext cx="7118350" cy="708025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Objective and Approach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26942" y="2030278"/>
            <a:ext cx="8260597" cy="4054233"/>
          </a:xfrm>
        </p:spPr>
        <p:txBody>
          <a:bodyPr>
            <a:normAutofit/>
          </a:bodyPr>
          <a:lstStyle/>
          <a:p>
            <a:pPr marL="514350" lvl="0" indent="-514350">
              <a:buClr>
                <a:schemeClr val="accent1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GB" sz="2800" dirty="0">
                <a:solidFill>
                  <a:schemeClr val="tx1"/>
                </a:solidFill>
              </a:rPr>
              <a:t>Reconstruct and validate baseline data for outcome indicators.</a:t>
            </a:r>
            <a:endParaRPr lang="fr-FR" sz="2800" dirty="0">
              <a:solidFill>
                <a:schemeClr val="tx1"/>
              </a:solidFill>
            </a:endParaRPr>
          </a:p>
          <a:p>
            <a:pPr marL="514350" lvl="0" indent="-514350">
              <a:buClr>
                <a:schemeClr val="accent1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GB" sz="2800" dirty="0">
                <a:solidFill>
                  <a:schemeClr val="tx1"/>
                </a:solidFill>
              </a:rPr>
              <a:t>Collect end-line data using the same methodologies as the baseline.</a:t>
            </a:r>
            <a:endParaRPr lang="fr-FR" sz="2800" dirty="0">
              <a:solidFill>
                <a:schemeClr val="tx1"/>
              </a:solidFill>
            </a:endParaRPr>
          </a:p>
          <a:p>
            <a:pPr marL="514350" indent="-514350">
              <a:buClr>
                <a:schemeClr val="accent1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GB" sz="2800" dirty="0">
                <a:solidFill>
                  <a:schemeClr val="tx1"/>
                </a:solidFill>
              </a:rPr>
              <a:t>Gather qualitative information on progress towards outcomes through a collection of change stories.</a:t>
            </a:r>
            <a:endParaRPr lang="fr-F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100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26942" y="988636"/>
            <a:ext cx="7118350" cy="708025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Outcomes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31538FC-7057-0945-8A90-7683DC3E2B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010" y="2104598"/>
            <a:ext cx="8699500" cy="2832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95932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26942" y="988637"/>
            <a:ext cx="7118350" cy="708025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Method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26942" y="1895258"/>
            <a:ext cx="8818536" cy="411808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600" dirty="0">
                <a:solidFill>
                  <a:schemeClr val="tx1"/>
                </a:solidFill>
              </a:rPr>
              <a:t>Extensive desk review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600" dirty="0">
                <a:solidFill>
                  <a:schemeClr val="tx1"/>
                </a:solidFill>
              </a:rPr>
              <a:t>Four online surveys – NS, IFRC, NDMO and external partners (36/42)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600" dirty="0">
                <a:solidFill>
                  <a:schemeClr val="tx1"/>
                </a:solidFill>
              </a:rPr>
              <a:t>56 key informant interviews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600" dirty="0">
                <a:solidFill>
                  <a:schemeClr val="tx1"/>
                </a:solidFill>
              </a:rPr>
              <a:t>Field trips to Myanmar and the Lao PDR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600" dirty="0">
                <a:solidFill>
                  <a:schemeClr val="tx1"/>
                </a:solidFill>
              </a:rPr>
              <a:t>Case study methodology (16 cases developed)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600" dirty="0">
                <a:solidFill>
                  <a:schemeClr val="tx1"/>
                </a:solidFill>
              </a:rPr>
              <a:t>Replication and validation of baseline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600" dirty="0">
                <a:solidFill>
                  <a:schemeClr val="tx1"/>
                </a:solidFill>
              </a:rPr>
              <a:t>Endline creation </a:t>
            </a:r>
          </a:p>
          <a:p>
            <a:pPr marL="0" indent="0" algn="just">
              <a:buNone/>
            </a:pPr>
            <a:endParaRPr lang="en-GB" sz="26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GB" sz="2600" dirty="0">
                <a:solidFill>
                  <a:schemeClr val="tx1"/>
                </a:solidFill>
              </a:rPr>
              <a:t>Higher weighting/effort afforded to Gender &amp; Diversity and collaboration with ASEAN achievements.</a:t>
            </a:r>
          </a:p>
          <a:p>
            <a:pPr marL="0" indent="0">
              <a:buNone/>
            </a:pPr>
            <a:endParaRPr lang="en-GB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889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26942" y="988637"/>
            <a:ext cx="7118350" cy="708025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Method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26942" y="1895258"/>
            <a:ext cx="8818536" cy="41180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600" dirty="0"/>
              <a:t>Two key workshops: </a:t>
            </a:r>
          </a:p>
          <a:p>
            <a:pPr marL="0" indent="0">
              <a:buNone/>
            </a:pPr>
            <a:r>
              <a:rPr lang="en-GB" sz="2600" b="1" i="1" dirty="0"/>
              <a:t>Gender and Diversity Technical Review Workshop</a:t>
            </a:r>
            <a:r>
              <a:rPr lang="en-GB" sz="2600" b="1" dirty="0"/>
              <a:t> </a:t>
            </a:r>
            <a:r>
              <a:rPr lang="en-GB" sz="2600" dirty="0"/>
              <a:t>(21-22 November 2017) to highlight G&amp;D outcomes and contributions secured through the RRI. </a:t>
            </a:r>
          </a:p>
          <a:p>
            <a:pPr marL="0" indent="0">
              <a:buNone/>
            </a:pPr>
            <a:r>
              <a:rPr lang="en-GB" sz="2600" b="1" i="1" dirty="0"/>
              <a:t>Lessons Learned Workshop</a:t>
            </a:r>
            <a:r>
              <a:rPr lang="en-GB" sz="2600" b="1" dirty="0"/>
              <a:t> </a:t>
            </a:r>
            <a:r>
              <a:rPr lang="en-GB" sz="2600" dirty="0"/>
              <a:t>(21-23 February 2018) - key lessons related to the most significant RRI outcomes for use in future contexts; and identifying how RRI contributions could be broadened/up-scaled to the wider humanitarian system.</a:t>
            </a:r>
            <a:endParaRPr lang="fr-FR" sz="2600" dirty="0"/>
          </a:p>
          <a:p>
            <a:pPr marL="0" indent="0">
              <a:buNone/>
            </a:pPr>
            <a:endParaRPr lang="en-GB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75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462857" y="2763648"/>
            <a:ext cx="7118350" cy="708025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Main Findings per Outcome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3805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5F7B398-F765-A344-A562-70FABC66FDEE}"/>
              </a:ext>
            </a:extLst>
          </p:cNvPr>
          <p:cNvSpPr txBox="1"/>
          <p:nvPr/>
        </p:nvSpPr>
        <p:spPr>
          <a:xfrm>
            <a:off x="1860709" y="813463"/>
            <a:ext cx="75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b="1" dirty="0"/>
              <a:t>Outcome: Increased capacity of SEA Red Cross National Societies</a:t>
            </a:r>
            <a:endParaRPr lang="fr-FR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355C737-CFEC-CB48-8CFD-FC7D8400B5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440" y="229999"/>
            <a:ext cx="1933194" cy="158369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9277DF6-8237-EB49-97E9-67A1AA41A113}"/>
              </a:ext>
            </a:extLst>
          </p:cNvPr>
          <p:cNvSpPr txBox="1"/>
          <p:nvPr/>
        </p:nvSpPr>
        <p:spPr>
          <a:xfrm>
            <a:off x="878774" y="2043258"/>
            <a:ext cx="865711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600" dirty="0"/>
              <a:t>RRI’s regional-wide peer-to-peer support cooperation and subsequent sharing of knowledge, learning and technical support resulted in four key regional networks: </a:t>
            </a:r>
          </a:p>
          <a:p>
            <a:pPr lvl="0"/>
            <a:endParaRPr lang="en-GB" sz="26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600" dirty="0"/>
              <a:t>Annual Southeast Asia Leadership meeting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600" dirty="0"/>
              <a:t>Community Safety and Resilience Forum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600" dirty="0"/>
              <a:t>Southeast Asia Youth Network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600" dirty="0"/>
              <a:t>RCRC Gender and Diversity Network </a:t>
            </a:r>
            <a:endParaRPr lang="fr-FR" sz="2600" dirty="0"/>
          </a:p>
        </p:txBody>
      </p:sp>
    </p:spTree>
    <p:extLst>
      <p:ext uri="{BB962C8B-B14F-4D97-AF65-F5344CB8AC3E}">
        <p14:creationId xmlns:p14="http://schemas.microsoft.com/office/powerpoint/2010/main" val="146296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5F7B398-F765-A344-A562-70FABC66FDEE}"/>
              </a:ext>
            </a:extLst>
          </p:cNvPr>
          <p:cNvSpPr txBox="1"/>
          <p:nvPr/>
        </p:nvSpPr>
        <p:spPr>
          <a:xfrm>
            <a:off x="1860709" y="813463"/>
            <a:ext cx="75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b="1" dirty="0"/>
              <a:t>Outcome: Increased capacity of SEA Red Cross National Societies</a:t>
            </a:r>
            <a:endParaRPr lang="fr-FR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355C737-CFEC-CB48-8CFD-FC7D8400B5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440" y="229999"/>
            <a:ext cx="1933194" cy="158369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9277DF6-8237-EB49-97E9-67A1AA41A113}"/>
              </a:ext>
            </a:extLst>
          </p:cNvPr>
          <p:cNvSpPr txBox="1"/>
          <p:nvPr/>
        </p:nvSpPr>
        <p:spPr>
          <a:xfrm>
            <a:off x="902525" y="2212487"/>
            <a:ext cx="8336478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600" dirty="0"/>
              <a:t>An important facet of the cross learning and knowledge sharing has been: </a:t>
            </a:r>
          </a:p>
          <a:p>
            <a:pPr lvl="0"/>
            <a:endParaRPr lang="en-GB" sz="2600" dirty="0"/>
          </a:p>
          <a:p>
            <a:pPr marL="457200" lvl="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600" dirty="0"/>
              <a:t>the production of the many RRI change stories and case studies.</a:t>
            </a:r>
          </a:p>
          <a:p>
            <a:pPr marL="457200" lvl="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600" dirty="0"/>
              <a:t>the public awareness and public education materials.</a:t>
            </a:r>
          </a:p>
          <a:p>
            <a:pPr marL="457200" lvl="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600" dirty="0"/>
              <a:t>shared ‘community voices’.</a:t>
            </a:r>
            <a:r>
              <a:rPr lang="fr-FR" sz="2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8225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5F7B398-F765-A344-A562-70FABC66FDEE}"/>
              </a:ext>
            </a:extLst>
          </p:cNvPr>
          <p:cNvSpPr txBox="1"/>
          <p:nvPr/>
        </p:nvSpPr>
        <p:spPr>
          <a:xfrm>
            <a:off x="1860709" y="813463"/>
            <a:ext cx="75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b="1" dirty="0"/>
              <a:t>Outcome: Increased capacity of SEA Red Cross National Societies</a:t>
            </a:r>
            <a:endParaRPr lang="fr-FR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355C737-CFEC-CB48-8CFD-FC7D8400B5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440" y="229999"/>
            <a:ext cx="1933194" cy="158369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9277DF6-8237-EB49-97E9-67A1AA41A113}"/>
              </a:ext>
            </a:extLst>
          </p:cNvPr>
          <p:cNvSpPr txBox="1"/>
          <p:nvPr/>
        </p:nvSpPr>
        <p:spPr>
          <a:xfrm>
            <a:off x="890649" y="2043258"/>
            <a:ext cx="8336478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600" dirty="0"/>
              <a:t>The RRI trained some 1181 individuals (52% female) in important resilience building skills: </a:t>
            </a:r>
          </a:p>
          <a:p>
            <a:pPr lvl="0"/>
            <a:r>
              <a:rPr lang="en-GB" sz="2600" dirty="0"/>
              <a:t> </a:t>
            </a:r>
          </a:p>
          <a:p>
            <a:pPr marL="457200" lvl="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600" dirty="0"/>
              <a:t>612 people in G&amp;D related topics. </a:t>
            </a:r>
          </a:p>
          <a:p>
            <a:pPr marL="457200" lvl="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600" dirty="0"/>
              <a:t>146 on climate change. </a:t>
            </a:r>
          </a:p>
          <a:p>
            <a:pPr marL="457200" lvl="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600" dirty="0"/>
              <a:t>57 as part of the ASEAN Coordinating Centre for Humanitarian Assistance on Disaster Management programme. </a:t>
            </a:r>
          </a:p>
          <a:p>
            <a:pPr marL="457200" lvl="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600" dirty="0"/>
              <a:t>366 people in communications and advocacy themes. </a:t>
            </a:r>
            <a:endParaRPr lang="fr-FR" sz="2600" dirty="0"/>
          </a:p>
        </p:txBody>
      </p:sp>
    </p:spTree>
    <p:extLst>
      <p:ext uri="{BB962C8B-B14F-4D97-AF65-F5344CB8AC3E}">
        <p14:creationId xmlns:p14="http://schemas.microsoft.com/office/powerpoint/2010/main" val="27788621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3975</TotalTime>
  <Words>857</Words>
  <Application>Microsoft Macintosh PowerPoint</Application>
  <PresentationFormat>A4 Paper (210x297 mm)</PresentationFormat>
  <Paragraphs>100</Paragraphs>
  <Slides>18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Century Gothic</vt:lpstr>
      <vt:lpstr>Times New Roman</vt:lpstr>
      <vt:lpstr>Wingdings 3</vt:lpstr>
      <vt:lpstr>Ion Boardroom</vt:lpstr>
      <vt:lpstr>RRI Baseline and Endline</vt:lpstr>
      <vt:lpstr>Objective and Approach</vt:lpstr>
      <vt:lpstr>Outcomes</vt:lpstr>
      <vt:lpstr>Method</vt:lpstr>
      <vt:lpstr>Method</vt:lpstr>
      <vt:lpstr>Main Findings per Outcome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Consultancy to Strengthen Monitoring and Evaluation of the Regional Resilience Initiative</dc:title>
  <dc:creator>Ged Witham</dc:creator>
  <cp:lastModifiedBy>Microsoft Office User</cp:lastModifiedBy>
  <cp:revision>391</cp:revision>
  <cp:lastPrinted>2018-05-15T14:55:53Z</cp:lastPrinted>
  <dcterms:created xsi:type="dcterms:W3CDTF">2016-10-25T10:53:19Z</dcterms:created>
  <dcterms:modified xsi:type="dcterms:W3CDTF">2018-05-15T15:52:28Z</dcterms:modified>
</cp:coreProperties>
</file>