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6"/>
  </p:sldMasterIdLst>
  <p:notesMasterIdLst>
    <p:notesMasterId r:id="rId23"/>
  </p:notesMasterIdLst>
  <p:handoutMasterIdLst>
    <p:handoutMasterId r:id="rId24"/>
  </p:handoutMasterIdLst>
  <p:sldIdLst>
    <p:sldId id="264" r:id="rId7"/>
    <p:sldId id="291" r:id="rId8"/>
    <p:sldId id="292" r:id="rId9"/>
    <p:sldId id="293" r:id="rId10"/>
    <p:sldId id="278" r:id="rId11"/>
    <p:sldId id="279" r:id="rId12"/>
    <p:sldId id="288" r:id="rId13"/>
    <p:sldId id="295" r:id="rId14"/>
    <p:sldId id="297" r:id="rId15"/>
    <p:sldId id="286" r:id="rId16"/>
    <p:sldId id="284" r:id="rId17"/>
    <p:sldId id="277" r:id="rId18"/>
    <p:sldId id="280" r:id="rId19"/>
    <p:sldId id="287" r:id="rId20"/>
    <p:sldId id="294" r:id="rId21"/>
    <p:sldId id="289" r:id="rId22"/>
  </p:sldIdLst>
  <p:sldSz cx="9144000" cy="6858000" type="screen4x3"/>
  <p:notesSz cx="6810375" cy="9942513"/>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na Guinta" initials="GG" lastIdx="1" clrIdx="0">
    <p:extLst>
      <p:ext uri="{19B8F6BF-5375-455C-9EA6-DF929625EA0E}">
        <p15:presenceInfo xmlns:p15="http://schemas.microsoft.com/office/powerpoint/2012/main" userId="S-1-5-21-2160216369-3329932071-3968528880-81892" providerId="AD"/>
      </p:ext>
    </p:extLst>
  </p:cmAuthor>
  <p:cmAuthor id="2" name="Melanie Heffinger" initials="MH" lastIdx="2" clrIdx="1">
    <p:extLst>
      <p:ext uri="{19B8F6BF-5375-455C-9EA6-DF929625EA0E}">
        <p15:presenceInfo xmlns:p15="http://schemas.microsoft.com/office/powerpoint/2012/main" userId="S-1-5-21-2160216369-3329932071-3968528880-178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7F43"/>
    <a:srgbClr val="B36429"/>
    <a:srgbClr val="434343"/>
    <a:srgbClr val="363636"/>
    <a:srgbClr val="E3AA00"/>
    <a:srgbClr val="E95F40"/>
    <a:srgbClr val="ECAB9E"/>
    <a:srgbClr val="008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26" autoAdjust="0"/>
  </p:normalViewPr>
  <p:slideViewPr>
    <p:cSldViewPr>
      <p:cViewPr varScale="1">
        <p:scale>
          <a:sx n="58" d="100"/>
          <a:sy n="58" d="100"/>
        </p:scale>
        <p:origin x="1018"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5/10/relationships/revisionInfo" Target="revisionInfo.xml"/></Relationships>
</file>

<file path=ppt/diagrams/_rels/data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image" Target="../media/image13.jpg"/></Relationships>
</file>

<file path=ppt/diagrams/_rels/data2.xml.rels><?xml version="1.0" encoding="UTF-8" standalone="yes"?>
<Relationships xmlns="http://schemas.openxmlformats.org/package/2006/relationships"><Relationship Id="rId1" Type="http://schemas.openxmlformats.org/officeDocument/2006/relationships/image" Target="../media/image3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2CACDC-6F22-4C91-AFB0-99E98273FCE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fr-CH"/>
        </a:p>
      </dgm:t>
    </dgm:pt>
    <dgm:pt modelId="{F1D7B52B-ADB2-4252-8998-6BE101FEE764}">
      <dgm:prSet/>
      <dgm:spPr/>
      <dgm:t>
        <a:bodyPr/>
        <a:lstStyle/>
        <a:p>
          <a:pPr rtl="0"/>
          <a:r>
            <a:rPr lang="en-US" dirty="0"/>
            <a:t>The emblems are signs of </a:t>
          </a:r>
          <a:r>
            <a:rPr lang="en-US" b="1" u="sng" dirty="0"/>
            <a:t>protection</a:t>
          </a:r>
          <a:r>
            <a:rPr lang="en-US" b="1" dirty="0"/>
            <a:t> </a:t>
          </a:r>
          <a:r>
            <a:rPr lang="en-US" dirty="0"/>
            <a:t>displayed in armed conflict, informing those fighting that the people, vehicles or facilities displaying these emblems must at all times be protected and may never be targeted or attacked.</a:t>
          </a:r>
          <a:endParaRPr lang="fr-CH" dirty="0"/>
        </a:p>
      </dgm:t>
    </dgm:pt>
    <dgm:pt modelId="{F4B6C8AC-698B-4FDA-801D-4D07DFB5A66B}" type="parTrans" cxnId="{C6964120-2D44-43B1-A3EA-6020D66151E7}">
      <dgm:prSet/>
      <dgm:spPr/>
      <dgm:t>
        <a:bodyPr/>
        <a:lstStyle/>
        <a:p>
          <a:endParaRPr lang="fr-CH"/>
        </a:p>
      </dgm:t>
    </dgm:pt>
    <dgm:pt modelId="{807340EA-23D9-448B-BC7B-90729AD667B4}" type="sibTrans" cxnId="{C6964120-2D44-43B1-A3EA-6020D66151E7}">
      <dgm:prSet/>
      <dgm:spPr/>
      <dgm:t>
        <a:bodyPr/>
        <a:lstStyle/>
        <a:p>
          <a:endParaRPr lang="fr-CH"/>
        </a:p>
      </dgm:t>
    </dgm:pt>
    <dgm:pt modelId="{24B4B4E4-F921-4499-B337-4087D815C74D}">
      <dgm:prSet/>
      <dgm:spPr/>
      <dgm:t>
        <a:bodyPr/>
        <a:lstStyle/>
        <a:p>
          <a:pPr rtl="0"/>
          <a:r>
            <a:rPr lang="en-US" b="0" dirty="0"/>
            <a:t>The emblems </a:t>
          </a:r>
          <a:r>
            <a:rPr lang="en-US" dirty="0"/>
            <a:t>also</a:t>
          </a:r>
          <a:r>
            <a:rPr lang="en-US" b="1" dirty="0"/>
            <a:t> </a:t>
          </a:r>
          <a:r>
            <a:rPr lang="en-US" b="1" u="sng" dirty="0"/>
            <a:t>indicate</a:t>
          </a:r>
          <a:r>
            <a:rPr lang="en-US" dirty="0"/>
            <a:t> the affiliation of a person, vehicle or facility with the International Red Cross and Red Crescent Movement and its organizations. </a:t>
          </a:r>
          <a:endParaRPr lang="fr-CH" dirty="0"/>
        </a:p>
      </dgm:t>
    </dgm:pt>
    <dgm:pt modelId="{5C25DDD4-8C17-4695-9835-8CC6BD0A435D}" type="parTrans" cxnId="{EF0A111A-34B4-4754-A58B-6A5CE97CCABE}">
      <dgm:prSet/>
      <dgm:spPr/>
      <dgm:t>
        <a:bodyPr/>
        <a:lstStyle/>
        <a:p>
          <a:endParaRPr lang="fr-CH"/>
        </a:p>
      </dgm:t>
    </dgm:pt>
    <dgm:pt modelId="{DCB3D4DD-7760-4CEB-8FAC-A4A09C3FD97B}" type="sibTrans" cxnId="{EF0A111A-34B4-4754-A58B-6A5CE97CCABE}">
      <dgm:prSet/>
      <dgm:spPr/>
      <dgm:t>
        <a:bodyPr/>
        <a:lstStyle/>
        <a:p>
          <a:endParaRPr lang="fr-CH"/>
        </a:p>
      </dgm:t>
    </dgm:pt>
    <dgm:pt modelId="{3473EBDF-5E69-4BEC-A2DD-598E830BBB34}" type="pres">
      <dgm:prSet presAssocID="{EF2CACDC-6F22-4C91-AFB0-99E98273FCEB}" presName="linearFlow" presStyleCnt="0">
        <dgm:presLayoutVars>
          <dgm:dir/>
          <dgm:resizeHandles val="exact"/>
        </dgm:presLayoutVars>
      </dgm:prSet>
      <dgm:spPr/>
      <dgm:t>
        <a:bodyPr/>
        <a:lstStyle/>
        <a:p>
          <a:endParaRPr lang="fr-CH"/>
        </a:p>
      </dgm:t>
    </dgm:pt>
    <dgm:pt modelId="{1C7E5E88-209F-4C4B-8130-2DB939157189}" type="pres">
      <dgm:prSet presAssocID="{F1D7B52B-ADB2-4252-8998-6BE101FEE764}" presName="composite" presStyleCnt="0"/>
      <dgm:spPr/>
    </dgm:pt>
    <dgm:pt modelId="{A00F00CA-9A60-4C1E-83AF-0F1B1432573F}" type="pres">
      <dgm:prSet presAssocID="{F1D7B52B-ADB2-4252-8998-6BE101FEE764}" presName="imgShp"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3EA22B94-D2D1-486C-A537-FE4D48DC098D}" type="pres">
      <dgm:prSet presAssocID="{F1D7B52B-ADB2-4252-8998-6BE101FEE764}" presName="txShp" presStyleLbl="node1" presStyleIdx="0" presStyleCnt="2">
        <dgm:presLayoutVars>
          <dgm:bulletEnabled val="1"/>
        </dgm:presLayoutVars>
      </dgm:prSet>
      <dgm:spPr/>
      <dgm:t>
        <a:bodyPr/>
        <a:lstStyle/>
        <a:p>
          <a:endParaRPr lang="fr-CH"/>
        </a:p>
      </dgm:t>
    </dgm:pt>
    <dgm:pt modelId="{0CF19D16-46B6-4D64-854E-9BD2CDB37B25}" type="pres">
      <dgm:prSet presAssocID="{807340EA-23D9-448B-BC7B-90729AD667B4}" presName="spacing" presStyleCnt="0"/>
      <dgm:spPr/>
    </dgm:pt>
    <dgm:pt modelId="{35975DD5-F5F7-44B5-8EAF-665B35CEFA60}" type="pres">
      <dgm:prSet presAssocID="{24B4B4E4-F921-4499-B337-4087D815C74D}" presName="composite" presStyleCnt="0"/>
      <dgm:spPr/>
    </dgm:pt>
    <dgm:pt modelId="{4E924696-95AC-4D4A-9F21-5303218CFA33}" type="pres">
      <dgm:prSet presAssocID="{24B4B4E4-F921-4499-B337-4087D815C74D}" presName="imgShp"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740AB27C-D0D3-40E1-A3D1-C946D1C9AD5C}" type="pres">
      <dgm:prSet presAssocID="{24B4B4E4-F921-4499-B337-4087D815C74D}" presName="txShp" presStyleLbl="node1" presStyleIdx="1" presStyleCnt="2">
        <dgm:presLayoutVars>
          <dgm:bulletEnabled val="1"/>
        </dgm:presLayoutVars>
      </dgm:prSet>
      <dgm:spPr/>
      <dgm:t>
        <a:bodyPr/>
        <a:lstStyle/>
        <a:p>
          <a:endParaRPr lang="fr-CH"/>
        </a:p>
      </dgm:t>
    </dgm:pt>
  </dgm:ptLst>
  <dgm:cxnLst>
    <dgm:cxn modelId="{EF0A111A-34B4-4754-A58B-6A5CE97CCABE}" srcId="{EF2CACDC-6F22-4C91-AFB0-99E98273FCEB}" destId="{24B4B4E4-F921-4499-B337-4087D815C74D}" srcOrd="1" destOrd="0" parTransId="{5C25DDD4-8C17-4695-9835-8CC6BD0A435D}" sibTransId="{DCB3D4DD-7760-4CEB-8FAC-A4A09C3FD97B}"/>
    <dgm:cxn modelId="{87C6AD89-93E6-4070-B9D1-E02102406838}" type="presOf" srcId="{F1D7B52B-ADB2-4252-8998-6BE101FEE764}" destId="{3EA22B94-D2D1-486C-A537-FE4D48DC098D}" srcOrd="0" destOrd="0" presId="urn:microsoft.com/office/officeart/2005/8/layout/vList3"/>
    <dgm:cxn modelId="{6AC97444-15BC-4358-9251-C27BE7F620AE}" type="presOf" srcId="{24B4B4E4-F921-4499-B337-4087D815C74D}" destId="{740AB27C-D0D3-40E1-A3D1-C946D1C9AD5C}" srcOrd="0" destOrd="0" presId="urn:microsoft.com/office/officeart/2005/8/layout/vList3"/>
    <dgm:cxn modelId="{C1D90254-A63C-4233-B83C-0B8D6BE52777}" type="presOf" srcId="{EF2CACDC-6F22-4C91-AFB0-99E98273FCEB}" destId="{3473EBDF-5E69-4BEC-A2DD-598E830BBB34}" srcOrd="0" destOrd="0" presId="urn:microsoft.com/office/officeart/2005/8/layout/vList3"/>
    <dgm:cxn modelId="{C6964120-2D44-43B1-A3EA-6020D66151E7}" srcId="{EF2CACDC-6F22-4C91-AFB0-99E98273FCEB}" destId="{F1D7B52B-ADB2-4252-8998-6BE101FEE764}" srcOrd="0" destOrd="0" parTransId="{F4B6C8AC-698B-4FDA-801D-4D07DFB5A66B}" sibTransId="{807340EA-23D9-448B-BC7B-90729AD667B4}"/>
    <dgm:cxn modelId="{8AB6C62F-CEC0-476F-8FA4-BB2E5F6FA46C}" type="presParOf" srcId="{3473EBDF-5E69-4BEC-A2DD-598E830BBB34}" destId="{1C7E5E88-209F-4C4B-8130-2DB939157189}" srcOrd="0" destOrd="0" presId="urn:microsoft.com/office/officeart/2005/8/layout/vList3"/>
    <dgm:cxn modelId="{28D7B013-2117-41E5-B690-E01C3D3A1971}" type="presParOf" srcId="{1C7E5E88-209F-4C4B-8130-2DB939157189}" destId="{A00F00CA-9A60-4C1E-83AF-0F1B1432573F}" srcOrd="0" destOrd="0" presId="urn:microsoft.com/office/officeart/2005/8/layout/vList3"/>
    <dgm:cxn modelId="{3BB3BCC4-CA7F-45B5-829C-E595E2EB26ED}" type="presParOf" srcId="{1C7E5E88-209F-4C4B-8130-2DB939157189}" destId="{3EA22B94-D2D1-486C-A537-FE4D48DC098D}" srcOrd="1" destOrd="0" presId="urn:microsoft.com/office/officeart/2005/8/layout/vList3"/>
    <dgm:cxn modelId="{55CD0406-A45B-4B6D-BAE2-C299FE2991CC}" type="presParOf" srcId="{3473EBDF-5E69-4BEC-A2DD-598E830BBB34}" destId="{0CF19D16-46B6-4D64-854E-9BD2CDB37B25}" srcOrd="1" destOrd="0" presId="urn:microsoft.com/office/officeart/2005/8/layout/vList3"/>
    <dgm:cxn modelId="{48B1398E-0E47-4401-BA3B-7BA9788B9455}" type="presParOf" srcId="{3473EBDF-5E69-4BEC-A2DD-598E830BBB34}" destId="{35975DD5-F5F7-44B5-8EAF-665B35CEFA60}" srcOrd="2" destOrd="0" presId="urn:microsoft.com/office/officeart/2005/8/layout/vList3"/>
    <dgm:cxn modelId="{E07140D9-56E9-4444-8127-D985DA090E75}" type="presParOf" srcId="{35975DD5-F5F7-44B5-8EAF-665B35CEFA60}" destId="{4E924696-95AC-4D4A-9F21-5303218CFA33}" srcOrd="0" destOrd="0" presId="urn:microsoft.com/office/officeart/2005/8/layout/vList3"/>
    <dgm:cxn modelId="{B9CBF2B0-7967-40A2-9787-A0CFF7D9D3B6}" type="presParOf" srcId="{35975DD5-F5F7-44B5-8EAF-665B35CEFA60}" destId="{740AB27C-D0D3-40E1-A3D1-C946D1C9AD5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D5061E-4125-4EF3-B459-E53AF7651E7F}"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fr-CH"/>
        </a:p>
      </dgm:t>
    </dgm:pt>
    <dgm:pt modelId="{186594C1-3AFE-4379-9A22-F2015B36D976}">
      <dgm:prSet/>
      <dgm:spPr>
        <a:solidFill>
          <a:schemeClr val="bg1">
            <a:lumMod val="65000"/>
          </a:schemeClr>
        </a:solidFill>
      </dgm:spPr>
      <dgm:t>
        <a:bodyPr/>
        <a:lstStyle/>
        <a:p>
          <a:pPr rtl="0">
            <a:spcAft>
              <a:spcPct val="35000"/>
            </a:spcAft>
          </a:pPr>
          <a:r>
            <a:rPr lang="en-GB" dirty="0"/>
            <a:t>Movement logo can be used for:</a:t>
          </a:r>
          <a:endParaRPr lang="fr-CH" dirty="0"/>
        </a:p>
      </dgm:t>
    </dgm:pt>
    <dgm:pt modelId="{A4364D48-EEB9-496E-A699-358B5C14E1FE}" type="parTrans" cxnId="{29726E6A-E372-42B9-B20D-D999F0B28FE1}">
      <dgm:prSet/>
      <dgm:spPr/>
      <dgm:t>
        <a:bodyPr/>
        <a:lstStyle/>
        <a:p>
          <a:endParaRPr lang="fr-CH"/>
        </a:p>
      </dgm:t>
    </dgm:pt>
    <dgm:pt modelId="{284F0C11-3F67-43D0-9773-8A31F74831A9}" type="sibTrans" cxnId="{29726E6A-E372-42B9-B20D-D999F0B28FE1}">
      <dgm:prSet/>
      <dgm:spPr/>
      <dgm:t>
        <a:bodyPr/>
        <a:lstStyle/>
        <a:p>
          <a:endParaRPr lang="fr-CH"/>
        </a:p>
      </dgm:t>
    </dgm:pt>
    <dgm:pt modelId="{0D49B50D-17ED-4E48-8AEC-ADE8BEDF8CD5}">
      <dgm:prSet/>
      <dgm:spPr>
        <a:solidFill>
          <a:schemeClr val="bg1">
            <a:lumMod val="65000"/>
          </a:schemeClr>
        </a:solidFill>
      </dgm:spPr>
      <dgm:t>
        <a:bodyPr/>
        <a:lstStyle/>
        <a:p>
          <a:pPr rtl="0">
            <a:spcAft>
              <a:spcPts val="1200"/>
            </a:spcAft>
          </a:pPr>
          <a:r>
            <a:rPr lang="en-GB" b="1" dirty="0"/>
            <a:t>Representation</a:t>
          </a:r>
          <a:endParaRPr lang="fr-CH" b="1" dirty="0"/>
        </a:p>
      </dgm:t>
    </dgm:pt>
    <dgm:pt modelId="{5C6FF8AA-83EF-4617-A7E1-E8289AD399A2}" type="parTrans" cxnId="{EF3A859E-0E0F-4204-8A89-9AE121FF6E10}">
      <dgm:prSet/>
      <dgm:spPr/>
      <dgm:t>
        <a:bodyPr/>
        <a:lstStyle/>
        <a:p>
          <a:endParaRPr lang="fr-CH"/>
        </a:p>
      </dgm:t>
    </dgm:pt>
    <dgm:pt modelId="{9E10BE8C-4C0B-47CD-9D53-E72F2B3FFD70}" type="sibTrans" cxnId="{EF3A859E-0E0F-4204-8A89-9AE121FF6E10}">
      <dgm:prSet/>
      <dgm:spPr/>
      <dgm:t>
        <a:bodyPr/>
        <a:lstStyle/>
        <a:p>
          <a:endParaRPr lang="fr-CH"/>
        </a:p>
      </dgm:t>
    </dgm:pt>
    <dgm:pt modelId="{2CB00D11-7B54-4FD9-986E-F550C8C77EE4}">
      <dgm:prSet/>
      <dgm:spPr>
        <a:solidFill>
          <a:schemeClr val="bg1">
            <a:lumMod val="65000"/>
          </a:schemeClr>
        </a:solidFill>
      </dgm:spPr>
      <dgm:t>
        <a:bodyPr/>
        <a:lstStyle/>
        <a:p>
          <a:pPr rtl="0">
            <a:spcAft>
              <a:spcPts val="1200"/>
            </a:spcAft>
          </a:pPr>
          <a:r>
            <a:rPr lang="en-GB" b="1" dirty="0"/>
            <a:t>Communication</a:t>
          </a:r>
          <a:endParaRPr lang="fr-CH" b="1" dirty="0"/>
        </a:p>
      </dgm:t>
    </dgm:pt>
    <dgm:pt modelId="{E62DBA61-D87C-47C3-AED6-9C7B51865A69}" type="parTrans" cxnId="{73A86F80-BC52-4A0A-A8DF-B1EFF92DF8C8}">
      <dgm:prSet/>
      <dgm:spPr/>
      <dgm:t>
        <a:bodyPr/>
        <a:lstStyle/>
        <a:p>
          <a:endParaRPr lang="fr-CH"/>
        </a:p>
      </dgm:t>
    </dgm:pt>
    <dgm:pt modelId="{6C1A4A71-868A-475F-B48A-F226B330F31F}" type="sibTrans" cxnId="{73A86F80-BC52-4A0A-A8DF-B1EFF92DF8C8}">
      <dgm:prSet/>
      <dgm:spPr/>
      <dgm:t>
        <a:bodyPr/>
        <a:lstStyle/>
        <a:p>
          <a:endParaRPr lang="fr-CH"/>
        </a:p>
      </dgm:t>
    </dgm:pt>
    <dgm:pt modelId="{58C42302-58B7-42DB-9D7E-04C292AFBE2C}">
      <dgm:prSet/>
      <dgm:spPr>
        <a:solidFill>
          <a:schemeClr val="bg1">
            <a:lumMod val="65000"/>
          </a:schemeClr>
        </a:solidFill>
      </dgm:spPr>
      <dgm:t>
        <a:bodyPr/>
        <a:lstStyle/>
        <a:p>
          <a:pPr rtl="0">
            <a:spcAft>
              <a:spcPts val="1200"/>
            </a:spcAft>
          </a:pPr>
          <a:r>
            <a:rPr lang="en-GB" b="1" dirty="0"/>
            <a:t>Movement promotion &amp; fundraising for a major emergency</a:t>
          </a:r>
          <a:endParaRPr lang="fr-CH" b="1" dirty="0"/>
        </a:p>
      </dgm:t>
    </dgm:pt>
    <dgm:pt modelId="{A28F6219-1522-482C-A4C9-0D4964310B6B}" type="parTrans" cxnId="{5E893845-96A1-49FD-BE31-6E94560E4C4A}">
      <dgm:prSet/>
      <dgm:spPr/>
      <dgm:t>
        <a:bodyPr/>
        <a:lstStyle/>
        <a:p>
          <a:endParaRPr lang="fr-CH"/>
        </a:p>
      </dgm:t>
    </dgm:pt>
    <dgm:pt modelId="{A216FE3E-A20C-43F8-B583-806D190F1A0D}" type="sibTrans" cxnId="{5E893845-96A1-49FD-BE31-6E94560E4C4A}">
      <dgm:prSet/>
      <dgm:spPr/>
      <dgm:t>
        <a:bodyPr/>
        <a:lstStyle/>
        <a:p>
          <a:endParaRPr lang="fr-CH"/>
        </a:p>
      </dgm:t>
    </dgm:pt>
    <dgm:pt modelId="{C9A7DBD4-C5D5-4A1F-80FB-C204750052AD}">
      <dgm:prSet/>
      <dgm:spPr>
        <a:solidFill>
          <a:schemeClr val="bg1">
            <a:lumMod val="65000"/>
          </a:schemeClr>
        </a:solidFill>
      </dgm:spPr>
      <dgm:t>
        <a:bodyPr/>
        <a:lstStyle/>
        <a:p>
          <a:pPr rtl="0">
            <a:spcAft>
              <a:spcPts val="1200"/>
            </a:spcAft>
          </a:pPr>
          <a:r>
            <a:rPr lang="en-GB" b="1" dirty="0"/>
            <a:t>Movement promotion &amp; fundraising for a general theme or campaign</a:t>
          </a:r>
          <a:endParaRPr lang="fr-CH" b="1" dirty="0"/>
        </a:p>
      </dgm:t>
    </dgm:pt>
    <dgm:pt modelId="{F67FD65D-31A9-45F1-942B-C6F824F3F3EC}" type="parTrans" cxnId="{1AFFB5AA-280F-4318-A940-B4F43354495B}">
      <dgm:prSet/>
      <dgm:spPr/>
      <dgm:t>
        <a:bodyPr/>
        <a:lstStyle/>
        <a:p>
          <a:endParaRPr lang="fr-CH"/>
        </a:p>
      </dgm:t>
    </dgm:pt>
    <dgm:pt modelId="{8BB2DE81-CF2F-475C-BD2A-CE64C446F07C}" type="sibTrans" cxnId="{1AFFB5AA-280F-4318-A940-B4F43354495B}">
      <dgm:prSet/>
      <dgm:spPr/>
      <dgm:t>
        <a:bodyPr/>
        <a:lstStyle/>
        <a:p>
          <a:endParaRPr lang="fr-CH"/>
        </a:p>
      </dgm:t>
    </dgm:pt>
    <dgm:pt modelId="{7AFECFFC-2F8F-40AE-989E-C0AE83EF3FF9}" type="pres">
      <dgm:prSet presAssocID="{36D5061E-4125-4EF3-B459-E53AF7651E7F}" presName="linearFlow" presStyleCnt="0">
        <dgm:presLayoutVars>
          <dgm:dir/>
          <dgm:resizeHandles val="exact"/>
        </dgm:presLayoutVars>
      </dgm:prSet>
      <dgm:spPr/>
      <dgm:t>
        <a:bodyPr/>
        <a:lstStyle/>
        <a:p>
          <a:endParaRPr lang="fr-CH"/>
        </a:p>
      </dgm:t>
    </dgm:pt>
    <dgm:pt modelId="{6C7914DD-04CF-4AEE-ADFC-5618597062E8}" type="pres">
      <dgm:prSet presAssocID="{186594C1-3AFE-4379-9A22-F2015B36D976}" presName="composite" presStyleCnt="0"/>
      <dgm:spPr/>
    </dgm:pt>
    <dgm:pt modelId="{C3E4C159-7CAC-4836-98D3-2480F32BFE5B}" type="pres">
      <dgm:prSet presAssocID="{186594C1-3AFE-4379-9A22-F2015B36D976}" presName="imgShp" presStyleLbl="fgImgPlace1" presStyleIdx="0" presStyleCnt="1" custFlipHor="0" custScaleX="9434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F4C01E28-7D1F-43C6-90A9-A5A7CEFFF014}" type="pres">
      <dgm:prSet presAssocID="{186594C1-3AFE-4379-9A22-F2015B36D976}" presName="txShp" presStyleLbl="node1" presStyleIdx="0" presStyleCnt="1" custScaleX="114067">
        <dgm:presLayoutVars>
          <dgm:bulletEnabled val="1"/>
        </dgm:presLayoutVars>
      </dgm:prSet>
      <dgm:spPr/>
      <dgm:t>
        <a:bodyPr/>
        <a:lstStyle/>
        <a:p>
          <a:endParaRPr lang="fr-CH"/>
        </a:p>
      </dgm:t>
    </dgm:pt>
  </dgm:ptLst>
  <dgm:cxnLst>
    <dgm:cxn modelId="{5CC0A33F-A401-4147-A75A-C96C19128EA1}" type="presOf" srcId="{2CB00D11-7B54-4FD9-986E-F550C8C77EE4}" destId="{F4C01E28-7D1F-43C6-90A9-A5A7CEFFF014}" srcOrd="0" destOrd="2" presId="urn:microsoft.com/office/officeart/2005/8/layout/vList3"/>
    <dgm:cxn modelId="{8342AE19-7858-4BC6-94AC-CDDEA308AEEB}" type="presOf" srcId="{C9A7DBD4-C5D5-4A1F-80FB-C204750052AD}" destId="{F4C01E28-7D1F-43C6-90A9-A5A7CEFFF014}" srcOrd="0" destOrd="4" presId="urn:microsoft.com/office/officeart/2005/8/layout/vList3"/>
    <dgm:cxn modelId="{29726E6A-E372-42B9-B20D-D999F0B28FE1}" srcId="{36D5061E-4125-4EF3-B459-E53AF7651E7F}" destId="{186594C1-3AFE-4379-9A22-F2015B36D976}" srcOrd="0" destOrd="0" parTransId="{A4364D48-EEB9-496E-A699-358B5C14E1FE}" sibTransId="{284F0C11-3F67-43D0-9773-8A31F74831A9}"/>
    <dgm:cxn modelId="{EF3A859E-0E0F-4204-8A89-9AE121FF6E10}" srcId="{186594C1-3AFE-4379-9A22-F2015B36D976}" destId="{0D49B50D-17ED-4E48-8AEC-ADE8BEDF8CD5}" srcOrd="0" destOrd="0" parTransId="{5C6FF8AA-83EF-4617-A7E1-E8289AD399A2}" sibTransId="{9E10BE8C-4C0B-47CD-9D53-E72F2B3FFD70}"/>
    <dgm:cxn modelId="{73A86F80-BC52-4A0A-A8DF-B1EFF92DF8C8}" srcId="{186594C1-3AFE-4379-9A22-F2015B36D976}" destId="{2CB00D11-7B54-4FD9-986E-F550C8C77EE4}" srcOrd="1" destOrd="0" parTransId="{E62DBA61-D87C-47C3-AED6-9C7B51865A69}" sibTransId="{6C1A4A71-868A-475F-B48A-F226B330F31F}"/>
    <dgm:cxn modelId="{1AFFB5AA-280F-4318-A940-B4F43354495B}" srcId="{186594C1-3AFE-4379-9A22-F2015B36D976}" destId="{C9A7DBD4-C5D5-4A1F-80FB-C204750052AD}" srcOrd="3" destOrd="0" parTransId="{F67FD65D-31A9-45F1-942B-C6F824F3F3EC}" sibTransId="{8BB2DE81-CF2F-475C-BD2A-CE64C446F07C}"/>
    <dgm:cxn modelId="{B14945DA-904C-4346-B7DF-D3A0E64FE2DB}" type="presOf" srcId="{58C42302-58B7-42DB-9D7E-04C292AFBE2C}" destId="{F4C01E28-7D1F-43C6-90A9-A5A7CEFFF014}" srcOrd="0" destOrd="3" presId="urn:microsoft.com/office/officeart/2005/8/layout/vList3"/>
    <dgm:cxn modelId="{5E893845-96A1-49FD-BE31-6E94560E4C4A}" srcId="{186594C1-3AFE-4379-9A22-F2015B36D976}" destId="{58C42302-58B7-42DB-9D7E-04C292AFBE2C}" srcOrd="2" destOrd="0" parTransId="{A28F6219-1522-482C-A4C9-0D4964310B6B}" sibTransId="{A216FE3E-A20C-43F8-B583-806D190F1A0D}"/>
    <dgm:cxn modelId="{62CE6EFC-A164-4069-8C5B-E644ACED7582}" type="presOf" srcId="{0D49B50D-17ED-4E48-8AEC-ADE8BEDF8CD5}" destId="{F4C01E28-7D1F-43C6-90A9-A5A7CEFFF014}" srcOrd="0" destOrd="1" presId="urn:microsoft.com/office/officeart/2005/8/layout/vList3"/>
    <dgm:cxn modelId="{8E0D839C-AE15-4897-B796-C4963C8156B5}" type="presOf" srcId="{36D5061E-4125-4EF3-B459-E53AF7651E7F}" destId="{7AFECFFC-2F8F-40AE-989E-C0AE83EF3FF9}" srcOrd="0" destOrd="0" presId="urn:microsoft.com/office/officeart/2005/8/layout/vList3"/>
    <dgm:cxn modelId="{09745902-B5DE-4FE3-9EC6-864552F2ACB0}" type="presOf" srcId="{186594C1-3AFE-4379-9A22-F2015B36D976}" destId="{F4C01E28-7D1F-43C6-90A9-A5A7CEFFF014}" srcOrd="0" destOrd="0" presId="urn:microsoft.com/office/officeart/2005/8/layout/vList3"/>
    <dgm:cxn modelId="{46932F0E-DAA8-4EBE-A205-5B584EA3649F}" type="presParOf" srcId="{7AFECFFC-2F8F-40AE-989E-C0AE83EF3FF9}" destId="{6C7914DD-04CF-4AEE-ADFC-5618597062E8}" srcOrd="0" destOrd="0" presId="urn:microsoft.com/office/officeart/2005/8/layout/vList3"/>
    <dgm:cxn modelId="{4C1DFF3E-9BAE-43D7-B6C7-0D044210E802}" type="presParOf" srcId="{6C7914DD-04CF-4AEE-ADFC-5618597062E8}" destId="{C3E4C159-7CAC-4836-98D3-2480F32BFE5B}" srcOrd="0" destOrd="0" presId="urn:microsoft.com/office/officeart/2005/8/layout/vList3"/>
    <dgm:cxn modelId="{E09543C8-3AC0-4C34-B248-DE9715A1296D}" type="presParOf" srcId="{6C7914DD-04CF-4AEE-ADFC-5618597062E8}" destId="{F4C01E28-7D1F-43C6-90A9-A5A7CEFFF01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62D2AE-4159-4E97-A44E-89720794B7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CH"/>
        </a:p>
      </dgm:t>
    </dgm:pt>
    <dgm:pt modelId="{A7A724DA-1CB5-48E4-B17F-038FC0624FBE}">
      <dgm:prSet/>
      <dgm:spPr/>
      <dgm:t>
        <a:bodyPr/>
        <a:lstStyle/>
        <a:p>
          <a:pPr rtl="0"/>
          <a:r>
            <a:rPr lang="en-US" dirty="0"/>
            <a:t>A single distinctive sign was proposed to help protect military medical services, volunteer aid workers and wounded people in armed conflict.  </a:t>
          </a:r>
          <a:endParaRPr lang="fr-CH" dirty="0"/>
        </a:p>
      </dgm:t>
    </dgm:pt>
    <dgm:pt modelId="{6C1E9EC8-F891-458A-BF8E-358C2D60453C}" type="parTrans" cxnId="{7E54543A-8D7B-4FDD-BCAA-0317F9655B9E}">
      <dgm:prSet/>
      <dgm:spPr/>
      <dgm:t>
        <a:bodyPr/>
        <a:lstStyle/>
        <a:p>
          <a:endParaRPr lang="fr-CH"/>
        </a:p>
      </dgm:t>
    </dgm:pt>
    <dgm:pt modelId="{58A18995-F06E-4589-8F08-3EA71ED9ECDE}" type="sibTrans" cxnId="{7E54543A-8D7B-4FDD-BCAA-0317F9655B9E}">
      <dgm:prSet/>
      <dgm:spPr/>
      <dgm:t>
        <a:bodyPr/>
        <a:lstStyle/>
        <a:p>
          <a:endParaRPr lang="fr-CH"/>
        </a:p>
      </dgm:t>
    </dgm:pt>
    <dgm:pt modelId="{756CA451-54F5-44DB-ACDB-F09A2910D1A3}">
      <dgm:prSet/>
      <dgm:spPr/>
      <dgm:t>
        <a:bodyPr/>
        <a:lstStyle/>
        <a:p>
          <a:pPr rtl="0"/>
          <a:r>
            <a:rPr lang="en-US" dirty="0"/>
            <a:t>It had to be simple, identifiable from a distance and uniform, thus known to everyone.</a:t>
          </a:r>
          <a:endParaRPr lang="fr-CH" dirty="0"/>
        </a:p>
      </dgm:t>
    </dgm:pt>
    <dgm:pt modelId="{A1223D6D-E2D4-445A-AB23-3C26C3887C20}" type="parTrans" cxnId="{744C0942-E722-4D97-A43C-A365DEA744AC}">
      <dgm:prSet/>
      <dgm:spPr/>
      <dgm:t>
        <a:bodyPr/>
        <a:lstStyle/>
        <a:p>
          <a:endParaRPr lang="fr-CH"/>
        </a:p>
      </dgm:t>
    </dgm:pt>
    <dgm:pt modelId="{80CFF470-9B60-4D53-AD6C-7011A812615C}" type="sibTrans" cxnId="{744C0942-E722-4D97-A43C-A365DEA744AC}">
      <dgm:prSet/>
      <dgm:spPr/>
      <dgm:t>
        <a:bodyPr/>
        <a:lstStyle/>
        <a:p>
          <a:endParaRPr lang="fr-CH"/>
        </a:p>
      </dgm:t>
    </dgm:pt>
    <dgm:pt modelId="{F245A442-BD99-434A-9909-1452060A739D}">
      <dgm:prSet/>
      <dgm:spPr/>
      <dgm:t>
        <a:bodyPr/>
        <a:lstStyle/>
        <a:p>
          <a:pPr rtl="0"/>
          <a:r>
            <a:rPr lang="en-US" dirty="0"/>
            <a:t>It needed to be neutral, without any religious, political or cultural affiliation.</a:t>
          </a:r>
          <a:endParaRPr lang="fr-CH" dirty="0"/>
        </a:p>
      </dgm:t>
    </dgm:pt>
    <dgm:pt modelId="{D357F679-EFE0-4177-9867-A71A0980EE40}" type="parTrans" cxnId="{1DB6B437-82B3-44AE-A0F8-C783B08AD46C}">
      <dgm:prSet/>
      <dgm:spPr/>
      <dgm:t>
        <a:bodyPr/>
        <a:lstStyle/>
        <a:p>
          <a:endParaRPr lang="fr-CH"/>
        </a:p>
      </dgm:t>
    </dgm:pt>
    <dgm:pt modelId="{37B179E4-93ED-41AB-8A11-D29EB1DAF6AF}" type="sibTrans" cxnId="{1DB6B437-82B3-44AE-A0F8-C783B08AD46C}">
      <dgm:prSet/>
      <dgm:spPr/>
      <dgm:t>
        <a:bodyPr/>
        <a:lstStyle/>
        <a:p>
          <a:endParaRPr lang="fr-CH"/>
        </a:p>
      </dgm:t>
    </dgm:pt>
    <dgm:pt modelId="{89E7FC5E-863F-4A0C-94CC-1A486E410DDD}" type="pres">
      <dgm:prSet presAssocID="{DE62D2AE-4159-4E97-A44E-89720794B7DE}" presName="linear" presStyleCnt="0">
        <dgm:presLayoutVars>
          <dgm:animLvl val="lvl"/>
          <dgm:resizeHandles val="exact"/>
        </dgm:presLayoutVars>
      </dgm:prSet>
      <dgm:spPr/>
      <dgm:t>
        <a:bodyPr/>
        <a:lstStyle/>
        <a:p>
          <a:endParaRPr lang="fr-CH"/>
        </a:p>
      </dgm:t>
    </dgm:pt>
    <dgm:pt modelId="{ECE32B20-BD23-4F21-8D84-6072FA364681}" type="pres">
      <dgm:prSet presAssocID="{A7A724DA-1CB5-48E4-B17F-038FC0624FBE}" presName="parentText" presStyleLbl="node1" presStyleIdx="0" presStyleCnt="3">
        <dgm:presLayoutVars>
          <dgm:chMax val="0"/>
          <dgm:bulletEnabled val="1"/>
        </dgm:presLayoutVars>
      </dgm:prSet>
      <dgm:spPr/>
      <dgm:t>
        <a:bodyPr/>
        <a:lstStyle/>
        <a:p>
          <a:endParaRPr lang="fr-CH"/>
        </a:p>
      </dgm:t>
    </dgm:pt>
    <dgm:pt modelId="{EF1E6B41-7B4C-4D10-B21C-0B00CDA90920}" type="pres">
      <dgm:prSet presAssocID="{58A18995-F06E-4589-8F08-3EA71ED9ECDE}" presName="spacer" presStyleCnt="0"/>
      <dgm:spPr/>
    </dgm:pt>
    <dgm:pt modelId="{C2EEFE56-5110-4AFE-82BE-7DE0731B3321}" type="pres">
      <dgm:prSet presAssocID="{756CA451-54F5-44DB-ACDB-F09A2910D1A3}" presName="parentText" presStyleLbl="node1" presStyleIdx="1" presStyleCnt="3">
        <dgm:presLayoutVars>
          <dgm:chMax val="0"/>
          <dgm:bulletEnabled val="1"/>
        </dgm:presLayoutVars>
      </dgm:prSet>
      <dgm:spPr/>
      <dgm:t>
        <a:bodyPr/>
        <a:lstStyle/>
        <a:p>
          <a:endParaRPr lang="fr-CH"/>
        </a:p>
      </dgm:t>
    </dgm:pt>
    <dgm:pt modelId="{C9850D64-D5C3-4837-9770-0C54AD10D027}" type="pres">
      <dgm:prSet presAssocID="{80CFF470-9B60-4D53-AD6C-7011A812615C}" presName="spacer" presStyleCnt="0"/>
      <dgm:spPr/>
    </dgm:pt>
    <dgm:pt modelId="{D3560634-E581-42ED-B392-15374EBA0FDF}" type="pres">
      <dgm:prSet presAssocID="{F245A442-BD99-434A-9909-1452060A739D}" presName="parentText" presStyleLbl="node1" presStyleIdx="2" presStyleCnt="3">
        <dgm:presLayoutVars>
          <dgm:chMax val="0"/>
          <dgm:bulletEnabled val="1"/>
        </dgm:presLayoutVars>
      </dgm:prSet>
      <dgm:spPr/>
      <dgm:t>
        <a:bodyPr/>
        <a:lstStyle/>
        <a:p>
          <a:endParaRPr lang="fr-CH"/>
        </a:p>
      </dgm:t>
    </dgm:pt>
  </dgm:ptLst>
  <dgm:cxnLst>
    <dgm:cxn modelId="{8B1F6478-2E3E-4C1E-BE97-C89FA376BB6E}" type="presOf" srcId="{F245A442-BD99-434A-9909-1452060A739D}" destId="{D3560634-E581-42ED-B392-15374EBA0FDF}" srcOrd="0" destOrd="0" presId="urn:microsoft.com/office/officeart/2005/8/layout/vList2"/>
    <dgm:cxn modelId="{CC1E5E3D-F281-45D1-95B3-A31E8766E449}" type="presOf" srcId="{A7A724DA-1CB5-48E4-B17F-038FC0624FBE}" destId="{ECE32B20-BD23-4F21-8D84-6072FA364681}" srcOrd="0" destOrd="0" presId="urn:microsoft.com/office/officeart/2005/8/layout/vList2"/>
    <dgm:cxn modelId="{7E54543A-8D7B-4FDD-BCAA-0317F9655B9E}" srcId="{DE62D2AE-4159-4E97-A44E-89720794B7DE}" destId="{A7A724DA-1CB5-48E4-B17F-038FC0624FBE}" srcOrd="0" destOrd="0" parTransId="{6C1E9EC8-F891-458A-BF8E-358C2D60453C}" sibTransId="{58A18995-F06E-4589-8F08-3EA71ED9ECDE}"/>
    <dgm:cxn modelId="{40995700-1464-4FB8-A460-AB6E90CA5E82}" type="presOf" srcId="{DE62D2AE-4159-4E97-A44E-89720794B7DE}" destId="{89E7FC5E-863F-4A0C-94CC-1A486E410DDD}" srcOrd="0" destOrd="0" presId="urn:microsoft.com/office/officeart/2005/8/layout/vList2"/>
    <dgm:cxn modelId="{1DB6B437-82B3-44AE-A0F8-C783B08AD46C}" srcId="{DE62D2AE-4159-4E97-A44E-89720794B7DE}" destId="{F245A442-BD99-434A-9909-1452060A739D}" srcOrd="2" destOrd="0" parTransId="{D357F679-EFE0-4177-9867-A71A0980EE40}" sibTransId="{37B179E4-93ED-41AB-8A11-D29EB1DAF6AF}"/>
    <dgm:cxn modelId="{744C0942-E722-4D97-A43C-A365DEA744AC}" srcId="{DE62D2AE-4159-4E97-A44E-89720794B7DE}" destId="{756CA451-54F5-44DB-ACDB-F09A2910D1A3}" srcOrd="1" destOrd="0" parTransId="{A1223D6D-E2D4-445A-AB23-3C26C3887C20}" sibTransId="{80CFF470-9B60-4D53-AD6C-7011A812615C}"/>
    <dgm:cxn modelId="{EF721460-4939-47B6-9CA5-B2DD5174817F}" type="presOf" srcId="{756CA451-54F5-44DB-ACDB-F09A2910D1A3}" destId="{C2EEFE56-5110-4AFE-82BE-7DE0731B3321}" srcOrd="0" destOrd="0" presId="urn:microsoft.com/office/officeart/2005/8/layout/vList2"/>
    <dgm:cxn modelId="{FF932677-A222-4C3E-B8D4-6FFA895D0FE8}" type="presParOf" srcId="{89E7FC5E-863F-4A0C-94CC-1A486E410DDD}" destId="{ECE32B20-BD23-4F21-8D84-6072FA364681}" srcOrd="0" destOrd="0" presId="urn:microsoft.com/office/officeart/2005/8/layout/vList2"/>
    <dgm:cxn modelId="{6AE13D81-135B-4849-973F-E2C5AC3FAAA7}" type="presParOf" srcId="{89E7FC5E-863F-4A0C-94CC-1A486E410DDD}" destId="{EF1E6B41-7B4C-4D10-B21C-0B00CDA90920}" srcOrd="1" destOrd="0" presId="urn:microsoft.com/office/officeart/2005/8/layout/vList2"/>
    <dgm:cxn modelId="{7D30A004-A088-4D8B-970A-143393852A94}" type="presParOf" srcId="{89E7FC5E-863F-4A0C-94CC-1A486E410DDD}" destId="{C2EEFE56-5110-4AFE-82BE-7DE0731B3321}" srcOrd="2" destOrd="0" presId="urn:microsoft.com/office/officeart/2005/8/layout/vList2"/>
    <dgm:cxn modelId="{22583E3A-C229-480D-846C-A8AEFE4304E1}" type="presParOf" srcId="{89E7FC5E-863F-4A0C-94CC-1A486E410DDD}" destId="{C9850D64-D5C3-4837-9770-0C54AD10D027}" srcOrd="3" destOrd="0" presId="urn:microsoft.com/office/officeart/2005/8/layout/vList2"/>
    <dgm:cxn modelId="{FFC9F7E3-8A86-4A2B-B86F-F5B872356255}" type="presParOf" srcId="{89E7FC5E-863F-4A0C-94CC-1A486E410DDD}" destId="{D3560634-E581-42ED-B392-15374EBA0FD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GB"/>
          </a:p>
        </p:txBody>
      </p:sp>
      <p:sp>
        <p:nvSpPr>
          <p:cNvPr id="5123" name="Rectangle 3"/>
          <p:cNvSpPr>
            <a:spLocks noGrp="1" noChangeArrowheads="1"/>
          </p:cNvSpPr>
          <p:nvPr>
            <p:ph type="dt" sz="quarter" idx="1"/>
          </p:nvPr>
        </p:nvSpPr>
        <p:spPr bwMode="auto">
          <a:xfrm>
            <a:off x="3857625"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GB"/>
          </a:p>
        </p:txBody>
      </p:sp>
      <p:sp>
        <p:nvSpPr>
          <p:cNvPr id="5124" name="Rectangle 4"/>
          <p:cNvSpPr>
            <a:spLocks noGrp="1" noChangeArrowheads="1"/>
          </p:cNvSpPr>
          <p:nvPr>
            <p:ph type="ftr" sz="quarter" idx="2"/>
          </p:nvPr>
        </p:nvSpPr>
        <p:spPr bwMode="auto">
          <a:xfrm>
            <a:off x="0" y="9444038"/>
            <a:ext cx="29511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GB"/>
          </a:p>
        </p:txBody>
      </p:sp>
      <p:sp>
        <p:nvSpPr>
          <p:cNvPr id="5125" name="Rectangle 5"/>
          <p:cNvSpPr>
            <a:spLocks noGrp="1" noChangeArrowheads="1"/>
          </p:cNvSpPr>
          <p:nvPr>
            <p:ph type="sldNum" sz="quarter" idx="3"/>
          </p:nvPr>
        </p:nvSpPr>
        <p:spPr bwMode="auto">
          <a:xfrm>
            <a:off x="3857625" y="9444038"/>
            <a:ext cx="29511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065F6A09-895A-4A15-BD07-7433A26BE4FD}" type="slidenum">
              <a:rPr lang="en-GB"/>
              <a:pPr>
                <a:defRPr/>
              </a:pPr>
              <a:t>‹#›</a:t>
            </a:fld>
            <a:endParaRPr lang="en-GB"/>
          </a:p>
        </p:txBody>
      </p:sp>
    </p:spTree>
    <p:extLst>
      <p:ext uri="{BB962C8B-B14F-4D97-AF65-F5344CB8AC3E}">
        <p14:creationId xmlns:p14="http://schemas.microsoft.com/office/powerpoint/2010/main" val="2355166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GB"/>
          </a:p>
        </p:txBody>
      </p:sp>
      <p:sp>
        <p:nvSpPr>
          <p:cNvPr id="4099" name="Rectangle 3"/>
          <p:cNvSpPr>
            <a:spLocks noGrp="1" noChangeArrowheads="1"/>
          </p:cNvSpPr>
          <p:nvPr>
            <p:ph type="dt" idx="1"/>
          </p:nvPr>
        </p:nvSpPr>
        <p:spPr bwMode="auto">
          <a:xfrm>
            <a:off x="3857625"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GB"/>
          </a:p>
        </p:txBody>
      </p:sp>
      <p:sp>
        <p:nvSpPr>
          <p:cNvPr id="8196" name="Rectangle 4"/>
          <p:cNvSpPr>
            <a:spLocks noGrp="1" noRot="1" noChangeAspect="1" noChangeArrowheads="1" noTextEdit="1"/>
          </p:cNvSpPr>
          <p:nvPr>
            <p:ph type="sldImg" idx="2"/>
          </p:nvPr>
        </p:nvSpPr>
        <p:spPr bwMode="auto">
          <a:xfrm>
            <a:off x="920750" y="746125"/>
            <a:ext cx="4970463"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1038" y="4722813"/>
            <a:ext cx="54483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44038"/>
            <a:ext cx="29511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GB"/>
          </a:p>
        </p:txBody>
      </p:sp>
      <p:sp>
        <p:nvSpPr>
          <p:cNvPr id="4103" name="Rectangle 7"/>
          <p:cNvSpPr>
            <a:spLocks noGrp="1" noChangeArrowheads="1"/>
          </p:cNvSpPr>
          <p:nvPr>
            <p:ph type="sldNum" sz="quarter" idx="5"/>
          </p:nvPr>
        </p:nvSpPr>
        <p:spPr bwMode="auto">
          <a:xfrm>
            <a:off x="3857625" y="9444038"/>
            <a:ext cx="29511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746F6E6A-D4D0-4691-9593-C12F59DD7262}" type="slidenum">
              <a:rPr lang="en-GB"/>
              <a:pPr>
                <a:defRPr/>
              </a:pPr>
              <a:t>‹#›</a:t>
            </a:fld>
            <a:endParaRPr lang="en-GB"/>
          </a:p>
        </p:txBody>
      </p:sp>
    </p:spTree>
    <p:extLst>
      <p:ext uri="{BB962C8B-B14F-4D97-AF65-F5344CB8AC3E}">
        <p14:creationId xmlns:p14="http://schemas.microsoft.com/office/powerpoint/2010/main" val="16244659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icrc.org/eng/war-and-law/emblem/index.jsp"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icrc.org/eng/resources/documents/misc/emblem-keyfacts-140107.ht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fednet.ifrc.org/movementlogo"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fednet.ifrc.org/8maycommunication" TargetMode="External"/><Relationship Id="rId4" Type="http://schemas.openxmlformats.org/officeDocument/2006/relationships/hyperlink" Target="mailto:MovementLogo@ifrc.or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C9AF43-3802-46B6-8CC6-30723F569F26}" type="slidenum">
              <a:rPr lang="en-GB">
                <a:solidFill>
                  <a:srgbClr val="000000"/>
                </a:solidFill>
              </a:rPr>
              <a:pPr/>
              <a:t>1</a:t>
            </a:fld>
            <a:endParaRPr lang="en-GB">
              <a:solidFill>
                <a:srgbClr val="000000"/>
              </a:solidFill>
            </a:endParaRP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n-US" sz="1200" kern="1200" dirty="0">
                <a:solidFill>
                  <a:schemeClr val="tx1"/>
                </a:solidFill>
                <a:effectLst/>
                <a:latin typeface="Arial" charset="0"/>
                <a:ea typeface="+mn-ea"/>
                <a:cs typeface="Arial" charset="0"/>
              </a:rPr>
              <a:t>The red cross and red crescent emblems are a universal sign of hope for people in humanitarian crises. For communities enduring the trauma of armed conflict and other situations of violence or the hardships of natural disaster, the emblems signal that help is on its way. </a:t>
            </a:r>
            <a:endParaRPr lang="fr-CH" sz="1200" kern="1200" dirty="0">
              <a:solidFill>
                <a:schemeClr val="tx1"/>
              </a:solidFill>
              <a:effectLst/>
              <a:latin typeface="Arial" charset="0"/>
              <a:ea typeface="+mn-ea"/>
              <a:cs typeface="Arial" charset="0"/>
            </a:endParaRPr>
          </a:p>
          <a:p>
            <a:r>
              <a:rPr lang="en-US" sz="1200" kern="1200" dirty="0">
                <a:solidFill>
                  <a:schemeClr val="tx1"/>
                </a:solidFill>
                <a:effectLst/>
                <a:latin typeface="Arial" charset="0"/>
                <a:ea typeface="+mn-ea"/>
                <a:cs typeface="Arial" charset="0"/>
              </a:rPr>
              <a:t> </a:t>
            </a:r>
            <a:endParaRPr lang="fr-CH" sz="1200" kern="1200" dirty="0">
              <a:solidFill>
                <a:schemeClr val="tx1"/>
              </a:solidFill>
              <a:effectLst/>
              <a:latin typeface="Arial" charset="0"/>
              <a:ea typeface="+mn-ea"/>
              <a:cs typeface="Arial" charset="0"/>
            </a:endParaRPr>
          </a:p>
          <a:p>
            <a:r>
              <a:rPr lang="en-US" sz="1200" kern="1200" dirty="0">
                <a:solidFill>
                  <a:schemeClr val="tx1"/>
                </a:solidFill>
                <a:effectLst/>
                <a:latin typeface="Arial" charset="0"/>
                <a:ea typeface="+mn-ea"/>
                <a:cs typeface="Arial" charset="0"/>
              </a:rPr>
              <a:t>Whether displayed on the badge of a doctor working in a field hospital, the side of a vehicle transporting wounded people in war, or a plane delivering relief supplies, these emblems symbolize impartial, neutral and independent humanitarian action to people around the world.  </a:t>
            </a:r>
            <a:endParaRPr lang="fr-CH" sz="1200" kern="1200" dirty="0">
              <a:solidFill>
                <a:schemeClr val="tx1"/>
              </a:solidFill>
              <a:effectLst/>
              <a:latin typeface="Arial" charset="0"/>
              <a:ea typeface="+mn-ea"/>
              <a:cs typeface="Arial" charset="0"/>
            </a:endParaRPr>
          </a:p>
          <a:p>
            <a:r>
              <a:rPr lang="en-US" sz="1200" kern="1200" dirty="0">
                <a:solidFill>
                  <a:schemeClr val="tx1"/>
                </a:solidFill>
                <a:effectLst/>
                <a:latin typeface="Arial" charset="0"/>
                <a:ea typeface="+mn-ea"/>
                <a:cs typeface="Arial" charset="0"/>
              </a:rPr>
              <a:t> </a:t>
            </a:r>
            <a:endParaRPr lang="fr-CH" sz="1200" kern="1200" dirty="0">
              <a:solidFill>
                <a:schemeClr val="tx1"/>
              </a:solidFill>
              <a:effectLst/>
              <a:latin typeface="Arial" charset="0"/>
              <a:ea typeface="+mn-ea"/>
              <a:cs typeface="Arial" charset="0"/>
            </a:endParaRPr>
          </a:p>
          <a:p>
            <a:r>
              <a:rPr lang="en-US" sz="1200" kern="1200" dirty="0">
                <a:solidFill>
                  <a:schemeClr val="tx1"/>
                </a:solidFill>
                <a:effectLst/>
                <a:latin typeface="Arial" charset="0"/>
                <a:ea typeface="+mn-ea"/>
                <a:cs typeface="Arial" charset="0"/>
              </a:rPr>
              <a:t>But they are also about much more. In times of armed conflict, the red cross and the red crescent are internationally recognized symbols of the protection that is due to the armed forces medical personnel, facilities and vehicles and to authorized civilian medical services. This includes the medical services of National Red Cross and Red Crescent Societies (National Societies) when acting as auxiliaries to armed forces medical services or when duly authorized by the authorities in accordance with the Geneva Conventions.</a:t>
            </a:r>
            <a:endParaRPr lang="fr-CH" sz="1200" kern="1200" dirty="0">
              <a:solidFill>
                <a:schemeClr val="tx1"/>
              </a:solidFill>
              <a:effectLst/>
              <a:latin typeface="Arial" charset="0"/>
              <a:ea typeface="+mn-ea"/>
              <a:cs typeface="Arial" charset="0"/>
            </a:endParaRPr>
          </a:p>
        </p:txBody>
      </p:sp>
    </p:spTree>
    <p:extLst>
      <p:ext uri="{BB962C8B-B14F-4D97-AF65-F5344CB8AC3E}">
        <p14:creationId xmlns:p14="http://schemas.microsoft.com/office/powerpoint/2010/main" val="1514411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pPr>
              <a:defRPr/>
            </a:pPr>
            <a:fld id="{746F6E6A-D4D0-4691-9593-C12F59DD7262}" type="slidenum">
              <a:rPr lang="en-GB" smtClean="0"/>
              <a:pPr>
                <a:defRPr/>
              </a:pPr>
              <a:t>10</a:t>
            </a:fld>
            <a:endParaRPr lang="en-GB"/>
          </a:p>
        </p:txBody>
      </p:sp>
    </p:spTree>
    <p:extLst>
      <p:ext uri="{BB962C8B-B14F-4D97-AF65-F5344CB8AC3E}">
        <p14:creationId xmlns:p14="http://schemas.microsoft.com/office/powerpoint/2010/main" val="3452956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pPr>
              <a:defRPr/>
            </a:pPr>
            <a:fld id="{746F6E6A-D4D0-4691-9593-C12F59DD7262}" type="slidenum">
              <a:rPr lang="en-GB" smtClean="0"/>
              <a:pPr>
                <a:defRPr/>
              </a:pPr>
              <a:t>11</a:t>
            </a:fld>
            <a:endParaRPr lang="en-GB"/>
          </a:p>
        </p:txBody>
      </p:sp>
    </p:spTree>
    <p:extLst>
      <p:ext uri="{BB962C8B-B14F-4D97-AF65-F5344CB8AC3E}">
        <p14:creationId xmlns:p14="http://schemas.microsoft.com/office/powerpoint/2010/main" val="568808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Arial" charset="0"/>
              </a:rPr>
              <a:t> </a:t>
            </a:r>
            <a:endParaRPr lang="fr-CH" sz="1200" kern="1200" dirty="0">
              <a:solidFill>
                <a:schemeClr val="tx1"/>
              </a:solidFill>
              <a:effectLst/>
              <a:latin typeface="Arial" charset="0"/>
              <a:ea typeface="+mn-ea"/>
              <a:cs typeface="Arial" charset="0"/>
            </a:endParaRPr>
          </a:p>
          <a:p>
            <a:r>
              <a:rPr lang="en-US" sz="1200" kern="1200" dirty="0">
                <a:solidFill>
                  <a:schemeClr val="tx1"/>
                </a:solidFill>
                <a:effectLst/>
                <a:latin typeface="Arial" charset="0"/>
                <a:ea typeface="+mn-ea"/>
                <a:cs typeface="Arial" charset="0"/>
              </a:rPr>
              <a:t>For further information, please go to https://www.icrc.org/eng/war-and-law/emblem/overview-emblem.htm</a:t>
            </a:r>
            <a:endParaRPr lang="fr-CH" sz="1200" kern="1200" dirty="0">
              <a:solidFill>
                <a:schemeClr val="tx1"/>
              </a:solidFill>
              <a:effectLst/>
              <a:latin typeface="Arial" charset="0"/>
              <a:ea typeface="+mn-ea"/>
              <a:cs typeface="Arial" charset="0"/>
            </a:endParaRPr>
          </a:p>
          <a:p>
            <a:r>
              <a:rPr lang="en-US" sz="1200" kern="1200" dirty="0">
                <a:solidFill>
                  <a:schemeClr val="tx1"/>
                </a:solidFill>
                <a:effectLst/>
                <a:latin typeface="Arial" charset="0"/>
                <a:ea typeface="+mn-ea"/>
                <a:cs typeface="Arial" charset="0"/>
              </a:rPr>
              <a:t> </a:t>
            </a:r>
            <a:endParaRPr lang="fr-CH" sz="1200" kern="1200" dirty="0">
              <a:solidFill>
                <a:schemeClr val="tx1"/>
              </a:solidFill>
              <a:effectLst/>
              <a:latin typeface="Arial" charset="0"/>
              <a:ea typeface="+mn-ea"/>
              <a:cs typeface="Arial" charset="0"/>
            </a:endParaRPr>
          </a:p>
          <a:p>
            <a:endParaRPr lang="fr-CH" dirty="0"/>
          </a:p>
        </p:txBody>
      </p:sp>
      <p:sp>
        <p:nvSpPr>
          <p:cNvPr id="4" name="Slide Number Placeholder 3"/>
          <p:cNvSpPr>
            <a:spLocks noGrp="1"/>
          </p:cNvSpPr>
          <p:nvPr>
            <p:ph type="sldNum" sz="quarter" idx="10"/>
          </p:nvPr>
        </p:nvSpPr>
        <p:spPr/>
        <p:txBody>
          <a:bodyPr/>
          <a:lstStyle/>
          <a:p>
            <a:pPr>
              <a:defRPr/>
            </a:pPr>
            <a:fld id="{746F6E6A-D4D0-4691-9593-C12F59DD7262}" type="slidenum">
              <a:rPr lang="en-GB" smtClean="0"/>
              <a:pPr>
                <a:defRPr/>
              </a:pPr>
              <a:t>12</a:t>
            </a:fld>
            <a:endParaRPr lang="en-GB"/>
          </a:p>
        </p:txBody>
      </p:sp>
    </p:spTree>
    <p:extLst>
      <p:ext uri="{BB962C8B-B14F-4D97-AF65-F5344CB8AC3E}">
        <p14:creationId xmlns:p14="http://schemas.microsoft.com/office/powerpoint/2010/main" val="4199618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The use of a sign which, owing to its shape and </a:t>
            </a:r>
            <a:r>
              <a:rPr lang="en-US" sz="1200" dirty="0" err="1"/>
              <a:t>colour</a:t>
            </a:r>
            <a:r>
              <a:rPr lang="en-US" sz="1200" dirty="0"/>
              <a:t>, may be confused with one of the emblems.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Any use of an emblem inconsistent with international humanitarian law. The use of an emblem by unauthorized people or entities (commercial enterprises, pharmacists, private doctors, non-governmental organizations, individuals, etc.) or for purposes that are inconsistent with the Movement’s Fundamental Principles or mission. </a:t>
            </a:r>
            <a:endParaRPr lang="fr-CH" sz="1200" dirty="0"/>
          </a:p>
          <a:p>
            <a:endParaRPr lang="en-US" sz="1200" kern="1200" dirty="0">
              <a:solidFill>
                <a:schemeClr val="tx1"/>
              </a:solidFill>
              <a:effectLst/>
              <a:latin typeface="Arial" charset="0"/>
              <a:ea typeface="+mn-ea"/>
              <a:cs typeface="Arial" charset="0"/>
            </a:endParaRPr>
          </a:p>
          <a:p>
            <a:r>
              <a:rPr lang="en-US" sz="1200" kern="1200" dirty="0">
                <a:solidFill>
                  <a:schemeClr val="tx1"/>
                </a:solidFill>
                <a:effectLst/>
                <a:latin typeface="Arial" charset="0"/>
                <a:ea typeface="+mn-ea"/>
                <a:cs typeface="Arial" charset="0"/>
              </a:rPr>
              <a:t>In order to ensure universal respect for and protection of the emblems, each State party to the 1949 Geneva Conventions has an obligation to enact national legislation with the aim of regulating the use of the emblems and of preventing and punishing their improper use both in times of war and peace.</a:t>
            </a:r>
            <a:endParaRPr lang="fr-CH" sz="1200" kern="1200" dirty="0">
              <a:solidFill>
                <a:schemeClr val="tx1"/>
              </a:solidFill>
              <a:effectLst/>
              <a:latin typeface="Arial" charset="0"/>
              <a:ea typeface="+mn-ea"/>
              <a:cs typeface="Arial" charset="0"/>
            </a:endParaRPr>
          </a:p>
          <a:p>
            <a:r>
              <a:rPr lang="en-US" sz="1200" kern="1200" dirty="0">
                <a:solidFill>
                  <a:schemeClr val="tx1"/>
                </a:solidFill>
                <a:effectLst/>
                <a:latin typeface="Arial" charset="0"/>
                <a:ea typeface="+mn-ea"/>
                <a:cs typeface="Arial" charset="0"/>
              </a:rPr>
              <a:t> </a:t>
            </a:r>
            <a:endParaRPr lang="fr-CH" sz="1200" kern="1200" dirty="0">
              <a:solidFill>
                <a:schemeClr val="tx1"/>
              </a:solidFill>
              <a:effectLst/>
              <a:latin typeface="Arial" charset="0"/>
              <a:ea typeface="+mn-ea"/>
              <a:cs typeface="Arial" charset="0"/>
            </a:endParaRPr>
          </a:p>
          <a:p>
            <a:r>
              <a:rPr lang="en-US" sz="1200" kern="1200" dirty="0">
                <a:solidFill>
                  <a:schemeClr val="tx1"/>
                </a:solidFill>
                <a:effectLst/>
                <a:latin typeface="Arial" charset="0"/>
                <a:ea typeface="+mn-ea"/>
                <a:cs typeface="Arial" charset="0"/>
              </a:rPr>
              <a:t>National authorities must also take steps to inform the public, businesses and the medical community of the proper use of the emblems. </a:t>
            </a:r>
            <a:endParaRPr lang="fr-CH" sz="1200" kern="1200" dirty="0">
              <a:solidFill>
                <a:schemeClr val="tx1"/>
              </a:solidFill>
              <a:effectLst/>
              <a:latin typeface="Arial" charset="0"/>
              <a:ea typeface="+mn-ea"/>
              <a:cs typeface="Arial" charset="0"/>
            </a:endParaRPr>
          </a:p>
          <a:p>
            <a:r>
              <a:rPr lang="en-US" sz="1200" kern="1200" dirty="0">
                <a:solidFill>
                  <a:schemeClr val="tx1"/>
                </a:solidFill>
                <a:effectLst/>
                <a:latin typeface="Arial" charset="0"/>
                <a:ea typeface="+mn-ea"/>
                <a:cs typeface="Arial" charset="0"/>
              </a:rPr>
              <a:t> </a:t>
            </a:r>
            <a:endParaRPr lang="fr-CH" sz="1200" kern="1200" dirty="0">
              <a:solidFill>
                <a:schemeClr val="tx1"/>
              </a:solidFill>
              <a:effectLst/>
              <a:latin typeface="Arial" charset="0"/>
              <a:ea typeface="+mn-ea"/>
              <a:cs typeface="Arial" charset="0"/>
            </a:endParaRPr>
          </a:p>
          <a:p>
            <a:r>
              <a:rPr lang="en-US" sz="1200" kern="1200" dirty="0">
                <a:solidFill>
                  <a:schemeClr val="tx1"/>
                </a:solidFill>
                <a:effectLst/>
                <a:latin typeface="Arial" charset="0"/>
                <a:ea typeface="+mn-ea"/>
                <a:cs typeface="Arial" charset="0"/>
              </a:rPr>
              <a:t>National Societies also cooperate with the authorities to ensure proper use of the emblems.</a:t>
            </a:r>
            <a:endParaRPr lang="fr-CH" sz="120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746F6E6A-D4D0-4691-9593-C12F59DD7262}" type="slidenum">
              <a:rPr lang="en-GB" smtClean="0"/>
              <a:pPr>
                <a:defRPr/>
              </a:pPr>
              <a:t>13</a:t>
            </a:fld>
            <a:endParaRPr lang="en-GB"/>
          </a:p>
        </p:txBody>
      </p:sp>
    </p:spTree>
    <p:extLst>
      <p:ext uri="{BB962C8B-B14F-4D97-AF65-F5344CB8AC3E}">
        <p14:creationId xmlns:p14="http://schemas.microsoft.com/office/powerpoint/2010/main" val="400813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Even in countries that are not experiencing any such crisis, it is important to ensure that the emblems are used correctly so that people and communities understand their purpose. </a:t>
            </a:r>
            <a:endParaRPr lang="fr-CH" dirty="0"/>
          </a:p>
        </p:txBody>
      </p:sp>
      <p:sp>
        <p:nvSpPr>
          <p:cNvPr id="4" name="Slide Number Placeholder 3"/>
          <p:cNvSpPr>
            <a:spLocks noGrp="1"/>
          </p:cNvSpPr>
          <p:nvPr>
            <p:ph type="sldNum" sz="quarter" idx="10"/>
          </p:nvPr>
        </p:nvSpPr>
        <p:spPr/>
        <p:txBody>
          <a:bodyPr/>
          <a:lstStyle/>
          <a:p>
            <a:pPr>
              <a:defRPr/>
            </a:pPr>
            <a:fld id="{746F6E6A-D4D0-4691-9593-C12F59DD7262}" type="slidenum">
              <a:rPr lang="en-GB" smtClean="0"/>
              <a:pPr>
                <a:defRPr/>
              </a:pPr>
              <a:t>14</a:t>
            </a:fld>
            <a:endParaRPr lang="en-GB"/>
          </a:p>
        </p:txBody>
      </p:sp>
    </p:spTree>
    <p:extLst>
      <p:ext uri="{BB962C8B-B14F-4D97-AF65-F5344CB8AC3E}">
        <p14:creationId xmlns:p14="http://schemas.microsoft.com/office/powerpoint/2010/main" val="1957478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effectLst/>
                <a:latin typeface="Arial" charset="0"/>
                <a:ea typeface="+mn-ea"/>
                <a:cs typeface="Arial" charset="0"/>
              </a:rPr>
              <a:t>The tool</a:t>
            </a:r>
            <a:r>
              <a:rPr lang="en-US" sz="1200" b="0" kern="1200" baseline="0" dirty="0">
                <a:solidFill>
                  <a:schemeClr val="tx1"/>
                </a:solidFill>
                <a:effectLst/>
                <a:latin typeface="Arial" charset="0"/>
                <a:ea typeface="+mn-ea"/>
                <a:cs typeface="Arial" charset="0"/>
              </a:rPr>
              <a:t> </a:t>
            </a:r>
            <a:r>
              <a:rPr lang="en-US" sz="1200" b="1" kern="1200" dirty="0">
                <a:solidFill>
                  <a:schemeClr val="tx1"/>
                </a:solidFill>
                <a:effectLst/>
                <a:latin typeface="Arial" charset="0"/>
                <a:ea typeface="+mn-ea"/>
                <a:cs typeface="Arial" charset="0"/>
              </a:rPr>
              <a:t>Emblems and logos in communication, marketing and fundraising </a:t>
            </a:r>
            <a:r>
              <a:rPr lang="en-US" sz="1200" b="0" kern="1200" dirty="0">
                <a:solidFill>
                  <a:schemeClr val="tx1"/>
                </a:solidFill>
                <a:effectLst/>
                <a:latin typeface="Arial" charset="0"/>
                <a:ea typeface="+mn-ea"/>
                <a:cs typeface="Arial" charset="0"/>
              </a:rPr>
              <a:t>(within Branding Toolkit)</a:t>
            </a:r>
            <a:r>
              <a:rPr lang="en-US" sz="1200" b="0" kern="1200" baseline="0" dirty="0">
                <a:solidFill>
                  <a:schemeClr val="tx1"/>
                </a:solidFill>
                <a:effectLst/>
                <a:latin typeface="Arial" charset="0"/>
                <a:ea typeface="+mn-ea"/>
                <a:cs typeface="Arial" charset="0"/>
              </a:rPr>
              <a:t> is available </a:t>
            </a:r>
            <a:r>
              <a:rPr lang="en-GB" sz="1200" dirty="0">
                <a:solidFill>
                  <a:srgbClr val="000000"/>
                </a:solidFill>
                <a:latin typeface="Arial" charset="0"/>
                <a:cs typeface="Arial" charset="0"/>
              </a:rPr>
              <a:t>in EN, FR, SP and AR for ICRC, IFRC and NS staff;</a:t>
            </a:r>
            <a:r>
              <a:rPr lang="en-GB" sz="1200" baseline="0" dirty="0">
                <a:solidFill>
                  <a:srgbClr val="000000"/>
                </a:solidFill>
                <a:latin typeface="Arial" charset="0"/>
                <a:cs typeface="Arial" charset="0"/>
              </a:rPr>
              <a:t> it</a:t>
            </a:r>
            <a:r>
              <a:rPr lang="en-GB" sz="1200" dirty="0">
                <a:solidFill>
                  <a:srgbClr val="000000"/>
                </a:solidFill>
                <a:latin typeface="Arial" charset="0"/>
                <a:cs typeface="Arial" charset="0"/>
              </a:rPr>
              <a:t> </a:t>
            </a:r>
            <a:r>
              <a:rPr lang="en-US" sz="1200" b="0" kern="1200" baseline="0" dirty="0">
                <a:solidFill>
                  <a:schemeClr val="tx1"/>
                </a:solidFill>
                <a:effectLst/>
                <a:latin typeface="Arial" charset="0"/>
                <a:ea typeface="+mn-ea"/>
                <a:cs typeface="Arial" charset="0"/>
              </a:rPr>
              <a:t>can be found </a:t>
            </a:r>
            <a:r>
              <a:rPr lang="fr-CH" sz="1200" b="0" i="0" u="none" strike="noStrike" kern="1200" baseline="0" dirty="0">
                <a:solidFill>
                  <a:schemeClr val="tx1"/>
                </a:solidFill>
                <a:latin typeface="Arial" charset="0"/>
                <a:ea typeface="+mn-ea"/>
                <a:cs typeface="Arial" charset="0"/>
              </a:rPr>
              <a:t>at </a:t>
            </a:r>
            <a:r>
              <a:rPr lang="fr-CH" sz="1200" b="1" i="0" u="none" strike="noStrike" kern="1200" baseline="0" dirty="0">
                <a:solidFill>
                  <a:schemeClr val="tx1"/>
                </a:solidFill>
                <a:latin typeface="Arial" charset="0"/>
                <a:ea typeface="+mn-ea"/>
                <a:cs typeface="Arial" charset="0"/>
              </a:rPr>
              <a:t>https</a:t>
            </a:r>
            <a:r>
              <a:rPr lang="fr-CH" sz="1200" b="1" i="0" u="none" strike="noStrike" kern="1200" baseline="0">
                <a:solidFill>
                  <a:schemeClr val="tx1"/>
                </a:solidFill>
                <a:latin typeface="Arial" charset="0"/>
                <a:ea typeface="+mn-ea"/>
                <a:cs typeface="Arial" charset="0"/>
              </a:rPr>
              <a:t>://fednet.ifrc.org/brandingtoolkit.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a:solidFill>
                  <a:schemeClr val="tx1"/>
                </a:solidFill>
                <a:latin typeface="Arial" charset="0"/>
                <a:ea typeface="+mn-ea"/>
                <a:cs typeface="Arial" charset="0"/>
              </a:rPr>
              <a:t>This </a:t>
            </a:r>
            <a:r>
              <a:rPr lang="en-US" sz="1200" b="0" i="0" u="none" strike="noStrike" kern="1200" baseline="0" dirty="0">
                <a:solidFill>
                  <a:schemeClr val="tx1"/>
                </a:solidFill>
                <a:latin typeface="Arial" charset="0"/>
                <a:ea typeface="+mn-ea"/>
                <a:cs typeface="Arial" charset="0"/>
              </a:rPr>
              <a:t>Branding Toolkit was created to help National Societies strengthen their brands and manage their reputation successfully in order to position themselves as leading humanitarian actors and remain relevant and competitive in today’s changing environment. The toolkit is the result of the International </a:t>
            </a:r>
            <a:r>
              <a:rPr lang="fr-CH" sz="1200" b="0" i="0" u="none" strike="noStrike" kern="1200" baseline="0" dirty="0" err="1">
                <a:solidFill>
                  <a:schemeClr val="tx1"/>
                </a:solidFill>
                <a:latin typeface="Arial" charset="0"/>
                <a:ea typeface="+mn-ea"/>
                <a:cs typeface="Arial" charset="0"/>
              </a:rPr>
              <a:t>Branding</a:t>
            </a:r>
            <a:r>
              <a:rPr lang="fr-CH" sz="1200" b="0" i="0" u="none" strike="noStrike" kern="1200" baseline="0" dirty="0">
                <a:solidFill>
                  <a:schemeClr val="tx1"/>
                </a:solidFill>
                <a:latin typeface="Arial" charset="0"/>
                <a:ea typeface="+mn-ea"/>
                <a:cs typeface="Arial" charset="0"/>
              </a:rPr>
              <a:t> Initiative. Communication, marketing and </a:t>
            </a:r>
            <a:r>
              <a:rPr lang="fr-CH" sz="1200" b="0" i="0" u="none" strike="noStrike" kern="1200" baseline="0" dirty="0" err="1">
                <a:solidFill>
                  <a:schemeClr val="tx1"/>
                </a:solidFill>
                <a:latin typeface="Arial" charset="0"/>
                <a:ea typeface="+mn-ea"/>
                <a:cs typeface="Arial" charset="0"/>
              </a:rPr>
              <a:t>fundraising</a:t>
            </a:r>
            <a:r>
              <a:rPr lang="fr-CH" sz="1200" b="0" i="0" u="none" strike="noStrike" kern="1200" baseline="0" dirty="0">
                <a:solidFill>
                  <a:schemeClr val="tx1"/>
                </a:solidFill>
                <a:latin typeface="Arial" charset="0"/>
                <a:ea typeface="+mn-ea"/>
                <a:cs typeface="Arial" charset="0"/>
              </a:rPr>
              <a:t> </a:t>
            </a:r>
            <a:r>
              <a:rPr lang="fr-CH" sz="1200" b="0" i="0" u="none" strike="noStrike" kern="1200" baseline="0" dirty="0" err="1">
                <a:solidFill>
                  <a:schemeClr val="tx1"/>
                </a:solidFill>
                <a:latin typeface="Arial" charset="0"/>
                <a:ea typeface="+mn-ea"/>
                <a:cs typeface="Arial" charset="0"/>
              </a:rPr>
              <a:t>representatives</a:t>
            </a:r>
            <a:r>
              <a:rPr lang="fr-CH" sz="1200" b="0" i="0" u="none" strike="noStrike" kern="1200" baseline="0" dirty="0">
                <a:solidFill>
                  <a:schemeClr val="tx1"/>
                </a:solidFill>
                <a:latin typeface="Arial" charset="0"/>
                <a:ea typeface="+mn-ea"/>
                <a:cs typeface="Arial" charset="0"/>
              </a:rPr>
              <a:t> </a:t>
            </a:r>
            <a:r>
              <a:rPr lang="en-US" sz="1200" b="0" i="0" u="none" strike="noStrike" kern="1200" baseline="0" dirty="0">
                <a:solidFill>
                  <a:schemeClr val="tx1"/>
                </a:solidFill>
                <a:latin typeface="Arial" charset="0"/>
                <a:ea typeface="+mn-ea"/>
                <a:cs typeface="Arial" charset="0"/>
              </a:rPr>
              <a:t>from around 30 National Societies, the ICRC, and the International Federation have been </a:t>
            </a:r>
            <a:r>
              <a:rPr lang="fr-CH" sz="1200" b="0" i="0" u="none" strike="noStrike" kern="1200" baseline="0" dirty="0" err="1">
                <a:solidFill>
                  <a:schemeClr val="tx1"/>
                </a:solidFill>
                <a:latin typeface="Arial" charset="0"/>
                <a:ea typeface="+mn-ea"/>
                <a:cs typeface="Arial" charset="0"/>
              </a:rPr>
              <a:t>involved</a:t>
            </a:r>
            <a:r>
              <a:rPr lang="fr-CH" sz="1200" b="0" i="0" u="none" strike="noStrike" kern="1200" baseline="0" dirty="0">
                <a:solidFill>
                  <a:schemeClr val="tx1"/>
                </a:solidFill>
                <a:latin typeface="Arial" charset="0"/>
                <a:ea typeface="+mn-ea"/>
                <a:cs typeface="Arial" charset="0"/>
              </a:rPr>
              <a:t> in </a:t>
            </a:r>
            <a:r>
              <a:rPr lang="fr-CH" sz="1200" b="0" i="0" u="none" strike="noStrike" kern="1200" baseline="0" dirty="0" err="1">
                <a:solidFill>
                  <a:schemeClr val="tx1"/>
                </a:solidFill>
                <a:latin typeface="Arial" charset="0"/>
                <a:ea typeface="+mn-ea"/>
                <a:cs typeface="Arial" charset="0"/>
              </a:rPr>
              <a:t>its</a:t>
            </a:r>
            <a:r>
              <a:rPr lang="fr-CH" sz="1200" b="0" i="0" u="none" strike="noStrike" kern="1200" baseline="0" dirty="0">
                <a:solidFill>
                  <a:schemeClr val="tx1"/>
                </a:solidFill>
                <a:latin typeface="Arial" charset="0"/>
                <a:ea typeface="+mn-ea"/>
                <a:cs typeface="Arial" charset="0"/>
              </a:rPr>
              <a:t> </a:t>
            </a:r>
            <a:r>
              <a:rPr lang="fr-CH" sz="1200" b="0" i="0" u="none" strike="noStrike" kern="1200" baseline="0" dirty="0" err="1">
                <a:solidFill>
                  <a:schemeClr val="tx1"/>
                </a:solidFill>
                <a:latin typeface="Arial" charset="0"/>
                <a:ea typeface="+mn-ea"/>
                <a:cs typeface="Arial" charset="0"/>
              </a:rPr>
              <a:t>realisation</a:t>
            </a:r>
            <a:r>
              <a:rPr lang="fr-CH" sz="1200" b="0" i="0" u="none" strike="noStrike" kern="1200" baseline="0" dirty="0">
                <a:solidFill>
                  <a:schemeClr val="tx1"/>
                </a:solidFill>
                <a:latin typeface="Arial" charset="0"/>
                <a:ea typeface="+mn-ea"/>
                <a:cs typeface="Arial" charset="0"/>
              </a:rPr>
              <a:t>. </a:t>
            </a:r>
          </a:p>
          <a:p>
            <a:endParaRPr lang="en-US" sz="1200" b="0" i="0" u="none" strike="noStrike" kern="1200" baseline="0" dirty="0">
              <a:solidFill>
                <a:schemeClr val="tx1"/>
              </a:solidFill>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Arial" charset="0"/>
              </a:rPr>
              <a:t>This toolkit, especially the “Do’s and Don’ts” section</a:t>
            </a:r>
            <a:r>
              <a:rPr lang="en-US" sz="1200" kern="1200" baseline="0" dirty="0">
                <a:solidFill>
                  <a:schemeClr val="tx1"/>
                </a:solidFill>
                <a:effectLst/>
                <a:latin typeface="Arial" charset="0"/>
                <a:ea typeface="+mn-ea"/>
                <a:cs typeface="Arial" charset="0"/>
              </a:rPr>
              <a:t> which </a:t>
            </a:r>
            <a:r>
              <a:rPr lang="en-US" sz="1200" kern="1200" dirty="0">
                <a:solidFill>
                  <a:schemeClr val="tx1"/>
                </a:solidFill>
                <a:effectLst/>
                <a:latin typeface="Arial" charset="0"/>
                <a:ea typeface="+mn-ea"/>
                <a:cs typeface="Arial" charset="0"/>
              </a:rPr>
              <a:t>visually displays correct and incorrect uses of the emblem, is an extremely valuable resource for National Societies to help them leverage their own brands, not just to contribute to a Movement brand positioning. </a:t>
            </a:r>
            <a:r>
              <a:rPr lang="en-US" sz="1200" b="0" i="0" u="none" strike="noStrike" kern="1200" baseline="0" dirty="0">
                <a:solidFill>
                  <a:schemeClr val="tx1"/>
                </a:solidFill>
                <a:latin typeface="Arial" charset="0"/>
                <a:ea typeface="+mn-ea"/>
                <a:cs typeface="Arial" charset="0"/>
              </a:rPr>
              <a:t>The toolkit is intended to be a living document. We encourage all National Societies to submit good practice examples of their work on brand, visual examples for the dos and don’ts section in the guidance document on the use of the red cross and red crescent emblems and logos, experiences, market research results, case </a:t>
            </a:r>
            <a:r>
              <a:rPr lang="fr-CH" sz="1200" b="0" i="0" u="none" strike="noStrike" kern="1200" baseline="0" dirty="0" err="1">
                <a:solidFill>
                  <a:schemeClr val="tx1"/>
                </a:solidFill>
                <a:latin typeface="Arial" charset="0"/>
                <a:ea typeface="+mn-ea"/>
                <a:cs typeface="Arial" charset="0"/>
              </a:rPr>
              <a:t>studies</a:t>
            </a:r>
            <a:r>
              <a:rPr lang="fr-CH" sz="1200" b="0" i="0" u="none" strike="noStrike" kern="1200" baseline="0" dirty="0">
                <a:solidFill>
                  <a:schemeClr val="tx1"/>
                </a:solidFill>
                <a:latin typeface="Arial" charset="0"/>
                <a:ea typeface="+mn-ea"/>
                <a:cs typeface="Arial" charset="0"/>
              </a:rPr>
              <a:t> and </a:t>
            </a:r>
            <a:r>
              <a:rPr lang="fr-CH" sz="1200" b="0" i="0" u="none" strike="noStrike" kern="1200" baseline="0" dirty="0" err="1">
                <a:solidFill>
                  <a:schemeClr val="tx1"/>
                </a:solidFill>
                <a:latin typeface="Arial" charset="0"/>
                <a:ea typeface="+mn-ea"/>
                <a:cs typeface="Arial" charset="0"/>
              </a:rPr>
              <a:t>successes</a:t>
            </a:r>
            <a:r>
              <a:rPr lang="fr-CH" sz="1200" b="0" i="0" u="none" strike="noStrike" kern="1200" baseline="0" dirty="0">
                <a:solidFill>
                  <a:schemeClr val="tx1"/>
                </a:solidFill>
                <a:latin typeface="Arial" charset="0"/>
                <a:ea typeface="+mn-ea"/>
                <a:cs typeface="Arial" charset="0"/>
              </a:rPr>
              <a:t>.</a:t>
            </a:r>
          </a:p>
          <a:p>
            <a:endParaRPr lang="fr-CH" dirty="0"/>
          </a:p>
        </p:txBody>
      </p:sp>
      <p:sp>
        <p:nvSpPr>
          <p:cNvPr id="4" name="Slide Number Placeholder 3"/>
          <p:cNvSpPr>
            <a:spLocks noGrp="1"/>
          </p:cNvSpPr>
          <p:nvPr>
            <p:ph type="sldNum" sz="quarter" idx="10"/>
          </p:nvPr>
        </p:nvSpPr>
        <p:spPr/>
        <p:txBody>
          <a:bodyPr/>
          <a:lstStyle/>
          <a:p>
            <a:pPr>
              <a:defRPr/>
            </a:pPr>
            <a:fld id="{746F6E6A-D4D0-4691-9593-C12F59DD7262}" type="slidenum">
              <a:rPr lang="en-GB" smtClean="0"/>
              <a:pPr>
                <a:defRPr/>
              </a:pPr>
              <a:t>15</a:t>
            </a:fld>
            <a:endParaRPr lang="en-GB"/>
          </a:p>
        </p:txBody>
      </p:sp>
    </p:spTree>
    <p:extLst>
      <p:ext uri="{BB962C8B-B14F-4D97-AF65-F5344CB8AC3E}">
        <p14:creationId xmlns:p14="http://schemas.microsoft.com/office/powerpoint/2010/main" val="1870391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fr-FR" b="1" dirty="0"/>
              <a:t>It is important to</a:t>
            </a:r>
            <a:r>
              <a:rPr lang="en-US" altLang="fr-FR" b="1" baseline="0" dirty="0"/>
              <a:t> e</a:t>
            </a:r>
            <a:r>
              <a:rPr lang="en-US" altLang="fr-FR" b="1" dirty="0"/>
              <a:t>nsure a clear distinction between the emblems</a:t>
            </a:r>
            <a:r>
              <a:rPr lang="en-US" altLang="fr-FR" b="1" baseline="0" dirty="0"/>
              <a:t> displayed for protective purposes and</a:t>
            </a:r>
            <a:r>
              <a:rPr lang="en-US" altLang="fr-FR" b="1" dirty="0"/>
              <a:t> emblems</a:t>
            </a:r>
            <a:r>
              <a:rPr lang="en-US" altLang="fr-FR" b="1" baseline="0" dirty="0"/>
              <a:t> used for indicative purposes (the emblems used in a </a:t>
            </a:r>
            <a:r>
              <a:rPr lang="en-US" altLang="fr-FR" b="1" dirty="0"/>
              <a:t>logo for example)</a:t>
            </a:r>
            <a:r>
              <a:rPr lang="en-US" altLang="fr-FR" b="1" baseline="0" dirty="0"/>
              <a:t> </a:t>
            </a:r>
            <a:r>
              <a:rPr lang="en-US" altLang="fr-FR" b="1" dirty="0"/>
              <a:t>so that the protective function of the emblems is not undermined.</a:t>
            </a:r>
          </a:p>
          <a:p>
            <a:endParaRPr lang="en-US" dirty="0"/>
          </a:p>
          <a:p>
            <a:r>
              <a:rPr lang="en-GB" sz="1200" b="1" kern="1200" dirty="0">
                <a:solidFill>
                  <a:schemeClr val="tx1"/>
                </a:solidFill>
                <a:effectLst/>
                <a:latin typeface="Arial" charset="0"/>
                <a:ea typeface="+mn-ea"/>
                <a:cs typeface="Arial" charset="0"/>
              </a:rPr>
              <a:t>Protective use</a:t>
            </a:r>
            <a:r>
              <a:rPr lang="en-GB" sz="1200" b="0" kern="1200" dirty="0">
                <a:solidFill>
                  <a:schemeClr val="tx1"/>
                </a:solidFill>
                <a:effectLst/>
                <a:latin typeface="Arial" charset="0"/>
                <a:ea typeface="+mn-ea"/>
                <a:cs typeface="Arial" charset="0"/>
              </a:rPr>
              <a:t>:</a:t>
            </a:r>
            <a:r>
              <a:rPr lang="en-GB" sz="1200" b="0" kern="1200" baseline="0" dirty="0">
                <a:solidFill>
                  <a:schemeClr val="tx1"/>
                </a:solidFill>
                <a:effectLst/>
                <a:latin typeface="Arial" charset="0"/>
                <a:ea typeface="+mn-ea"/>
                <a:cs typeface="Arial" charset="0"/>
              </a:rPr>
              <a:t>  </a:t>
            </a:r>
            <a:r>
              <a:rPr lang="en-GB" sz="1200" kern="1200" dirty="0">
                <a:solidFill>
                  <a:schemeClr val="tx1"/>
                </a:solidFill>
                <a:effectLst/>
                <a:latin typeface="Arial" charset="0"/>
                <a:ea typeface="+mn-ea"/>
                <a:cs typeface="Arial" charset="0"/>
              </a:rPr>
              <a:t>In armed conflicts, the emblems are the visible sign of the protection conferred by the Geneva Conventions and their Additional Protocols. When displayed as a protective device, the emblems must be displayed on a white background, without wording or additional graphics, designs or inscriptions. </a:t>
            </a:r>
          </a:p>
          <a:p>
            <a:endParaRPr lang="en-US" sz="1200" b="1" kern="1200" dirty="0">
              <a:solidFill>
                <a:schemeClr val="tx1"/>
              </a:solidFill>
              <a:effectLst/>
              <a:latin typeface="Arial" charset="0"/>
              <a:ea typeface="+mn-ea"/>
              <a:cs typeface="Arial" charset="0"/>
            </a:endParaRPr>
          </a:p>
          <a:p>
            <a:r>
              <a:rPr lang="en-GB" sz="1200" b="1" kern="1200" dirty="0">
                <a:solidFill>
                  <a:schemeClr val="tx1"/>
                </a:solidFill>
                <a:effectLst/>
                <a:latin typeface="Arial" charset="0"/>
                <a:ea typeface="+mn-ea"/>
                <a:cs typeface="Arial" charset="0"/>
              </a:rPr>
              <a:t>Indicative use</a:t>
            </a:r>
            <a:r>
              <a:rPr lang="en-GB" sz="1200" kern="1200" dirty="0">
                <a:solidFill>
                  <a:schemeClr val="tx1"/>
                </a:solidFill>
                <a:effectLst/>
                <a:latin typeface="Arial" charset="0"/>
                <a:ea typeface="+mn-ea"/>
                <a:cs typeface="Arial" charset="0"/>
              </a:rPr>
              <a:t>: The emblems show the link that a person, object or building has with the Movement and its components. In such cases, the emblem displayed as part of the logo of a Movement component must be accompanied by additional information (e.g. the name or initials of the National Society). The emblems must be of small dimensions and may not be placed on armlets or on roofs, so as to avoid any confusion with the emblems used as a protective device. </a:t>
            </a:r>
          </a:p>
          <a:p>
            <a:endParaRPr lang="en-GB" sz="1200" b="1" kern="1200" dirty="0">
              <a:solidFill>
                <a:schemeClr val="tx1"/>
              </a:solidFill>
              <a:effectLst/>
              <a:latin typeface="Arial" charset="0"/>
              <a:ea typeface="+mn-ea"/>
              <a:cs typeface="Arial" charset="0"/>
            </a:endParaRPr>
          </a:p>
          <a:p>
            <a:r>
              <a:rPr lang="en-GB" sz="1200" b="1" kern="1200" dirty="0">
                <a:solidFill>
                  <a:schemeClr val="tx1"/>
                </a:solidFill>
                <a:effectLst/>
                <a:latin typeface="Arial" charset="0"/>
                <a:ea typeface="+mn-ea"/>
                <a:cs typeface="Arial" charset="0"/>
              </a:rPr>
              <a:t>For more information on the emblems please go to </a:t>
            </a:r>
            <a:r>
              <a:rPr lang="en-GB" sz="1200" u="sng" kern="1200" dirty="0">
                <a:solidFill>
                  <a:schemeClr val="tx1"/>
                </a:solidFill>
                <a:effectLst/>
                <a:latin typeface="Arial" charset="0"/>
                <a:ea typeface="+mn-ea"/>
                <a:cs typeface="Arial" charset="0"/>
                <a:hlinkClick r:id="rId3"/>
              </a:rPr>
              <a:t>http://www.icrc.org/eng/war-and-law/emblem/index.jsp</a:t>
            </a:r>
            <a:r>
              <a:rPr lang="en-GB" sz="1200" kern="1200" dirty="0">
                <a:solidFill>
                  <a:schemeClr val="tx1"/>
                </a:solidFill>
                <a:effectLst/>
                <a:latin typeface="Arial" charset="0"/>
                <a:ea typeface="+mn-ea"/>
                <a:cs typeface="Arial" charset="0"/>
              </a:rPr>
              <a:t>.</a:t>
            </a:r>
            <a:endParaRPr lang="fr-CH" sz="1200" kern="1200" dirty="0">
              <a:solidFill>
                <a:schemeClr val="tx1"/>
              </a:solidFill>
              <a:effectLst/>
              <a:latin typeface="Arial" charset="0"/>
              <a:ea typeface="+mn-ea"/>
              <a:cs typeface="Arial" charset="0"/>
            </a:endParaRPr>
          </a:p>
          <a:p>
            <a:endParaRPr lang="fr-CH" dirty="0"/>
          </a:p>
        </p:txBody>
      </p:sp>
      <p:sp>
        <p:nvSpPr>
          <p:cNvPr id="4" name="Slide Number Placeholder 3"/>
          <p:cNvSpPr>
            <a:spLocks noGrp="1"/>
          </p:cNvSpPr>
          <p:nvPr>
            <p:ph type="sldNum" sz="quarter" idx="10"/>
          </p:nvPr>
        </p:nvSpPr>
        <p:spPr/>
        <p:txBody>
          <a:bodyPr/>
          <a:lstStyle/>
          <a:p>
            <a:pPr>
              <a:defRPr/>
            </a:pPr>
            <a:fld id="{746F6E6A-D4D0-4691-9593-C12F59DD7262}" type="slidenum">
              <a:rPr lang="en-GB" smtClean="0"/>
              <a:pPr>
                <a:defRPr/>
              </a:pPr>
              <a:t>2</a:t>
            </a:fld>
            <a:endParaRPr lang="en-GB"/>
          </a:p>
        </p:txBody>
      </p:sp>
    </p:spTree>
    <p:extLst>
      <p:ext uri="{BB962C8B-B14F-4D97-AF65-F5344CB8AC3E}">
        <p14:creationId xmlns:p14="http://schemas.microsoft.com/office/powerpoint/2010/main" val="4167837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H" sz="1200" kern="1200" dirty="0">
              <a:solidFill>
                <a:schemeClr val="tx1"/>
              </a:solidFill>
              <a:effectLst/>
              <a:latin typeface="Arial" charset="0"/>
              <a:ea typeface="+mn-ea"/>
              <a:cs typeface="Arial" charset="0"/>
            </a:endParaRPr>
          </a:p>
          <a:p>
            <a:r>
              <a:rPr lang="en-GB" sz="1200" kern="1200" dirty="0">
                <a:solidFill>
                  <a:schemeClr val="tx1"/>
                </a:solidFill>
                <a:effectLst/>
                <a:latin typeface="Arial" charset="0"/>
                <a:ea typeface="+mn-ea"/>
                <a:cs typeface="Arial" charset="0"/>
              </a:rPr>
              <a:t>In 2005, the third Protocol additional to the Geneva Conventions was adopted, recognizing an additional emblem: </a:t>
            </a:r>
            <a:r>
              <a:rPr lang="en-GB" sz="1200" b="1" kern="1200" dirty="0">
                <a:solidFill>
                  <a:schemeClr val="tx1"/>
                </a:solidFill>
                <a:effectLst/>
                <a:latin typeface="Arial" charset="0"/>
                <a:ea typeface="+mn-ea"/>
                <a:cs typeface="Arial" charset="0"/>
              </a:rPr>
              <a:t>the red crystal</a:t>
            </a:r>
            <a:r>
              <a:rPr lang="en-GB" sz="1200" kern="1200" dirty="0">
                <a:solidFill>
                  <a:schemeClr val="tx1"/>
                </a:solidFill>
                <a:effectLst/>
                <a:latin typeface="Arial" charset="0"/>
                <a:ea typeface="+mn-ea"/>
                <a:cs typeface="Arial" charset="0"/>
              </a:rPr>
              <a:t>. For more information about the red crystal go to </a:t>
            </a:r>
            <a:r>
              <a:rPr lang="en-GB" sz="1200" u="sng" kern="1200" dirty="0">
                <a:solidFill>
                  <a:schemeClr val="tx1"/>
                </a:solidFill>
                <a:effectLst/>
                <a:latin typeface="Arial" charset="0"/>
                <a:ea typeface="+mn-ea"/>
                <a:cs typeface="Arial" charset="0"/>
                <a:hlinkClick r:id="rId3"/>
              </a:rPr>
              <a:t>https://www.icrc.org/eng/resources/documents/misc/emblem-keyfacts-140107.htm</a:t>
            </a:r>
            <a:endParaRPr lang="fr-CH" sz="1200" kern="1200" dirty="0">
              <a:solidFill>
                <a:schemeClr val="tx1"/>
              </a:solidFill>
              <a:effectLst/>
              <a:latin typeface="Arial" charset="0"/>
              <a:ea typeface="+mn-ea"/>
              <a:cs typeface="Arial" charset="0"/>
            </a:endParaRPr>
          </a:p>
          <a:p>
            <a:endParaRPr lang="en-US" dirty="0"/>
          </a:p>
          <a:p>
            <a:r>
              <a:rPr lang="en-US" sz="1200" b="1" i="0" u="none" strike="noStrike" kern="1200" baseline="0" dirty="0">
                <a:solidFill>
                  <a:schemeClr val="tx1"/>
                </a:solidFill>
                <a:latin typeface="Arial" charset="0"/>
                <a:ea typeface="+mn-ea"/>
                <a:cs typeface="Arial" charset="0"/>
              </a:rPr>
              <a:t>An emblem not in use today:  </a:t>
            </a:r>
            <a:r>
              <a:rPr lang="en-US" sz="1200" b="0" i="0" u="none" strike="noStrike" kern="1200" baseline="0" dirty="0">
                <a:solidFill>
                  <a:schemeClr val="tx1"/>
                </a:solidFill>
                <a:latin typeface="Arial" charset="0"/>
                <a:ea typeface="+mn-ea"/>
                <a:cs typeface="Arial" charset="0"/>
              </a:rPr>
              <a:t>The </a:t>
            </a:r>
            <a:r>
              <a:rPr lang="en-US" sz="1200" b="1" i="0" u="none" strike="noStrike" kern="1200" baseline="0" dirty="0">
                <a:solidFill>
                  <a:schemeClr val="tx1"/>
                </a:solidFill>
                <a:latin typeface="Arial" charset="0"/>
                <a:ea typeface="+mn-ea"/>
                <a:cs typeface="Arial" charset="0"/>
              </a:rPr>
              <a:t>red lion and sun </a:t>
            </a:r>
            <a:r>
              <a:rPr lang="fr-CH" sz="1200" b="0" i="0" u="none" strike="noStrike" kern="1200" baseline="0" dirty="0" err="1">
                <a:solidFill>
                  <a:schemeClr val="tx1"/>
                </a:solidFill>
                <a:latin typeface="Arial" charset="0"/>
                <a:ea typeface="+mn-ea"/>
                <a:cs typeface="Arial" charset="0"/>
              </a:rPr>
              <a:t>was</a:t>
            </a:r>
            <a:r>
              <a:rPr lang="fr-CH" sz="1200" b="0" i="0" u="none" strike="noStrike" kern="1200" baseline="0" dirty="0">
                <a:solidFill>
                  <a:schemeClr val="tx1"/>
                </a:solidFill>
                <a:latin typeface="Arial" charset="0"/>
                <a:ea typeface="+mn-ea"/>
                <a:cs typeface="Arial" charset="0"/>
              </a:rPr>
              <a:t> </a:t>
            </a:r>
            <a:r>
              <a:rPr lang="fr-CH" sz="1200" b="0" i="0" u="none" strike="noStrike" kern="1200" baseline="0" dirty="0" err="1">
                <a:solidFill>
                  <a:schemeClr val="tx1"/>
                </a:solidFill>
                <a:latin typeface="Arial" charset="0"/>
                <a:ea typeface="+mn-ea"/>
                <a:cs typeface="Arial" charset="0"/>
              </a:rPr>
              <a:t>recognized</a:t>
            </a:r>
            <a:r>
              <a:rPr lang="fr-CH" sz="1200" b="0" i="0" u="none" strike="noStrike" kern="1200" baseline="0" dirty="0">
                <a:solidFill>
                  <a:schemeClr val="tx1"/>
                </a:solidFill>
                <a:latin typeface="Arial" charset="0"/>
                <a:ea typeface="+mn-ea"/>
                <a:cs typeface="Arial" charset="0"/>
              </a:rPr>
              <a:t> as the </a:t>
            </a:r>
            <a:r>
              <a:rPr lang="fr-CH" sz="1200" b="0" i="0" u="none" strike="noStrike" kern="1200" baseline="0" dirty="0" err="1">
                <a:solidFill>
                  <a:schemeClr val="tx1"/>
                </a:solidFill>
                <a:latin typeface="Arial" charset="0"/>
                <a:ea typeface="+mn-ea"/>
                <a:cs typeface="Arial" charset="0"/>
              </a:rPr>
              <a:t>third</a:t>
            </a:r>
            <a:r>
              <a:rPr lang="fr-CH" sz="1200" b="0" i="0" u="none" strike="noStrike" kern="1200" baseline="0" dirty="0">
                <a:solidFill>
                  <a:schemeClr val="tx1"/>
                </a:solidFill>
                <a:latin typeface="Arial" charset="0"/>
                <a:ea typeface="+mn-ea"/>
                <a:cs typeface="Arial" charset="0"/>
              </a:rPr>
              <a:t> distinctive </a:t>
            </a:r>
            <a:r>
              <a:rPr lang="fr-CH" sz="1200" b="0" i="0" u="none" strike="noStrike" kern="1200" baseline="0" dirty="0" err="1">
                <a:solidFill>
                  <a:schemeClr val="tx1"/>
                </a:solidFill>
                <a:latin typeface="Arial" charset="0"/>
                <a:ea typeface="+mn-ea"/>
                <a:cs typeface="Arial" charset="0"/>
              </a:rPr>
              <a:t>emblem</a:t>
            </a:r>
            <a:r>
              <a:rPr lang="fr-CH" sz="1200" b="0" i="0" u="none" strike="noStrike" kern="1200" baseline="0" dirty="0">
                <a:solidFill>
                  <a:schemeClr val="tx1"/>
                </a:solidFill>
                <a:latin typeface="Arial" charset="0"/>
                <a:ea typeface="+mn-ea"/>
                <a:cs typeface="Arial" charset="0"/>
              </a:rPr>
              <a:t> at the 1929 </a:t>
            </a:r>
            <a:r>
              <a:rPr lang="fr-CH" sz="1200" b="0" i="0" u="none" strike="noStrike" kern="1200" baseline="0" dirty="0" err="1">
                <a:solidFill>
                  <a:schemeClr val="tx1"/>
                </a:solidFill>
                <a:latin typeface="Arial" charset="0"/>
                <a:ea typeface="+mn-ea"/>
                <a:cs typeface="Arial" charset="0"/>
              </a:rPr>
              <a:t>Diplomatic</a:t>
            </a:r>
            <a:r>
              <a:rPr lang="fr-CH" sz="1200" b="0" i="0" u="none" strike="noStrike" kern="1200" baseline="0" dirty="0">
                <a:solidFill>
                  <a:schemeClr val="tx1"/>
                </a:solidFill>
                <a:latin typeface="Arial" charset="0"/>
                <a:ea typeface="+mn-ea"/>
                <a:cs typeface="Arial" charset="0"/>
              </a:rPr>
              <a:t> </a:t>
            </a:r>
            <a:r>
              <a:rPr lang="fr-CH" sz="1200" b="0" i="0" u="none" strike="noStrike" kern="1200" baseline="0" dirty="0" err="1">
                <a:solidFill>
                  <a:schemeClr val="tx1"/>
                </a:solidFill>
                <a:latin typeface="Arial" charset="0"/>
                <a:ea typeface="+mn-ea"/>
                <a:cs typeface="Arial" charset="0"/>
              </a:rPr>
              <a:t>Conference</a:t>
            </a:r>
            <a:r>
              <a:rPr lang="fr-CH" sz="1200" b="0" i="0" u="none" strike="noStrike" kern="1200" baseline="0" dirty="0">
                <a:solidFill>
                  <a:schemeClr val="tx1"/>
                </a:solidFill>
                <a:latin typeface="Arial" charset="0"/>
                <a:ea typeface="+mn-ea"/>
                <a:cs typeface="Arial" charset="0"/>
              </a:rPr>
              <a:t>. It </a:t>
            </a:r>
            <a:r>
              <a:rPr lang="fr-CH" sz="1200" b="0" i="0" u="none" strike="noStrike" kern="1200" baseline="0" dirty="0" err="1">
                <a:solidFill>
                  <a:schemeClr val="tx1"/>
                </a:solidFill>
                <a:latin typeface="Arial" charset="0"/>
                <a:ea typeface="+mn-ea"/>
                <a:cs typeface="Arial" charset="0"/>
              </a:rPr>
              <a:t>was</a:t>
            </a:r>
            <a:r>
              <a:rPr lang="fr-CH" sz="1200" b="0" i="0" u="none" strike="noStrike" kern="1200" baseline="0" dirty="0">
                <a:solidFill>
                  <a:schemeClr val="tx1"/>
                </a:solidFill>
                <a:latin typeface="Arial" charset="0"/>
                <a:ea typeface="+mn-ea"/>
                <a:cs typeface="Arial" charset="0"/>
              </a:rPr>
              <a:t> </a:t>
            </a:r>
            <a:r>
              <a:rPr lang="fr-CH" sz="1200" b="0" i="0" u="none" strike="noStrike" kern="1200" baseline="0" dirty="0" err="1">
                <a:solidFill>
                  <a:schemeClr val="tx1"/>
                </a:solidFill>
                <a:latin typeface="Arial" charset="0"/>
                <a:ea typeface="+mn-ea"/>
                <a:cs typeface="Arial" charset="0"/>
              </a:rPr>
              <a:t>used</a:t>
            </a:r>
            <a:r>
              <a:rPr lang="fr-CH" sz="1200" b="0" i="0" u="none" strike="noStrike" kern="1200" baseline="0" dirty="0">
                <a:solidFill>
                  <a:schemeClr val="tx1"/>
                </a:solidFill>
                <a:latin typeface="Arial" charset="0"/>
                <a:ea typeface="+mn-ea"/>
                <a:cs typeface="Arial" charset="0"/>
              </a:rPr>
              <a:t> by </a:t>
            </a:r>
            <a:r>
              <a:rPr lang="fr-CH" sz="1200" b="0" i="0" u="none" strike="noStrike" kern="1200" baseline="0" dirty="0" err="1">
                <a:solidFill>
                  <a:schemeClr val="tx1"/>
                </a:solidFill>
                <a:latin typeface="Arial" charset="0"/>
                <a:ea typeface="+mn-ea"/>
                <a:cs typeface="Arial" charset="0"/>
              </a:rPr>
              <a:t>Persia</a:t>
            </a:r>
            <a:r>
              <a:rPr lang="fr-CH" sz="1200" b="0" i="0" u="none" strike="noStrike" kern="1200" baseline="0" dirty="0">
                <a:solidFill>
                  <a:schemeClr val="tx1"/>
                </a:solidFill>
                <a:latin typeface="Arial" charset="0"/>
                <a:ea typeface="+mn-ea"/>
                <a:cs typeface="Arial" charset="0"/>
              </a:rPr>
              <a:t> </a:t>
            </a:r>
            <a:r>
              <a:rPr lang="fr-CH" sz="1200" b="0" i="0" u="none" strike="noStrike" kern="1200" baseline="0" dirty="0" err="1">
                <a:solidFill>
                  <a:schemeClr val="tx1"/>
                </a:solidFill>
                <a:latin typeface="Arial" charset="0"/>
                <a:ea typeface="+mn-ea"/>
                <a:cs typeface="Arial" charset="0"/>
              </a:rPr>
              <a:t>until</a:t>
            </a:r>
            <a:r>
              <a:rPr lang="fr-CH" sz="1200" b="0" i="0" u="none" strike="noStrike" kern="1200" baseline="0" dirty="0">
                <a:solidFill>
                  <a:schemeClr val="tx1"/>
                </a:solidFill>
                <a:latin typeface="Arial" charset="0"/>
                <a:ea typeface="+mn-ea"/>
                <a:cs typeface="Arial" charset="0"/>
              </a:rPr>
              <a:t> 1980, </a:t>
            </a:r>
            <a:r>
              <a:rPr lang="fr-CH" sz="1200" b="0" i="0" u="none" strike="noStrike" kern="1200" baseline="0" dirty="0" err="1">
                <a:solidFill>
                  <a:schemeClr val="tx1"/>
                </a:solidFill>
                <a:latin typeface="Arial" charset="0"/>
                <a:ea typeface="+mn-ea"/>
                <a:cs typeface="Arial" charset="0"/>
              </a:rPr>
              <a:t>when</a:t>
            </a:r>
            <a:r>
              <a:rPr lang="fr-CH" sz="1200" b="0" i="0" u="none" strike="noStrike" kern="1200" baseline="0" dirty="0">
                <a:solidFill>
                  <a:schemeClr val="tx1"/>
                </a:solidFill>
                <a:latin typeface="Arial" charset="0"/>
                <a:ea typeface="+mn-ea"/>
                <a:cs typeface="Arial" charset="0"/>
              </a:rPr>
              <a:t> the </a:t>
            </a:r>
            <a:r>
              <a:rPr lang="fr-CH" sz="1200" b="0" i="0" u="none" strike="noStrike" kern="1200" baseline="0" dirty="0" err="1">
                <a:solidFill>
                  <a:schemeClr val="tx1"/>
                </a:solidFill>
                <a:latin typeface="Arial" charset="0"/>
                <a:ea typeface="+mn-ea"/>
                <a:cs typeface="Arial" charset="0"/>
              </a:rPr>
              <a:t>Islamic</a:t>
            </a:r>
            <a:r>
              <a:rPr lang="fr-CH" sz="1200" b="0" i="0" u="none" strike="noStrike" kern="1200" baseline="0" dirty="0">
                <a:solidFill>
                  <a:schemeClr val="tx1"/>
                </a:solidFill>
                <a:latin typeface="Arial" charset="0"/>
                <a:ea typeface="+mn-ea"/>
                <a:cs typeface="Arial" charset="0"/>
              </a:rPr>
              <a:t> </a:t>
            </a:r>
            <a:r>
              <a:rPr lang="fr-CH" sz="1200" b="0" i="0" u="none" strike="noStrike" kern="1200" baseline="0" dirty="0" err="1">
                <a:solidFill>
                  <a:schemeClr val="tx1"/>
                </a:solidFill>
                <a:latin typeface="Arial" charset="0"/>
                <a:ea typeface="+mn-ea"/>
                <a:cs typeface="Arial" charset="0"/>
              </a:rPr>
              <a:t>Republic</a:t>
            </a:r>
            <a:r>
              <a:rPr lang="fr-CH" sz="1200" b="0" i="0" u="none" strike="noStrike" kern="1200" baseline="0" dirty="0">
                <a:solidFill>
                  <a:schemeClr val="tx1"/>
                </a:solidFill>
                <a:latin typeface="Arial" charset="0"/>
                <a:ea typeface="+mn-ea"/>
                <a:cs typeface="Arial" charset="0"/>
              </a:rPr>
              <a:t> of Iran </a:t>
            </a:r>
            <a:r>
              <a:rPr lang="fr-CH" sz="1200" b="0" i="0" u="none" strike="noStrike" kern="1200" baseline="0" dirty="0" err="1">
                <a:solidFill>
                  <a:schemeClr val="tx1"/>
                </a:solidFill>
                <a:latin typeface="Arial" charset="0"/>
                <a:ea typeface="+mn-ea"/>
                <a:cs typeface="Arial" charset="0"/>
              </a:rPr>
              <a:t>declared</a:t>
            </a:r>
            <a:r>
              <a:rPr lang="fr-CH" sz="1200" b="0" i="0" u="none" strike="noStrike" kern="1200" baseline="0" dirty="0">
                <a:solidFill>
                  <a:schemeClr val="tx1"/>
                </a:solidFill>
                <a:latin typeface="Arial" charset="0"/>
                <a:ea typeface="+mn-ea"/>
                <a:cs typeface="Arial" charset="0"/>
              </a:rPr>
              <a:t> </a:t>
            </a:r>
            <a:r>
              <a:rPr lang="fr-CH" sz="1200" b="0" i="0" u="none" strike="noStrike" kern="1200" baseline="0" dirty="0" err="1">
                <a:solidFill>
                  <a:schemeClr val="tx1"/>
                </a:solidFill>
                <a:latin typeface="Arial" charset="0"/>
                <a:ea typeface="+mn-ea"/>
                <a:cs typeface="Arial" charset="0"/>
              </a:rPr>
              <a:t>that</a:t>
            </a:r>
            <a:r>
              <a:rPr lang="fr-CH" sz="1200" b="0" i="0" u="none" strike="noStrike" kern="1200" baseline="0" dirty="0">
                <a:solidFill>
                  <a:schemeClr val="tx1"/>
                </a:solidFill>
                <a:latin typeface="Arial" charset="0"/>
                <a:ea typeface="+mn-ea"/>
                <a:cs typeface="Arial" charset="0"/>
              </a:rPr>
              <a:t> </a:t>
            </a:r>
            <a:r>
              <a:rPr lang="fr-CH" sz="1200" b="0" i="0" u="none" strike="noStrike" kern="1200" baseline="0" dirty="0" err="1">
                <a:solidFill>
                  <a:schemeClr val="tx1"/>
                </a:solidFill>
                <a:latin typeface="Arial" charset="0"/>
                <a:ea typeface="+mn-ea"/>
                <a:cs typeface="Arial" charset="0"/>
              </a:rPr>
              <a:t>it</a:t>
            </a:r>
            <a:r>
              <a:rPr lang="fr-CH" sz="1200" b="0" i="0" u="none" strike="noStrike" kern="1200" baseline="0" dirty="0">
                <a:solidFill>
                  <a:schemeClr val="tx1"/>
                </a:solidFill>
                <a:latin typeface="Arial" charset="0"/>
                <a:ea typeface="+mn-ea"/>
                <a:cs typeface="Arial" charset="0"/>
              </a:rPr>
              <a:t> </a:t>
            </a:r>
            <a:r>
              <a:rPr lang="fr-CH" sz="1200" b="0" i="0" u="none" strike="noStrike" kern="1200" baseline="0" dirty="0" err="1">
                <a:solidFill>
                  <a:schemeClr val="tx1"/>
                </a:solidFill>
                <a:latin typeface="Arial" charset="0"/>
                <a:ea typeface="+mn-ea"/>
                <a:cs typeface="Arial" charset="0"/>
              </a:rPr>
              <a:t>would</a:t>
            </a:r>
            <a:r>
              <a:rPr lang="fr-CH" sz="1200" b="0" i="0" u="none" strike="noStrike" kern="1200" baseline="0" dirty="0">
                <a:solidFill>
                  <a:schemeClr val="tx1"/>
                </a:solidFill>
                <a:latin typeface="Arial" charset="0"/>
                <a:ea typeface="+mn-ea"/>
                <a:cs typeface="Arial" charset="0"/>
              </a:rPr>
              <a:t> use the </a:t>
            </a:r>
            <a:r>
              <a:rPr lang="fr-CH" sz="1200" b="0" i="0" u="none" strike="noStrike" kern="1200" baseline="0" dirty="0" err="1">
                <a:solidFill>
                  <a:schemeClr val="tx1"/>
                </a:solidFill>
                <a:latin typeface="Arial" charset="0"/>
                <a:ea typeface="+mn-ea"/>
                <a:cs typeface="Arial" charset="0"/>
              </a:rPr>
              <a:t>red</a:t>
            </a:r>
            <a:r>
              <a:rPr lang="fr-CH" sz="1200" b="0" i="0" u="none" strike="noStrike" kern="1200" baseline="0" dirty="0">
                <a:solidFill>
                  <a:schemeClr val="tx1"/>
                </a:solidFill>
                <a:latin typeface="Arial" charset="0"/>
                <a:ea typeface="+mn-ea"/>
                <a:cs typeface="Arial" charset="0"/>
              </a:rPr>
              <a:t> </a:t>
            </a:r>
            <a:r>
              <a:rPr lang="fr-CH" sz="1200" b="0" i="0" u="none" strike="noStrike" kern="1200" baseline="0" dirty="0" err="1">
                <a:solidFill>
                  <a:schemeClr val="tx1"/>
                </a:solidFill>
                <a:latin typeface="Arial" charset="0"/>
                <a:ea typeface="+mn-ea"/>
                <a:cs typeface="Arial" charset="0"/>
              </a:rPr>
              <a:t>crescent</a:t>
            </a:r>
            <a:r>
              <a:rPr lang="fr-CH" sz="1200" b="0" i="0" u="none" strike="noStrike" kern="1200" baseline="0" dirty="0">
                <a:solidFill>
                  <a:schemeClr val="tx1"/>
                </a:solidFill>
                <a:latin typeface="Arial" charset="0"/>
                <a:ea typeface="+mn-ea"/>
                <a:cs typeface="Arial" charset="0"/>
              </a:rPr>
              <a:t> as </a:t>
            </a:r>
            <a:r>
              <a:rPr lang="fr-CH" sz="1200" b="0" i="0" u="none" strike="noStrike" kern="1200" baseline="0" dirty="0" err="1">
                <a:solidFill>
                  <a:schemeClr val="tx1"/>
                </a:solidFill>
                <a:latin typeface="Arial" charset="0"/>
                <a:ea typeface="+mn-ea"/>
                <a:cs typeface="Arial" charset="0"/>
              </a:rPr>
              <a:t>its</a:t>
            </a:r>
            <a:r>
              <a:rPr lang="fr-CH" sz="1200" b="0" i="0" u="none" strike="noStrike" kern="1200" baseline="0" dirty="0">
                <a:solidFill>
                  <a:schemeClr val="tx1"/>
                </a:solidFill>
                <a:latin typeface="Arial" charset="0"/>
                <a:ea typeface="+mn-ea"/>
                <a:cs typeface="Arial" charset="0"/>
              </a:rPr>
              <a:t> distinctive </a:t>
            </a:r>
            <a:r>
              <a:rPr lang="fr-CH" sz="1200" b="0" i="0" u="none" strike="noStrike" kern="1200" baseline="0" dirty="0" err="1">
                <a:solidFill>
                  <a:schemeClr val="tx1"/>
                </a:solidFill>
                <a:latin typeface="Arial" charset="0"/>
                <a:ea typeface="+mn-ea"/>
                <a:cs typeface="Arial" charset="0"/>
              </a:rPr>
              <a:t>symbol</a:t>
            </a:r>
            <a:r>
              <a:rPr lang="fr-CH" sz="1200" b="0" i="0" u="none" strike="noStrike" kern="1200" baseline="0" dirty="0">
                <a:solidFill>
                  <a:schemeClr val="tx1"/>
                </a:solidFill>
                <a:latin typeface="Arial" charset="0"/>
                <a:ea typeface="+mn-ea"/>
                <a:cs typeface="Arial" charset="0"/>
              </a:rPr>
              <a:t> </a:t>
            </a:r>
            <a:r>
              <a:rPr lang="fr-CH" sz="1200" b="0" i="0" u="none" strike="noStrike" kern="1200" baseline="0" dirty="0" err="1">
                <a:solidFill>
                  <a:schemeClr val="tx1"/>
                </a:solidFill>
                <a:latin typeface="Arial" charset="0"/>
                <a:ea typeface="+mn-ea"/>
                <a:cs typeface="Arial" charset="0"/>
              </a:rPr>
              <a:t>instead</a:t>
            </a:r>
            <a:r>
              <a:rPr lang="fr-CH" sz="1200" b="0" i="0" u="none" strike="noStrike" kern="1200" baseline="0" dirty="0">
                <a:solidFill>
                  <a:schemeClr val="tx1"/>
                </a:solidFill>
                <a:latin typeface="Arial" charset="0"/>
                <a:ea typeface="+mn-ea"/>
                <a:cs typeface="Arial" charset="0"/>
              </a:rPr>
              <a:t>. </a:t>
            </a:r>
            <a:r>
              <a:rPr lang="fr-CH" sz="1200" b="0" i="0" u="none" strike="noStrike" kern="1200" baseline="0" dirty="0" err="1">
                <a:solidFill>
                  <a:schemeClr val="tx1"/>
                </a:solidFill>
                <a:latin typeface="Arial" charset="0"/>
                <a:ea typeface="+mn-ea"/>
                <a:cs typeface="Arial" charset="0"/>
              </a:rPr>
              <a:t>However</a:t>
            </a:r>
            <a:r>
              <a:rPr lang="fr-CH" sz="1200" b="0" i="0" u="none" strike="noStrike" kern="1200" baseline="0" dirty="0">
                <a:solidFill>
                  <a:schemeClr val="tx1"/>
                </a:solidFill>
                <a:latin typeface="Arial" charset="0"/>
                <a:ea typeface="+mn-ea"/>
                <a:cs typeface="Arial" charset="0"/>
              </a:rPr>
              <a:t>, the </a:t>
            </a:r>
            <a:r>
              <a:rPr lang="fr-CH" sz="1200" b="0" i="0" u="none" strike="noStrike" kern="1200" baseline="0" dirty="0" err="1">
                <a:solidFill>
                  <a:schemeClr val="tx1"/>
                </a:solidFill>
                <a:latin typeface="Arial" charset="0"/>
                <a:ea typeface="+mn-ea"/>
                <a:cs typeface="Arial" charset="0"/>
              </a:rPr>
              <a:t>Islamic</a:t>
            </a:r>
            <a:r>
              <a:rPr lang="fr-CH" sz="1200" b="0" i="0" u="none" strike="noStrike" kern="1200" baseline="0" dirty="0">
                <a:solidFill>
                  <a:schemeClr val="tx1"/>
                </a:solidFill>
                <a:latin typeface="Arial" charset="0"/>
                <a:ea typeface="+mn-ea"/>
                <a:cs typeface="Arial" charset="0"/>
              </a:rPr>
              <a:t> </a:t>
            </a:r>
            <a:r>
              <a:rPr lang="fr-CH" sz="1200" b="0" i="0" u="none" strike="noStrike" kern="1200" baseline="0" dirty="0" err="1">
                <a:solidFill>
                  <a:schemeClr val="tx1"/>
                </a:solidFill>
                <a:latin typeface="Arial" charset="0"/>
                <a:ea typeface="+mn-ea"/>
                <a:cs typeface="Arial" charset="0"/>
              </a:rPr>
              <a:t>Republic</a:t>
            </a:r>
            <a:r>
              <a:rPr lang="fr-CH" sz="1200" b="0" i="0" u="none" strike="noStrike" kern="1200" baseline="0" dirty="0">
                <a:solidFill>
                  <a:schemeClr val="tx1"/>
                </a:solidFill>
                <a:latin typeface="Arial" charset="0"/>
                <a:ea typeface="+mn-ea"/>
                <a:cs typeface="Arial" charset="0"/>
              </a:rPr>
              <a:t> of Iran </a:t>
            </a:r>
            <a:r>
              <a:rPr lang="fr-CH" sz="1200" b="0" i="0" u="none" strike="noStrike" kern="1200" baseline="0" dirty="0" err="1">
                <a:solidFill>
                  <a:schemeClr val="tx1"/>
                </a:solidFill>
                <a:latin typeface="Arial" charset="0"/>
                <a:ea typeface="+mn-ea"/>
                <a:cs typeface="Arial" charset="0"/>
              </a:rPr>
              <a:t>reserved</a:t>
            </a:r>
            <a:r>
              <a:rPr lang="fr-CH" sz="1200" b="0" i="0" u="none" strike="noStrike" kern="1200" baseline="0" dirty="0">
                <a:solidFill>
                  <a:schemeClr val="tx1"/>
                </a:solidFill>
                <a:latin typeface="Arial" charset="0"/>
                <a:ea typeface="+mn-ea"/>
                <a:cs typeface="Arial" charset="0"/>
              </a:rPr>
              <a:t> the right </a:t>
            </a:r>
            <a:r>
              <a:rPr lang="en-US" sz="1200" b="0" i="0" u="none" strike="noStrike" kern="1200" baseline="0" dirty="0">
                <a:solidFill>
                  <a:schemeClr val="tx1"/>
                </a:solidFill>
                <a:latin typeface="Arial" charset="0"/>
                <a:ea typeface="+mn-ea"/>
                <a:cs typeface="Arial" charset="0"/>
              </a:rPr>
              <a:t>to return to the red </a:t>
            </a:r>
            <a:r>
              <a:rPr lang="fr-CH" sz="1200" b="0" i="0" u="none" strike="noStrike" kern="1200" baseline="0" dirty="0">
                <a:solidFill>
                  <a:schemeClr val="tx1"/>
                </a:solidFill>
                <a:latin typeface="Arial" charset="0"/>
                <a:ea typeface="+mn-ea"/>
                <a:cs typeface="Arial" charset="0"/>
              </a:rPr>
              <a:t>lion and </a:t>
            </a:r>
            <a:r>
              <a:rPr lang="fr-CH" sz="1200" b="0" i="0" u="none" strike="noStrike" kern="1200" baseline="0" dirty="0" err="1">
                <a:solidFill>
                  <a:schemeClr val="tx1"/>
                </a:solidFill>
                <a:latin typeface="Arial" charset="0"/>
                <a:ea typeface="+mn-ea"/>
                <a:cs typeface="Arial" charset="0"/>
              </a:rPr>
              <a:t>sun</a:t>
            </a:r>
            <a:r>
              <a:rPr lang="fr-CH" sz="1200" b="0" i="0" u="none" strike="noStrike" kern="1200" baseline="0" dirty="0">
                <a:solidFill>
                  <a:schemeClr val="tx1"/>
                </a:solidFill>
                <a:latin typeface="Arial" charset="0"/>
                <a:ea typeface="+mn-ea"/>
                <a:cs typeface="Arial" charset="0"/>
              </a:rPr>
              <a:t> </a:t>
            </a:r>
            <a:r>
              <a:rPr lang="fr-CH" sz="1200" b="0" i="0" u="none" strike="noStrike" kern="1200" baseline="0" dirty="0" err="1">
                <a:solidFill>
                  <a:schemeClr val="tx1"/>
                </a:solidFill>
                <a:latin typeface="Arial" charset="0"/>
                <a:ea typeface="+mn-ea"/>
                <a:cs typeface="Arial" charset="0"/>
              </a:rPr>
              <a:t>should</a:t>
            </a:r>
            <a:r>
              <a:rPr lang="fr-CH" sz="1200" b="0" i="0" u="none" strike="noStrike" kern="1200" baseline="0" dirty="0">
                <a:solidFill>
                  <a:schemeClr val="tx1"/>
                </a:solidFill>
                <a:latin typeface="Arial" charset="0"/>
                <a:ea typeface="+mn-ea"/>
                <a:cs typeface="Arial" charset="0"/>
              </a:rPr>
              <a:t> new </a:t>
            </a:r>
            <a:r>
              <a:rPr lang="fr-CH" sz="1200" b="0" i="0" u="none" strike="noStrike" kern="1200" baseline="0" dirty="0" err="1">
                <a:solidFill>
                  <a:schemeClr val="tx1"/>
                </a:solidFill>
                <a:latin typeface="Arial" charset="0"/>
                <a:ea typeface="+mn-ea"/>
                <a:cs typeface="Arial" charset="0"/>
              </a:rPr>
              <a:t>emblems</a:t>
            </a:r>
            <a:r>
              <a:rPr lang="fr-CH" sz="1200" b="0" i="0" u="none" strike="noStrike" kern="1200" baseline="0" dirty="0">
                <a:solidFill>
                  <a:schemeClr val="tx1"/>
                </a:solidFill>
                <a:latin typeface="Arial" charset="0"/>
                <a:ea typeface="+mn-ea"/>
                <a:cs typeface="Arial" charset="0"/>
              </a:rPr>
              <a:t> </a:t>
            </a:r>
            <a:r>
              <a:rPr lang="fr-CH" sz="1200" b="0" i="0" u="none" strike="noStrike" kern="1200" baseline="0" dirty="0" err="1">
                <a:solidFill>
                  <a:schemeClr val="tx1"/>
                </a:solidFill>
                <a:latin typeface="Arial" charset="0"/>
                <a:ea typeface="+mn-ea"/>
                <a:cs typeface="Arial" charset="0"/>
              </a:rPr>
              <a:t>be</a:t>
            </a:r>
            <a:r>
              <a:rPr lang="fr-CH" sz="1200" b="0" i="0" u="none" strike="noStrike" kern="1200" baseline="0" dirty="0">
                <a:solidFill>
                  <a:schemeClr val="tx1"/>
                </a:solidFill>
                <a:latin typeface="Arial" charset="0"/>
                <a:ea typeface="+mn-ea"/>
                <a:cs typeface="Arial" charset="0"/>
              </a:rPr>
              <a:t> </a:t>
            </a:r>
            <a:r>
              <a:rPr lang="fr-CH" sz="1200" b="0" i="0" u="none" strike="noStrike" kern="1200" baseline="0" dirty="0" err="1">
                <a:solidFill>
                  <a:schemeClr val="tx1"/>
                </a:solidFill>
                <a:latin typeface="Arial" charset="0"/>
                <a:ea typeface="+mn-ea"/>
                <a:cs typeface="Arial" charset="0"/>
              </a:rPr>
              <a:t>recognized</a:t>
            </a:r>
            <a:r>
              <a:rPr lang="fr-CH" sz="1200" b="0" i="0" u="none" strike="noStrike" kern="1200" baseline="0" dirty="0">
                <a:solidFill>
                  <a:schemeClr val="tx1"/>
                </a:solidFill>
                <a:latin typeface="Arial" charset="0"/>
                <a:ea typeface="+mn-ea"/>
                <a:cs typeface="Arial" charset="0"/>
              </a:rPr>
              <a:t>.</a:t>
            </a:r>
            <a:endParaRPr lang="fr-CH" i="0" dirty="0"/>
          </a:p>
        </p:txBody>
      </p:sp>
      <p:sp>
        <p:nvSpPr>
          <p:cNvPr id="4" name="Slide Number Placeholder 3"/>
          <p:cNvSpPr>
            <a:spLocks noGrp="1"/>
          </p:cNvSpPr>
          <p:nvPr>
            <p:ph type="sldNum" sz="quarter" idx="10"/>
          </p:nvPr>
        </p:nvSpPr>
        <p:spPr/>
        <p:txBody>
          <a:bodyPr/>
          <a:lstStyle/>
          <a:p>
            <a:pPr>
              <a:defRPr/>
            </a:pPr>
            <a:fld id="{746F6E6A-D4D0-4691-9593-C12F59DD7262}" type="slidenum">
              <a:rPr lang="en-GB" smtClean="0"/>
              <a:pPr>
                <a:defRPr/>
              </a:pPr>
              <a:t>3</a:t>
            </a:fld>
            <a:endParaRPr lang="en-GB"/>
          </a:p>
        </p:txBody>
      </p:sp>
    </p:spTree>
    <p:extLst>
      <p:ext uri="{BB962C8B-B14F-4D97-AF65-F5344CB8AC3E}">
        <p14:creationId xmlns:p14="http://schemas.microsoft.com/office/powerpoint/2010/main" val="4050115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Arial" charset="0"/>
              </a:rPr>
              <a:t>In 1859, Henry Dunant, a Swiss businessman travelling through northern Italy, witnessed the grim aftermath of a battle in and around the city of </a:t>
            </a:r>
            <a:r>
              <a:rPr lang="en-US" sz="1200" kern="1200" dirty="0" err="1">
                <a:solidFill>
                  <a:schemeClr val="tx1"/>
                </a:solidFill>
                <a:effectLst/>
                <a:latin typeface="Arial" charset="0"/>
                <a:ea typeface="+mn-ea"/>
                <a:cs typeface="Arial" charset="0"/>
              </a:rPr>
              <a:t>Solferino</a:t>
            </a:r>
            <a:r>
              <a:rPr lang="en-US" sz="1200" kern="1200" dirty="0">
                <a:solidFill>
                  <a:schemeClr val="tx1"/>
                </a:solidFill>
                <a:effectLst/>
                <a:latin typeface="Arial" charset="0"/>
                <a:ea typeface="+mn-ea"/>
                <a:cs typeface="Arial" charset="0"/>
              </a:rPr>
              <a:t>. Deeply moved by the suffering of thousands of wounded and dying soldiers left without any medical care, he published </a:t>
            </a:r>
            <a:r>
              <a:rPr lang="en-US" sz="1200" i="1" kern="1200" dirty="0">
                <a:solidFill>
                  <a:schemeClr val="tx1"/>
                </a:solidFill>
                <a:effectLst/>
                <a:latin typeface="Arial" charset="0"/>
                <a:ea typeface="+mn-ea"/>
                <a:cs typeface="Arial" charset="0"/>
              </a:rPr>
              <a:t>A Memory of </a:t>
            </a:r>
            <a:r>
              <a:rPr lang="en-US" sz="1200" i="1" kern="1200" dirty="0" err="1">
                <a:solidFill>
                  <a:schemeClr val="tx1"/>
                </a:solidFill>
                <a:effectLst/>
                <a:latin typeface="Arial" charset="0"/>
                <a:ea typeface="+mn-ea"/>
                <a:cs typeface="Arial" charset="0"/>
              </a:rPr>
              <a:t>Solferino</a:t>
            </a:r>
            <a:r>
              <a:rPr lang="en-US" sz="1200" kern="1200" dirty="0">
                <a:solidFill>
                  <a:schemeClr val="tx1"/>
                </a:solidFill>
                <a:effectLst/>
                <a:latin typeface="Arial" charset="0"/>
                <a:ea typeface="+mn-ea"/>
                <a:cs typeface="Arial" charset="0"/>
              </a:rPr>
              <a:t>, in which he put forward two proposals for improving assistance for war victims:</a:t>
            </a:r>
            <a:endParaRPr lang="fr-CH" sz="1200" kern="1200" dirty="0">
              <a:solidFill>
                <a:schemeClr val="tx1"/>
              </a:solidFill>
              <a:effectLst/>
              <a:latin typeface="Arial" charset="0"/>
              <a:ea typeface="+mn-ea"/>
              <a:cs typeface="Arial" charset="0"/>
            </a:endParaRPr>
          </a:p>
          <a:p>
            <a:r>
              <a:rPr lang="en-US" sz="1200" kern="1200" dirty="0">
                <a:solidFill>
                  <a:schemeClr val="tx1"/>
                </a:solidFill>
                <a:effectLst/>
                <a:latin typeface="Arial" charset="0"/>
                <a:ea typeface="+mn-ea"/>
                <a:cs typeface="Arial" charset="0"/>
              </a:rPr>
              <a:t> </a:t>
            </a:r>
            <a:endParaRPr lang="fr-CH" sz="1200" kern="1200" dirty="0">
              <a:solidFill>
                <a:schemeClr val="tx1"/>
              </a:solidFill>
              <a:effectLst/>
              <a:latin typeface="Arial" charset="0"/>
              <a:ea typeface="+mn-ea"/>
              <a:cs typeface="Arial" charset="0"/>
            </a:endParaRPr>
          </a:p>
          <a:p>
            <a:r>
              <a:rPr lang="en-US" sz="1200" kern="1200" dirty="0">
                <a:solidFill>
                  <a:schemeClr val="tx1"/>
                </a:solidFill>
                <a:effectLst/>
                <a:latin typeface="Arial" charset="0"/>
                <a:ea typeface="+mn-ea"/>
                <a:cs typeface="Arial" charset="0"/>
              </a:rPr>
              <a:t>• to set up in peacetime, in every country, relief societies composed of volunteers ready to take care of wounded soldiers in wartime;</a:t>
            </a:r>
            <a:endParaRPr lang="fr-CH" sz="1200" kern="1200" dirty="0">
              <a:solidFill>
                <a:schemeClr val="tx1"/>
              </a:solidFill>
              <a:effectLst/>
              <a:latin typeface="Arial" charset="0"/>
              <a:ea typeface="+mn-ea"/>
              <a:cs typeface="Arial" charset="0"/>
            </a:endParaRPr>
          </a:p>
          <a:p>
            <a:r>
              <a:rPr lang="en-US" sz="1200" kern="1200" dirty="0">
                <a:solidFill>
                  <a:schemeClr val="tx1"/>
                </a:solidFill>
                <a:effectLst/>
                <a:latin typeface="Arial" charset="0"/>
                <a:ea typeface="+mn-ea"/>
                <a:cs typeface="Arial" charset="0"/>
              </a:rPr>
              <a:t> • </a:t>
            </a:r>
            <a:r>
              <a:rPr lang="en-US" sz="1200" dirty="0"/>
              <a:t>to encourage countries to agree to the idea of an international legal protection for the wounded and sick on the battlefield and those caring for them  </a:t>
            </a:r>
            <a:endParaRPr lang="fr-CH" sz="1200" kern="1200" dirty="0">
              <a:solidFill>
                <a:schemeClr val="tx1"/>
              </a:solidFill>
              <a:effectLst/>
              <a:latin typeface="Arial" charset="0"/>
              <a:ea typeface="+mn-ea"/>
              <a:cs typeface="Arial" charset="0"/>
            </a:endParaRPr>
          </a:p>
          <a:p>
            <a:r>
              <a:rPr lang="en-US" sz="1200" kern="1200" dirty="0">
                <a:solidFill>
                  <a:schemeClr val="tx1"/>
                </a:solidFill>
                <a:effectLst/>
                <a:latin typeface="Arial" charset="0"/>
                <a:ea typeface="+mn-ea"/>
                <a:cs typeface="Arial" charset="0"/>
              </a:rPr>
              <a:t> </a:t>
            </a:r>
            <a:endParaRPr lang="fr-CH" sz="1200" kern="1200" dirty="0">
              <a:solidFill>
                <a:schemeClr val="tx1"/>
              </a:solidFill>
              <a:effectLst/>
              <a:latin typeface="Arial" charset="0"/>
              <a:ea typeface="+mn-ea"/>
              <a:cs typeface="Arial" charset="0"/>
            </a:endParaRPr>
          </a:p>
          <a:p>
            <a:r>
              <a:rPr lang="en-US" sz="1200" kern="1200" dirty="0">
                <a:solidFill>
                  <a:schemeClr val="tx1"/>
                </a:solidFill>
                <a:effectLst/>
                <a:latin typeface="Arial" charset="0"/>
                <a:ea typeface="+mn-ea"/>
                <a:cs typeface="Arial" charset="0"/>
              </a:rPr>
              <a:t>The first proposal led to the establishment of a National Red Cross or Red Crescent Society in almost every country around the world. </a:t>
            </a:r>
            <a:endParaRPr lang="fr-CH" sz="1200" kern="1200" dirty="0">
              <a:solidFill>
                <a:schemeClr val="tx1"/>
              </a:solidFill>
              <a:effectLst/>
              <a:latin typeface="Arial" charset="0"/>
              <a:ea typeface="+mn-ea"/>
              <a:cs typeface="Arial" charset="0"/>
            </a:endParaRPr>
          </a:p>
          <a:p>
            <a:r>
              <a:rPr lang="en-US" sz="1200" kern="1200" dirty="0">
                <a:solidFill>
                  <a:schemeClr val="tx1"/>
                </a:solidFill>
                <a:effectLst/>
                <a:latin typeface="Arial" charset="0"/>
                <a:ea typeface="+mn-ea"/>
                <a:cs typeface="Arial" charset="0"/>
              </a:rPr>
              <a:t> </a:t>
            </a:r>
            <a:endParaRPr lang="fr-CH" sz="1200" kern="1200" dirty="0">
              <a:solidFill>
                <a:schemeClr val="tx1"/>
              </a:solidFill>
              <a:effectLst/>
              <a:latin typeface="Arial" charset="0"/>
              <a:ea typeface="+mn-ea"/>
              <a:cs typeface="Arial" charset="0"/>
            </a:endParaRPr>
          </a:p>
          <a:p>
            <a:r>
              <a:rPr lang="en-US" sz="1200" kern="1200" dirty="0">
                <a:solidFill>
                  <a:schemeClr val="tx1"/>
                </a:solidFill>
                <a:effectLst/>
                <a:latin typeface="Arial" charset="0"/>
                <a:ea typeface="+mn-ea"/>
                <a:cs typeface="Arial" charset="0"/>
              </a:rPr>
              <a:t>The second proposal set the stage for the adoption of the first Geneva Convention</a:t>
            </a:r>
            <a:r>
              <a:rPr lang="en-US" sz="1200" kern="1200" baseline="0" dirty="0">
                <a:solidFill>
                  <a:schemeClr val="tx1"/>
                </a:solidFill>
                <a:effectLst/>
                <a:latin typeface="Arial" charset="0"/>
                <a:ea typeface="+mn-ea"/>
                <a:cs typeface="Arial" charset="0"/>
              </a:rPr>
              <a:t> for the protection of the wounded and sick in armed forces in the field</a:t>
            </a:r>
            <a:r>
              <a:rPr lang="en-US" sz="1200" kern="1200" dirty="0">
                <a:solidFill>
                  <a:schemeClr val="tx1"/>
                </a:solidFill>
                <a:effectLst/>
                <a:latin typeface="Arial" charset="0"/>
                <a:ea typeface="+mn-ea"/>
                <a:cs typeface="Arial" charset="0"/>
              </a:rPr>
              <a:t>. The four Geneva Conventions of 1949 (https://www.icrc.org/en/war-and-law/treaties-customary-law/geneva-conventions) are today accepted by, and binding upon, all States. That proposal also led to the adoption of a single distinctive sign that would help to protect military medical services, volunteer aid workers and wounded people during armed conflict. The sign – or emblem as it was eventually called – had to be simple, identifiable from a distance, known to everyone and always identical.</a:t>
            </a:r>
            <a:endParaRPr lang="fr-CH" dirty="0"/>
          </a:p>
          <a:p>
            <a:endParaRPr lang="fr-CH" dirty="0"/>
          </a:p>
        </p:txBody>
      </p:sp>
      <p:sp>
        <p:nvSpPr>
          <p:cNvPr id="4" name="Slide Number Placeholder 3"/>
          <p:cNvSpPr>
            <a:spLocks noGrp="1"/>
          </p:cNvSpPr>
          <p:nvPr>
            <p:ph type="sldNum" sz="quarter" idx="10"/>
          </p:nvPr>
        </p:nvSpPr>
        <p:spPr/>
        <p:txBody>
          <a:bodyPr/>
          <a:lstStyle/>
          <a:p>
            <a:pPr>
              <a:defRPr/>
            </a:pPr>
            <a:fld id="{746F6E6A-D4D0-4691-9593-C12F59DD7262}" type="slidenum">
              <a:rPr lang="en-GB">
                <a:solidFill>
                  <a:srgbClr val="000000"/>
                </a:solidFill>
              </a:rPr>
              <a:pPr>
                <a:defRPr/>
              </a:pPr>
              <a:t>4</a:t>
            </a:fld>
            <a:endParaRPr lang="en-GB">
              <a:solidFill>
                <a:srgbClr val="000000"/>
              </a:solidFill>
            </a:endParaRPr>
          </a:p>
        </p:txBody>
      </p:sp>
    </p:spTree>
    <p:extLst>
      <p:ext uri="{BB962C8B-B14F-4D97-AF65-F5344CB8AC3E}">
        <p14:creationId xmlns:p14="http://schemas.microsoft.com/office/powerpoint/2010/main" val="115005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Arial" charset="0"/>
              </a:rPr>
              <a:t>All three emblems have equal status and may be used individually as a protective device. </a:t>
            </a:r>
            <a:r>
              <a:rPr lang="en-US" sz="1200" b="1" kern="1200" dirty="0">
                <a:solidFill>
                  <a:schemeClr val="tx1"/>
                </a:solidFill>
                <a:effectLst/>
                <a:latin typeface="Arial" charset="0"/>
                <a:ea typeface="+mn-ea"/>
                <a:cs typeface="Arial" charset="0"/>
              </a:rPr>
              <a:t>The</a:t>
            </a:r>
            <a:r>
              <a:rPr lang="en-US" sz="1200" b="1" kern="1200" baseline="0" dirty="0">
                <a:solidFill>
                  <a:schemeClr val="tx1"/>
                </a:solidFill>
                <a:effectLst/>
                <a:latin typeface="Arial" charset="0"/>
                <a:ea typeface="+mn-ea"/>
                <a:cs typeface="Arial" charset="0"/>
              </a:rPr>
              <a:t> emblem in its protective function</a:t>
            </a:r>
            <a:r>
              <a:rPr lang="en-US" sz="1200" b="1" kern="1200" dirty="0">
                <a:solidFill>
                  <a:schemeClr val="tx1"/>
                </a:solidFill>
                <a:effectLst/>
                <a:latin typeface="Arial" charset="0"/>
                <a:ea typeface="+mn-ea"/>
                <a:cs typeface="Arial" charset="0"/>
              </a:rPr>
              <a:t> must be displayed on a white background, without wording or additional graphics, designs or inscriptions,</a:t>
            </a:r>
            <a:r>
              <a:rPr lang="en-US" sz="1200" b="1" kern="1200" baseline="0" dirty="0">
                <a:solidFill>
                  <a:schemeClr val="tx1"/>
                </a:solidFill>
                <a:effectLst/>
                <a:latin typeface="Arial" charset="0"/>
                <a:ea typeface="+mn-ea"/>
                <a:cs typeface="Arial" charset="0"/>
              </a:rPr>
              <a:t> and are displayed in large size.</a:t>
            </a:r>
            <a:endParaRPr lang="fr-CH" sz="1200" b="1" kern="1200" dirty="0">
              <a:solidFill>
                <a:schemeClr val="tx1"/>
              </a:solidFill>
              <a:effectLst/>
              <a:latin typeface="Arial" charset="0"/>
              <a:ea typeface="+mn-ea"/>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746F6E6A-D4D0-4691-9593-C12F59DD7262}" type="slidenum">
              <a:rPr lang="en-GB" smtClean="0"/>
              <a:pPr>
                <a:defRPr/>
              </a:pPr>
              <a:t>5</a:t>
            </a:fld>
            <a:endParaRPr lang="en-GB"/>
          </a:p>
        </p:txBody>
      </p:sp>
    </p:spTree>
    <p:extLst>
      <p:ext uri="{BB962C8B-B14F-4D97-AF65-F5344CB8AC3E}">
        <p14:creationId xmlns:p14="http://schemas.microsoft.com/office/powerpoint/2010/main" val="213894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emblem</a:t>
            </a:r>
            <a:r>
              <a:rPr lang="en-US" baseline="0" dirty="0"/>
              <a:t> for indicative use must be in small size.</a:t>
            </a:r>
            <a:endParaRPr lang="fr-CH" dirty="0"/>
          </a:p>
        </p:txBody>
      </p:sp>
      <p:sp>
        <p:nvSpPr>
          <p:cNvPr id="4" name="Slide Number Placeholder 3"/>
          <p:cNvSpPr>
            <a:spLocks noGrp="1"/>
          </p:cNvSpPr>
          <p:nvPr>
            <p:ph type="sldNum" sz="quarter" idx="10"/>
          </p:nvPr>
        </p:nvSpPr>
        <p:spPr/>
        <p:txBody>
          <a:bodyPr/>
          <a:lstStyle/>
          <a:p>
            <a:pPr>
              <a:defRPr/>
            </a:pPr>
            <a:fld id="{746F6E6A-D4D0-4691-9593-C12F59DD7262}" type="slidenum">
              <a:rPr lang="en-GB" smtClean="0"/>
              <a:pPr>
                <a:defRPr/>
              </a:pPr>
              <a:t>6</a:t>
            </a:fld>
            <a:endParaRPr lang="en-GB"/>
          </a:p>
        </p:txBody>
      </p:sp>
    </p:spTree>
    <p:extLst>
      <p:ext uri="{BB962C8B-B14F-4D97-AF65-F5344CB8AC3E}">
        <p14:creationId xmlns:p14="http://schemas.microsoft.com/office/powerpoint/2010/main" val="2387767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a:t>
            </a:r>
            <a:r>
              <a:rPr lang="en-US" b="1" baseline="0" dirty="0"/>
              <a:t>emblem in its protective function </a:t>
            </a:r>
            <a:r>
              <a:rPr lang="en-US" baseline="0" dirty="0"/>
              <a:t>is displayed in </a:t>
            </a:r>
            <a:r>
              <a:rPr lang="en-US" b="1" baseline="0" dirty="0"/>
              <a:t>large size </a:t>
            </a:r>
            <a:r>
              <a:rPr lang="en-US" baseline="0" dirty="0"/>
              <a:t>and </a:t>
            </a:r>
            <a:r>
              <a:rPr lang="en-US" b="1" baseline="0" dirty="0"/>
              <a:t>with no wording</a:t>
            </a:r>
            <a:r>
              <a:rPr lang="en-US" baseline="0" dirty="0"/>
              <a:t>, and </a:t>
            </a:r>
            <a:r>
              <a:rPr lang="en-US" b="1" baseline="0" dirty="0"/>
              <a:t>on a white background</a:t>
            </a:r>
            <a:r>
              <a:rPr lang="en-US" baseline="0" dirty="0"/>
              <a:t>.</a:t>
            </a:r>
          </a:p>
          <a:p>
            <a:endParaRPr lang="en-US" baseline="0" dirty="0"/>
          </a:p>
          <a:p>
            <a:r>
              <a:rPr lang="en-US" baseline="0" dirty="0"/>
              <a:t>A </a:t>
            </a:r>
            <a:r>
              <a:rPr lang="en-US" b="1" baseline="0" dirty="0"/>
              <a:t>logo</a:t>
            </a:r>
            <a:r>
              <a:rPr lang="en-US" baseline="0" dirty="0"/>
              <a:t> is displayed in a </a:t>
            </a:r>
            <a:r>
              <a:rPr lang="en-US" b="1" baseline="0" dirty="0"/>
              <a:t>small size </a:t>
            </a:r>
            <a:r>
              <a:rPr lang="en-US" baseline="0" dirty="0"/>
              <a:t>with the </a:t>
            </a:r>
            <a:r>
              <a:rPr lang="en-US" b="1" baseline="0" dirty="0"/>
              <a:t>words of the name of the Movement component</a:t>
            </a:r>
            <a:r>
              <a:rPr lang="en-US" b="0" baseline="0" dirty="0"/>
              <a:t>; t</a:t>
            </a:r>
            <a:r>
              <a:rPr lang="en-US" baseline="0" dirty="0"/>
              <a:t>he emblems in the logo must also be </a:t>
            </a:r>
            <a:r>
              <a:rPr lang="en-US" b="1" baseline="0" dirty="0"/>
              <a:t>on a white background</a:t>
            </a:r>
            <a:r>
              <a:rPr lang="en-US" baseline="0" dirty="0"/>
              <a:t>.</a:t>
            </a:r>
            <a:endParaRPr lang="fr-CH" dirty="0"/>
          </a:p>
        </p:txBody>
      </p:sp>
      <p:sp>
        <p:nvSpPr>
          <p:cNvPr id="4" name="Slide Number Placeholder 3"/>
          <p:cNvSpPr>
            <a:spLocks noGrp="1"/>
          </p:cNvSpPr>
          <p:nvPr>
            <p:ph type="sldNum" sz="quarter" idx="10"/>
          </p:nvPr>
        </p:nvSpPr>
        <p:spPr/>
        <p:txBody>
          <a:bodyPr/>
          <a:lstStyle/>
          <a:p>
            <a:pPr>
              <a:defRPr/>
            </a:pPr>
            <a:fld id="{746F6E6A-D4D0-4691-9593-C12F59DD7262}" type="slidenum">
              <a:rPr lang="en-GB" smtClean="0"/>
              <a:pPr>
                <a:defRPr/>
              </a:pPr>
              <a:t>7</a:t>
            </a:fld>
            <a:endParaRPr lang="en-GB"/>
          </a:p>
        </p:txBody>
      </p:sp>
    </p:spTree>
    <p:extLst>
      <p:ext uri="{BB962C8B-B14F-4D97-AF65-F5344CB8AC3E}">
        <p14:creationId xmlns:p14="http://schemas.microsoft.com/office/powerpoint/2010/main" val="2618563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Logos have two elements</a:t>
            </a:r>
            <a:r>
              <a:rPr lang="en-US" b="1" baseline="0" dirty="0"/>
              <a:t>:  an emblem </a:t>
            </a:r>
            <a:r>
              <a:rPr lang="en-US" b="0" baseline="0" dirty="0"/>
              <a:t>and</a:t>
            </a:r>
            <a:r>
              <a:rPr lang="en-US" b="1" baseline="0" dirty="0"/>
              <a:t> a Movement component name </a:t>
            </a:r>
            <a:r>
              <a:rPr lang="en-US" baseline="0" dirty="0"/>
              <a:t>(i.e. ICRC, New Zealand Red Cross, Pakistan Red Crescent, </a:t>
            </a:r>
            <a:r>
              <a:rPr lang="en-US" baseline="0" dirty="0" err="1"/>
              <a:t>etc</a:t>
            </a:r>
            <a:r>
              <a:rPr lang="en-US" baseline="0" dirty="0"/>
              <a:t> as displayed above)</a:t>
            </a:r>
            <a:endParaRPr lang="fr-CH" dirty="0"/>
          </a:p>
        </p:txBody>
      </p:sp>
      <p:sp>
        <p:nvSpPr>
          <p:cNvPr id="4" name="Slide Number Placeholder 3"/>
          <p:cNvSpPr>
            <a:spLocks noGrp="1"/>
          </p:cNvSpPr>
          <p:nvPr>
            <p:ph type="sldNum" sz="quarter" idx="10"/>
          </p:nvPr>
        </p:nvSpPr>
        <p:spPr/>
        <p:txBody>
          <a:bodyPr/>
          <a:lstStyle/>
          <a:p>
            <a:pPr>
              <a:defRPr/>
            </a:pPr>
            <a:fld id="{746F6E6A-D4D0-4691-9593-C12F59DD7262}" type="slidenum">
              <a:rPr lang="en-GB">
                <a:solidFill>
                  <a:srgbClr val="000000"/>
                </a:solidFill>
              </a:rPr>
              <a:pPr>
                <a:defRPr/>
              </a:pPr>
              <a:t>8</a:t>
            </a:fld>
            <a:endParaRPr lang="en-GB">
              <a:solidFill>
                <a:srgbClr val="000000"/>
              </a:solidFill>
            </a:endParaRPr>
          </a:p>
        </p:txBody>
      </p:sp>
    </p:spTree>
    <p:extLst>
      <p:ext uri="{BB962C8B-B14F-4D97-AF65-F5344CB8AC3E}">
        <p14:creationId xmlns:p14="http://schemas.microsoft.com/office/powerpoint/2010/main" val="38764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1038" y="4612010"/>
            <a:ext cx="5443537" cy="5184576"/>
          </a:xfrm>
        </p:spPr>
        <p:txBody>
          <a:bodyPr/>
          <a:lstStyle/>
          <a:p>
            <a:pPr marL="0"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050" b="0" dirty="0"/>
              <a:t>For more information – see the</a:t>
            </a:r>
            <a:r>
              <a:rPr lang="en-US" sz="1050" b="0" baseline="0" dirty="0"/>
              <a:t> </a:t>
            </a:r>
            <a:r>
              <a:rPr lang="en-US" sz="1050" b="1" baseline="0" dirty="0"/>
              <a:t>key messages </a:t>
            </a:r>
            <a:r>
              <a:rPr lang="en-US" sz="1050" b="0" baseline="0" dirty="0"/>
              <a:t>and </a:t>
            </a:r>
            <a:r>
              <a:rPr lang="en-US" sz="1050" b="1" baseline="0" dirty="0"/>
              <a:t>frequently asked questions </a:t>
            </a:r>
            <a:r>
              <a:rPr lang="en-US" sz="1050" b="0" baseline="0" dirty="0"/>
              <a:t>on the Movement logo on </a:t>
            </a:r>
            <a:r>
              <a:rPr lang="en-US" sz="1050" b="1" baseline="0" dirty="0" err="1"/>
              <a:t>FedNet</a:t>
            </a:r>
            <a:r>
              <a:rPr lang="en-US" sz="1050" b="0" baseline="0" dirty="0"/>
              <a:t> (https://fednet.ifrc.org/movementlogo).</a:t>
            </a:r>
          </a:p>
          <a:p>
            <a:pPr marL="0"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050" b="0" dirty="0"/>
          </a:p>
          <a:p>
            <a:pPr marL="0"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050" b="1" dirty="0"/>
              <a:t>What</a:t>
            </a:r>
            <a:r>
              <a:rPr lang="en-US" sz="1050" b="1" baseline="0" dirty="0"/>
              <a:t> is the Movement logo and what is its purpose?</a:t>
            </a:r>
            <a:endParaRPr lang="en-US" sz="1050" b="1" dirty="0"/>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50" b="0" dirty="0"/>
              <a:t>The</a:t>
            </a:r>
            <a:r>
              <a:rPr lang="en-US" sz="1050" b="0" baseline="0" dirty="0"/>
              <a:t> Movement logo was adopted by Movement components at the Council of Delegates in December 2015.  </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50" b="0" dirty="0"/>
              <a:t>The logo is only </a:t>
            </a:r>
            <a:r>
              <a:rPr lang="en-US" sz="1050" b="1" dirty="0"/>
              <a:t>available in the six official languages</a:t>
            </a:r>
            <a:r>
              <a:rPr lang="en-US" sz="1050" b="1" baseline="0" dirty="0"/>
              <a:t> </a:t>
            </a:r>
            <a:r>
              <a:rPr lang="en-US" sz="1050" b="0" baseline="0" dirty="0"/>
              <a:t>of the International Red Cross and Red Crescent Conference (Arabic, Chinese, English, French, Russian, Spanish).</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050" dirty="0">
                <a:solidFill>
                  <a:srgbClr val="000000"/>
                </a:solidFill>
                <a:latin typeface="Arial" charset="0"/>
                <a:cs typeface="Arial" charset="0"/>
              </a:rPr>
              <a:t>Visually represents Movement components using one logo</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050" dirty="0">
                <a:solidFill>
                  <a:srgbClr val="000000"/>
                </a:solidFill>
                <a:latin typeface="Arial" charset="0"/>
                <a:cs typeface="Arial" charset="0"/>
              </a:rPr>
              <a:t>Enhances our collective “Red Cross Red Crescent” brand</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050" dirty="0">
                <a:solidFill>
                  <a:srgbClr val="000000"/>
                </a:solidFill>
                <a:latin typeface="Arial" charset="0"/>
                <a:cs typeface="Arial" charset="0"/>
              </a:rPr>
              <a:t>Enables us to “speak with one voice” and promote our work for contexts, events, themes and campaigns of global concern and interest</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050" dirty="0">
                <a:solidFill>
                  <a:srgbClr val="000000"/>
                </a:solidFill>
                <a:latin typeface="Arial" charset="0"/>
                <a:cs typeface="Arial" charset="0"/>
              </a:rPr>
              <a:t>Enhances our positioning as a relevant and essential humanitarian network present and active around the world</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050" dirty="0">
                <a:solidFill>
                  <a:srgbClr val="000000"/>
                </a:solidFill>
                <a:latin typeface="Arial" charset="0"/>
                <a:cs typeface="Arial" charset="0"/>
              </a:rPr>
              <a:t>Meets expectations and opportunities to participate in Movement-wide global fundraising initiatives</a:t>
            </a:r>
          </a:p>
          <a:p>
            <a:pPr marL="0" indent="0">
              <a:spcAft>
                <a:spcPts val="0"/>
              </a:spcAft>
              <a:buFont typeface="Arial" panose="020B0604020202020204" pitchFamily="34" charset="0"/>
              <a:buNone/>
            </a:pPr>
            <a:endParaRPr lang="en-GB" sz="1050" b="1" dirty="0">
              <a:solidFill>
                <a:srgbClr val="000000"/>
              </a:solidFill>
            </a:endParaRPr>
          </a:p>
          <a:p>
            <a:pPr marL="0" indent="0">
              <a:spcAft>
                <a:spcPts val="0"/>
              </a:spcAft>
              <a:buFont typeface="Arial" panose="020B0604020202020204" pitchFamily="34" charset="0"/>
              <a:buNone/>
            </a:pPr>
            <a:r>
              <a:rPr lang="en-GB" sz="1050" b="1" dirty="0">
                <a:solidFill>
                  <a:srgbClr val="000000"/>
                </a:solidFill>
              </a:rPr>
              <a:t>What</a:t>
            </a:r>
            <a:r>
              <a:rPr lang="en-GB" sz="1050" b="1" baseline="0" dirty="0">
                <a:solidFill>
                  <a:srgbClr val="000000"/>
                </a:solidFill>
              </a:rPr>
              <a:t> are the four situations it can be used?</a:t>
            </a:r>
          </a:p>
          <a:p>
            <a:pPr marL="0" indent="0">
              <a:spcAft>
                <a:spcPts val="0"/>
              </a:spcAft>
              <a:buFont typeface="Arial" panose="020B0604020202020204" pitchFamily="34" charset="0"/>
              <a:buNone/>
            </a:pPr>
            <a:r>
              <a:rPr lang="en-GB" sz="1050" b="0" baseline="0" dirty="0">
                <a:solidFill>
                  <a:srgbClr val="000000"/>
                </a:solidFill>
              </a:rPr>
              <a:t>Exceptional use only and upon approval for:</a:t>
            </a:r>
            <a:endParaRPr lang="en-GB" sz="1050" b="0" dirty="0">
              <a:solidFill>
                <a:srgbClr val="000000"/>
              </a:solidFill>
            </a:endParaRPr>
          </a:p>
          <a:p>
            <a:pPr marL="285726" indent="-285726">
              <a:spcAft>
                <a:spcPts val="0"/>
              </a:spcAft>
              <a:buFont typeface="Arial" panose="020B0604020202020204" pitchFamily="34" charset="0"/>
              <a:buChar char="•"/>
            </a:pPr>
            <a:r>
              <a:rPr lang="en-GB" sz="1050" b="1" dirty="0">
                <a:solidFill>
                  <a:srgbClr val="000000"/>
                </a:solidFill>
              </a:rPr>
              <a:t>Representation</a:t>
            </a:r>
            <a:endParaRPr lang="en-GB" sz="1050" dirty="0">
              <a:solidFill>
                <a:srgbClr val="000000"/>
              </a:solidFill>
            </a:endParaRPr>
          </a:p>
          <a:p>
            <a:pPr marL="742887" lvl="1" indent="-285726">
              <a:spcAft>
                <a:spcPts val="0"/>
              </a:spcAft>
              <a:buFont typeface="Wingdings" panose="05000000000000000000" pitchFamily="2" charset="2"/>
              <a:buChar char="ü"/>
            </a:pPr>
            <a:r>
              <a:rPr lang="en-GB" sz="1050" dirty="0">
                <a:solidFill>
                  <a:srgbClr val="000000"/>
                </a:solidFill>
              </a:rPr>
              <a:t>materials of the Movement’s Statutory meetings</a:t>
            </a:r>
          </a:p>
          <a:p>
            <a:pPr marL="742887" lvl="1" indent="-285726">
              <a:spcAft>
                <a:spcPts val="0"/>
              </a:spcAft>
              <a:buFont typeface="Wingdings" panose="05000000000000000000" pitchFamily="2" charset="2"/>
              <a:buChar char="ü"/>
            </a:pPr>
            <a:r>
              <a:rPr lang="en-GB" sz="1050" dirty="0">
                <a:solidFill>
                  <a:srgbClr val="000000"/>
                </a:solidFill>
              </a:rPr>
              <a:t>in global events in which Movement components are participating</a:t>
            </a:r>
          </a:p>
          <a:p>
            <a:pPr marL="285726" indent="-285726">
              <a:spcAft>
                <a:spcPts val="0"/>
              </a:spcAft>
              <a:buFont typeface="Arial" panose="020B0604020202020204" pitchFamily="34" charset="0"/>
              <a:buChar char="•"/>
            </a:pPr>
            <a:r>
              <a:rPr lang="en-GB" sz="1050" b="1" dirty="0">
                <a:solidFill>
                  <a:srgbClr val="000000"/>
                </a:solidFill>
              </a:rPr>
              <a:t>Communication</a:t>
            </a:r>
            <a:endParaRPr lang="en-GB" sz="1050" dirty="0">
              <a:solidFill>
                <a:srgbClr val="000000"/>
              </a:solidFill>
            </a:endParaRPr>
          </a:p>
          <a:p>
            <a:pPr marL="742887" lvl="1" indent="-285726">
              <a:spcAft>
                <a:spcPts val="0"/>
              </a:spcAft>
              <a:buFont typeface="Wingdings" panose="05000000000000000000" pitchFamily="2" charset="2"/>
              <a:buChar char="ü"/>
            </a:pPr>
            <a:r>
              <a:rPr lang="en-GB" sz="1050" dirty="0">
                <a:solidFill>
                  <a:srgbClr val="000000"/>
                </a:solidFill>
              </a:rPr>
              <a:t>RC/RC magazine</a:t>
            </a:r>
          </a:p>
          <a:p>
            <a:pPr marL="742887" lvl="1" indent="-285726">
              <a:spcAft>
                <a:spcPts val="0"/>
              </a:spcAft>
              <a:buFont typeface="Wingdings" panose="05000000000000000000" pitchFamily="2" charset="2"/>
              <a:buChar char="ü"/>
            </a:pPr>
            <a:r>
              <a:rPr lang="en-GB" sz="1050" dirty="0">
                <a:solidFill>
                  <a:srgbClr val="000000"/>
                </a:solidFill>
              </a:rPr>
              <a:t>Movement-wide campaign materials, joint statements, digital platforms and other materials on contexts and themes of global concern (e.g. World Red Cross Red Crescent Day) </a:t>
            </a:r>
            <a:endParaRPr lang="fr-CH" sz="1050" dirty="0">
              <a:solidFill>
                <a:srgbClr val="000000"/>
              </a:solidFill>
            </a:endParaRPr>
          </a:p>
          <a:p>
            <a:pPr marL="285726" indent="-285726">
              <a:spcAft>
                <a:spcPts val="0"/>
              </a:spcAft>
              <a:buFont typeface="Arial" panose="020B0604020202020204" pitchFamily="34" charset="0"/>
              <a:buChar char="•"/>
            </a:pPr>
            <a:r>
              <a:rPr lang="en-GB" sz="1050" b="1" dirty="0">
                <a:solidFill>
                  <a:srgbClr val="000000"/>
                </a:solidFill>
              </a:rPr>
              <a:t>Movement promotion and fundraising for a humanitarian emergency</a:t>
            </a:r>
          </a:p>
          <a:p>
            <a:pPr marL="742887" lvl="1" indent="-285726">
              <a:spcAft>
                <a:spcPts val="0"/>
              </a:spcAft>
              <a:buFont typeface="Wingdings" panose="05000000000000000000" pitchFamily="2" charset="2"/>
              <a:buChar char="ü"/>
            </a:pPr>
            <a:r>
              <a:rPr lang="en-GB" sz="1050" dirty="0">
                <a:solidFill>
                  <a:srgbClr val="000000"/>
                </a:solidFill>
              </a:rPr>
              <a:t>for Movement-wide promotion and fundraising, including with an external partner, linked to a humanitarian emergency of global interest, where many Movement components are involved in the humanitarian response (major disaster such as Haiti EQ, Philippines Haiyan, or in the situation where a digital partner proposes to fundraise for the RCRC for a major disaster)</a:t>
            </a:r>
            <a:endParaRPr lang="fr-CH" sz="1050" dirty="0">
              <a:solidFill>
                <a:srgbClr val="000000"/>
              </a:solidFill>
            </a:endParaRPr>
          </a:p>
          <a:p>
            <a:pPr marL="285726" indent="-285726">
              <a:spcAft>
                <a:spcPts val="0"/>
              </a:spcAft>
              <a:buFont typeface="Arial" panose="020B0604020202020204" pitchFamily="34" charset="0"/>
              <a:buChar char="•"/>
            </a:pPr>
            <a:r>
              <a:rPr lang="en-GB" sz="1050" b="1" dirty="0">
                <a:solidFill>
                  <a:srgbClr val="000000"/>
                </a:solidFill>
              </a:rPr>
              <a:t>Movement promotion and fundraising for a general theme or campaign</a:t>
            </a:r>
            <a:endParaRPr lang="en-GB" sz="1050" dirty="0">
              <a:solidFill>
                <a:srgbClr val="000000"/>
              </a:solidFill>
            </a:endParaRPr>
          </a:p>
          <a:p>
            <a:pPr marL="742887" lvl="1" indent="-285726">
              <a:spcAft>
                <a:spcPts val="0"/>
              </a:spcAft>
              <a:buFont typeface="Wingdings" panose="05000000000000000000" pitchFamily="2" charset="2"/>
              <a:buChar char="ü"/>
            </a:pPr>
            <a:r>
              <a:rPr lang="en-GB" sz="1050" dirty="0">
                <a:solidFill>
                  <a:srgbClr val="000000"/>
                </a:solidFill>
              </a:rPr>
              <a:t>for Movement-wide promotion and fundraising initiatives for an event, theme or campaign, which may also include sponsorship from, or partnership with, an external partner (e.g. Health Care in Danger, food security, migration?)</a:t>
            </a:r>
          </a:p>
          <a:p>
            <a:pPr marL="0" indent="0">
              <a:spcAft>
                <a:spcPts val="0"/>
              </a:spcAft>
              <a:buFont typeface="Arial" panose="020B0604020202020204" pitchFamily="34" charset="0"/>
              <a:buNone/>
            </a:pPr>
            <a:endParaRPr lang="en-US" sz="1050" b="1" i="1" dirty="0"/>
          </a:p>
          <a:p>
            <a:pPr marL="0" indent="0">
              <a:spcAft>
                <a:spcPts val="0"/>
              </a:spcAft>
              <a:buFont typeface="Arial" panose="020B0604020202020204" pitchFamily="34" charset="0"/>
              <a:buNone/>
            </a:pPr>
            <a:r>
              <a:rPr lang="en-US" sz="1050" b="1" i="1" dirty="0"/>
              <a:t>Related question from the Movement Logo FAQs:  </a:t>
            </a:r>
          </a:p>
          <a:p>
            <a:pPr marL="0" indent="0">
              <a:spcAft>
                <a:spcPts val="0"/>
              </a:spcAft>
              <a:buFont typeface="Arial" panose="020B0604020202020204" pitchFamily="34" charset="0"/>
              <a:buNone/>
            </a:pPr>
            <a:r>
              <a:rPr lang="en-GB" sz="1050" b="1" dirty="0"/>
              <a:t>Can I display my National Society logo together with the Movement logo? </a:t>
            </a:r>
          </a:p>
          <a:p>
            <a:pPr marL="0" indent="0">
              <a:spcAft>
                <a:spcPts val="0"/>
              </a:spcAft>
              <a:buFont typeface="Arial" panose="020B0604020202020204" pitchFamily="34" charset="0"/>
              <a:buNone/>
            </a:pPr>
            <a:r>
              <a:rPr lang="en-GB" sz="1050" dirty="0"/>
              <a:t>Once the Movement logo is approved for use for a specific purpose, your National Society may choose to display the Movement logo alongside your logo, such as </a:t>
            </a:r>
            <a:r>
              <a:rPr lang="en-US" sz="1050" dirty="0"/>
              <a:t>for a Movement-wide event that your National Society is hosting, or in a press release for your domestic market on a humanitarian emergency of global concern. In these examples, your National Society can position itself as part of the global Movement using the Movement logo.</a:t>
            </a:r>
          </a:p>
          <a:p>
            <a:endParaRPr lang="en-GB" sz="1050" b="1" kern="1200" dirty="0">
              <a:solidFill>
                <a:schemeClr val="tx1"/>
              </a:solidFill>
              <a:effectLst/>
              <a:latin typeface="Arial" charset="0"/>
              <a:ea typeface="+mn-ea"/>
              <a:cs typeface="Arial" charset="0"/>
            </a:endParaRPr>
          </a:p>
          <a:p>
            <a:r>
              <a:rPr lang="en-GB" sz="1050" b="1" kern="1200" dirty="0">
                <a:solidFill>
                  <a:schemeClr val="tx1"/>
                </a:solidFill>
                <a:effectLst/>
                <a:latin typeface="Arial" charset="0"/>
                <a:ea typeface="+mn-ea"/>
                <a:cs typeface="Arial" charset="0"/>
              </a:rPr>
              <a:t>Why does the use of the Movement logo need to be approved?</a:t>
            </a:r>
            <a:endParaRPr lang="fr-CH" sz="1050" b="1" kern="1200" dirty="0">
              <a:solidFill>
                <a:schemeClr val="tx1"/>
              </a:solidFill>
              <a:effectLst/>
              <a:latin typeface="Arial" charset="0"/>
              <a:ea typeface="+mn-ea"/>
              <a:cs typeface="Arial" charset="0"/>
            </a:endParaRPr>
          </a:p>
          <a:p>
            <a:r>
              <a:rPr lang="en-US" sz="1050" kern="1200" dirty="0">
                <a:solidFill>
                  <a:schemeClr val="tx1"/>
                </a:solidFill>
                <a:effectLst/>
                <a:latin typeface="Arial" charset="0"/>
                <a:ea typeface="+mn-ea"/>
                <a:cs typeface="Arial" charset="0"/>
              </a:rPr>
              <a:t>In the consultations between the ICRC, the IFRC and National Societies on the Movement logo and its conditions and rules, all components of the Movement recognized the need for and importance of:</a:t>
            </a:r>
            <a:endParaRPr lang="fr-CH" sz="1050" kern="1200" dirty="0">
              <a:solidFill>
                <a:schemeClr val="tx1"/>
              </a:solidFill>
              <a:effectLst/>
              <a:latin typeface="Arial" charset="0"/>
              <a:ea typeface="+mn-ea"/>
              <a:cs typeface="Arial" charset="0"/>
            </a:endParaRPr>
          </a:p>
          <a:p>
            <a:pPr marL="171450" lvl="0" indent="-171450">
              <a:buFont typeface="Arial" panose="020B0604020202020204" pitchFamily="34" charset="0"/>
              <a:buChar char="•"/>
            </a:pPr>
            <a:r>
              <a:rPr lang="en-US" sz="1050" kern="1200" dirty="0">
                <a:solidFill>
                  <a:schemeClr val="tx1"/>
                </a:solidFill>
                <a:effectLst/>
                <a:latin typeface="Arial" charset="0"/>
                <a:ea typeface="+mn-ea"/>
                <a:cs typeface="Arial" charset="0"/>
              </a:rPr>
              <a:t>protecting the brands and logos of individual Movement components; and</a:t>
            </a:r>
            <a:endParaRPr lang="fr-CH" sz="1050" kern="1200" dirty="0">
              <a:solidFill>
                <a:schemeClr val="tx1"/>
              </a:solidFill>
              <a:effectLst/>
              <a:latin typeface="Arial" charset="0"/>
              <a:ea typeface="+mn-ea"/>
              <a:cs typeface="Arial" charset="0"/>
            </a:endParaRPr>
          </a:p>
          <a:p>
            <a:pPr marL="171450" lvl="0" indent="-171450">
              <a:buFont typeface="Arial" panose="020B0604020202020204" pitchFamily="34" charset="0"/>
              <a:buChar char="•"/>
            </a:pPr>
            <a:r>
              <a:rPr lang="en-US" sz="1050" kern="1200" dirty="0">
                <a:solidFill>
                  <a:schemeClr val="tx1"/>
                </a:solidFill>
                <a:effectLst/>
                <a:latin typeface="Arial" charset="0"/>
                <a:ea typeface="+mn-ea"/>
                <a:cs typeface="Arial" charset="0"/>
              </a:rPr>
              <a:t>ensuring that the use of the Movement logo would not undermine the respect that is due to the emblems.</a:t>
            </a:r>
            <a:endParaRPr lang="fr-CH" sz="1050" kern="1200" dirty="0">
              <a:solidFill>
                <a:schemeClr val="tx1"/>
              </a:solidFill>
              <a:effectLst/>
              <a:latin typeface="Arial" charset="0"/>
              <a:ea typeface="+mn-ea"/>
              <a:cs typeface="Arial" charset="0"/>
            </a:endParaRPr>
          </a:p>
          <a:p>
            <a:r>
              <a:rPr lang="en-US" sz="1050" kern="1200" dirty="0">
                <a:solidFill>
                  <a:schemeClr val="tx1"/>
                </a:solidFill>
                <a:effectLst/>
                <a:latin typeface="Arial" charset="0"/>
                <a:ea typeface="+mn-ea"/>
                <a:cs typeface="Arial" charset="0"/>
              </a:rPr>
              <a:t>As a result, it was agreed that the Movement logo would be for exceptional use only and that its use would be subject to a strict approval process.</a:t>
            </a:r>
            <a:endParaRPr lang="fr-CH" sz="1050" kern="1200" dirty="0">
              <a:solidFill>
                <a:schemeClr val="tx1"/>
              </a:solidFill>
              <a:effectLst/>
              <a:latin typeface="Arial" charset="0"/>
              <a:ea typeface="+mn-ea"/>
              <a:cs typeface="Arial" charset="0"/>
            </a:endParaRPr>
          </a:p>
          <a:p>
            <a:endParaRPr lang="en-GB" sz="1050" b="1" kern="1200" dirty="0">
              <a:solidFill>
                <a:schemeClr val="tx1"/>
              </a:solidFill>
              <a:effectLst/>
              <a:latin typeface="Arial" charset="0"/>
              <a:ea typeface="+mn-ea"/>
              <a:cs typeface="Arial" charset="0"/>
            </a:endParaRPr>
          </a:p>
          <a:p>
            <a:r>
              <a:rPr lang="en-GB" sz="1050" b="1" kern="1200" dirty="0">
                <a:solidFill>
                  <a:schemeClr val="tx1"/>
                </a:solidFill>
                <a:effectLst/>
                <a:latin typeface="Arial" charset="0"/>
                <a:ea typeface="+mn-ea"/>
                <a:cs typeface="Arial" charset="0"/>
              </a:rPr>
              <a:t>How is a request to use the Movement logo reviewed and approved?</a:t>
            </a:r>
            <a:endParaRPr lang="fr-CH" sz="1050" b="1" kern="1200" dirty="0">
              <a:solidFill>
                <a:schemeClr val="tx1"/>
              </a:solidFill>
              <a:effectLst/>
              <a:latin typeface="Arial" charset="0"/>
              <a:ea typeface="+mn-ea"/>
              <a:cs typeface="Arial" charset="0"/>
            </a:endParaRPr>
          </a:p>
          <a:p>
            <a:r>
              <a:rPr lang="en-GB" sz="1050" kern="1200" dirty="0">
                <a:solidFill>
                  <a:schemeClr val="tx1"/>
                </a:solidFill>
                <a:effectLst/>
                <a:latin typeface="Arial" charset="0"/>
                <a:ea typeface="+mn-ea"/>
                <a:cs typeface="Arial" charset="0"/>
              </a:rPr>
              <a:t>First, t</a:t>
            </a:r>
            <a:r>
              <a:rPr lang="en-US" sz="1050" kern="1200" dirty="0">
                <a:solidFill>
                  <a:schemeClr val="tx1"/>
                </a:solidFill>
                <a:effectLst/>
                <a:latin typeface="Arial" charset="0"/>
                <a:ea typeface="+mn-ea"/>
                <a:cs typeface="Arial" charset="0"/>
              </a:rPr>
              <a:t>he ICRC's director-general and the IFRC's secretary-general review any proposed use of the Movement logo for an event, theme, campaign or humanitarian emergency and grant an in‑principle approval – if they agree the situation is of Movement-wide interest or concern. Then, if the in-principle approval has been granted, the Movement Logo Approval Committee</a:t>
            </a:r>
            <a:r>
              <a:rPr lang="en-GB" sz="1050" kern="1200" dirty="0">
                <a:solidFill>
                  <a:schemeClr val="tx1"/>
                </a:solidFill>
                <a:effectLst/>
                <a:latin typeface="Arial" charset="0"/>
                <a:ea typeface="+mn-ea"/>
                <a:cs typeface="Arial" charset="0"/>
              </a:rPr>
              <a:t> – </a:t>
            </a:r>
            <a:r>
              <a:rPr lang="en-US" sz="1050" kern="1200" dirty="0">
                <a:solidFill>
                  <a:schemeClr val="tx1"/>
                </a:solidFill>
                <a:effectLst/>
                <a:latin typeface="Arial" charset="0"/>
                <a:ea typeface="+mn-ea"/>
                <a:cs typeface="Arial" charset="0"/>
              </a:rPr>
              <a:t>composed of representatives from both the ICRC and the IFRC and, as appropriate, National Societies</a:t>
            </a:r>
            <a:r>
              <a:rPr lang="en-GB" sz="1050" kern="1200" dirty="0">
                <a:solidFill>
                  <a:schemeClr val="tx1"/>
                </a:solidFill>
                <a:effectLst/>
                <a:latin typeface="Arial" charset="0"/>
                <a:ea typeface="+mn-ea"/>
                <a:cs typeface="Arial" charset="0"/>
              </a:rPr>
              <a:t> – </a:t>
            </a:r>
            <a:r>
              <a:rPr lang="en-US" sz="1050" kern="1200" dirty="0">
                <a:solidFill>
                  <a:schemeClr val="tx1"/>
                </a:solidFill>
                <a:effectLst/>
                <a:latin typeface="Arial" charset="0"/>
                <a:ea typeface="+mn-ea"/>
                <a:cs typeface="Arial" charset="0"/>
              </a:rPr>
              <a:t>reviews all specific requests and decides whether or not the logo may be used. Decisions are made in a timely manner taking into consideration the urgency of the request.</a:t>
            </a:r>
            <a:endParaRPr lang="fr-CH" sz="1050" kern="1200" dirty="0">
              <a:solidFill>
                <a:schemeClr val="tx1"/>
              </a:solidFill>
              <a:effectLst/>
              <a:latin typeface="Arial" charset="0"/>
              <a:ea typeface="+mn-ea"/>
              <a:cs typeface="Arial" charset="0"/>
            </a:endParaRPr>
          </a:p>
          <a:p>
            <a:endParaRPr lang="en-GB" sz="1050" b="1" kern="1200" dirty="0">
              <a:solidFill>
                <a:schemeClr val="tx1"/>
              </a:solidFill>
              <a:effectLst/>
              <a:latin typeface="Arial" charset="0"/>
              <a:ea typeface="+mn-ea"/>
              <a:cs typeface="Arial" charset="0"/>
            </a:endParaRPr>
          </a:p>
          <a:p>
            <a:r>
              <a:rPr lang="en-GB" sz="1050" b="1" kern="1200" dirty="0">
                <a:solidFill>
                  <a:schemeClr val="tx1"/>
                </a:solidFill>
                <a:effectLst/>
                <a:latin typeface="Arial" charset="0"/>
                <a:ea typeface="+mn-ea"/>
                <a:cs typeface="Arial" charset="0"/>
              </a:rPr>
              <a:t>How can I make a request to use the Movement logo?</a:t>
            </a:r>
            <a:endParaRPr lang="fr-CH" sz="1050" b="1" kern="1200" dirty="0">
              <a:solidFill>
                <a:schemeClr val="tx1"/>
              </a:solidFill>
              <a:effectLst/>
              <a:latin typeface="Arial" charset="0"/>
              <a:ea typeface="+mn-ea"/>
              <a:cs typeface="Arial" charset="0"/>
            </a:endParaRPr>
          </a:p>
          <a:p>
            <a:r>
              <a:rPr lang="en-GB" sz="1050" kern="1200" dirty="0">
                <a:solidFill>
                  <a:schemeClr val="tx1"/>
                </a:solidFill>
                <a:effectLst/>
                <a:latin typeface="Arial" charset="0"/>
                <a:ea typeface="+mn-ea"/>
                <a:cs typeface="Arial" charset="0"/>
              </a:rPr>
              <a:t>If you identify an opportunity to use the Movement logo that falls within the scenarios described above, you can complete the </a:t>
            </a:r>
            <a:r>
              <a:rPr lang="en-GB" sz="1050" u="sng" kern="1200" dirty="0">
                <a:solidFill>
                  <a:schemeClr val="tx1"/>
                </a:solidFill>
                <a:effectLst/>
                <a:latin typeface="Arial" charset="0"/>
                <a:ea typeface="+mn-ea"/>
                <a:cs typeface="Arial" charset="0"/>
                <a:hlinkClick r:id="rId3"/>
              </a:rPr>
              <a:t>Movement logo request form</a:t>
            </a:r>
            <a:r>
              <a:rPr lang="en-GB" sz="1050" kern="1200" dirty="0">
                <a:solidFill>
                  <a:schemeClr val="tx1"/>
                </a:solidFill>
                <a:effectLst/>
                <a:latin typeface="Arial" charset="0"/>
                <a:ea typeface="+mn-ea"/>
                <a:cs typeface="Arial" charset="0"/>
              </a:rPr>
              <a:t> and submit it to </a:t>
            </a:r>
            <a:r>
              <a:rPr lang="en-GB" sz="1050" u="sng" kern="1200" dirty="0">
                <a:solidFill>
                  <a:schemeClr val="tx1"/>
                </a:solidFill>
                <a:effectLst/>
                <a:latin typeface="Arial" charset="0"/>
                <a:ea typeface="+mn-ea"/>
                <a:cs typeface="Arial" charset="0"/>
                <a:hlinkClick r:id="rId4"/>
              </a:rPr>
              <a:t>MovementLogo@ifrc.org</a:t>
            </a:r>
            <a:r>
              <a:rPr lang="en-GB" sz="1050" kern="1200" dirty="0">
                <a:solidFill>
                  <a:schemeClr val="tx1"/>
                </a:solidFill>
                <a:effectLst/>
                <a:latin typeface="Arial" charset="0"/>
                <a:ea typeface="+mn-ea"/>
                <a:cs typeface="Arial" charset="0"/>
              </a:rPr>
              <a:t>. The request form ensures that you provide all the information that the Movement Logo Approval Committee will need to make its decision in an informed and timely manner.</a:t>
            </a:r>
            <a:endParaRPr lang="fr-CH" sz="1050" kern="1200" dirty="0">
              <a:solidFill>
                <a:schemeClr val="tx1"/>
              </a:solidFill>
              <a:effectLst/>
              <a:latin typeface="Arial" charset="0"/>
              <a:ea typeface="+mn-ea"/>
              <a:cs typeface="Arial" charset="0"/>
            </a:endParaRPr>
          </a:p>
          <a:p>
            <a:r>
              <a:rPr lang="en-GB" sz="1050" kern="1200" dirty="0">
                <a:solidFill>
                  <a:schemeClr val="tx1"/>
                </a:solidFill>
                <a:effectLst/>
                <a:latin typeface="Arial" charset="0"/>
                <a:ea typeface="+mn-ea"/>
                <a:cs typeface="Arial" charset="0"/>
              </a:rPr>
              <a:t> </a:t>
            </a:r>
            <a:endParaRPr lang="fr-CH" sz="1050" kern="1200" dirty="0">
              <a:solidFill>
                <a:schemeClr val="tx1"/>
              </a:solidFill>
              <a:effectLst/>
              <a:latin typeface="Arial" charset="0"/>
              <a:ea typeface="+mn-ea"/>
              <a:cs typeface="Arial" charset="0"/>
            </a:endParaRPr>
          </a:p>
          <a:p>
            <a:r>
              <a:rPr lang="en-US" sz="1050" b="1" kern="1200" dirty="0">
                <a:solidFill>
                  <a:schemeClr val="tx1"/>
                </a:solidFill>
                <a:effectLst/>
                <a:latin typeface="Arial" charset="0"/>
                <a:ea typeface="+mn-ea"/>
                <a:cs typeface="Arial" charset="0"/>
              </a:rPr>
              <a:t>What</a:t>
            </a:r>
            <a:r>
              <a:rPr lang="en-US" sz="1050" b="1" kern="1200" baseline="0" dirty="0">
                <a:solidFill>
                  <a:schemeClr val="tx1"/>
                </a:solidFill>
                <a:effectLst/>
                <a:latin typeface="Arial" charset="0"/>
                <a:ea typeface="+mn-ea"/>
                <a:cs typeface="Arial" charset="0"/>
              </a:rPr>
              <a:t> have been the approved uses of the logo to date?</a:t>
            </a:r>
          </a:p>
          <a:p>
            <a:r>
              <a:rPr lang="en-US" sz="1050" kern="1200" baseline="0" dirty="0">
                <a:solidFill>
                  <a:schemeClr val="tx1"/>
                </a:solidFill>
                <a:effectLst/>
                <a:latin typeface="Arial" charset="0"/>
                <a:ea typeface="+mn-ea"/>
                <a:cs typeface="Arial" charset="0"/>
              </a:rPr>
              <a:t>As of March 2017, the logo has been approved and used for the eight initiatives below for representation and communication; the Movement logo has not yet been used for fundraising.</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050" b="0" dirty="0"/>
              <a:t>World Red Cross</a:t>
            </a:r>
            <a:r>
              <a:rPr lang="en-US" sz="1050" b="0" baseline="0" dirty="0"/>
              <a:t> Red Crescent Day (</a:t>
            </a:r>
            <a:r>
              <a:rPr lang="en-US" sz="1050" b="0" dirty="0"/>
              <a:t>8</a:t>
            </a:r>
            <a:r>
              <a:rPr lang="en-US" sz="1050" b="0" baseline="0" dirty="0"/>
              <a:t> May):  </a:t>
            </a:r>
            <a:r>
              <a:rPr lang="fr-CH" sz="1050" b="0" i="0" u="none" strike="noStrike" kern="1200" baseline="0" dirty="0">
                <a:solidFill>
                  <a:schemeClr val="tx1"/>
                </a:solidFill>
                <a:latin typeface="Arial" charset="0"/>
                <a:ea typeface="+mn-ea"/>
                <a:cs typeface="Arial" charset="0"/>
                <a:hlinkClick r:id="rId5"/>
              </a:rPr>
              <a:t>https://fednet.ifrc.org/8maycommunication</a:t>
            </a:r>
            <a:r>
              <a:rPr lang="fr-CH" sz="1050" b="0" i="0" u="none" strike="noStrike" kern="1200" baseline="0" dirty="0">
                <a:solidFill>
                  <a:schemeClr val="tx1"/>
                </a:solidFill>
                <a:latin typeface="Arial" charset="0"/>
                <a:ea typeface="+mn-ea"/>
                <a:cs typeface="Arial" charset="0"/>
              </a:rPr>
              <a:t> and http://ifrc-media.org/interactive/everywhere-for-everyone-8-may-2016/</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050" b="0" dirty="0"/>
              <a:t>RCRC Magazine:</a:t>
            </a:r>
            <a:r>
              <a:rPr lang="en-US" sz="1050" b="0" baseline="0" dirty="0"/>
              <a:t> </a:t>
            </a:r>
            <a:r>
              <a:rPr lang="en-US" sz="1050" b="0" i="0" u="none" strike="noStrike" kern="1200" baseline="0" dirty="0">
                <a:solidFill>
                  <a:schemeClr val="tx1"/>
                </a:solidFill>
                <a:latin typeface="Arial" charset="0"/>
                <a:ea typeface="+mn-ea"/>
                <a:cs typeface="Arial" charset="0"/>
                <a:hlinkClick r:id="rId5"/>
              </a:rPr>
              <a:t>http://www.rcrcmagazine.org/</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050" b="0" dirty="0"/>
              <a:t>Movement</a:t>
            </a:r>
            <a:r>
              <a:rPr lang="en-US" sz="1050" b="0" baseline="0" dirty="0"/>
              <a:t> institutional w</a:t>
            </a:r>
            <a:r>
              <a:rPr lang="en-US" sz="1050" b="0" dirty="0"/>
              <a:t>ebsites</a:t>
            </a:r>
            <a:r>
              <a:rPr lang="en-US" sz="1050" b="0" baseline="0" dirty="0"/>
              <a:t>: (for example on </a:t>
            </a:r>
            <a:r>
              <a:rPr lang="fr-CH" sz="1050" b="0" i="0" u="sng" strike="noStrike" kern="1200" baseline="0" dirty="0">
                <a:solidFill>
                  <a:schemeClr val="tx1"/>
                </a:solidFill>
                <a:latin typeface="Arial" charset="0"/>
                <a:ea typeface="+mn-ea"/>
                <a:cs typeface="Arial" charset="0"/>
                <a:hlinkClick r:id="rId5"/>
              </a:rPr>
              <a:t>http://www.ifrc.org/en/who-we-are/the-movement/</a:t>
            </a:r>
            <a:r>
              <a:rPr lang="en-US" sz="1050" b="0" i="0" u="none" strike="noStrike" kern="1200" baseline="0" dirty="0">
                <a:solidFill>
                  <a:schemeClr val="tx1"/>
                </a:solidFill>
                <a:latin typeface="Arial" charset="0"/>
                <a:ea typeface="+mn-ea"/>
                <a:cs typeface="Arial" charset="0"/>
              </a:rPr>
              <a:t> and https://www.icrc.org/en/document/logo-international-red-cross-and-red-crescent-movement)</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050" b="0" i="0" u="none" strike="noStrike" kern="1200" baseline="0" dirty="0">
                <a:solidFill>
                  <a:schemeClr val="tx1"/>
                </a:solidFill>
                <a:latin typeface="Arial" charset="0"/>
                <a:ea typeface="+mn-ea"/>
                <a:cs typeface="Arial" charset="0"/>
              </a:rPr>
              <a:t>World </a:t>
            </a:r>
            <a:r>
              <a:rPr lang="en-US" sz="1050" b="0" i="0" u="none" strike="noStrike" kern="1200" baseline="0" dirty="0" err="1">
                <a:solidFill>
                  <a:schemeClr val="tx1"/>
                </a:solidFill>
                <a:latin typeface="Arial" charset="0"/>
                <a:ea typeface="+mn-ea"/>
                <a:cs typeface="Arial" charset="0"/>
              </a:rPr>
              <a:t>Humantarian</a:t>
            </a:r>
            <a:r>
              <a:rPr lang="en-US" sz="1050" b="0" i="0" u="none" strike="noStrike" kern="1200" baseline="0" dirty="0">
                <a:solidFill>
                  <a:schemeClr val="tx1"/>
                </a:solidFill>
                <a:latin typeface="Arial" charset="0"/>
                <a:ea typeface="+mn-ea"/>
                <a:cs typeface="Arial" charset="0"/>
              </a:rPr>
              <a:t> Summit 2016</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050" b="0" i="0" u="none" strike="noStrike" kern="1200" baseline="0" dirty="0">
                <a:solidFill>
                  <a:schemeClr val="tx1"/>
                </a:solidFill>
                <a:latin typeface="Arial" charset="0"/>
                <a:ea typeface="+mn-ea"/>
                <a:cs typeface="Arial" charset="0"/>
              </a:rPr>
              <a:t>Habitat III 2016</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050" b="0" i="0" u="none" strike="noStrike" kern="1200" baseline="0" dirty="0">
                <a:solidFill>
                  <a:schemeClr val="tx1"/>
                </a:solidFill>
                <a:latin typeface="Arial" charset="0"/>
                <a:ea typeface="+mn-ea"/>
                <a:cs typeface="Arial" charset="0"/>
              </a:rPr>
              <a:t>2017 Council of Delegates</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050" b="0" i="0" u="none" strike="noStrike" kern="1200" baseline="0" dirty="0">
                <a:solidFill>
                  <a:schemeClr val="tx1"/>
                </a:solidFill>
                <a:latin typeface="Arial" charset="0"/>
                <a:ea typeface="+mn-ea"/>
                <a:cs typeface="Arial" charset="0"/>
              </a:rPr>
              <a:t>Global Communication Forum</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050" b="0" i="0" u="none" strike="noStrike" kern="1200" baseline="0" dirty="0">
                <a:solidFill>
                  <a:schemeClr val="tx1"/>
                </a:solidFill>
                <a:latin typeface="Arial" charset="0"/>
                <a:ea typeface="+mn-ea"/>
                <a:cs typeface="Arial" charset="0"/>
              </a:rPr>
              <a:t>RC2 Forum (during 2017 Statutory Meetings)</a:t>
            </a:r>
            <a:endParaRPr lang="fr-CH" sz="1050" b="0" i="0" u="none" strike="noStrike" kern="1200" baseline="0" dirty="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1462201A-A95C-4BE3-8C57-7EF0B73B3304}" type="slidenum">
              <a:rPr lang="de-CH" smtClean="0">
                <a:solidFill>
                  <a:srgbClr val="000000"/>
                </a:solidFill>
              </a:rPr>
              <a:pPr>
                <a:defRPr/>
              </a:pPr>
              <a:t>9</a:t>
            </a:fld>
            <a:endParaRPr lang="de-CH">
              <a:solidFill>
                <a:srgbClr val="000000"/>
              </a:solidFill>
            </a:endParaRPr>
          </a:p>
        </p:txBody>
      </p:sp>
    </p:spTree>
    <p:extLst>
      <p:ext uri="{BB962C8B-B14F-4D97-AF65-F5344CB8AC3E}">
        <p14:creationId xmlns:p14="http://schemas.microsoft.com/office/powerpoint/2010/main" val="18959507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gif"/><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gif"/><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hasCustomPrompt="1"/>
          </p:nvPr>
        </p:nvSpPr>
        <p:spPr>
          <a:xfrm>
            <a:off x="1331913" y="-26988"/>
            <a:ext cx="7812087" cy="1470026"/>
          </a:xfrm>
        </p:spPr>
        <p:txBody>
          <a:bodyPr/>
          <a:lstStyle>
            <a:lvl1pPr>
              <a:defRPr sz="5000" baseline="0"/>
            </a:lvl1pPr>
          </a:lstStyle>
          <a:p>
            <a:pPr lvl="0"/>
            <a:r>
              <a:rPr lang="en-US" noProof="0" dirty="0"/>
              <a:t>Emblem campaign</a:t>
            </a:r>
            <a:endParaRPr lang="en-GB" noProof="0" dirty="0"/>
          </a:p>
        </p:txBody>
      </p:sp>
      <p:grpSp>
        <p:nvGrpSpPr>
          <p:cNvPr id="3098" name="Group 26"/>
          <p:cNvGrpSpPr>
            <a:grpSpLocks/>
          </p:cNvGrpSpPr>
          <p:nvPr/>
        </p:nvGrpSpPr>
        <p:grpSpPr bwMode="auto">
          <a:xfrm>
            <a:off x="0" y="0"/>
            <a:ext cx="1198563" cy="6858000"/>
            <a:chOff x="0" y="0"/>
            <a:chExt cx="755" cy="4320"/>
          </a:xfrm>
        </p:grpSpPr>
        <p:sp>
          <p:nvSpPr>
            <p:cNvPr id="3093" name="Rectangle 21"/>
            <p:cNvSpPr>
              <a:spLocks noChangeArrowheads="1"/>
            </p:cNvSpPr>
            <p:nvPr/>
          </p:nvSpPr>
          <p:spPr bwMode="auto">
            <a:xfrm>
              <a:off x="0" y="0"/>
              <a:ext cx="755" cy="4320"/>
            </a:xfrm>
            <a:prstGeom prst="rect">
              <a:avLst/>
            </a:prstGeom>
            <a:solidFill>
              <a:srgbClr val="8306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pic>
          <p:nvPicPr>
            <p:cNvPr id="3097" name="Picture 25" descr="ICRC"/>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4" y="119"/>
              <a:ext cx="345" cy="408"/>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97546" y="4365104"/>
            <a:ext cx="2009775" cy="428625"/>
          </a:xfrm>
          <a:prstGeom prst="rect">
            <a:avLst/>
          </a:prstGeom>
        </p:spPr>
      </p:pic>
      <p:pic>
        <p:nvPicPr>
          <p:cNvPr id="8" name="Picture 3"/>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5289" t="29342" r="73822" b="42641"/>
          <a:stretch/>
        </p:blipFill>
        <p:spPr bwMode="auto">
          <a:xfrm>
            <a:off x="6948223" y="2780928"/>
            <a:ext cx="1767136" cy="1481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9229" y="2780928"/>
            <a:ext cx="1997453" cy="1060794"/>
          </a:xfrm>
          <a:prstGeom prst="rect">
            <a:avLst/>
          </a:prstGeom>
        </p:spPr>
      </p:pic>
      <p:pic>
        <p:nvPicPr>
          <p:cNvPr id="10" name="Picture 4"/>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66501" t="10400" r="16700" b="62297"/>
          <a:stretch/>
        </p:blipFill>
        <p:spPr bwMode="auto">
          <a:xfrm>
            <a:off x="2483768" y="3895393"/>
            <a:ext cx="1358341" cy="1379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525805" y="2021441"/>
            <a:ext cx="3152775" cy="495300"/>
          </a:xfrm>
          <a:prstGeom prst="rect">
            <a:avLst/>
          </a:prstGeom>
        </p:spPr>
      </p:pic>
      <p:pic>
        <p:nvPicPr>
          <p:cNvPr id="12" name="Picture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563225" y="2291644"/>
            <a:ext cx="1199426" cy="1199426"/>
          </a:xfrm>
          <a:prstGeom prst="rect">
            <a:avLst/>
          </a:prstGeom>
        </p:spPr>
      </p:pic>
      <p:pic>
        <p:nvPicPr>
          <p:cNvPr id="13" name="Picture 12"/>
          <p:cNvPicPr>
            <a:picLocks noChangeAspect="1"/>
          </p:cNvPicPr>
          <p:nvPr userDrawn="1"/>
        </p:nvPicPr>
        <p:blipFill rotWithShape="1">
          <a:blip r:embed="rId9">
            <a:extLst>
              <a:ext uri="{28A0092B-C50C-407E-A947-70E740481C1C}">
                <a14:useLocalDpi xmlns:a14="http://schemas.microsoft.com/office/drawing/2010/main" val="0"/>
              </a:ext>
            </a:extLst>
          </a:blip>
          <a:srcRect l="25870" r="42372"/>
          <a:stretch/>
        </p:blipFill>
        <p:spPr>
          <a:xfrm>
            <a:off x="7236296" y="4579416"/>
            <a:ext cx="1347613" cy="1158665"/>
          </a:xfrm>
          <a:prstGeom prst="rect">
            <a:avLst/>
          </a:prstGeom>
        </p:spPr>
      </p:pic>
      <p:pic>
        <p:nvPicPr>
          <p:cNvPr id="14" name="Picture 2"/>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17544" r="46287" b="69702"/>
          <a:stretch/>
        </p:blipFill>
        <p:spPr bwMode="auto">
          <a:xfrm>
            <a:off x="2485419" y="5623476"/>
            <a:ext cx="4311845" cy="639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18199" y="1802343"/>
            <a:ext cx="829323" cy="978601"/>
          </a:xfrm>
          <a:prstGeom prst="rect">
            <a:avLst/>
          </a:prstGeom>
        </p:spPr>
      </p:pic>
    </p:spTree>
    <p:extLst>
      <p:ext uri="{BB962C8B-B14F-4D97-AF65-F5344CB8AC3E}">
        <p14:creationId xmlns:p14="http://schemas.microsoft.com/office/powerpoint/2010/main" val="1806170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46659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4500" y="125413"/>
            <a:ext cx="1820863" cy="60007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31913" y="125413"/>
            <a:ext cx="5310187" cy="6000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60520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01332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42820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31913" y="1600200"/>
            <a:ext cx="35655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49838" y="1600200"/>
            <a:ext cx="35655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17497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49071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86271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3736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48655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0122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E6DA"/>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31913" y="125413"/>
            <a:ext cx="72834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Rectangle 3"/>
          <p:cNvSpPr>
            <a:spLocks noGrp="1" noChangeArrowheads="1"/>
          </p:cNvSpPr>
          <p:nvPr>
            <p:ph type="body" idx="1"/>
          </p:nvPr>
        </p:nvSpPr>
        <p:spPr bwMode="auto">
          <a:xfrm>
            <a:off x="1331913" y="1600200"/>
            <a:ext cx="728345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052" name="Group 28"/>
          <p:cNvGrpSpPr>
            <a:grpSpLocks/>
          </p:cNvGrpSpPr>
          <p:nvPr/>
        </p:nvGrpSpPr>
        <p:grpSpPr bwMode="auto">
          <a:xfrm>
            <a:off x="0" y="0"/>
            <a:ext cx="1198563" cy="6858000"/>
            <a:chOff x="0" y="0"/>
            <a:chExt cx="755" cy="4320"/>
          </a:xfrm>
        </p:grpSpPr>
        <p:sp>
          <p:nvSpPr>
            <p:cNvPr id="1053" name="Rectangle 29"/>
            <p:cNvSpPr>
              <a:spLocks noChangeArrowheads="1"/>
            </p:cNvSpPr>
            <p:nvPr/>
          </p:nvSpPr>
          <p:spPr bwMode="auto">
            <a:xfrm>
              <a:off x="0" y="0"/>
              <a:ext cx="755" cy="4320"/>
            </a:xfrm>
            <a:prstGeom prst="rect">
              <a:avLst/>
            </a:prstGeom>
            <a:solidFill>
              <a:srgbClr val="8306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pic>
          <p:nvPicPr>
            <p:cNvPr id="1054" name="Picture 30" descr="ICRC"/>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04" y="119"/>
              <a:ext cx="345" cy="4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30917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4000">
          <a:solidFill>
            <a:srgbClr val="830628"/>
          </a:solidFill>
          <a:latin typeface="+mj-lt"/>
          <a:ea typeface="+mj-ea"/>
          <a:cs typeface="+mj-cs"/>
        </a:defRPr>
      </a:lvl1pPr>
      <a:lvl2pPr algn="l" rtl="0" eaLnBrk="1" fontAlgn="base" hangingPunct="1">
        <a:spcBef>
          <a:spcPct val="0"/>
        </a:spcBef>
        <a:spcAft>
          <a:spcPct val="0"/>
        </a:spcAft>
        <a:defRPr sz="4000">
          <a:solidFill>
            <a:srgbClr val="830628"/>
          </a:solidFill>
          <a:latin typeface="Arial" charset="0"/>
          <a:cs typeface="Arial" charset="0"/>
        </a:defRPr>
      </a:lvl2pPr>
      <a:lvl3pPr algn="l" rtl="0" eaLnBrk="1" fontAlgn="base" hangingPunct="1">
        <a:spcBef>
          <a:spcPct val="0"/>
        </a:spcBef>
        <a:spcAft>
          <a:spcPct val="0"/>
        </a:spcAft>
        <a:defRPr sz="4000">
          <a:solidFill>
            <a:srgbClr val="830628"/>
          </a:solidFill>
          <a:latin typeface="Arial" charset="0"/>
          <a:cs typeface="Arial" charset="0"/>
        </a:defRPr>
      </a:lvl3pPr>
      <a:lvl4pPr algn="l" rtl="0" eaLnBrk="1" fontAlgn="base" hangingPunct="1">
        <a:spcBef>
          <a:spcPct val="0"/>
        </a:spcBef>
        <a:spcAft>
          <a:spcPct val="0"/>
        </a:spcAft>
        <a:defRPr sz="4000">
          <a:solidFill>
            <a:srgbClr val="830628"/>
          </a:solidFill>
          <a:latin typeface="Arial" charset="0"/>
          <a:cs typeface="Arial" charset="0"/>
        </a:defRPr>
      </a:lvl4pPr>
      <a:lvl5pPr algn="l" rtl="0" eaLnBrk="1" fontAlgn="base" hangingPunct="1">
        <a:spcBef>
          <a:spcPct val="0"/>
        </a:spcBef>
        <a:spcAft>
          <a:spcPct val="0"/>
        </a:spcAft>
        <a:defRPr sz="4000">
          <a:solidFill>
            <a:srgbClr val="830628"/>
          </a:solidFill>
          <a:latin typeface="Arial" charset="0"/>
          <a:cs typeface="Arial" charset="0"/>
        </a:defRPr>
      </a:lvl5pPr>
      <a:lvl6pPr marL="457200" algn="l" rtl="0" eaLnBrk="1" fontAlgn="base" hangingPunct="1">
        <a:spcBef>
          <a:spcPct val="0"/>
        </a:spcBef>
        <a:spcAft>
          <a:spcPct val="0"/>
        </a:spcAft>
        <a:defRPr sz="4000">
          <a:solidFill>
            <a:srgbClr val="830628"/>
          </a:solidFill>
          <a:latin typeface="Arial" charset="0"/>
          <a:cs typeface="Arial" charset="0"/>
        </a:defRPr>
      </a:lvl6pPr>
      <a:lvl7pPr marL="914400" algn="l" rtl="0" eaLnBrk="1" fontAlgn="base" hangingPunct="1">
        <a:spcBef>
          <a:spcPct val="0"/>
        </a:spcBef>
        <a:spcAft>
          <a:spcPct val="0"/>
        </a:spcAft>
        <a:defRPr sz="4000">
          <a:solidFill>
            <a:srgbClr val="830628"/>
          </a:solidFill>
          <a:latin typeface="Arial" charset="0"/>
          <a:cs typeface="Arial" charset="0"/>
        </a:defRPr>
      </a:lvl7pPr>
      <a:lvl8pPr marL="1371600" algn="l" rtl="0" eaLnBrk="1" fontAlgn="base" hangingPunct="1">
        <a:spcBef>
          <a:spcPct val="0"/>
        </a:spcBef>
        <a:spcAft>
          <a:spcPct val="0"/>
        </a:spcAft>
        <a:defRPr sz="4000">
          <a:solidFill>
            <a:srgbClr val="830628"/>
          </a:solidFill>
          <a:latin typeface="Arial" charset="0"/>
          <a:cs typeface="Arial" charset="0"/>
        </a:defRPr>
      </a:lvl8pPr>
      <a:lvl9pPr marL="1828800" algn="l" rtl="0" eaLnBrk="1" fontAlgn="base" hangingPunct="1">
        <a:spcBef>
          <a:spcPct val="0"/>
        </a:spcBef>
        <a:spcAft>
          <a:spcPct val="0"/>
        </a:spcAft>
        <a:defRPr sz="4000">
          <a:solidFill>
            <a:srgbClr val="830628"/>
          </a:solidFill>
          <a:latin typeface="Arial" charset="0"/>
          <a:cs typeface="Arial" charset="0"/>
        </a:defRPr>
      </a:lvl9pPr>
    </p:titleStyle>
    <p:bodyStyle>
      <a:lvl1pPr marL="342900" indent="-342900" algn="l" rtl="0" eaLnBrk="1" fontAlgn="base" hangingPunct="1">
        <a:spcBef>
          <a:spcPct val="20000"/>
        </a:spcBef>
        <a:spcAft>
          <a:spcPct val="0"/>
        </a:spcAft>
        <a:buChar char="•"/>
        <a:defRPr sz="2800">
          <a:solidFill>
            <a:schemeClr val="bg2"/>
          </a:solidFill>
          <a:latin typeface="+mn-lt"/>
          <a:ea typeface="+mn-ea"/>
          <a:cs typeface="+mn-cs"/>
        </a:defRPr>
      </a:lvl1pPr>
      <a:lvl2pPr marL="801688" indent="-279400" algn="l" rtl="0" eaLnBrk="1" fontAlgn="base" hangingPunct="1">
        <a:spcBef>
          <a:spcPct val="20000"/>
        </a:spcBef>
        <a:spcAft>
          <a:spcPct val="0"/>
        </a:spcAft>
        <a:buSzPct val="60000"/>
        <a:buFont typeface="Wingdings 3" pitchFamily="18" charset="2"/>
        <a:buChar char=""/>
        <a:defRPr sz="2500">
          <a:solidFill>
            <a:schemeClr val="bg2"/>
          </a:solidFill>
          <a:latin typeface="+mn-lt"/>
          <a:cs typeface="+mn-cs"/>
        </a:defRPr>
      </a:lvl2pPr>
      <a:lvl3pPr marL="1209675" indent="-228600" algn="l" rtl="0" eaLnBrk="1" fontAlgn="base" hangingPunct="1">
        <a:spcBef>
          <a:spcPct val="20000"/>
        </a:spcBef>
        <a:spcAft>
          <a:spcPct val="0"/>
        </a:spcAft>
        <a:buFont typeface="Wingdings" pitchFamily="2" charset="2"/>
        <a:buChar char="§"/>
        <a:defRPr sz="2400">
          <a:solidFill>
            <a:schemeClr val="bg2"/>
          </a:solidFill>
          <a:latin typeface="+mn-lt"/>
          <a:cs typeface="+mn-cs"/>
        </a:defRPr>
      </a:lvl3pPr>
      <a:lvl4pPr marL="1617663" indent="-228600" algn="l" rtl="0" eaLnBrk="1" fontAlgn="base" hangingPunct="1">
        <a:spcBef>
          <a:spcPct val="20000"/>
        </a:spcBef>
        <a:spcAft>
          <a:spcPct val="0"/>
        </a:spcAft>
        <a:buChar char="–"/>
        <a:defRPr sz="2000">
          <a:solidFill>
            <a:schemeClr val="bg2"/>
          </a:solidFill>
          <a:latin typeface="+mn-lt"/>
          <a:cs typeface="+mn-cs"/>
        </a:defRPr>
      </a:lvl4pPr>
      <a:lvl5pPr marL="2057400" indent="-228600" algn="l" rtl="0" eaLnBrk="1" fontAlgn="base" hangingPunct="1">
        <a:spcBef>
          <a:spcPct val="20000"/>
        </a:spcBef>
        <a:spcAft>
          <a:spcPct val="0"/>
        </a:spcAft>
        <a:buChar char="»"/>
        <a:defRPr sz="2000">
          <a:solidFill>
            <a:schemeClr val="bg2"/>
          </a:solidFill>
          <a:latin typeface="+mn-lt"/>
          <a:cs typeface="+mn-cs"/>
        </a:defRPr>
      </a:lvl5pPr>
      <a:lvl6pPr marL="2514600" indent="-228600" algn="l" rtl="0" eaLnBrk="1" fontAlgn="base" hangingPunct="1">
        <a:spcBef>
          <a:spcPct val="20000"/>
        </a:spcBef>
        <a:spcAft>
          <a:spcPct val="0"/>
        </a:spcAft>
        <a:buChar char="»"/>
        <a:defRPr sz="2000">
          <a:solidFill>
            <a:schemeClr val="bg2"/>
          </a:solidFill>
          <a:latin typeface="+mn-lt"/>
          <a:cs typeface="+mn-cs"/>
        </a:defRPr>
      </a:lvl6pPr>
      <a:lvl7pPr marL="2971800" indent="-228600" algn="l" rtl="0" eaLnBrk="1" fontAlgn="base" hangingPunct="1">
        <a:spcBef>
          <a:spcPct val="20000"/>
        </a:spcBef>
        <a:spcAft>
          <a:spcPct val="0"/>
        </a:spcAft>
        <a:buChar char="»"/>
        <a:defRPr sz="2000">
          <a:solidFill>
            <a:schemeClr val="bg2"/>
          </a:solidFill>
          <a:latin typeface="+mn-lt"/>
          <a:cs typeface="+mn-cs"/>
        </a:defRPr>
      </a:lvl7pPr>
      <a:lvl8pPr marL="3429000" indent="-228600" algn="l" rtl="0" eaLnBrk="1" fontAlgn="base" hangingPunct="1">
        <a:spcBef>
          <a:spcPct val="20000"/>
        </a:spcBef>
        <a:spcAft>
          <a:spcPct val="0"/>
        </a:spcAft>
        <a:buChar char="»"/>
        <a:defRPr sz="2000">
          <a:solidFill>
            <a:schemeClr val="bg2"/>
          </a:solidFill>
          <a:latin typeface="+mn-lt"/>
          <a:cs typeface="+mn-cs"/>
        </a:defRPr>
      </a:lvl8pPr>
      <a:lvl9pPr marL="3886200" indent="-228600" algn="l" rtl="0" eaLnBrk="1" fontAlgn="base" hangingPunct="1">
        <a:spcBef>
          <a:spcPct val="20000"/>
        </a:spcBef>
        <a:spcAft>
          <a:spcPct val="0"/>
        </a:spcAft>
        <a:buChar char="»"/>
        <a:defRPr sz="2000">
          <a:solidFill>
            <a:schemeClr val="bg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icrc.org/en/document/geneva-conventions-1949-additional-protocol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hyperlink" Target="https://www.icrc.org/eng/resources/documents/article/other/57jmbg.ht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1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crc.org/en/document/red-cross-red-crescent-and-red-crystal-what-do-they-mean-one-word-protectio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emf"/><Relationship Id="rId4" Type="http://schemas.openxmlformats.org/officeDocument/2006/relationships/hyperlink" Target="https://www.icrc.org/en/document/any-crisis-there-sign-hope-redcross-redcrescen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oIwB-Y6FUj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8" Type="http://schemas.openxmlformats.org/officeDocument/2006/relationships/hyperlink" Target="http://joshoncreek.files.wordpress.com/2011/04/philippine-red-cross-logo.jpg" TargetMode="External"/><Relationship Id="rId13" Type="http://schemas.openxmlformats.org/officeDocument/2006/relationships/image" Target="../media/image33.jpg"/><Relationship Id="rId3" Type="http://schemas.openxmlformats.org/officeDocument/2006/relationships/image" Target="../media/image26.gif"/><Relationship Id="rId7" Type="http://schemas.openxmlformats.org/officeDocument/2006/relationships/image" Target="../media/image29.png"/><Relationship Id="rId12" Type="http://schemas.openxmlformats.org/officeDocument/2006/relationships/image" Target="../media/image32.jpeg"/><Relationship Id="rId17" Type="http://schemas.openxmlformats.org/officeDocument/2006/relationships/image" Target="../media/image36.png"/><Relationship Id="rId2" Type="http://schemas.openxmlformats.org/officeDocument/2006/relationships/notesSlide" Target="../notesSlides/notesSlide8.xml"/><Relationship Id="rId16"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hyperlink" Target="http://www.redcross.org.nz/" TargetMode="External"/><Relationship Id="rId11" Type="http://schemas.openxmlformats.org/officeDocument/2006/relationships/image" Target="../media/image31.png"/><Relationship Id="rId5" Type="http://schemas.openxmlformats.org/officeDocument/2006/relationships/image" Target="../media/image28.jpg"/><Relationship Id="rId15" Type="http://schemas.openxmlformats.org/officeDocument/2006/relationships/hyperlink" Target="http://www.cruzvermelha.org.br/index.php" TargetMode="External"/><Relationship Id="rId10" Type="http://schemas.openxmlformats.org/officeDocument/2006/relationships/hyperlink" Target="http://www.redcross.org/" TargetMode="External"/><Relationship Id="rId4" Type="http://schemas.openxmlformats.org/officeDocument/2006/relationships/image" Target="../media/image27.jpeg"/><Relationship Id="rId9" Type="http://schemas.openxmlformats.org/officeDocument/2006/relationships/image" Target="../media/image30.jpeg"/><Relationship Id="rId1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p:cNvSpPr>
            <a:spLocks noGrp="1" noChangeArrowheads="1"/>
          </p:cNvSpPr>
          <p:nvPr>
            <p:ph type="title"/>
          </p:nvPr>
        </p:nvSpPr>
        <p:spPr>
          <a:xfrm>
            <a:off x="1403648" y="470242"/>
            <a:ext cx="7283450" cy="1143000"/>
          </a:xfrm>
          <a:noFill/>
          <a:ln/>
        </p:spPr>
        <p:txBody>
          <a:bodyPr/>
          <a:lstStyle/>
          <a:p>
            <a:pPr algn="ctr"/>
            <a:r>
              <a:rPr lang="en-GB" dirty="0"/>
              <a:t/>
            </a:r>
            <a:br>
              <a:rPr lang="en-GB" dirty="0"/>
            </a:br>
            <a:r>
              <a:rPr lang="en-GB" dirty="0"/>
              <a:t/>
            </a:r>
            <a:br>
              <a:rPr lang="en-GB" dirty="0"/>
            </a:br>
            <a:r>
              <a:rPr lang="en-GB" dirty="0"/>
              <a:t/>
            </a:r>
            <a:br>
              <a:rPr lang="en-GB" dirty="0"/>
            </a:br>
            <a:r>
              <a:rPr lang="en-GB" b="1" dirty="0"/>
              <a:t>Emblems of humanity</a:t>
            </a:r>
            <a:r>
              <a:rPr lang="en-GB" dirty="0"/>
              <a:t/>
            </a:r>
            <a:br>
              <a:rPr lang="en-GB" dirty="0"/>
            </a:br>
            <a:r>
              <a:rPr lang="en-GB" dirty="0"/>
              <a:t/>
            </a:r>
            <a:br>
              <a:rPr lang="en-GB" dirty="0"/>
            </a:br>
            <a:r>
              <a:rPr lang="en-GB" dirty="0"/>
              <a:t/>
            </a:r>
            <a:br>
              <a:rPr lang="en-GB" dirty="0"/>
            </a:b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1613242"/>
            <a:ext cx="3888001" cy="25920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7633" y="4205242"/>
            <a:ext cx="3871414" cy="2592000"/>
          </a:xfrm>
          <a:prstGeom prst="rect">
            <a:avLst/>
          </a:prstGeom>
        </p:spPr>
      </p:pic>
    </p:spTree>
    <p:extLst>
      <p:ext uri="{BB962C8B-B14F-4D97-AF65-F5344CB8AC3E}">
        <p14:creationId xmlns:p14="http://schemas.microsoft.com/office/powerpoint/2010/main" val="2367238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060" y="197768"/>
            <a:ext cx="7283450" cy="1143000"/>
          </a:xfrm>
        </p:spPr>
        <p:txBody>
          <a:bodyPr/>
          <a:lstStyle/>
          <a:p>
            <a:r>
              <a:rPr lang="en-US" sz="3600" dirty="0"/>
              <a:t>How was the protective symbol developed?</a:t>
            </a:r>
            <a:endParaRPr lang="fr-CH"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90763374"/>
              </p:ext>
            </p:extLst>
          </p:nvPr>
        </p:nvGraphicFramePr>
        <p:xfrm>
          <a:off x="1358228" y="1628800"/>
          <a:ext cx="3795629"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36096" y="2852936"/>
            <a:ext cx="3487539" cy="2322701"/>
          </a:xfrm>
          <a:prstGeom prst="rect">
            <a:avLst/>
          </a:prstGeom>
        </p:spPr>
      </p:pic>
    </p:spTree>
    <p:extLst>
      <p:ext uri="{BB962C8B-B14F-4D97-AF65-F5344CB8AC3E}">
        <p14:creationId xmlns:p14="http://schemas.microsoft.com/office/powerpoint/2010/main" val="2633358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913" y="183710"/>
            <a:ext cx="7812087" cy="1143000"/>
          </a:xfrm>
        </p:spPr>
        <p:txBody>
          <a:bodyPr/>
          <a:lstStyle/>
          <a:p>
            <a:r>
              <a:rPr lang="en-US" sz="3600" dirty="0"/>
              <a:t>What laws and rules govern the display of the emblems?</a:t>
            </a:r>
            <a:endParaRPr lang="fr-CH" sz="3600" dirty="0"/>
          </a:p>
        </p:txBody>
      </p:sp>
      <p:sp>
        <p:nvSpPr>
          <p:cNvPr id="3" name="Content Placeholder 2"/>
          <p:cNvSpPr>
            <a:spLocks noGrp="1"/>
          </p:cNvSpPr>
          <p:nvPr>
            <p:ph idx="1"/>
          </p:nvPr>
        </p:nvSpPr>
        <p:spPr>
          <a:xfrm>
            <a:off x="1321974" y="1642858"/>
            <a:ext cx="7283450" cy="2307995"/>
          </a:xfrm>
        </p:spPr>
        <p:txBody>
          <a:bodyPr>
            <a:normAutofit/>
          </a:bodyPr>
          <a:lstStyle/>
          <a:p>
            <a:pPr>
              <a:spcAft>
                <a:spcPts val="1800"/>
              </a:spcAft>
            </a:pPr>
            <a:r>
              <a:rPr lang="en-US" sz="2000" dirty="0"/>
              <a:t>The use of the emblems is regulated by the </a:t>
            </a:r>
            <a:r>
              <a:rPr lang="en-US" sz="2000" dirty="0">
                <a:hlinkClick r:id="rId3"/>
              </a:rPr>
              <a:t>1949 Geneva Conventions and their Additional Protocols</a:t>
            </a:r>
            <a:r>
              <a:rPr lang="en-US" sz="2000" dirty="0"/>
              <a:t> and in many countries by domestic law</a:t>
            </a:r>
          </a:p>
          <a:p>
            <a:pPr>
              <a:spcAft>
                <a:spcPts val="1800"/>
              </a:spcAft>
            </a:pPr>
            <a:r>
              <a:rPr lang="en-US" sz="2000" dirty="0">
                <a:hlinkClick r:id="rId4"/>
              </a:rPr>
              <a:t>1991 Regulations</a:t>
            </a:r>
            <a:r>
              <a:rPr lang="en-US" sz="2000" dirty="0"/>
              <a:t> of the Use of the Emblem of the Red Cross or the Red Crescent by the National Societies</a:t>
            </a:r>
            <a:endParaRPr lang="fr-CH"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1324" y="4149080"/>
            <a:ext cx="3664749" cy="2060726"/>
          </a:xfrm>
          <a:prstGeom prst="rect">
            <a:avLst/>
          </a:prstGeom>
        </p:spPr>
      </p:pic>
    </p:spTree>
    <p:extLst>
      <p:ext uri="{BB962C8B-B14F-4D97-AF65-F5344CB8AC3E}">
        <p14:creationId xmlns:p14="http://schemas.microsoft.com/office/powerpoint/2010/main" val="1608555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77788"/>
            <a:ext cx="7283450" cy="1143000"/>
          </a:xfrm>
        </p:spPr>
        <p:txBody>
          <a:bodyPr/>
          <a:lstStyle/>
          <a:p>
            <a:r>
              <a:rPr lang="fr-CH" sz="3600" dirty="0"/>
              <a:t>How </a:t>
            </a:r>
            <a:r>
              <a:rPr lang="fr-CH" sz="3600" dirty="0" err="1"/>
              <a:t>were</a:t>
            </a:r>
            <a:r>
              <a:rPr lang="fr-CH" sz="3600" dirty="0"/>
              <a:t> the </a:t>
            </a:r>
            <a:r>
              <a:rPr lang="fr-CH" sz="3600" dirty="0" err="1"/>
              <a:t>emblems</a:t>
            </a:r>
            <a:r>
              <a:rPr lang="fr-CH" sz="3600" dirty="0"/>
              <a:t> </a:t>
            </a:r>
            <a:r>
              <a:rPr lang="fr-CH" sz="3600" dirty="0" err="1"/>
              <a:t>adopted</a:t>
            </a:r>
            <a:r>
              <a:rPr lang="fr-CH" sz="3600" dirty="0"/>
              <a:t>?</a:t>
            </a:r>
          </a:p>
        </p:txBody>
      </p:sp>
      <p:sp>
        <p:nvSpPr>
          <p:cNvPr id="3" name="Content Placeholder 2"/>
          <p:cNvSpPr>
            <a:spLocks noGrp="1"/>
          </p:cNvSpPr>
          <p:nvPr>
            <p:ph idx="1"/>
          </p:nvPr>
        </p:nvSpPr>
        <p:spPr>
          <a:xfrm>
            <a:off x="1242151" y="1196752"/>
            <a:ext cx="7722337" cy="4997152"/>
          </a:xfrm>
        </p:spPr>
        <p:txBody>
          <a:bodyPr/>
          <a:lstStyle/>
          <a:p>
            <a:pPr>
              <a:spcAft>
                <a:spcPts val="1200"/>
              </a:spcAft>
            </a:pPr>
            <a:r>
              <a:rPr lang="en-US" sz="1700" dirty="0"/>
              <a:t>A diplomatic conference in Geneva in August 1864 adopted a </a:t>
            </a:r>
            <a:r>
              <a:rPr lang="en-US" sz="1700" b="1" dirty="0">
                <a:solidFill>
                  <a:srgbClr val="FF0000"/>
                </a:solidFill>
              </a:rPr>
              <a:t>red cross </a:t>
            </a:r>
            <a:r>
              <a:rPr lang="en-US" sz="1700" dirty="0"/>
              <a:t>on a white background, the </a:t>
            </a:r>
            <a:r>
              <a:rPr lang="en-US" sz="1700" dirty="0" err="1"/>
              <a:t>colours</a:t>
            </a:r>
            <a:r>
              <a:rPr lang="en-US" sz="1700" dirty="0"/>
              <a:t> of the Swiss flag in reverse. </a:t>
            </a:r>
          </a:p>
          <a:p>
            <a:pPr>
              <a:spcAft>
                <a:spcPts val="1200"/>
              </a:spcAft>
            </a:pPr>
            <a:r>
              <a:rPr lang="en-US" sz="1700" dirty="0"/>
              <a:t>During the 1876-1878 war between Russia and Turkey, the Ottoman Empire used as its emblem a </a:t>
            </a:r>
            <a:r>
              <a:rPr lang="en-US" sz="1700" b="1" dirty="0">
                <a:solidFill>
                  <a:srgbClr val="FF0000"/>
                </a:solidFill>
              </a:rPr>
              <a:t>red crescent</a:t>
            </a:r>
            <a:r>
              <a:rPr lang="en-US" sz="1700" dirty="0"/>
              <a:t>, which was formally recognized in 1929 in an amendment to the first Geneva Convention. </a:t>
            </a:r>
          </a:p>
          <a:p>
            <a:pPr>
              <a:spcAft>
                <a:spcPts val="1200"/>
              </a:spcAft>
            </a:pPr>
            <a:r>
              <a:rPr lang="en-US" sz="1700" dirty="0"/>
              <a:t>In 2005, States adopted an additional emblem: the </a:t>
            </a:r>
            <a:r>
              <a:rPr lang="en-US" sz="1700" b="1" dirty="0">
                <a:solidFill>
                  <a:srgbClr val="FF0000"/>
                </a:solidFill>
              </a:rPr>
              <a:t>red crystal</a:t>
            </a:r>
            <a:r>
              <a:rPr lang="en-US" sz="1700" dirty="0"/>
              <a:t>. The red crystal enjoys the same legal status as the red cross and red crescent and may be used in the same way and under the same conditions. </a:t>
            </a:r>
          </a:p>
          <a:p>
            <a:endParaRPr lang="en-US" sz="1700" dirty="0"/>
          </a:p>
          <a:p>
            <a:endParaRPr lang="en-US" sz="1800" dirty="0"/>
          </a:p>
          <a:p>
            <a:endParaRPr lang="fr-CH" sz="1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6879" y="4035959"/>
            <a:ext cx="4067409" cy="2705409"/>
          </a:xfrm>
          <a:prstGeom prst="rect">
            <a:avLst/>
          </a:prstGeom>
        </p:spPr>
      </p:pic>
    </p:spTree>
    <p:extLst>
      <p:ext uri="{BB962C8B-B14F-4D97-AF65-F5344CB8AC3E}">
        <p14:creationId xmlns:p14="http://schemas.microsoft.com/office/powerpoint/2010/main" val="3278605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370" y="260648"/>
            <a:ext cx="7097156" cy="912247"/>
          </a:xfrm>
        </p:spPr>
        <p:txBody>
          <a:bodyPr/>
          <a:lstStyle/>
          <a:p>
            <a:r>
              <a:rPr lang="en-US" sz="3600" dirty="0"/>
              <a:t> Misuse of the emblems</a:t>
            </a:r>
            <a:endParaRPr lang="fr-CH" sz="3600" dirty="0"/>
          </a:p>
        </p:txBody>
      </p:sp>
      <p:sp>
        <p:nvSpPr>
          <p:cNvPr id="3" name="Content Placeholder 2"/>
          <p:cNvSpPr>
            <a:spLocks noGrp="1"/>
          </p:cNvSpPr>
          <p:nvPr>
            <p:ph idx="1"/>
          </p:nvPr>
        </p:nvSpPr>
        <p:spPr>
          <a:xfrm>
            <a:off x="1987176" y="1706968"/>
            <a:ext cx="1308692" cy="378174"/>
          </a:xfrm>
        </p:spPr>
        <p:txBody>
          <a:bodyPr/>
          <a:lstStyle/>
          <a:p>
            <a:pPr marL="0" indent="0">
              <a:buNone/>
            </a:pPr>
            <a:r>
              <a:rPr lang="en-US" sz="1600" b="1" dirty="0"/>
              <a:t>IMITATION		</a:t>
            </a:r>
            <a:r>
              <a:rPr lang="en-US" sz="1600" b="1" dirty="0">
                <a:latin typeface="+mj-lt"/>
              </a:rPr>
              <a:t>    </a:t>
            </a:r>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dirty="0"/>
          </a:p>
          <a:p>
            <a:pPr marL="0" indent="0">
              <a:buNone/>
            </a:pPr>
            <a:endParaRPr lang="fr-CH"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6648" y="2067680"/>
            <a:ext cx="2269748" cy="2179140"/>
          </a:xfrm>
          <a:prstGeom prst="rect">
            <a:avLst/>
          </a:prstGeom>
        </p:spPr>
      </p:pic>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693987" y="1998722"/>
            <a:ext cx="2052162" cy="222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499992" y="3933056"/>
            <a:ext cx="1224136" cy="338554"/>
          </a:xfrm>
          <a:prstGeom prst="rect">
            <a:avLst/>
          </a:prstGeom>
        </p:spPr>
        <p:txBody>
          <a:bodyPr wrap="square">
            <a:spAutoFit/>
          </a:bodyPr>
          <a:lstStyle/>
          <a:p>
            <a:pPr marL="0" indent="0">
              <a:buNone/>
            </a:pPr>
            <a:r>
              <a:rPr lang="fr-CH" sz="1600" b="1" dirty="0"/>
              <a:t>PERFIDY</a:t>
            </a:r>
          </a:p>
        </p:txBody>
      </p:sp>
      <p:pic>
        <p:nvPicPr>
          <p:cNvPr id="8"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3420450" y="4293096"/>
            <a:ext cx="3311790" cy="2477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6832110" y="1694217"/>
            <a:ext cx="1899636" cy="338554"/>
          </a:xfrm>
          <a:prstGeom prst="rect">
            <a:avLst/>
          </a:prstGeom>
        </p:spPr>
        <p:txBody>
          <a:bodyPr wrap="square">
            <a:spAutoFit/>
          </a:bodyPr>
          <a:lstStyle/>
          <a:p>
            <a:pPr marL="0" indent="0">
              <a:buNone/>
            </a:pPr>
            <a:r>
              <a:rPr lang="fr-CH" sz="1600" b="1" dirty="0"/>
              <a:t>IMPROPER USE</a:t>
            </a:r>
          </a:p>
        </p:txBody>
      </p:sp>
      <p:sp>
        <p:nvSpPr>
          <p:cNvPr id="4" name="TextBox 3"/>
          <p:cNvSpPr txBox="1"/>
          <p:nvPr/>
        </p:nvSpPr>
        <p:spPr>
          <a:xfrm>
            <a:off x="1392050" y="1172895"/>
            <a:ext cx="7122463" cy="646331"/>
          </a:xfrm>
          <a:prstGeom prst="rect">
            <a:avLst/>
          </a:prstGeom>
          <a:noFill/>
        </p:spPr>
        <p:txBody>
          <a:bodyPr wrap="none" rtlCol="0">
            <a:spAutoFit/>
          </a:bodyPr>
          <a:lstStyle/>
          <a:p>
            <a:r>
              <a:rPr lang="en-US" dirty="0"/>
              <a:t>Here are some of the ways in which the emblems must </a:t>
            </a:r>
            <a:r>
              <a:rPr lang="en-US" b="1" u="sng" dirty="0"/>
              <a:t>not</a:t>
            </a:r>
            <a:r>
              <a:rPr lang="en-US" dirty="0"/>
              <a:t> be used:</a:t>
            </a:r>
            <a:endParaRPr lang="fr-CH" dirty="0"/>
          </a:p>
          <a:p>
            <a:endParaRPr lang="fr-CH" dirty="0"/>
          </a:p>
        </p:txBody>
      </p:sp>
    </p:spTree>
    <p:extLst>
      <p:ext uri="{BB962C8B-B14F-4D97-AF65-F5344CB8AC3E}">
        <p14:creationId xmlns:p14="http://schemas.microsoft.com/office/powerpoint/2010/main" val="3352687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869" y="476672"/>
            <a:ext cx="7283450" cy="1143000"/>
          </a:xfrm>
        </p:spPr>
        <p:txBody>
          <a:bodyPr/>
          <a:lstStyle/>
          <a:p>
            <a:r>
              <a:rPr lang="en-US" sz="3600" dirty="0"/>
              <a:t>Why is it important that the emblems are displayed correctly?</a:t>
            </a:r>
            <a:endParaRPr lang="fr-CH" sz="2800" dirty="0"/>
          </a:p>
        </p:txBody>
      </p:sp>
      <p:sp>
        <p:nvSpPr>
          <p:cNvPr id="3" name="Content Placeholder 2"/>
          <p:cNvSpPr>
            <a:spLocks noGrp="1"/>
          </p:cNvSpPr>
          <p:nvPr>
            <p:ph idx="1"/>
          </p:nvPr>
        </p:nvSpPr>
        <p:spPr>
          <a:xfrm>
            <a:off x="1352869" y="1788509"/>
            <a:ext cx="7283450" cy="2936635"/>
          </a:xfrm>
        </p:spPr>
        <p:txBody>
          <a:bodyPr/>
          <a:lstStyle/>
          <a:p>
            <a:pPr>
              <a:spcAft>
                <a:spcPts val="1800"/>
              </a:spcAft>
            </a:pPr>
            <a:r>
              <a:rPr lang="en-US" sz="2000" dirty="0"/>
              <a:t>Misuse of the emblems could </a:t>
            </a:r>
            <a:r>
              <a:rPr lang="en-US" sz="2000" b="1" dirty="0"/>
              <a:t>jeopardize their protective function during armed conflict </a:t>
            </a:r>
            <a:r>
              <a:rPr lang="en-US" sz="2000" dirty="0"/>
              <a:t>because the warring parties and weapon bearers may lose trust in what the emblems stand for. </a:t>
            </a:r>
          </a:p>
          <a:p>
            <a:pPr>
              <a:spcAft>
                <a:spcPts val="1800"/>
              </a:spcAft>
            </a:pPr>
            <a:r>
              <a:rPr lang="en-US" sz="2000" dirty="0"/>
              <a:t>Misuse may also </a:t>
            </a:r>
            <a:r>
              <a:rPr lang="en-US" sz="2000" b="1" dirty="0"/>
              <a:t>hamper or jeopardize the safe access </a:t>
            </a:r>
            <a:r>
              <a:rPr lang="en-US" sz="2000" dirty="0"/>
              <a:t>of  Red Cross or Red Crescent staff and volunteers to people and communities in need during humanitarian crises.   </a:t>
            </a:r>
          </a:p>
          <a:p>
            <a:pPr marL="0" indent="0">
              <a:spcAft>
                <a:spcPts val="1800"/>
              </a:spcAft>
              <a:buNone/>
            </a:pPr>
            <a:endParaRPr lang="fr-CH" sz="2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4365104"/>
            <a:ext cx="3358128" cy="2238752"/>
          </a:xfrm>
          <a:prstGeom prst="rect">
            <a:avLst/>
          </a:prstGeom>
        </p:spPr>
      </p:pic>
      <p:sp>
        <p:nvSpPr>
          <p:cNvPr id="5" name="Content Placeholder 2"/>
          <p:cNvSpPr txBox="1">
            <a:spLocks/>
          </p:cNvSpPr>
          <p:nvPr/>
        </p:nvSpPr>
        <p:spPr bwMode="auto">
          <a:xfrm>
            <a:off x="7892415" y="6603856"/>
            <a:ext cx="939522" cy="13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bg2"/>
                </a:solidFill>
                <a:latin typeface="+mn-lt"/>
                <a:ea typeface="+mn-ea"/>
                <a:cs typeface="+mn-cs"/>
              </a:defRPr>
            </a:lvl1pPr>
            <a:lvl2pPr marL="801688" indent="-279400" algn="l" rtl="0" eaLnBrk="1" fontAlgn="base" hangingPunct="1">
              <a:spcBef>
                <a:spcPct val="20000"/>
              </a:spcBef>
              <a:spcAft>
                <a:spcPct val="0"/>
              </a:spcAft>
              <a:buSzPct val="60000"/>
              <a:buFont typeface="Wingdings 3" pitchFamily="18" charset="2"/>
              <a:buChar char=""/>
              <a:defRPr sz="2500">
                <a:solidFill>
                  <a:schemeClr val="bg2"/>
                </a:solidFill>
                <a:latin typeface="+mn-lt"/>
                <a:cs typeface="+mn-cs"/>
              </a:defRPr>
            </a:lvl2pPr>
            <a:lvl3pPr marL="1209675" indent="-228600" algn="l" rtl="0" eaLnBrk="1" fontAlgn="base" hangingPunct="1">
              <a:spcBef>
                <a:spcPct val="20000"/>
              </a:spcBef>
              <a:spcAft>
                <a:spcPct val="0"/>
              </a:spcAft>
              <a:buFont typeface="Wingdings" pitchFamily="2" charset="2"/>
              <a:buChar char="§"/>
              <a:defRPr sz="2400">
                <a:solidFill>
                  <a:schemeClr val="bg2"/>
                </a:solidFill>
                <a:latin typeface="+mn-lt"/>
                <a:cs typeface="+mn-cs"/>
              </a:defRPr>
            </a:lvl3pPr>
            <a:lvl4pPr marL="1617663" indent="-228600" algn="l" rtl="0" eaLnBrk="1" fontAlgn="base" hangingPunct="1">
              <a:spcBef>
                <a:spcPct val="20000"/>
              </a:spcBef>
              <a:spcAft>
                <a:spcPct val="0"/>
              </a:spcAft>
              <a:buChar char="–"/>
              <a:defRPr sz="2000">
                <a:solidFill>
                  <a:schemeClr val="bg2"/>
                </a:solidFill>
                <a:latin typeface="+mn-lt"/>
                <a:cs typeface="+mn-cs"/>
              </a:defRPr>
            </a:lvl4pPr>
            <a:lvl5pPr marL="2057400" indent="-228600" algn="l" rtl="0" eaLnBrk="1" fontAlgn="base" hangingPunct="1">
              <a:spcBef>
                <a:spcPct val="20000"/>
              </a:spcBef>
              <a:spcAft>
                <a:spcPct val="0"/>
              </a:spcAft>
              <a:buChar char="»"/>
              <a:defRPr sz="2000">
                <a:solidFill>
                  <a:schemeClr val="bg2"/>
                </a:solidFill>
                <a:latin typeface="+mn-lt"/>
                <a:cs typeface="+mn-cs"/>
              </a:defRPr>
            </a:lvl5pPr>
            <a:lvl6pPr marL="2514600" indent="-228600" algn="l" rtl="0" eaLnBrk="1" fontAlgn="base" hangingPunct="1">
              <a:spcBef>
                <a:spcPct val="20000"/>
              </a:spcBef>
              <a:spcAft>
                <a:spcPct val="0"/>
              </a:spcAft>
              <a:buChar char="»"/>
              <a:defRPr sz="2000">
                <a:solidFill>
                  <a:schemeClr val="bg2"/>
                </a:solidFill>
                <a:latin typeface="+mn-lt"/>
                <a:cs typeface="+mn-cs"/>
              </a:defRPr>
            </a:lvl6pPr>
            <a:lvl7pPr marL="2971800" indent="-228600" algn="l" rtl="0" eaLnBrk="1" fontAlgn="base" hangingPunct="1">
              <a:spcBef>
                <a:spcPct val="20000"/>
              </a:spcBef>
              <a:spcAft>
                <a:spcPct val="0"/>
              </a:spcAft>
              <a:buChar char="»"/>
              <a:defRPr sz="2000">
                <a:solidFill>
                  <a:schemeClr val="bg2"/>
                </a:solidFill>
                <a:latin typeface="+mn-lt"/>
                <a:cs typeface="+mn-cs"/>
              </a:defRPr>
            </a:lvl7pPr>
            <a:lvl8pPr marL="3429000" indent="-228600" algn="l" rtl="0" eaLnBrk="1" fontAlgn="base" hangingPunct="1">
              <a:spcBef>
                <a:spcPct val="20000"/>
              </a:spcBef>
              <a:spcAft>
                <a:spcPct val="0"/>
              </a:spcAft>
              <a:buChar char="»"/>
              <a:defRPr sz="2000">
                <a:solidFill>
                  <a:schemeClr val="bg2"/>
                </a:solidFill>
                <a:latin typeface="+mn-lt"/>
                <a:cs typeface="+mn-cs"/>
              </a:defRPr>
            </a:lvl8pPr>
            <a:lvl9pPr marL="3886200" indent="-228600" algn="l" rtl="0" eaLnBrk="1" fontAlgn="base" hangingPunct="1">
              <a:spcBef>
                <a:spcPct val="20000"/>
              </a:spcBef>
              <a:spcAft>
                <a:spcPct val="0"/>
              </a:spcAft>
              <a:buChar char="»"/>
              <a:defRPr sz="2000">
                <a:solidFill>
                  <a:schemeClr val="bg2"/>
                </a:solidFill>
                <a:latin typeface="+mn-lt"/>
                <a:cs typeface="+mn-cs"/>
              </a:defRPr>
            </a:lvl9pPr>
          </a:lstStyle>
          <a:p>
            <a:pPr marL="0" indent="0">
              <a:spcAft>
                <a:spcPts val="1800"/>
              </a:spcAft>
              <a:buFontTx/>
              <a:buNone/>
            </a:pPr>
            <a:r>
              <a:rPr lang="fr-CH" sz="800" dirty="0"/>
              <a:t>© </a:t>
            </a:r>
            <a:r>
              <a:rPr lang="fr-CH" sz="800" kern="0" dirty="0"/>
              <a:t>SARC</a:t>
            </a:r>
          </a:p>
        </p:txBody>
      </p:sp>
    </p:spTree>
    <p:extLst>
      <p:ext uri="{BB962C8B-B14F-4D97-AF65-F5344CB8AC3E}">
        <p14:creationId xmlns:p14="http://schemas.microsoft.com/office/powerpoint/2010/main" val="3830194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913" y="260648"/>
            <a:ext cx="5916756" cy="1143000"/>
          </a:xfrm>
        </p:spPr>
        <p:txBody>
          <a:bodyPr/>
          <a:lstStyle/>
          <a:p>
            <a:r>
              <a:rPr lang="en-US" sz="3600" dirty="0"/>
              <a:t>What tools about the emblems are available?</a:t>
            </a:r>
            <a:endParaRPr lang="fr-CH" sz="3600" dirty="0"/>
          </a:p>
        </p:txBody>
      </p:sp>
      <p:sp>
        <p:nvSpPr>
          <p:cNvPr id="3" name="Content Placeholder 2"/>
          <p:cNvSpPr>
            <a:spLocks noGrp="1"/>
          </p:cNvSpPr>
          <p:nvPr>
            <p:ph idx="1"/>
          </p:nvPr>
        </p:nvSpPr>
        <p:spPr>
          <a:xfrm>
            <a:off x="1259632" y="1600470"/>
            <a:ext cx="5760367" cy="2836912"/>
          </a:xfrm>
        </p:spPr>
        <p:txBody>
          <a:bodyPr/>
          <a:lstStyle/>
          <a:p>
            <a:pPr marL="0" indent="0">
              <a:buNone/>
            </a:pPr>
            <a:endParaRPr lang="en-US" dirty="0"/>
          </a:p>
          <a:p>
            <a:pPr lvl="1"/>
            <a:r>
              <a:rPr lang="en-US" sz="2000" dirty="0"/>
              <a:t>Emblem toolkit – </a:t>
            </a:r>
            <a:r>
              <a:rPr lang="en-US" sz="1800" dirty="0"/>
              <a:t>photos, Q&amp;A, </a:t>
            </a:r>
            <a:r>
              <a:rPr lang="en-US" sz="1800" dirty="0">
                <a:solidFill>
                  <a:srgbClr val="1C1C1C"/>
                </a:solidFill>
              </a:rPr>
              <a:t>key messages, </a:t>
            </a:r>
            <a:r>
              <a:rPr lang="en-US" sz="1800" dirty="0"/>
              <a:t>presentation, brochures (emblems of humanity and preventing misuse), survey for a perception study on the emblem, </a:t>
            </a:r>
            <a:r>
              <a:rPr lang="en-US" sz="1800" dirty="0">
                <a:solidFill>
                  <a:srgbClr val="1C1C1C"/>
                </a:solidFill>
                <a:hlinkClick r:id="rId3"/>
              </a:rPr>
              <a:t>video animation</a:t>
            </a:r>
            <a:r>
              <a:rPr lang="en-US" sz="1800" dirty="0">
                <a:solidFill>
                  <a:srgbClr val="1C1C1C"/>
                </a:solidFill>
              </a:rPr>
              <a:t>, </a:t>
            </a:r>
            <a:r>
              <a:rPr lang="en-US" sz="1800" dirty="0">
                <a:solidFill>
                  <a:srgbClr val="1C1C1C"/>
                </a:solidFill>
                <a:hlinkClick r:id="rId4"/>
              </a:rPr>
              <a:t>digital TV spot</a:t>
            </a:r>
            <a:endParaRPr lang="en-US" sz="1800" dirty="0">
              <a:solidFill>
                <a:srgbClr val="1C1C1C"/>
              </a:solidFill>
            </a:endParaRPr>
          </a:p>
          <a:p>
            <a:pPr lvl="1"/>
            <a:endParaRPr lang="en-US" sz="1800" dirty="0">
              <a:solidFill>
                <a:srgbClr val="1C1C1C"/>
              </a:solidFill>
            </a:endParaRPr>
          </a:p>
          <a:p>
            <a:pPr lvl="1"/>
            <a:endParaRPr lang="en-US" sz="1800" dirty="0">
              <a:solidFill>
                <a:srgbClr val="1C1C1C"/>
              </a:solidFill>
            </a:endParaRPr>
          </a:p>
          <a:p>
            <a:pPr lvl="1"/>
            <a:endParaRPr lang="en-US" sz="1800" dirty="0"/>
          </a:p>
          <a:p>
            <a:pPr lvl="1"/>
            <a:r>
              <a:rPr lang="en-US" sz="2000" dirty="0"/>
              <a:t>Emblems and logos in communication, marketing and fundraising </a:t>
            </a:r>
            <a:r>
              <a:rPr lang="en-US" sz="1800" dirty="0"/>
              <a:t>(within Branding Toolkit)</a:t>
            </a:r>
          </a:p>
          <a:p>
            <a:endParaRPr lang="fr-CH" sz="2100" dirty="0"/>
          </a:p>
        </p:txBody>
      </p:sp>
      <p:pic>
        <p:nvPicPr>
          <p:cNvPr id="6" name="Picture 5"/>
          <p:cNvPicPr>
            <a:picLocks noChangeAspect="1"/>
          </p:cNvPicPr>
          <p:nvPr/>
        </p:nvPicPr>
        <p:blipFill>
          <a:blip r:embed="rId5"/>
          <a:stretch>
            <a:fillRect/>
          </a:stretch>
        </p:blipFill>
        <p:spPr>
          <a:xfrm>
            <a:off x="7142564" y="3717032"/>
            <a:ext cx="1905795" cy="2796990"/>
          </a:xfrm>
          <a:prstGeom prst="rect">
            <a:avLst/>
          </a:prstGeom>
          <a:ln>
            <a:solidFill>
              <a:schemeClr val="bg1">
                <a:lumMod val="50000"/>
              </a:schemeClr>
            </a:solidFill>
          </a:ln>
        </p:spPr>
      </p:pic>
      <p:pic>
        <p:nvPicPr>
          <p:cNvPr id="9" name="Picture 8"/>
          <p:cNvPicPr>
            <a:picLocks noChangeAspect="1"/>
          </p:cNvPicPr>
          <p:nvPr/>
        </p:nvPicPr>
        <p:blipFill rotWithShape="1">
          <a:blip r:embed="rId6"/>
          <a:srcRect l="33852" t="9106" r="32286" b="5599"/>
          <a:stretch/>
        </p:blipFill>
        <p:spPr>
          <a:xfrm>
            <a:off x="7142564" y="620688"/>
            <a:ext cx="1884071" cy="2669505"/>
          </a:xfrm>
          <a:prstGeom prst="rect">
            <a:avLst/>
          </a:prstGeom>
        </p:spPr>
      </p:pic>
    </p:spTree>
    <p:extLst>
      <p:ext uri="{BB962C8B-B14F-4D97-AF65-F5344CB8AC3E}">
        <p14:creationId xmlns:p14="http://schemas.microsoft.com/office/powerpoint/2010/main" val="2139691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1640" y="1268760"/>
            <a:ext cx="7283450" cy="4525963"/>
          </a:xfrm>
        </p:spPr>
        <p:txBody>
          <a:bodyPr/>
          <a:lstStyle/>
          <a:p>
            <a:endParaRPr lang="en-US" dirty="0"/>
          </a:p>
          <a:p>
            <a:endParaRPr lang="en-US" dirty="0"/>
          </a:p>
          <a:p>
            <a:endParaRPr lang="en-US" dirty="0"/>
          </a:p>
          <a:p>
            <a:pPr marL="0" indent="0" algn="ctr">
              <a:buNone/>
            </a:pPr>
            <a:r>
              <a:rPr lang="en-US" sz="5400" dirty="0"/>
              <a:t>THANK YOU!</a:t>
            </a:r>
            <a:endParaRPr lang="fr-CH" sz="5400" dirty="0"/>
          </a:p>
        </p:txBody>
      </p:sp>
    </p:spTree>
    <p:extLst>
      <p:ext uri="{BB962C8B-B14F-4D97-AF65-F5344CB8AC3E}">
        <p14:creationId xmlns:p14="http://schemas.microsoft.com/office/powerpoint/2010/main" val="3565181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283450" cy="1143000"/>
          </a:xfrm>
        </p:spPr>
        <p:txBody>
          <a:bodyPr/>
          <a:lstStyle/>
          <a:p>
            <a:r>
              <a:rPr lang="en-US" sz="3600" dirty="0"/>
              <a:t/>
            </a:r>
            <a:br>
              <a:rPr lang="en-US" sz="3600" dirty="0"/>
            </a:br>
            <a:r>
              <a:rPr lang="en-US" sz="3600" dirty="0"/>
              <a:t>What are emblems?</a:t>
            </a:r>
            <a:br>
              <a:rPr lang="en-US" sz="3600" dirty="0"/>
            </a:br>
            <a:endParaRPr lang="fr-CH"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47464472"/>
              </p:ext>
            </p:extLst>
          </p:nvPr>
        </p:nvGraphicFramePr>
        <p:xfrm>
          <a:off x="491394" y="1556792"/>
          <a:ext cx="8964487"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6785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913" y="214347"/>
            <a:ext cx="7283450" cy="1143000"/>
          </a:xfrm>
        </p:spPr>
        <p:txBody>
          <a:bodyPr/>
          <a:lstStyle/>
          <a:p>
            <a:r>
              <a:rPr lang="en-US" sz="3600" dirty="0"/>
              <a:t>What are the emblems?</a:t>
            </a:r>
            <a:endParaRPr lang="fr-CH" sz="3600" dirty="0"/>
          </a:p>
        </p:txBody>
      </p:sp>
      <p:sp>
        <p:nvSpPr>
          <p:cNvPr id="3" name="Content Placeholder 2"/>
          <p:cNvSpPr>
            <a:spLocks noGrp="1"/>
          </p:cNvSpPr>
          <p:nvPr>
            <p:ph idx="1"/>
          </p:nvPr>
        </p:nvSpPr>
        <p:spPr>
          <a:xfrm>
            <a:off x="1331913" y="1412776"/>
            <a:ext cx="7283450" cy="4968552"/>
          </a:xfrm>
        </p:spPr>
        <p:txBody>
          <a:bodyPr/>
          <a:lstStyle/>
          <a:p>
            <a:pPr>
              <a:spcBef>
                <a:spcPts val="2400"/>
              </a:spcBef>
            </a:pPr>
            <a:r>
              <a:rPr lang="en-US" dirty="0"/>
              <a:t>Three emblems are in use today</a:t>
            </a:r>
          </a:p>
          <a:p>
            <a:pPr lvl="1">
              <a:spcBef>
                <a:spcPts val="3600"/>
              </a:spcBef>
              <a:spcAft>
                <a:spcPts val="1200"/>
              </a:spcAft>
            </a:pPr>
            <a:r>
              <a:rPr lang="en-US" sz="2800" dirty="0"/>
              <a:t> the red cross</a:t>
            </a:r>
          </a:p>
          <a:p>
            <a:pPr lvl="1">
              <a:spcBef>
                <a:spcPts val="3600"/>
              </a:spcBef>
              <a:spcAft>
                <a:spcPts val="1200"/>
              </a:spcAft>
            </a:pPr>
            <a:r>
              <a:rPr lang="en-US" sz="2800" dirty="0"/>
              <a:t>red crescent</a:t>
            </a:r>
          </a:p>
          <a:p>
            <a:pPr lvl="1">
              <a:spcBef>
                <a:spcPts val="3600"/>
              </a:spcBef>
              <a:spcAft>
                <a:spcPts val="1200"/>
              </a:spcAft>
            </a:pPr>
            <a:r>
              <a:rPr lang="en-US" sz="2800" dirty="0"/>
              <a:t>red crystal</a:t>
            </a:r>
          </a:p>
          <a:p>
            <a:pPr>
              <a:spcBef>
                <a:spcPts val="2400"/>
              </a:spcBef>
            </a:pPr>
            <a:r>
              <a:rPr lang="en-US" dirty="0"/>
              <a:t>They are free of any religious, political or cultural association </a:t>
            </a:r>
            <a:endParaRPr lang="fr-CH" dirty="0"/>
          </a:p>
          <a:p>
            <a:endParaRPr lang="fr-CH"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2060848"/>
            <a:ext cx="999744" cy="993648"/>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064" y="3077316"/>
            <a:ext cx="975360" cy="987552"/>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9776" y="4106583"/>
            <a:ext cx="1018032" cy="999744"/>
          </a:xfrm>
          <a:prstGeom prst="rect">
            <a:avLst/>
          </a:prstGeom>
        </p:spPr>
      </p:pic>
    </p:spTree>
    <p:extLst>
      <p:ext uri="{BB962C8B-B14F-4D97-AF65-F5344CB8AC3E}">
        <p14:creationId xmlns:p14="http://schemas.microsoft.com/office/powerpoint/2010/main" val="1768173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6536" y="476670"/>
            <a:ext cx="7283450" cy="792088"/>
          </a:xfrm>
        </p:spPr>
        <p:txBody>
          <a:bodyPr/>
          <a:lstStyle/>
          <a:p>
            <a:pPr>
              <a:spcAft>
                <a:spcPts val="0"/>
              </a:spcAft>
            </a:pPr>
            <a:r>
              <a:rPr lang="en-US" sz="3600" kern="1200" dirty="0">
                <a:solidFill>
                  <a:schemeClr val="accent2">
                    <a:lumMod val="50000"/>
                  </a:schemeClr>
                </a:solidFill>
                <a:ea typeface="+mn-ea"/>
                <a:cs typeface="Arial" charset="0"/>
              </a:rPr>
              <a:t>Why were the emblems created?</a:t>
            </a:r>
            <a:endParaRPr lang="fr-CH" sz="4800" dirty="0">
              <a:solidFill>
                <a:srgbClr val="C00000"/>
              </a:solidFill>
            </a:endParaRPr>
          </a:p>
        </p:txBody>
      </p:sp>
      <p:sp>
        <p:nvSpPr>
          <p:cNvPr id="3" name="Content Placeholder 2"/>
          <p:cNvSpPr>
            <a:spLocks noGrp="1"/>
          </p:cNvSpPr>
          <p:nvPr>
            <p:ph idx="1"/>
          </p:nvPr>
        </p:nvSpPr>
        <p:spPr>
          <a:xfrm>
            <a:off x="1354241" y="1554255"/>
            <a:ext cx="6048672" cy="3744416"/>
          </a:xfrm>
        </p:spPr>
        <p:txBody>
          <a:bodyPr/>
          <a:lstStyle/>
          <a:p>
            <a:pPr marL="0" indent="0">
              <a:spcBef>
                <a:spcPts val="600"/>
              </a:spcBef>
              <a:spcAft>
                <a:spcPts val="1800"/>
              </a:spcAft>
              <a:buNone/>
            </a:pPr>
            <a:r>
              <a:rPr lang="en-US" sz="2200" kern="1200" dirty="0">
                <a:solidFill>
                  <a:schemeClr val="tx1"/>
                </a:solidFill>
                <a:latin typeface="Arial" charset="0"/>
                <a:cs typeface="Arial" charset="0"/>
              </a:rPr>
              <a:t>Swiss businessman Henry Dunant published </a:t>
            </a:r>
            <a:r>
              <a:rPr lang="en-US" sz="2200" i="1" kern="1200" dirty="0">
                <a:solidFill>
                  <a:schemeClr val="tx1"/>
                </a:solidFill>
                <a:latin typeface="Arial" charset="0"/>
                <a:cs typeface="Arial" charset="0"/>
              </a:rPr>
              <a:t>A Memory of </a:t>
            </a:r>
            <a:r>
              <a:rPr lang="en-US" sz="2200" i="1" kern="1200" dirty="0" err="1">
                <a:solidFill>
                  <a:schemeClr val="tx1"/>
                </a:solidFill>
                <a:latin typeface="Arial" charset="0"/>
                <a:cs typeface="Arial" charset="0"/>
              </a:rPr>
              <a:t>Solferino</a:t>
            </a:r>
            <a:r>
              <a:rPr lang="en-US" sz="2200" kern="1200" dirty="0">
                <a:solidFill>
                  <a:schemeClr val="tx1"/>
                </a:solidFill>
                <a:latin typeface="Arial" charset="0"/>
                <a:cs typeface="Arial" charset="0"/>
              </a:rPr>
              <a:t>, in which he put forward two proposals for improving assistance for war victims:</a:t>
            </a:r>
          </a:p>
          <a:p>
            <a:pPr>
              <a:spcBef>
                <a:spcPts val="600"/>
              </a:spcBef>
              <a:spcAft>
                <a:spcPts val="1800"/>
              </a:spcAft>
            </a:pPr>
            <a:r>
              <a:rPr lang="en-US" sz="1800" dirty="0"/>
              <a:t>to set up in peacetime, in every country, relief societies composed of volunteers ready to take care of wounded soldiers in wartime</a:t>
            </a:r>
            <a:endParaRPr lang="fr-CH" sz="1800" dirty="0"/>
          </a:p>
          <a:p>
            <a:pPr>
              <a:spcBef>
                <a:spcPts val="600"/>
              </a:spcBef>
              <a:spcAft>
                <a:spcPts val="1800"/>
              </a:spcAft>
            </a:pPr>
            <a:r>
              <a:rPr lang="en-US" sz="1800" dirty="0"/>
              <a:t>to encourage countries to agree to the idea of an international legal protection for the wounded and sick on the battlefield and those caring for them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8678" y="1554255"/>
            <a:ext cx="1428750" cy="2191703"/>
          </a:xfrm>
          <a:prstGeom prst="rect">
            <a:avLst/>
          </a:prstGeom>
        </p:spPr>
      </p:pic>
      <p:sp>
        <p:nvSpPr>
          <p:cNvPr id="10" name="TextBox 9"/>
          <p:cNvSpPr txBox="1"/>
          <p:nvPr/>
        </p:nvSpPr>
        <p:spPr>
          <a:xfrm>
            <a:off x="3347864" y="5872032"/>
            <a:ext cx="4505345" cy="369332"/>
          </a:xfrm>
          <a:prstGeom prst="rect">
            <a:avLst/>
          </a:prstGeom>
          <a:noFill/>
        </p:spPr>
        <p:txBody>
          <a:bodyPr wrap="square" rtlCol="0">
            <a:spAutoFit/>
          </a:bodyPr>
          <a:lstStyle/>
          <a:p>
            <a:r>
              <a:rPr lang="en-US" dirty="0"/>
              <a:t>Learn more in the film </a:t>
            </a:r>
            <a:r>
              <a:rPr lang="en-US" dirty="0">
                <a:solidFill>
                  <a:srgbClr val="000000"/>
                </a:solidFill>
                <a:hlinkClick r:id="rId3"/>
              </a:rPr>
              <a:t>Story of an Idea</a:t>
            </a:r>
            <a:endParaRPr lang="fr-CH" i="1" dirty="0">
              <a:solidFill>
                <a:srgbClr val="000000"/>
              </a:solidFill>
            </a:endParaRPr>
          </a:p>
        </p:txBody>
      </p:sp>
      <p:sp>
        <p:nvSpPr>
          <p:cNvPr id="11" name="Action Button: Information 10">
            <a:hlinkClick r:id="" action="ppaction://noaction" highlightClick="1"/>
          </p:cNvPr>
          <p:cNvSpPr>
            <a:spLocks noChangeAspect="1"/>
          </p:cNvSpPr>
          <p:nvPr/>
        </p:nvSpPr>
        <p:spPr>
          <a:xfrm>
            <a:off x="2290345" y="5687698"/>
            <a:ext cx="936038" cy="73800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rgbClr val="F8F8F8"/>
              </a:solidFill>
            </a:endParaRPr>
          </a:p>
        </p:txBody>
      </p:sp>
    </p:spTree>
    <p:extLst>
      <p:ext uri="{BB962C8B-B14F-4D97-AF65-F5344CB8AC3E}">
        <p14:creationId xmlns:p14="http://schemas.microsoft.com/office/powerpoint/2010/main" val="2320498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133" y="450163"/>
            <a:ext cx="7283450" cy="576064"/>
          </a:xfrm>
        </p:spPr>
        <p:txBody>
          <a:bodyPr/>
          <a:lstStyle/>
          <a:p>
            <a:r>
              <a:rPr lang="en-US" sz="3600" dirty="0"/>
              <a:t>How can the emblems be used? </a:t>
            </a:r>
            <a:endParaRPr lang="fr-CH" sz="4800" dirty="0"/>
          </a:p>
        </p:txBody>
      </p:sp>
      <p:sp>
        <p:nvSpPr>
          <p:cNvPr id="3" name="Content Placeholder 2"/>
          <p:cNvSpPr>
            <a:spLocks noGrp="1"/>
          </p:cNvSpPr>
          <p:nvPr>
            <p:ph idx="1"/>
          </p:nvPr>
        </p:nvSpPr>
        <p:spPr>
          <a:xfrm>
            <a:off x="1306133" y="5538743"/>
            <a:ext cx="7668344" cy="1319257"/>
          </a:xfrm>
        </p:spPr>
        <p:txBody>
          <a:bodyPr/>
          <a:lstStyle/>
          <a:p>
            <a:pPr>
              <a:spcBef>
                <a:spcPts val="1200"/>
              </a:spcBef>
              <a:spcAft>
                <a:spcPts val="600"/>
              </a:spcAft>
              <a:buFont typeface="Wingdings" panose="05000000000000000000" pitchFamily="2" charset="2"/>
              <a:buChar char="Ø"/>
            </a:pPr>
            <a:r>
              <a:rPr lang="en-US" sz="1700" dirty="0"/>
              <a:t>civilian hospitals, medical units and vehicles, and their staff and medical personnel assigned to the treatment and transport of the wounded and sick in times of armed conflict, subject to government authorization and control</a:t>
            </a:r>
            <a:endParaRPr lang="fr-CH" sz="1700" dirty="0"/>
          </a:p>
          <a:p>
            <a:pPr marL="0" indent="0">
              <a:buNone/>
            </a:pPr>
            <a:endParaRPr lang="fr-CH"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561" y="2049775"/>
            <a:ext cx="2619375" cy="1739265"/>
          </a:xfrm>
          <a:prstGeom prst="rect">
            <a:avLst/>
          </a:prstGeom>
        </p:spPr>
      </p:pic>
      <p:sp>
        <p:nvSpPr>
          <p:cNvPr id="5" name="TextBox 4"/>
          <p:cNvSpPr txBox="1"/>
          <p:nvPr/>
        </p:nvSpPr>
        <p:spPr>
          <a:xfrm>
            <a:off x="1306133" y="1169017"/>
            <a:ext cx="7234880" cy="830997"/>
          </a:xfrm>
          <a:prstGeom prst="rect">
            <a:avLst/>
          </a:prstGeom>
          <a:noFill/>
        </p:spPr>
        <p:txBody>
          <a:bodyPr wrap="square" rtlCol="0">
            <a:spAutoFit/>
          </a:bodyPr>
          <a:lstStyle/>
          <a:p>
            <a:r>
              <a:rPr lang="en-US" sz="2400" dirty="0"/>
              <a:t>In times of armed conflict, they are displayed for </a:t>
            </a:r>
            <a:r>
              <a:rPr lang="en-US" sz="2400" b="1" dirty="0"/>
              <a:t>protective purposes</a:t>
            </a:r>
            <a:r>
              <a:rPr lang="en-US" sz="2400" dirty="0"/>
              <a:t> to ensure the safety of:</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12" y="3352577"/>
            <a:ext cx="2540000" cy="1905000"/>
          </a:xfrm>
          <a:prstGeom prst="rect">
            <a:avLst/>
          </a:prstGeom>
        </p:spPr>
      </p:pic>
      <p:sp>
        <p:nvSpPr>
          <p:cNvPr id="9" name="TextBox 8"/>
          <p:cNvSpPr txBox="1"/>
          <p:nvPr/>
        </p:nvSpPr>
        <p:spPr>
          <a:xfrm>
            <a:off x="3952986" y="2405012"/>
            <a:ext cx="4588027" cy="892552"/>
          </a:xfrm>
          <a:prstGeom prst="rect">
            <a:avLst/>
          </a:prstGeom>
          <a:noFill/>
        </p:spPr>
        <p:txBody>
          <a:bodyPr wrap="square" rtlCol="0">
            <a:spAutoFit/>
          </a:bodyPr>
          <a:lstStyle/>
          <a:p>
            <a:pPr marL="285750" indent="-285750">
              <a:buFont typeface="Wingdings" panose="05000000000000000000" pitchFamily="2" charset="2"/>
              <a:buChar char="Ø"/>
            </a:pPr>
            <a:r>
              <a:rPr lang="en-US" sz="1700" dirty="0"/>
              <a:t>medical services and religious staff of the armed forces</a:t>
            </a:r>
          </a:p>
          <a:p>
            <a:pPr marL="285750" indent="-285750">
              <a:buFont typeface="Wingdings" panose="05000000000000000000" pitchFamily="2" charset="2"/>
              <a:buChar char="Ø"/>
            </a:pPr>
            <a:endParaRPr lang="fr-CH" dirty="0"/>
          </a:p>
        </p:txBody>
      </p:sp>
      <p:sp>
        <p:nvSpPr>
          <p:cNvPr id="10" name="TextBox 9"/>
          <p:cNvSpPr txBox="1"/>
          <p:nvPr/>
        </p:nvSpPr>
        <p:spPr>
          <a:xfrm>
            <a:off x="2123728" y="4015075"/>
            <a:ext cx="3816424" cy="1400383"/>
          </a:xfrm>
          <a:prstGeom prst="rect">
            <a:avLst/>
          </a:prstGeom>
          <a:noFill/>
        </p:spPr>
        <p:txBody>
          <a:bodyPr wrap="square" rtlCol="0">
            <a:spAutoFit/>
          </a:bodyPr>
          <a:lstStyle/>
          <a:p>
            <a:pPr marL="342900" indent="-342900">
              <a:buFont typeface="Wingdings" panose="05000000000000000000" pitchFamily="2" charset="2"/>
              <a:buChar char="Ø"/>
            </a:pPr>
            <a:r>
              <a:rPr lang="en-US" sz="1700" dirty="0"/>
              <a:t>National Society medical staff, facilities and vehicles, when placed at the disposal of the medical services of the armed forces</a:t>
            </a:r>
          </a:p>
        </p:txBody>
      </p:sp>
    </p:spTree>
    <p:extLst>
      <p:ext uri="{BB962C8B-B14F-4D97-AF65-F5344CB8AC3E}">
        <p14:creationId xmlns:p14="http://schemas.microsoft.com/office/powerpoint/2010/main" val="3462639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913" y="188640"/>
            <a:ext cx="7283450" cy="1143000"/>
          </a:xfrm>
        </p:spPr>
        <p:txBody>
          <a:bodyPr/>
          <a:lstStyle/>
          <a:p>
            <a:r>
              <a:rPr lang="en-US" sz="3600" dirty="0"/>
              <a:t>How can the emblems be used?</a:t>
            </a:r>
            <a:endParaRPr lang="fr-CH" sz="3600" dirty="0"/>
          </a:p>
        </p:txBody>
      </p:sp>
      <p:sp>
        <p:nvSpPr>
          <p:cNvPr id="3" name="Content Placeholder 2"/>
          <p:cNvSpPr>
            <a:spLocks noGrp="1"/>
          </p:cNvSpPr>
          <p:nvPr>
            <p:ph idx="1"/>
          </p:nvPr>
        </p:nvSpPr>
        <p:spPr>
          <a:xfrm>
            <a:off x="4355976" y="4809308"/>
            <a:ext cx="4032721" cy="2006932"/>
          </a:xfrm>
        </p:spPr>
        <p:txBody>
          <a:bodyPr/>
          <a:lstStyle/>
          <a:p>
            <a:pPr marL="0" indent="0">
              <a:buNone/>
            </a:pPr>
            <a:r>
              <a:rPr lang="en-US" sz="1800" dirty="0"/>
              <a:t>2) ambulances and first-aid stations assigned to provide free treatment to the wounded and sick during peacetime in line with domestic legislation and with the authorization of the National Society</a:t>
            </a:r>
          </a:p>
          <a:p>
            <a:pPr marL="0" indent="0">
              <a:buNone/>
            </a:pPr>
            <a:endParaRPr lang="en-US" sz="1800" dirty="0"/>
          </a:p>
          <a:p>
            <a:pPr marL="0" indent="0">
              <a:buNone/>
            </a:pPr>
            <a:endParaRPr lang="fr-CH" sz="1800" dirty="0"/>
          </a:p>
          <a:p>
            <a:endParaRPr lang="fr-CH"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2251841"/>
            <a:ext cx="2570972" cy="1713981"/>
          </a:xfrm>
          <a:prstGeom prst="rect">
            <a:avLst/>
          </a:prstGeom>
        </p:spPr>
      </p:pic>
      <p:sp>
        <p:nvSpPr>
          <p:cNvPr id="4" name="TextBox 3"/>
          <p:cNvSpPr txBox="1"/>
          <p:nvPr/>
        </p:nvSpPr>
        <p:spPr>
          <a:xfrm>
            <a:off x="1362947" y="1125373"/>
            <a:ext cx="5811332" cy="1107996"/>
          </a:xfrm>
          <a:prstGeom prst="rect">
            <a:avLst/>
          </a:prstGeom>
          <a:noFill/>
        </p:spPr>
        <p:txBody>
          <a:bodyPr wrap="square" rtlCol="0">
            <a:spAutoFit/>
          </a:bodyPr>
          <a:lstStyle/>
          <a:p>
            <a:r>
              <a:rPr lang="en-US" sz="2400" dirty="0"/>
              <a:t>The emblems can also be displayed for</a:t>
            </a:r>
            <a:r>
              <a:rPr lang="en-US" sz="2400" b="1" dirty="0">
                <a:solidFill>
                  <a:srgbClr val="0070C0"/>
                </a:solidFill>
              </a:rPr>
              <a:t> </a:t>
            </a:r>
            <a:r>
              <a:rPr lang="en-US" sz="2400" b="1" dirty="0"/>
              <a:t>indicative use </a:t>
            </a:r>
            <a:r>
              <a:rPr lang="en-US" sz="2400" dirty="0"/>
              <a:t>by:</a:t>
            </a:r>
          </a:p>
          <a:p>
            <a:endParaRPr lang="fr-CH"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1724185"/>
            <a:ext cx="1852767" cy="2779152"/>
          </a:xfrm>
          <a:prstGeom prst="rect">
            <a:avLst/>
          </a:prstGeom>
        </p:spPr>
      </p:pic>
      <p:sp>
        <p:nvSpPr>
          <p:cNvPr id="8" name="Content Placeholder 2"/>
          <p:cNvSpPr txBox="1">
            <a:spLocks/>
          </p:cNvSpPr>
          <p:nvPr/>
        </p:nvSpPr>
        <p:spPr bwMode="auto">
          <a:xfrm>
            <a:off x="1444141" y="2546880"/>
            <a:ext cx="3199867" cy="166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bg2"/>
                </a:solidFill>
                <a:latin typeface="+mn-lt"/>
                <a:ea typeface="+mn-ea"/>
                <a:cs typeface="+mn-cs"/>
              </a:defRPr>
            </a:lvl1pPr>
            <a:lvl2pPr marL="801688" indent="-279400" algn="l" rtl="0" eaLnBrk="1" fontAlgn="base" hangingPunct="1">
              <a:spcBef>
                <a:spcPct val="20000"/>
              </a:spcBef>
              <a:spcAft>
                <a:spcPct val="0"/>
              </a:spcAft>
              <a:buSzPct val="60000"/>
              <a:buFont typeface="Wingdings 3" pitchFamily="18" charset="2"/>
              <a:buChar char=""/>
              <a:defRPr sz="2500">
                <a:solidFill>
                  <a:schemeClr val="bg2"/>
                </a:solidFill>
                <a:latin typeface="+mn-lt"/>
                <a:cs typeface="+mn-cs"/>
              </a:defRPr>
            </a:lvl2pPr>
            <a:lvl3pPr marL="1209675" indent="-228600" algn="l" rtl="0" eaLnBrk="1" fontAlgn="base" hangingPunct="1">
              <a:spcBef>
                <a:spcPct val="20000"/>
              </a:spcBef>
              <a:spcAft>
                <a:spcPct val="0"/>
              </a:spcAft>
              <a:buFont typeface="Wingdings" pitchFamily="2" charset="2"/>
              <a:buChar char="§"/>
              <a:defRPr sz="2400">
                <a:solidFill>
                  <a:schemeClr val="bg2"/>
                </a:solidFill>
                <a:latin typeface="+mn-lt"/>
                <a:cs typeface="+mn-cs"/>
              </a:defRPr>
            </a:lvl3pPr>
            <a:lvl4pPr marL="1617663" indent="-228600" algn="l" rtl="0" eaLnBrk="1" fontAlgn="base" hangingPunct="1">
              <a:spcBef>
                <a:spcPct val="20000"/>
              </a:spcBef>
              <a:spcAft>
                <a:spcPct val="0"/>
              </a:spcAft>
              <a:buChar char="–"/>
              <a:defRPr sz="2000">
                <a:solidFill>
                  <a:schemeClr val="bg2"/>
                </a:solidFill>
                <a:latin typeface="+mn-lt"/>
                <a:cs typeface="+mn-cs"/>
              </a:defRPr>
            </a:lvl4pPr>
            <a:lvl5pPr marL="2057400" indent="-228600" algn="l" rtl="0" eaLnBrk="1" fontAlgn="base" hangingPunct="1">
              <a:spcBef>
                <a:spcPct val="20000"/>
              </a:spcBef>
              <a:spcAft>
                <a:spcPct val="0"/>
              </a:spcAft>
              <a:buChar char="»"/>
              <a:defRPr sz="2000">
                <a:solidFill>
                  <a:schemeClr val="bg2"/>
                </a:solidFill>
                <a:latin typeface="+mn-lt"/>
                <a:cs typeface="+mn-cs"/>
              </a:defRPr>
            </a:lvl5pPr>
            <a:lvl6pPr marL="2514600" indent="-228600" algn="l" rtl="0" eaLnBrk="1" fontAlgn="base" hangingPunct="1">
              <a:spcBef>
                <a:spcPct val="20000"/>
              </a:spcBef>
              <a:spcAft>
                <a:spcPct val="0"/>
              </a:spcAft>
              <a:buChar char="»"/>
              <a:defRPr sz="2000">
                <a:solidFill>
                  <a:schemeClr val="bg2"/>
                </a:solidFill>
                <a:latin typeface="+mn-lt"/>
                <a:cs typeface="+mn-cs"/>
              </a:defRPr>
            </a:lvl6pPr>
            <a:lvl7pPr marL="2971800" indent="-228600" algn="l" rtl="0" eaLnBrk="1" fontAlgn="base" hangingPunct="1">
              <a:spcBef>
                <a:spcPct val="20000"/>
              </a:spcBef>
              <a:spcAft>
                <a:spcPct val="0"/>
              </a:spcAft>
              <a:buChar char="»"/>
              <a:defRPr sz="2000">
                <a:solidFill>
                  <a:schemeClr val="bg2"/>
                </a:solidFill>
                <a:latin typeface="+mn-lt"/>
                <a:cs typeface="+mn-cs"/>
              </a:defRPr>
            </a:lvl7pPr>
            <a:lvl8pPr marL="3429000" indent="-228600" algn="l" rtl="0" eaLnBrk="1" fontAlgn="base" hangingPunct="1">
              <a:spcBef>
                <a:spcPct val="20000"/>
              </a:spcBef>
              <a:spcAft>
                <a:spcPct val="0"/>
              </a:spcAft>
              <a:buChar char="»"/>
              <a:defRPr sz="2000">
                <a:solidFill>
                  <a:schemeClr val="bg2"/>
                </a:solidFill>
                <a:latin typeface="+mn-lt"/>
                <a:cs typeface="+mn-cs"/>
              </a:defRPr>
            </a:lvl8pPr>
            <a:lvl9pPr marL="3886200" indent="-228600" algn="l" rtl="0" eaLnBrk="1" fontAlgn="base" hangingPunct="1">
              <a:spcBef>
                <a:spcPct val="20000"/>
              </a:spcBef>
              <a:spcAft>
                <a:spcPct val="0"/>
              </a:spcAft>
              <a:buChar char="»"/>
              <a:defRPr sz="2000">
                <a:solidFill>
                  <a:schemeClr val="bg2"/>
                </a:solidFill>
                <a:latin typeface="+mn-lt"/>
                <a:cs typeface="+mn-cs"/>
              </a:defRPr>
            </a:lvl9pPr>
          </a:lstStyle>
          <a:p>
            <a:pPr marL="0" indent="0">
              <a:buFontTx/>
              <a:buNone/>
            </a:pPr>
            <a:r>
              <a:rPr lang="en-US" sz="1800" kern="0" dirty="0"/>
              <a:t>1) volunteers, staff or property affiliated with the Movement—the National Societies, the ICRC or the International Federation</a:t>
            </a:r>
          </a:p>
          <a:p>
            <a:pPr marL="0" indent="0">
              <a:buFontTx/>
              <a:buNone/>
            </a:pPr>
            <a:endParaRPr lang="en-US" sz="1800" kern="0" dirty="0"/>
          </a:p>
          <a:p>
            <a:pPr marL="0" indent="0">
              <a:buFontTx/>
              <a:buNone/>
            </a:pPr>
            <a:endParaRPr lang="en-US" sz="1800" kern="0" dirty="0"/>
          </a:p>
          <a:p>
            <a:pPr marL="0" indent="0">
              <a:buFontTx/>
              <a:buNone/>
            </a:pPr>
            <a:endParaRPr lang="en-US" sz="1800" kern="0" dirty="0"/>
          </a:p>
          <a:p>
            <a:pPr marL="0" indent="0">
              <a:buFontTx/>
              <a:buNone/>
            </a:pPr>
            <a:endParaRPr lang="en-US" sz="1800" kern="0" dirty="0"/>
          </a:p>
          <a:p>
            <a:pPr marL="0" indent="0">
              <a:buFontTx/>
              <a:buNone/>
            </a:pPr>
            <a:endParaRPr lang="fr-CH" sz="1800" kern="0" dirty="0"/>
          </a:p>
          <a:p>
            <a:endParaRPr lang="fr-CH" kern="0"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4685174"/>
            <a:ext cx="2533650" cy="1809750"/>
          </a:xfrm>
          <a:prstGeom prst="rect">
            <a:avLst/>
          </a:prstGeom>
        </p:spPr>
      </p:pic>
    </p:spTree>
    <p:extLst>
      <p:ext uri="{BB962C8B-B14F-4D97-AF65-F5344CB8AC3E}">
        <p14:creationId xmlns:p14="http://schemas.microsoft.com/office/powerpoint/2010/main" val="1389990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702" y="188640"/>
            <a:ext cx="7283450" cy="1143000"/>
          </a:xfrm>
        </p:spPr>
        <p:txBody>
          <a:bodyPr/>
          <a:lstStyle/>
          <a:p>
            <a:pPr lvl="0"/>
            <a:r>
              <a:rPr lang="en-GB" sz="3600" dirty="0"/>
              <a:t>What is the difference between the emblem and a logo?</a:t>
            </a:r>
            <a:endParaRPr lang="fr-CH" sz="3600" dirty="0"/>
          </a:p>
        </p:txBody>
      </p:sp>
      <p:sp>
        <p:nvSpPr>
          <p:cNvPr id="5" name="Content Placeholder 4"/>
          <p:cNvSpPr>
            <a:spLocks noGrp="1"/>
          </p:cNvSpPr>
          <p:nvPr>
            <p:ph idx="1"/>
          </p:nvPr>
        </p:nvSpPr>
        <p:spPr>
          <a:xfrm>
            <a:off x="1403648" y="1612976"/>
            <a:ext cx="4205402" cy="1259731"/>
          </a:xfrm>
        </p:spPr>
        <p:txBody>
          <a:bodyPr/>
          <a:lstStyle/>
          <a:p>
            <a:pPr marL="0" indent="0">
              <a:buNone/>
            </a:pPr>
            <a:r>
              <a:rPr lang="en-US" sz="1700" dirty="0"/>
              <a:t>A red cross, red crescent or red crystal symbol without any accompanying description is know as the </a:t>
            </a:r>
            <a:r>
              <a:rPr lang="en-US" sz="1700" b="1" dirty="0"/>
              <a:t>emblem </a:t>
            </a:r>
            <a:r>
              <a:rPr lang="en-US" sz="1700" dirty="0"/>
              <a:t>and is displayed in large size for protective purposes. </a:t>
            </a:r>
            <a:endParaRPr lang="en-US" sz="1800" dirty="0"/>
          </a:p>
          <a:p>
            <a:endParaRPr lang="en-US" dirty="0"/>
          </a:p>
          <a:p>
            <a:endParaRPr lang="en-US" dirty="0"/>
          </a:p>
          <a:p>
            <a:endParaRPr lang="fr-CH" dirty="0"/>
          </a:p>
        </p:txBody>
      </p:sp>
      <p:sp>
        <p:nvSpPr>
          <p:cNvPr id="6" name="Content Placeholder 4"/>
          <p:cNvSpPr txBox="1">
            <a:spLocks/>
          </p:cNvSpPr>
          <p:nvPr/>
        </p:nvSpPr>
        <p:spPr bwMode="auto">
          <a:xfrm>
            <a:off x="2849598" y="5839416"/>
            <a:ext cx="6214674" cy="105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bg2"/>
                </a:solidFill>
                <a:latin typeface="+mn-lt"/>
                <a:ea typeface="+mn-ea"/>
                <a:cs typeface="+mn-cs"/>
              </a:defRPr>
            </a:lvl1pPr>
            <a:lvl2pPr marL="801688" indent="-279400" algn="l" rtl="0" eaLnBrk="1" fontAlgn="base" hangingPunct="1">
              <a:spcBef>
                <a:spcPct val="20000"/>
              </a:spcBef>
              <a:spcAft>
                <a:spcPct val="0"/>
              </a:spcAft>
              <a:buSzPct val="60000"/>
              <a:buFont typeface="Wingdings 3" pitchFamily="18" charset="2"/>
              <a:buChar char=""/>
              <a:defRPr sz="2500">
                <a:solidFill>
                  <a:schemeClr val="bg2"/>
                </a:solidFill>
                <a:latin typeface="+mn-lt"/>
                <a:cs typeface="+mn-cs"/>
              </a:defRPr>
            </a:lvl2pPr>
            <a:lvl3pPr marL="1209675" indent="-228600" algn="l" rtl="0" eaLnBrk="1" fontAlgn="base" hangingPunct="1">
              <a:spcBef>
                <a:spcPct val="20000"/>
              </a:spcBef>
              <a:spcAft>
                <a:spcPct val="0"/>
              </a:spcAft>
              <a:buFont typeface="Wingdings" pitchFamily="2" charset="2"/>
              <a:buChar char="§"/>
              <a:defRPr sz="2400">
                <a:solidFill>
                  <a:schemeClr val="bg2"/>
                </a:solidFill>
                <a:latin typeface="+mn-lt"/>
                <a:cs typeface="+mn-cs"/>
              </a:defRPr>
            </a:lvl3pPr>
            <a:lvl4pPr marL="1617663" indent="-228600" algn="l" rtl="0" eaLnBrk="1" fontAlgn="base" hangingPunct="1">
              <a:spcBef>
                <a:spcPct val="20000"/>
              </a:spcBef>
              <a:spcAft>
                <a:spcPct val="0"/>
              </a:spcAft>
              <a:buChar char="–"/>
              <a:defRPr sz="2000">
                <a:solidFill>
                  <a:schemeClr val="bg2"/>
                </a:solidFill>
                <a:latin typeface="+mn-lt"/>
                <a:cs typeface="+mn-cs"/>
              </a:defRPr>
            </a:lvl4pPr>
            <a:lvl5pPr marL="2057400" indent="-228600" algn="l" rtl="0" eaLnBrk="1" fontAlgn="base" hangingPunct="1">
              <a:spcBef>
                <a:spcPct val="20000"/>
              </a:spcBef>
              <a:spcAft>
                <a:spcPct val="0"/>
              </a:spcAft>
              <a:buChar char="»"/>
              <a:defRPr sz="2000">
                <a:solidFill>
                  <a:schemeClr val="bg2"/>
                </a:solidFill>
                <a:latin typeface="+mn-lt"/>
                <a:cs typeface="+mn-cs"/>
              </a:defRPr>
            </a:lvl5pPr>
            <a:lvl6pPr marL="2514600" indent="-228600" algn="l" rtl="0" eaLnBrk="1" fontAlgn="base" hangingPunct="1">
              <a:spcBef>
                <a:spcPct val="20000"/>
              </a:spcBef>
              <a:spcAft>
                <a:spcPct val="0"/>
              </a:spcAft>
              <a:buChar char="»"/>
              <a:defRPr sz="2000">
                <a:solidFill>
                  <a:schemeClr val="bg2"/>
                </a:solidFill>
                <a:latin typeface="+mn-lt"/>
                <a:cs typeface="+mn-cs"/>
              </a:defRPr>
            </a:lvl6pPr>
            <a:lvl7pPr marL="2971800" indent="-228600" algn="l" rtl="0" eaLnBrk="1" fontAlgn="base" hangingPunct="1">
              <a:spcBef>
                <a:spcPct val="20000"/>
              </a:spcBef>
              <a:spcAft>
                <a:spcPct val="0"/>
              </a:spcAft>
              <a:buChar char="»"/>
              <a:defRPr sz="2000">
                <a:solidFill>
                  <a:schemeClr val="bg2"/>
                </a:solidFill>
                <a:latin typeface="+mn-lt"/>
                <a:cs typeface="+mn-cs"/>
              </a:defRPr>
            </a:lvl7pPr>
            <a:lvl8pPr marL="3429000" indent="-228600" algn="l" rtl="0" eaLnBrk="1" fontAlgn="base" hangingPunct="1">
              <a:spcBef>
                <a:spcPct val="20000"/>
              </a:spcBef>
              <a:spcAft>
                <a:spcPct val="0"/>
              </a:spcAft>
              <a:buChar char="»"/>
              <a:defRPr sz="2000">
                <a:solidFill>
                  <a:schemeClr val="bg2"/>
                </a:solidFill>
                <a:latin typeface="+mn-lt"/>
                <a:cs typeface="+mn-cs"/>
              </a:defRPr>
            </a:lvl8pPr>
            <a:lvl9pPr marL="3886200" indent="-228600" algn="l" rtl="0" eaLnBrk="1" fontAlgn="base" hangingPunct="1">
              <a:spcBef>
                <a:spcPct val="20000"/>
              </a:spcBef>
              <a:spcAft>
                <a:spcPct val="0"/>
              </a:spcAft>
              <a:buChar char="»"/>
              <a:defRPr sz="2000">
                <a:solidFill>
                  <a:schemeClr val="bg2"/>
                </a:solidFill>
                <a:latin typeface="+mn-lt"/>
                <a:cs typeface="+mn-cs"/>
              </a:defRPr>
            </a:lvl9pPr>
          </a:lstStyle>
          <a:p>
            <a:pPr marL="0" indent="0">
              <a:buFontTx/>
              <a:buNone/>
            </a:pPr>
            <a:r>
              <a:rPr lang="en-US" sz="1700" kern="0" dirty="0"/>
              <a:t>It is important </a:t>
            </a:r>
            <a:r>
              <a:rPr lang="en-US" sz="1700" kern="0" dirty="0">
                <a:solidFill>
                  <a:schemeClr val="tx1"/>
                </a:solidFill>
              </a:rPr>
              <a:t>to note </a:t>
            </a:r>
            <a:r>
              <a:rPr lang="en-US" sz="1700" kern="0" dirty="0"/>
              <a:t>that the Movement does not “own” the emblems. The States grant Movement components the right to display the emblems. </a:t>
            </a:r>
          </a:p>
          <a:p>
            <a:endParaRPr lang="fr-CH" kern="0" dirty="0"/>
          </a:p>
        </p:txBody>
      </p:sp>
      <p:sp>
        <p:nvSpPr>
          <p:cNvPr id="4" name="Action Button: Information 3">
            <a:hlinkClick r:id="" action="ppaction://noaction" highlightClick="1"/>
          </p:cNvPr>
          <p:cNvSpPr>
            <a:spLocks noChangeAspect="1"/>
          </p:cNvSpPr>
          <p:nvPr/>
        </p:nvSpPr>
        <p:spPr>
          <a:xfrm>
            <a:off x="1918890" y="5890676"/>
            <a:ext cx="934143" cy="736508"/>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Content Placeholder 4"/>
          <p:cNvSpPr txBox="1">
            <a:spLocks/>
          </p:cNvSpPr>
          <p:nvPr/>
        </p:nvSpPr>
        <p:spPr bwMode="auto">
          <a:xfrm>
            <a:off x="4803363" y="3961316"/>
            <a:ext cx="4340637" cy="199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bg2"/>
                </a:solidFill>
                <a:latin typeface="+mn-lt"/>
                <a:ea typeface="+mn-ea"/>
                <a:cs typeface="+mn-cs"/>
              </a:defRPr>
            </a:lvl1pPr>
            <a:lvl2pPr marL="801688" indent="-279400" algn="l" rtl="0" eaLnBrk="1" fontAlgn="base" hangingPunct="1">
              <a:spcBef>
                <a:spcPct val="20000"/>
              </a:spcBef>
              <a:spcAft>
                <a:spcPct val="0"/>
              </a:spcAft>
              <a:buSzPct val="60000"/>
              <a:buFont typeface="Wingdings 3" pitchFamily="18" charset="2"/>
              <a:buChar char=""/>
              <a:defRPr sz="2500">
                <a:solidFill>
                  <a:schemeClr val="bg2"/>
                </a:solidFill>
                <a:latin typeface="+mn-lt"/>
                <a:cs typeface="+mn-cs"/>
              </a:defRPr>
            </a:lvl2pPr>
            <a:lvl3pPr marL="1209675" indent="-228600" algn="l" rtl="0" eaLnBrk="1" fontAlgn="base" hangingPunct="1">
              <a:spcBef>
                <a:spcPct val="20000"/>
              </a:spcBef>
              <a:spcAft>
                <a:spcPct val="0"/>
              </a:spcAft>
              <a:buFont typeface="Wingdings" pitchFamily="2" charset="2"/>
              <a:buChar char="§"/>
              <a:defRPr sz="2400">
                <a:solidFill>
                  <a:schemeClr val="bg2"/>
                </a:solidFill>
                <a:latin typeface="+mn-lt"/>
                <a:cs typeface="+mn-cs"/>
              </a:defRPr>
            </a:lvl3pPr>
            <a:lvl4pPr marL="1617663" indent="-228600" algn="l" rtl="0" eaLnBrk="1" fontAlgn="base" hangingPunct="1">
              <a:spcBef>
                <a:spcPct val="20000"/>
              </a:spcBef>
              <a:spcAft>
                <a:spcPct val="0"/>
              </a:spcAft>
              <a:buChar char="–"/>
              <a:defRPr sz="2000">
                <a:solidFill>
                  <a:schemeClr val="bg2"/>
                </a:solidFill>
                <a:latin typeface="+mn-lt"/>
                <a:cs typeface="+mn-cs"/>
              </a:defRPr>
            </a:lvl4pPr>
            <a:lvl5pPr marL="2057400" indent="-228600" algn="l" rtl="0" eaLnBrk="1" fontAlgn="base" hangingPunct="1">
              <a:spcBef>
                <a:spcPct val="20000"/>
              </a:spcBef>
              <a:spcAft>
                <a:spcPct val="0"/>
              </a:spcAft>
              <a:buChar char="»"/>
              <a:defRPr sz="2000">
                <a:solidFill>
                  <a:schemeClr val="bg2"/>
                </a:solidFill>
                <a:latin typeface="+mn-lt"/>
                <a:cs typeface="+mn-cs"/>
              </a:defRPr>
            </a:lvl5pPr>
            <a:lvl6pPr marL="2514600" indent="-228600" algn="l" rtl="0" eaLnBrk="1" fontAlgn="base" hangingPunct="1">
              <a:spcBef>
                <a:spcPct val="20000"/>
              </a:spcBef>
              <a:spcAft>
                <a:spcPct val="0"/>
              </a:spcAft>
              <a:buChar char="»"/>
              <a:defRPr sz="2000">
                <a:solidFill>
                  <a:schemeClr val="bg2"/>
                </a:solidFill>
                <a:latin typeface="+mn-lt"/>
                <a:cs typeface="+mn-cs"/>
              </a:defRPr>
            </a:lvl6pPr>
            <a:lvl7pPr marL="2971800" indent="-228600" algn="l" rtl="0" eaLnBrk="1" fontAlgn="base" hangingPunct="1">
              <a:spcBef>
                <a:spcPct val="20000"/>
              </a:spcBef>
              <a:spcAft>
                <a:spcPct val="0"/>
              </a:spcAft>
              <a:buChar char="»"/>
              <a:defRPr sz="2000">
                <a:solidFill>
                  <a:schemeClr val="bg2"/>
                </a:solidFill>
                <a:latin typeface="+mn-lt"/>
                <a:cs typeface="+mn-cs"/>
              </a:defRPr>
            </a:lvl7pPr>
            <a:lvl8pPr marL="3429000" indent="-228600" algn="l" rtl="0" eaLnBrk="1" fontAlgn="base" hangingPunct="1">
              <a:spcBef>
                <a:spcPct val="20000"/>
              </a:spcBef>
              <a:spcAft>
                <a:spcPct val="0"/>
              </a:spcAft>
              <a:buChar char="»"/>
              <a:defRPr sz="2000">
                <a:solidFill>
                  <a:schemeClr val="bg2"/>
                </a:solidFill>
                <a:latin typeface="+mn-lt"/>
                <a:cs typeface="+mn-cs"/>
              </a:defRPr>
            </a:lvl8pPr>
            <a:lvl9pPr marL="3886200" indent="-228600" algn="l" rtl="0" eaLnBrk="1" fontAlgn="base" hangingPunct="1">
              <a:spcBef>
                <a:spcPct val="20000"/>
              </a:spcBef>
              <a:spcAft>
                <a:spcPct val="0"/>
              </a:spcAft>
              <a:buChar char="»"/>
              <a:defRPr sz="2000">
                <a:solidFill>
                  <a:schemeClr val="bg2"/>
                </a:solidFill>
                <a:latin typeface="+mn-lt"/>
                <a:cs typeface="+mn-cs"/>
              </a:defRPr>
            </a:lvl9pPr>
          </a:lstStyle>
          <a:p>
            <a:pPr marL="0" indent="0">
              <a:buNone/>
            </a:pPr>
            <a:r>
              <a:rPr lang="en-US" sz="1700" kern="0" dirty="0"/>
              <a:t>A </a:t>
            </a:r>
            <a:r>
              <a:rPr lang="en-US" sz="1700" b="1" kern="0" dirty="0"/>
              <a:t>logo</a:t>
            </a:r>
            <a:r>
              <a:rPr lang="en-US" sz="1700" kern="0" dirty="0"/>
              <a:t> is the red cross or red crescent emblem displayed in small size together with the name or acronym of a component of the International Red Cross or Red Crescent Movement; this is indicative use.   </a:t>
            </a:r>
            <a:endParaRPr lang="en-US" kern="0" dirty="0"/>
          </a:p>
          <a:p>
            <a:endParaRPr lang="en-US" kern="0" dirty="0"/>
          </a:p>
          <a:p>
            <a:endParaRPr lang="fr-CH" kern="0"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8973" y="3356992"/>
            <a:ext cx="3143250" cy="2049399"/>
          </a:xfrm>
          <a:prstGeom prst="rect">
            <a:avLst/>
          </a:prstGeom>
        </p:spPr>
      </p:pic>
      <p:cxnSp>
        <p:nvCxnSpPr>
          <p:cNvPr id="12" name="Straight Arrow Connector 11"/>
          <p:cNvCxnSpPr/>
          <p:nvPr/>
        </p:nvCxnSpPr>
        <p:spPr>
          <a:xfrm flipH="1">
            <a:off x="2699793" y="4231866"/>
            <a:ext cx="2592287" cy="349262"/>
          </a:xfrm>
          <a:prstGeom prst="straightConnector1">
            <a:avLst/>
          </a:prstGeom>
          <a:ln w="4445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6935" y="895687"/>
            <a:ext cx="2891831" cy="2891831"/>
          </a:xfrm>
          <a:prstGeom prst="rect">
            <a:avLst/>
          </a:prstGeom>
        </p:spPr>
      </p:pic>
      <p:cxnSp>
        <p:nvCxnSpPr>
          <p:cNvPr id="10" name="Straight Arrow Connector 9"/>
          <p:cNvCxnSpPr/>
          <p:nvPr/>
        </p:nvCxnSpPr>
        <p:spPr>
          <a:xfrm flipV="1">
            <a:off x="4682223" y="1698125"/>
            <a:ext cx="2091901" cy="525318"/>
          </a:xfrm>
          <a:prstGeom prst="straightConnector1">
            <a:avLst/>
          </a:prstGeom>
          <a:ln w="44450">
            <a:solidFill>
              <a:schemeClr val="accent1">
                <a:shade val="95000"/>
                <a:satMod val="10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752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some other examples of our logos?</a:t>
            </a:r>
            <a:endParaRPr lang="fr-CH"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4381" y="1484784"/>
            <a:ext cx="1170813" cy="1271169"/>
          </a:xfrm>
          <a:prstGeom prst="rect">
            <a:avLst/>
          </a:prstGeom>
        </p:spPr>
      </p:pic>
      <p:pic>
        <p:nvPicPr>
          <p:cNvPr id="14" name="Picture 13" descr="IFRC_logo_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9444" y="3356992"/>
            <a:ext cx="5005965" cy="47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9457" y="1496423"/>
            <a:ext cx="1140489" cy="1140489"/>
          </a:xfrm>
          <a:prstGeom prst="rect">
            <a:avLst/>
          </a:prstGeom>
        </p:spPr>
      </p:pic>
      <p:pic>
        <p:nvPicPr>
          <p:cNvPr id="16" name="Picture 15" descr="Red Cross New Zealand Logo">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31864" y="1484784"/>
            <a:ext cx="1530923" cy="123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Philippine Red Cross Logo">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19751" y="5877272"/>
            <a:ext cx="822848" cy="822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descr="American Red Cross">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25598" y="4651971"/>
            <a:ext cx="1690112" cy="510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7" descr="bc%20gon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24437" y="4364439"/>
            <a:ext cx="1545775" cy="108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73187" y="6093296"/>
            <a:ext cx="2653221" cy="556231"/>
          </a:xfrm>
          <a:prstGeom prst="rect">
            <a:avLst/>
          </a:prstGeom>
        </p:spPr>
      </p:pic>
      <p:pic>
        <p:nvPicPr>
          <p:cNvPr id="23"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a:xfrm>
            <a:off x="1477671" y="6012444"/>
            <a:ext cx="1985967" cy="584908"/>
          </a:xfrm>
          <a:prstGeom prst="rect">
            <a:avLst/>
          </a:prstGeom>
          <a:noFill/>
        </p:spPr>
      </p:pic>
      <p:pic>
        <p:nvPicPr>
          <p:cNvPr id="24" name="Picture 14" descr="Cruz Vermelha">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02623" y="4599963"/>
            <a:ext cx="2194347" cy="557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712112" y="3140968"/>
            <a:ext cx="895350" cy="857250"/>
          </a:xfrm>
          <a:prstGeom prst="rect">
            <a:avLst/>
          </a:prstGeom>
        </p:spPr>
      </p:pic>
    </p:spTree>
    <p:extLst>
      <p:ext uri="{BB962C8B-B14F-4D97-AF65-F5344CB8AC3E}">
        <p14:creationId xmlns:p14="http://schemas.microsoft.com/office/powerpoint/2010/main" val="559146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99996" y="191065"/>
            <a:ext cx="7739137"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3600"/>
              </a:lnSpc>
            </a:pPr>
            <a:r>
              <a:rPr lang="en-US" sz="3600" dirty="0">
                <a:solidFill>
                  <a:schemeClr val="accent1"/>
                </a:solidFill>
                <a:latin typeface="+mj-lt"/>
              </a:rPr>
              <a:t>What is the Movement logo and when can we use it?</a:t>
            </a:r>
            <a:endParaRPr lang="en-US" sz="3200" dirty="0">
              <a:solidFill>
                <a:schemeClr val="accent1"/>
              </a:solidFill>
              <a:latin typeface="+mj-lt"/>
            </a:endParaRPr>
          </a:p>
        </p:txBody>
      </p:sp>
      <p:sp>
        <p:nvSpPr>
          <p:cNvPr id="6" name="TextBox 5"/>
          <p:cNvSpPr txBox="1"/>
          <p:nvPr/>
        </p:nvSpPr>
        <p:spPr>
          <a:xfrm>
            <a:off x="1278901" y="5445224"/>
            <a:ext cx="7957190" cy="1231106"/>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dirty="0">
                <a:solidFill>
                  <a:srgbClr val="000000"/>
                </a:solidFill>
              </a:rPr>
              <a:t>Complements the logos of individual Movement components</a:t>
            </a:r>
            <a:endParaRPr lang="en-US" dirty="0">
              <a:solidFill>
                <a:srgbClr val="000000"/>
              </a:solidFill>
            </a:endParaRPr>
          </a:p>
          <a:p>
            <a:pPr marL="285750" indent="-285750">
              <a:spcAft>
                <a:spcPts val="1200"/>
              </a:spcAft>
              <a:buFont typeface="Arial" panose="020B0604020202020204" pitchFamily="34" charset="0"/>
              <a:buChar char="•"/>
            </a:pPr>
            <a:r>
              <a:rPr lang="en-US" dirty="0">
                <a:solidFill>
                  <a:srgbClr val="000000"/>
                </a:solidFill>
              </a:rPr>
              <a:t>Its use is exceptional and </a:t>
            </a:r>
            <a:r>
              <a:rPr lang="en-US" u="sng" dirty="0">
                <a:solidFill>
                  <a:srgbClr val="000000"/>
                </a:solidFill>
              </a:rPr>
              <a:t>only</a:t>
            </a:r>
            <a:r>
              <a:rPr lang="en-US" dirty="0">
                <a:solidFill>
                  <a:srgbClr val="000000"/>
                </a:solidFill>
              </a:rPr>
              <a:t> upon approval</a:t>
            </a:r>
          </a:p>
          <a:p>
            <a:pPr marL="285750" indent="-285750">
              <a:spcAft>
                <a:spcPts val="1200"/>
              </a:spcAft>
              <a:buFont typeface="Arial" panose="020B0604020202020204" pitchFamily="34" charset="0"/>
              <a:buChar char="•"/>
            </a:pPr>
            <a:r>
              <a:rPr lang="en-US" dirty="0">
                <a:solidFill>
                  <a:srgbClr val="000000"/>
                </a:solidFill>
              </a:rPr>
              <a:t>Movement logo may </a:t>
            </a:r>
            <a:r>
              <a:rPr lang="en-US" u="sng" dirty="0">
                <a:solidFill>
                  <a:srgbClr val="000000"/>
                </a:solidFill>
              </a:rPr>
              <a:t>not</a:t>
            </a:r>
            <a:r>
              <a:rPr lang="en-US" dirty="0">
                <a:solidFill>
                  <a:srgbClr val="000000"/>
                </a:solidFill>
              </a:rPr>
              <a:t> be displayed or used for operational purposes</a:t>
            </a:r>
          </a:p>
        </p:txBody>
      </p:sp>
      <p:graphicFrame>
        <p:nvGraphicFramePr>
          <p:cNvPr id="4" name="Diagram 3"/>
          <p:cNvGraphicFramePr/>
          <p:nvPr>
            <p:extLst/>
          </p:nvPr>
        </p:nvGraphicFramePr>
        <p:xfrm>
          <a:off x="923526" y="2420888"/>
          <a:ext cx="8220474" cy="288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2"/>
          <p:cNvSpPr txBox="1">
            <a:spLocks noChangeArrowheads="1"/>
          </p:cNvSpPr>
          <p:nvPr/>
        </p:nvSpPr>
        <p:spPr bwMode="auto">
          <a:xfrm>
            <a:off x="1278901" y="1223403"/>
            <a:ext cx="7693295" cy="1423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285750" indent="-285750">
              <a:spcAft>
                <a:spcPts val="1200"/>
              </a:spcAft>
              <a:buFont typeface="Arial" panose="020B0604020202020204" pitchFamily="34" charset="0"/>
              <a:buChar char="•"/>
            </a:pPr>
            <a:r>
              <a:rPr lang="en-GB" dirty="0">
                <a:solidFill>
                  <a:srgbClr val="000000"/>
                </a:solidFill>
                <a:latin typeface="Arial" charset="0"/>
                <a:cs typeface="Arial" charset="0"/>
              </a:rPr>
              <a:t>One logo to visually represent Movement components</a:t>
            </a:r>
          </a:p>
          <a:p>
            <a:pPr marL="285750" indent="-285750">
              <a:spcAft>
                <a:spcPts val="1200"/>
              </a:spcAft>
              <a:buFont typeface="Arial" panose="020B0604020202020204" pitchFamily="34" charset="0"/>
              <a:buChar char="•"/>
            </a:pPr>
            <a:r>
              <a:rPr lang="en-GB" dirty="0">
                <a:solidFill>
                  <a:srgbClr val="000000"/>
                </a:solidFill>
                <a:latin typeface="Arial" charset="0"/>
                <a:cs typeface="Arial" charset="0"/>
              </a:rPr>
              <a:t>Enables us to “speak with one voice” and promote our work for contexts, events, themes and campaigns of global concern and interest</a:t>
            </a:r>
          </a:p>
        </p:txBody>
      </p:sp>
    </p:spTree>
    <p:extLst>
      <p:ext uri="{BB962C8B-B14F-4D97-AF65-F5344CB8AC3E}">
        <p14:creationId xmlns:p14="http://schemas.microsoft.com/office/powerpoint/2010/main" val="54910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plate A02 EN_2">
  <a:themeElements>
    <a:clrScheme name="Template A02 EN_2 1">
      <a:dk1>
        <a:srgbClr val="000000"/>
      </a:dk1>
      <a:lt1>
        <a:srgbClr val="F8F8F8"/>
      </a:lt1>
      <a:dk2>
        <a:srgbClr val="333333"/>
      </a:dk2>
      <a:lt2>
        <a:srgbClr val="1C1C1C"/>
      </a:lt2>
      <a:accent1>
        <a:srgbClr val="830628"/>
      </a:accent1>
      <a:accent2>
        <a:srgbClr val="F85E86"/>
      </a:accent2>
      <a:accent3>
        <a:srgbClr val="FBFBFB"/>
      </a:accent3>
      <a:accent4>
        <a:srgbClr val="000000"/>
      </a:accent4>
      <a:accent5>
        <a:srgbClr val="C1AAAC"/>
      </a:accent5>
      <a:accent6>
        <a:srgbClr val="E15479"/>
      </a:accent6>
      <a:hlink>
        <a:srgbClr val="DA0A40"/>
      </a:hlink>
      <a:folHlink>
        <a:srgbClr val="560012"/>
      </a:folHlink>
    </a:clrScheme>
    <a:fontScheme name="Template A02 EN_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A02 EN_2 1">
        <a:dk1>
          <a:srgbClr val="000000"/>
        </a:dk1>
        <a:lt1>
          <a:srgbClr val="F8F8F8"/>
        </a:lt1>
        <a:dk2>
          <a:srgbClr val="333333"/>
        </a:dk2>
        <a:lt2>
          <a:srgbClr val="1C1C1C"/>
        </a:lt2>
        <a:accent1>
          <a:srgbClr val="830628"/>
        </a:accent1>
        <a:accent2>
          <a:srgbClr val="F85E86"/>
        </a:accent2>
        <a:accent3>
          <a:srgbClr val="FBFBFB"/>
        </a:accent3>
        <a:accent4>
          <a:srgbClr val="000000"/>
        </a:accent4>
        <a:accent5>
          <a:srgbClr val="C1AAAC"/>
        </a:accent5>
        <a:accent6>
          <a:srgbClr val="E15479"/>
        </a:accent6>
        <a:hlink>
          <a:srgbClr val="DA0A40"/>
        </a:hlink>
        <a:folHlink>
          <a:srgbClr val="56001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ICRCIMP_IsFocus xmlns="36823fd3-fed9-4f7a-9e81-f2d7e2fdbe2f">false</ICRCIMP_IsFocus>
    <Period_x0020_start xmlns="a8a2af44-4b8d-404b-a8bd-4186350a523c" xsi:nil="true"/>
    <TaxCatchAll xmlns="a8a2af44-4b8d-404b-a8bd-4186350a523c">
      <Value>30</Value>
      <Value>29</Value>
      <Value>28</Value>
      <Value>20</Value>
      <Value>24</Value>
      <Value>5</Value>
      <Value>4</Value>
      <Value>3</Value>
      <Value>2</Value>
      <Value>1</Value>
    </TaxCatchAll>
    <ICRCIMP_RMIdentifier xmlns="36823fd3-fed9-4f7a-9e81-f2d7e2fdbe2f" xsi:nil="true"/>
    <ICRCIMP_OrganizationalAccronym_H xmlns="36823fd3-fed9-4f7a-9e81-f2d7e2fdbe2f">
      <Terms xmlns="http://schemas.microsoft.com/office/infopath/2007/PartnerControls">
        <TermInfo xmlns="http://schemas.microsoft.com/office/infopath/2007/PartnerControls">
          <TermName xmlns="http://schemas.microsoft.com/office/infopath/2007/PartnerControls">GVA_CIM_CORP_MARK</TermName>
          <TermId xmlns="http://schemas.microsoft.com/office/infopath/2007/PartnerControls">59bcfd21-677b-4fa8-bcef-2264c3d26254</TermId>
        </TermInfo>
      </Terms>
    </ICRCIMP_OrganizationalAccronym_H>
    <IsIntranet xmlns="a8a2af44-4b8d-404b-a8bd-4186350a523c">false</IsIntranet>
    <ICRCIMP_Country_H xmlns="36823fd3-fed9-4f7a-9e81-f2d7e2fdbe2f">
      <Terms xmlns="http://schemas.microsoft.com/office/infopath/2007/PartnerControls">
        <TermInfo xmlns="http://schemas.microsoft.com/office/infopath/2007/PartnerControls">
          <TermName xmlns="http://schemas.microsoft.com/office/infopath/2007/PartnerControls">No Country</TermName>
          <TermId xmlns="http://schemas.microsoft.com/office/infopath/2007/PartnerControls">1f55df4f-c103-4303-b974-426a8e7d1d06</TermId>
        </TermInfo>
      </Terms>
    </ICRCIMP_Country_H>
    <ICRCIMP_IsRecord xmlns="36823fd3-fed9-4f7a-9e81-f2d7e2fdbe2f">true</ICRCIMP_IsRecord>
    <ICRCIMP_RMTransfer xmlns="36823fd3-fed9-4f7a-9e81-f2d7e2fdbe2f">
      <Url xsi:nil="true"/>
      <Description xsi:nil="true"/>
    </ICRCIMP_RMTransfer>
    <ICRCIMP_RMUnitInCharge_H xmlns="36823fd3-fed9-4f7a-9e81-f2d7e2fdbe2f">
      <Terms xmlns="http://schemas.microsoft.com/office/infopath/2007/PartnerControls"/>
    </ICRCIMP_RMUnitInCharge_H>
    <ICRCIMP_Keyword_H xmlns="36823fd3-fed9-4f7a-9e81-f2d7e2fdbe2f">
      <Terms xmlns="http://schemas.microsoft.com/office/infopath/2007/PartnerControls">
        <TermInfo xmlns="http://schemas.microsoft.com/office/infopath/2007/PartnerControls">
          <TermName xmlns="http://schemas.microsoft.com/office/infopath/2007/PartnerControls">Emblem</TermName>
          <TermId xmlns="http://schemas.microsoft.com/office/infopath/2007/PartnerControls">32b2c996-b735-4cc8-b293-cb7abace8174</TermId>
        </TermInfo>
        <TermInfo xmlns="http://schemas.microsoft.com/office/infopath/2007/PartnerControls">
          <TermName xmlns="http://schemas.microsoft.com/office/infopath/2007/PartnerControls">Logo</TermName>
          <TermId xmlns="http://schemas.microsoft.com/office/infopath/2007/PartnerControls">9d6b5e5b-1c83-4cf6-b1df-fdcb336ec89a</TermId>
        </TermInfo>
        <TermInfo xmlns="http://schemas.microsoft.com/office/infopath/2007/PartnerControls">
          <TermName xmlns="http://schemas.microsoft.com/office/infopath/2007/PartnerControls">Red Cross</TermName>
          <TermId xmlns="http://schemas.microsoft.com/office/infopath/2007/PartnerControls">7dcb5769-c447-4c3c-9de3-b08ec6b9464a</TermId>
        </TermInfo>
        <TermInfo xmlns="http://schemas.microsoft.com/office/infopath/2007/PartnerControls">
          <TermName xmlns="http://schemas.microsoft.com/office/infopath/2007/PartnerControls">Red Crescent</TermName>
          <TermId xmlns="http://schemas.microsoft.com/office/infopath/2007/PartnerControls">8e4bc2b6-1295-44cf-96ac-350bad00a746</TermId>
        </TermInfo>
        <TermInfo xmlns="http://schemas.microsoft.com/office/infopath/2007/PartnerControls">
          <TermName xmlns="http://schemas.microsoft.com/office/infopath/2007/PartnerControls">Branding</TermName>
          <TermId xmlns="http://schemas.microsoft.com/office/infopath/2007/PartnerControls">2100dbcc-d2e8-469e-a34a-ad3b57ea4897</TermId>
        </TermInfo>
      </Terms>
    </ICRCIMP_Keyword_H>
    <ICRCIMP_BusinessFunction_H xmlns="36823fd3-fed9-4f7a-9e81-f2d7e2fdbe2f">
      <Terms xmlns="http://schemas.microsoft.com/office/infopath/2007/PartnerControls">
        <TermInfo xmlns="http://schemas.microsoft.com/office/infopath/2007/PartnerControls">
          <TermName xmlns="http://schemas.microsoft.com/office/infopath/2007/PartnerControls">Communication</TermName>
          <TermId xmlns="http://schemas.microsoft.com/office/infopath/2007/PartnerControls">bbdf53c4-7481-4b4c-b1ae-3b6b7a07b3fe</TermId>
        </TermInfo>
      </Terms>
    </ICRCIMP_BusinessFunction_H>
    <ICRCIMP_IHT_H xmlns="36823fd3-fed9-4f7a-9e81-f2d7e2fdbe2f">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23eb6094-56fc-4ad4-8ae2-cf1575a694f0</TermId>
        </TermInfo>
      </Terms>
    </ICRCIMP_IHT_H>
    <ICRCIMP_DocumentType_H xmlns="36823fd3-fed9-4f7a-9e81-f2d7e2fdbe2f">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7ffa6903-4a6e-4c70-8f5c-101a463ec6d0</TermId>
        </TermInfo>
      </Terms>
    </ICRCIMP_DocumentType_H>
    <ICRCIMP_ProjectName_H xmlns="36823fd3-fed9-4f7a-9e81-f2d7e2fdbe2f">
      <Terms xmlns="http://schemas.microsoft.com/office/infopath/2007/PartnerControls"/>
    </ICRCIMP_ProjectName_H>
    <Period_x0020_end xmlns="a8a2af44-4b8d-404b-a8bd-4186350a523c" xsi:nil="true"/>
    <ICRCIMP_ProjectActivity_H xmlns="36823fd3-fed9-4f7a-9e81-f2d7e2fdbe2f">
      <Terms xmlns="http://schemas.microsoft.com/office/infopath/2007/PartnerControls"/>
    </ICRCIMP_ProjectActivity_H>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SharedContentType xmlns="Microsoft.SharePoint.Taxonomy.ContentTypeSync" SourceId="ab0fa9d1-5a5a-4c9b-9c24-b67ffc5bb60f" ContentTypeId="0x010100F306B2604BE44180B8B82333BE64DF4E00DC2C8BA0472844199D198FE871F8B7AA" PreviousValue="false"/>
</file>

<file path=customXml/item5.xml><?xml version="1.0" encoding="utf-8"?>
<ct:contentTypeSchema xmlns:ct="http://schemas.microsoft.com/office/2006/metadata/contentType" xmlns:ma="http://schemas.microsoft.com/office/2006/metadata/properties/metaAttributes" ct:_="" ma:_="" ma:contentTypeName="ICRC Project Document" ma:contentTypeID="0x010100F306B2604BE44180B8B82333BE64DF4E00DC2C8BA0472844199D198FE871F8B7AA001BB3EBA426102C4F982D8AAB9411691F" ma:contentTypeVersion="34" ma:contentTypeDescription="Upload Form" ma:contentTypeScope="" ma:versionID="a86df84fc3634e7ebdd5c83ea5082255">
  <xsd:schema xmlns:xsd="http://www.w3.org/2001/XMLSchema" xmlns:xs="http://www.w3.org/2001/XMLSchema" xmlns:p="http://schemas.microsoft.com/office/2006/metadata/properties" xmlns:ns1="http://schemas.microsoft.com/sharepoint/v3" xmlns:ns2="36823fd3-fed9-4f7a-9e81-f2d7e2fdbe2f" xmlns:ns3="a8a2af44-4b8d-404b-a8bd-4186350a523c" targetNamespace="http://schemas.microsoft.com/office/2006/metadata/properties" ma:root="true" ma:fieldsID="fef6778a686d5f7fd66c44977f42259c" ns1:_="" ns2:_="" ns3:_="">
    <xsd:import namespace="http://schemas.microsoft.com/sharepoint/v3"/>
    <xsd:import namespace="36823fd3-fed9-4f7a-9e81-f2d7e2fdbe2f"/>
    <xsd:import namespace="a8a2af44-4b8d-404b-a8bd-4186350a523c"/>
    <xsd:element name="properties">
      <xsd:complexType>
        <xsd:sequence>
          <xsd:element name="documentManagement">
            <xsd:complexType>
              <xsd:all>
                <xsd:element ref="ns2:ICRCIMP_IsFocus" minOccurs="0"/>
                <xsd:element ref="ns3:IsIntranet" minOccurs="0"/>
                <xsd:element ref="ns3:Period_x0020_start" minOccurs="0"/>
                <xsd:element ref="ns3:Period_x0020_end" minOccurs="0"/>
                <xsd:element ref="ns2:ICRCIMP_IsRecord" minOccurs="0"/>
                <xsd:element ref="ns2:ICRCIMP_RMIdentifier" minOccurs="0"/>
                <xsd:element ref="ns2:ICRCIMP_RMTransfer" minOccurs="0"/>
                <xsd:element ref="ns1:AverageRating" minOccurs="0"/>
                <xsd:element ref="ns1:RatingCount" minOccurs="0"/>
                <xsd:element ref="ns2:ICRCIMP_IHT_H" minOccurs="0"/>
                <xsd:element ref="ns2:ICRCIMP_ProjectName_H" minOccurs="0"/>
                <xsd:element ref="ns2:ICRCIMP_ProjectActivity_H" minOccurs="0"/>
                <xsd:element ref="ns2:ICRCIMP_RMUnitInCharge_H" minOccurs="0"/>
                <xsd:element ref="ns3:TaxCatchAll" minOccurs="0"/>
                <xsd:element ref="ns3:TaxCatchAllLabel" minOccurs="0"/>
                <xsd:element ref="ns2:ICRCIMP_Keyword_H" minOccurs="0"/>
                <xsd:element ref="ns2:ICRCIMP_OrganizationalAccronym_H" minOccurs="0"/>
                <xsd:element ref="ns2:ICRCIMP_Country_H" minOccurs="0"/>
                <xsd:element ref="ns2:ICRCIMP_BusinessFunction_H" minOccurs="0"/>
                <xsd:element ref="ns2:ICRCIMP_DocumentType_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8" nillable="true" ma:displayName="Rating (0-5)" ma:decimals="2" ma:description="Average value of all the ratings that have been submitted" ma:internalName="AverageRating" ma:readOnly="true">
      <xsd:simpleType>
        <xsd:restriction base="dms:Number"/>
      </xsd:simpleType>
    </xsd:element>
    <xsd:element name="RatingCount" ma:index="19" nillable="true" ma:displayName="Number of Ratings" ma:decimals="0" ma:description="Number of ratings submitted" ma:internalName="RatingCount"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36823fd3-fed9-4f7a-9e81-f2d7e2fdbe2f" elementFormDefault="qualified">
    <xsd:import namespace="http://schemas.microsoft.com/office/2006/documentManagement/types"/>
    <xsd:import namespace="http://schemas.microsoft.com/office/infopath/2007/PartnerControls"/>
    <xsd:element name="ICRCIMP_IsFocus" ma:index="5" nillable="true" ma:displayName="Is Key Document" ma:default="0" ma:internalName="ICRCIMP_IsFocus">
      <xsd:simpleType>
        <xsd:restriction base="dms:Boolean"/>
      </xsd:simpleType>
    </xsd:element>
    <xsd:element name="ICRCIMP_IsRecord" ma:index="14" nillable="true" ma:displayName="Is Record" ma:default="0" ma:internalName="ICRCIMP_IsRecord">
      <xsd:simpleType>
        <xsd:restriction base="dms:Boolean"/>
      </xsd:simpleType>
    </xsd:element>
    <xsd:element name="ICRCIMP_RMIdentifier" ma:index="15" nillable="true" ma:displayName="RM Identifier" ma:hidden="true" ma:internalName="ICRCIMP_RMIdentifier" ma:readOnly="false">
      <xsd:simpleType>
        <xsd:restriction base="dms:Text">
          <xsd:maxLength value="255"/>
        </xsd:restriction>
      </xsd:simpleType>
    </xsd:element>
    <xsd:element name="ICRCIMP_RMTransfer" ma:index="17" nillable="true" ma:displayName="RM Transfer" ma:format="Image" ma:hidden="true" ma:internalName="ICRCIMP_RMTransfer"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ICRCIMP_IHT_H" ma:index="23" nillable="true" ma:taxonomy="true" ma:internalName="ICRCIMP_IHT_H" ma:taxonomyFieldName="ICRCIMP_IHT" ma:displayName="IHT" ma:readOnly="false" ma:default="2;#Internal|23eb6094-56fc-4ad4-8ae2-cf1575a694f0" ma:fieldId="{065c2617-21f6-47e4-87f5-3c0378fecd5d}" ma:sspId="ab0fa9d1-5a5a-4c9b-9c24-b67ffc5bb60f" ma:termSetId="9e1982ce-954c-4bc3-b476-a56a519943c0" ma:anchorId="b0b0a92e-8599-45de-9f88-f18d1883a95e" ma:open="false" ma:isKeyword="false">
      <xsd:complexType>
        <xsd:sequence>
          <xsd:element ref="pc:Terms" minOccurs="0" maxOccurs="1"/>
        </xsd:sequence>
      </xsd:complexType>
    </xsd:element>
    <xsd:element name="ICRCIMP_ProjectName_H" ma:index="24" nillable="true" ma:taxonomy="true" ma:internalName="ICRCIMP_ProjectName_H" ma:taxonomyFieldName="ICRCIMP_ProjectName" ma:displayName="Project Name" ma:readOnly="false" ma:default="" ma:fieldId="{30e27640-e31c-4037-83ed-c5726e487eb3}" ma:sspId="ab0fa9d1-5a5a-4c9b-9c24-b67ffc5bb60f" ma:termSetId="9e1982ce-954c-4bc3-b476-a56a519943c0" ma:anchorId="b4cbf332-e552-425c-ae1d-63bf4512ac2e" ma:open="false" ma:isKeyword="false">
      <xsd:complexType>
        <xsd:sequence>
          <xsd:element ref="pc:Terms" minOccurs="0" maxOccurs="1"/>
        </xsd:sequence>
      </xsd:complexType>
    </xsd:element>
    <xsd:element name="ICRCIMP_ProjectActivity_H" ma:index="25" nillable="true" ma:taxonomy="true" ma:internalName="ICRCIMP_ProjectActivity_H" ma:taxonomyFieldName="ICRCIMP_ProjectActivity" ma:displayName="Project Activity" ma:readOnly="false" ma:default="" ma:fieldId="{4d25c197-d51b-41e9-a24b-e2121f808d77}" ma:sspId="ab0fa9d1-5a5a-4c9b-9c24-b67ffc5bb60f" ma:termSetId="9e1982ce-954c-4bc3-b476-a56a519943c0" ma:anchorId="fbf323c8-b463-4e4d-9d60-e56cd1aec4b6" ma:open="false" ma:isKeyword="false">
      <xsd:complexType>
        <xsd:sequence>
          <xsd:element ref="pc:Terms" minOccurs="0" maxOccurs="1"/>
        </xsd:sequence>
      </xsd:complexType>
    </xsd:element>
    <xsd:element name="ICRCIMP_RMUnitInCharge_H" ma:index="27" nillable="true" ma:taxonomy="true" ma:internalName="ICRCIMP_RMUnitInCharge_H" ma:taxonomyFieldName="ICRCIMP_RMUnitInCharge" ma:displayName="RM Unit In Charge" ma:readOnly="false" ma:default="" ma:fieldId="{6e3f7d82-bb30-4acf-bd11-eef511e2f6ff}"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Keyword_H" ma:index="30" nillable="true" ma:taxonomy="true" ma:internalName="ICRCIMP_Keyword_H" ma:taxonomyFieldName="ICRCIMP_Keyword" ma:displayName="Keyword" ma:readOnly="false" ma:default="" ma:fieldId="{f27af7a6-d078-4508-aeeb-bc60d2b2a9c2}" ma:taxonomyMulti="true" ma:sspId="ab0fa9d1-5a5a-4c9b-9c24-b67ffc5bb60f" ma:termSetId="9e1982ce-954c-4bc3-b476-a56a519943c0" ma:anchorId="dc16195f-09ad-42a4-9fc8-901be5812cbf" ma:open="false" ma:isKeyword="false">
      <xsd:complexType>
        <xsd:sequence>
          <xsd:element ref="pc:Terms" minOccurs="0" maxOccurs="1"/>
        </xsd:sequence>
      </xsd:complexType>
    </xsd:element>
    <xsd:element name="ICRCIMP_OrganizationalAccronym_H" ma:index="32" nillable="true" ma:taxonomy="true" ma:internalName="ICRCIMP_OrganizationalAccronym_H" ma:taxonomyFieldName="ICRCIMP_OrganizationalAccronym" ma:displayName="Organizational Acronym" ma:readOnly="false" ma:default="" ma:fieldId="{7ccf5c89-e992-4c56-8c3d-f080454b7083}"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Country_H" ma:index="33" nillable="true" ma:taxonomy="true" ma:internalName="ICRCIMP_Country_H" ma:taxonomyFieldName="ICRCIMP_Country" ma:displayName="Country" ma:readOnly="false" ma:default="1;#No Country|1f55df4f-c103-4303-b974-426a8e7d1d06" ma:fieldId="{43c356ae-dbf9-4781-9db5-36f4e2c43aa5}" ma:taxonomyMulti="true" ma:sspId="ab0fa9d1-5a5a-4c9b-9c24-b67ffc5bb60f" ma:termSetId="9e1982ce-954c-4bc3-b476-a56a519943c0" ma:anchorId="ef6172f5-22a7-44c1-85b4-1009e07f4347" ma:open="false" ma:isKeyword="false">
      <xsd:complexType>
        <xsd:sequence>
          <xsd:element ref="pc:Terms" minOccurs="0" maxOccurs="1"/>
        </xsd:sequence>
      </xsd:complexType>
    </xsd:element>
    <xsd:element name="ICRCIMP_BusinessFunction_H" ma:index="35" nillable="true" ma:taxonomy="true" ma:internalName="ICRCIMP_BusinessFunction_H" ma:taxonomyFieldName="ICRCIMP_BusinessFunction" ma:displayName="Business Function" ma:readOnly="false" ma:default="" ma:fieldId="{135f9e93-e411-4f51-a3e4-c80a6701173e}" ma:sspId="ab0fa9d1-5a5a-4c9b-9c24-b67ffc5bb60f" ma:termSetId="9e1982ce-954c-4bc3-b476-a56a519943c0" ma:anchorId="1f494b62-34d6-4855-af7c-08b76e795dc3" ma:open="false" ma:isKeyword="false">
      <xsd:complexType>
        <xsd:sequence>
          <xsd:element ref="pc:Terms" minOccurs="0" maxOccurs="1"/>
        </xsd:sequence>
      </xsd:complexType>
    </xsd:element>
    <xsd:element name="ICRCIMP_DocumentType_H" ma:index="36" nillable="true" ma:taxonomy="true" ma:internalName="ICRCIMP_DocumentType_H" ma:taxonomyFieldName="ICRCIMP_DocumentType" ma:displayName="Document Type" ma:readOnly="false" ma:default="" ma:fieldId="{be9838ba-4f15-4a58-a832-ef14848e4da7}" ma:sspId="ab0fa9d1-5a5a-4c9b-9c24-b67ffc5bb60f" ma:termSetId="9e1982ce-954c-4bc3-b476-a56a519943c0" ma:anchorId="d4aee717-125d-40b5-a4ac-9555539d892b"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a2af44-4b8d-404b-a8bd-4186350a523c" elementFormDefault="qualified">
    <xsd:import namespace="http://schemas.microsoft.com/office/2006/documentManagement/types"/>
    <xsd:import namespace="http://schemas.microsoft.com/office/infopath/2007/PartnerControls"/>
    <xsd:element name="IsIntranet" ma:index="6" nillable="true" ma:displayName="Is Intranet" ma:default="0" ma:internalName="IsIntranet">
      <xsd:simpleType>
        <xsd:restriction base="dms:Boolean"/>
      </xsd:simpleType>
    </xsd:element>
    <xsd:element name="Period_x0020_start" ma:index="10" nillable="true" ma:displayName="Period start" ma:format="DateOnly" ma:internalName="Period_x0020_start">
      <xsd:simpleType>
        <xsd:restriction base="dms:DateTime"/>
      </xsd:simpleType>
    </xsd:element>
    <xsd:element name="Period_x0020_end" ma:index="11" nillable="true" ma:displayName="Period end" ma:format="DateOnly" ma:internalName="Period_x0020_end">
      <xsd:simpleType>
        <xsd:restriction base="dms:DateTime"/>
      </xsd:simpleType>
    </xsd:element>
    <xsd:element name="TaxCatchAll" ma:index="28" nillable="true" ma:displayName="Taxonomy Catch All Column" ma:hidden="true" ma:list="{305335ae-54c0-4ca9-899a-79901390e485}" ma:internalName="TaxCatchAll" ma:showField="CatchAllData" ma:web="36823fd3-fed9-4f7a-9e81-f2d7e2fdbe2f">
      <xsd:complexType>
        <xsd:complexContent>
          <xsd:extension base="dms:MultiChoiceLookup">
            <xsd:sequence>
              <xsd:element name="Value" type="dms:Lookup" maxOccurs="unbounded" minOccurs="0" nillable="true"/>
            </xsd:sequence>
          </xsd:extension>
        </xsd:complexContent>
      </xsd:complexType>
    </xsd:element>
    <xsd:element name="TaxCatchAllLabel" ma:index="29" nillable="true" ma:displayName="Taxonomy Catch All Column1" ma:hidden="true" ma:list="{305335ae-54c0-4ca9-899a-79901390e485}" ma:internalName="TaxCatchAllLabel" ma:readOnly="true" ma:showField="CatchAllDataLabel" ma:web="36823fd3-fed9-4f7a-9e81-f2d7e2fdbe2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4" ma:displayName="Content Type"/>
        <xsd:element ref="dc:title" minOccurs="0" maxOccurs="1" ma:index="1" ma:displayName="Summary"/>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E62264-2D91-4BCC-80B2-DEC9525DF67D}">
  <ds:schemaRefs>
    <ds:schemaRef ds:uri="36823fd3-fed9-4f7a-9e81-f2d7e2fdbe2f"/>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a8a2af44-4b8d-404b-a8bd-4186350a523c"/>
    <ds:schemaRef ds:uri="http://www.w3.org/XML/1998/namespace"/>
    <ds:schemaRef ds:uri="http://purl.org/dc/dcmitype/"/>
  </ds:schemaRefs>
</ds:datastoreItem>
</file>

<file path=customXml/itemProps2.xml><?xml version="1.0" encoding="utf-8"?>
<ds:datastoreItem xmlns:ds="http://schemas.openxmlformats.org/officeDocument/2006/customXml" ds:itemID="{BB7D9491-5F06-45C6-B21C-B3F509C2BBDE}">
  <ds:schemaRefs>
    <ds:schemaRef ds:uri="http://schemas.microsoft.com/sharepoint/v3/contenttype/forms"/>
  </ds:schemaRefs>
</ds:datastoreItem>
</file>

<file path=customXml/itemProps3.xml><?xml version="1.0" encoding="utf-8"?>
<ds:datastoreItem xmlns:ds="http://schemas.openxmlformats.org/officeDocument/2006/customXml" ds:itemID="{C623A50A-FC30-4725-AFDC-7CAB18BE3476}">
  <ds:schemaRefs>
    <ds:schemaRef ds:uri="http://schemas.microsoft.com/sharepoint/events"/>
  </ds:schemaRefs>
</ds:datastoreItem>
</file>

<file path=customXml/itemProps4.xml><?xml version="1.0" encoding="utf-8"?>
<ds:datastoreItem xmlns:ds="http://schemas.openxmlformats.org/officeDocument/2006/customXml" ds:itemID="{176E3F9C-E273-4718-895C-BDCA34121963}">
  <ds:schemaRefs>
    <ds:schemaRef ds:uri="Microsoft.SharePoint.Taxonomy.ContentTypeSync"/>
  </ds:schemaRefs>
</ds:datastoreItem>
</file>

<file path=customXml/itemProps5.xml><?xml version="1.0" encoding="utf-8"?>
<ds:datastoreItem xmlns:ds="http://schemas.openxmlformats.org/officeDocument/2006/customXml" ds:itemID="{E8556B81-7573-428F-9248-E92BBE8010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6823fd3-fed9-4f7a-9e81-f2d7e2fdbe2f"/>
    <ds:schemaRef ds:uri="a8a2af44-4b8d-404b-a8bd-4186350a52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Template_D03_F05_EN</Template>
  <TotalTime>1899</TotalTime>
  <Words>2607</Words>
  <Application>Microsoft Office PowerPoint</Application>
  <PresentationFormat>On-screen Show (4:3)</PresentationFormat>
  <Paragraphs>202</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Wingdings</vt:lpstr>
      <vt:lpstr>Wingdings 3</vt:lpstr>
      <vt:lpstr>Template A02 EN_2</vt:lpstr>
      <vt:lpstr>   Emblems of humanity   </vt:lpstr>
      <vt:lpstr> What are emblems? </vt:lpstr>
      <vt:lpstr>What are the emblems?</vt:lpstr>
      <vt:lpstr>Why were the emblems created?</vt:lpstr>
      <vt:lpstr>How can the emblems be used? </vt:lpstr>
      <vt:lpstr>How can the emblems be used?</vt:lpstr>
      <vt:lpstr>What is the difference between the emblem and a logo?</vt:lpstr>
      <vt:lpstr>What are some other examples of our logos?</vt:lpstr>
      <vt:lpstr>PowerPoint Presentation</vt:lpstr>
      <vt:lpstr>How was the protective symbol developed?</vt:lpstr>
      <vt:lpstr>What laws and rules govern the display of the emblems?</vt:lpstr>
      <vt:lpstr>How were the emblems adopted?</vt:lpstr>
      <vt:lpstr> Misuse of the emblems</vt:lpstr>
      <vt:lpstr>Why is it important that the emblems are displayed correctly?</vt:lpstr>
      <vt:lpstr>What tools about the emblems are available?</vt:lpstr>
      <vt:lpstr>PowerPoint Presentation</vt:lpstr>
    </vt:vector>
  </TitlesOfParts>
  <Company>ICRC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Emblems of humanity - what are the emblems? This PPT presentation is part of the emblem tool kit. Available to delegations to help their stakeholders to better understand the purpose of the emblems as well as address lack of respect and misuse of the embl</dc:title>
  <dc:creator>ICRC</dc:creator>
  <cp:lastModifiedBy>Deborah Mettraux</cp:lastModifiedBy>
  <cp:revision>171</cp:revision>
  <dcterms:created xsi:type="dcterms:W3CDTF">2013-03-26T10:43:37Z</dcterms:created>
  <dcterms:modified xsi:type="dcterms:W3CDTF">2017-11-07T08:39:33Z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0x010100F306B2604BE44180B8B82333BE64DF4E00DC2C8BA0472844199D198FE871F8B7AA001BB3EBA426102C4F982D8AAB9411691F</vt:lpwstr>
  </property>
  <property fmtid="{D5CDD505-2E9C-101B-9397-08002B2CF9AE}" pid="3" name="_dlc_DocIdItemGuid">
    <vt:lpwstr>7884bc0a-c72c-4a5b-b28b-13041f96a123</vt:lpwstr>
  </property>
  <property fmtid="{D5CDD505-2E9C-101B-9397-08002B2CF9AE}" pid="4" name="ICRCProjName">
    <vt:lpwstr/>
  </property>
  <property fmtid="{D5CDD505-2E9C-101B-9397-08002B2CF9AE}" pid="5" name="ICRCProjAct">
    <vt:lpwstr/>
  </property>
  <property fmtid="{D5CDD505-2E9C-101B-9397-08002B2CF9AE}" pid="6" name="ICRCTopics">
    <vt:lpwstr/>
  </property>
  <property fmtid="{D5CDD505-2E9C-101B-9397-08002B2CF9AE}" pid="7" name="ICRCBizFunc">
    <vt:lpwstr>151;#Communication|94728aa2-9f85-4bdc-a0fe-aba82f340efc</vt:lpwstr>
  </property>
  <property fmtid="{D5CDD505-2E9C-101B-9397-08002B2CF9AE}" pid="8" name="ICRCCountry">
    <vt:lpwstr>4;#No Country|d3bea6a6-0b13-4734-9466-bce780a8fd1c</vt:lpwstr>
  </property>
  <property fmtid="{D5CDD505-2E9C-101B-9397-08002B2CF9AE}" pid="9" name="ICRCDocConfidentiality">
    <vt:lpwstr>2;#Internal|df67cce3-9f4c-43a7-a44f-35ced03acb39</vt:lpwstr>
  </property>
  <property fmtid="{D5CDD505-2E9C-101B-9397-08002B2CF9AE}" pid="10" name="TaxCatchAll">
    <vt:lpwstr>151;#Communication|94728aa2-9f85-4bdc-a0fe-aba82f340efc;#4;#No Country|d3bea6a6-0b13-4734-9466-bce780a8fd1c;#80;#Instruction and Guidelines|5295490f-fb11-4ff4-8357-be9013b7e1db;#2;#Internal|df67cce3-9f4c-43a7-a44f-35ced03acb39</vt:lpwstr>
  </property>
  <property fmtid="{D5CDD505-2E9C-101B-9397-08002B2CF9AE}" pid="11" name="ICRCDocType">
    <vt:lpwstr>80;#Instruction and Guidelines|5295490f-fb11-4ff4-8357-be9013b7e1db</vt:lpwstr>
  </property>
  <property fmtid="{D5CDD505-2E9C-101B-9397-08002B2CF9AE}" pid="12" name="ICRCIMP_RMUnitInCharge">
    <vt:lpwstr/>
  </property>
  <property fmtid="{D5CDD505-2E9C-101B-9397-08002B2CF9AE}" pid="13" name="DocumentSetDescription">
    <vt:lpwstr/>
  </property>
  <property fmtid="{D5CDD505-2E9C-101B-9397-08002B2CF9AE}" pid="14" name="_dlc_DocId">
    <vt:lpwstr>PSCORP-18-1284</vt:lpwstr>
  </property>
  <property fmtid="{D5CDD505-2E9C-101B-9397-08002B2CF9AE}" pid="15" name="ICRCIMP_OrganizationalAccronym">
    <vt:lpwstr>5;#GVA_CIM_CORP_MARK|59bcfd21-677b-4fa8-bcef-2264c3d26254</vt:lpwstr>
  </property>
  <property fmtid="{D5CDD505-2E9C-101B-9397-08002B2CF9AE}" pid="16" name="ICRCIMP_DocumentType">
    <vt:lpwstr>24;#Presentation|7ffa6903-4a6e-4c70-8f5c-101a463ec6d0</vt:lpwstr>
  </property>
  <property fmtid="{D5CDD505-2E9C-101B-9397-08002B2CF9AE}" pid="17" name="ICRCIMP_TargetPopulation">
    <vt:lpwstr/>
  </property>
  <property fmtid="{D5CDD505-2E9C-101B-9397-08002B2CF9AE}" pid="18" name="ICRCIMP_Keyword">
    <vt:lpwstr>28;#Emblem|32b2c996-b735-4cc8-b293-cb7abace8174;#20;#Logo|9d6b5e5b-1c83-4cf6-b1df-fdcb336ec89a;#29;#Red Cross|7dcb5769-c447-4c3c-9de3-b08ec6b9464a;#30;#Red Crescent|8e4bc2b6-1295-44cf-96ac-350bad00a746;#4;#Branding|2100dbcc-d2e8-469e-a34a-ad3b57ea4897</vt:lpwstr>
  </property>
  <property fmtid="{D5CDD505-2E9C-101B-9397-08002B2CF9AE}" pid="19" name="ICRCIMP_BusinessFunction">
    <vt:lpwstr>3;#Communication|bbdf53c4-7481-4b4c-b1ae-3b6b7a07b3fe</vt:lpwstr>
  </property>
  <property fmtid="{D5CDD505-2E9C-101B-9397-08002B2CF9AE}" pid="20" name="ICRCIMP_TargetPopulation_H">
    <vt:lpwstr/>
  </property>
  <property fmtid="{D5CDD505-2E9C-101B-9397-08002B2CF9AE}" pid="21" name="ICRCIMP_ProjectName">
    <vt:lpwstr/>
  </property>
  <property fmtid="{D5CDD505-2E9C-101B-9397-08002B2CF9AE}" pid="22" name="_dlc_DocIdUrl">
    <vt:lpwstr>https://collab.ext.icrc.org/sites/PS_CORP/_layouts/15/DocIdRedir.aspx?ID=PSCORP-18-1284, PSCORP-18-1284</vt:lpwstr>
  </property>
  <property fmtid="{D5CDD505-2E9C-101B-9397-08002B2CF9AE}" pid="23" name="ICRCIMP_IHT">
    <vt:lpwstr>2;#Internal|23eb6094-56fc-4ad4-8ae2-cf1575a694f0</vt:lpwstr>
  </property>
  <property fmtid="{D5CDD505-2E9C-101B-9397-08002B2CF9AE}" pid="24" name="ICRCIMP_ProjectActivity">
    <vt:lpwstr/>
  </property>
  <property fmtid="{D5CDD505-2E9C-101B-9397-08002B2CF9AE}" pid="25" name="URL">
    <vt:lpwstr/>
  </property>
  <property fmtid="{D5CDD505-2E9C-101B-9397-08002B2CF9AE}" pid="26" name="ICRCIMP_Country">
    <vt:lpwstr>1;#No Country|1f55df4f-c103-4303-b974-426a8e7d1d06</vt:lpwstr>
  </property>
  <property fmtid="{D5CDD505-2E9C-101B-9397-08002B2CF9AE}" pid="27" name="_vti_ItemDeclaredRecord">
    <vt:filetime>2017-03-30T07:33:34Z</vt:filetime>
  </property>
  <property fmtid="{D5CDD505-2E9C-101B-9397-08002B2CF9AE}" pid="28" name="_vti_ItemHoldRecordStatus">
    <vt:i4>16</vt:i4>
  </property>
  <property fmtid="{D5CDD505-2E9C-101B-9397-08002B2CF9AE}" pid="29" name="ecm_RecordRestrictions">
    <vt:lpwstr>None</vt:lpwstr>
  </property>
</Properties>
</file>