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98" r:id="rId2"/>
    <p:sldId id="260" r:id="rId3"/>
    <p:sldId id="259" r:id="rId4"/>
    <p:sldId id="279" r:id="rId5"/>
    <p:sldId id="28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B6BBEF7-9717-4733-A929-535518E6EBF6}">
          <p14:sldIdLst>
            <p14:sldId id="298"/>
            <p14:sldId id="260"/>
            <p14:sldId id="259"/>
            <p14:sldId id="279"/>
            <p14:sldId id="285"/>
          </p14:sldIdLst>
        </p14:section>
        <p14:section name="Author Your Presentation" id="{16378913-E5ED-4281-BAF5-F1F938CB0BED}">
          <p14:sldIdLst/>
        </p14:section>
        <p14:section name="Enrich Your Presentation" id="{E2D565D1-BA5E-44E6-A40E-50A644912248}">
          <p14:sldIdLst/>
        </p14:section>
        <p14:section name="Share Your Presentation" id="{71D59651-8EFA-4415-9623-98B4C4A8699C}">
          <p14:sldIdLst/>
        </p14:section>
        <p14:section name="What's Your Message?" id="{3DAC647D-1BDE-4B25-A7F1-4DBC272CFF2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99351" autoAdjust="0"/>
  </p:normalViewPr>
  <p:slideViewPr>
    <p:cSldViewPr>
      <p:cViewPr>
        <p:scale>
          <a:sx n="100" d="100"/>
          <a:sy n="100" d="100"/>
        </p:scale>
        <p:origin x="-126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830A1-3891-4B82-A120-081866556DA0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C9574-A819-4FE4-99A7-1E27AD09A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73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8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Relationship Id="rId3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xmlns:p14="http://schemas.microsoft.com/office/powerpoint/2010/main"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Click icon to add media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    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>
              <a:defRPr sz="3000" b="1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          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17/12/17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707886"/>
          </a:xfrm>
          <a:prstGeom prst="rect">
            <a:avLst/>
          </a:prstGeom>
          <a:noFill/>
        </p:spPr>
        <p:txBody>
          <a:bodyPr wrap="square" rtlCol="0">
            <a:normAutofit fontScale="47500" lnSpcReduction="20000"/>
          </a:bodyPr>
          <a:lstStyle/>
          <a:p>
            <a:pPr algn="ctr"/>
            <a:r>
              <a:rPr lang="en-US" sz="2400" dirty="0"/>
              <a:t/>
            </a:r>
            <a:br>
              <a:rPr lang="en-US" sz="2400" dirty="0"/>
            </a:br>
            <a:r>
              <a:rPr lang="en-US" sz="4500" b="1" dirty="0" smtClean="0">
                <a:solidFill>
                  <a:srgbClr val="FF0000"/>
                </a:solidFill>
                <a:latin typeface="Arial Black"/>
                <a:cs typeface="Arial Black"/>
              </a:rPr>
              <a:t>MISREPRESENTATION</a:t>
            </a:r>
            <a:r>
              <a:rPr lang="en-US" sz="2400" b="1" dirty="0">
                <a:solidFill>
                  <a:srgbClr val="FF0000"/>
                </a:solidFill>
                <a:latin typeface="Arial Black"/>
                <a:cs typeface="Arial Black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Arial Black"/>
                <a:cs typeface="Arial Black"/>
              </a:rPr>
            </a:br>
            <a:endParaRPr lang="en-US" sz="24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2117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The </a:t>
            </a:r>
            <a:r>
              <a:rPr lang="en-US" sz="2400" dirty="0"/>
              <a:t>basic problem in misrepresentation is the effect of pre-contractual statements.</a:t>
            </a:r>
          </a:p>
          <a:p>
            <a:pPr marL="0" indent="0">
              <a:buNone/>
            </a:pPr>
            <a:endParaRPr lang="en-US" sz="2400" dirty="0"/>
          </a:p>
          <a:p>
            <a:pPr algn="just">
              <a:buClr>
                <a:srgbClr val="FF0000"/>
              </a:buClr>
              <a:buFont typeface="Wingdings" charset="2"/>
              <a:buChar char="Ø"/>
            </a:pPr>
            <a:r>
              <a:rPr lang="en-US" sz="2400" dirty="0" err="1"/>
              <a:t>Eg</a:t>
            </a:r>
            <a:r>
              <a:rPr lang="en-US" sz="2400" dirty="0"/>
              <a:t>- A agrees to sell a 2</a:t>
            </a:r>
            <a:r>
              <a:rPr lang="en-US" sz="2400" baseline="30000" dirty="0"/>
              <a:t>nd</a:t>
            </a:r>
            <a:r>
              <a:rPr lang="en-US" sz="2400" dirty="0"/>
              <a:t> hand car to B for RM5,000 and in the course of the pre-contractual negotiations, he states that it is a 1999 model which has run 20,000 miles.</a:t>
            </a:r>
          </a:p>
          <a:p>
            <a:pPr marL="0" indent="0" algn="just">
              <a:buClr>
                <a:srgbClr val="FF0000"/>
              </a:buClr>
              <a:buNone/>
            </a:pPr>
            <a:endParaRPr lang="en-US" sz="2400" dirty="0"/>
          </a:p>
          <a:p>
            <a:pPr algn="just">
              <a:buClr>
                <a:srgbClr val="FF0000"/>
              </a:buClr>
              <a:buFont typeface="Wingdings" charset="2"/>
              <a:buChar char="Ø"/>
            </a:pPr>
            <a:r>
              <a:rPr lang="en-US" sz="2400" dirty="0"/>
              <a:t>After B has bought the car, he discovers that these statements are untrue. </a:t>
            </a:r>
          </a:p>
          <a:p>
            <a:pPr marL="0" indent="0" algn="just">
              <a:buClr>
                <a:srgbClr val="FF0000"/>
              </a:buClr>
              <a:buNone/>
            </a:pPr>
            <a:endParaRPr lang="en-US" sz="2400" dirty="0"/>
          </a:p>
          <a:p>
            <a:pPr algn="just">
              <a:buClr>
                <a:srgbClr val="FF0000"/>
              </a:buClr>
              <a:buFont typeface="Wingdings" charset="2"/>
              <a:buChar char="Ø"/>
            </a:pPr>
            <a:r>
              <a:rPr lang="en-US" sz="2400" dirty="0"/>
              <a:t>What remedies are available?</a:t>
            </a:r>
          </a:p>
          <a:p>
            <a:pPr marL="0" indent="0" algn="ctr">
              <a:buNone/>
            </a:pP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195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52400"/>
            <a:ext cx="7924800" cy="609600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algn="ctr"/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>
                <a:solidFill>
                  <a:srgbClr val="FF0000"/>
                </a:solidFill>
                <a:latin typeface="Arial Black"/>
                <a:cs typeface="Arial Black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Arial Black"/>
                <a:cs typeface="Arial Black"/>
              </a:rPr>
            </a:br>
            <a:endParaRPr lang="en-US" sz="24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algn="just">
              <a:buClr>
                <a:srgbClr val="FF0000"/>
              </a:buClr>
              <a:buFont typeface="Wingdings" charset="2"/>
              <a:buChar char="Ø"/>
            </a:pPr>
            <a:r>
              <a:rPr lang="en-US" sz="2400" b="1" dirty="0" smtClean="0">
                <a:solidFill>
                  <a:srgbClr val="3366FF"/>
                </a:solidFill>
              </a:rPr>
              <a:t>The </a:t>
            </a:r>
            <a:r>
              <a:rPr lang="en-US" sz="2400" b="1" dirty="0">
                <a:solidFill>
                  <a:srgbClr val="3366FF"/>
                </a:solidFill>
              </a:rPr>
              <a:t>initial common law approach to this problem is based on the principle that promissory statements should be ineffective unless they form part of the </a:t>
            </a:r>
            <a:r>
              <a:rPr lang="en-US" sz="2400" b="1" dirty="0" smtClean="0">
                <a:solidFill>
                  <a:srgbClr val="3366FF"/>
                </a:solidFill>
              </a:rPr>
              <a:t>contract</a:t>
            </a:r>
            <a:endParaRPr lang="en-US" sz="2400" b="1" dirty="0">
              <a:solidFill>
                <a:srgbClr val="3366FF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400" dirty="0" smtClean="0"/>
          </a:p>
          <a:p>
            <a:pPr>
              <a:buClr>
                <a:srgbClr val="FF0000"/>
              </a:buClr>
              <a:buFont typeface="Wingdings" charset="2"/>
              <a:buChar char="Ø"/>
            </a:pPr>
            <a:r>
              <a:rPr lang="en-US" sz="2400" dirty="0" smtClean="0"/>
              <a:t>Hence</a:t>
            </a:r>
            <a:r>
              <a:rPr lang="en-US" sz="2400" dirty="0"/>
              <a:t>, the concept of “MERE REPRESENTATION” – a statement of fact, which had induced the </a:t>
            </a:r>
            <a:r>
              <a:rPr lang="en-US" sz="2400" dirty="0" err="1"/>
              <a:t>representee</a:t>
            </a:r>
            <a:r>
              <a:rPr lang="en-US" sz="2400" dirty="0"/>
              <a:t> to enter into the contract but which did not form part of the </a:t>
            </a:r>
            <a:r>
              <a:rPr lang="en-US" sz="2400" dirty="0" smtClean="0"/>
              <a:t>contract</a:t>
            </a:r>
            <a:endParaRPr lang="en-US" sz="2400" dirty="0"/>
          </a:p>
          <a:p>
            <a:pPr marL="0" indent="0" algn="just">
              <a:buNone/>
            </a:pPr>
            <a:endParaRPr lang="en-US" sz="2400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625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Hedley </a:t>
            </a:r>
            <a:r>
              <a:rPr lang="en-US" b="1" dirty="0">
                <a:solidFill>
                  <a:srgbClr val="FF0000"/>
                </a:solidFill>
              </a:rPr>
              <a:t>Byrne &amp; Co Ltd v Heller &amp; Partners [1964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lvl="0" algn="just">
              <a:buClr>
                <a:srgbClr val="FF0000"/>
              </a:buClr>
              <a:buFont typeface="Wingdings" charset="2"/>
              <a:buChar char="Ø"/>
            </a:pPr>
            <a:r>
              <a:rPr lang="en-US" dirty="0"/>
              <a:t>It was decided in the House of Lords that the principle “no damages for innocent misrepresentation” is not </a:t>
            </a:r>
            <a:r>
              <a:rPr lang="en-US" dirty="0" smtClean="0"/>
              <a:t>fundamental</a:t>
            </a:r>
          </a:p>
          <a:p>
            <a:pPr marL="0" lvl="0" indent="0" algn="just">
              <a:buClr>
                <a:srgbClr val="FF0000"/>
              </a:buClr>
              <a:buNone/>
            </a:pPr>
            <a:endParaRPr lang="en-US" dirty="0"/>
          </a:p>
          <a:p>
            <a:pPr algn="just">
              <a:buClr>
                <a:srgbClr val="FF0000"/>
              </a:buClr>
              <a:buFont typeface="Wingdings" charset="2"/>
              <a:buChar char="Ø"/>
            </a:pPr>
            <a:r>
              <a:rPr lang="en-US" dirty="0"/>
              <a:t>Facts: did not take an action in contract but rather in </a:t>
            </a:r>
            <a:r>
              <a:rPr lang="en-US" dirty="0" smtClean="0"/>
              <a:t>tort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717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457200"/>
            <a:ext cx="8686800" cy="5821363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charset="2"/>
              <a:buChar char="Ø"/>
            </a:pPr>
            <a:r>
              <a:rPr lang="en-US" sz="2400" dirty="0"/>
              <a:t>A representation is a </a:t>
            </a:r>
            <a:r>
              <a:rPr lang="en-US" sz="2400" dirty="0">
                <a:solidFill>
                  <a:srgbClr val="FF0000"/>
                </a:solidFill>
              </a:rPr>
              <a:t>statement of fact </a:t>
            </a:r>
            <a:r>
              <a:rPr lang="en-US" sz="2400" dirty="0"/>
              <a:t>made by one party to the contract which although does not form part of the term of the contract, is yet one of the </a:t>
            </a:r>
            <a:r>
              <a:rPr lang="en-US" sz="2400" b="1" dirty="0">
                <a:solidFill>
                  <a:srgbClr val="0000FF"/>
                </a:solidFill>
              </a:rPr>
              <a:t>reason that induces the </a:t>
            </a:r>
            <a:r>
              <a:rPr lang="en-US" sz="2400" b="1" dirty="0" err="1">
                <a:solidFill>
                  <a:srgbClr val="0000FF"/>
                </a:solidFill>
              </a:rPr>
              <a:t>representee</a:t>
            </a:r>
            <a:r>
              <a:rPr lang="en-US" sz="2400" b="1" dirty="0">
                <a:solidFill>
                  <a:srgbClr val="0000FF"/>
                </a:solidFill>
              </a:rPr>
              <a:t> to enter into a </a:t>
            </a:r>
            <a:r>
              <a:rPr lang="en-US" sz="2400" b="1" dirty="0" smtClean="0">
                <a:solidFill>
                  <a:srgbClr val="0000FF"/>
                </a:solidFill>
              </a:rPr>
              <a:t>contract</a:t>
            </a:r>
            <a:endParaRPr lang="en-US" sz="2400" b="1" dirty="0">
              <a:solidFill>
                <a:srgbClr val="0000FF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400" dirty="0"/>
          </a:p>
          <a:p>
            <a:pPr>
              <a:buClr>
                <a:srgbClr val="FF0000"/>
              </a:buClr>
              <a:buFont typeface="Wingdings" charset="2"/>
              <a:buChar char="Ø"/>
            </a:pPr>
            <a:r>
              <a:rPr lang="en-US" sz="2400" dirty="0"/>
              <a:t>A misrepresentation is merely a state of misrepresentation which is untrue. </a:t>
            </a:r>
          </a:p>
          <a:p>
            <a:pPr>
              <a:buClr>
                <a:srgbClr val="FF0000"/>
              </a:buClr>
              <a:buFont typeface="Wingdings" charset="2"/>
              <a:buChar char="Ø"/>
            </a:pPr>
            <a:endParaRPr lang="en-US" sz="2400" dirty="0"/>
          </a:p>
          <a:p>
            <a:pPr>
              <a:buClr>
                <a:srgbClr val="FF0000"/>
              </a:buClr>
              <a:buFont typeface="Wingdings" charset="2"/>
              <a:buChar char="Ø"/>
            </a:pPr>
            <a:r>
              <a:rPr lang="en-US" sz="2400" dirty="0"/>
              <a:t>It is limited to a </a:t>
            </a:r>
            <a:r>
              <a:rPr lang="en-US" sz="2400" dirty="0">
                <a:solidFill>
                  <a:srgbClr val="FF0000"/>
                </a:solidFill>
              </a:rPr>
              <a:t>statement of fact. 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400" dirty="0"/>
          </a:p>
          <a:p>
            <a:pPr>
              <a:buClr>
                <a:srgbClr val="FF0000"/>
              </a:buClr>
              <a:buFont typeface="Wingdings" charset="2"/>
              <a:buChar char="Ø"/>
            </a:pPr>
            <a:r>
              <a:rPr lang="en-US" sz="2400" dirty="0" smtClean="0"/>
              <a:t>It </a:t>
            </a:r>
            <a:r>
              <a:rPr lang="en-US" sz="2400" dirty="0"/>
              <a:t>is </a:t>
            </a:r>
            <a:r>
              <a:rPr lang="en-US" sz="2400" dirty="0">
                <a:solidFill>
                  <a:srgbClr val="FF0000"/>
                </a:solidFill>
              </a:rPr>
              <a:t>not a statement of opinion or intention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92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70788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 Black"/>
                <a:cs typeface="Arial Black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Arial Black"/>
                <a:cs typeface="Arial Black"/>
              </a:rPr>
            </a:br>
            <a:endParaRPr lang="en-US" sz="24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THANK YOU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026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theme1.xml><?xml version="1.0" encoding="utf-8"?>
<a:theme xmlns:a="http://schemas.openxmlformats.org/drawingml/2006/main" name="Introducing PowerPoint 2011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 PowerPoint 2011.potx</Template>
  <TotalTime>0</TotalTime>
  <Words>259</Words>
  <Application>Microsoft Macintosh PowerPoint</Application>
  <PresentationFormat>On-screen Show (4:3)</PresentationFormat>
  <Paragraphs>36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Introducing PowerPoint 2011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2010-05-03T20:57:59Z</dcterms:created>
  <dcterms:modified xsi:type="dcterms:W3CDTF">2017-12-16T23:48:41Z</dcterms:modified>
</cp:coreProperties>
</file>