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98" r:id="rId2"/>
    <p:sldId id="260" r:id="rId3"/>
    <p:sldId id="259" r:id="rId4"/>
    <p:sldId id="279" r:id="rId5"/>
    <p:sldId id="280" r:id="rId6"/>
    <p:sldId id="28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>
            <p14:sldId id="298"/>
            <p14:sldId id="260"/>
            <p14:sldId id="259"/>
            <p14:sldId id="279"/>
            <p14:sldId id="280"/>
            <p14:sldId id="282"/>
          </p14:sldIdLst>
        </p14:section>
        <p14:section name="Author Your Presentation" id="{16378913-E5ED-4281-BAF5-F1F938CB0BED}">
          <p14:sldIdLst/>
        </p14:section>
        <p14:section name="Enrich Your Presentation" id="{E2D565D1-BA5E-44E6-A40E-50A644912248}">
          <p14:sldIdLst/>
        </p14:section>
        <p14:section name="Share Your Presentation" id="{71D59651-8EFA-4415-9623-98B4C4A8699C}">
          <p14:sldIdLst/>
        </p14:section>
        <p14:section name="What's Your Message?" id="{3DAC647D-1BDE-4B25-A7F1-4DBC272CFF2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9351" autoAdjust="0"/>
  </p:normalViewPr>
  <p:slideViewPr>
    <p:cSldViewPr>
      <p:cViewPr>
        <p:scale>
          <a:sx n="100" d="100"/>
          <a:sy n="100" d="100"/>
        </p:scale>
        <p:origin x="-126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73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Relationship Id="rId3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xmlns:p14="http://schemas.microsoft.com/office/powerpoint/2010/main"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17/12/17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707886"/>
          </a:xfrm>
          <a:prstGeom prst="rect">
            <a:avLst/>
          </a:prstGeom>
          <a:noFill/>
        </p:spPr>
        <p:txBody>
          <a:bodyPr wrap="square" rtlCol="0">
            <a:normAutofit fontScale="47500" lnSpcReduction="20000"/>
          </a:bodyPr>
          <a:lstStyle/>
          <a:p>
            <a:pPr algn="ctr"/>
            <a:r>
              <a:rPr lang="en-US" sz="2400" dirty="0"/>
              <a:t/>
            </a:r>
            <a:br>
              <a:rPr lang="en-US" sz="2400" dirty="0"/>
            </a:br>
            <a:r>
              <a:rPr lang="en-US" sz="4500" b="1" dirty="0" smtClean="0">
                <a:solidFill>
                  <a:srgbClr val="FF0000"/>
                </a:solidFill>
                <a:latin typeface="Arial Black"/>
                <a:cs typeface="Arial Black"/>
              </a:rPr>
              <a:t>MISTAKE</a:t>
            </a:r>
            <a:r>
              <a:rPr lang="en-US" sz="2400" b="1" dirty="0">
                <a:solidFill>
                  <a:srgbClr val="FF0000"/>
                </a:solidFill>
                <a:latin typeface="Arial Black"/>
                <a:cs typeface="Arial Black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Arial Black"/>
                <a:cs typeface="Arial Black"/>
              </a:rPr>
            </a:br>
            <a:endParaRPr lang="en-US" sz="24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3 TYPES OF MISTAKES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endParaRPr lang="en-US" sz="2800" dirty="0"/>
          </a:p>
          <a:p>
            <a:pPr lvl="0">
              <a:buClr>
                <a:srgbClr val="FF0000"/>
              </a:buClr>
              <a:buFont typeface="Wingdings" charset="2"/>
              <a:buChar char="Ø"/>
            </a:pPr>
            <a:r>
              <a:rPr lang="en-US" sz="2800" dirty="0"/>
              <a:t>COMMON </a:t>
            </a:r>
            <a:r>
              <a:rPr lang="en-US" sz="2800" dirty="0" smtClean="0"/>
              <a:t>MISTAKE</a:t>
            </a:r>
          </a:p>
          <a:p>
            <a:pPr marL="0" lvl="0" indent="0">
              <a:buClr>
                <a:srgbClr val="FF0000"/>
              </a:buClr>
              <a:buNone/>
            </a:pPr>
            <a:endParaRPr lang="en-US" sz="2800" dirty="0"/>
          </a:p>
          <a:p>
            <a:pPr lvl="0">
              <a:buClr>
                <a:srgbClr val="FF0000"/>
              </a:buClr>
              <a:buFont typeface="Wingdings" charset="2"/>
              <a:buChar char="Ø"/>
            </a:pPr>
            <a:r>
              <a:rPr lang="en-US" sz="2800" dirty="0"/>
              <a:t>MUTUAL </a:t>
            </a:r>
            <a:r>
              <a:rPr lang="en-US" sz="2800" dirty="0" smtClean="0"/>
              <a:t>MISTAKE</a:t>
            </a:r>
          </a:p>
          <a:p>
            <a:pPr marL="0" lvl="0" indent="0">
              <a:buClr>
                <a:srgbClr val="FF0000"/>
              </a:buClr>
              <a:buNone/>
            </a:pPr>
            <a:endParaRPr lang="en-US" sz="2800" dirty="0"/>
          </a:p>
          <a:p>
            <a:pPr lvl="0">
              <a:buClr>
                <a:srgbClr val="FF0000"/>
              </a:buClr>
              <a:buFont typeface="Wingdings" charset="2"/>
              <a:buChar char="Ø"/>
            </a:pPr>
            <a:r>
              <a:rPr lang="en-US" sz="2800" dirty="0"/>
              <a:t>UNILATERAL MISTAKE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195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7924800" cy="609600"/>
          </a:xfrm>
          <a:prstGeom prst="rect">
            <a:avLst/>
          </a:prstGeom>
          <a:noFill/>
        </p:spPr>
        <p:txBody>
          <a:bodyPr wrap="square" rtlCol="0">
            <a:normAutofit fontScale="55000" lnSpcReduction="20000"/>
          </a:bodyPr>
          <a:lstStyle/>
          <a:p>
            <a:pPr algn="ctr"/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>
                <a:solidFill>
                  <a:srgbClr val="FF0000"/>
                </a:solidFill>
                <a:latin typeface="Arial Black"/>
                <a:cs typeface="Arial Black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Arial Black"/>
                <a:cs typeface="Arial Black"/>
              </a:rPr>
            </a:br>
            <a:endParaRPr lang="en-US" sz="24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5592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COMMON MISTAKE</a:t>
            </a:r>
          </a:p>
          <a:p>
            <a:pPr marL="0" indent="0">
              <a:buNone/>
            </a:pPr>
            <a:endParaRPr lang="en-US" sz="2400" dirty="0"/>
          </a:p>
          <a:p>
            <a:pPr algn="just">
              <a:buClr>
                <a:srgbClr val="FF0000"/>
              </a:buClr>
              <a:buSzPct val="102000"/>
              <a:buFont typeface="Wingdings" charset="2"/>
              <a:buChar char="Ø"/>
            </a:pPr>
            <a:r>
              <a:rPr lang="en-US" sz="2400" dirty="0"/>
              <a:t>Both parties make the same </a:t>
            </a:r>
            <a:r>
              <a:rPr lang="en-US" sz="2400" dirty="0" smtClean="0"/>
              <a:t>mistake</a:t>
            </a:r>
            <a:endParaRPr lang="en-US" sz="2400" dirty="0"/>
          </a:p>
          <a:p>
            <a:pPr marL="0" indent="0" algn="just">
              <a:buClr>
                <a:srgbClr val="FF0000"/>
              </a:buClr>
              <a:buSzPct val="102000"/>
              <a:buNone/>
            </a:pPr>
            <a:endParaRPr lang="en-US" sz="2400" dirty="0"/>
          </a:p>
          <a:p>
            <a:pPr algn="just">
              <a:buClr>
                <a:srgbClr val="FF0000"/>
              </a:buClr>
              <a:buSzPct val="102000"/>
              <a:buFont typeface="Wingdings" charset="2"/>
              <a:buChar char="Ø"/>
            </a:pPr>
            <a:r>
              <a:rPr lang="en-US" sz="2400" dirty="0"/>
              <a:t>Each knows the intention of the other and accepts it, but each is mistaken about some underlying and fundamental </a:t>
            </a:r>
            <a:r>
              <a:rPr lang="en-US" sz="2400" dirty="0" smtClean="0"/>
              <a:t>fact</a:t>
            </a:r>
            <a:endParaRPr lang="en-US" sz="2400" dirty="0"/>
          </a:p>
          <a:p>
            <a:pPr algn="just">
              <a:buClr>
                <a:srgbClr val="FF0000"/>
              </a:buClr>
              <a:buSzPct val="102000"/>
              <a:buFont typeface="Wingdings" charset="2"/>
              <a:buChar char="Ø"/>
            </a:pPr>
            <a:endParaRPr lang="en-US" sz="2400" dirty="0"/>
          </a:p>
          <a:p>
            <a:pPr algn="just">
              <a:buClr>
                <a:srgbClr val="FF0000"/>
              </a:buClr>
              <a:buSzPct val="102000"/>
              <a:buFont typeface="Wingdings" charset="2"/>
              <a:buChar char="Ø"/>
            </a:pPr>
            <a:r>
              <a:rPr lang="en-US" sz="2400" dirty="0"/>
              <a:t>Example: the parties are unaware that the subject-matter of their contract has already </a:t>
            </a:r>
            <a:r>
              <a:rPr lang="en-US" sz="2400" dirty="0" smtClean="0"/>
              <a:t>perished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625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MUTUAL MISTAKE</a:t>
            </a:r>
          </a:p>
          <a:p>
            <a:pPr marL="0" indent="0">
              <a:buNone/>
            </a:pPr>
            <a:endParaRPr lang="en-US" dirty="0"/>
          </a:p>
          <a:p>
            <a:pPr algn="just"/>
            <a:r>
              <a:rPr lang="en-US" sz="2400" dirty="0"/>
              <a:t>The parties </a:t>
            </a:r>
            <a:r>
              <a:rPr lang="en-US" sz="2400" b="1" dirty="0">
                <a:solidFill>
                  <a:srgbClr val="FF0000"/>
                </a:solidFill>
              </a:rPr>
              <a:t>MISUNDERSTOOD</a:t>
            </a:r>
            <a:r>
              <a:rPr lang="en-US" sz="2400" dirty="0"/>
              <a:t> each other  &amp; are at cross-</a:t>
            </a:r>
            <a:r>
              <a:rPr lang="en-US" sz="2400" dirty="0" smtClean="0"/>
              <a:t>purposes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Example: A intends to offer to sell his proton saga but B believes that the offer relates to a BMW which A also </a:t>
            </a:r>
            <a:r>
              <a:rPr lang="en-US" sz="2400" dirty="0" smtClean="0"/>
              <a:t>owns</a:t>
            </a:r>
            <a:endParaRPr lang="en-US" sz="2400" dirty="0"/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717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381000"/>
            <a:ext cx="8686800" cy="5897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UNILATERAL MISTAKE</a:t>
            </a:r>
          </a:p>
          <a:p>
            <a:pPr marL="0" indent="0" algn="just">
              <a:buNone/>
            </a:pPr>
            <a:endParaRPr lang="en-US" sz="2400" dirty="0"/>
          </a:p>
          <a:p>
            <a:pPr algn="just"/>
            <a:r>
              <a:rPr lang="en-US" sz="2400" dirty="0"/>
              <a:t>In a unilateral mistake, only one of the parties is mistaken.</a:t>
            </a:r>
          </a:p>
          <a:p>
            <a:pPr marL="0" indent="0" algn="just">
              <a:buNone/>
            </a:pPr>
            <a:endParaRPr lang="en-US" sz="2400" dirty="0"/>
          </a:p>
          <a:p>
            <a:pPr algn="just"/>
            <a:r>
              <a:rPr lang="en-US" sz="2400" dirty="0"/>
              <a:t>The other knows, or must be taken to know, of his mistake. </a:t>
            </a:r>
          </a:p>
          <a:p>
            <a:pPr marL="0" indent="0" algn="just">
              <a:buNone/>
            </a:pPr>
            <a:endParaRPr lang="en-US" sz="2400" dirty="0"/>
          </a:p>
          <a:p>
            <a:pPr algn="just"/>
            <a:r>
              <a:rPr lang="en-US" sz="2400" dirty="0"/>
              <a:t>Suppose, for instance, A agrees to buy from B a specific picture which A believes to be a genuine </a:t>
            </a:r>
            <a:r>
              <a:rPr lang="en-US" sz="2400" dirty="0" smtClean="0"/>
              <a:t>Constable but </a:t>
            </a:r>
            <a:r>
              <a:rPr lang="en-US" sz="2400" dirty="0"/>
              <a:t>which is actually a copy.</a:t>
            </a:r>
          </a:p>
          <a:p>
            <a:pPr marL="0" indent="0" algn="just">
              <a:buNone/>
            </a:pPr>
            <a:endParaRPr lang="en-US" sz="2400" dirty="0"/>
          </a:p>
          <a:p>
            <a:pPr algn="just"/>
            <a:r>
              <a:rPr lang="en-US" sz="2400" dirty="0"/>
              <a:t>If B is ignorant of A’s erroneous belief, the case is one of mutual mistake,</a:t>
            </a:r>
          </a:p>
          <a:p>
            <a:pPr lvl="0" algn="just"/>
            <a:r>
              <a:rPr lang="en-US" sz="2400" dirty="0"/>
              <a:t>but if he knows of it, it is a unilateral </a:t>
            </a:r>
            <a:r>
              <a:rPr lang="en-US" sz="2400" dirty="0" smtClean="0"/>
              <a:t>mistake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192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In reality, there is actually 2 type of mistakes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lvl="0">
              <a:buClr>
                <a:srgbClr val="FF0000"/>
              </a:buClr>
              <a:buFont typeface="Wingdings" charset="2"/>
              <a:buChar char="Ø"/>
            </a:pPr>
            <a:r>
              <a:rPr lang="en-US" sz="2400" dirty="0"/>
              <a:t>common mistake</a:t>
            </a:r>
          </a:p>
          <a:p>
            <a:pPr lvl="0">
              <a:buClr>
                <a:srgbClr val="FF0000"/>
              </a:buClr>
              <a:buFont typeface="Wingdings" charset="2"/>
              <a:buChar char="Ø"/>
            </a:pPr>
            <a:r>
              <a:rPr lang="en-US" sz="2400" dirty="0"/>
              <a:t>mutual or unilateral mistake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algn="just">
              <a:buClr>
                <a:srgbClr val="FF0000"/>
              </a:buClr>
              <a:buFont typeface="Wingdings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This distinction is important</a:t>
            </a:r>
          </a:p>
          <a:p>
            <a:pPr algn="just">
              <a:buClr>
                <a:srgbClr val="FF0000"/>
              </a:buClr>
              <a:buFont typeface="Wingdings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- if mutual or unilateral mistake is pleaded, the presence of an agreement is </a:t>
            </a:r>
            <a:r>
              <a:rPr lang="en-US" sz="2400" dirty="0" smtClean="0">
                <a:solidFill>
                  <a:schemeClr val="tx1"/>
                </a:solidFill>
              </a:rPr>
              <a:t>admitted</a:t>
            </a:r>
          </a:p>
          <a:p>
            <a:pPr algn="just">
              <a:buClr>
                <a:srgbClr val="FF0000"/>
              </a:buClr>
              <a:buFont typeface="Wingdings" charset="2"/>
              <a:buChar char="Ø"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 algn="just">
              <a:buClr>
                <a:srgbClr val="FF0000"/>
              </a:buCl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In other word, the type of mistakes that has occurred will determine whether there is actually an agreement or otherwise.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605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70788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 Black"/>
                <a:cs typeface="Arial Black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Arial Black"/>
                <a:cs typeface="Arial Black"/>
              </a:rPr>
            </a:br>
            <a:endParaRPr lang="en-US" sz="2400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THANK YOU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195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theme1.xml><?xml version="1.0" encoding="utf-8"?>
<a:theme xmlns:a="http://schemas.openxmlformats.org/drawingml/2006/main" name="Introducing PowerPoint 2011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 PowerPoint 2011.potx</Template>
  <TotalTime>0</TotalTime>
  <Words>250</Words>
  <Application>Microsoft Macintosh PowerPoint</Application>
  <PresentationFormat>On-screen Show (4:3)</PresentationFormat>
  <Paragraphs>55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Introducing PowerPoint 2011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2010-05-03T20:57:59Z</dcterms:created>
  <dcterms:modified xsi:type="dcterms:W3CDTF">2017-12-16T23:17:32Z</dcterms:modified>
</cp:coreProperties>
</file>