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98" r:id="rId2"/>
    <p:sldId id="260" r:id="rId3"/>
    <p:sldId id="259" r:id="rId4"/>
    <p:sldId id="279" r:id="rId5"/>
    <p:sldId id="280" r:id="rId6"/>
    <p:sldId id="28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CB6BBEF7-9717-4733-A929-535518E6EBF6}">
          <p14:sldIdLst>
            <p14:sldId id="298"/>
            <p14:sldId id="260"/>
            <p14:sldId id="259"/>
            <p14:sldId id="279"/>
            <p14:sldId id="280"/>
            <p14:sldId id="282"/>
          </p14:sldIdLst>
        </p14:section>
        <p14:section name="Author Your Presentation" id="{16378913-E5ED-4281-BAF5-F1F938CB0BED}">
          <p14:sldIdLst/>
        </p14:section>
        <p14:section name="Enrich Your Presentation" id="{E2D565D1-BA5E-44E6-A40E-50A644912248}">
          <p14:sldIdLst/>
        </p14:section>
        <p14:section name="Share Your Presentation" id="{71D59651-8EFA-4415-9623-98B4C4A8699C}">
          <p14:sldIdLst/>
        </p14:section>
        <p14:section name="What's Your Message?" id="{3DAC647D-1BDE-4B25-A7F1-4DBC272CFF2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74" autoAdjust="0"/>
    <p:restoredTop sz="99351" autoAdjust="0"/>
  </p:normalViewPr>
  <p:slideViewPr>
    <p:cSldViewPr>
      <p:cViewPr>
        <p:scale>
          <a:sx n="100" d="100"/>
          <a:sy n="100" d="100"/>
        </p:scale>
        <p:origin x="-1264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830A1-3891-4B82-A120-081866556DA0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C9574-A819-4FE4-99A7-1E27AD09A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7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6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7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8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Relationship Id="rId3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Relationship Id="rId3" Type="http://schemas.openxmlformats.org/officeDocument/2006/relationships/image" Target="../media/image12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548" y="20547"/>
            <a:ext cx="3498527" cy="28253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503486" y="20548"/>
            <a:ext cx="5624418" cy="28254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0923" y="2818500"/>
            <a:ext cx="7668994" cy="22962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62119" y="2819400"/>
            <a:ext cx="1461333" cy="22938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0548" y="5089818"/>
            <a:ext cx="9098280" cy="173736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755230" y="2469776"/>
            <a:ext cx="3048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47F28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581400" y="1295400"/>
            <a:ext cx="5105400" cy="1416269"/>
          </a:xfrm>
        </p:spPr>
        <p:txBody>
          <a:bodyPr anchor="b">
            <a:normAutofit/>
          </a:bodyPr>
          <a:lstStyle>
            <a:lvl1pPr algn="r">
              <a:buNone/>
              <a:defRPr lang="en-US" sz="22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4" y="4114800"/>
            <a:ext cx="7315200" cy="914400"/>
          </a:xfrm>
        </p:spPr>
        <p:txBody>
          <a:bodyPr anchor="b" anchorCtr="0">
            <a:normAutofit/>
          </a:bodyPr>
          <a:lstStyle>
            <a:lvl1pPr marL="0" indent="0">
              <a:defRPr lang="en-US" sz="3600" b="1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build="p">
        <p:tmplLst>
          <p:tmpl lvl="1">
            <p:tnLst>
              <p:par>
                <p:cTn xmlns:p14="http://schemas.microsoft.com/office/powerpoint/2010/main" presetID="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dia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595263" y="4800600"/>
            <a:ext cx="4873752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Georgia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6552" y="4800600"/>
            <a:ext cx="4809244" cy="566738"/>
          </a:xfrm>
        </p:spPr>
        <p:txBody>
          <a:bodyPr anchor="b">
            <a:normAutofit/>
          </a:bodyPr>
          <a:lstStyle>
            <a:lvl1pPr algn="ctr">
              <a:defRPr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9" name="Media Placeholder 8"/>
          <p:cNvSpPr>
            <a:spLocks noGrp="1"/>
          </p:cNvSpPr>
          <p:nvPr>
            <p:ph type="media" sz="quarter" idx="13"/>
          </p:nvPr>
        </p:nvSpPr>
        <p:spPr>
          <a:xfrm>
            <a:off x="587022" y="838200"/>
            <a:ext cx="4873752" cy="381282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GB" smtClean="0"/>
              <a:t>Click icon to add media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76863" y="838200"/>
            <a:ext cx="2819400" cy="4636911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792800" y="4800600"/>
            <a:ext cx="5500800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Georg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>
              <a:defRPr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62600"/>
            <a:ext cx="5486400" cy="60960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Vertical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0" y="414867"/>
            <a:ext cx="5029200" cy="457200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>
            <a:lvl1pPr algn="l">
              <a:defRPr lang="en-US" sz="2800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    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150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054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992354"/>
            <a:ext cx="5867400" cy="1970046"/>
          </a:xfrm>
        </p:spPr>
        <p:txBody>
          <a:bodyPr anchor="ctr">
            <a:normAutofit/>
          </a:bodyPr>
          <a:lstStyle>
            <a:lvl1pPr algn="l">
              <a:defRPr sz="3000" b="1" cap="all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105400"/>
            <a:ext cx="8229601" cy="375787"/>
          </a:xfrm>
        </p:spPr>
        <p:txBody>
          <a:bodyPr anchor="b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 userDrawn="1"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     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8686800" y="526537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6600"/>
                </a:solidFill>
              </a:rPr>
              <a:t>           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76200"/>
            <a:ext cx="8403020" cy="685800"/>
          </a:xfrm>
        </p:spPr>
        <p:txBody>
          <a:bodyPr anchor="ctr" anchorCtr="0">
            <a:normAutofit/>
          </a:bodyPr>
          <a:lstStyle>
            <a:lvl1pPr algn="l">
              <a:defRPr sz="3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: Emphasi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1"/>
            <a:ext cx="7068015" cy="838200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2"/>
            <a:ext cx="4038600" cy="397145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3971454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762000"/>
            <a:ext cx="2445488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400" y="2077200"/>
            <a:ext cx="70104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: Emphasi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90400" y="3081000"/>
            <a:ext cx="8686800" cy="1095600"/>
          </a:xfrm>
        </p:spPr>
        <p:txBody>
          <a:bodyPr>
            <a:normAutofit/>
          </a:bodyPr>
          <a:lstStyle>
            <a:lvl1pPr algn="ctr">
              <a:defRPr lang="en-US" sz="4600" b="1" kern="1200" spc="-150" baseline="0" dirty="0" smtClean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>
                  <a:outerShdw blurRad="38100" algn="ctr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83952" y="2424752"/>
            <a:ext cx="869400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800" kern="1200" dirty="0" smtClean="0">
                <a:solidFill>
                  <a:srgbClr val="2E507A">
                    <a:alpha val="81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Text 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895600"/>
            <a:ext cx="7543800" cy="2133600"/>
          </a:xfrm>
          <a:prstGeom prst="rect">
            <a:avLst/>
          </a:prstGeom>
          <a:gradFill flip="none" rotWithShape="1">
            <a:gsLst>
              <a:gs pos="63000">
                <a:schemeClr val="tx1">
                  <a:lumMod val="85000"/>
                  <a:lumOff val="15000"/>
                  <a:alpha val="49000"/>
                </a:schemeClr>
              </a:gs>
              <a:gs pos="100000">
                <a:schemeClr val="tx1">
                  <a:lumMod val="95000"/>
                  <a:lumOff val="5000"/>
                  <a:alpha val="5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4867" y="3200400"/>
            <a:ext cx="7010400" cy="1676400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defRPr lang="en-US" sz="4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664780"/>
            <a:ext cx="4191000" cy="381000"/>
          </a:xfrm>
        </p:spPr>
        <p:txBody>
          <a:bodyPr>
            <a:normAutofit/>
          </a:bodyPr>
          <a:lstStyle>
            <a:lvl1pPr algn="r">
              <a:buNone/>
              <a:defRPr lang="en-US" sz="1800" b="1" kern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utoUpdateAnimBg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3008313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609600"/>
            <a:ext cx="5111750" cy="533400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1"/>
            <a:ext cx="3008313" cy="38226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17/12/17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52" r:id="rId5"/>
    <p:sldLayoutId id="2147483654" r:id="rId6"/>
    <p:sldLayoutId id="2147483655" r:id="rId7"/>
    <p:sldLayoutId id="2147483660" r:id="rId8"/>
    <p:sldLayoutId id="2147483656" r:id="rId9"/>
    <p:sldLayoutId id="2147483676" r:id="rId10"/>
    <p:sldLayoutId id="2147483657" r:id="rId11"/>
    <p:sldLayoutId id="2147483658" r:id="rId12"/>
    <p:sldLayoutId id="214748365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7924800" cy="707886"/>
          </a:xfrm>
          <a:prstGeom prst="rect">
            <a:avLst/>
          </a:prstGeom>
          <a:noFill/>
        </p:spPr>
        <p:txBody>
          <a:bodyPr wrap="square" rtlCol="0">
            <a:normAutofit fontScale="47500" lnSpcReduction="20000"/>
          </a:bodyPr>
          <a:lstStyle/>
          <a:p>
            <a:pPr algn="ctr"/>
            <a:r>
              <a:rPr lang="en-US" sz="2400" dirty="0"/>
              <a:t/>
            </a:r>
            <a:br>
              <a:rPr lang="en-US" sz="2400" dirty="0"/>
            </a:br>
            <a:r>
              <a:rPr lang="en-US" sz="4500" b="1" dirty="0" smtClean="0">
                <a:solidFill>
                  <a:srgbClr val="FF0000"/>
                </a:solidFill>
                <a:latin typeface="Arial Black"/>
                <a:cs typeface="Arial Black"/>
              </a:rPr>
              <a:t>MISTAKE</a:t>
            </a:r>
            <a:r>
              <a:rPr lang="en-US" sz="2400" b="1" dirty="0">
                <a:solidFill>
                  <a:srgbClr val="FF0000"/>
                </a:solidFill>
                <a:latin typeface="Arial Black"/>
                <a:cs typeface="Arial Black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Arial Black"/>
                <a:cs typeface="Arial Black"/>
              </a:rPr>
            </a:br>
            <a:endParaRPr lang="en-US" sz="2400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2800" dirty="0"/>
              <a:t>3 TYPES OF MISTAKES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endParaRPr lang="en-US" sz="2800" dirty="0"/>
          </a:p>
          <a:p>
            <a:pPr lvl="0">
              <a:buClr>
                <a:srgbClr val="FF0000"/>
              </a:buClr>
              <a:buFont typeface="Wingdings" charset="2"/>
              <a:buChar char="Ø"/>
            </a:pPr>
            <a:r>
              <a:rPr lang="en-US" sz="2800" dirty="0"/>
              <a:t>COMMON </a:t>
            </a:r>
            <a:r>
              <a:rPr lang="en-US" sz="2800" dirty="0" smtClean="0"/>
              <a:t>MISTAKE</a:t>
            </a:r>
          </a:p>
          <a:p>
            <a:pPr marL="0" lvl="0" indent="0">
              <a:buClr>
                <a:srgbClr val="FF0000"/>
              </a:buClr>
              <a:buNone/>
            </a:pPr>
            <a:endParaRPr lang="en-US" sz="2800" dirty="0"/>
          </a:p>
          <a:p>
            <a:pPr lvl="0">
              <a:buClr>
                <a:srgbClr val="FF0000"/>
              </a:buClr>
              <a:buFont typeface="Wingdings" charset="2"/>
              <a:buChar char="Ø"/>
            </a:pPr>
            <a:r>
              <a:rPr lang="en-US" sz="2800" dirty="0"/>
              <a:t>MUTUAL </a:t>
            </a:r>
            <a:r>
              <a:rPr lang="en-US" sz="2800" dirty="0" smtClean="0"/>
              <a:t>MISTAKE</a:t>
            </a:r>
          </a:p>
          <a:p>
            <a:pPr marL="0" lvl="0" indent="0">
              <a:buClr>
                <a:srgbClr val="FF0000"/>
              </a:buClr>
              <a:buNone/>
            </a:pPr>
            <a:endParaRPr lang="en-US" sz="2800" dirty="0"/>
          </a:p>
          <a:p>
            <a:pPr lvl="0">
              <a:buClr>
                <a:srgbClr val="FF0000"/>
              </a:buClr>
              <a:buFont typeface="Wingdings" charset="2"/>
              <a:buChar char="Ø"/>
            </a:pPr>
            <a:r>
              <a:rPr lang="en-US" sz="2800" dirty="0"/>
              <a:t>UNILATERAL MISTAKE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195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52400"/>
            <a:ext cx="7924800" cy="609600"/>
          </a:xfrm>
          <a:prstGeom prst="rect">
            <a:avLst/>
          </a:prstGeom>
          <a:noFill/>
        </p:spPr>
        <p:txBody>
          <a:bodyPr wrap="square" rtlCol="0">
            <a:normAutofit fontScale="55000" lnSpcReduction="20000"/>
          </a:bodyPr>
          <a:lstStyle/>
          <a:p>
            <a:pPr algn="ctr"/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>
                <a:solidFill>
                  <a:srgbClr val="FF0000"/>
                </a:solidFill>
                <a:latin typeface="Arial Black"/>
                <a:cs typeface="Arial Black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Arial Black"/>
                <a:cs typeface="Arial Black"/>
              </a:rPr>
            </a:br>
            <a:endParaRPr lang="en-US" sz="2400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533400"/>
            <a:ext cx="8686800" cy="5592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COMMON MISTAKE</a:t>
            </a:r>
          </a:p>
          <a:p>
            <a:pPr marL="0" indent="0">
              <a:buNone/>
            </a:pPr>
            <a:endParaRPr lang="en-US" sz="2400" dirty="0"/>
          </a:p>
          <a:p>
            <a:pPr algn="just">
              <a:buClr>
                <a:srgbClr val="FF0000"/>
              </a:buClr>
              <a:buSzPct val="102000"/>
              <a:buFont typeface="Wingdings" charset="2"/>
              <a:buChar char="Ø"/>
            </a:pPr>
            <a:r>
              <a:rPr lang="en-US" sz="2400" dirty="0"/>
              <a:t>Both parties make the same </a:t>
            </a:r>
            <a:r>
              <a:rPr lang="en-US" sz="2400" dirty="0" smtClean="0"/>
              <a:t>mistake</a:t>
            </a:r>
            <a:endParaRPr lang="en-US" sz="2400" dirty="0"/>
          </a:p>
          <a:p>
            <a:pPr marL="0" indent="0" algn="just">
              <a:buClr>
                <a:srgbClr val="FF0000"/>
              </a:buClr>
              <a:buSzPct val="102000"/>
              <a:buNone/>
            </a:pPr>
            <a:endParaRPr lang="en-US" sz="2400" dirty="0"/>
          </a:p>
          <a:p>
            <a:pPr algn="just">
              <a:buClr>
                <a:srgbClr val="FF0000"/>
              </a:buClr>
              <a:buSzPct val="102000"/>
              <a:buFont typeface="Wingdings" charset="2"/>
              <a:buChar char="Ø"/>
            </a:pPr>
            <a:r>
              <a:rPr lang="en-US" sz="2400" dirty="0"/>
              <a:t>Each knows the intention of the other and accepts it, but each is mistaken about some underlying and fundamental </a:t>
            </a:r>
            <a:r>
              <a:rPr lang="en-US" sz="2400" dirty="0" smtClean="0"/>
              <a:t>fact</a:t>
            </a:r>
            <a:endParaRPr lang="en-US" sz="2400" dirty="0"/>
          </a:p>
          <a:p>
            <a:pPr algn="just">
              <a:buClr>
                <a:srgbClr val="FF0000"/>
              </a:buClr>
              <a:buSzPct val="102000"/>
              <a:buFont typeface="Wingdings" charset="2"/>
              <a:buChar char="Ø"/>
            </a:pPr>
            <a:endParaRPr lang="en-US" sz="2400" dirty="0"/>
          </a:p>
          <a:p>
            <a:pPr algn="just">
              <a:buClr>
                <a:srgbClr val="FF0000"/>
              </a:buClr>
              <a:buSzPct val="102000"/>
              <a:buFont typeface="Wingdings" charset="2"/>
              <a:buChar char="Ø"/>
            </a:pPr>
            <a:r>
              <a:rPr lang="en-US" sz="2400" dirty="0"/>
              <a:t>Example: the parties are unaware that the subject-matter of their contract has already </a:t>
            </a:r>
            <a:r>
              <a:rPr lang="en-US" sz="2400" dirty="0" smtClean="0"/>
              <a:t>perished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6259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5821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MUTUAL MISTAKE</a:t>
            </a:r>
          </a:p>
          <a:p>
            <a:pPr marL="0" indent="0">
              <a:buNone/>
            </a:pPr>
            <a:endParaRPr lang="en-US" dirty="0"/>
          </a:p>
          <a:p>
            <a:pPr algn="just"/>
            <a:r>
              <a:rPr lang="en-US" sz="2400" dirty="0"/>
              <a:t>The parties </a:t>
            </a:r>
            <a:r>
              <a:rPr lang="en-US" sz="2400" b="1" dirty="0">
                <a:solidFill>
                  <a:srgbClr val="FF0000"/>
                </a:solidFill>
              </a:rPr>
              <a:t>MISUNDERSTOOD</a:t>
            </a:r>
            <a:r>
              <a:rPr lang="en-US" sz="2400" dirty="0"/>
              <a:t> each other  &amp; are at cross-</a:t>
            </a:r>
            <a:r>
              <a:rPr lang="en-US" sz="2400" dirty="0" smtClean="0"/>
              <a:t>purposes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Example: A intends to offer to sell his proton saga but B believes that the offer relates to a BMW which A also </a:t>
            </a:r>
            <a:r>
              <a:rPr lang="en-US" sz="2400" dirty="0" smtClean="0"/>
              <a:t>owns</a:t>
            </a:r>
            <a:endParaRPr lang="en-US" sz="2400" dirty="0"/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717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381000"/>
            <a:ext cx="8686800" cy="5897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UNILATERAL MISTAKE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In a unilateral mistake, only one of the parties is mistaken.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The other knows, or must be taken to know, of his mistake. 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Suppose, for instance, A agrees to buy from B a specific picture which A believes to be a genuine </a:t>
            </a:r>
            <a:r>
              <a:rPr lang="en-US" sz="2400" dirty="0" smtClean="0"/>
              <a:t>Constable but </a:t>
            </a:r>
            <a:r>
              <a:rPr lang="en-US" sz="2400" dirty="0"/>
              <a:t>which is actually a copy.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If B is ignorant of A’s erroneous belief, the case is one of mutual mistake,</a:t>
            </a:r>
          </a:p>
          <a:p>
            <a:pPr lvl="0" algn="just"/>
            <a:r>
              <a:rPr lang="en-US" sz="2400" dirty="0"/>
              <a:t>but if he knows of it, it is a unilateral </a:t>
            </a:r>
            <a:r>
              <a:rPr lang="en-US" sz="2400" dirty="0" smtClean="0"/>
              <a:t>mistake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923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381000"/>
            <a:ext cx="86868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In reality, there is actually 2 type of mistakes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lvl="0">
              <a:buClr>
                <a:srgbClr val="FF0000"/>
              </a:buClr>
              <a:buFont typeface="Wingdings" charset="2"/>
              <a:buChar char="Ø"/>
            </a:pPr>
            <a:r>
              <a:rPr lang="en-US" sz="2400" dirty="0"/>
              <a:t>common mistake</a:t>
            </a:r>
          </a:p>
          <a:p>
            <a:pPr lvl="0">
              <a:buClr>
                <a:srgbClr val="FF0000"/>
              </a:buClr>
              <a:buFont typeface="Wingdings" charset="2"/>
              <a:buChar char="Ø"/>
            </a:pPr>
            <a:r>
              <a:rPr lang="en-US" sz="2400" dirty="0"/>
              <a:t>mutual or unilateral mistake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algn="just">
              <a:buClr>
                <a:srgbClr val="FF0000"/>
              </a:buClr>
              <a:buFont typeface="Wingdings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This distinction is important</a:t>
            </a:r>
          </a:p>
          <a:p>
            <a:pPr algn="just">
              <a:buClr>
                <a:srgbClr val="FF0000"/>
              </a:buClr>
              <a:buFont typeface="Wingdings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- if mutual or unilateral mistake is pleaded, the presence of an agreement is </a:t>
            </a:r>
            <a:r>
              <a:rPr lang="en-US" sz="2400" dirty="0" smtClean="0">
                <a:solidFill>
                  <a:schemeClr val="tx1"/>
                </a:solidFill>
              </a:rPr>
              <a:t>admitted</a:t>
            </a:r>
          </a:p>
          <a:p>
            <a:pPr algn="just">
              <a:buClr>
                <a:srgbClr val="FF0000"/>
              </a:buClr>
              <a:buFont typeface="Wingdings" charset="2"/>
              <a:buChar char="Ø"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 algn="just">
              <a:buClr>
                <a:srgbClr val="FF0000"/>
              </a:buClr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In other word, the type of mistakes that has occurred will determine whether there is actually an agreement or otherwise.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605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7924800" cy="707886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 Black"/>
                <a:cs typeface="Arial Black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Arial Black"/>
                <a:cs typeface="Arial Black"/>
              </a:rPr>
            </a:br>
            <a:endParaRPr lang="en-US" sz="2400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800" b="1" dirty="0" smtClean="0">
                <a:solidFill>
                  <a:srgbClr val="FF0000"/>
                </a:solidFill>
              </a:rPr>
              <a:t>THANK YOU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195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heme/theme1.xml><?xml version="1.0" encoding="utf-8"?>
<a:theme xmlns:a="http://schemas.openxmlformats.org/drawingml/2006/main" name="Introducing PowerPoint 2011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Introducing PowerPoint 2011.potx</Template>
  <TotalTime>0</TotalTime>
  <Words>250</Words>
  <Application>Microsoft Macintosh PowerPoint</Application>
  <PresentationFormat>On-screen Show (4:3)</PresentationFormat>
  <Paragraphs>55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Introducing PowerPoint 2011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2010-05-03T20:57:59Z</dcterms:created>
  <dcterms:modified xsi:type="dcterms:W3CDTF">2017-12-16T23:17:32Z</dcterms:modified>
</cp:coreProperties>
</file>