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5" r:id="rId13"/>
    <p:sldId id="290" r:id="rId14"/>
    <p:sldId id="286" r:id="rId15"/>
    <p:sldId id="287" r:id="rId16"/>
    <p:sldId id="288" r:id="rId17"/>
    <p:sldId id="289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7BA7BD-33D2-456F-BB76-59AC2C637CB6}" type="datetimeFigureOut">
              <a:rPr lang="en-US" smtClean="0"/>
              <a:t>17/12/17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15B9FB-15C6-4455-A399-901170963D3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871911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ANTI-HARASSMENT GUIDELINES</a:t>
            </a:r>
            <a:endParaRPr lang="en-US" sz="66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01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Examples of sexual harassment: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name – calling – “darling”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Use of obscene language.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Repeated sexually orientated gestures about a person’s body.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Nods, winks, gestures with the hands, fingers, legs or arms &amp; other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which is sexually suggestive.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Persistent staring at a person OR part of his/ her body.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Display of pornographic web-sites, materials etc.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*Sexual relationship with subordinates does not only constitute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sexual harassment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but also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UNPROFESSIONAL MANAGEMENT</a:t>
            </a:r>
            <a:r>
              <a:rPr lang="en-US" sz="2400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7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Psychological Harassment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Bully or mobbing (gang up against someone)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Workplace bullying is repeated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offensive, cruel, intimidating, insulting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humiliating </a:t>
            </a:r>
            <a:r>
              <a:rPr lang="en-US" sz="2400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combined with misuse of power or position to undermine an individual or group of individuals. 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It can be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physical, verbal, visual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written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 direct or indirect.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Occurs repeatedly, regularly (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weekly) &amp; over a period of time (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one month).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Single act may be treated as psychological harassment (not bullying).</a:t>
            </a:r>
          </a:p>
        </p:txBody>
      </p:sp>
    </p:spTree>
    <p:extLst>
      <p:ext uri="{BB962C8B-B14F-4D97-AF65-F5344CB8AC3E}">
        <p14:creationId xmlns:p14="http://schemas.microsoft.com/office/powerpoint/2010/main" val="3190118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 of bullying: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Anyone who challenges the bully shall given an overload of works &amp; deadlines reduced. This is done in the hope that he will make mistakes.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Criticising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someone through humiliating comparison.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Making it difficult for someone to perform their job or to take their annual leave.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40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 of bullying: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Punishing others for being too competent by constant criticism OR removing their responsibilities by giving them trivial tasks to do.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Shouting at staffs to get things done.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Persistent picking on people in front of others or in private.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Keeping individuals in their workplace by blocking their promotion.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0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obbing (gang-up against someone):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Usually involves a group of individuals who gang-up on an employee &amp; subject that individual to psychological harassment.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Occurs repeatedly &amp; regularly over a period of time.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Single act does not constitute mobbing but may be a type of “psychological harassment”.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Examples of mobbing: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Making continuous negative remarks about a person OR constantly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criticising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the person.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Isolating a person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Spreading false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rumours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or gossiping about someone. </a:t>
            </a:r>
          </a:p>
        </p:txBody>
      </p:sp>
    </p:spTree>
    <p:extLst>
      <p:ext uri="{BB962C8B-B14F-4D97-AF65-F5344CB8AC3E}">
        <p14:creationId xmlns:p14="http://schemas.microsoft.com/office/powerpoint/2010/main" val="3160896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Examples of non-harassing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Each case &amp; situation has to be considered individually.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Criticising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 subordinate’s performance &amp;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 even by using inappropriately strong language especially if the performance of the subordinate in question is proven. 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Changes in job description.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Poor working conditions, if temporary &amp; based on reasonable managerial decisions.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594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Responsibilities: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Responsibilities of managers: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Special responsibility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Take early &amp; swift action on potential &amp; actual harassment.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Must not tolerate such continuation.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Talk to the parties while demonstrating fairness &amp; impartiality &amp; free from intimidation or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favouritism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Anti-harassment session to be part of the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basic training course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for all volunteers, staffs &amp; members.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691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8600"/>
            <a:ext cx="8062912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Responsibilities of all staffs, members &amp; volunteers: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familiarise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themselves with the anti-harassment guidelines.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Ensure &amp; maintain an environment that prevent any form of harassment.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Duty to report to their manager/superior any harassment acts that they have a LEGITIMATE reason to believe are being carried out by a colleague.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Contact the relevant person or authority should they have any queries on the application of these guidelines.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820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576512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11009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609600"/>
            <a:ext cx="8062912" cy="5867400"/>
          </a:xfrm>
        </p:spPr>
        <p:txBody>
          <a:bodyPr/>
          <a:lstStyle/>
          <a:p>
            <a:pPr algn="l"/>
            <a:endParaRPr lang="en-US" dirty="0" smtClean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algn="l"/>
            <a:endParaRPr lang="en-US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Aim:</a:t>
            </a:r>
          </a:p>
          <a:p>
            <a:pPr algn="l"/>
            <a:endParaRPr lang="en-US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What constitutes harassment?</a:t>
            </a:r>
          </a:p>
          <a:p>
            <a:pPr algn="l"/>
            <a:endParaRPr lang="en-US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Harassment in workplace and in other environment (</a:t>
            </a:r>
            <a:r>
              <a:rPr lang="en-US" dirty="0" err="1" smtClean="0">
                <a:solidFill>
                  <a:srgbClr val="FFFF00"/>
                </a:solidFill>
                <a:latin typeface="Arial Black" panose="020B0A04020102020204" pitchFamily="34" charset="0"/>
              </a:rPr>
              <a:t>eg</a:t>
            </a:r>
            <a:r>
              <a:rPr lang="en-US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- time of disaster).</a:t>
            </a:r>
          </a:p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04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Basic Principles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Courtesy, fairly, with dignity &amp; respect for different customs &amp; cultures.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Preservation of human dignity.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Every staff, member &amp; volunteer is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responsible for ensuring that their own </a:t>
            </a:r>
            <a:r>
              <a:rPr lang="en-US" sz="2400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is not to be seen as harassment.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Managers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bear the responsibility to ensure &amp; maintain an environment which is free from any forms of harassment &amp;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all managers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are to take the necessary action in ensuring that the necessary appropriate action is taken against all such harassment.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3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Definition: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“Harassment” includes any improper &amp; unwelcome conduct that has or might reasonably be expected to be perceived to cause offence or humiliation to another.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Harassment may be in the form of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words, gestures or actions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which tend to annoy, alarm, abuse, demean, intimidate, belittle or cause personal humiliation or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embarassment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to another …….”.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9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 elements: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“Unwelcome conduct”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– recipient’s feeling &amp; individual perception to the act in question.</a:t>
            </a:r>
          </a:p>
          <a:p>
            <a:pPr marL="457200" indent="-457200" algn="just">
              <a:buAutoNum type="arabicPeriod"/>
            </a:pP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in question must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“reasonably be expected or be perceived” 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 have the effect of creating an offensive working environment. </a:t>
            </a:r>
          </a:p>
          <a:p>
            <a:pPr algn="just"/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 being perceived as unreasonable by a person who knows the facts complained.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0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Impact: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u="sng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Conduct is assessed by the impact that such </a:t>
            </a:r>
            <a:r>
              <a:rPr lang="en-US" sz="2400" i="1" u="sng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i="1" u="sng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had on the victim </a:t>
            </a:r>
          </a:p>
          <a:p>
            <a:pPr algn="just"/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well being, ability to do the job, </a:t>
            </a:r>
          </a:p>
          <a:p>
            <a:pPr algn="just"/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regular sick-leave.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Each individual harassment complaint shall be assessed according to the seniority, severity &amp; impact that it has on the recipient.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Types of harassment: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Abuse of authority harassment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Sexual harassment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Psychological harassment</a:t>
            </a:r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82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ctr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Abuse of authority harassment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“quid pro quo” / “sexual blackmail”</a:t>
            </a:r>
          </a:p>
          <a:p>
            <a:pPr algn="just"/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sexual conduct is requested from a staff member either under the promise of a reward or threat of detrimental action for refusal.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Can only be committed by someone with the power to give or take away an employment benefits.</a:t>
            </a:r>
          </a:p>
          <a:p>
            <a:pPr algn="just"/>
            <a:endParaRPr lang="en-US" sz="2400" dirty="0" smtClean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1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Sexual harassment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“any unwelcome sexual advance, request for sexual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favour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 verbal or physical conduct or gesture of a sexual nature, or any other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behaviour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of a sexual nature (including pornography, sexually –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coloured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remarks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etc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) that has or might reasonably be expected or perceived to cause offence or humiliation to another.”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Both male or female may be the injured party or the offender.</a:t>
            </a:r>
          </a:p>
        </p:txBody>
      </p:sp>
    </p:spTree>
    <p:extLst>
      <p:ext uri="{BB962C8B-B14F-4D97-AF65-F5344CB8AC3E}">
        <p14:creationId xmlns:p14="http://schemas.microsoft.com/office/powerpoint/2010/main" val="133563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533400"/>
            <a:ext cx="8062912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Examples of sexual harassment:</a:t>
            </a:r>
          </a:p>
          <a:p>
            <a:pPr algn="just"/>
            <a:endParaRPr lang="en-US" sz="24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Deliberate &amp; unsolicited physical contact.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Unnecessary close physical contact.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Repeated sexual comments / gestures about a person’s appearance or life-style.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Offensive phone calls, emails,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whatsapp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messages.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Questions about a person’s private life.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Sexually explicit jokes or proposition.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Constant invitations to social activities after a person has made it clear that they are not welcome.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Unwanted compliments with sexual content.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678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1013</Words>
  <Application>Microsoft Macintosh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ANTI-HARASSMENT GUIDELINES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Saif</dc:creator>
  <cp:lastModifiedBy>Saiful Izan bin Nordin</cp:lastModifiedBy>
  <cp:revision>44</cp:revision>
  <dcterms:created xsi:type="dcterms:W3CDTF">2016-10-06T15:59:47Z</dcterms:created>
  <dcterms:modified xsi:type="dcterms:W3CDTF">2017-12-16T20:52:28Z</dcterms:modified>
</cp:coreProperties>
</file>