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tags/tag3.xml" ContentType="application/vnd.openxmlformats-officedocument.presentationml.tags+xml"/>
  <Override PartName="/ppt/notesSlides/notesSlide3.xml" ContentType="application/vnd.openxmlformats-officedocument.presentationml.notesSlide+xml"/>
  <Override PartName="/ppt/tags/tag4.xml" ContentType="application/vnd.openxmlformats-officedocument.presentationml.tags+xml"/>
  <Override PartName="/ppt/notesSlides/notesSlide4.xml" ContentType="application/vnd.openxmlformats-officedocument.presentationml.notesSlide+xml"/>
  <Override PartName="/ppt/tags/tag5.xml" ContentType="application/vnd.openxmlformats-officedocument.presentationml.tags+xml"/>
  <Override PartName="/ppt/notesSlides/notesSlide5.xml" ContentType="application/vnd.openxmlformats-officedocument.presentationml.notesSlide+xml"/>
  <Override PartName="/ppt/tags/tag6.xml" ContentType="application/vnd.openxmlformats-officedocument.presentationml.tags+xml"/>
  <Override PartName="/ppt/notesSlides/notesSlide6.xml" ContentType="application/vnd.openxmlformats-officedocument.presentationml.notesSlide+xml"/>
  <Override PartName="/ppt/tags/tag7.xml" ContentType="application/vnd.openxmlformats-officedocument.presentationml.tags+xml"/>
  <Override PartName="/ppt/notesSlides/notesSlide7.xml" ContentType="application/vnd.openxmlformats-officedocument.presentationml.notesSlide+xml"/>
  <Override PartName="/ppt/tags/tag8.xml" ContentType="application/vnd.openxmlformats-officedocument.presentationml.tags+xml"/>
  <Override PartName="/ppt/notesSlides/notesSlide8.xml" ContentType="application/vnd.openxmlformats-officedocument.presentationml.notesSlide+xml"/>
  <Override PartName="/ppt/tags/tag9.xml" ContentType="application/vnd.openxmlformats-officedocument.presentationml.tags+xml"/>
  <Override PartName="/ppt/notesSlides/notesSlide9.xml" ContentType="application/vnd.openxmlformats-officedocument.presentationml.notesSlide+xml"/>
  <Override PartName="/ppt/tags/tag10.xml" ContentType="application/vnd.openxmlformats-officedocument.presentationml.tags+xml"/>
  <Override PartName="/ppt/notesSlides/notesSlide10.xml" ContentType="application/vnd.openxmlformats-officedocument.presentationml.notesSlide+xml"/>
  <Override PartName="/ppt/tags/tag11.xml" ContentType="application/vnd.openxmlformats-officedocument.presentationml.tags+xml"/>
  <Override PartName="/ppt/notesSlides/notesSlide11.xml" ContentType="application/vnd.openxmlformats-officedocument.presentationml.notesSlide+xml"/>
  <Override PartName="/ppt/tags/tag12.xml" ContentType="application/vnd.openxmlformats-officedocument.presentationml.tags+xml"/>
  <Override PartName="/ppt/notesSlides/notesSlide12.xml" ContentType="application/vnd.openxmlformats-officedocument.presentationml.notesSlide+xml"/>
  <Override PartName="/ppt/tags/tag13.xml" ContentType="application/vnd.openxmlformats-officedocument.presentationml.tags+xml"/>
  <Override PartName="/ppt/notesSlides/notesSlide13.xml" ContentType="application/vnd.openxmlformats-officedocument.presentationml.notesSlide+xml"/>
  <Override PartName="/ppt/tags/tag14.xml" ContentType="application/vnd.openxmlformats-officedocument.presentationml.tags+xml"/>
  <Override PartName="/ppt/notesSlides/notesSlide14.xml" ContentType="application/vnd.openxmlformats-officedocument.presentationml.notesSlide+xml"/>
  <Override PartName="/ppt/tags/tag15.xml" ContentType="application/vnd.openxmlformats-officedocument.presentationml.tags+xml"/>
  <Override PartName="/ppt/notesSlides/notesSlide15.xml" ContentType="application/vnd.openxmlformats-officedocument.presentationml.notesSlide+xml"/>
  <Override PartName="/ppt/tags/tag16.xml" ContentType="application/vnd.openxmlformats-officedocument.presentationml.tags+xml"/>
  <Override PartName="/ppt/notesSlides/notesSlide16.xml" ContentType="application/vnd.openxmlformats-officedocument.presentationml.notesSlide+xml"/>
  <Override PartName="/ppt/tags/tag17.xml" ContentType="application/vnd.openxmlformats-officedocument.presentationml.tags+xml"/>
  <Override PartName="/ppt/notesSlides/notesSlide17.xml" ContentType="application/vnd.openxmlformats-officedocument.presentationml.notesSlide+xml"/>
  <Override PartName="/ppt/tags/tag18.xml" ContentType="application/vnd.openxmlformats-officedocument.presentationml.tags+xml"/>
  <Override PartName="/ppt/notesSlides/notesSlide18.xml" ContentType="application/vnd.openxmlformats-officedocument.presentationml.notesSlide+xml"/>
  <Override PartName="/ppt/tags/tag19.xml" ContentType="application/vnd.openxmlformats-officedocument.presentationml.tags+xml"/>
  <Override PartName="/ppt/notesSlides/notesSlide19.xml" ContentType="application/vnd.openxmlformats-officedocument.presentationml.notesSlide+xml"/>
  <Override PartName="/ppt/tags/tag20.xml" ContentType="application/vnd.openxmlformats-officedocument.presentationml.tags+xml"/>
  <Override PartName="/ppt/notesSlides/notesSlide20.xml" ContentType="application/vnd.openxmlformats-officedocument.presentationml.notesSlide+xml"/>
  <Override PartName="/ppt/tags/tag21.xml" ContentType="application/vnd.openxmlformats-officedocument.presentationml.tags+xml"/>
  <Override PartName="/ppt/notesSlides/notesSlide21.xml" ContentType="application/vnd.openxmlformats-officedocument.presentationml.notesSlide+xml"/>
  <Override PartName="/ppt/tags/tag22.xml" ContentType="application/vnd.openxmlformats-officedocument.presentationml.tags+xml"/>
  <Override PartName="/ppt/notesSlides/notesSlide22.xml" ContentType="application/vnd.openxmlformats-officedocument.presentationml.notesSlide+xml"/>
  <Override PartName="/ppt/tags/tag23.xml" ContentType="application/vnd.openxmlformats-officedocument.presentationml.tags+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25"/>
  </p:notesMasterIdLst>
  <p:sldIdLst>
    <p:sldId id="298" r:id="rId2"/>
    <p:sldId id="299" r:id="rId3"/>
    <p:sldId id="300" r:id="rId4"/>
    <p:sldId id="301" r:id="rId5"/>
    <p:sldId id="302" r:id="rId6"/>
    <p:sldId id="303" r:id="rId7"/>
    <p:sldId id="304" r:id="rId8"/>
    <p:sldId id="305" r:id="rId9"/>
    <p:sldId id="306" r:id="rId10"/>
    <p:sldId id="307" r:id="rId11"/>
    <p:sldId id="308" r:id="rId12"/>
    <p:sldId id="309" r:id="rId13"/>
    <p:sldId id="310" r:id="rId14"/>
    <p:sldId id="311" r:id="rId15"/>
    <p:sldId id="312" r:id="rId16"/>
    <p:sldId id="313" r:id="rId17"/>
    <p:sldId id="314" r:id="rId18"/>
    <p:sldId id="315" r:id="rId19"/>
    <p:sldId id="316" r:id="rId20"/>
    <p:sldId id="317" r:id="rId21"/>
    <p:sldId id="318" r:id="rId22"/>
    <p:sldId id="319" r:id="rId23"/>
    <p:sldId id="320"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duction" id="{CB6BBEF7-9717-4733-A929-535518E6EBF6}">
          <p14:sldIdLst>
            <p14:sldId id="298"/>
            <p14:sldId id="299"/>
            <p14:sldId id="300"/>
            <p14:sldId id="301"/>
            <p14:sldId id="302"/>
            <p14:sldId id="303"/>
            <p14:sldId id="304"/>
            <p14:sldId id="305"/>
            <p14:sldId id="306"/>
            <p14:sldId id="307"/>
            <p14:sldId id="308"/>
            <p14:sldId id="309"/>
            <p14:sldId id="310"/>
            <p14:sldId id="311"/>
            <p14:sldId id="312"/>
            <p14:sldId id="313"/>
            <p14:sldId id="314"/>
            <p14:sldId id="315"/>
            <p14:sldId id="316"/>
            <p14:sldId id="317"/>
            <p14:sldId id="318"/>
            <p14:sldId id="319"/>
            <p14:sldId id="320"/>
          </p14:sldIdLst>
        </p14:section>
        <p14:section name="Author Your Presentation" id="{16378913-E5ED-4281-BAF5-F1F938CB0BED}">
          <p14:sldIdLst/>
        </p14:section>
        <p14:section name="Enrich Your Presentation" id="{E2D565D1-BA5E-44E6-A40E-50A644912248}">
          <p14:sldIdLst/>
        </p14:section>
        <p14:section name="Share Your Presentation" id="{71D59651-8EFA-4415-9623-98B4C4A8699C}">
          <p14:sldIdLst/>
        </p14:section>
        <p14:section name="What's Your Message?" id="{3DAC647D-1BDE-4B25-A7F1-4DBC272CFF2F}">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1"/>
    </p:ext>
    <p:ext uri="{D31A062A-798A-4329-ABDD-BBA856620510}">
      <p14:defaultImageDpi xmlns:p14="http://schemas.microsoft.com/office/powerpoint/2010/main" val="96"/>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174" autoAdjust="0"/>
    <p:restoredTop sz="99351" autoAdjust="0"/>
  </p:normalViewPr>
  <p:slideViewPr>
    <p:cSldViewPr>
      <p:cViewPr>
        <p:scale>
          <a:sx n="100" d="100"/>
          <a:sy n="100" d="100"/>
        </p:scale>
        <p:origin x="-1192" y="-216"/>
      </p:cViewPr>
      <p:guideLst>
        <p:guide orient="horz" pos="2160"/>
        <p:guide pos="2880"/>
      </p:guideLst>
    </p:cSldViewPr>
  </p:slideViewPr>
  <p:outlineViewPr>
    <p:cViewPr>
      <p:scale>
        <a:sx n="33" d="100"/>
        <a:sy n="33" d="100"/>
      </p:scale>
      <p:origin x="0" y="198"/>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notesMaster" Target="notesMasters/notesMaster1.xml"/><Relationship Id="rId26" Type="http://schemas.openxmlformats.org/officeDocument/2006/relationships/printerSettings" Target="printerSettings/printerSettings1.bin"/><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F830A1-3891-4B82-A120-081866556DA0}" type="datetimeFigureOut">
              <a:rPr lang="en-US" smtClean="0"/>
              <a:pPr/>
              <a:t>19/12/17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CC9574-A819-4FE4-99A7-1E27AD09ADC2}" type="slidenum">
              <a:rPr lang="en-US" smtClean="0"/>
              <a:pPr/>
              <a:t>‹#›</a:t>
            </a:fld>
            <a:endParaRPr lang="en-US" dirty="0"/>
          </a:p>
        </p:txBody>
      </p:sp>
    </p:spTree>
    <p:extLst>
      <p:ext uri="{BB962C8B-B14F-4D97-AF65-F5344CB8AC3E}">
        <p14:creationId xmlns:p14="http://schemas.microsoft.com/office/powerpoint/2010/main" val="32641735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pPr/>
              <a:t>15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pPr/>
              <a:t>16</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pPr/>
              <a:t>17</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pPr/>
              <a:t>18</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pPr/>
              <a:t>19</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pPr/>
              <a:t>20</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pPr/>
              <a:t>21</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pPr/>
              <a:t>22</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pPr/>
              <a:t>23</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4.jpeg"/><Relationship Id="rId5" Type="http://schemas.openxmlformats.org/officeDocument/2006/relationships/image" Target="../media/image5.jpeg"/><Relationship Id="rId6" Type="http://schemas.openxmlformats.org/officeDocument/2006/relationships/image" Target="../media/image6.jpeg"/><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6.jpe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6.jpe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7.jpe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8.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jpeg"/><Relationship Id="rId3" Type="http://schemas.openxmlformats.org/officeDocument/2006/relationships/image" Target="../media/image1.jpe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jpe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0.jpe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1.jpeg"/><Relationship Id="rId3" Type="http://schemas.openxmlformats.org/officeDocument/2006/relationships/image" Target="../media/image12.jpe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3.jpe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4.jpe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5.jpe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stretch>
            <a:fillRect/>
          </a:stretch>
        </p:blipFill>
        <p:spPr>
          <a:xfrm>
            <a:off x="20548" y="20547"/>
            <a:ext cx="3498527" cy="2825393"/>
          </a:xfrm>
          <a:prstGeom prst="rect">
            <a:avLst/>
          </a:prstGeom>
        </p:spPr>
      </p:pic>
      <p:pic>
        <p:nvPicPr>
          <p:cNvPr id="8" name="Picture 7"/>
          <p:cNvPicPr>
            <a:picLocks noChangeAspect="1"/>
          </p:cNvPicPr>
          <p:nvPr userDrawn="1"/>
        </p:nvPicPr>
        <p:blipFill>
          <a:blip r:embed="rId3" cstate="print"/>
          <a:stretch>
            <a:fillRect/>
          </a:stretch>
        </p:blipFill>
        <p:spPr>
          <a:xfrm>
            <a:off x="3503486" y="20548"/>
            <a:ext cx="5624418" cy="2825496"/>
          </a:xfrm>
          <a:prstGeom prst="rect">
            <a:avLst/>
          </a:prstGeom>
        </p:spPr>
      </p:pic>
      <p:pic>
        <p:nvPicPr>
          <p:cNvPr id="9" name="Picture 8"/>
          <p:cNvPicPr>
            <a:picLocks noChangeAspect="1"/>
          </p:cNvPicPr>
          <p:nvPr userDrawn="1"/>
        </p:nvPicPr>
        <p:blipFill>
          <a:blip r:embed="rId4" cstate="print"/>
          <a:stretch>
            <a:fillRect/>
          </a:stretch>
        </p:blipFill>
        <p:spPr>
          <a:xfrm>
            <a:off x="20923" y="2818500"/>
            <a:ext cx="7668994" cy="2296266"/>
          </a:xfrm>
          <a:prstGeom prst="rect">
            <a:avLst/>
          </a:prstGeom>
        </p:spPr>
      </p:pic>
      <p:pic>
        <p:nvPicPr>
          <p:cNvPr id="10" name="Picture 9"/>
          <p:cNvPicPr>
            <a:picLocks noChangeAspect="1"/>
          </p:cNvPicPr>
          <p:nvPr userDrawn="1"/>
        </p:nvPicPr>
        <p:blipFill>
          <a:blip r:embed="rId5" cstate="print"/>
          <a:stretch>
            <a:fillRect/>
          </a:stretch>
        </p:blipFill>
        <p:spPr>
          <a:xfrm>
            <a:off x="7662119" y="2819400"/>
            <a:ext cx="1461333" cy="2293850"/>
          </a:xfrm>
          <a:prstGeom prst="rect">
            <a:avLst/>
          </a:prstGeom>
        </p:spPr>
      </p:pic>
      <p:pic>
        <p:nvPicPr>
          <p:cNvPr id="11" name="Picture 10"/>
          <p:cNvPicPr>
            <a:picLocks/>
          </p:cNvPicPr>
          <p:nvPr userDrawn="1"/>
        </p:nvPicPr>
        <p:blipFill>
          <a:blip r:embed="rId6" cstate="print"/>
          <a:stretch>
            <a:fillRect/>
          </a:stretch>
        </p:blipFill>
        <p:spPr>
          <a:xfrm>
            <a:off x="20548" y="5089818"/>
            <a:ext cx="9098280" cy="1737360"/>
          </a:xfrm>
          <a:prstGeom prst="rect">
            <a:avLst/>
          </a:prstGeom>
        </p:spPr>
      </p:pic>
      <p:sp>
        <p:nvSpPr>
          <p:cNvPr id="14" name="Rectangle 13"/>
          <p:cNvSpPr/>
          <p:nvPr userDrawn="1"/>
        </p:nvSpPr>
        <p:spPr>
          <a:xfrm>
            <a:off x="8755230" y="2469776"/>
            <a:ext cx="304800" cy="152400"/>
          </a:xfrm>
          <a:prstGeom prst="rect">
            <a:avLst/>
          </a:prstGeom>
          <a:solidFill>
            <a:srgbClr val="F2741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47F28"/>
              </a:solidFill>
            </a:endParaRPr>
          </a:p>
        </p:txBody>
      </p:sp>
      <p:sp>
        <p:nvSpPr>
          <p:cNvPr id="4" name="Date Placeholder 3"/>
          <p:cNvSpPr>
            <a:spLocks noGrp="1"/>
          </p:cNvSpPr>
          <p:nvPr>
            <p:ph type="dt" sz="half" idx="10"/>
          </p:nvPr>
        </p:nvSpPr>
        <p:spPr/>
        <p:txBody>
          <a:bodyPr/>
          <a:lstStyle>
            <a:lvl1pPr>
              <a:defRPr>
                <a:solidFill>
                  <a:schemeClr val="bg1"/>
                </a:solidFill>
              </a:defRPr>
            </a:lvl1pPr>
          </a:lstStyle>
          <a:p>
            <a:fld id="{A258050E-B668-4FA7-85AD-C750C80A6E9B}" type="datetimeFigureOut">
              <a:rPr lang="en-US" smtClean="0"/>
              <a:pPr/>
              <a:t>19/12/17</a:t>
            </a:fld>
            <a:endParaRPr lang="en-US" dirty="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240D5ECE-8B49-45CD-BE81-EF81920D1969}" type="slidenum">
              <a:rPr lang="en-US" smtClean="0"/>
              <a:pPr/>
              <a:t>‹#›</a:t>
            </a:fld>
            <a:endParaRPr lang="en-US" dirty="0"/>
          </a:p>
        </p:txBody>
      </p:sp>
      <p:sp>
        <p:nvSpPr>
          <p:cNvPr id="15" name="Text Placeholder 15"/>
          <p:cNvSpPr>
            <a:spLocks noGrp="1"/>
          </p:cNvSpPr>
          <p:nvPr>
            <p:ph type="body" sz="quarter" idx="14" hasCustomPrompt="1"/>
          </p:nvPr>
        </p:nvSpPr>
        <p:spPr>
          <a:xfrm>
            <a:off x="3581400" y="1295400"/>
            <a:ext cx="5105400" cy="1416269"/>
          </a:xfrm>
        </p:spPr>
        <p:txBody>
          <a:bodyPr anchor="b">
            <a:normAutofit/>
          </a:bodyPr>
          <a:lstStyle>
            <a:lvl1pPr algn="r">
              <a:buNone/>
              <a:defRPr lang="en-US" sz="2200" kern="1200" dirty="0" smtClean="0">
                <a:solidFill>
                  <a:schemeClr val="tx1">
                    <a:lumMod val="75000"/>
                    <a:lumOff val="25000"/>
                  </a:schemeClr>
                </a:solidFill>
                <a:latin typeface="Calibri" pitchFamily="34" charset="0"/>
                <a:ea typeface="+mn-ea"/>
                <a:cs typeface="+mn-cs"/>
              </a:defRPr>
            </a:lvl1pPr>
          </a:lstStyle>
          <a:p>
            <a:pPr lvl="0"/>
            <a:r>
              <a:rPr lang="en-US" dirty="0" smtClean="0"/>
              <a:t>Click to edit Master subtitle style</a:t>
            </a:r>
            <a:endParaRPr lang="en-US" dirty="0"/>
          </a:p>
        </p:txBody>
      </p:sp>
      <p:sp>
        <p:nvSpPr>
          <p:cNvPr id="2" name="Title 1"/>
          <p:cNvSpPr>
            <a:spLocks noGrp="1"/>
          </p:cNvSpPr>
          <p:nvPr>
            <p:ph type="title"/>
          </p:nvPr>
        </p:nvSpPr>
        <p:spPr>
          <a:xfrm>
            <a:off x="106344" y="4114800"/>
            <a:ext cx="7315200" cy="914400"/>
          </a:xfrm>
        </p:spPr>
        <p:txBody>
          <a:bodyPr anchor="b" anchorCtr="0">
            <a:normAutofit/>
          </a:bodyPr>
          <a:lstStyle>
            <a:lvl1pPr marL="0" indent="0">
              <a:defRPr lang="en-US" sz="3600" b="1" kern="1200" baseline="0">
                <a:solidFill>
                  <a:schemeClr val="bg1"/>
                </a:solidFill>
                <a:latin typeface="Arial" pitchFamily="34" charset="0"/>
                <a:ea typeface="+mn-ea"/>
                <a:cs typeface="Arial" pitchFamily="34" charset="0"/>
              </a:defRPr>
            </a:lvl1pPr>
          </a:lstStyle>
          <a:p>
            <a:pPr marL="342900" lvl="0" indent="-342900" algn="l" defTabSz="914400" rtl="0" eaLnBrk="1" latinLnBrk="0" hangingPunct="1">
              <a:spcBef>
                <a:spcPct val="20000"/>
              </a:spcBef>
              <a:buFont typeface="Arial" pitchFamily="34" charset="0"/>
              <a:buNone/>
            </a:pPr>
            <a:r>
              <a:rPr lang="en-GB" smtClean="0"/>
              <a:t>Click to edit Master title style</a:t>
            </a:r>
            <a:endParaRPr lang="en-US"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0-#ppt_h/2"/>
                                          </p:val>
                                        </p:tav>
                                        <p:tav tm="100000">
                                          <p:val>
                                            <p:strVal val="#ppt_y"/>
                                          </p:val>
                                        </p:tav>
                                      </p:tavLst>
                                    </p:anim>
                                  </p:childTnLst>
                                </p:cTn>
                              </p:par>
                              <p:par>
                                <p:cTn id="9" presetID="2" presetClass="entr" presetSubtype="3" fill="hold"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1+#ppt_w/2"/>
                                          </p:val>
                                        </p:tav>
                                        <p:tav tm="100000">
                                          <p:val>
                                            <p:strVal val="#ppt_x"/>
                                          </p:val>
                                        </p:tav>
                                      </p:tavLst>
                                    </p:anim>
                                    <p:anim calcmode="lin" valueType="num">
                                      <p:cBhvr additive="base">
                                        <p:cTn id="12" dur="500" fill="hold"/>
                                        <p:tgtEl>
                                          <p:spTgt spid="8"/>
                                        </p:tgtEl>
                                        <p:attrNameLst>
                                          <p:attrName>ppt_y</p:attrName>
                                        </p:attrNameLst>
                                      </p:cBhvr>
                                      <p:tavLst>
                                        <p:tav tm="0">
                                          <p:val>
                                            <p:strVal val="0-#ppt_h/2"/>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15">
                                            <p:txEl>
                                              <p:pRg st="0" end="0"/>
                                            </p:txEl>
                                          </p:spTgt>
                                        </p:tgtEl>
                                        <p:attrNameLst>
                                          <p:attrName>style.visibility</p:attrName>
                                        </p:attrNameLst>
                                      </p:cBhvr>
                                      <p:to>
                                        <p:strVal val="visible"/>
                                      </p:to>
                                    </p:set>
                                    <p:anim calcmode="lin" valueType="num">
                                      <p:cBhvr additive="base">
                                        <p:cTn id="15" dur="500" fill="hold"/>
                                        <p:tgtEl>
                                          <p:spTgt spid="15">
                                            <p:txEl>
                                              <p:pRg st="0" end="0"/>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15">
                                            <p:txEl>
                                              <p:pRg st="0" end="0"/>
                                            </p:txEl>
                                          </p:spTgt>
                                        </p:tgtEl>
                                        <p:attrNameLst>
                                          <p:attrName>ppt_y</p:attrName>
                                        </p:attrNameLst>
                                      </p:cBhvr>
                                      <p:tavLst>
                                        <p:tav tm="0">
                                          <p:val>
                                            <p:strVal val="#ppt_y"/>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500"/>
                                        <p:tgtEl>
                                          <p:spTgt spid="11"/>
                                        </p:tgtEl>
                                      </p:cBhvr>
                                    </p:animEffect>
                                    <p:anim calcmode="lin" valueType="num">
                                      <p:cBhvr>
                                        <p:cTn id="20" dur="500" fill="hold"/>
                                        <p:tgtEl>
                                          <p:spTgt spid="11"/>
                                        </p:tgtEl>
                                        <p:attrNameLst>
                                          <p:attrName>ppt_x</p:attrName>
                                        </p:attrNameLst>
                                      </p:cBhvr>
                                      <p:tavLst>
                                        <p:tav tm="0">
                                          <p:val>
                                            <p:strVal val="#ppt_x"/>
                                          </p:val>
                                        </p:tav>
                                        <p:tav tm="100000">
                                          <p:val>
                                            <p:strVal val="#ppt_x"/>
                                          </p:val>
                                        </p:tav>
                                      </p:tavLst>
                                    </p:anim>
                                    <p:anim calcmode="lin" valueType="num">
                                      <p:cBhvr>
                                        <p:cTn id="21" dur="500" fill="hold"/>
                                        <p:tgtEl>
                                          <p:spTgt spid="11"/>
                                        </p:tgtEl>
                                        <p:attrNameLst>
                                          <p:attrName>ppt_y</p:attrName>
                                        </p:attrNameLst>
                                      </p:cBhvr>
                                      <p:tavLst>
                                        <p:tav tm="0">
                                          <p:val>
                                            <p:strVal val="#ppt_y+.1"/>
                                          </p:val>
                                        </p:tav>
                                        <p:tav tm="100000">
                                          <p:val>
                                            <p:strVal val="#ppt_y"/>
                                          </p:val>
                                        </p:tav>
                                      </p:tavLst>
                                    </p:anim>
                                  </p:childTnLst>
                                </p:cTn>
                              </p:par>
                              <p:par>
                                <p:cTn id="22" presetID="2" presetClass="entr" presetSubtype="8" fill="hold" nodeType="withEffect">
                                  <p:stCondLst>
                                    <p:cond delay="0"/>
                                  </p:stCondLst>
                                  <p:childTnLst>
                                    <p:set>
                                      <p:cBhvr>
                                        <p:cTn id="23" dur="1" fill="hold">
                                          <p:stCondLst>
                                            <p:cond delay="0"/>
                                          </p:stCondLst>
                                        </p:cTn>
                                        <p:tgtEl>
                                          <p:spTgt spid="9"/>
                                        </p:tgtEl>
                                        <p:attrNameLst>
                                          <p:attrName>style.visibility</p:attrName>
                                        </p:attrNameLst>
                                      </p:cBhvr>
                                      <p:to>
                                        <p:strVal val="visible"/>
                                      </p:to>
                                    </p:set>
                                    <p:anim calcmode="lin" valueType="num">
                                      <p:cBhvr additive="base">
                                        <p:cTn id="24" dur="500" fill="hold"/>
                                        <p:tgtEl>
                                          <p:spTgt spid="9"/>
                                        </p:tgtEl>
                                        <p:attrNameLst>
                                          <p:attrName>ppt_x</p:attrName>
                                        </p:attrNameLst>
                                      </p:cBhvr>
                                      <p:tavLst>
                                        <p:tav tm="0">
                                          <p:val>
                                            <p:strVal val="0-#ppt_w/2"/>
                                          </p:val>
                                        </p:tav>
                                        <p:tav tm="100000">
                                          <p:val>
                                            <p:strVal val="#ppt_x"/>
                                          </p:val>
                                        </p:tav>
                                      </p:tavLst>
                                    </p:anim>
                                    <p:anim calcmode="lin" valueType="num">
                                      <p:cBhvr additive="base">
                                        <p:cTn id="25" dur="500" fill="hold"/>
                                        <p:tgtEl>
                                          <p:spTgt spid="9"/>
                                        </p:tgtEl>
                                        <p:attrNameLst>
                                          <p:attrName>ppt_y</p:attrName>
                                        </p:attrNameLst>
                                      </p:cBhvr>
                                      <p:tavLst>
                                        <p:tav tm="0">
                                          <p:val>
                                            <p:strVal val="#ppt_y"/>
                                          </p:val>
                                        </p:tav>
                                        <p:tav tm="100000">
                                          <p:val>
                                            <p:strVal val="#ppt_y"/>
                                          </p:val>
                                        </p:tav>
                                      </p:tavLst>
                                    </p:anim>
                                  </p:childTnLst>
                                </p:cTn>
                              </p:par>
                              <p:par>
                                <p:cTn id="26" presetID="2" presetClass="entr" presetSubtype="2" fill="hold" nodeType="withEffect">
                                  <p:stCondLst>
                                    <p:cond delay="0"/>
                                  </p:stCondLst>
                                  <p:childTnLst>
                                    <p:set>
                                      <p:cBhvr>
                                        <p:cTn id="27" dur="1" fill="hold">
                                          <p:stCondLst>
                                            <p:cond delay="0"/>
                                          </p:stCondLst>
                                        </p:cTn>
                                        <p:tgtEl>
                                          <p:spTgt spid="10"/>
                                        </p:tgtEl>
                                        <p:attrNameLst>
                                          <p:attrName>style.visibility</p:attrName>
                                        </p:attrNameLst>
                                      </p:cBhvr>
                                      <p:to>
                                        <p:strVal val="visible"/>
                                      </p:to>
                                    </p:set>
                                    <p:anim calcmode="lin" valueType="num">
                                      <p:cBhvr additive="base">
                                        <p:cTn id="28" dur="500" fill="hold"/>
                                        <p:tgtEl>
                                          <p:spTgt spid="10"/>
                                        </p:tgtEl>
                                        <p:attrNameLst>
                                          <p:attrName>ppt_x</p:attrName>
                                        </p:attrNameLst>
                                      </p:cBhvr>
                                      <p:tavLst>
                                        <p:tav tm="0">
                                          <p:val>
                                            <p:strVal val="1+#ppt_w/2"/>
                                          </p:val>
                                        </p:tav>
                                        <p:tav tm="100000">
                                          <p:val>
                                            <p:strVal val="#ppt_x"/>
                                          </p:val>
                                        </p:tav>
                                      </p:tavLst>
                                    </p:anim>
                                    <p:anim calcmode="lin" valueType="num">
                                      <p:cBhvr additive="base">
                                        <p:cTn id="29" dur="500" fill="hold"/>
                                        <p:tgtEl>
                                          <p:spTgt spid="10"/>
                                        </p:tgtEl>
                                        <p:attrNameLst>
                                          <p:attrName>ppt_y</p:attrName>
                                        </p:attrNameLst>
                                      </p:cBhvr>
                                      <p:tavLst>
                                        <p:tav tm="0">
                                          <p:val>
                                            <p:strVal val="#ppt_y"/>
                                          </p:val>
                                        </p:tav>
                                        <p:tav tm="100000">
                                          <p:val>
                                            <p:strVal val="#ppt_y"/>
                                          </p:val>
                                        </p:tav>
                                      </p:tavLst>
                                    </p:anim>
                                  </p:childTnLst>
                                </p:cTn>
                              </p:par>
                              <p:par>
                                <p:cTn id="30" presetID="10" presetClass="entr" presetSubtype="0" fill="hold" grpId="0" nodeType="withEffect">
                                  <p:stCondLst>
                                    <p:cond delay="500"/>
                                  </p:stCondLst>
                                  <p:childTnLst>
                                    <p:set>
                                      <p:cBhvr>
                                        <p:cTn id="31" dur="1" fill="hold">
                                          <p:stCondLst>
                                            <p:cond delay="0"/>
                                          </p:stCondLst>
                                        </p:cTn>
                                        <p:tgtEl>
                                          <p:spTgt spid="14"/>
                                        </p:tgtEl>
                                        <p:attrNameLst>
                                          <p:attrName>style.visibility</p:attrName>
                                        </p:attrNameLst>
                                      </p:cBhvr>
                                      <p:to>
                                        <p:strVal val="visible"/>
                                      </p:to>
                                    </p:set>
                                    <p:animEffect transition="in" filter="fade">
                                      <p:cBhvr>
                                        <p:cTn id="32"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build="p">
        <p:tmplLst>
          <p:tmpl lvl="1">
            <p:tnLst>
              <p:par>
                <p:cTn xmlns:p14="http://schemas.microsoft.com/office/powerpoint/2010/main" presetID="2" presetClass="entr" presetSubtype="2" fill="hold" nodeType="withEffect">
                  <p:stCondLst>
                    <p:cond delay="0"/>
                  </p:stCondLst>
                  <p:childTnLst>
                    <p:set>
                      <p:cBhvr>
                        <p:cTn dur="1" fill="hold">
                          <p:stCondLst>
                            <p:cond delay="0"/>
                          </p:stCondLst>
                        </p:cTn>
                        <p:tgtEl>
                          <p:spTgt spid="15"/>
                        </p:tgtEl>
                        <p:attrNameLst>
                          <p:attrName>style.visibility</p:attrName>
                        </p:attrNameLst>
                      </p:cBhvr>
                      <p:to>
                        <p:strVal val="visible"/>
                      </p:to>
                    </p:set>
                    <p:anim calcmode="lin" valueType="num">
                      <p:cBhvr additive="base">
                        <p:cTn dur="500" fill="hold"/>
                        <p:tgtEl>
                          <p:spTgt spid="15"/>
                        </p:tgtEl>
                        <p:attrNameLst>
                          <p:attrName>ppt_x</p:attrName>
                        </p:attrNameLst>
                      </p:cBhvr>
                      <p:tavLst>
                        <p:tav tm="0">
                          <p:val>
                            <p:strVal val="1+#ppt_w/2"/>
                          </p:val>
                        </p:tav>
                        <p:tav tm="100000">
                          <p:val>
                            <p:strVal val="#ppt_x"/>
                          </p:val>
                        </p:tav>
                      </p:tavLst>
                    </p:anim>
                    <p:anim calcmode="lin" valueType="num">
                      <p:cBhvr additive="base">
                        <p:cTn dur="500" fill="hold"/>
                        <p:tgtEl>
                          <p:spTgt spid="15"/>
                        </p:tgtEl>
                        <p:attrNameLst>
                          <p:attrName>ppt_y</p:attrName>
                        </p:attrNameLst>
                      </p:cBhvr>
                      <p:tavLst>
                        <p:tav tm="0">
                          <p:val>
                            <p:strVal val="#ppt_y"/>
                          </p:val>
                        </p:tav>
                        <p:tav tm="100000">
                          <p:val>
                            <p:strVal val="#ppt_y"/>
                          </p:val>
                        </p:tav>
                      </p:tavLst>
                    </p:anim>
                  </p:childTnLst>
                </p:cTn>
              </p:par>
            </p:tnLst>
          </p:tmpl>
        </p:tmplLst>
      </p:b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Media with Caption">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a:solidFill>
                  <a:schemeClr val="bg1"/>
                </a:solidFill>
              </a:defRPr>
            </a:lvl1pPr>
          </a:lstStyle>
          <a:p>
            <a:fld id="{A258050E-B668-4FA7-85AD-C750C80A6E9B}" type="datetimeFigureOut">
              <a:rPr lang="en-US" smtClean="0"/>
              <a:pPr/>
              <a:t>19/12/17</a:t>
            </a:fld>
            <a:endParaRPr lang="en-US" dirty="0"/>
          </a:p>
        </p:txBody>
      </p:sp>
      <p:sp>
        <p:nvSpPr>
          <p:cNvPr id="4" name="Footer Placeholder 3"/>
          <p:cNvSpPr>
            <a:spLocks noGrp="1"/>
          </p:cNvSpPr>
          <p:nvPr>
            <p:ph type="ftr" sz="quarter" idx="11"/>
          </p:nvPr>
        </p:nvSpPr>
        <p:spPr/>
        <p:txBody>
          <a:bodyPr/>
          <a:lstStyle>
            <a:lvl1pPr>
              <a:defRPr>
                <a:solidFill>
                  <a:schemeClr val="bg1"/>
                </a:solidFill>
              </a:defRPr>
            </a:lvl1pPr>
          </a:lstStyle>
          <a:p>
            <a:endParaRPr lang="en-US" dirty="0"/>
          </a:p>
        </p:txBody>
      </p:sp>
      <p:sp>
        <p:nvSpPr>
          <p:cNvPr id="5" name="Slide Number Placeholder 4"/>
          <p:cNvSpPr>
            <a:spLocks noGrp="1"/>
          </p:cNvSpPr>
          <p:nvPr>
            <p:ph type="sldNum" sz="quarter" idx="12"/>
          </p:nvPr>
        </p:nvSpPr>
        <p:spPr/>
        <p:txBody>
          <a:bodyPr/>
          <a:lstStyle>
            <a:lvl1pPr>
              <a:defRPr>
                <a:solidFill>
                  <a:schemeClr val="bg1"/>
                </a:solidFill>
              </a:defRPr>
            </a:lvl1pPr>
          </a:lstStyle>
          <a:p>
            <a:fld id="{240D5ECE-8B49-45CD-BE81-EF81920D1969}" type="slidenum">
              <a:rPr lang="en-US" smtClean="0"/>
              <a:pPr/>
              <a:t>‹#›</a:t>
            </a:fld>
            <a:endParaRPr lang="en-US" dirty="0"/>
          </a:p>
        </p:txBody>
      </p:sp>
      <p:sp>
        <p:nvSpPr>
          <p:cNvPr id="6" name="Rectangle 5"/>
          <p:cNvSpPr/>
          <p:nvPr userDrawn="1"/>
        </p:nvSpPr>
        <p:spPr>
          <a:xfrm>
            <a:off x="595263" y="4800600"/>
            <a:ext cx="4873752" cy="685800"/>
          </a:xfrm>
          <a:prstGeom prst="rect">
            <a:avLst/>
          </a:prstGeom>
          <a:solidFill>
            <a:schemeClr val="tx1">
              <a:lumMod val="95000"/>
              <a:lumOff val="5000"/>
              <a:alpha val="5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atin typeface="Georgia" pitchFamily="18" charset="0"/>
            </a:endParaRPr>
          </a:p>
        </p:txBody>
      </p:sp>
      <p:sp>
        <p:nvSpPr>
          <p:cNvPr id="7" name="Title 1"/>
          <p:cNvSpPr>
            <a:spLocks noGrp="1"/>
          </p:cNvSpPr>
          <p:nvPr>
            <p:ph type="title"/>
          </p:nvPr>
        </p:nvSpPr>
        <p:spPr>
          <a:xfrm>
            <a:off x="606552" y="4800600"/>
            <a:ext cx="4809244" cy="566738"/>
          </a:xfrm>
        </p:spPr>
        <p:txBody>
          <a:bodyPr anchor="b">
            <a:normAutofit/>
          </a:bodyPr>
          <a:lstStyle>
            <a:lvl1pPr algn="ctr">
              <a:defRPr sz="1800" b="0" i="1">
                <a:solidFill>
                  <a:schemeClr val="bg1">
                    <a:lumMod val="85000"/>
                  </a:schemeClr>
                </a:solidFill>
                <a:latin typeface="Georgia" pitchFamily="18" charset="0"/>
              </a:defRPr>
            </a:lvl1pPr>
          </a:lstStyle>
          <a:p>
            <a:r>
              <a:rPr lang="en-GB" smtClean="0"/>
              <a:t>Click to edit Master title style</a:t>
            </a:r>
            <a:endParaRPr lang="en-US" dirty="0"/>
          </a:p>
        </p:txBody>
      </p:sp>
      <p:sp>
        <p:nvSpPr>
          <p:cNvPr id="9" name="Media Placeholder 8"/>
          <p:cNvSpPr>
            <a:spLocks noGrp="1"/>
          </p:cNvSpPr>
          <p:nvPr>
            <p:ph type="media" sz="quarter" idx="13"/>
          </p:nvPr>
        </p:nvSpPr>
        <p:spPr>
          <a:xfrm>
            <a:off x="587022" y="838200"/>
            <a:ext cx="4873752" cy="3812822"/>
          </a:xfrm>
        </p:spPr>
        <p:txBody>
          <a:bodyPr/>
          <a:lstStyle>
            <a:lvl1pPr>
              <a:buNone/>
              <a:defRPr/>
            </a:lvl1pPr>
          </a:lstStyle>
          <a:p>
            <a:r>
              <a:rPr lang="en-GB" smtClean="0"/>
              <a:t>Click icon to add media</a:t>
            </a:r>
            <a:endParaRPr lang="en-US" dirty="0"/>
          </a:p>
        </p:txBody>
      </p:sp>
      <p:sp>
        <p:nvSpPr>
          <p:cNvPr id="11" name="Text Placeholder 10"/>
          <p:cNvSpPr>
            <a:spLocks noGrp="1"/>
          </p:cNvSpPr>
          <p:nvPr>
            <p:ph type="body" sz="quarter" idx="14"/>
          </p:nvPr>
        </p:nvSpPr>
        <p:spPr>
          <a:xfrm>
            <a:off x="5776863" y="838200"/>
            <a:ext cx="2819400" cy="4636911"/>
          </a:xfrm>
        </p:spPr>
        <p:txBody>
          <a:bodyPr>
            <a:normAutofit/>
          </a:bodyPr>
          <a:lstStyle>
            <a:lvl1pPr marL="0" indent="0" algn="l">
              <a:buNone/>
              <a:defRPr sz="2400">
                <a:solidFill>
                  <a:schemeClr val="bg1"/>
                </a:solidFill>
              </a:defRPr>
            </a:lvl1pPr>
          </a:lstStyle>
          <a:p>
            <a:pPr lvl="0"/>
            <a:r>
              <a:rPr lang="en-GB"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slow" p14:dur="2000">
        <p:wipe/>
      </p:transition>
    </mc:Choice>
    <mc:Fallback xmlns="">
      <p:transition spd="slow">
        <p:wipe/>
      </p:transition>
    </mc:Fallback>
  </mc:AlternateContent>
  <p:timing>
    <p:tnLst>
      <p:par>
        <p:cTn xmlns:p14="http://schemas.microsoft.com/office/powerpoint/2010/mai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8" name="Rectangle 7"/>
          <p:cNvSpPr/>
          <p:nvPr userDrawn="1"/>
        </p:nvSpPr>
        <p:spPr>
          <a:xfrm>
            <a:off x="1792800" y="4800600"/>
            <a:ext cx="5500800" cy="685800"/>
          </a:xfrm>
          <a:prstGeom prst="rect">
            <a:avLst/>
          </a:prstGeom>
          <a:solidFill>
            <a:schemeClr val="tx1">
              <a:lumMod val="95000"/>
              <a:lumOff val="5000"/>
              <a:alpha val="5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atin typeface="Georgia" pitchFamily="18" charset="0"/>
            </a:endParaRPr>
          </a:p>
        </p:txBody>
      </p:sp>
      <p:sp>
        <p:nvSpPr>
          <p:cNvPr id="2" name="Title 1"/>
          <p:cNvSpPr>
            <a:spLocks noGrp="1"/>
          </p:cNvSpPr>
          <p:nvPr>
            <p:ph type="title"/>
          </p:nvPr>
        </p:nvSpPr>
        <p:spPr>
          <a:xfrm>
            <a:off x="1792288" y="4800600"/>
            <a:ext cx="5486400" cy="566738"/>
          </a:xfrm>
        </p:spPr>
        <p:txBody>
          <a:bodyPr anchor="b">
            <a:normAutofit/>
          </a:bodyPr>
          <a:lstStyle>
            <a:lvl1pPr algn="ctr">
              <a:defRPr sz="1800" b="0" i="1">
                <a:solidFill>
                  <a:schemeClr val="bg1">
                    <a:lumMod val="85000"/>
                  </a:schemeClr>
                </a:solidFill>
                <a:latin typeface="Georgia" pitchFamily="18" charset="0"/>
              </a:defRPr>
            </a:lvl1pPr>
          </a:lstStyle>
          <a:p>
            <a:r>
              <a:rPr lang="en-GB"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lang="en-US" dirty="0"/>
          </a:p>
        </p:txBody>
      </p:sp>
      <p:sp>
        <p:nvSpPr>
          <p:cNvPr id="4" name="Text Placeholder 3"/>
          <p:cNvSpPr>
            <a:spLocks noGrp="1"/>
          </p:cNvSpPr>
          <p:nvPr>
            <p:ph type="body" sz="half" idx="2"/>
          </p:nvPr>
        </p:nvSpPr>
        <p:spPr>
          <a:xfrm>
            <a:off x="1792288" y="5562600"/>
            <a:ext cx="5486400" cy="609600"/>
          </a:xfrm>
        </p:spPr>
        <p:txBody>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lvl1pPr>
              <a:defRPr>
                <a:solidFill>
                  <a:schemeClr val="bg1"/>
                </a:solidFill>
              </a:defRPr>
            </a:lvl1pPr>
          </a:lstStyle>
          <a:p>
            <a:fld id="{A258050E-B668-4FA7-85AD-C750C80A6E9B}" type="datetimeFigureOut">
              <a:rPr lang="en-US" smtClean="0"/>
              <a:pPr/>
              <a:t>19/12/17</a:t>
            </a:fld>
            <a:endParaRPr lang="en-US" dirty="0"/>
          </a:p>
        </p:txBody>
      </p:sp>
      <p:sp>
        <p:nvSpPr>
          <p:cNvPr id="6" name="Footer Placeholder 5"/>
          <p:cNvSpPr>
            <a:spLocks noGrp="1"/>
          </p:cNvSpPr>
          <p:nvPr>
            <p:ph type="ftr" sz="quarter" idx="11"/>
          </p:nvPr>
        </p:nvSpPr>
        <p:spPr/>
        <p:txBody>
          <a:bodyPr/>
          <a:lstStyle>
            <a:lvl1pPr>
              <a:defRPr>
                <a:solidFill>
                  <a:schemeClr val="bg1"/>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bg1"/>
                </a:solidFill>
              </a:defRPr>
            </a:lvl1pPr>
          </a:lstStyle>
          <a:p>
            <a:fld id="{240D5ECE-8B49-45CD-BE81-EF81920D1969}" type="slidenum">
              <a:rPr lang="en-US" smtClean="0"/>
              <a:pPr/>
              <a:t>‹#›</a:t>
            </a:fld>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and Vertical Tex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A258050E-B668-4FA7-85AD-C750C80A6E9B}" type="datetimeFigureOut">
              <a:rPr lang="en-US" smtClean="0"/>
              <a:pPr/>
              <a:t>19/12/17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40D5ECE-8B49-45CD-BE81-EF81920D1969}" type="slidenum">
              <a:rPr lang="en-US" smtClean="0"/>
              <a:pPr/>
              <a:t>‹#›</a:t>
            </a:fld>
            <a:endParaRPr lang="en-US" dirty="0"/>
          </a:p>
        </p:txBody>
      </p:sp>
      <p:sp>
        <p:nvSpPr>
          <p:cNvPr id="14" name="Title 1"/>
          <p:cNvSpPr>
            <a:spLocks noGrp="1"/>
          </p:cNvSpPr>
          <p:nvPr>
            <p:ph type="title" hasCustomPrompt="1"/>
          </p:nvPr>
        </p:nvSpPr>
        <p:spPr>
          <a:xfrm>
            <a:off x="0" y="414867"/>
            <a:ext cx="5029200" cy="457200"/>
          </a:xfrm>
          <a:solidFill>
            <a:schemeClr val="tx1">
              <a:lumMod val="50000"/>
              <a:lumOff val="50000"/>
            </a:schemeClr>
          </a:solidFill>
        </p:spPr>
        <p:txBody>
          <a:bodyPr>
            <a:normAutofit/>
          </a:bodyPr>
          <a:lstStyle>
            <a:lvl1pPr algn="l">
              <a:defRPr lang="en-US" sz="2800" b="1" kern="1200" baseline="0" dirty="0">
                <a:solidFill>
                  <a:schemeClr val="bg1"/>
                </a:solidFill>
                <a:latin typeface="+mn-lt"/>
                <a:ea typeface="+mn-ea"/>
                <a:cs typeface="+mn-cs"/>
              </a:defRPr>
            </a:lvl1pPr>
          </a:lstStyle>
          <a:p>
            <a:r>
              <a:rPr lang="en-US" dirty="0" smtClean="0"/>
              <a:t>    Click to edit Master title style</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715000" y="274638"/>
            <a:ext cx="2057400" cy="5851525"/>
          </a:xfrm>
        </p:spPr>
        <p:txBody>
          <a:bodyPr vert="eaVert"/>
          <a:lstStyle/>
          <a:p>
            <a:r>
              <a:rPr lang="en-GB" smtClean="0"/>
              <a:t>Click to edit Master title style</a:t>
            </a:r>
            <a:endParaRPr lang="en-US" dirty="0"/>
          </a:p>
        </p:txBody>
      </p:sp>
      <p:sp>
        <p:nvSpPr>
          <p:cNvPr id="3" name="Vertical Text Placeholder 2"/>
          <p:cNvSpPr>
            <a:spLocks noGrp="1"/>
          </p:cNvSpPr>
          <p:nvPr>
            <p:ph type="body" orient="vert" idx="1"/>
          </p:nvPr>
        </p:nvSpPr>
        <p:spPr>
          <a:xfrm>
            <a:off x="457200" y="274638"/>
            <a:ext cx="51054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solidFill>
                  <a:schemeClr val="tx1">
                    <a:lumMod val="85000"/>
                    <a:lumOff val="15000"/>
                  </a:schemeClr>
                </a:solidFill>
              </a:defRPr>
            </a:lvl1pPr>
          </a:lstStyle>
          <a:p>
            <a:fld id="{A258050E-B668-4FA7-85AD-C750C80A6E9B}" type="datetimeFigureOut">
              <a:rPr lang="en-US" smtClean="0"/>
              <a:pPr/>
              <a:t>19/12/17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chemeClr val="tx1">
                    <a:lumMod val="85000"/>
                    <a:lumOff val="15000"/>
                  </a:schemeClr>
                </a:solidFill>
              </a:defRPr>
            </a:lvl1pPr>
          </a:lstStyle>
          <a:p>
            <a:fld id="{240D5ECE-8B49-45CD-BE81-EF81920D1969}" type="slidenum">
              <a:rPr lang="en-US" smtClean="0"/>
              <a:pPr/>
              <a:t>‹#›</a:t>
            </a:fld>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971800" y="1992354"/>
            <a:ext cx="5867400" cy="1970046"/>
          </a:xfrm>
        </p:spPr>
        <p:txBody>
          <a:bodyPr anchor="ctr">
            <a:normAutofit/>
          </a:bodyPr>
          <a:lstStyle>
            <a:lvl1pPr algn="l">
              <a:defRPr sz="3000" b="1" cap="all"/>
            </a:lvl1pPr>
          </a:lstStyle>
          <a:p>
            <a:r>
              <a:rPr lang="en-GB" smtClean="0"/>
              <a:t>Click to edit Master title style</a:t>
            </a:r>
            <a:endParaRPr lang="en-US" dirty="0"/>
          </a:p>
        </p:txBody>
      </p:sp>
      <p:sp>
        <p:nvSpPr>
          <p:cNvPr id="3" name="Text Placeholder 2"/>
          <p:cNvSpPr>
            <a:spLocks noGrp="1"/>
          </p:cNvSpPr>
          <p:nvPr>
            <p:ph type="body" idx="1"/>
          </p:nvPr>
        </p:nvSpPr>
        <p:spPr>
          <a:xfrm>
            <a:off x="381000" y="5105400"/>
            <a:ext cx="8229601" cy="375787"/>
          </a:xfrm>
        </p:spPr>
        <p:txBody>
          <a:bodyPr anchor="b">
            <a:normAutofit/>
          </a:bodyPr>
          <a:lstStyle>
            <a:lvl1pPr marL="0" indent="0" algn="r">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5" name="Footer Placeholder 4"/>
          <p:cNvSpPr>
            <a:spLocks noGrp="1"/>
          </p:cNvSpPr>
          <p:nvPr>
            <p:ph type="ftr" sz="quarter" idx="11"/>
          </p:nvPr>
        </p:nvSpPr>
        <p:spPr/>
        <p:txBody>
          <a:bodyPr/>
          <a:lstStyle>
            <a:lvl1pPr>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lumMod val="85000"/>
                    <a:lumOff val="15000"/>
                  </a:schemeClr>
                </a:solidFill>
              </a:defRPr>
            </a:lvl1pPr>
          </a:lstStyle>
          <a:p>
            <a:fld id="{240D5ECE-8B49-45CD-BE81-EF81920D1969}" type="slidenum">
              <a:rPr lang="en-US" smtClean="0"/>
              <a:pPr/>
              <a:t>‹#›</a:t>
            </a:fld>
            <a:endParaRPr lang="en-US" dirty="0"/>
          </a:p>
        </p:txBody>
      </p:sp>
      <p:sp>
        <p:nvSpPr>
          <p:cNvPr id="7" name="Oval 6"/>
          <p:cNvSpPr/>
          <p:nvPr userDrawn="1"/>
        </p:nvSpPr>
        <p:spPr>
          <a:xfrm>
            <a:off x="762000" y="1946209"/>
            <a:ext cx="2057400" cy="2057400"/>
          </a:xfrm>
          <a:prstGeom prst="ellipse">
            <a:avLst/>
          </a:prstGeom>
          <a:gradFill flip="none" rotWithShape="1">
            <a:gsLst>
              <a:gs pos="0">
                <a:srgbClr val="F39C29"/>
              </a:gs>
              <a:gs pos="50000">
                <a:srgbClr val="F7931D"/>
              </a:gs>
              <a:gs pos="100000">
                <a:srgbClr val="FF6600"/>
              </a:gs>
            </a:gsLst>
            <a:path path="circle">
              <a:fillToRect l="50000" t="50000" r="50000" b="50000"/>
            </a:path>
            <a:tileRect/>
          </a:gradFill>
          <a:ln w="82550">
            <a:noFill/>
          </a:ln>
          <a:effectLst>
            <a:outerShdw blurRad="152400" dist="165100" dir="5400000" sx="90000" sy="-19000"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a:t>
            </a:r>
            <a:endParaRPr lang="en-US" dirty="0"/>
          </a:p>
        </p:txBody>
      </p:sp>
      <p:sp>
        <p:nvSpPr>
          <p:cNvPr id="8" name="Rectangle 7"/>
          <p:cNvSpPr/>
          <p:nvPr userDrawn="1"/>
        </p:nvSpPr>
        <p:spPr>
          <a:xfrm>
            <a:off x="8686800" y="5265376"/>
            <a:ext cx="457200" cy="96672"/>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6600"/>
                </a:solidFill>
              </a:rPr>
              <a:t>           </a:t>
            </a:r>
            <a:endParaRPr lang="en-US" dirty="0">
              <a:solidFill>
                <a:srgbClr val="FF6600"/>
              </a:solidFill>
            </a:endParaRPr>
          </a:p>
        </p:txBody>
      </p:sp>
      <p:sp>
        <p:nvSpPr>
          <p:cNvPr id="9" name="Oval 8"/>
          <p:cNvSpPr/>
          <p:nvPr userDrawn="1"/>
        </p:nvSpPr>
        <p:spPr>
          <a:xfrm>
            <a:off x="1007328" y="1992354"/>
            <a:ext cx="1583472" cy="1295400"/>
          </a:xfrm>
          <a:prstGeom prst="ellipse">
            <a:avLst/>
          </a:prstGeom>
          <a:gradFill flip="none" rotWithShape="1">
            <a:gsLst>
              <a:gs pos="63000">
                <a:schemeClr val="bg1">
                  <a:alpha val="7000"/>
                </a:schemeClr>
              </a:gs>
              <a:gs pos="72000">
                <a:schemeClr val="bg1">
                  <a:alpha val="15000"/>
                </a:schemeClr>
              </a:gs>
              <a:gs pos="91000">
                <a:schemeClr val="bg1">
                  <a:alpha val="28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3" cstate="print"/>
          <a:srcRect l="2599" r="5874" b="5262"/>
          <a:stretch/>
        </p:blipFill>
        <p:spPr>
          <a:xfrm>
            <a:off x="3530" y="5867400"/>
            <a:ext cx="9144000" cy="1053694"/>
          </a:xfrm>
          <a:prstGeom prst="rect">
            <a:avLst/>
          </a:prstGeom>
        </p:spPr>
      </p:pic>
      <p:sp>
        <p:nvSpPr>
          <p:cNvPr id="2" name="Title 1"/>
          <p:cNvSpPr>
            <a:spLocks noGrp="1"/>
          </p:cNvSpPr>
          <p:nvPr>
            <p:ph type="title"/>
          </p:nvPr>
        </p:nvSpPr>
        <p:spPr>
          <a:xfrm>
            <a:off x="436180" y="76200"/>
            <a:ext cx="8403020" cy="685800"/>
          </a:xfrm>
        </p:spPr>
        <p:txBody>
          <a:bodyPr anchor="ctr" anchorCtr="0">
            <a:normAutofit/>
          </a:bodyPr>
          <a:lstStyle>
            <a:lvl1pPr algn="l">
              <a:defRPr sz="3000" b="0">
                <a:solidFill>
                  <a:schemeClr val="tx1">
                    <a:lumMod val="85000"/>
                    <a:lumOff val="15000"/>
                  </a:schemeClr>
                </a:solidFill>
              </a:defRPr>
            </a:lvl1pPr>
          </a:lstStyle>
          <a:p>
            <a:r>
              <a:rPr lang="en-GB" smtClean="0"/>
              <a:t>Click to edit Master title style</a:t>
            </a:r>
            <a:endParaRPr lang="en-US" dirty="0"/>
          </a:p>
        </p:txBody>
      </p:sp>
      <p:sp>
        <p:nvSpPr>
          <p:cNvPr id="3" name="Content Placeholder 2"/>
          <p:cNvSpPr>
            <a:spLocks noGrp="1"/>
          </p:cNvSpPr>
          <p:nvPr>
            <p:ph idx="1"/>
          </p:nvPr>
        </p:nvSpPr>
        <p:spPr/>
        <p:txBody>
          <a:bodyPr/>
          <a:lstStyle>
            <a:lvl1pPr>
              <a:defRPr>
                <a:solidFill>
                  <a:schemeClr val="tx1">
                    <a:lumMod val="85000"/>
                    <a:lumOff val="15000"/>
                  </a:schemeClr>
                </a:solidFill>
              </a:defRPr>
            </a:lvl1pPr>
            <a:lvl2pPr>
              <a:defRPr>
                <a:solidFill>
                  <a:schemeClr val="tx1">
                    <a:lumMod val="85000"/>
                    <a:lumOff val="15000"/>
                  </a:schemeClr>
                </a:solidFill>
              </a:defRPr>
            </a:lvl2pPr>
            <a:lvl3pPr>
              <a:defRPr>
                <a:solidFill>
                  <a:schemeClr val="tx1">
                    <a:lumMod val="85000"/>
                    <a:lumOff val="15000"/>
                  </a:schemeClr>
                </a:solidFill>
              </a:defRPr>
            </a:lvl3pPr>
            <a:lvl4pPr>
              <a:defRPr>
                <a:solidFill>
                  <a:schemeClr val="tx1">
                    <a:lumMod val="85000"/>
                    <a:lumOff val="15000"/>
                  </a:schemeClr>
                </a:solidFill>
              </a:defRPr>
            </a:lvl4pPr>
            <a:lvl5pPr>
              <a:defRPr>
                <a:solidFill>
                  <a:schemeClr val="tx1">
                    <a:lumMod val="85000"/>
                    <a:lumOff val="15000"/>
                  </a:schemeClr>
                </a:solidFill>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Date Placeholder 3"/>
          <p:cNvSpPr>
            <a:spLocks noGrp="1"/>
          </p:cNvSpPr>
          <p:nvPr>
            <p:ph type="dt" sz="half" idx="10"/>
          </p:nvPr>
        </p:nvSpPr>
        <p:spPr/>
        <p:txBody>
          <a:bodyPr/>
          <a:lstStyle>
            <a:lvl1pPr>
              <a:defRPr>
                <a:solidFill>
                  <a:schemeClr val="tx1">
                    <a:lumMod val="85000"/>
                    <a:lumOff val="15000"/>
                  </a:schemeClr>
                </a:solidFill>
              </a:defRPr>
            </a:lvl1pPr>
          </a:lstStyle>
          <a:p>
            <a:fld id="{A258050E-B668-4FA7-85AD-C750C80A6E9B}" type="datetimeFigureOut">
              <a:rPr lang="en-US" smtClean="0"/>
              <a:pPr/>
              <a:t>19/12/17</a:t>
            </a:fld>
            <a:endParaRPr lang="en-US" dirty="0"/>
          </a:p>
        </p:txBody>
      </p:sp>
      <p:sp>
        <p:nvSpPr>
          <p:cNvPr id="5" name="Footer Placeholder 4"/>
          <p:cNvSpPr>
            <a:spLocks noGrp="1"/>
          </p:cNvSpPr>
          <p:nvPr>
            <p:ph type="ftr" sz="quarter" idx="11"/>
          </p:nvPr>
        </p:nvSpPr>
        <p:spPr/>
        <p:txBody>
          <a:bodyPr/>
          <a:lstStyle>
            <a:lvl1pPr>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lumMod val="85000"/>
                    <a:lumOff val="15000"/>
                  </a:schemeClr>
                </a:solidFill>
              </a:defRPr>
            </a:lvl1pPr>
          </a:lstStyle>
          <a:p>
            <a:fld id="{240D5ECE-8B49-45CD-BE81-EF81920D1969}"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1000" fill="hold"/>
                                        <p:tgtEl>
                                          <p:spTgt spid="7"/>
                                        </p:tgtEl>
                                        <p:attrNameLst>
                                          <p:attrName>ppt_x</p:attrName>
                                        </p:attrNameLst>
                                      </p:cBhvr>
                                      <p:tavLst>
                                        <p:tav tm="0">
                                          <p:val>
                                            <p:strVal val="#ppt_x"/>
                                          </p:val>
                                        </p:tav>
                                        <p:tav tm="100000">
                                          <p:val>
                                            <p:strVal val="#ppt_x"/>
                                          </p:val>
                                        </p:tav>
                                      </p:tavLst>
                                    </p:anim>
                                    <p:anim calcmode="lin" valueType="num">
                                      <p:cBhvr additive="base">
                                        <p:cTn id="8" dur="10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Emphasis">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lvl1pPr>
              <a:defRPr>
                <a:solidFill>
                  <a:schemeClr val="tx1">
                    <a:lumMod val="85000"/>
                    <a:lumOff val="15000"/>
                  </a:schemeClr>
                </a:solidFill>
              </a:defRPr>
            </a:lvl1pPr>
          </a:lstStyle>
          <a:p>
            <a:fld id="{A258050E-B668-4FA7-85AD-C750C80A6E9B}" type="datetimeFigureOut">
              <a:rPr lang="en-US" smtClean="0"/>
              <a:pPr/>
              <a:t>19/12/17</a:t>
            </a:fld>
            <a:endParaRPr lang="en-US" dirty="0"/>
          </a:p>
        </p:txBody>
      </p:sp>
      <p:sp>
        <p:nvSpPr>
          <p:cNvPr id="4" name="Footer Placeholder 3"/>
          <p:cNvSpPr>
            <a:spLocks noGrp="1"/>
          </p:cNvSpPr>
          <p:nvPr>
            <p:ph type="ftr" sz="quarter" idx="11"/>
          </p:nvPr>
        </p:nvSpPr>
        <p:spPr/>
        <p:txBody>
          <a:bodyPr/>
          <a:lstStyle>
            <a:lvl1pPr>
              <a:defRPr>
                <a:solidFill>
                  <a:schemeClr val="tx1">
                    <a:lumMod val="85000"/>
                    <a:lumOff val="15000"/>
                  </a:schemeClr>
                </a:solidFill>
              </a:defRPr>
            </a:lvl1pPr>
          </a:lstStyle>
          <a:p>
            <a:endParaRPr lang="en-US" dirty="0"/>
          </a:p>
        </p:txBody>
      </p:sp>
      <p:sp>
        <p:nvSpPr>
          <p:cNvPr id="5" name="Slide Number Placeholder 4"/>
          <p:cNvSpPr>
            <a:spLocks noGrp="1"/>
          </p:cNvSpPr>
          <p:nvPr>
            <p:ph type="sldNum" sz="quarter" idx="12"/>
          </p:nvPr>
        </p:nvSpPr>
        <p:spPr/>
        <p:txBody>
          <a:bodyPr/>
          <a:lstStyle>
            <a:lvl1pPr>
              <a:defRPr>
                <a:solidFill>
                  <a:schemeClr val="tx1">
                    <a:lumMod val="85000"/>
                    <a:lumOff val="15000"/>
                  </a:schemeClr>
                </a:solidFill>
              </a:defRPr>
            </a:lvl1pPr>
          </a:lstStyle>
          <a:p>
            <a:fld id="{240D5ECE-8B49-45CD-BE81-EF81920D1969}" type="slidenum">
              <a:rPr lang="en-US" smtClean="0"/>
              <a:pPr/>
              <a:t>‹#›</a:t>
            </a:fld>
            <a:endParaRPr lang="en-US" dirty="0"/>
          </a:p>
        </p:txBody>
      </p:sp>
      <p:sp>
        <p:nvSpPr>
          <p:cNvPr id="6" name="Content Placeholder 2"/>
          <p:cNvSpPr>
            <a:spLocks noGrp="1"/>
          </p:cNvSpPr>
          <p:nvPr>
            <p:ph idx="1"/>
          </p:nvPr>
        </p:nvSpPr>
        <p:spPr>
          <a:xfrm>
            <a:off x="457200" y="1600200"/>
            <a:ext cx="8229600" cy="4525963"/>
          </a:xfrm>
        </p:spPr>
        <p:txBody>
          <a:bodyPr/>
          <a:lstStyle>
            <a:lvl1pPr>
              <a:defRPr>
                <a:solidFill>
                  <a:schemeClr val="tx1">
                    <a:lumMod val="85000"/>
                    <a:lumOff val="15000"/>
                  </a:schemeClr>
                </a:solidFill>
              </a:defRPr>
            </a:lvl1pPr>
            <a:lvl2pPr>
              <a:defRPr>
                <a:solidFill>
                  <a:schemeClr val="tx1">
                    <a:lumMod val="85000"/>
                    <a:lumOff val="15000"/>
                  </a:schemeClr>
                </a:solidFill>
              </a:defRPr>
            </a:lvl2pPr>
            <a:lvl3pPr>
              <a:defRPr>
                <a:solidFill>
                  <a:schemeClr val="tx1">
                    <a:lumMod val="85000"/>
                    <a:lumOff val="15000"/>
                  </a:schemeClr>
                </a:solidFill>
              </a:defRPr>
            </a:lvl3pPr>
            <a:lvl4pPr>
              <a:defRPr>
                <a:solidFill>
                  <a:schemeClr val="tx1">
                    <a:lumMod val="85000"/>
                    <a:lumOff val="15000"/>
                  </a:schemeClr>
                </a:solidFill>
              </a:defRPr>
            </a:lvl4pPr>
            <a:lvl5pPr>
              <a:defRPr>
                <a:solidFill>
                  <a:schemeClr val="tx1">
                    <a:lumMod val="85000"/>
                    <a:lumOff val="15000"/>
                  </a:schemeClr>
                </a:solidFill>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Obj" preserve="1">
  <p:cSld name="Two Conten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0999" y="1"/>
            <a:ext cx="7068015" cy="838200"/>
          </a:xfrm>
        </p:spPr>
        <p:txBody>
          <a:bodyPr anchor="b">
            <a:normAutofit/>
          </a:bodyPr>
          <a:lstStyle>
            <a:lvl1pPr algn="l">
              <a:defRPr sz="2800">
                <a:solidFill>
                  <a:schemeClr val="bg1"/>
                </a:solidFill>
              </a:defRPr>
            </a:lvl1pPr>
          </a:lstStyle>
          <a:p>
            <a:r>
              <a:rPr lang="en-GB" smtClean="0"/>
              <a:t>Click to edit Master title style</a:t>
            </a:r>
            <a:endParaRPr lang="en-US" dirty="0"/>
          </a:p>
        </p:txBody>
      </p:sp>
      <p:sp>
        <p:nvSpPr>
          <p:cNvPr id="3" name="Content Placeholder 2"/>
          <p:cNvSpPr>
            <a:spLocks noGrp="1"/>
          </p:cNvSpPr>
          <p:nvPr>
            <p:ph sz="half" idx="1"/>
          </p:nvPr>
        </p:nvSpPr>
        <p:spPr>
          <a:xfrm>
            <a:off x="457200" y="1676402"/>
            <a:ext cx="4038600" cy="3971455"/>
          </a:xfrm>
        </p:spPr>
        <p:txBody>
          <a:bodyPr/>
          <a:lstStyle>
            <a:lvl1pPr>
              <a:defRPr sz="2800">
                <a:solidFill>
                  <a:schemeClr val="tx1">
                    <a:lumMod val="85000"/>
                    <a:lumOff val="15000"/>
                  </a:schemeClr>
                </a:solidFill>
              </a:defRPr>
            </a:lvl1pPr>
            <a:lvl2pPr>
              <a:defRPr sz="2400">
                <a:solidFill>
                  <a:schemeClr val="tx1">
                    <a:lumMod val="85000"/>
                    <a:lumOff val="15000"/>
                  </a:schemeClr>
                </a:solidFill>
              </a:defRPr>
            </a:lvl2pPr>
            <a:lvl3pPr>
              <a:defRPr sz="2000">
                <a:solidFill>
                  <a:schemeClr val="tx1">
                    <a:lumMod val="85000"/>
                    <a:lumOff val="15000"/>
                  </a:schemeClr>
                </a:solidFill>
              </a:defRPr>
            </a:lvl3pPr>
            <a:lvl4pPr>
              <a:defRPr sz="1800">
                <a:solidFill>
                  <a:schemeClr val="tx1">
                    <a:lumMod val="85000"/>
                    <a:lumOff val="15000"/>
                  </a:schemeClr>
                </a:solidFill>
              </a:defRPr>
            </a:lvl4pPr>
            <a:lvl5pPr>
              <a:defRPr sz="1800">
                <a:solidFill>
                  <a:schemeClr val="tx1">
                    <a:lumMod val="85000"/>
                    <a:lumOff val="15000"/>
                  </a:schemeClr>
                </a:solidFill>
              </a:defRPr>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Content Placeholder 3"/>
          <p:cNvSpPr>
            <a:spLocks noGrp="1"/>
          </p:cNvSpPr>
          <p:nvPr>
            <p:ph sz="half" idx="2"/>
          </p:nvPr>
        </p:nvSpPr>
        <p:spPr>
          <a:xfrm>
            <a:off x="4648200" y="1676400"/>
            <a:ext cx="4038600" cy="3971454"/>
          </a:xfrm>
        </p:spPr>
        <p:txBody>
          <a:bodyPr/>
          <a:lstStyle>
            <a:lvl1pPr>
              <a:defRPr sz="2800">
                <a:solidFill>
                  <a:schemeClr val="tx1">
                    <a:lumMod val="85000"/>
                    <a:lumOff val="15000"/>
                  </a:schemeClr>
                </a:solidFill>
              </a:defRPr>
            </a:lvl1pPr>
            <a:lvl2pPr>
              <a:defRPr sz="2400">
                <a:solidFill>
                  <a:schemeClr val="tx1">
                    <a:lumMod val="85000"/>
                    <a:lumOff val="15000"/>
                  </a:schemeClr>
                </a:solidFill>
              </a:defRPr>
            </a:lvl2pPr>
            <a:lvl3pPr>
              <a:defRPr sz="2000">
                <a:solidFill>
                  <a:schemeClr val="tx1">
                    <a:lumMod val="85000"/>
                    <a:lumOff val="15000"/>
                  </a:schemeClr>
                </a:solidFill>
              </a:defRPr>
            </a:lvl3pPr>
            <a:lvl4pPr>
              <a:defRPr sz="1800">
                <a:solidFill>
                  <a:schemeClr val="tx1">
                    <a:lumMod val="85000"/>
                    <a:lumOff val="15000"/>
                  </a:schemeClr>
                </a:solidFill>
              </a:defRPr>
            </a:lvl4pPr>
            <a:lvl5pPr>
              <a:defRPr sz="1800">
                <a:solidFill>
                  <a:schemeClr val="tx1">
                    <a:lumMod val="85000"/>
                    <a:lumOff val="15000"/>
                  </a:schemeClr>
                </a:solidFill>
              </a:defRPr>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5" name="Date Placeholder 4"/>
          <p:cNvSpPr>
            <a:spLocks noGrp="1"/>
          </p:cNvSpPr>
          <p:nvPr>
            <p:ph type="dt" sz="half" idx="10"/>
          </p:nvPr>
        </p:nvSpPr>
        <p:spPr/>
        <p:txBody>
          <a:bodyPr/>
          <a:lstStyle/>
          <a:p>
            <a:fld id="{A258050E-B668-4FA7-85AD-C750C80A6E9B}" type="datetimeFigureOut">
              <a:rPr lang="en-US" smtClean="0"/>
              <a:pPr/>
              <a:t>19/12/17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40D5ECE-8B49-45CD-BE81-EF81920D1969}" type="slidenum">
              <a:rPr lang="en-US" smtClean="0"/>
              <a:pPr/>
              <a:t>‹#›</a:t>
            </a:fld>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a:solidFill>
                  <a:schemeClr val="bg1"/>
                </a:solidFill>
              </a:defRPr>
            </a:lvl1pPr>
          </a:lstStyle>
          <a:p>
            <a:fld id="{A258050E-B668-4FA7-85AD-C750C80A6E9B}" type="datetimeFigureOut">
              <a:rPr lang="en-US" smtClean="0"/>
              <a:pPr/>
              <a:t>19/12/17</a:t>
            </a:fld>
            <a:endParaRPr lang="en-US" dirty="0"/>
          </a:p>
        </p:txBody>
      </p:sp>
      <p:sp>
        <p:nvSpPr>
          <p:cNvPr id="4" name="Footer Placeholder 3"/>
          <p:cNvSpPr>
            <a:spLocks noGrp="1"/>
          </p:cNvSpPr>
          <p:nvPr>
            <p:ph type="ftr" sz="quarter" idx="11"/>
          </p:nvPr>
        </p:nvSpPr>
        <p:spPr/>
        <p:txBody>
          <a:bodyPr/>
          <a:lstStyle>
            <a:lvl1pPr>
              <a:defRPr>
                <a:solidFill>
                  <a:schemeClr val="bg1"/>
                </a:solidFill>
              </a:defRPr>
            </a:lvl1pPr>
          </a:lstStyle>
          <a:p>
            <a:endParaRPr lang="en-US" dirty="0"/>
          </a:p>
        </p:txBody>
      </p:sp>
      <p:sp>
        <p:nvSpPr>
          <p:cNvPr id="5" name="Slide Number Placeholder 4"/>
          <p:cNvSpPr>
            <a:spLocks noGrp="1"/>
          </p:cNvSpPr>
          <p:nvPr>
            <p:ph type="sldNum" sz="quarter" idx="12"/>
          </p:nvPr>
        </p:nvSpPr>
        <p:spPr/>
        <p:txBody>
          <a:bodyPr/>
          <a:lstStyle>
            <a:lvl1pPr>
              <a:defRPr>
                <a:solidFill>
                  <a:schemeClr val="bg1"/>
                </a:solidFill>
              </a:defRPr>
            </a:lvl1pPr>
          </a:lstStyle>
          <a:p>
            <a:fld id="{240D5ECE-8B49-45CD-BE81-EF81920D1969}" type="slidenum">
              <a:rPr lang="en-US" smtClean="0"/>
              <a:pPr/>
              <a:t>‹#›</a:t>
            </a:fld>
            <a:endParaRPr lang="en-US" dirty="0"/>
          </a:p>
        </p:txBody>
      </p:sp>
      <p:pic>
        <p:nvPicPr>
          <p:cNvPr id="6" name="Picture 5"/>
          <p:cNvPicPr>
            <a:picLocks noChangeAspect="1"/>
          </p:cNvPicPr>
          <p:nvPr userDrawn="1"/>
        </p:nvPicPr>
        <p:blipFill>
          <a:blip r:embed="rId3" cstate="print"/>
          <a:stretch>
            <a:fillRect/>
          </a:stretch>
        </p:blipFill>
        <p:spPr>
          <a:xfrm>
            <a:off x="0" y="762000"/>
            <a:ext cx="2445488" cy="2286000"/>
          </a:xfrm>
          <a:prstGeom prst="rect">
            <a:avLst/>
          </a:prstGeom>
        </p:spPr>
      </p:pic>
      <p:sp>
        <p:nvSpPr>
          <p:cNvPr id="2" name="Title 1"/>
          <p:cNvSpPr>
            <a:spLocks noGrp="1"/>
          </p:cNvSpPr>
          <p:nvPr>
            <p:ph type="title"/>
          </p:nvPr>
        </p:nvSpPr>
        <p:spPr>
          <a:xfrm>
            <a:off x="1124400" y="2077200"/>
            <a:ext cx="7010400" cy="1143000"/>
          </a:xfrm>
        </p:spPr>
        <p:txBody>
          <a:bodyPr/>
          <a:lstStyle>
            <a:lvl1pPr algn="l">
              <a:defRPr/>
            </a:lvl1pPr>
          </a:lstStyle>
          <a:p>
            <a:r>
              <a:rPr lang="en-GB" smtClean="0"/>
              <a:t>Click to edit Master title style</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50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itle Only: Emphasis">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58050E-B668-4FA7-85AD-C750C80A6E9B}" type="datetimeFigureOut">
              <a:rPr lang="en-US" smtClean="0"/>
              <a:pPr/>
              <a:t>19/12/17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40D5ECE-8B49-45CD-BE81-EF81920D1969}" type="slidenum">
              <a:rPr lang="en-US" smtClean="0"/>
              <a:pPr/>
              <a:t>‹#›</a:t>
            </a:fld>
            <a:endParaRPr lang="en-US" dirty="0"/>
          </a:p>
        </p:txBody>
      </p:sp>
      <p:sp>
        <p:nvSpPr>
          <p:cNvPr id="6" name="Title 1"/>
          <p:cNvSpPr>
            <a:spLocks noGrp="1"/>
          </p:cNvSpPr>
          <p:nvPr>
            <p:ph type="title" hasCustomPrompt="1"/>
          </p:nvPr>
        </p:nvSpPr>
        <p:spPr>
          <a:xfrm>
            <a:off x="290400" y="3081000"/>
            <a:ext cx="8686800" cy="1095600"/>
          </a:xfrm>
        </p:spPr>
        <p:txBody>
          <a:bodyPr>
            <a:normAutofit/>
          </a:bodyPr>
          <a:lstStyle>
            <a:lvl1pPr algn="ctr">
              <a:defRPr lang="en-US" sz="4600" b="1" kern="1200" spc="-150" baseline="0" dirty="0" smtClean="0">
                <a:ln>
                  <a:gradFill>
                    <a:gsLst>
                      <a:gs pos="0">
                        <a:schemeClr val="bg1"/>
                      </a:gs>
                      <a:gs pos="50000">
                        <a:schemeClr val="bg1">
                          <a:lumMod val="75000"/>
                        </a:schemeClr>
                      </a:gs>
                    </a:gsLst>
                    <a:lin ang="5400000" scaled="0"/>
                  </a:gradFill>
                </a:ln>
                <a:gradFill>
                  <a:gsLst>
                    <a:gs pos="11000">
                      <a:schemeClr val="bg1">
                        <a:lumMod val="75000"/>
                      </a:schemeClr>
                    </a:gs>
                    <a:gs pos="91000">
                      <a:schemeClr val="bg1"/>
                    </a:gs>
                  </a:gsLst>
                  <a:lin ang="16200000" scaled="1"/>
                </a:gradFill>
                <a:effectLst>
                  <a:outerShdw blurRad="38100" algn="ctr" rotWithShape="0">
                    <a:prstClr val="black">
                      <a:alpha val="25000"/>
                    </a:prstClr>
                  </a:outerShdw>
                  <a:reflection blurRad="6350" stA="60000" endA="900" endPos="58000" dir="5400000" sy="-100000" algn="bl" rotWithShape="0"/>
                </a:effectLst>
                <a:latin typeface="+mn-lt"/>
                <a:ea typeface="+mn-ea"/>
                <a:cs typeface="+mn-cs"/>
              </a:defRPr>
            </a:lvl1pPr>
          </a:lstStyle>
          <a:p>
            <a:r>
              <a:rPr lang="en-US" dirty="0" smtClean="0"/>
              <a:t>Click to edit Master Title Style</a:t>
            </a:r>
            <a:endParaRPr lang="en-US" dirty="0"/>
          </a:p>
        </p:txBody>
      </p:sp>
      <p:sp>
        <p:nvSpPr>
          <p:cNvPr id="7" name="Text Placeholder 2"/>
          <p:cNvSpPr>
            <a:spLocks noGrp="1"/>
          </p:cNvSpPr>
          <p:nvPr>
            <p:ph type="body" idx="1"/>
          </p:nvPr>
        </p:nvSpPr>
        <p:spPr>
          <a:xfrm>
            <a:off x="283952" y="2424752"/>
            <a:ext cx="8694000" cy="639762"/>
          </a:xfrm>
        </p:spPr>
        <p:txBody>
          <a:bodyPr anchor="b">
            <a:normAutofit/>
          </a:bodyPr>
          <a:lstStyle>
            <a:lvl1pPr marL="0" indent="0" algn="ctr">
              <a:buNone/>
              <a:defRPr lang="en-US" sz="2800" kern="1200" dirty="0" smtClean="0">
                <a:solidFill>
                  <a:srgbClr val="2E507A">
                    <a:alpha val="81000"/>
                  </a:srgb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slow" p14:dur="2000">
        <p:push dir="u"/>
      </p:transition>
    </mc:Choice>
    <mc:Fallback xmlns="">
      <p:transition spd="slow">
        <p:push dir="u"/>
      </p:transition>
    </mc:Fallback>
  </mc:AlternateContent>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itle with Text ">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a:solidFill>
                  <a:schemeClr val="bg1"/>
                </a:solidFill>
              </a:defRPr>
            </a:lvl1pPr>
          </a:lstStyle>
          <a:p>
            <a:fld id="{A258050E-B668-4FA7-85AD-C750C80A6E9B}" type="datetimeFigureOut">
              <a:rPr lang="en-US" smtClean="0"/>
              <a:pPr/>
              <a:t>19/12/17</a:t>
            </a:fld>
            <a:endParaRPr lang="en-US" dirty="0"/>
          </a:p>
        </p:txBody>
      </p:sp>
      <p:sp>
        <p:nvSpPr>
          <p:cNvPr id="4" name="Footer Placeholder 3"/>
          <p:cNvSpPr>
            <a:spLocks noGrp="1"/>
          </p:cNvSpPr>
          <p:nvPr>
            <p:ph type="ftr" sz="quarter" idx="11"/>
          </p:nvPr>
        </p:nvSpPr>
        <p:spPr/>
        <p:txBody>
          <a:bodyPr/>
          <a:lstStyle>
            <a:lvl1pPr>
              <a:defRPr>
                <a:solidFill>
                  <a:schemeClr val="bg1"/>
                </a:solidFill>
              </a:defRPr>
            </a:lvl1pPr>
          </a:lstStyle>
          <a:p>
            <a:endParaRPr lang="en-US" dirty="0"/>
          </a:p>
        </p:txBody>
      </p:sp>
      <p:sp>
        <p:nvSpPr>
          <p:cNvPr id="5" name="Slide Number Placeholder 4"/>
          <p:cNvSpPr>
            <a:spLocks noGrp="1"/>
          </p:cNvSpPr>
          <p:nvPr>
            <p:ph type="sldNum" sz="quarter" idx="12"/>
          </p:nvPr>
        </p:nvSpPr>
        <p:spPr/>
        <p:txBody>
          <a:bodyPr/>
          <a:lstStyle>
            <a:lvl1pPr>
              <a:defRPr>
                <a:solidFill>
                  <a:schemeClr val="bg1"/>
                </a:solidFill>
              </a:defRPr>
            </a:lvl1pPr>
          </a:lstStyle>
          <a:p>
            <a:fld id="{240D5ECE-8B49-45CD-BE81-EF81920D1969}" type="slidenum">
              <a:rPr lang="en-US" smtClean="0"/>
              <a:pPr/>
              <a:t>‹#›</a:t>
            </a:fld>
            <a:endParaRPr lang="en-US" dirty="0"/>
          </a:p>
        </p:txBody>
      </p:sp>
      <p:sp>
        <p:nvSpPr>
          <p:cNvPr id="7" name="Rectangle 6"/>
          <p:cNvSpPr/>
          <p:nvPr userDrawn="1"/>
        </p:nvSpPr>
        <p:spPr>
          <a:xfrm>
            <a:off x="0" y="2895600"/>
            <a:ext cx="7543800" cy="2133600"/>
          </a:xfrm>
          <a:prstGeom prst="rect">
            <a:avLst/>
          </a:prstGeom>
          <a:gradFill flip="none" rotWithShape="1">
            <a:gsLst>
              <a:gs pos="63000">
                <a:schemeClr val="tx1">
                  <a:lumMod val="85000"/>
                  <a:lumOff val="15000"/>
                  <a:alpha val="49000"/>
                </a:schemeClr>
              </a:gs>
              <a:gs pos="100000">
                <a:schemeClr val="tx1">
                  <a:lumMod val="95000"/>
                  <a:lumOff val="5000"/>
                  <a:alpha val="56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itle 1"/>
          <p:cNvSpPr>
            <a:spLocks noGrp="1"/>
          </p:cNvSpPr>
          <p:nvPr>
            <p:ph type="title"/>
          </p:nvPr>
        </p:nvSpPr>
        <p:spPr>
          <a:xfrm>
            <a:off x="414867" y="3200400"/>
            <a:ext cx="7010400" cy="1676400"/>
          </a:xfrm>
        </p:spPr>
        <p:txBody>
          <a:bodyPr>
            <a:normAutofit/>
          </a:bodyPr>
          <a:lstStyle>
            <a:lvl1pPr marL="0" algn="l" defTabSz="914400" rtl="0" eaLnBrk="1" latinLnBrk="0" hangingPunct="1">
              <a:defRPr lang="en-US" sz="4000" kern="1200" dirty="0">
                <a:solidFill>
                  <a:schemeClr val="bg1"/>
                </a:solidFill>
                <a:latin typeface="+mn-lt"/>
                <a:ea typeface="+mn-ea"/>
                <a:cs typeface="+mn-cs"/>
              </a:defRPr>
            </a:lvl1pPr>
          </a:lstStyle>
          <a:p>
            <a:r>
              <a:rPr lang="en-GB" smtClean="0"/>
              <a:t>Click to edit Master title style</a:t>
            </a:r>
            <a:endParaRPr lang="en-US" dirty="0"/>
          </a:p>
        </p:txBody>
      </p:sp>
      <p:sp>
        <p:nvSpPr>
          <p:cNvPr id="10" name="Text Placeholder 15"/>
          <p:cNvSpPr>
            <a:spLocks noGrp="1"/>
          </p:cNvSpPr>
          <p:nvPr>
            <p:ph type="body" sz="quarter" idx="14" hasCustomPrompt="1"/>
          </p:nvPr>
        </p:nvSpPr>
        <p:spPr>
          <a:xfrm>
            <a:off x="4648200" y="664780"/>
            <a:ext cx="4191000" cy="381000"/>
          </a:xfrm>
        </p:spPr>
        <p:txBody>
          <a:bodyPr>
            <a:normAutofit/>
          </a:bodyPr>
          <a:lstStyle>
            <a:lvl1pPr algn="r">
              <a:buNone/>
              <a:defRPr lang="en-US" sz="1800" b="1" kern="1200" dirty="0" smtClean="0">
                <a:solidFill>
                  <a:schemeClr val="bg1">
                    <a:lumMod val="65000"/>
                  </a:schemeClr>
                </a:solidFill>
                <a:latin typeface="Calibri" pitchFamily="34" charset="0"/>
                <a:ea typeface="+mn-ea"/>
                <a:cs typeface="+mn-cs"/>
              </a:defRPr>
            </a:lvl1pPr>
          </a:lstStyle>
          <a:p>
            <a:pPr lvl="0"/>
            <a:r>
              <a:rPr lang="en-US" dirty="0" smtClean="0"/>
              <a:t>Click to edit Master subtitle style</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p14:vortex/>
      </p:transition>
    </mc:Choice>
    <mc:Fallback xmlns="">
      <p:transitio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75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par>
                                <p:cTn id="9" presetID="10" presetClass="entr" presetSubtype="0" fill="hold" grpId="0" nodeType="withEffect">
                                  <p:stCondLst>
                                    <p:cond delay="125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utoUpdateAnimBg="0"/>
    </p:bld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8600" y="609600"/>
            <a:ext cx="3008313" cy="825500"/>
          </a:xfrm>
        </p:spPr>
        <p:txBody>
          <a:bodyPr anchor="b"/>
          <a:lstStyle>
            <a:lvl1pPr algn="l">
              <a:defRPr sz="2000" b="1"/>
            </a:lvl1pPr>
          </a:lstStyle>
          <a:p>
            <a:r>
              <a:rPr lang="en-GB" smtClean="0"/>
              <a:t>Click to edit Master title style</a:t>
            </a:r>
            <a:endParaRPr lang="en-US" dirty="0"/>
          </a:p>
        </p:txBody>
      </p:sp>
      <p:sp>
        <p:nvSpPr>
          <p:cNvPr id="3" name="Content Placeholder 2"/>
          <p:cNvSpPr>
            <a:spLocks noGrp="1"/>
          </p:cNvSpPr>
          <p:nvPr>
            <p:ph idx="1"/>
          </p:nvPr>
        </p:nvSpPr>
        <p:spPr>
          <a:xfrm>
            <a:off x="3803650" y="609600"/>
            <a:ext cx="5111750" cy="5334000"/>
          </a:xfrm>
        </p:spPr>
        <p:txBody>
          <a:bodyPr/>
          <a:lstStyle>
            <a:lvl1pPr>
              <a:defRPr sz="2800">
                <a:solidFill>
                  <a:schemeClr val="bg1"/>
                </a:solidFill>
              </a:defRPr>
            </a:lvl1pPr>
            <a:lvl2pPr>
              <a:defRPr sz="2800">
                <a:solidFill>
                  <a:schemeClr val="bg1"/>
                </a:solidFill>
              </a:defRPr>
            </a:lvl2pPr>
            <a:lvl3pPr>
              <a:defRPr sz="2400">
                <a:solidFill>
                  <a:schemeClr val="bg1"/>
                </a:solidFill>
              </a:defRPr>
            </a:lvl3pPr>
            <a:lvl4pPr>
              <a:defRPr sz="2000">
                <a:solidFill>
                  <a:schemeClr val="bg1"/>
                </a:solidFill>
              </a:defRPr>
            </a:lvl4pPr>
            <a:lvl5pPr>
              <a:defRPr sz="2000">
                <a:solidFill>
                  <a:schemeClr val="bg1"/>
                </a:solidFill>
              </a:defRPr>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Text Placeholder 3"/>
          <p:cNvSpPr>
            <a:spLocks noGrp="1"/>
          </p:cNvSpPr>
          <p:nvPr>
            <p:ph type="body" sz="half" idx="2"/>
          </p:nvPr>
        </p:nvSpPr>
        <p:spPr>
          <a:xfrm>
            <a:off x="228600" y="1435101"/>
            <a:ext cx="3008313" cy="3822699"/>
          </a:xfrm>
        </p:spPr>
        <p:txBody>
          <a:bodyPr/>
          <a:lstStyle>
            <a:lvl1pPr marL="0" indent="0">
              <a:buNone/>
              <a:defRPr sz="1400">
                <a:solidFill>
                  <a:schemeClr val="tx1">
                    <a:lumMod val="75000"/>
                    <a:lumOff val="2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lvl1pPr>
              <a:defRPr>
                <a:solidFill>
                  <a:schemeClr val="bg1"/>
                </a:solidFill>
              </a:defRPr>
            </a:lvl1pPr>
          </a:lstStyle>
          <a:p>
            <a:fld id="{A258050E-B668-4FA7-85AD-C750C80A6E9B}" type="datetimeFigureOut">
              <a:rPr lang="en-US" smtClean="0"/>
              <a:pPr/>
              <a:t>19/12/17</a:t>
            </a:fld>
            <a:endParaRPr lang="en-US" dirty="0"/>
          </a:p>
        </p:txBody>
      </p:sp>
      <p:sp>
        <p:nvSpPr>
          <p:cNvPr id="6" name="Footer Placeholder 5"/>
          <p:cNvSpPr>
            <a:spLocks noGrp="1"/>
          </p:cNvSpPr>
          <p:nvPr>
            <p:ph type="ftr" sz="quarter" idx="11"/>
          </p:nvPr>
        </p:nvSpPr>
        <p:spPr/>
        <p:txBody>
          <a:bodyPr/>
          <a:lstStyle>
            <a:lvl1pPr>
              <a:defRPr>
                <a:solidFill>
                  <a:schemeClr val="bg1"/>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bg1"/>
                </a:solidFill>
              </a:defRPr>
            </a:lvl1pPr>
          </a:lstStyle>
          <a:p>
            <a:fld id="{240D5ECE-8B49-45CD-BE81-EF81920D1969}" type="slidenum">
              <a:rPr lang="en-US" smtClean="0"/>
              <a:pPr/>
              <a:t>‹#›</a:t>
            </a:fld>
            <a:endParaRPr lang="en-US" dirty="0"/>
          </a:p>
        </p:txBody>
      </p:sp>
    </p:spTree>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5"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15" cstate="print"/>
          <a:srcRect l="2599" r="5874" b="5262"/>
          <a:stretch/>
        </p:blipFill>
        <p:spPr>
          <a:xfrm>
            <a:off x="3530" y="5867400"/>
            <a:ext cx="9144000" cy="1053694"/>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58050E-B668-4FA7-85AD-C750C80A6E9B}" type="datetimeFigureOut">
              <a:rPr lang="en-US" smtClean="0"/>
              <a:pPr/>
              <a:t>19/12/17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0D5ECE-8B49-45CD-BE81-EF81920D1969}" type="slidenum">
              <a:rPr lang="en-US" smtClean="0"/>
              <a:pPr/>
              <a:t>‹#›</a:t>
            </a:fld>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61" r:id="rId4"/>
    <p:sldLayoutId id="2147483652" r:id="rId5"/>
    <p:sldLayoutId id="2147483654" r:id="rId6"/>
    <p:sldLayoutId id="2147483655" r:id="rId7"/>
    <p:sldLayoutId id="2147483660" r:id="rId8"/>
    <p:sldLayoutId id="2147483656" r:id="rId9"/>
    <p:sldLayoutId id="2147483676" r:id="rId10"/>
    <p:sldLayoutId id="2147483657" r:id="rId11"/>
    <p:sldLayoutId id="2147483658" r:id="rId12"/>
    <p:sldLayoutId id="2147483659" r:id="rId13"/>
  </p:sldLayoutIdLst>
  <p:timing>
    <p:tnLst>
      <p:par>
        <p:cTn xmlns:p14="http://schemas.microsoft.com/office/powerpoint/2010/mai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tags" Target="../tags/tag1.xml"/><Relationship Id="rId2" Type="http://schemas.openxmlformats.org/officeDocument/2006/relationships/slideLayout" Target="../slideLayouts/slideLayout4.xml"/><Relationship Id="rId3"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tags" Target="../tags/tag10.xml"/><Relationship Id="rId2" Type="http://schemas.openxmlformats.org/officeDocument/2006/relationships/slideLayout" Target="../slideLayouts/slideLayout4.xml"/><Relationship Id="rId3"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tags" Target="../tags/tag11.xml"/><Relationship Id="rId2" Type="http://schemas.openxmlformats.org/officeDocument/2006/relationships/slideLayout" Target="../slideLayouts/slideLayout4.xml"/><Relationship Id="rId3"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tags" Target="../tags/tag12.xml"/><Relationship Id="rId2" Type="http://schemas.openxmlformats.org/officeDocument/2006/relationships/slideLayout" Target="../slideLayouts/slideLayout4.xml"/><Relationship Id="rId3"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tags" Target="../tags/tag13.xml"/><Relationship Id="rId2" Type="http://schemas.openxmlformats.org/officeDocument/2006/relationships/slideLayout" Target="../slideLayouts/slideLayout4.xml"/><Relationship Id="rId3"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tags" Target="../tags/tag14.xml"/><Relationship Id="rId2" Type="http://schemas.openxmlformats.org/officeDocument/2006/relationships/slideLayout" Target="../slideLayouts/slideLayout4.xml"/><Relationship Id="rId3"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tags" Target="../tags/tag15.xml"/><Relationship Id="rId2" Type="http://schemas.openxmlformats.org/officeDocument/2006/relationships/slideLayout" Target="../slideLayouts/slideLayout4.xml"/><Relationship Id="rId3"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tags" Target="../tags/tag16.xml"/><Relationship Id="rId2" Type="http://schemas.openxmlformats.org/officeDocument/2006/relationships/slideLayout" Target="../slideLayouts/slideLayout4.xml"/><Relationship Id="rId3"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tags" Target="../tags/tag17.xml"/><Relationship Id="rId2" Type="http://schemas.openxmlformats.org/officeDocument/2006/relationships/slideLayout" Target="../slideLayouts/slideLayout4.xml"/><Relationship Id="rId3"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tags" Target="../tags/tag18.xml"/><Relationship Id="rId2" Type="http://schemas.openxmlformats.org/officeDocument/2006/relationships/slideLayout" Target="../slideLayouts/slideLayout4.xml"/><Relationship Id="rId3"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tags" Target="../tags/tag19.xml"/><Relationship Id="rId2" Type="http://schemas.openxmlformats.org/officeDocument/2006/relationships/slideLayout" Target="../slideLayouts/slideLayout4.xml"/><Relationship Id="rId3"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tags" Target="../tags/tag2.xml"/><Relationship Id="rId2" Type="http://schemas.openxmlformats.org/officeDocument/2006/relationships/slideLayout" Target="../slideLayouts/slideLayout4.xml"/><Relationship Id="rId3"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tags" Target="../tags/tag20.xml"/><Relationship Id="rId2" Type="http://schemas.openxmlformats.org/officeDocument/2006/relationships/slideLayout" Target="../slideLayouts/slideLayout4.xml"/><Relationship Id="rId3"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tags" Target="../tags/tag21.xml"/><Relationship Id="rId2" Type="http://schemas.openxmlformats.org/officeDocument/2006/relationships/slideLayout" Target="../slideLayouts/slideLayout4.xml"/><Relationship Id="rId3"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tags" Target="../tags/tag22.xml"/><Relationship Id="rId2" Type="http://schemas.openxmlformats.org/officeDocument/2006/relationships/slideLayout" Target="../slideLayouts/slideLayout4.xml"/><Relationship Id="rId3"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tags" Target="../tags/tag23.xml"/><Relationship Id="rId2" Type="http://schemas.openxmlformats.org/officeDocument/2006/relationships/slideLayout" Target="../slideLayouts/slideLayout4.xml"/><Relationship Id="rId3" Type="http://schemas.openxmlformats.org/officeDocument/2006/relationships/notesSlide" Target="../notesSlides/notesSlide23.xml"/></Relationships>
</file>

<file path=ppt/slides/_rels/slide3.xml.rels><?xml version="1.0" encoding="UTF-8" standalone="yes"?>
<Relationships xmlns="http://schemas.openxmlformats.org/package/2006/relationships"><Relationship Id="rId1" Type="http://schemas.openxmlformats.org/officeDocument/2006/relationships/tags" Target="../tags/tag3.xml"/><Relationship Id="rId2" Type="http://schemas.openxmlformats.org/officeDocument/2006/relationships/slideLayout" Target="../slideLayouts/slideLayout4.xml"/><Relationship Id="rId3"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tags" Target="../tags/tag4.xml"/><Relationship Id="rId2" Type="http://schemas.openxmlformats.org/officeDocument/2006/relationships/slideLayout" Target="../slideLayouts/slideLayout4.xml"/><Relationship Id="rId3"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tags" Target="../tags/tag5.xml"/><Relationship Id="rId2" Type="http://schemas.openxmlformats.org/officeDocument/2006/relationships/slideLayout" Target="../slideLayouts/slideLayout4.xml"/><Relationship Id="rId3"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tags" Target="../tags/tag6.xml"/><Relationship Id="rId2" Type="http://schemas.openxmlformats.org/officeDocument/2006/relationships/slideLayout" Target="../slideLayouts/slideLayout4.xml"/><Relationship Id="rId3"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tags" Target="../tags/tag7.xml"/><Relationship Id="rId2" Type="http://schemas.openxmlformats.org/officeDocument/2006/relationships/slideLayout" Target="../slideLayouts/slideLayout4.xml"/><Relationship Id="rId3"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tags" Target="../tags/tag8.xml"/><Relationship Id="rId2" Type="http://schemas.openxmlformats.org/officeDocument/2006/relationships/slideLayout" Target="../slideLayouts/slideLayout4.xml"/><Relationship Id="rId3"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tags" Target="../tags/tag9.xml"/><Relationship Id="rId2" Type="http://schemas.openxmlformats.org/officeDocument/2006/relationships/slideLayout" Target="../slideLayouts/slideLayout4.xml"/><Relationship Id="rId3"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381000"/>
            <a:ext cx="7924800" cy="707886"/>
          </a:xfrm>
          <a:prstGeom prst="rect">
            <a:avLst/>
          </a:prstGeom>
          <a:noFill/>
        </p:spPr>
        <p:txBody>
          <a:bodyPr wrap="square" rtlCol="0">
            <a:normAutofit fontScale="47500" lnSpcReduction="20000"/>
          </a:bodyPr>
          <a:lstStyle/>
          <a:p>
            <a:pPr algn="ctr"/>
            <a:r>
              <a:rPr lang="en-US" sz="2400" dirty="0"/>
              <a:t/>
            </a:r>
            <a:br>
              <a:rPr lang="en-US" sz="2400" dirty="0"/>
            </a:br>
            <a:r>
              <a:rPr lang="en-US" sz="4500" b="1" dirty="0" smtClean="0">
                <a:solidFill>
                  <a:srgbClr val="FF0000"/>
                </a:solidFill>
                <a:latin typeface="Arial Black"/>
                <a:cs typeface="Arial Black"/>
              </a:rPr>
              <a:t>NATURAL JUSTICE</a:t>
            </a:r>
            <a:r>
              <a:rPr lang="en-US" sz="2400" b="1" dirty="0">
                <a:solidFill>
                  <a:srgbClr val="FF0000"/>
                </a:solidFill>
                <a:latin typeface="Arial Black"/>
                <a:cs typeface="Arial Black"/>
              </a:rPr>
              <a:t/>
            </a:r>
            <a:br>
              <a:rPr lang="en-US" sz="2400" b="1" dirty="0">
                <a:solidFill>
                  <a:srgbClr val="FF0000"/>
                </a:solidFill>
                <a:latin typeface="Arial Black"/>
                <a:cs typeface="Arial Black"/>
              </a:rPr>
            </a:br>
            <a:endParaRPr lang="en-US" sz="2400" dirty="0">
              <a:solidFill>
                <a:srgbClr val="FF0000"/>
              </a:solidFill>
              <a:latin typeface="+mj-lt"/>
              <a:cs typeface="Arial" pitchFamily="34" charset="0"/>
            </a:endParaRPr>
          </a:p>
        </p:txBody>
      </p:sp>
      <p:sp>
        <p:nvSpPr>
          <p:cNvPr id="4" name="Content Placeholder 3"/>
          <p:cNvSpPr>
            <a:spLocks noGrp="1"/>
          </p:cNvSpPr>
          <p:nvPr>
            <p:ph idx="1"/>
          </p:nvPr>
        </p:nvSpPr>
        <p:spPr>
          <a:xfrm>
            <a:off x="228600" y="914400"/>
            <a:ext cx="8686800" cy="5211763"/>
          </a:xfrm>
        </p:spPr>
        <p:txBody>
          <a:bodyPr>
            <a:normAutofit fontScale="92500" lnSpcReduction="20000"/>
          </a:bodyPr>
          <a:lstStyle/>
          <a:p>
            <a:pPr marL="458788" indent="-457200" algn="just">
              <a:buFont typeface="Wingdings" charset="2"/>
              <a:buChar char="Ø"/>
            </a:pPr>
            <a:r>
              <a:rPr lang="en-US" sz="2400" dirty="0"/>
              <a:t>The rules of natural justice are the minimum standards of fair decision-making, imposed by the common law on </a:t>
            </a:r>
            <a:r>
              <a:rPr lang="en-US" sz="2400" b="1" dirty="0">
                <a:solidFill>
                  <a:srgbClr val="FF0000"/>
                </a:solidFill>
              </a:rPr>
              <a:t>persons or bodies who are under a duty to ‘act judicially’.</a:t>
            </a:r>
          </a:p>
          <a:p>
            <a:pPr algn="just"/>
            <a:endParaRPr lang="en-US" sz="2400" dirty="0"/>
          </a:p>
          <a:p>
            <a:pPr marL="458788" indent="-457200" algn="just">
              <a:buFont typeface="Wingdings" charset="2"/>
              <a:buChar char="Ø"/>
            </a:pPr>
            <a:r>
              <a:rPr lang="en-US" sz="2400" dirty="0"/>
              <a:t>Originally, it was applied to courts of justice but now it extend to any person or body who are deciding on a </a:t>
            </a:r>
            <a:r>
              <a:rPr lang="en-US" sz="2400" b="1" dirty="0">
                <a:solidFill>
                  <a:srgbClr val="FF0000"/>
                </a:solidFill>
              </a:rPr>
              <a:t>specific issue(s) affecting the right or interests of individuals </a:t>
            </a:r>
            <a:r>
              <a:rPr lang="en-US" sz="2400" dirty="0"/>
              <a:t>where a reasonable citizen would have a legitimate expectation that the decision-making process would have a </a:t>
            </a:r>
            <a:r>
              <a:rPr lang="en-US" sz="2400" b="1" dirty="0">
                <a:solidFill>
                  <a:srgbClr val="FF0000"/>
                </a:solidFill>
              </a:rPr>
              <a:t>legitimate expectation </a:t>
            </a:r>
            <a:r>
              <a:rPr lang="en-US" sz="2400" dirty="0"/>
              <a:t>that the decision-making process would be subject to </a:t>
            </a:r>
            <a:r>
              <a:rPr lang="en-US" sz="2400" b="1" dirty="0">
                <a:solidFill>
                  <a:srgbClr val="FF0000"/>
                </a:solidFill>
              </a:rPr>
              <a:t>some rules of fair procedure</a:t>
            </a:r>
            <a:r>
              <a:rPr lang="en-US" sz="2400" dirty="0"/>
              <a:t>. </a:t>
            </a:r>
          </a:p>
          <a:p>
            <a:pPr algn="just"/>
            <a:endParaRPr lang="en-US" sz="2400" dirty="0"/>
          </a:p>
          <a:p>
            <a:pPr marL="458788" lvl="0" indent="-457200" algn="just">
              <a:buFont typeface="Wingdings" charset="2"/>
              <a:buChar char="Ø"/>
            </a:pPr>
            <a:r>
              <a:rPr lang="en-US" sz="2400" dirty="0"/>
              <a:t>Thus, the content of </a:t>
            </a:r>
            <a:r>
              <a:rPr lang="en-US" sz="2400" b="1" dirty="0">
                <a:solidFill>
                  <a:srgbClr val="3366FF"/>
                </a:solidFill>
              </a:rPr>
              <a:t>natural justice is flexible and variable.</a:t>
            </a:r>
          </a:p>
          <a:p>
            <a:pPr lvl="0" algn="just"/>
            <a:endParaRPr lang="en-US" sz="2400" dirty="0"/>
          </a:p>
          <a:p>
            <a:pPr marL="458788" indent="-457200" algn="just">
              <a:buFont typeface="Wingdings" charset="2"/>
              <a:buChar char="Ø"/>
            </a:pPr>
            <a:r>
              <a:rPr lang="en-US" sz="2400" dirty="0"/>
              <a:t>What is expected of the decision maker is that </a:t>
            </a:r>
            <a:r>
              <a:rPr lang="en-US" sz="2400" b="1" dirty="0">
                <a:solidFill>
                  <a:srgbClr val="3366FF"/>
                </a:solidFill>
              </a:rPr>
              <a:t>his decision is made with due regard for the affected parties’ interests and accordingly be reached without bias and after giving the party/parties the right to put his / their case.</a:t>
            </a:r>
          </a:p>
          <a:p>
            <a:pPr marL="0" indent="0">
              <a:buNone/>
            </a:pPr>
            <a:endParaRPr lang="en-US" sz="2400" dirty="0"/>
          </a:p>
        </p:txBody>
      </p:sp>
    </p:spTree>
    <p:custDataLst>
      <p:tags r:id="rId1"/>
    </p:custDataLst>
    <p:extLst>
      <p:ext uri="{BB962C8B-B14F-4D97-AF65-F5344CB8AC3E}">
        <p14:creationId xmlns:p14="http://schemas.microsoft.com/office/powerpoint/2010/main" val="20419552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228600" y="304800"/>
            <a:ext cx="8686800" cy="5821363"/>
          </a:xfrm>
        </p:spPr>
        <p:txBody>
          <a:bodyPr>
            <a:normAutofit/>
          </a:bodyPr>
          <a:lstStyle/>
          <a:p>
            <a:pPr marL="344488" algn="just">
              <a:buFont typeface="Wingdings" charset="2"/>
              <a:buChar char="Ø"/>
            </a:pPr>
            <a:r>
              <a:rPr lang="en-US" sz="2400" dirty="0"/>
              <a:t>Natural justice is not just limited to decisions depriving citizens of existing rights. </a:t>
            </a:r>
          </a:p>
          <a:p>
            <a:pPr algn="just"/>
            <a:endParaRPr lang="en-US" sz="2400" dirty="0"/>
          </a:p>
          <a:p>
            <a:pPr marL="344488" algn="just">
              <a:buFont typeface="Wingdings" charset="2"/>
              <a:buChar char="Ø"/>
            </a:pPr>
            <a:r>
              <a:rPr lang="en-US" sz="2400" b="1" u="sng" dirty="0">
                <a:solidFill>
                  <a:srgbClr val="FF0000"/>
                </a:solidFill>
              </a:rPr>
              <a:t>Dicta</a:t>
            </a:r>
            <a:r>
              <a:rPr lang="en-US" sz="2400" dirty="0"/>
              <a:t> suggest that a citizen has a legitimate expectation that his application for a discretionary benefit such as a license or permit will not be refused </a:t>
            </a:r>
            <a:r>
              <a:rPr lang="en-US" sz="2400" i="1" u="sng" dirty="0">
                <a:solidFill>
                  <a:srgbClr val="FF0000"/>
                </a:solidFill>
              </a:rPr>
              <a:t>without a chance for him to put his case then he is entitled to some sort of hearing. </a:t>
            </a:r>
          </a:p>
          <a:p>
            <a:pPr algn="just"/>
            <a:endParaRPr lang="en-US" sz="2400" dirty="0"/>
          </a:p>
          <a:p>
            <a:pPr marL="344488" lvl="0" algn="just">
              <a:buFont typeface="Wingdings" charset="2"/>
              <a:buChar char="Ø"/>
            </a:pPr>
            <a:r>
              <a:rPr lang="en-US" sz="2400" dirty="0"/>
              <a:t>Nonetheless, </a:t>
            </a:r>
            <a:r>
              <a:rPr lang="en-US" sz="2400" dirty="0">
                <a:solidFill>
                  <a:srgbClr val="0000FF"/>
                </a:solidFill>
              </a:rPr>
              <a:t>this may be a case where the rule applicable is “duty to act fairly” which is more fluid and less formal than a duty to observe the rules of natural justice.</a:t>
            </a:r>
          </a:p>
          <a:p>
            <a:pPr marL="0" indent="0">
              <a:buNone/>
            </a:pPr>
            <a:endParaRPr lang="en-US" sz="2400" dirty="0"/>
          </a:p>
        </p:txBody>
      </p:sp>
    </p:spTree>
    <p:custDataLst>
      <p:tags r:id="rId1"/>
    </p:custDataLst>
    <p:extLst>
      <p:ext uri="{BB962C8B-B14F-4D97-AF65-F5344CB8AC3E}">
        <p14:creationId xmlns:p14="http://schemas.microsoft.com/office/powerpoint/2010/main" val="4129819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228600" y="304800"/>
            <a:ext cx="8686800" cy="5821363"/>
          </a:xfrm>
        </p:spPr>
        <p:txBody>
          <a:bodyPr>
            <a:normAutofit/>
          </a:bodyPr>
          <a:lstStyle/>
          <a:p>
            <a:pPr marL="0" indent="0" algn="just">
              <a:buNone/>
            </a:pPr>
            <a:r>
              <a:rPr lang="en-US" sz="2400" dirty="0"/>
              <a:t>Today, it can be assumed that the rules of natural justice will apply in the following situations:</a:t>
            </a:r>
          </a:p>
          <a:p>
            <a:pPr marL="344488" lvl="0" algn="just">
              <a:buFont typeface="Wingdings" charset="2"/>
              <a:buChar char="Ø"/>
            </a:pPr>
            <a:r>
              <a:rPr lang="en-US" sz="2400" dirty="0"/>
              <a:t>Where the decision-making body is a court or tribunal. </a:t>
            </a:r>
          </a:p>
          <a:p>
            <a:pPr marL="344488" lvl="0" algn="just">
              <a:buFont typeface="Wingdings" charset="2"/>
              <a:buChar char="Ø"/>
            </a:pPr>
            <a:r>
              <a:rPr lang="en-US" sz="2400" dirty="0"/>
              <a:t>Where the decision-making body has as its function the holding and bearing of</a:t>
            </a:r>
            <a:r>
              <a:rPr lang="en-US" sz="2400" b="1" dirty="0">
                <a:solidFill>
                  <a:srgbClr val="FF0000"/>
                </a:solidFill>
              </a:rPr>
              <a:t> inquiries</a:t>
            </a:r>
            <a:r>
              <a:rPr lang="en-US" sz="2400" dirty="0"/>
              <a:t>, or the </a:t>
            </a:r>
            <a:r>
              <a:rPr lang="en-US" sz="2400" b="1" dirty="0">
                <a:solidFill>
                  <a:srgbClr val="FF0000"/>
                </a:solidFill>
              </a:rPr>
              <a:t>determination of disputes </a:t>
            </a:r>
            <a:r>
              <a:rPr lang="en-US" sz="2400" dirty="0"/>
              <a:t>between the parties.</a:t>
            </a:r>
          </a:p>
          <a:p>
            <a:pPr marL="344488" lvl="0" algn="just">
              <a:buFont typeface="Wingdings" charset="2"/>
              <a:buChar char="Ø"/>
            </a:pPr>
            <a:r>
              <a:rPr lang="en-US" sz="2400" dirty="0"/>
              <a:t>Where a decision-making body is required to determine questions of</a:t>
            </a:r>
            <a:r>
              <a:rPr lang="en-US" sz="2400" dirty="0">
                <a:solidFill>
                  <a:srgbClr val="3366FF"/>
                </a:solidFill>
              </a:rPr>
              <a:t> law </a:t>
            </a:r>
            <a:r>
              <a:rPr lang="en-US" sz="2400" dirty="0"/>
              <a:t>or </a:t>
            </a:r>
            <a:r>
              <a:rPr lang="en-US" sz="2400" dirty="0">
                <a:solidFill>
                  <a:srgbClr val="3366FF"/>
                </a:solidFill>
              </a:rPr>
              <a:t>fact</a:t>
            </a:r>
            <a:r>
              <a:rPr lang="en-US" sz="2400" dirty="0"/>
              <a:t> in individual cases &amp; its decisions will have a</a:t>
            </a:r>
            <a:r>
              <a:rPr lang="en-US" sz="2400" b="1" dirty="0">
                <a:solidFill>
                  <a:srgbClr val="FF0000"/>
                </a:solidFill>
              </a:rPr>
              <a:t> direct impact on the interests of the individuals concerned.</a:t>
            </a:r>
          </a:p>
          <a:p>
            <a:pPr marL="344488" lvl="0" algn="just">
              <a:buFont typeface="Wingdings" charset="2"/>
              <a:buChar char="Ø"/>
            </a:pPr>
            <a:r>
              <a:rPr lang="en-US" sz="2400" dirty="0"/>
              <a:t>When a decision making body is vested with </a:t>
            </a:r>
            <a:r>
              <a:rPr lang="en-US" sz="2400" b="1" dirty="0">
                <a:solidFill>
                  <a:srgbClr val="FF0000"/>
                </a:solidFill>
              </a:rPr>
              <a:t>discretionary powers </a:t>
            </a:r>
            <a:r>
              <a:rPr lang="en-US" sz="2400" dirty="0"/>
              <a:t>in the exercise of those powers will take a decision seriously impinging on </a:t>
            </a:r>
            <a:r>
              <a:rPr lang="en-US" sz="2400" b="1" dirty="0">
                <a:solidFill>
                  <a:srgbClr val="FF0000"/>
                </a:solidFill>
              </a:rPr>
              <a:t>individual rights and expectations</a:t>
            </a:r>
            <a:r>
              <a:rPr lang="en-US" sz="2400" dirty="0"/>
              <a:t>. Today, this may fall under a </a:t>
            </a:r>
            <a:r>
              <a:rPr lang="en-US" sz="2400" b="1" dirty="0">
                <a:solidFill>
                  <a:srgbClr val="3366FF"/>
                </a:solidFill>
              </a:rPr>
              <a:t>duty to act fairly.</a:t>
            </a:r>
          </a:p>
          <a:p>
            <a:pPr marL="0" indent="0">
              <a:buNone/>
            </a:pPr>
            <a:endParaRPr lang="en-US" sz="2400" dirty="0"/>
          </a:p>
        </p:txBody>
      </p:sp>
    </p:spTree>
    <p:custDataLst>
      <p:tags r:id="rId1"/>
    </p:custDataLst>
    <p:extLst>
      <p:ext uri="{BB962C8B-B14F-4D97-AF65-F5344CB8AC3E}">
        <p14:creationId xmlns:p14="http://schemas.microsoft.com/office/powerpoint/2010/main" val="18531699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228600" y="304800"/>
            <a:ext cx="8686800" cy="5821363"/>
          </a:xfrm>
        </p:spPr>
        <p:txBody>
          <a:bodyPr>
            <a:normAutofit lnSpcReduction="10000"/>
          </a:bodyPr>
          <a:lstStyle/>
          <a:p>
            <a:pPr marL="0" indent="0" algn="just">
              <a:buNone/>
            </a:pPr>
            <a:r>
              <a:rPr lang="en-US" sz="2400" dirty="0"/>
              <a:t>Note:</a:t>
            </a:r>
          </a:p>
          <a:p>
            <a:pPr marL="344488" lvl="0" algn="just">
              <a:buFont typeface="Wingdings" charset="2"/>
              <a:buChar char="Ø"/>
            </a:pPr>
            <a:r>
              <a:rPr lang="en-US" sz="2400" dirty="0"/>
              <a:t>when a body conducts an investigation but has no power to decide, providing that the investigation is truly only a </a:t>
            </a:r>
            <a:r>
              <a:rPr lang="en-US" sz="2400" b="1" i="1" dirty="0">
                <a:solidFill>
                  <a:srgbClr val="3366FF"/>
                </a:solidFill>
              </a:rPr>
              <a:t>preliminary fact-finding </a:t>
            </a:r>
            <a:r>
              <a:rPr lang="en-US" sz="2400" dirty="0"/>
              <a:t>exercise and there are no circumstances to suggest that </a:t>
            </a:r>
            <a:r>
              <a:rPr lang="en-US" sz="2400" b="1" dirty="0">
                <a:solidFill>
                  <a:srgbClr val="FF0000"/>
                </a:solidFill>
              </a:rPr>
              <a:t>it would be unfair to prevent the aggrieved individual putting his case at this stage. </a:t>
            </a:r>
          </a:p>
          <a:p>
            <a:pPr marL="344488" lvl="0" algn="just">
              <a:buFont typeface="Wingdings" charset="2"/>
              <a:buChar char="Ø"/>
            </a:pPr>
            <a:r>
              <a:rPr lang="en-US" sz="2400" dirty="0"/>
              <a:t>nonetheless, </a:t>
            </a:r>
            <a:r>
              <a:rPr lang="en-US" sz="2400" b="1" i="1" dirty="0">
                <a:solidFill>
                  <a:srgbClr val="3366FF"/>
                </a:solidFill>
              </a:rPr>
              <a:t>duty to act fairly will attach to such bodies.</a:t>
            </a:r>
          </a:p>
          <a:p>
            <a:pPr marL="344488" lvl="0" algn="just">
              <a:buFont typeface="Wingdings" charset="2"/>
              <a:buChar char="Ø"/>
            </a:pPr>
            <a:r>
              <a:rPr lang="en-US" sz="2400" dirty="0"/>
              <a:t>So, the </a:t>
            </a:r>
            <a:r>
              <a:rPr lang="en-US" sz="2400" b="1" i="1" dirty="0">
                <a:solidFill>
                  <a:srgbClr val="FF0000"/>
                </a:solidFill>
              </a:rPr>
              <a:t>person who is faced with adverse imputations is entitled to the opportunity to reply</a:t>
            </a:r>
            <a:r>
              <a:rPr lang="en-US" sz="2400" dirty="0"/>
              <a:t>. </a:t>
            </a:r>
            <a:r>
              <a:rPr lang="en-US" sz="2400" dirty="0" err="1"/>
              <a:t>ie</a:t>
            </a:r>
            <a:r>
              <a:rPr lang="en-US" sz="2400" dirty="0"/>
              <a:t> when a </a:t>
            </a:r>
            <a:r>
              <a:rPr lang="en-US" sz="2400" b="1" i="1" dirty="0">
                <a:solidFill>
                  <a:srgbClr val="3366FF"/>
                </a:solidFill>
              </a:rPr>
              <a:t>person’s rights or interests is affected</a:t>
            </a:r>
            <a:r>
              <a:rPr lang="en-US" sz="2400" dirty="0"/>
              <a:t>.</a:t>
            </a:r>
          </a:p>
          <a:p>
            <a:pPr marL="344488" lvl="0" algn="just">
              <a:buFont typeface="Wingdings" charset="2"/>
              <a:buChar char="Ø"/>
            </a:pPr>
            <a:r>
              <a:rPr lang="en-US" sz="2400" dirty="0"/>
              <a:t>The requirement of </a:t>
            </a:r>
            <a:r>
              <a:rPr lang="en-US" sz="2400" b="1" i="1" dirty="0">
                <a:solidFill>
                  <a:srgbClr val="3366FF"/>
                </a:solidFill>
              </a:rPr>
              <a:t>‘fairness’ </a:t>
            </a:r>
            <a:r>
              <a:rPr lang="en-US" sz="2400" dirty="0"/>
              <a:t>would </a:t>
            </a:r>
            <a:r>
              <a:rPr lang="en-US" sz="2400" b="1" i="1" dirty="0">
                <a:solidFill>
                  <a:srgbClr val="FF0000"/>
                </a:solidFill>
              </a:rPr>
              <a:t>depend on the facts of each case</a:t>
            </a:r>
            <a:r>
              <a:rPr lang="en-US" sz="2400" dirty="0"/>
              <a:t>.</a:t>
            </a:r>
          </a:p>
          <a:p>
            <a:pPr marL="344488" lvl="0" algn="just">
              <a:buFont typeface="Wingdings" charset="2"/>
              <a:buChar char="Ø"/>
            </a:pPr>
            <a:r>
              <a:rPr lang="en-US" sz="2400" dirty="0"/>
              <a:t>The duty to act fairly in such circumstances is a</a:t>
            </a:r>
            <a:r>
              <a:rPr lang="en-US" sz="2400" b="1" i="1" dirty="0">
                <a:solidFill>
                  <a:srgbClr val="3366FF"/>
                </a:solidFill>
              </a:rPr>
              <a:t> duty not to misuse the discretionary powers vested in the investigating body</a:t>
            </a:r>
            <a:r>
              <a:rPr lang="en-US" sz="2400" dirty="0"/>
              <a:t>, not a duty to attempt to achieve a fair procedure. </a:t>
            </a:r>
          </a:p>
          <a:p>
            <a:pPr marL="0" indent="0">
              <a:buNone/>
            </a:pPr>
            <a:endParaRPr lang="en-US" sz="2400" dirty="0"/>
          </a:p>
        </p:txBody>
      </p:sp>
    </p:spTree>
    <p:custDataLst>
      <p:tags r:id="rId1"/>
    </p:custDataLst>
    <p:extLst>
      <p:ext uri="{BB962C8B-B14F-4D97-AF65-F5344CB8AC3E}">
        <p14:creationId xmlns:p14="http://schemas.microsoft.com/office/powerpoint/2010/main" val="5344291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228600" y="381000"/>
            <a:ext cx="8686800" cy="5745163"/>
          </a:xfrm>
        </p:spPr>
        <p:txBody>
          <a:bodyPr>
            <a:normAutofit fontScale="92500" lnSpcReduction="10000"/>
          </a:bodyPr>
          <a:lstStyle/>
          <a:p>
            <a:pPr marL="0" indent="0">
              <a:buNone/>
            </a:pPr>
            <a:r>
              <a:rPr lang="en-US" sz="2400" b="1" i="1" dirty="0">
                <a:solidFill>
                  <a:srgbClr val="FF0000"/>
                </a:solidFill>
              </a:rPr>
              <a:t>What is fair hearing?</a:t>
            </a:r>
            <a:endParaRPr lang="en-US" sz="2400" i="1" dirty="0">
              <a:solidFill>
                <a:srgbClr val="FF0000"/>
              </a:solidFill>
            </a:endParaRPr>
          </a:p>
          <a:p>
            <a:pPr marL="458788" indent="-457200" algn="just">
              <a:buFont typeface="Wingdings" charset="2"/>
              <a:buChar char="Ø"/>
            </a:pPr>
            <a:r>
              <a:rPr lang="en-US" sz="2400" dirty="0"/>
              <a:t>When a person has a right to a hearing, he must</a:t>
            </a:r>
          </a:p>
          <a:p>
            <a:pPr marL="458788" lvl="0" indent="-457200" algn="just">
              <a:buFont typeface="Arial"/>
              <a:buChar char="•"/>
            </a:pPr>
            <a:r>
              <a:rPr lang="en-US" sz="2400" b="1" dirty="0">
                <a:solidFill>
                  <a:srgbClr val="FF0000"/>
                </a:solidFill>
              </a:rPr>
              <a:t>Know what evidence has been given </a:t>
            </a:r>
          </a:p>
          <a:p>
            <a:pPr marL="458788" lvl="0" indent="-457200" algn="just">
              <a:buFont typeface="Arial"/>
              <a:buChar char="•"/>
            </a:pPr>
            <a:r>
              <a:rPr lang="en-US" sz="2400" b="1" dirty="0">
                <a:solidFill>
                  <a:srgbClr val="FF0000"/>
                </a:solidFill>
              </a:rPr>
              <a:t>What statements made against him</a:t>
            </a:r>
          </a:p>
          <a:p>
            <a:pPr marL="458788" lvl="0" indent="-457200" algn="just">
              <a:buFont typeface="Arial"/>
              <a:buChar char="•"/>
            </a:pPr>
            <a:r>
              <a:rPr lang="en-US" sz="2400" b="1" dirty="0">
                <a:solidFill>
                  <a:srgbClr val="FF0000"/>
                </a:solidFill>
              </a:rPr>
              <a:t>Be given a fair opportunity to correct or contradict the statements made against him.</a:t>
            </a:r>
          </a:p>
          <a:p>
            <a:pPr marL="0" indent="0" algn="just">
              <a:buNone/>
            </a:pPr>
            <a:endParaRPr lang="en-US" sz="2400" dirty="0"/>
          </a:p>
          <a:p>
            <a:pPr marL="458788" indent="-457200" algn="just">
              <a:buFont typeface="Wingdings" charset="2"/>
              <a:buChar char="Ø"/>
            </a:pPr>
            <a:r>
              <a:rPr lang="en-US" sz="2400" dirty="0"/>
              <a:t>There is </a:t>
            </a:r>
            <a:r>
              <a:rPr lang="en-US" sz="2400" b="1" i="1" dirty="0">
                <a:solidFill>
                  <a:srgbClr val="3366FF"/>
                </a:solidFill>
              </a:rPr>
              <a:t>no fixed rule that the right to be heard must be done orally. In some situation, it can also be done in</a:t>
            </a:r>
            <a:r>
              <a:rPr lang="en-US" sz="2400" b="1" i="1" dirty="0">
                <a:solidFill>
                  <a:srgbClr val="FF0000"/>
                </a:solidFill>
              </a:rPr>
              <a:t> writing</a:t>
            </a:r>
            <a:r>
              <a:rPr lang="en-US" sz="2400" b="1" i="1" dirty="0">
                <a:solidFill>
                  <a:srgbClr val="3366FF"/>
                </a:solidFill>
              </a:rPr>
              <a:t>. </a:t>
            </a:r>
          </a:p>
          <a:p>
            <a:pPr marL="458788" indent="-457200" algn="just">
              <a:buFont typeface="Wingdings" charset="2"/>
              <a:buChar char="Ø"/>
            </a:pPr>
            <a:r>
              <a:rPr lang="en-US" sz="2400" dirty="0"/>
              <a:t>Nonetheless, there is a rebuttable presumption in </a:t>
            </a:r>
            <a:r>
              <a:rPr lang="en-US" sz="2400" dirty="0" err="1"/>
              <a:t>favour</a:t>
            </a:r>
            <a:r>
              <a:rPr lang="en-US" sz="2400" dirty="0"/>
              <a:t> of the duty to afford an oral hearing if one is requested.</a:t>
            </a:r>
          </a:p>
          <a:p>
            <a:pPr marL="458788" indent="-457200" algn="just">
              <a:buFont typeface="Wingdings" charset="2"/>
              <a:buChar char="Ø"/>
            </a:pPr>
            <a:r>
              <a:rPr lang="en-US" sz="2400" b="1" i="1" dirty="0">
                <a:solidFill>
                  <a:srgbClr val="3366FF"/>
                </a:solidFill>
              </a:rPr>
              <a:t>All relevant information</a:t>
            </a:r>
            <a:r>
              <a:rPr lang="en-US" sz="2400" dirty="0"/>
              <a:t>, including information gathered by the decision maker on his own initiative or as a result of his own expertise or consideration of the case, </a:t>
            </a:r>
            <a:r>
              <a:rPr lang="en-US" sz="2400" b="1" i="1" dirty="0">
                <a:solidFill>
                  <a:srgbClr val="3366FF"/>
                </a:solidFill>
              </a:rPr>
              <a:t>must be disclosed to persons likely to be affected by its concealment</a:t>
            </a:r>
            <a:r>
              <a:rPr lang="en-US" sz="2400" dirty="0"/>
              <a:t>, except when full disclosure may injure the individual affected or the public interest.</a:t>
            </a:r>
          </a:p>
          <a:p>
            <a:pPr marL="0" indent="0">
              <a:buNone/>
            </a:pPr>
            <a:endParaRPr lang="en-US" sz="2400" dirty="0"/>
          </a:p>
        </p:txBody>
      </p:sp>
    </p:spTree>
    <p:custDataLst>
      <p:tags r:id="rId1"/>
    </p:custDataLst>
    <p:extLst>
      <p:ext uri="{BB962C8B-B14F-4D97-AF65-F5344CB8AC3E}">
        <p14:creationId xmlns:p14="http://schemas.microsoft.com/office/powerpoint/2010/main" val="8497734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228600" y="304800"/>
            <a:ext cx="8686800" cy="5821363"/>
          </a:xfrm>
        </p:spPr>
        <p:txBody>
          <a:bodyPr>
            <a:normAutofit lnSpcReduction="10000"/>
          </a:bodyPr>
          <a:lstStyle/>
          <a:p>
            <a:pPr marL="0" indent="0" algn="just">
              <a:buNone/>
            </a:pPr>
            <a:r>
              <a:rPr lang="en-US" sz="2400" b="1" dirty="0">
                <a:solidFill>
                  <a:srgbClr val="FF0000"/>
                </a:solidFill>
              </a:rPr>
              <a:t>R v Gaming Board ex parte </a:t>
            </a:r>
            <a:r>
              <a:rPr lang="en-US" sz="2400" b="1" dirty="0" err="1">
                <a:solidFill>
                  <a:srgbClr val="FF0000"/>
                </a:solidFill>
              </a:rPr>
              <a:t>Banaim</a:t>
            </a:r>
            <a:r>
              <a:rPr lang="en-US" sz="2400" b="1" dirty="0">
                <a:solidFill>
                  <a:srgbClr val="FF0000"/>
                </a:solidFill>
              </a:rPr>
              <a:t> and </a:t>
            </a:r>
            <a:r>
              <a:rPr lang="en-US" sz="2400" b="1" dirty="0" err="1">
                <a:solidFill>
                  <a:srgbClr val="FF0000"/>
                </a:solidFill>
              </a:rPr>
              <a:t>Khaida</a:t>
            </a:r>
            <a:r>
              <a:rPr lang="en-US" sz="2400" b="1" dirty="0">
                <a:solidFill>
                  <a:srgbClr val="FF0000"/>
                </a:solidFill>
              </a:rPr>
              <a:t> [1970] QB</a:t>
            </a:r>
          </a:p>
          <a:p>
            <a:pPr algn="just"/>
            <a:r>
              <a:rPr lang="en-US" sz="2400" dirty="0"/>
              <a:t>Held – the gaming board was not required to disclose its sources of information suggesting that applicants for gaming licenses had underworld connections.</a:t>
            </a:r>
          </a:p>
          <a:p>
            <a:pPr marL="0" indent="0" algn="just">
              <a:buNone/>
            </a:pPr>
            <a:r>
              <a:rPr lang="en-US" sz="2400" dirty="0"/>
              <a:t> </a:t>
            </a:r>
          </a:p>
          <a:p>
            <a:pPr marL="0" indent="0" algn="just">
              <a:buNone/>
            </a:pPr>
            <a:r>
              <a:rPr lang="en-US" sz="2400" b="1" dirty="0">
                <a:solidFill>
                  <a:srgbClr val="FF0000"/>
                </a:solidFill>
              </a:rPr>
              <a:t>R v Secretary of State ex parte </a:t>
            </a:r>
            <a:r>
              <a:rPr lang="en-US" sz="2400" b="1" dirty="0" err="1">
                <a:solidFill>
                  <a:srgbClr val="FF0000"/>
                </a:solidFill>
              </a:rPr>
              <a:t>Hosenball</a:t>
            </a:r>
            <a:r>
              <a:rPr lang="en-US" sz="2400" b="1" dirty="0">
                <a:solidFill>
                  <a:srgbClr val="FF0000"/>
                </a:solidFill>
              </a:rPr>
              <a:t> [1977] WLR</a:t>
            </a:r>
          </a:p>
          <a:p>
            <a:pPr marL="344488" algn="just">
              <a:buFont typeface="Wingdings" charset="2"/>
              <a:buChar char="Ø"/>
            </a:pPr>
            <a:r>
              <a:rPr lang="en-US" sz="2400" dirty="0"/>
              <a:t>An American journalist sought to have her deportation order quashed on grounds that his presence in UK was not prejudicial to national security. </a:t>
            </a:r>
          </a:p>
          <a:p>
            <a:pPr marL="344488" algn="just">
              <a:buFont typeface="Wingdings" charset="2"/>
              <a:buChar char="Ø"/>
            </a:pPr>
            <a:r>
              <a:rPr lang="en-US" sz="2400" dirty="0"/>
              <a:t>One of the judges said that this was because of the security of the country. </a:t>
            </a:r>
          </a:p>
          <a:p>
            <a:pPr marL="344488" algn="just">
              <a:buFont typeface="Wingdings" charset="2"/>
              <a:buChar char="Ø"/>
            </a:pPr>
            <a:r>
              <a:rPr lang="en-US" sz="2400" dirty="0"/>
              <a:t>Hence, </a:t>
            </a:r>
            <a:r>
              <a:rPr lang="en-US" sz="2400" dirty="0" err="1"/>
              <a:t>Mr</a:t>
            </a:r>
            <a:r>
              <a:rPr lang="en-US" sz="2400" dirty="0"/>
              <a:t> </a:t>
            </a:r>
            <a:r>
              <a:rPr lang="en-US" sz="2400" dirty="0" err="1"/>
              <a:t>Hosenball</a:t>
            </a:r>
            <a:r>
              <a:rPr lang="en-US" sz="2400" dirty="0"/>
              <a:t> was deported despite the fact that when he was afforded an opportunity of appearing before a panel advising the Home Secretary on his decision to deport, he was given inadequate information on which to answer the general charge against him.</a:t>
            </a:r>
          </a:p>
          <a:p>
            <a:pPr marL="0" indent="0">
              <a:buNone/>
            </a:pPr>
            <a:endParaRPr lang="en-US" sz="2400" dirty="0"/>
          </a:p>
        </p:txBody>
      </p:sp>
    </p:spTree>
    <p:custDataLst>
      <p:tags r:id="rId1"/>
    </p:custDataLst>
    <p:extLst>
      <p:ext uri="{BB962C8B-B14F-4D97-AF65-F5344CB8AC3E}">
        <p14:creationId xmlns:p14="http://schemas.microsoft.com/office/powerpoint/2010/main" val="3516230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228600" y="228600"/>
            <a:ext cx="8686800" cy="5897563"/>
          </a:xfrm>
        </p:spPr>
        <p:txBody>
          <a:bodyPr>
            <a:normAutofit fontScale="92500"/>
          </a:bodyPr>
          <a:lstStyle/>
          <a:p>
            <a:pPr marL="344488" algn="just">
              <a:buFont typeface="Wingdings" charset="2"/>
              <a:buChar char="Ø"/>
            </a:pPr>
            <a:r>
              <a:rPr lang="en-US" sz="2400" dirty="0"/>
              <a:t>In general, whenever an oral hearing is granted, parties must be allowed to call witness and make submission.</a:t>
            </a:r>
          </a:p>
          <a:p>
            <a:pPr marL="344488" lvl="0" algn="just">
              <a:buFont typeface="Wingdings" charset="2"/>
              <a:buChar char="Ø"/>
            </a:pPr>
            <a:r>
              <a:rPr lang="en-US" sz="2400" dirty="0"/>
              <a:t>they must have a fair chance to put their case and </a:t>
            </a:r>
          </a:p>
          <a:p>
            <a:pPr marL="344488" lvl="0" algn="just">
              <a:buFont typeface="Wingdings" charset="2"/>
              <a:buChar char="Ø"/>
            </a:pPr>
            <a:r>
              <a:rPr lang="en-US" sz="2400" dirty="0"/>
              <a:t>an adjournment of the hearing should be granted if necessary to prevent a party being taken by surprise, but where there are a large number of parties (as in a public inquiry), the prejudice to one party must be weighed against the inconvenience to everyone else. </a:t>
            </a:r>
          </a:p>
          <a:p>
            <a:pPr marL="344488" lvl="0" algn="just">
              <a:buFont typeface="Wingdings" charset="2"/>
              <a:buChar char="Ø"/>
            </a:pPr>
            <a:r>
              <a:rPr lang="en-US" sz="2400" dirty="0"/>
              <a:t>Cross- examination of witness should usually not be prevented &amp; hearsay evidence should not be allowed if it results in a person being effectively disabled from answering the points made against him in the hearsay testimony. </a:t>
            </a:r>
          </a:p>
          <a:p>
            <a:pPr marL="344488" lvl="0" algn="just">
              <a:buFont typeface="Wingdings" charset="2"/>
              <a:buChar char="Ø"/>
            </a:pPr>
            <a:r>
              <a:rPr lang="en-US" sz="2400" dirty="0"/>
              <a:t>There are no hard and fast rules either on cross-examination or hearsay.</a:t>
            </a:r>
          </a:p>
          <a:p>
            <a:pPr marL="344488" lvl="0" algn="just">
              <a:buFont typeface="Wingdings" charset="2"/>
              <a:buChar char="Ø"/>
            </a:pPr>
            <a:r>
              <a:rPr lang="en-US" sz="2400" b="1" dirty="0">
                <a:solidFill>
                  <a:srgbClr val="3366FF"/>
                </a:solidFill>
              </a:rPr>
              <a:t>The main point here is that the nature of the decision and process challenged and whether at the end of the day, the persons affected did have a </a:t>
            </a:r>
            <a:r>
              <a:rPr lang="en-US" sz="2400" b="1" dirty="0">
                <a:solidFill>
                  <a:srgbClr val="FF0000"/>
                </a:solidFill>
              </a:rPr>
              <a:t>proper opportunity to put their case</a:t>
            </a:r>
            <a:r>
              <a:rPr lang="en-US" sz="2400" dirty="0">
                <a:solidFill>
                  <a:srgbClr val="FF0000"/>
                </a:solidFill>
              </a:rPr>
              <a:t>.</a:t>
            </a:r>
          </a:p>
          <a:p>
            <a:pPr marL="0" indent="0">
              <a:buNone/>
            </a:pPr>
            <a:endParaRPr lang="en-US" sz="2400" dirty="0"/>
          </a:p>
        </p:txBody>
      </p:sp>
    </p:spTree>
    <p:custDataLst>
      <p:tags r:id="rId1"/>
    </p:custDataLst>
    <p:extLst>
      <p:ext uri="{BB962C8B-B14F-4D97-AF65-F5344CB8AC3E}">
        <p14:creationId xmlns:p14="http://schemas.microsoft.com/office/powerpoint/2010/main" val="18913979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228600" y="228600"/>
            <a:ext cx="8686800" cy="5897563"/>
          </a:xfrm>
        </p:spPr>
        <p:txBody>
          <a:bodyPr>
            <a:normAutofit/>
          </a:bodyPr>
          <a:lstStyle/>
          <a:p>
            <a:pPr algn="just"/>
            <a:r>
              <a:rPr lang="en-US" sz="2400" b="1" dirty="0">
                <a:solidFill>
                  <a:srgbClr val="FF0000"/>
                </a:solidFill>
              </a:rPr>
              <a:t>Legal </a:t>
            </a:r>
            <a:r>
              <a:rPr lang="en-US" sz="2400" b="1" dirty="0" smtClean="0">
                <a:solidFill>
                  <a:srgbClr val="FF0000"/>
                </a:solidFill>
              </a:rPr>
              <a:t>representation</a:t>
            </a:r>
          </a:p>
          <a:p>
            <a:pPr marL="0" indent="0" algn="just">
              <a:buNone/>
            </a:pPr>
            <a:endParaRPr lang="en-US" sz="2400" b="1" dirty="0">
              <a:solidFill>
                <a:srgbClr val="FF0000"/>
              </a:solidFill>
            </a:endParaRPr>
          </a:p>
          <a:p>
            <a:pPr marL="344488" algn="just">
              <a:buFont typeface="Wingdings" charset="2"/>
              <a:buChar char="Ø"/>
            </a:pPr>
            <a:r>
              <a:rPr lang="en-US" sz="2400" dirty="0"/>
              <a:t>It is said that a party who is entitled to be heard is </a:t>
            </a:r>
            <a:r>
              <a:rPr lang="en-US" sz="2400" i="1" dirty="0"/>
              <a:t>prima facie </a:t>
            </a:r>
            <a:r>
              <a:rPr lang="en-US" sz="2400" dirty="0"/>
              <a:t>entitled to be legally represented. </a:t>
            </a:r>
          </a:p>
          <a:p>
            <a:pPr marL="344488" algn="just">
              <a:buFont typeface="Wingdings" charset="2"/>
              <a:buChar char="Ø"/>
            </a:pPr>
            <a:r>
              <a:rPr lang="en-US" sz="2400" dirty="0"/>
              <a:t>The number of circumstances in which the implied right can be excluded makes it more accurate to say that </a:t>
            </a:r>
            <a:r>
              <a:rPr lang="en-US" sz="2400" b="1" i="1" dirty="0">
                <a:solidFill>
                  <a:srgbClr val="FF0000"/>
                </a:solidFill>
              </a:rPr>
              <a:t>there is probably a right to be legally represented when a fair hearing is not possible without a legal representation.</a:t>
            </a:r>
          </a:p>
          <a:p>
            <a:pPr marL="344488" algn="just">
              <a:buFont typeface="Wingdings" charset="2"/>
              <a:buChar char="Ø"/>
            </a:pPr>
            <a:r>
              <a:rPr lang="en-US" sz="2400" dirty="0"/>
              <a:t>The </a:t>
            </a:r>
            <a:r>
              <a:rPr lang="en-US" sz="2400" dirty="0">
                <a:solidFill>
                  <a:srgbClr val="3366FF"/>
                </a:solidFill>
              </a:rPr>
              <a:t>more that a person affected has at stake and the more severe the potential sanction </a:t>
            </a:r>
            <a:r>
              <a:rPr lang="en-US" sz="2400" dirty="0"/>
              <a:t>then the more likely it is that legal representation may become a right enforced by the rules of natural justice.</a:t>
            </a:r>
          </a:p>
          <a:p>
            <a:pPr marL="0" indent="0">
              <a:buNone/>
            </a:pPr>
            <a:endParaRPr lang="en-US" sz="2400" dirty="0"/>
          </a:p>
        </p:txBody>
      </p:sp>
    </p:spTree>
    <p:custDataLst>
      <p:tags r:id="rId1"/>
    </p:custDataLst>
    <p:extLst>
      <p:ext uri="{BB962C8B-B14F-4D97-AF65-F5344CB8AC3E}">
        <p14:creationId xmlns:p14="http://schemas.microsoft.com/office/powerpoint/2010/main" val="35068264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228600" y="228600"/>
            <a:ext cx="8686800" cy="5897563"/>
          </a:xfrm>
        </p:spPr>
        <p:txBody>
          <a:bodyPr>
            <a:normAutofit lnSpcReduction="10000"/>
          </a:bodyPr>
          <a:lstStyle/>
          <a:p>
            <a:pPr marL="344488" algn="just">
              <a:buFont typeface="Wingdings" charset="2"/>
              <a:buChar char="Ø"/>
            </a:pPr>
            <a:r>
              <a:rPr lang="en-US" sz="2400" dirty="0"/>
              <a:t>Sometime, there is an </a:t>
            </a:r>
            <a:r>
              <a:rPr lang="en-US" sz="2400" b="1" i="1" dirty="0">
                <a:solidFill>
                  <a:srgbClr val="FF0000"/>
                </a:solidFill>
              </a:rPr>
              <a:t>oral hearing conducted by a small committee or tribunal but the decision is made by a larger body</a:t>
            </a:r>
            <a:r>
              <a:rPr lang="en-US" sz="2400" b="1" i="1" dirty="0" smtClean="0">
                <a:solidFill>
                  <a:srgbClr val="FF0000"/>
                </a:solidFill>
              </a:rPr>
              <a:t>.</a:t>
            </a:r>
          </a:p>
          <a:p>
            <a:pPr marL="1588" indent="0" algn="just">
              <a:buNone/>
            </a:pPr>
            <a:r>
              <a:rPr lang="en-US" sz="2400" b="1" i="1" dirty="0" smtClean="0">
                <a:solidFill>
                  <a:srgbClr val="FF0000"/>
                </a:solidFill>
              </a:rPr>
              <a:t> </a:t>
            </a:r>
            <a:endParaRPr lang="en-US" sz="2400" b="1" i="1" dirty="0">
              <a:solidFill>
                <a:srgbClr val="FF0000"/>
              </a:solidFill>
            </a:endParaRPr>
          </a:p>
          <a:p>
            <a:pPr marL="344488" lvl="0" algn="just">
              <a:buFont typeface="Wingdings" charset="2"/>
              <a:buChar char="Ø"/>
            </a:pPr>
            <a:r>
              <a:rPr lang="en-US" sz="2400" dirty="0"/>
              <a:t>the general rule : </a:t>
            </a:r>
            <a:r>
              <a:rPr lang="en-US" sz="2400" b="1" i="1" dirty="0">
                <a:solidFill>
                  <a:srgbClr val="FF0000"/>
                </a:solidFill>
              </a:rPr>
              <a:t>he who decides must also hear. </a:t>
            </a:r>
            <a:endParaRPr lang="en-US" sz="2400" b="1" i="1" dirty="0" smtClean="0">
              <a:solidFill>
                <a:srgbClr val="FF0000"/>
              </a:solidFill>
            </a:endParaRPr>
          </a:p>
          <a:p>
            <a:pPr marL="1588" lvl="0" indent="0" algn="just">
              <a:buNone/>
            </a:pPr>
            <a:endParaRPr lang="en-US" sz="2400" b="1" i="1" dirty="0">
              <a:solidFill>
                <a:srgbClr val="FF0000"/>
              </a:solidFill>
            </a:endParaRPr>
          </a:p>
          <a:p>
            <a:pPr marL="344488" lvl="0" algn="just">
              <a:buFont typeface="Wingdings" charset="2"/>
              <a:buChar char="Ø"/>
            </a:pPr>
            <a:r>
              <a:rPr lang="en-US" sz="2400" dirty="0"/>
              <a:t>This requires that those who listen to the evidence and make recommendations </a:t>
            </a:r>
            <a:r>
              <a:rPr lang="en-US" sz="2400" b="1" i="1" dirty="0">
                <a:solidFill>
                  <a:srgbClr val="3366FF"/>
                </a:solidFill>
              </a:rPr>
              <a:t>must deliver to the deciding body an adequate report on which the body can discharge its obligation to hear as well as decide</a:t>
            </a:r>
            <a:r>
              <a:rPr lang="en-US" sz="2400" b="1" i="1" dirty="0" smtClean="0">
                <a:solidFill>
                  <a:srgbClr val="3366FF"/>
                </a:solidFill>
              </a:rPr>
              <a:t>.</a:t>
            </a:r>
          </a:p>
          <a:p>
            <a:pPr marL="1588" lvl="0" indent="0" algn="just">
              <a:buNone/>
            </a:pPr>
            <a:endParaRPr lang="en-US" sz="2400" b="1" i="1" dirty="0">
              <a:solidFill>
                <a:srgbClr val="3366FF"/>
              </a:solidFill>
            </a:endParaRPr>
          </a:p>
          <a:p>
            <a:pPr marL="344488" lvl="0" algn="just">
              <a:buFont typeface="Wingdings" charset="2"/>
              <a:buChar char="Ø"/>
            </a:pPr>
            <a:r>
              <a:rPr lang="en-US" sz="2400" dirty="0"/>
              <a:t>The stringency of this requirement would</a:t>
            </a:r>
            <a:r>
              <a:rPr lang="en-US" sz="2400" b="1" i="1" dirty="0">
                <a:solidFill>
                  <a:srgbClr val="3366FF"/>
                </a:solidFill>
              </a:rPr>
              <a:t> depend on the nature of the decision-making process under review</a:t>
            </a:r>
            <a:r>
              <a:rPr lang="en-US" sz="2400" b="1" i="1" dirty="0" smtClean="0">
                <a:solidFill>
                  <a:srgbClr val="3366FF"/>
                </a:solidFill>
              </a:rPr>
              <a:t>.</a:t>
            </a:r>
          </a:p>
          <a:p>
            <a:pPr marL="1588" lvl="0" indent="0" algn="just">
              <a:buNone/>
            </a:pPr>
            <a:endParaRPr lang="en-US" sz="2400" b="1" i="1" dirty="0">
              <a:solidFill>
                <a:srgbClr val="3366FF"/>
              </a:solidFill>
            </a:endParaRPr>
          </a:p>
          <a:p>
            <a:pPr marL="344488" lvl="0" algn="just">
              <a:buFont typeface="Wingdings" charset="2"/>
              <a:buChar char="Ø"/>
            </a:pPr>
            <a:r>
              <a:rPr lang="en-US" sz="2400" b="1" i="1" dirty="0">
                <a:solidFill>
                  <a:srgbClr val="FF0000"/>
                </a:solidFill>
              </a:rPr>
              <a:t>The more closely it resembles a proceeding in a court, the most strictly the rule will apply.</a:t>
            </a:r>
          </a:p>
          <a:p>
            <a:pPr marL="0" indent="0">
              <a:buNone/>
            </a:pPr>
            <a:endParaRPr lang="en-US" sz="2400" dirty="0"/>
          </a:p>
        </p:txBody>
      </p:sp>
    </p:spTree>
    <p:custDataLst>
      <p:tags r:id="rId1"/>
    </p:custDataLst>
    <p:extLst>
      <p:ext uri="{BB962C8B-B14F-4D97-AF65-F5344CB8AC3E}">
        <p14:creationId xmlns:p14="http://schemas.microsoft.com/office/powerpoint/2010/main" val="21410461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228600" y="304800"/>
            <a:ext cx="8686800" cy="5821363"/>
          </a:xfrm>
        </p:spPr>
        <p:txBody>
          <a:bodyPr>
            <a:normAutofit/>
          </a:bodyPr>
          <a:lstStyle/>
          <a:p>
            <a:pPr marL="0" indent="0">
              <a:buNone/>
            </a:pPr>
            <a:endParaRPr lang="en-US" sz="2400" dirty="0" smtClean="0"/>
          </a:p>
          <a:p>
            <a:pPr marL="0" indent="0">
              <a:buNone/>
            </a:pPr>
            <a:endParaRPr lang="en-US" sz="2400" dirty="0"/>
          </a:p>
          <a:p>
            <a:pPr marL="0" indent="0">
              <a:buNone/>
            </a:pPr>
            <a:endParaRPr lang="en-US" sz="2400" dirty="0" smtClean="0"/>
          </a:p>
          <a:p>
            <a:pPr marL="0" indent="0" algn="ctr">
              <a:buNone/>
            </a:pPr>
            <a:r>
              <a:rPr lang="en-US" sz="4000" i="1" dirty="0"/>
              <a:t>Natural justice is not intended to be a precise and uniform code of procedure. What the court seek to enforce is </a:t>
            </a:r>
            <a:r>
              <a:rPr lang="en-US" sz="4000" b="1" i="1" dirty="0">
                <a:solidFill>
                  <a:srgbClr val="FF0000"/>
                </a:solidFill>
              </a:rPr>
              <a:t>substantial justice</a:t>
            </a:r>
            <a:r>
              <a:rPr lang="en-US" sz="4000" i="1" dirty="0"/>
              <a:t>.</a:t>
            </a:r>
          </a:p>
          <a:p>
            <a:pPr marL="0" indent="0" algn="ctr">
              <a:buNone/>
            </a:pPr>
            <a:endParaRPr lang="en-US" sz="2400" dirty="0"/>
          </a:p>
        </p:txBody>
      </p:sp>
    </p:spTree>
    <p:custDataLst>
      <p:tags r:id="rId1"/>
    </p:custDataLst>
    <p:extLst>
      <p:ext uri="{BB962C8B-B14F-4D97-AF65-F5344CB8AC3E}">
        <p14:creationId xmlns:p14="http://schemas.microsoft.com/office/powerpoint/2010/main" val="41865742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228600" y="304800"/>
            <a:ext cx="8686800" cy="5821363"/>
          </a:xfrm>
        </p:spPr>
        <p:txBody>
          <a:bodyPr>
            <a:normAutofit/>
          </a:bodyPr>
          <a:lstStyle/>
          <a:p>
            <a:pPr marL="0" indent="0" algn="ctr">
              <a:buNone/>
            </a:pPr>
            <a:r>
              <a:rPr lang="en-US" sz="2400" b="1" dirty="0">
                <a:solidFill>
                  <a:srgbClr val="FF0000"/>
                </a:solidFill>
              </a:rPr>
              <a:t>Duty to act </a:t>
            </a:r>
            <a:r>
              <a:rPr lang="en-US" sz="2400" b="1" dirty="0" smtClean="0">
                <a:solidFill>
                  <a:srgbClr val="FF0000"/>
                </a:solidFill>
              </a:rPr>
              <a:t>fairly</a:t>
            </a:r>
          </a:p>
          <a:p>
            <a:pPr marL="0" indent="0" algn="ctr">
              <a:buNone/>
            </a:pPr>
            <a:endParaRPr lang="en-US" sz="2400" dirty="0">
              <a:solidFill>
                <a:srgbClr val="FF0000"/>
              </a:solidFill>
            </a:endParaRPr>
          </a:p>
          <a:p>
            <a:pPr marL="344488" algn="just">
              <a:buFont typeface="Wingdings" charset="2"/>
              <a:buChar char="Ø"/>
            </a:pPr>
            <a:r>
              <a:rPr lang="en-US" sz="2400" dirty="0"/>
              <a:t>Some are of the opinion that duty to act fairly is not rationally distinguishable from the duty to observe the rules of natural justice</a:t>
            </a:r>
            <a:r>
              <a:rPr lang="en-US" sz="2400" dirty="0" smtClean="0"/>
              <a:t>.</a:t>
            </a:r>
          </a:p>
          <a:p>
            <a:pPr marL="1588" indent="0" algn="just">
              <a:buNone/>
            </a:pPr>
            <a:endParaRPr lang="en-US" sz="2400" dirty="0"/>
          </a:p>
          <a:p>
            <a:pPr marL="344488" lvl="0" algn="just">
              <a:buFont typeface="Wingdings" charset="2"/>
              <a:buChar char="Ø"/>
            </a:pPr>
            <a:r>
              <a:rPr lang="en-US" sz="2400" dirty="0"/>
              <a:t>Judges sometimes uses the terminology interchangeably</a:t>
            </a:r>
            <a:r>
              <a:rPr lang="en-US" sz="2400" dirty="0" smtClean="0"/>
              <a:t>.</a:t>
            </a:r>
          </a:p>
          <a:p>
            <a:pPr marL="1588" lvl="0" indent="0" algn="just">
              <a:buNone/>
            </a:pPr>
            <a:endParaRPr lang="en-US" sz="2400" dirty="0"/>
          </a:p>
          <a:p>
            <a:pPr marL="344488" algn="just">
              <a:buFont typeface="Wingdings" charset="2"/>
              <a:buChar char="Ø"/>
            </a:pPr>
            <a:r>
              <a:rPr lang="en-US" sz="2400" dirty="0"/>
              <a:t>It has been suggested that </a:t>
            </a:r>
            <a:r>
              <a:rPr lang="en-US" sz="2400" b="1" i="1" dirty="0">
                <a:solidFill>
                  <a:srgbClr val="FF0000"/>
                </a:solidFill>
              </a:rPr>
              <a:t>although in some situation, there is no duty to apply the rule of natural justice, yet the decision maker are under the duty to act fairly</a:t>
            </a:r>
            <a:r>
              <a:rPr lang="en-US" sz="2400" b="1" i="1" dirty="0" smtClean="0">
                <a:solidFill>
                  <a:srgbClr val="FF0000"/>
                </a:solidFill>
              </a:rPr>
              <a:t>.</a:t>
            </a:r>
          </a:p>
          <a:p>
            <a:pPr marL="1588" indent="0" algn="just">
              <a:buNone/>
            </a:pPr>
            <a:endParaRPr lang="en-US" sz="2400" b="1" i="1" dirty="0">
              <a:solidFill>
                <a:srgbClr val="FF0000"/>
              </a:solidFill>
            </a:endParaRPr>
          </a:p>
          <a:p>
            <a:pPr marL="344488" algn="just">
              <a:buFont typeface="Wingdings" charset="2"/>
              <a:buChar char="Ø"/>
            </a:pPr>
            <a:r>
              <a:rPr lang="en-US" sz="2400" dirty="0"/>
              <a:t>The duty to act fairly prohibits the decision maker from acting capriciously.</a:t>
            </a:r>
          </a:p>
          <a:p>
            <a:pPr marL="0" indent="0">
              <a:buNone/>
            </a:pPr>
            <a:endParaRPr lang="en-US" sz="2400" dirty="0"/>
          </a:p>
        </p:txBody>
      </p:sp>
    </p:spTree>
    <p:custDataLst>
      <p:tags r:id="rId1"/>
    </p:custDataLst>
    <p:extLst>
      <p:ext uri="{BB962C8B-B14F-4D97-AF65-F5344CB8AC3E}">
        <p14:creationId xmlns:p14="http://schemas.microsoft.com/office/powerpoint/2010/main" val="19187862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381000"/>
            <a:ext cx="7924800" cy="707886"/>
          </a:xfrm>
          <a:prstGeom prst="rect">
            <a:avLst/>
          </a:prstGeom>
          <a:noFill/>
        </p:spPr>
        <p:txBody>
          <a:bodyPr wrap="square" rtlCol="0">
            <a:normAutofit fontScale="47500" lnSpcReduction="20000"/>
          </a:bodyPr>
          <a:lstStyle/>
          <a:p>
            <a:pPr algn="ctr"/>
            <a:r>
              <a:rPr lang="en-US" sz="2400" dirty="0"/>
              <a:t/>
            </a:r>
            <a:br>
              <a:rPr lang="en-US" sz="2400" dirty="0"/>
            </a:br>
            <a:r>
              <a:rPr lang="en-US" sz="4500" b="1" dirty="0" smtClean="0">
                <a:solidFill>
                  <a:srgbClr val="FF0000"/>
                </a:solidFill>
                <a:latin typeface="Arial Black"/>
                <a:cs typeface="Arial Black"/>
              </a:rPr>
              <a:t>DUTY TO ACT FAIRLY</a:t>
            </a:r>
            <a:r>
              <a:rPr lang="en-US" sz="2400" b="1" dirty="0">
                <a:solidFill>
                  <a:srgbClr val="FF0000"/>
                </a:solidFill>
                <a:latin typeface="Arial Black"/>
                <a:cs typeface="Arial Black"/>
              </a:rPr>
              <a:t/>
            </a:r>
            <a:br>
              <a:rPr lang="en-US" sz="2400" b="1" dirty="0">
                <a:solidFill>
                  <a:srgbClr val="FF0000"/>
                </a:solidFill>
                <a:latin typeface="Arial Black"/>
                <a:cs typeface="Arial Black"/>
              </a:rPr>
            </a:br>
            <a:endParaRPr lang="en-US" sz="2400" dirty="0">
              <a:solidFill>
                <a:srgbClr val="FF0000"/>
              </a:solidFill>
              <a:latin typeface="+mj-lt"/>
              <a:cs typeface="Arial" pitchFamily="34" charset="0"/>
            </a:endParaRPr>
          </a:p>
        </p:txBody>
      </p:sp>
      <p:sp>
        <p:nvSpPr>
          <p:cNvPr id="4" name="Content Placeholder 3"/>
          <p:cNvSpPr>
            <a:spLocks noGrp="1"/>
          </p:cNvSpPr>
          <p:nvPr>
            <p:ph idx="1"/>
          </p:nvPr>
        </p:nvSpPr>
        <p:spPr>
          <a:xfrm>
            <a:off x="228600" y="914400"/>
            <a:ext cx="8686800" cy="5211763"/>
          </a:xfrm>
        </p:spPr>
        <p:txBody>
          <a:bodyPr>
            <a:normAutofit fontScale="92500" lnSpcReduction="10000"/>
          </a:bodyPr>
          <a:lstStyle/>
          <a:p>
            <a:pPr lvl="0" algn="just"/>
            <a:r>
              <a:rPr lang="en-US" sz="2400" dirty="0"/>
              <a:t>Is incumbent on every decision maker whose decision will affect the </a:t>
            </a:r>
            <a:r>
              <a:rPr lang="en-US" sz="2400" b="1" u="sng" dirty="0">
                <a:solidFill>
                  <a:srgbClr val="0000FF"/>
                </a:solidFill>
              </a:rPr>
              <a:t>individual interests</a:t>
            </a:r>
            <a:r>
              <a:rPr lang="en-US" sz="2400" dirty="0"/>
              <a:t>.</a:t>
            </a:r>
          </a:p>
          <a:p>
            <a:pPr lvl="0" algn="just"/>
            <a:r>
              <a:rPr lang="en-US" sz="2400" dirty="0"/>
              <a:t>The rules of natural justice only apply when some sort of definite</a:t>
            </a:r>
            <a:r>
              <a:rPr lang="en-US" sz="2400" u="sng" dirty="0">
                <a:solidFill>
                  <a:srgbClr val="0000FF"/>
                </a:solidFill>
              </a:rPr>
              <a:t> </a:t>
            </a:r>
            <a:r>
              <a:rPr lang="en-US" sz="2400" b="1" u="sng" dirty="0">
                <a:solidFill>
                  <a:srgbClr val="0000FF"/>
                </a:solidFill>
              </a:rPr>
              <a:t>code of procedure </a:t>
            </a:r>
            <a:r>
              <a:rPr lang="en-US" sz="2400" dirty="0"/>
              <a:t>must be adopted, </a:t>
            </a:r>
            <a:r>
              <a:rPr lang="en-US" sz="2400" b="1" dirty="0">
                <a:solidFill>
                  <a:srgbClr val="0000FF"/>
                </a:solidFill>
              </a:rPr>
              <a:t>however flexible that code may be &amp; however much the decision maker is said to be master of his own procedure.</a:t>
            </a:r>
          </a:p>
          <a:p>
            <a:pPr lvl="0" algn="just"/>
            <a:endParaRPr lang="en-US" sz="2400" dirty="0"/>
          </a:p>
          <a:p>
            <a:pPr algn="just"/>
            <a:r>
              <a:rPr lang="en-US" sz="2400" dirty="0"/>
              <a:t>The rules of natural justice are formulated </a:t>
            </a:r>
            <a:r>
              <a:rPr lang="en-US" sz="2400" dirty="0" smtClean="0"/>
              <a:t>as</a:t>
            </a:r>
          </a:p>
          <a:p>
            <a:pPr marL="0" indent="0" algn="just">
              <a:buNone/>
            </a:pPr>
            <a:endParaRPr lang="en-US" sz="2400" dirty="0"/>
          </a:p>
          <a:p>
            <a:pPr lvl="0" algn="just"/>
            <a:r>
              <a:rPr lang="en-US" sz="2400" b="1" dirty="0" err="1">
                <a:solidFill>
                  <a:srgbClr val="FF0000"/>
                </a:solidFill>
              </a:rPr>
              <a:t>nemo</a:t>
            </a:r>
            <a:r>
              <a:rPr lang="en-US" sz="2400" b="1" dirty="0">
                <a:solidFill>
                  <a:srgbClr val="FF0000"/>
                </a:solidFill>
              </a:rPr>
              <a:t> </a:t>
            </a:r>
            <a:r>
              <a:rPr lang="en-US" sz="2400" b="1" dirty="0" err="1">
                <a:solidFill>
                  <a:srgbClr val="FF0000"/>
                </a:solidFill>
              </a:rPr>
              <a:t>judex</a:t>
            </a:r>
            <a:r>
              <a:rPr lang="en-US" sz="2400" b="1" dirty="0">
                <a:solidFill>
                  <a:srgbClr val="FF0000"/>
                </a:solidFill>
              </a:rPr>
              <a:t> in cause </a:t>
            </a:r>
            <a:r>
              <a:rPr lang="en-US" sz="2400" b="1" dirty="0" err="1">
                <a:solidFill>
                  <a:srgbClr val="FF0000"/>
                </a:solidFill>
              </a:rPr>
              <a:t>sua</a:t>
            </a:r>
            <a:r>
              <a:rPr lang="en-US" sz="2400" b="1" dirty="0">
                <a:solidFill>
                  <a:srgbClr val="FF0000"/>
                </a:solidFill>
              </a:rPr>
              <a:t> </a:t>
            </a:r>
          </a:p>
          <a:p>
            <a:pPr lvl="0" algn="just"/>
            <a:r>
              <a:rPr lang="en-US" sz="2400" dirty="0"/>
              <a:t>no one shall be a judge in his own cause / rule against bias.</a:t>
            </a:r>
          </a:p>
          <a:p>
            <a:pPr lvl="0" algn="just"/>
            <a:endParaRPr lang="en-US" sz="2400" dirty="0"/>
          </a:p>
          <a:p>
            <a:pPr lvl="0" algn="just"/>
            <a:r>
              <a:rPr lang="en-US" sz="2400" b="1" dirty="0" err="1">
                <a:solidFill>
                  <a:srgbClr val="FF0000"/>
                </a:solidFill>
              </a:rPr>
              <a:t>audi</a:t>
            </a:r>
            <a:r>
              <a:rPr lang="en-US" sz="2400" b="1" dirty="0">
                <a:solidFill>
                  <a:srgbClr val="FF0000"/>
                </a:solidFill>
              </a:rPr>
              <a:t> </a:t>
            </a:r>
            <a:r>
              <a:rPr lang="en-US" sz="2400" b="1" dirty="0" err="1">
                <a:solidFill>
                  <a:srgbClr val="FF0000"/>
                </a:solidFill>
              </a:rPr>
              <a:t>alteram</a:t>
            </a:r>
            <a:r>
              <a:rPr lang="en-US" sz="2400" b="1" dirty="0">
                <a:solidFill>
                  <a:srgbClr val="FF0000"/>
                </a:solidFill>
              </a:rPr>
              <a:t> </a:t>
            </a:r>
            <a:r>
              <a:rPr lang="en-US" sz="2400" b="1" dirty="0" err="1">
                <a:solidFill>
                  <a:srgbClr val="FF0000"/>
                </a:solidFill>
              </a:rPr>
              <a:t>partem</a:t>
            </a:r>
            <a:endParaRPr lang="en-US" sz="2400" b="1" dirty="0">
              <a:solidFill>
                <a:srgbClr val="FF0000"/>
              </a:solidFill>
            </a:endParaRPr>
          </a:p>
          <a:p>
            <a:pPr lvl="0" algn="just"/>
            <a:r>
              <a:rPr lang="en-US" sz="2400" dirty="0"/>
              <a:t>right to a fair hearing.</a:t>
            </a:r>
          </a:p>
          <a:p>
            <a:pPr marL="0" indent="0">
              <a:buNone/>
            </a:pPr>
            <a:endParaRPr lang="en-US" sz="2400" dirty="0"/>
          </a:p>
        </p:txBody>
      </p:sp>
    </p:spTree>
    <p:custDataLst>
      <p:tags r:id="rId1"/>
    </p:custDataLst>
    <p:extLst>
      <p:ext uri="{BB962C8B-B14F-4D97-AF65-F5344CB8AC3E}">
        <p14:creationId xmlns:p14="http://schemas.microsoft.com/office/powerpoint/2010/main" val="9618713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228600" y="304800"/>
            <a:ext cx="8686800" cy="5821363"/>
          </a:xfrm>
        </p:spPr>
        <p:txBody>
          <a:bodyPr>
            <a:normAutofit/>
          </a:bodyPr>
          <a:lstStyle/>
          <a:p>
            <a:pPr marL="0" indent="0" algn="just">
              <a:buNone/>
            </a:pPr>
            <a:endParaRPr lang="en-US" sz="2400" dirty="0" smtClean="0"/>
          </a:p>
          <a:p>
            <a:pPr marL="0" indent="0" algn="just">
              <a:buNone/>
            </a:pPr>
            <a:r>
              <a:rPr lang="en-US" sz="2400" dirty="0" smtClean="0"/>
              <a:t>This </a:t>
            </a:r>
            <a:r>
              <a:rPr lang="en-US" sz="2400" dirty="0"/>
              <a:t>usually applies in the following area</a:t>
            </a:r>
            <a:r>
              <a:rPr lang="en-US" sz="2400" dirty="0" smtClean="0"/>
              <a:t>:</a:t>
            </a:r>
          </a:p>
          <a:p>
            <a:pPr marL="0" indent="0" algn="just">
              <a:buNone/>
            </a:pPr>
            <a:endParaRPr lang="en-US" sz="2400" dirty="0"/>
          </a:p>
          <a:p>
            <a:pPr marL="515938" lvl="0" indent="-514350" algn="just">
              <a:buFont typeface="+mj-lt"/>
              <a:buAutoNum type="romanUcPeriod"/>
            </a:pPr>
            <a:r>
              <a:rPr lang="en-US" sz="2400" dirty="0"/>
              <a:t>in the area that affects a </a:t>
            </a:r>
            <a:r>
              <a:rPr lang="en-US" sz="2400" b="1" dirty="0">
                <a:solidFill>
                  <a:srgbClr val="FF0000"/>
                </a:solidFill>
              </a:rPr>
              <a:t>large group </a:t>
            </a:r>
            <a:r>
              <a:rPr lang="en-US" sz="2400" dirty="0"/>
              <a:t>as opposed to individuals.</a:t>
            </a:r>
          </a:p>
          <a:p>
            <a:pPr lvl="0" algn="just"/>
            <a:endParaRPr lang="en-US" sz="2400" dirty="0"/>
          </a:p>
          <a:p>
            <a:pPr marL="515938" lvl="0" indent="-514350" algn="just">
              <a:buFont typeface="+mj-lt"/>
              <a:buAutoNum type="romanUcPeriod"/>
            </a:pPr>
            <a:r>
              <a:rPr lang="en-US" sz="2400" dirty="0"/>
              <a:t>Part and parcel of </a:t>
            </a:r>
            <a:r>
              <a:rPr lang="en-US" sz="2400" b="1" dirty="0">
                <a:solidFill>
                  <a:srgbClr val="FF0000"/>
                </a:solidFill>
              </a:rPr>
              <a:t>everyday administration</a:t>
            </a:r>
            <a:r>
              <a:rPr lang="en-US" sz="2400" dirty="0"/>
              <a:t>.</a:t>
            </a:r>
          </a:p>
          <a:p>
            <a:pPr marL="515938" lvl="0" indent="-514350" algn="just">
              <a:buFont typeface="+mj-lt"/>
              <a:buAutoNum type="romanUcPeriod"/>
            </a:pPr>
            <a:endParaRPr lang="en-US" sz="2400" dirty="0"/>
          </a:p>
          <a:p>
            <a:pPr marL="515938" lvl="0" indent="-514350" algn="just">
              <a:buFont typeface="+mj-lt"/>
              <a:buAutoNum type="romanUcPeriod"/>
            </a:pPr>
            <a:r>
              <a:rPr lang="en-US" sz="2400" dirty="0"/>
              <a:t>Made by bodies which are so different in form and function from those usually subjected to natural justice in that the court would be happier if </a:t>
            </a:r>
            <a:r>
              <a:rPr lang="en-US" sz="2400" b="1" dirty="0">
                <a:solidFill>
                  <a:srgbClr val="FF0000"/>
                </a:solidFill>
              </a:rPr>
              <a:t>flexible notions of fairness rather then stretching the rule of natural justice even further.</a:t>
            </a:r>
          </a:p>
          <a:p>
            <a:pPr marL="0" indent="0">
              <a:buNone/>
            </a:pPr>
            <a:endParaRPr lang="en-US" sz="2400" dirty="0"/>
          </a:p>
        </p:txBody>
      </p:sp>
    </p:spTree>
    <p:custDataLst>
      <p:tags r:id="rId1"/>
    </p:custDataLst>
    <p:extLst>
      <p:ext uri="{BB962C8B-B14F-4D97-AF65-F5344CB8AC3E}">
        <p14:creationId xmlns:p14="http://schemas.microsoft.com/office/powerpoint/2010/main" val="32322774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228600" y="228600"/>
            <a:ext cx="8686800" cy="5897563"/>
          </a:xfrm>
        </p:spPr>
        <p:txBody>
          <a:bodyPr>
            <a:normAutofit fontScale="92500" lnSpcReduction="10000"/>
          </a:bodyPr>
          <a:lstStyle/>
          <a:p>
            <a:pPr algn="just"/>
            <a:r>
              <a:rPr lang="en-US" sz="2400" b="1" dirty="0">
                <a:solidFill>
                  <a:srgbClr val="FF0000"/>
                </a:solidFill>
              </a:rPr>
              <a:t>R v Liverpool Corporation ex parte Liverpool Taxi Fleet Operators Association [1972] </a:t>
            </a:r>
            <a:endParaRPr lang="en-US" sz="2400" b="1" dirty="0" smtClean="0">
              <a:solidFill>
                <a:srgbClr val="FF0000"/>
              </a:solidFill>
            </a:endParaRPr>
          </a:p>
          <a:p>
            <a:pPr marL="0" indent="0" algn="just">
              <a:buNone/>
            </a:pPr>
            <a:endParaRPr lang="en-US" sz="2400" b="1" dirty="0">
              <a:solidFill>
                <a:srgbClr val="FF0000"/>
              </a:solidFill>
            </a:endParaRPr>
          </a:p>
          <a:p>
            <a:pPr marL="344488" lvl="0" algn="just">
              <a:buFont typeface="Wingdings" charset="2"/>
              <a:buChar char="Ø"/>
            </a:pPr>
            <a:r>
              <a:rPr lang="en-US" sz="2400" dirty="0"/>
              <a:t>The town clerk of Liverpool assured the bodies representing taxi drivers that</a:t>
            </a:r>
            <a:r>
              <a:rPr lang="en-US" sz="2400" b="1" dirty="0">
                <a:solidFill>
                  <a:srgbClr val="3366FF"/>
                </a:solidFill>
              </a:rPr>
              <a:t> no increase in the number of taxi licenses would be made without consulting them. </a:t>
            </a:r>
          </a:p>
          <a:p>
            <a:pPr marL="344488" lvl="0" algn="just">
              <a:buFont typeface="Wingdings" charset="2"/>
              <a:buChar char="Ø"/>
            </a:pPr>
            <a:r>
              <a:rPr lang="en-US" sz="2400" dirty="0"/>
              <a:t>The sub-committee of the council </a:t>
            </a:r>
            <a:r>
              <a:rPr lang="en-US" sz="2400" b="1" i="1" dirty="0">
                <a:solidFill>
                  <a:srgbClr val="FF0000"/>
                </a:solidFill>
              </a:rPr>
              <a:t>recommended gradual increase after hearing representations from lawyers representing the taxi drivers.</a:t>
            </a:r>
          </a:p>
          <a:p>
            <a:pPr marL="344488" lvl="0" algn="just">
              <a:buFont typeface="Wingdings" charset="2"/>
              <a:buChar char="Ø"/>
            </a:pPr>
            <a:r>
              <a:rPr lang="en-US" sz="2400" dirty="0"/>
              <a:t>An undertaking was given in the council that there will be no increase until the legislation is passed. </a:t>
            </a:r>
          </a:p>
          <a:p>
            <a:pPr marL="344488" lvl="0" algn="just">
              <a:buFont typeface="Wingdings" charset="2"/>
              <a:buChar char="Ø"/>
            </a:pPr>
            <a:r>
              <a:rPr lang="en-US" sz="2400" dirty="0"/>
              <a:t>The council was then advised that this restriction acted as an improper fetter to their discretion and the numbers of taxi licenses increased.</a:t>
            </a:r>
          </a:p>
          <a:p>
            <a:pPr lvl="0" algn="just"/>
            <a:endParaRPr lang="en-US" sz="2400" dirty="0"/>
          </a:p>
          <a:p>
            <a:pPr marL="0" indent="0" algn="just">
              <a:buNone/>
            </a:pPr>
            <a:r>
              <a:rPr lang="en-US" sz="2400" dirty="0"/>
              <a:t>Court of Appeal held: </a:t>
            </a:r>
            <a:r>
              <a:rPr lang="en-US" sz="2400" b="1" i="1" dirty="0">
                <a:solidFill>
                  <a:srgbClr val="3366FF"/>
                </a:solidFill>
              </a:rPr>
              <a:t>although the council was exercising an administrative function in determining the number of taxi-licenses to be allocated in the city, </a:t>
            </a:r>
            <a:r>
              <a:rPr lang="en-US" sz="2400" b="1" i="1" dirty="0">
                <a:solidFill>
                  <a:srgbClr val="FF0000"/>
                </a:solidFill>
              </a:rPr>
              <a:t>the court shall not hesitate to intervene in a suitable case in ensuring fairness. </a:t>
            </a:r>
          </a:p>
          <a:p>
            <a:pPr marL="0" indent="0">
              <a:buNone/>
            </a:pPr>
            <a:endParaRPr lang="en-US" sz="2400" dirty="0"/>
          </a:p>
        </p:txBody>
      </p:sp>
    </p:spTree>
    <p:custDataLst>
      <p:tags r:id="rId1"/>
    </p:custDataLst>
    <p:extLst>
      <p:ext uri="{BB962C8B-B14F-4D97-AF65-F5344CB8AC3E}">
        <p14:creationId xmlns:p14="http://schemas.microsoft.com/office/powerpoint/2010/main" val="39620756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228600" y="228600"/>
            <a:ext cx="8686800" cy="5897563"/>
          </a:xfrm>
        </p:spPr>
        <p:txBody>
          <a:bodyPr>
            <a:normAutofit/>
          </a:bodyPr>
          <a:lstStyle/>
          <a:p>
            <a:pPr marL="1588" indent="0" algn="just">
              <a:buNone/>
            </a:pPr>
            <a:endParaRPr lang="en-US" sz="2400" dirty="0" smtClean="0"/>
          </a:p>
          <a:p>
            <a:pPr marL="1588" indent="0" algn="just">
              <a:buNone/>
            </a:pPr>
            <a:endParaRPr lang="en-US" sz="2400" dirty="0" smtClean="0"/>
          </a:p>
          <a:p>
            <a:pPr marL="344488" algn="just">
              <a:buFont typeface="Wingdings" charset="2"/>
              <a:buChar char="Ø"/>
            </a:pPr>
            <a:r>
              <a:rPr lang="en-US" sz="2400" dirty="0" smtClean="0"/>
              <a:t>This </a:t>
            </a:r>
            <a:r>
              <a:rPr lang="en-US" sz="2400" dirty="0"/>
              <a:t>example shows that where </a:t>
            </a:r>
            <a:r>
              <a:rPr lang="en-US" sz="2400" b="1" i="1" dirty="0">
                <a:solidFill>
                  <a:srgbClr val="FF0000"/>
                </a:solidFill>
              </a:rPr>
              <a:t>‘the duty to act fairly’ </a:t>
            </a:r>
            <a:r>
              <a:rPr lang="en-US" sz="2400" dirty="0"/>
              <a:t>was preferred to the rules of natural justice as a tool of </a:t>
            </a:r>
            <a:r>
              <a:rPr lang="en-US" sz="2400" b="1" dirty="0">
                <a:solidFill>
                  <a:srgbClr val="3366FF"/>
                </a:solidFill>
              </a:rPr>
              <a:t>judicial control. </a:t>
            </a:r>
          </a:p>
          <a:p>
            <a:pPr algn="just"/>
            <a:endParaRPr lang="en-US" sz="2400" dirty="0"/>
          </a:p>
          <a:p>
            <a:pPr marL="344488" lvl="0" algn="just">
              <a:buFont typeface="Wingdings" charset="2"/>
              <a:buChar char="Ø"/>
            </a:pPr>
            <a:r>
              <a:rPr lang="en-US" sz="2400" dirty="0"/>
              <a:t>Example of decision-making process which are so far removed from where the rule of natural justice would apply.</a:t>
            </a:r>
          </a:p>
          <a:p>
            <a:pPr marL="344488" lvl="0" algn="just">
              <a:buFont typeface="Wingdings" charset="2"/>
              <a:buChar char="Ø"/>
            </a:pPr>
            <a:endParaRPr lang="en-US" sz="2400" dirty="0"/>
          </a:p>
          <a:p>
            <a:pPr marL="344488" lvl="0" algn="just">
              <a:buFont typeface="Wingdings" charset="2"/>
              <a:buChar char="Ø"/>
            </a:pPr>
            <a:r>
              <a:rPr lang="en-US" sz="2400" dirty="0"/>
              <a:t>They are </a:t>
            </a:r>
            <a:r>
              <a:rPr lang="en-US" sz="2400" b="1" i="1" dirty="0">
                <a:solidFill>
                  <a:srgbClr val="3366FF"/>
                </a:solidFill>
              </a:rPr>
              <a:t>decisions taken in a context where the effect of requiring fairness to one group or individual must be considered in the scope of exercising administrative duty. </a:t>
            </a:r>
          </a:p>
          <a:p>
            <a:pPr marL="0" indent="0">
              <a:buNone/>
            </a:pPr>
            <a:endParaRPr lang="en-US" sz="2400" dirty="0"/>
          </a:p>
        </p:txBody>
      </p:sp>
    </p:spTree>
    <p:custDataLst>
      <p:tags r:id="rId1"/>
    </p:custDataLst>
    <p:extLst>
      <p:ext uri="{BB962C8B-B14F-4D97-AF65-F5344CB8AC3E}">
        <p14:creationId xmlns:p14="http://schemas.microsoft.com/office/powerpoint/2010/main" val="23499416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228600" y="228600"/>
            <a:ext cx="8686800" cy="5897563"/>
          </a:xfrm>
        </p:spPr>
        <p:txBody>
          <a:bodyPr>
            <a:normAutofit fontScale="92500" lnSpcReduction="10000"/>
          </a:bodyPr>
          <a:lstStyle/>
          <a:p>
            <a:pPr marL="0" indent="0" algn="ctr">
              <a:buNone/>
            </a:pPr>
            <a:r>
              <a:rPr lang="en-US" sz="3600" dirty="0">
                <a:solidFill>
                  <a:srgbClr val="FF0000"/>
                </a:solidFill>
              </a:rPr>
              <a:t>ADMINISTRATIVE LAW </a:t>
            </a:r>
          </a:p>
          <a:p>
            <a:pPr marL="0" indent="0" algn="ctr">
              <a:buNone/>
            </a:pPr>
            <a:r>
              <a:rPr lang="en-US" sz="3600" dirty="0">
                <a:solidFill>
                  <a:srgbClr val="FF0000"/>
                </a:solidFill>
              </a:rPr>
              <a:t>OF MALAYSIA AND </a:t>
            </a:r>
            <a:r>
              <a:rPr lang="en-US" sz="3600" dirty="0" smtClean="0">
                <a:solidFill>
                  <a:srgbClr val="FF0000"/>
                </a:solidFill>
              </a:rPr>
              <a:t>SINGAPORE</a:t>
            </a:r>
          </a:p>
          <a:p>
            <a:pPr marL="0" indent="0" algn="ctr">
              <a:buNone/>
            </a:pPr>
            <a:endParaRPr lang="en-US" sz="3600" dirty="0">
              <a:solidFill>
                <a:srgbClr val="FF0000"/>
              </a:solidFill>
            </a:endParaRPr>
          </a:p>
          <a:p>
            <a:pPr marL="0" indent="0" algn="ctr">
              <a:buNone/>
            </a:pPr>
            <a:r>
              <a:rPr lang="en-US" sz="3600" dirty="0">
                <a:solidFill>
                  <a:srgbClr val="FF0000"/>
                </a:solidFill>
              </a:rPr>
              <a:t>MP </a:t>
            </a:r>
            <a:r>
              <a:rPr lang="en-US" sz="3600" dirty="0" smtClean="0">
                <a:solidFill>
                  <a:srgbClr val="FF0000"/>
                </a:solidFill>
              </a:rPr>
              <a:t>JAIN</a:t>
            </a:r>
          </a:p>
          <a:p>
            <a:pPr marL="0" indent="0" algn="ctr">
              <a:buNone/>
            </a:pPr>
            <a:endParaRPr lang="en-US" sz="3600" dirty="0">
              <a:solidFill>
                <a:srgbClr val="FF0000"/>
              </a:solidFill>
            </a:endParaRPr>
          </a:p>
          <a:p>
            <a:pPr marL="0" indent="0" algn="ctr">
              <a:buNone/>
            </a:pPr>
            <a:r>
              <a:rPr lang="en-US" sz="3600" dirty="0">
                <a:solidFill>
                  <a:srgbClr val="FF0000"/>
                </a:solidFill>
              </a:rPr>
              <a:t>UPDATED BY DR DAMIEN </a:t>
            </a:r>
            <a:r>
              <a:rPr lang="en-US" sz="3600" dirty="0" smtClean="0">
                <a:solidFill>
                  <a:srgbClr val="FF0000"/>
                </a:solidFill>
              </a:rPr>
              <a:t>J.CRIMEAN</a:t>
            </a:r>
          </a:p>
          <a:p>
            <a:pPr marL="0" indent="0" algn="ctr">
              <a:buNone/>
            </a:pPr>
            <a:endParaRPr lang="en-US" sz="3600" dirty="0">
              <a:solidFill>
                <a:srgbClr val="FF0000"/>
              </a:solidFill>
            </a:endParaRPr>
          </a:p>
          <a:p>
            <a:pPr marL="0" indent="0" algn="ctr">
              <a:buNone/>
            </a:pPr>
            <a:r>
              <a:rPr lang="en-US" sz="3600" dirty="0" smtClean="0">
                <a:solidFill>
                  <a:srgbClr val="FF0000"/>
                </a:solidFill>
              </a:rPr>
              <a:t>LEXISNEXIS</a:t>
            </a:r>
          </a:p>
          <a:p>
            <a:pPr marL="0" indent="0" algn="ctr">
              <a:buNone/>
            </a:pPr>
            <a:endParaRPr lang="en-US" sz="3600" dirty="0">
              <a:solidFill>
                <a:srgbClr val="FF0000"/>
              </a:solidFill>
            </a:endParaRPr>
          </a:p>
          <a:p>
            <a:pPr marL="0" indent="0" algn="ctr">
              <a:buNone/>
            </a:pPr>
            <a:r>
              <a:rPr lang="en-US" sz="3600" dirty="0">
                <a:solidFill>
                  <a:srgbClr val="FF0000"/>
                </a:solidFill>
              </a:rPr>
              <a:t>3</a:t>
            </a:r>
            <a:r>
              <a:rPr lang="en-US" sz="3600" baseline="30000" dirty="0">
                <a:solidFill>
                  <a:srgbClr val="FF0000"/>
                </a:solidFill>
              </a:rPr>
              <a:t>RD</a:t>
            </a:r>
            <a:r>
              <a:rPr lang="en-US" sz="3600" dirty="0">
                <a:solidFill>
                  <a:srgbClr val="FF0000"/>
                </a:solidFill>
              </a:rPr>
              <a:t> EDITION</a:t>
            </a:r>
          </a:p>
          <a:p>
            <a:pPr marL="0" indent="0" algn="ctr">
              <a:buNone/>
            </a:pPr>
            <a:endParaRPr lang="en-US" sz="2400" dirty="0"/>
          </a:p>
        </p:txBody>
      </p:sp>
    </p:spTree>
    <p:custDataLst>
      <p:tags r:id="rId1"/>
    </p:custDataLst>
    <p:extLst>
      <p:ext uri="{BB962C8B-B14F-4D97-AF65-F5344CB8AC3E}">
        <p14:creationId xmlns:p14="http://schemas.microsoft.com/office/powerpoint/2010/main" val="4774991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228600" y="914400"/>
            <a:ext cx="8686800" cy="5211763"/>
          </a:xfrm>
        </p:spPr>
        <p:txBody>
          <a:bodyPr>
            <a:normAutofit/>
          </a:bodyPr>
          <a:lstStyle/>
          <a:p>
            <a:pPr marL="0" indent="0" algn="ctr">
              <a:buNone/>
            </a:pPr>
            <a:r>
              <a:rPr lang="en-US" sz="2400" b="1" u="sng" dirty="0">
                <a:solidFill>
                  <a:srgbClr val="FF0000"/>
                </a:solidFill>
              </a:rPr>
              <a:t>1. NEMO JUDEX IN CAUSE SUA – RIGHT TO A FAIR HEARING</a:t>
            </a:r>
            <a:endParaRPr lang="en-US" sz="2400" dirty="0">
              <a:solidFill>
                <a:srgbClr val="FF0000"/>
              </a:solidFill>
            </a:endParaRPr>
          </a:p>
          <a:p>
            <a:pPr marL="0" indent="0">
              <a:buNone/>
            </a:pPr>
            <a:endParaRPr lang="en-US" sz="2400" dirty="0" smtClean="0"/>
          </a:p>
          <a:p>
            <a:pPr marL="0" indent="0">
              <a:buNone/>
            </a:pPr>
            <a:endParaRPr lang="en-US" sz="2400" dirty="0"/>
          </a:p>
          <a:p>
            <a:pPr marL="344488" lvl="0" algn="just">
              <a:buFont typeface="Wingdings" charset="2"/>
              <a:buChar char="Ø"/>
            </a:pPr>
            <a:r>
              <a:rPr lang="en-US" sz="2400" dirty="0"/>
              <a:t>an adjudicator must not have any direct </a:t>
            </a:r>
            <a:r>
              <a:rPr lang="en-US" sz="2400" b="1" dirty="0">
                <a:solidFill>
                  <a:srgbClr val="3366FF"/>
                </a:solidFill>
              </a:rPr>
              <a:t>financial</a:t>
            </a:r>
            <a:r>
              <a:rPr lang="en-US" sz="2400" dirty="0"/>
              <a:t> or </a:t>
            </a:r>
            <a:r>
              <a:rPr lang="en-US" sz="2400" b="1" dirty="0">
                <a:solidFill>
                  <a:srgbClr val="3366FF"/>
                </a:solidFill>
              </a:rPr>
              <a:t>proprietary</a:t>
            </a:r>
            <a:r>
              <a:rPr lang="en-US" sz="2400" dirty="0"/>
              <a:t> </a:t>
            </a:r>
            <a:r>
              <a:rPr lang="en-US" sz="2400" b="1" dirty="0">
                <a:solidFill>
                  <a:srgbClr val="0000FF"/>
                </a:solidFill>
              </a:rPr>
              <a:t>interest</a:t>
            </a:r>
            <a:r>
              <a:rPr lang="en-US" sz="2400" dirty="0"/>
              <a:t> in the outcome of the proceed.</a:t>
            </a:r>
          </a:p>
          <a:p>
            <a:pPr algn="just"/>
            <a:endParaRPr lang="en-US" sz="2400" dirty="0"/>
          </a:p>
          <a:p>
            <a:pPr marL="344488" lvl="0" algn="just">
              <a:buFont typeface="Wingdings" charset="2"/>
              <a:buChar char="Ø"/>
            </a:pPr>
            <a:r>
              <a:rPr lang="en-US" sz="2400" dirty="0"/>
              <a:t>He must not be </a:t>
            </a:r>
            <a:r>
              <a:rPr lang="en-US" sz="2400" b="1" dirty="0">
                <a:solidFill>
                  <a:srgbClr val="0000FF"/>
                </a:solidFill>
              </a:rPr>
              <a:t>reasonable suspected</a:t>
            </a:r>
            <a:r>
              <a:rPr lang="en-US" sz="2400" dirty="0"/>
              <a:t>, or show a</a:t>
            </a:r>
            <a:r>
              <a:rPr lang="en-US" sz="2400" b="1" dirty="0">
                <a:solidFill>
                  <a:srgbClr val="3366FF"/>
                </a:solidFill>
              </a:rPr>
              <a:t> real likelihood of bias.</a:t>
            </a:r>
          </a:p>
          <a:p>
            <a:pPr marL="0" indent="0">
              <a:buNone/>
            </a:pPr>
            <a:endParaRPr lang="en-US" sz="2400" dirty="0"/>
          </a:p>
        </p:txBody>
      </p:sp>
    </p:spTree>
    <p:custDataLst>
      <p:tags r:id="rId1"/>
    </p:custDataLst>
    <p:extLst>
      <p:ext uri="{BB962C8B-B14F-4D97-AF65-F5344CB8AC3E}">
        <p14:creationId xmlns:p14="http://schemas.microsoft.com/office/powerpoint/2010/main" val="30934249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228600" y="381000"/>
            <a:ext cx="8686800" cy="5745163"/>
          </a:xfrm>
        </p:spPr>
        <p:txBody>
          <a:bodyPr>
            <a:normAutofit/>
          </a:bodyPr>
          <a:lstStyle/>
          <a:p>
            <a:pPr marL="0" indent="0" algn="just">
              <a:buNone/>
            </a:pPr>
            <a:r>
              <a:rPr lang="en-US" sz="2400" b="1" u="sng" dirty="0">
                <a:solidFill>
                  <a:srgbClr val="FF0000"/>
                </a:solidFill>
              </a:rPr>
              <a:t>An adjudicator must not have any direct financial or proprietary interest in the outcome of the </a:t>
            </a:r>
            <a:r>
              <a:rPr lang="en-US" sz="2400" b="1" u="sng" dirty="0" smtClean="0">
                <a:solidFill>
                  <a:srgbClr val="FF0000"/>
                </a:solidFill>
              </a:rPr>
              <a:t>proceed</a:t>
            </a:r>
            <a:endParaRPr lang="en-US" sz="2400" dirty="0">
              <a:solidFill>
                <a:srgbClr val="FF0000"/>
              </a:solidFill>
            </a:endParaRPr>
          </a:p>
          <a:p>
            <a:pPr lvl="0" algn="just"/>
            <a:r>
              <a:rPr lang="en-US" sz="2400" dirty="0"/>
              <a:t>No matter how small the adjudicator’s pecuniary interest may be, no matter how unlikely it is to affect his judgment, </a:t>
            </a:r>
            <a:r>
              <a:rPr lang="en-US" sz="2400" b="1" u="sng" dirty="0">
                <a:solidFill>
                  <a:srgbClr val="3366FF"/>
                </a:solidFill>
              </a:rPr>
              <a:t>he is disqualified from acting &amp; the decision which he has participated will be set aside</a:t>
            </a:r>
            <a:r>
              <a:rPr lang="en-US" sz="2400" dirty="0"/>
              <a:t>, unless:</a:t>
            </a:r>
          </a:p>
          <a:p>
            <a:pPr lvl="0" algn="just"/>
            <a:r>
              <a:rPr lang="en-US" sz="2400" dirty="0"/>
              <a:t>(</a:t>
            </a:r>
            <a:r>
              <a:rPr lang="en-US" sz="2400" dirty="0" err="1"/>
              <a:t>i</a:t>
            </a:r>
            <a:r>
              <a:rPr lang="en-US" sz="2400" dirty="0"/>
              <a:t>) The </a:t>
            </a:r>
            <a:r>
              <a:rPr lang="en-US" sz="2400" b="1" dirty="0">
                <a:solidFill>
                  <a:srgbClr val="FF0000"/>
                </a:solidFill>
              </a:rPr>
              <a:t>parties are made fully aware of his interest </a:t>
            </a:r>
            <a:r>
              <a:rPr lang="en-US" sz="2400" dirty="0"/>
              <a:t>in the proceedings &amp; clearly </a:t>
            </a:r>
            <a:r>
              <a:rPr lang="en-US" sz="2400" b="1" dirty="0">
                <a:solidFill>
                  <a:srgbClr val="FF0000"/>
                </a:solidFill>
              </a:rPr>
              <a:t>waived</a:t>
            </a:r>
            <a:r>
              <a:rPr lang="en-US" sz="2400" dirty="0"/>
              <a:t> their right to object to his participation OR</a:t>
            </a:r>
          </a:p>
          <a:p>
            <a:pPr lvl="0" algn="just"/>
            <a:r>
              <a:rPr lang="en-US" sz="2400" dirty="0"/>
              <a:t>(ii) he is empowered to sit by a </a:t>
            </a:r>
            <a:r>
              <a:rPr lang="en-US" sz="2400" b="1" dirty="0">
                <a:solidFill>
                  <a:srgbClr val="FF0000"/>
                </a:solidFill>
              </a:rPr>
              <a:t>special statutory dispensation</a:t>
            </a:r>
            <a:r>
              <a:rPr lang="en-US" sz="2400" dirty="0"/>
              <a:t>.</a:t>
            </a:r>
          </a:p>
          <a:p>
            <a:pPr lvl="0" algn="just"/>
            <a:r>
              <a:rPr lang="en-US" sz="2400" dirty="0"/>
              <a:t>(iii) in a very exceptional circumstances </a:t>
            </a:r>
            <a:r>
              <a:rPr lang="en-US" sz="2400" dirty="0" err="1"/>
              <a:t>ie</a:t>
            </a:r>
            <a:r>
              <a:rPr lang="en-US" sz="2400" dirty="0"/>
              <a:t> all the available adjudicators are affected by a disqualifying interest, in which case they may have to sit as a </a:t>
            </a:r>
            <a:r>
              <a:rPr lang="en-US" sz="2400" b="1" dirty="0">
                <a:solidFill>
                  <a:srgbClr val="FF0000"/>
                </a:solidFill>
              </a:rPr>
              <a:t>matter of necessity.</a:t>
            </a:r>
          </a:p>
          <a:p>
            <a:pPr marL="0" indent="0">
              <a:buNone/>
            </a:pPr>
            <a:endParaRPr lang="en-US" sz="2400" dirty="0"/>
          </a:p>
        </p:txBody>
      </p:sp>
    </p:spTree>
    <p:custDataLst>
      <p:tags r:id="rId1"/>
    </p:custDataLst>
    <p:extLst>
      <p:ext uri="{BB962C8B-B14F-4D97-AF65-F5344CB8AC3E}">
        <p14:creationId xmlns:p14="http://schemas.microsoft.com/office/powerpoint/2010/main" val="1777502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228600" y="304800"/>
            <a:ext cx="8686800" cy="5821363"/>
          </a:xfrm>
        </p:spPr>
        <p:txBody>
          <a:bodyPr>
            <a:normAutofit/>
          </a:bodyPr>
          <a:lstStyle/>
          <a:p>
            <a:r>
              <a:rPr lang="en-US" sz="2400" b="1" u="sng" dirty="0">
                <a:solidFill>
                  <a:srgbClr val="FF0000"/>
                </a:solidFill>
              </a:rPr>
              <a:t>He must not be reasonable suspected, or show a real likelihood of bias.</a:t>
            </a:r>
            <a:endParaRPr lang="en-US" sz="2400" dirty="0">
              <a:solidFill>
                <a:srgbClr val="FF0000"/>
              </a:solidFill>
            </a:endParaRPr>
          </a:p>
          <a:p>
            <a:pPr marL="344488" lvl="0" algn="just">
              <a:buFont typeface="Wingdings" charset="2"/>
              <a:buChar char="Ø"/>
            </a:pPr>
            <a:r>
              <a:rPr lang="en-US" sz="2400" dirty="0"/>
              <a:t>Likelihood of bias may arise from a number of causes: </a:t>
            </a:r>
          </a:p>
          <a:p>
            <a:pPr marL="344488" lvl="0" algn="just">
              <a:buFont typeface="Wingdings" charset="2"/>
              <a:buChar char="v"/>
            </a:pPr>
            <a:r>
              <a:rPr lang="en-US" sz="2400" dirty="0"/>
              <a:t>	membership of an organization</a:t>
            </a:r>
          </a:p>
          <a:p>
            <a:pPr marL="344488" lvl="0" algn="just">
              <a:buFont typeface="Wingdings" charset="2"/>
              <a:buChar char="v"/>
            </a:pPr>
            <a:r>
              <a:rPr lang="en-US" sz="2400" dirty="0"/>
              <a:t>	authority that is a party to the proceedings</a:t>
            </a:r>
          </a:p>
          <a:p>
            <a:pPr marL="344488" lvl="0" algn="just">
              <a:buFont typeface="Wingdings" charset="2"/>
              <a:buChar char="v"/>
            </a:pPr>
            <a:r>
              <a:rPr lang="en-US" sz="2400" dirty="0"/>
              <a:t>	a witness for a party to the proceedings</a:t>
            </a:r>
          </a:p>
          <a:p>
            <a:pPr marL="344488" lvl="0" algn="just">
              <a:buFont typeface="Wingdings" charset="2"/>
              <a:buChar char="v"/>
            </a:pPr>
            <a:r>
              <a:rPr lang="en-US" sz="2400" dirty="0"/>
              <a:t>	personal animosity or friendship towards a party.</a:t>
            </a:r>
          </a:p>
          <a:p>
            <a:pPr marL="344488" lvl="0" algn="just">
              <a:buFont typeface="Wingdings" charset="2"/>
              <a:buChar char="v"/>
            </a:pPr>
            <a:r>
              <a:rPr lang="en-US" sz="2400" dirty="0"/>
              <a:t>	Family relationship with a party</a:t>
            </a:r>
          </a:p>
          <a:p>
            <a:pPr lvl="0" algn="just"/>
            <a:endParaRPr lang="en-US" sz="2400" dirty="0"/>
          </a:p>
          <a:p>
            <a:pPr marL="344488" lvl="0" algn="just">
              <a:buFont typeface="Wingdings" charset="2"/>
              <a:buChar char="Ø"/>
            </a:pPr>
            <a:r>
              <a:rPr lang="en-US" sz="2400" dirty="0"/>
              <a:t>The strict test of disqualification for personal interest is based on the </a:t>
            </a:r>
            <a:r>
              <a:rPr lang="en-US" sz="2400" b="1" dirty="0">
                <a:solidFill>
                  <a:srgbClr val="FF0000"/>
                </a:solidFill>
              </a:rPr>
              <a:t>principle that public confidence in the administration of justice must not be impaired by even the smallest suspicion of judicial impropriety; </a:t>
            </a:r>
            <a:r>
              <a:rPr lang="en-US" sz="2400" b="1" dirty="0">
                <a:solidFill>
                  <a:srgbClr val="0000FF"/>
                </a:solidFill>
              </a:rPr>
              <a:t>the rule looks to the appearance of the matter to an outsider.</a:t>
            </a:r>
          </a:p>
          <a:p>
            <a:pPr marL="0" indent="0">
              <a:buNone/>
            </a:pPr>
            <a:endParaRPr lang="en-US" sz="2400" dirty="0"/>
          </a:p>
        </p:txBody>
      </p:sp>
    </p:spTree>
    <p:custDataLst>
      <p:tags r:id="rId1"/>
    </p:custDataLst>
    <p:extLst>
      <p:ext uri="{BB962C8B-B14F-4D97-AF65-F5344CB8AC3E}">
        <p14:creationId xmlns:p14="http://schemas.microsoft.com/office/powerpoint/2010/main" val="9259672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228600" y="304800"/>
            <a:ext cx="8686800" cy="5821363"/>
          </a:xfrm>
        </p:spPr>
        <p:txBody>
          <a:bodyPr>
            <a:normAutofit/>
          </a:bodyPr>
          <a:lstStyle/>
          <a:p>
            <a:pPr marL="0" indent="0" algn="just">
              <a:buNone/>
            </a:pPr>
            <a:r>
              <a:rPr lang="en-US" sz="2400" b="1" dirty="0">
                <a:solidFill>
                  <a:srgbClr val="FF0000"/>
                </a:solidFill>
              </a:rPr>
              <a:t>R v Sussex ex parte McCarthy [1924]</a:t>
            </a:r>
          </a:p>
          <a:p>
            <a:pPr lvl="0" algn="just"/>
            <a:r>
              <a:rPr lang="en-US" sz="2400" dirty="0"/>
              <a:t>A magistrates’ clerk retired with the bench to consider a verdict in a case of dangerous driving where the defendant was convicted.</a:t>
            </a:r>
          </a:p>
          <a:p>
            <a:pPr lvl="0" algn="just"/>
            <a:r>
              <a:rPr lang="en-US" sz="2400" dirty="0"/>
              <a:t>Defendant appealed successfully to have the decision quashed on the ground that the clerk belonged to a firm of solicitors acting in a civil proceedings on behalf of the the other party.</a:t>
            </a:r>
          </a:p>
          <a:p>
            <a:pPr marL="858838" indent="-857250" algn="just">
              <a:buFont typeface="Wingdings" charset="2"/>
              <a:buChar char="Ø"/>
            </a:pPr>
            <a:r>
              <a:rPr lang="en-US" sz="2400" dirty="0"/>
              <a:t> </a:t>
            </a:r>
            <a:r>
              <a:rPr lang="en-US" sz="2400" b="1" dirty="0">
                <a:solidFill>
                  <a:srgbClr val="0000FF"/>
                </a:solidFill>
              </a:rPr>
              <a:t>Justice must not only be done but be seen to be done.</a:t>
            </a:r>
          </a:p>
          <a:p>
            <a:pPr marL="858838" lvl="0" indent="-857250" algn="just">
              <a:buFont typeface="Wingdings" charset="2"/>
              <a:buChar char="Ø"/>
            </a:pPr>
            <a:r>
              <a:rPr lang="en-US" sz="2400" dirty="0"/>
              <a:t>Test: would a member of the public, looking at the entire situation as a whole, reasonable suspect that a member of the adjudicating body would be biased?</a:t>
            </a:r>
          </a:p>
          <a:p>
            <a:pPr marL="858838" lvl="0" indent="-857250" algn="just">
              <a:buFont typeface="Wingdings" charset="2"/>
              <a:buChar char="Ø"/>
            </a:pPr>
            <a:r>
              <a:rPr lang="en-US" sz="2400" dirty="0"/>
              <a:t>In majority of the case, it would suffice if the court were to ask itself whether a reasonable person viewing all the facts would think that there was a substantial possibility of bias. </a:t>
            </a:r>
          </a:p>
          <a:p>
            <a:pPr marL="0" indent="0">
              <a:buNone/>
            </a:pPr>
            <a:endParaRPr lang="en-US" sz="2400" dirty="0"/>
          </a:p>
        </p:txBody>
      </p:sp>
    </p:spTree>
    <p:custDataLst>
      <p:tags r:id="rId1"/>
    </p:custDataLst>
    <p:extLst>
      <p:ext uri="{BB962C8B-B14F-4D97-AF65-F5344CB8AC3E}">
        <p14:creationId xmlns:p14="http://schemas.microsoft.com/office/powerpoint/2010/main" val="17192437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228600" y="228600"/>
            <a:ext cx="8686800" cy="5897563"/>
          </a:xfrm>
        </p:spPr>
        <p:txBody>
          <a:bodyPr>
            <a:normAutofit lnSpcReduction="10000"/>
          </a:bodyPr>
          <a:lstStyle/>
          <a:p>
            <a:pPr marL="0" indent="0" algn="just">
              <a:buNone/>
            </a:pPr>
            <a:r>
              <a:rPr lang="en-US" sz="2400" b="1" dirty="0">
                <a:solidFill>
                  <a:srgbClr val="FF0000"/>
                </a:solidFill>
              </a:rPr>
              <a:t>Metropolitan Properties Co Ltd v </a:t>
            </a:r>
            <a:r>
              <a:rPr lang="en-US" sz="2400" b="1" dirty="0" err="1">
                <a:solidFill>
                  <a:srgbClr val="FF0000"/>
                </a:solidFill>
              </a:rPr>
              <a:t>Lannon</a:t>
            </a:r>
            <a:r>
              <a:rPr lang="en-US" sz="2400" b="1" dirty="0">
                <a:solidFill>
                  <a:srgbClr val="FF0000"/>
                </a:solidFill>
              </a:rPr>
              <a:t> [1969]</a:t>
            </a:r>
          </a:p>
          <a:p>
            <a:pPr lvl="0" algn="just"/>
            <a:r>
              <a:rPr lang="en-US" sz="2400" dirty="0"/>
              <a:t>The decision of a </a:t>
            </a:r>
            <a:r>
              <a:rPr lang="en-US" sz="2400" dirty="0">
                <a:solidFill>
                  <a:srgbClr val="0000FF"/>
                </a:solidFill>
              </a:rPr>
              <a:t>rent assessment committee </a:t>
            </a:r>
            <a:r>
              <a:rPr lang="en-US" sz="2400" dirty="0"/>
              <a:t>was quashed because the chairman, a solicitor, was acting for his father and other tenants in a separate dispute against the landlord. </a:t>
            </a:r>
          </a:p>
          <a:p>
            <a:pPr lvl="0" algn="just"/>
            <a:r>
              <a:rPr lang="en-US" sz="2400" dirty="0"/>
              <a:t>Reasonable people would have seen his conduct as unwise and </a:t>
            </a:r>
            <a:r>
              <a:rPr lang="en-US" sz="2400" dirty="0" err="1"/>
              <a:t>unjudicial</a:t>
            </a:r>
            <a:r>
              <a:rPr lang="en-US" sz="2400" dirty="0"/>
              <a:t>.</a:t>
            </a:r>
          </a:p>
          <a:p>
            <a:pPr marL="0" indent="0" algn="just">
              <a:buNone/>
            </a:pPr>
            <a:r>
              <a:rPr lang="en-US" sz="2400" dirty="0"/>
              <a:t> </a:t>
            </a:r>
          </a:p>
          <a:p>
            <a:pPr marL="0" indent="0" algn="just">
              <a:buNone/>
            </a:pPr>
            <a:r>
              <a:rPr lang="en-US" sz="2400" b="1" dirty="0" err="1">
                <a:solidFill>
                  <a:srgbClr val="FF0000"/>
                </a:solidFill>
              </a:rPr>
              <a:t>Hannam</a:t>
            </a:r>
            <a:r>
              <a:rPr lang="en-US" sz="2400" b="1" dirty="0">
                <a:solidFill>
                  <a:srgbClr val="FF0000"/>
                </a:solidFill>
              </a:rPr>
              <a:t> v Bradford Corporation [1970]</a:t>
            </a:r>
          </a:p>
          <a:p>
            <a:pPr lvl="0" algn="just"/>
            <a:r>
              <a:rPr lang="en-US" sz="2400" dirty="0"/>
              <a:t>It was held that it was contrary to natural justice for school governors to sit as members of a local education authority’s sub-committee which had to decide whether to confirm a decision of the governors to dismiss a teacher.</a:t>
            </a:r>
          </a:p>
          <a:p>
            <a:pPr lvl="0" algn="just"/>
            <a:r>
              <a:rPr lang="en-US" sz="2400" dirty="0"/>
              <a:t>This was so even though the relevant governors had been absent from the meeting of governors which took the decision to dismiss.</a:t>
            </a:r>
          </a:p>
          <a:p>
            <a:pPr marL="0" indent="0">
              <a:buNone/>
            </a:pPr>
            <a:endParaRPr lang="en-US" sz="2400" dirty="0"/>
          </a:p>
        </p:txBody>
      </p:sp>
    </p:spTree>
    <p:custDataLst>
      <p:tags r:id="rId1"/>
    </p:custDataLst>
    <p:extLst>
      <p:ext uri="{BB962C8B-B14F-4D97-AF65-F5344CB8AC3E}">
        <p14:creationId xmlns:p14="http://schemas.microsoft.com/office/powerpoint/2010/main" val="29456065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228600" y="304800"/>
            <a:ext cx="8686800" cy="5821363"/>
          </a:xfrm>
        </p:spPr>
        <p:txBody>
          <a:bodyPr>
            <a:normAutofit fontScale="92500" lnSpcReduction="10000"/>
          </a:bodyPr>
          <a:lstStyle/>
          <a:p>
            <a:pPr marL="0" lvl="0" indent="0">
              <a:buNone/>
            </a:pPr>
            <a:r>
              <a:rPr lang="en-US" sz="2400" b="1" u="sng" dirty="0">
                <a:solidFill>
                  <a:srgbClr val="FF0000"/>
                </a:solidFill>
              </a:rPr>
              <a:t>AUDI ALTERUM PARTEM - RIGHT TO A FAIR HEARING</a:t>
            </a:r>
            <a:endParaRPr lang="en-US" sz="2400" dirty="0">
              <a:solidFill>
                <a:srgbClr val="FF0000"/>
              </a:solidFill>
            </a:endParaRPr>
          </a:p>
          <a:p>
            <a:pPr marL="344488" algn="just">
              <a:buFont typeface="Wingdings" charset="2"/>
              <a:buChar char="Ø"/>
            </a:pPr>
            <a:r>
              <a:rPr lang="en-US" sz="2400" b="1" dirty="0">
                <a:solidFill>
                  <a:srgbClr val="0000FF"/>
                </a:solidFill>
              </a:rPr>
              <a:t>The right to a fair hearing requires at least that nobody be penalized by a decision affecting his rights or legitimate expectations unless he has been given</a:t>
            </a:r>
          </a:p>
          <a:p>
            <a:pPr marL="344488" algn="just">
              <a:buFont typeface="Arial"/>
              <a:buChar char="•"/>
            </a:pPr>
            <a:r>
              <a:rPr lang="en-US" sz="2400" dirty="0"/>
              <a:t> (a)</a:t>
            </a:r>
            <a:r>
              <a:rPr lang="en-US" sz="2400" b="1" dirty="0">
                <a:solidFill>
                  <a:srgbClr val="FF0000"/>
                </a:solidFill>
              </a:rPr>
              <a:t> notice </a:t>
            </a:r>
            <a:r>
              <a:rPr lang="en-US" sz="2400" dirty="0"/>
              <a:t>of the case he has to meet &amp;</a:t>
            </a:r>
          </a:p>
          <a:p>
            <a:pPr marL="344488" lvl="0" algn="just">
              <a:buFont typeface="Arial"/>
              <a:buChar char="•"/>
            </a:pPr>
            <a:r>
              <a:rPr lang="en-US" sz="2400" dirty="0"/>
              <a:t>(b) a fair </a:t>
            </a:r>
            <a:r>
              <a:rPr lang="en-US" sz="2400" b="1" dirty="0">
                <a:solidFill>
                  <a:srgbClr val="FF0000"/>
                </a:solidFill>
              </a:rPr>
              <a:t>opportunity to answer the case against him &amp; put his own case</a:t>
            </a:r>
            <a:r>
              <a:rPr lang="en-US" sz="2400" dirty="0"/>
              <a:t>.</a:t>
            </a:r>
          </a:p>
          <a:p>
            <a:pPr algn="just"/>
            <a:r>
              <a:rPr lang="en-US" sz="2400" dirty="0"/>
              <a:t> </a:t>
            </a:r>
            <a:r>
              <a:rPr lang="en-US" sz="2400" b="1" dirty="0">
                <a:solidFill>
                  <a:srgbClr val="FF0000"/>
                </a:solidFill>
              </a:rPr>
              <a:t>Cooper v </a:t>
            </a:r>
            <a:r>
              <a:rPr lang="en-US" sz="2400" b="1" dirty="0" err="1">
                <a:solidFill>
                  <a:srgbClr val="FF0000"/>
                </a:solidFill>
              </a:rPr>
              <a:t>Wandsworth</a:t>
            </a:r>
            <a:r>
              <a:rPr lang="en-US" sz="2400" b="1" dirty="0">
                <a:solidFill>
                  <a:srgbClr val="FF0000"/>
                </a:solidFill>
              </a:rPr>
              <a:t> Board of Works (1863)</a:t>
            </a:r>
          </a:p>
          <a:p>
            <a:pPr marL="344488" lvl="0" algn="just">
              <a:buFont typeface="Wingdings" charset="2"/>
              <a:buChar char="Ø"/>
            </a:pPr>
            <a:r>
              <a:rPr lang="en-US" sz="2400" dirty="0"/>
              <a:t>a local authority exercised a statutory power to </a:t>
            </a:r>
            <a:r>
              <a:rPr lang="en-US" sz="2400" b="1" dirty="0">
                <a:solidFill>
                  <a:srgbClr val="3366FF"/>
                </a:solidFill>
              </a:rPr>
              <a:t>demolish a house </a:t>
            </a:r>
            <a:r>
              <a:rPr lang="en-US" sz="2400" b="1" i="1" u="sng" dirty="0"/>
              <a:t>without giving the owner notice or an opportunity to make representations on his own behalf </a:t>
            </a:r>
            <a:r>
              <a:rPr lang="en-US" sz="2400" dirty="0"/>
              <a:t>he was awarded damages for trespass, for the authority had failed to observe a rule ‘of universal application and founded on the </a:t>
            </a:r>
            <a:r>
              <a:rPr lang="en-US" sz="2400" dirty="0" err="1"/>
              <a:t>plainese</a:t>
            </a:r>
            <a:r>
              <a:rPr lang="en-US" sz="2400" dirty="0"/>
              <a:t> principles of justice’. </a:t>
            </a:r>
          </a:p>
          <a:p>
            <a:pPr marL="344488" lvl="0" algn="just">
              <a:buFont typeface="Wingdings" charset="2"/>
              <a:buChar char="Ø"/>
            </a:pPr>
            <a:r>
              <a:rPr lang="en-US" sz="2400" dirty="0"/>
              <a:t>The court claimed that it ‘invoked the justice of the common law to supply the omission of the legislature’ which had failed to give the property owner any right to be heard.</a:t>
            </a:r>
          </a:p>
          <a:p>
            <a:pPr marL="0" indent="0">
              <a:buNone/>
            </a:pPr>
            <a:endParaRPr lang="en-US" sz="2400" dirty="0"/>
          </a:p>
        </p:txBody>
      </p:sp>
    </p:spTree>
    <p:custDataLst>
      <p:tags r:id="rId1"/>
    </p:custDataLst>
    <p:extLst>
      <p:ext uri="{BB962C8B-B14F-4D97-AF65-F5344CB8AC3E}">
        <p14:creationId xmlns:p14="http://schemas.microsoft.com/office/powerpoint/2010/main" val="2152219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228600" y="304800"/>
            <a:ext cx="8686800" cy="5821363"/>
          </a:xfrm>
        </p:spPr>
        <p:txBody>
          <a:bodyPr>
            <a:normAutofit fontScale="92500" lnSpcReduction="20000"/>
          </a:bodyPr>
          <a:lstStyle/>
          <a:p>
            <a:pPr marL="0" indent="0" algn="ctr">
              <a:buNone/>
            </a:pPr>
            <a:r>
              <a:rPr lang="en-US" sz="2400" dirty="0"/>
              <a:t>Natural justice applies to anyone who is acting judicially. </a:t>
            </a:r>
          </a:p>
          <a:p>
            <a:pPr marL="0" indent="0" algn="just">
              <a:buNone/>
            </a:pPr>
            <a:r>
              <a:rPr lang="en-US" sz="2400" b="1" dirty="0">
                <a:solidFill>
                  <a:srgbClr val="FF0000"/>
                </a:solidFill>
              </a:rPr>
              <a:t>Ridge v Baldwin [1964]</a:t>
            </a:r>
          </a:p>
          <a:p>
            <a:pPr algn="just"/>
            <a:r>
              <a:rPr lang="en-US" sz="2400" dirty="0"/>
              <a:t>Chief Constable of Brighton held his office where under the statutory regulation, he may only be removed on grounds of neglect of duty or inability. </a:t>
            </a:r>
          </a:p>
          <a:p>
            <a:pPr lvl="0" algn="just"/>
            <a:r>
              <a:rPr lang="en-US" sz="2400" dirty="0"/>
              <a:t>He may not be dismissed in the absence of notification of the charge and an opportunity to be heard in his </a:t>
            </a:r>
            <a:r>
              <a:rPr lang="en-US" sz="2400" dirty="0" err="1"/>
              <a:t>defence</a:t>
            </a:r>
            <a:r>
              <a:rPr lang="en-US" sz="2400" dirty="0"/>
              <a:t>. </a:t>
            </a:r>
          </a:p>
          <a:p>
            <a:pPr lvl="0" algn="just"/>
            <a:r>
              <a:rPr lang="en-US" sz="2400" b="1" dirty="0">
                <a:solidFill>
                  <a:srgbClr val="FF0000"/>
                </a:solidFill>
              </a:rPr>
              <a:t>The duty to act judicially could be inferred from the </a:t>
            </a:r>
            <a:r>
              <a:rPr lang="en-US" sz="2400" b="1" i="1" u="sng" dirty="0">
                <a:solidFill>
                  <a:srgbClr val="FF0000"/>
                </a:solidFill>
              </a:rPr>
              <a:t>nature of the decision </a:t>
            </a:r>
            <a:r>
              <a:rPr lang="en-US" sz="2400" b="1" dirty="0">
                <a:solidFill>
                  <a:srgbClr val="FF0000"/>
                </a:solidFill>
              </a:rPr>
              <a:t>to be taken and was not dependent on the nature of the decision-making body.</a:t>
            </a:r>
          </a:p>
          <a:p>
            <a:pPr algn="just"/>
            <a:r>
              <a:rPr lang="en-US" sz="2400" b="1" dirty="0">
                <a:solidFill>
                  <a:srgbClr val="3366FF"/>
                </a:solidFill>
              </a:rPr>
              <a:t>Since Ridge v Baldwin, the general trend is to extend the application of the rules of natural justice to any decision-maker who determine questions affecting the rights or legitimate expectations of individuals.</a:t>
            </a:r>
          </a:p>
          <a:p>
            <a:pPr algn="just"/>
            <a:endParaRPr lang="en-US" sz="2400" dirty="0"/>
          </a:p>
          <a:p>
            <a:pPr marL="0" indent="0" algn="just">
              <a:buNone/>
            </a:pPr>
            <a:r>
              <a:rPr lang="en-US" sz="2400" b="1" dirty="0">
                <a:solidFill>
                  <a:srgbClr val="FF0000"/>
                </a:solidFill>
              </a:rPr>
              <a:t>R v Hull Prison Board of Visitors [1978]</a:t>
            </a:r>
          </a:p>
          <a:p>
            <a:pPr algn="just"/>
            <a:r>
              <a:rPr lang="en-US" sz="2400" dirty="0"/>
              <a:t>Court of Appeal held that prisoners appearing before the Board of Visitors to answer serious </a:t>
            </a:r>
            <a:r>
              <a:rPr lang="en-US" sz="2400" b="1" i="1" dirty="0">
                <a:solidFill>
                  <a:srgbClr val="FF0000"/>
                </a:solidFill>
              </a:rPr>
              <a:t>disciplinary</a:t>
            </a:r>
            <a:r>
              <a:rPr lang="en-US" sz="2400" dirty="0"/>
              <a:t> charges which could result in severe punishment had the right to a proper hearing. </a:t>
            </a:r>
          </a:p>
          <a:p>
            <a:pPr marL="0" indent="0">
              <a:buNone/>
            </a:pPr>
            <a:endParaRPr lang="en-US" sz="2400" dirty="0"/>
          </a:p>
        </p:txBody>
      </p:sp>
    </p:spTree>
    <p:custDataLst>
      <p:tags r:id="rId1"/>
    </p:custDataLst>
    <p:extLst>
      <p:ext uri="{BB962C8B-B14F-4D97-AF65-F5344CB8AC3E}">
        <p14:creationId xmlns:p14="http://schemas.microsoft.com/office/powerpoint/2010/main" val="28835634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12"/>
</p:tagLst>
</file>

<file path=ppt/tags/tag10.xml><?xml version="1.0" encoding="utf-8"?>
<p:tagLst xmlns:a="http://schemas.openxmlformats.org/drawingml/2006/main" xmlns:r="http://schemas.openxmlformats.org/officeDocument/2006/relationships" xmlns:p="http://schemas.openxmlformats.org/presentationml/2006/main">
  <p:tag name="TIMING" val="|12"/>
</p:tagLst>
</file>

<file path=ppt/tags/tag11.xml><?xml version="1.0" encoding="utf-8"?>
<p:tagLst xmlns:a="http://schemas.openxmlformats.org/drawingml/2006/main" xmlns:r="http://schemas.openxmlformats.org/officeDocument/2006/relationships" xmlns:p="http://schemas.openxmlformats.org/presentationml/2006/main">
  <p:tag name="TIMING" val="|12"/>
</p:tagLst>
</file>

<file path=ppt/tags/tag12.xml><?xml version="1.0" encoding="utf-8"?>
<p:tagLst xmlns:a="http://schemas.openxmlformats.org/drawingml/2006/main" xmlns:r="http://schemas.openxmlformats.org/officeDocument/2006/relationships" xmlns:p="http://schemas.openxmlformats.org/presentationml/2006/main">
  <p:tag name="TIMING" val="|12"/>
</p:tagLst>
</file>

<file path=ppt/tags/tag13.xml><?xml version="1.0" encoding="utf-8"?>
<p:tagLst xmlns:a="http://schemas.openxmlformats.org/drawingml/2006/main" xmlns:r="http://schemas.openxmlformats.org/officeDocument/2006/relationships" xmlns:p="http://schemas.openxmlformats.org/presentationml/2006/main">
  <p:tag name="TIMING" val="|12"/>
</p:tagLst>
</file>

<file path=ppt/tags/tag14.xml><?xml version="1.0" encoding="utf-8"?>
<p:tagLst xmlns:a="http://schemas.openxmlformats.org/drawingml/2006/main" xmlns:r="http://schemas.openxmlformats.org/officeDocument/2006/relationships" xmlns:p="http://schemas.openxmlformats.org/presentationml/2006/main">
  <p:tag name="TIMING" val="|12"/>
</p:tagLst>
</file>

<file path=ppt/tags/tag15.xml><?xml version="1.0" encoding="utf-8"?>
<p:tagLst xmlns:a="http://schemas.openxmlformats.org/drawingml/2006/main" xmlns:r="http://schemas.openxmlformats.org/officeDocument/2006/relationships" xmlns:p="http://schemas.openxmlformats.org/presentationml/2006/main">
  <p:tag name="TIMING" val="|12"/>
</p:tagLst>
</file>

<file path=ppt/tags/tag16.xml><?xml version="1.0" encoding="utf-8"?>
<p:tagLst xmlns:a="http://schemas.openxmlformats.org/drawingml/2006/main" xmlns:r="http://schemas.openxmlformats.org/officeDocument/2006/relationships" xmlns:p="http://schemas.openxmlformats.org/presentationml/2006/main">
  <p:tag name="TIMING" val="|12"/>
</p:tagLst>
</file>

<file path=ppt/tags/tag17.xml><?xml version="1.0" encoding="utf-8"?>
<p:tagLst xmlns:a="http://schemas.openxmlformats.org/drawingml/2006/main" xmlns:r="http://schemas.openxmlformats.org/officeDocument/2006/relationships" xmlns:p="http://schemas.openxmlformats.org/presentationml/2006/main">
  <p:tag name="TIMING" val="|12"/>
</p:tagLst>
</file>

<file path=ppt/tags/tag18.xml><?xml version="1.0" encoding="utf-8"?>
<p:tagLst xmlns:a="http://schemas.openxmlformats.org/drawingml/2006/main" xmlns:r="http://schemas.openxmlformats.org/officeDocument/2006/relationships" xmlns:p="http://schemas.openxmlformats.org/presentationml/2006/main">
  <p:tag name="TIMING" val="|12"/>
</p:tagLst>
</file>

<file path=ppt/tags/tag19.xml><?xml version="1.0" encoding="utf-8"?>
<p:tagLst xmlns:a="http://schemas.openxmlformats.org/drawingml/2006/main" xmlns:r="http://schemas.openxmlformats.org/officeDocument/2006/relationships" xmlns:p="http://schemas.openxmlformats.org/presentationml/2006/main">
  <p:tag name="TIMING" val="|12"/>
</p:tagLst>
</file>

<file path=ppt/tags/tag2.xml><?xml version="1.0" encoding="utf-8"?>
<p:tagLst xmlns:a="http://schemas.openxmlformats.org/drawingml/2006/main" xmlns:r="http://schemas.openxmlformats.org/officeDocument/2006/relationships" xmlns:p="http://schemas.openxmlformats.org/presentationml/2006/main">
  <p:tag name="TIMING" val="|12"/>
</p:tagLst>
</file>

<file path=ppt/tags/tag20.xml><?xml version="1.0" encoding="utf-8"?>
<p:tagLst xmlns:a="http://schemas.openxmlformats.org/drawingml/2006/main" xmlns:r="http://schemas.openxmlformats.org/officeDocument/2006/relationships" xmlns:p="http://schemas.openxmlformats.org/presentationml/2006/main">
  <p:tag name="TIMING" val="|12"/>
</p:tagLst>
</file>

<file path=ppt/tags/tag21.xml><?xml version="1.0" encoding="utf-8"?>
<p:tagLst xmlns:a="http://schemas.openxmlformats.org/drawingml/2006/main" xmlns:r="http://schemas.openxmlformats.org/officeDocument/2006/relationships" xmlns:p="http://schemas.openxmlformats.org/presentationml/2006/main">
  <p:tag name="TIMING" val="|12"/>
</p:tagLst>
</file>

<file path=ppt/tags/tag22.xml><?xml version="1.0" encoding="utf-8"?>
<p:tagLst xmlns:a="http://schemas.openxmlformats.org/drawingml/2006/main" xmlns:r="http://schemas.openxmlformats.org/officeDocument/2006/relationships" xmlns:p="http://schemas.openxmlformats.org/presentationml/2006/main">
  <p:tag name="TIMING" val="|12"/>
</p:tagLst>
</file>

<file path=ppt/tags/tag23.xml><?xml version="1.0" encoding="utf-8"?>
<p:tagLst xmlns:a="http://schemas.openxmlformats.org/drawingml/2006/main" xmlns:r="http://schemas.openxmlformats.org/officeDocument/2006/relationships" xmlns:p="http://schemas.openxmlformats.org/presentationml/2006/main">
  <p:tag name="TIMING" val="|12"/>
</p:tagLst>
</file>

<file path=ppt/tags/tag3.xml><?xml version="1.0" encoding="utf-8"?>
<p:tagLst xmlns:a="http://schemas.openxmlformats.org/drawingml/2006/main" xmlns:r="http://schemas.openxmlformats.org/officeDocument/2006/relationships" xmlns:p="http://schemas.openxmlformats.org/presentationml/2006/main">
  <p:tag name="TIMING" val="|12"/>
</p:tagLst>
</file>

<file path=ppt/tags/tag4.xml><?xml version="1.0" encoding="utf-8"?>
<p:tagLst xmlns:a="http://schemas.openxmlformats.org/drawingml/2006/main" xmlns:r="http://schemas.openxmlformats.org/officeDocument/2006/relationships" xmlns:p="http://schemas.openxmlformats.org/presentationml/2006/main">
  <p:tag name="TIMING" val="|12"/>
</p:tagLst>
</file>

<file path=ppt/tags/tag5.xml><?xml version="1.0" encoding="utf-8"?>
<p:tagLst xmlns:a="http://schemas.openxmlformats.org/drawingml/2006/main" xmlns:r="http://schemas.openxmlformats.org/officeDocument/2006/relationships" xmlns:p="http://schemas.openxmlformats.org/presentationml/2006/main">
  <p:tag name="TIMING" val="|12"/>
</p:tagLst>
</file>

<file path=ppt/tags/tag6.xml><?xml version="1.0" encoding="utf-8"?>
<p:tagLst xmlns:a="http://schemas.openxmlformats.org/drawingml/2006/main" xmlns:r="http://schemas.openxmlformats.org/officeDocument/2006/relationships" xmlns:p="http://schemas.openxmlformats.org/presentationml/2006/main">
  <p:tag name="TIMING" val="|12"/>
</p:tagLst>
</file>

<file path=ppt/tags/tag7.xml><?xml version="1.0" encoding="utf-8"?>
<p:tagLst xmlns:a="http://schemas.openxmlformats.org/drawingml/2006/main" xmlns:r="http://schemas.openxmlformats.org/officeDocument/2006/relationships" xmlns:p="http://schemas.openxmlformats.org/presentationml/2006/main">
  <p:tag name="TIMING" val="|12"/>
</p:tagLst>
</file>

<file path=ppt/tags/tag8.xml><?xml version="1.0" encoding="utf-8"?>
<p:tagLst xmlns:a="http://schemas.openxmlformats.org/drawingml/2006/main" xmlns:r="http://schemas.openxmlformats.org/officeDocument/2006/relationships" xmlns:p="http://schemas.openxmlformats.org/presentationml/2006/main">
  <p:tag name="TIMING" val="|12"/>
</p:tagLst>
</file>

<file path=ppt/tags/tag9.xml><?xml version="1.0" encoding="utf-8"?>
<p:tagLst xmlns:a="http://schemas.openxmlformats.org/drawingml/2006/main" xmlns:r="http://schemas.openxmlformats.org/officeDocument/2006/relationships" xmlns:p="http://schemas.openxmlformats.org/presentationml/2006/main">
  <p:tag name="TIMING" val="|12"/>
</p:tagLst>
</file>

<file path=ppt/theme/theme1.xml><?xml version="1.0" encoding="utf-8"?>
<a:theme xmlns:a="http://schemas.openxmlformats.org/drawingml/2006/main" name="Introducing PowerPoint 2011">
  <a:themeElements>
    <a:clrScheme name="Fresh">
      <a:dk1>
        <a:srgbClr val="262626"/>
      </a:dk1>
      <a:lt1>
        <a:sysClr val="window" lastClr="FFFFFF"/>
      </a:lt1>
      <a:dk2>
        <a:srgbClr val="595959"/>
      </a:dk2>
      <a:lt2>
        <a:srgbClr val="EEECE1"/>
      </a:lt2>
      <a:accent1>
        <a:srgbClr val="F4891E"/>
      </a:accent1>
      <a:accent2>
        <a:srgbClr val="7BCF27"/>
      </a:accent2>
      <a:accent3>
        <a:srgbClr val="9BBB59"/>
      </a:accent3>
      <a:accent4>
        <a:srgbClr val="00B0F0"/>
      </a:accent4>
      <a:accent5>
        <a:srgbClr val="4BACC6"/>
      </a:accent5>
      <a:accent6>
        <a:srgbClr val="F79646"/>
      </a:accent6>
      <a:hlink>
        <a:srgbClr val="00B0F0"/>
      </a:hlink>
      <a:folHlink>
        <a:srgbClr val="F4891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Introducing PowerPoint 2011.potx</Template>
  <TotalTime>0</TotalTime>
  <Words>2029</Words>
  <Application>Microsoft Macintosh PowerPoint</Application>
  <PresentationFormat>On-screen Show (4:3)</PresentationFormat>
  <Paragraphs>189</Paragraphs>
  <Slides>23</Slides>
  <Notes>23</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Introducing PowerPoint 2011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2010-05-03T20:57:59Z</dcterms:created>
  <dcterms:modified xsi:type="dcterms:W3CDTF">2017-12-19T14:48:32Z</dcterms:modified>
</cp:coreProperties>
</file>