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98" r:id="rId2"/>
    <p:sldId id="260" r:id="rId3"/>
    <p:sldId id="259" r:id="rId4"/>
    <p:sldId id="279" r:id="rId5"/>
    <p:sldId id="280" r:id="rId6"/>
    <p:sldId id="299" r:id="rId7"/>
    <p:sldId id="281" r:id="rId8"/>
    <p:sldId id="282" r:id="rId9"/>
    <p:sldId id="303" r:id="rId10"/>
    <p:sldId id="300" r:id="rId11"/>
    <p:sldId id="301" r:id="rId12"/>
    <p:sldId id="304" r:id="rId13"/>
    <p:sldId id="302" r:id="rId14"/>
    <p:sldId id="283" r:id="rId15"/>
    <p:sldId id="284" r:id="rId16"/>
    <p:sldId id="28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98"/>
            <p14:sldId id="260"/>
            <p14:sldId id="259"/>
            <p14:sldId id="279"/>
            <p14:sldId id="280"/>
            <p14:sldId id="299"/>
            <p14:sldId id="281"/>
            <p14:sldId id="282"/>
            <p14:sldId id="303"/>
            <p14:sldId id="300"/>
            <p14:sldId id="301"/>
            <p14:sldId id="304"/>
            <p14:sldId id="302"/>
            <p14:sldId id="283"/>
            <p14:sldId id="284"/>
            <p14:sldId id="285"/>
          </p14:sldIdLst>
        </p14:section>
        <p14:section name="Author Your Presentation" id="{16378913-E5ED-4281-BAF5-F1F938CB0BED}">
          <p14:sldIdLst/>
        </p14:section>
        <p14:section name="Enrich Your Presentation" id="{E2D565D1-BA5E-44E6-A40E-50A644912248}">
          <p14:sldIdLst/>
        </p14:section>
        <p14:section name="Share Your Presentation" id="{71D59651-8EFA-4415-9623-98B4C4A8699C}">
          <p14:sldIdLst/>
        </p14:section>
        <p14:section name="What's Your Message?" id="{3DAC647D-1BDE-4B25-A7F1-4DBC272CFF2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99351" autoAdjust="0"/>
  </p:normalViewPr>
  <p:slideViewPr>
    <p:cSldViewPr>
      <p:cViewPr>
        <p:scale>
          <a:sx n="100" d="100"/>
          <a:sy n="100" d="100"/>
        </p:scale>
        <p:origin x="-2024" y="-75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16/12/17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GB"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xmlns:p14="http://schemas.microsoft.com/office/powerpoint/2010/mai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GB"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GB"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GB"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GB"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16/12/17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GB"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16/12/17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GB"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GB"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16/12/17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16/12/17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4.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4.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4.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4.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4.xml"/><Relationship Id="rId3"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4.xml"/><Relationship Id="rId3"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4.xml"/><Relationship Id="rId3"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4.xml"/><Relationship Id="rId3"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4.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hyperlink" Target="https://dictionary.cambridge.org/dictionary/english/person" TargetMode="External"/><Relationship Id="rId5" Type="http://schemas.openxmlformats.org/officeDocument/2006/relationships/hyperlink" Target="https://dictionary.cambridge.org/dictionary/english/job" TargetMode="External"/><Relationship Id="rId6" Type="http://schemas.openxmlformats.org/officeDocument/2006/relationships/hyperlink" Target="https://dictionary.cambridge.org/dictionary/english/help" TargetMode="External"/><Relationship Id="rId7" Type="http://schemas.openxmlformats.org/officeDocument/2006/relationships/hyperlink" Target="https://dictionary.cambridge.org/dictionary/english/support" TargetMode="External"/><Relationship Id="rId8" Type="http://schemas.openxmlformats.org/officeDocument/2006/relationships/hyperlink" Target="https://dictionary.cambridge.org/dictionary/english/worker" TargetMode="External"/><Relationship Id="rId1" Type="http://schemas.openxmlformats.org/officeDocument/2006/relationships/tags" Target="../tags/tag3.xml"/><Relationship Id="rId2"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4.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4.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4.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4.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4.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smtClean="0">
                <a:solidFill>
                  <a:srgbClr val="FF0000"/>
                </a:solidFill>
                <a:latin typeface="Arial Black"/>
                <a:cs typeface="Arial Black"/>
              </a:rPr>
              <a:t>AUXILIARY</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a:p>
          <a:p>
            <a:pPr marL="0" indent="0" algn="ctr">
              <a:buNone/>
            </a:pPr>
            <a:r>
              <a:rPr lang="en-US" b="1" dirty="0">
                <a:solidFill>
                  <a:srgbClr val="0000FF"/>
                </a:solidFill>
              </a:rPr>
              <a:t>What is the uniqueness of the Malaysian Red Crescent? </a:t>
            </a:r>
            <a:endParaRPr lang="en-US" b="1" dirty="0" smtClean="0">
              <a:solidFill>
                <a:srgbClr val="0000FF"/>
              </a:solidFill>
            </a:endParaRPr>
          </a:p>
          <a:p>
            <a:pPr marL="0" indent="0" algn="ctr">
              <a:buNone/>
            </a:pPr>
            <a:endParaRPr lang="en-US" b="1" dirty="0">
              <a:solidFill>
                <a:srgbClr val="0000FF"/>
              </a:solidFill>
            </a:endParaRPr>
          </a:p>
          <a:p>
            <a:pPr marL="0" indent="0" algn="ctr">
              <a:buNone/>
            </a:pPr>
            <a:r>
              <a:rPr lang="en-US" b="1" dirty="0" smtClean="0">
                <a:solidFill>
                  <a:srgbClr val="0000FF"/>
                </a:solidFill>
              </a:rPr>
              <a:t>Is </a:t>
            </a:r>
            <a:r>
              <a:rPr lang="en-US" b="1" dirty="0">
                <a:solidFill>
                  <a:srgbClr val="0000FF"/>
                </a:solidFill>
              </a:rPr>
              <a:t>it because it is a statutory body or is it because it is an auxiliary to the government?</a:t>
            </a:r>
          </a:p>
          <a:p>
            <a:pPr marL="0" indent="0" algn="ctr">
              <a:buNone/>
            </a:pPr>
            <a:endParaRPr lang="en-US" dirty="0"/>
          </a:p>
        </p:txBody>
      </p:sp>
    </p:spTree>
    <p:custDataLst>
      <p:tags r:id="rId1"/>
    </p:custDataLst>
    <p:extLst>
      <p:ext uri="{BB962C8B-B14F-4D97-AF65-F5344CB8AC3E}">
        <p14:creationId xmlns:p14="http://schemas.microsoft.com/office/powerpoint/2010/main" val="204195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buNone/>
            </a:pPr>
            <a:endParaRPr lang="en-US" dirty="0"/>
          </a:p>
          <a:p>
            <a:pPr marL="0" indent="0" algn="ctr">
              <a:buNone/>
            </a:pPr>
            <a:r>
              <a:rPr lang="en-US" sz="3600" dirty="0">
                <a:solidFill>
                  <a:srgbClr val="FF0000"/>
                </a:solidFill>
              </a:rPr>
              <a:t>Must MRC follow all the instructions of the government ministry or department?</a:t>
            </a:r>
          </a:p>
          <a:p>
            <a:pPr marL="0" indent="0" algn="ctr">
              <a:buNone/>
            </a:pPr>
            <a:endParaRPr lang="en-US" dirty="0"/>
          </a:p>
        </p:txBody>
      </p:sp>
    </p:spTree>
    <p:custDataLst>
      <p:tags r:id="rId1"/>
    </p:custDataLst>
    <p:extLst>
      <p:ext uri="{BB962C8B-B14F-4D97-AF65-F5344CB8AC3E}">
        <p14:creationId xmlns:p14="http://schemas.microsoft.com/office/powerpoint/2010/main" val="2567607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buNone/>
            </a:pPr>
            <a:endParaRPr lang="en-US" dirty="0"/>
          </a:p>
          <a:p>
            <a:pPr marL="0" indent="0" algn="ctr">
              <a:buNone/>
            </a:pPr>
            <a:r>
              <a:rPr lang="en-US" sz="3600" dirty="0">
                <a:solidFill>
                  <a:srgbClr val="FF0000"/>
                </a:solidFill>
              </a:rPr>
              <a:t>Is MRC part of the government ministry or department?</a:t>
            </a:r>
          </a:p>
          <a:p>
            <a:pPr marL="0" indent="0" algn="ctr">
              <a:buNone/>
            </a:pPr>
            <a:endParaRPr lang="en-US" dirty="0"/>
          </a:p>
        </p:txBody>
      </p:sp>
    </p:spTree>
    <p:custDataLst>
      <p:tags r:id="rId1"/>
    </p:custDataLst>
    <p:extLst>
      <p:ext uri="{BB962C8B-B14F-4D97-AF65-F5344CB8AC3E}">
        <p14:creationId xmlns:p14="http://schemas.microsoft.com/office/powerpoint/2010/main" val="232072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buNone/>
            </a:pPr>
            <a:endParaRPr lang="en-US" dirty="0"/>
          </a:p>
          <a:p>
            <a:pPr marL="0" indent="0" algn="ctr">
              <a:buNone/>
            </a:pPr>
            <a:r>
              <a:rPr lang="en-US" sz="3600" dirty="0">
                <a:solidFill>
                  <a:srgbClr val="FF0000"/>
                </a:solidFill>
              </a:rPr>
              <a:t>Is MRC </a:t>
            </a:r>
            <a:r>
              <a:rPr lang="en-US" sz="3600" dirty="0" smtClean="0">
                <a:solidFill>
                  <a:srgbClr val="FF0000"/>
                </a:solidFill>
              </a:rPr>
              <a:t>an auxiliary to </a:t>
            </a:r>
            <a:r>
              <a:rPr lang="en-US" sz="3600" dirty="0">
                <a:solidFill>
                  <a:srgbClr val="FF0000"/>
                </a:solidFill>
              </a:rPr>
              <a:t>the government ministry or department?</a:t>
            </a:r>
          </a:p>
          <a:p>
            <a:pPr marL="0" indent="0" algn="ctr">
              <a:buNone/>
            </a:pPr>
            <a:endParaRPr lang="en-US" dirty="0"/>
          </a:p>
        </p:txBody>
      </p:sp>
    </p:spTree>
    <p:custDataLst>
      <p:tags r:id="rId1"/>
    </p:custDataLst>
    <p:extLst>
      <p:ext uri="{BB962C8B-B14F-4D97-AF65-F5344CB8AC3E}">
        <p14:creationId xmlns:p14="http://schemas.microsoft.com/office/powerpoint/2010/main" val="2543178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buNone/>
            </a:pPr>
            <a:endParaRPr lang="en-US" dirty="0"/>
          </a:p>
          <a:p>
            <a:pPr marL="0" indent="0" algn="ctr">
              <a:buNone/>
            </a:pPr>
            <a:r>
              <a:rPr lang="en-US" dirty="0">
                <a:solidFill>
                  <a:srgbClr val="FF0000"/>
                </a:solidFill>
              </a:rPr>
              <a:t>Why do MRC do all its humanitarian activities such as First </a:t>
            </a:r>
            <a:r>
              <a:rPr lang="en-US" dirty="0" smtClean="0">
                <a:solidFill>
                  <a:srgbClr val="FF0000"/>
                </a:solidFill>
              </a:rPr>
              <a:t>Aid training, </a:t>
            </a:r>
            <a:r>
              <a:rPr lang="en-US" dirty="0">
                <a:solidFill>
                  <a:srgbClr val="FF0000"/>
                </a:solidFill>
              </a:rPr>
              <a:t>Ambulance services and provide assistance during flood?</a:t>
            </a:r>
          </a:p>
          <a:p>
            <a:pPr marL="0" indent="0" algn="ctr">
              <a:buNone/>
            </a:pPr>
            <a:endParaRPr lang="en-US" dirty="0"/>
          </a:p>
        </p:txBody>
      </p:sp>
    </p:spTree>
    <p:custDataLst>
      <p:tags r:id="rId1"/>
    </p:custDataLst>
    <p:extLst>
      <p:ext uri="{BB962C8B-B14F-4D97-AF65-F5344CB8AC3E}">
        <p14:creationId xmlns:p14="http://schemas.microsoft.com/office/powerpoint/2010/main" val="3732136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914400"/>
            <a:ext cx="8686800" cy="5211763"/>
          </a:xfrm>
        </p:spPr>
        <p:txBody>
          <a:bodyPr>
            <a:normAutofit/>
          </a:bodyPr>
          <a:lstStyle/>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r>
              <a:rPr lang="en-US" b="1" dirty="0">
                <a:solidFill>
                  <a:srgbClr val="FF0000"/>
                </a:solidFill>
              </a:rPr>
              <a:t>Where do MRC gets its legal mandate?</a:t>
            </a:r>
          </a:p>
          <a:p>
            <a:pPr marL="0" indent="0" algn="ctr">
              <a:buNone/>
            </a:pPr>
            <a:endParaRPr lang="en-US" dirty="0"/>
          </a:p>
        </p:txBody>
      </p:sp>
    </p:spTree>
    <p:custDataLst>
      <p:tags r:id="rId1"/>
    </p:custDataLst>
    <p:extLst>
      <p:ext uri="{BB962C8B-B14F-4D97-AF65-F5344CB8AC3E}">
        <p14:creationId xmlns:p14="http://schemas.microsoft.com/office/powerpoint/2010/main" val="3283647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fontScale="70000" lnSpcReduction="20000"/>
          </a:bodyPr>
          <a:lstStyle/>
          <a:p>
            <a:pPr marL="0" indent="0">
              <a:buNone/>
            </a:pPr>
            <a:r>
              <a:rPr lang="en-US" b="1" dirty="0">
                <a:solidFill>
                  <a:srgbClr val="FF0000"/>
                </a:solidFill>
              </a:rPr>
              <a:t>Sample of work done by MRC in accordance to its </a:t>
            </a:r>
            <a:r>
              <a:rPr lang="en-US" b="1" dirty="0" err="1">
                <a:solidFill>
                  <a:srgbClr val="FF0000"/>
                </a:solidFill>
              </a:rPr>
              <a:t>auxiliarity</a:t>
            </a:r>
            <a:r>
              <a:rPr lang="en-US" b="1" dirty="0">
                <a:solidFill>
                  <a:srgbClr val="FF0000"/>
                </a:solidFill>
              </a:rPr>
              <a:t> function</a:t>
            </a:r>
            <a:r>
              <a:rPr lang="en-US" b="1" dirty="0" smtClean="0">
                <a:solidFill>
                  <a:srgbClr val="FF0000"/>
                </a:solidFill>
              </a:rPr>
              <a:t>:</a:t>
            </a:r>
          </a:p>
          <a:p>
            <a:pPr marL="0" indent="0">
              <a:buNone/>
            </a:pPr>
            <a:endParaRPr lang="en-US" b="1" dirty="0">
              <a:solidFill>
                <a:srgbClr val="FF0000"/>
              </a:solidFill>
            </a:endParaRPr>
          </a:p>
          <a:p>
            <a:r>
              <a:rPr lang="en-US" dirty="0" smtClean="0">
                <a:solidFill>
                  <a:schemeClr val="tx1"/>
                </a:solidFill>
              </a:rPr>
              <a:t>provide </a:t>
            </a:r>
            <a:r>
              <a:rPr lang="en-US" b="1" dirty="0">
                <a:solidFill>
                  <a:srgbClr val="3366FF"/>
                </a:solidFill>
              </a:rPr>
              <a:t>ambulance </a:t>
            </a:r>
            <a:r>
              <a:rPr lang="en-US" b="1" dirty="0" smtClean="0">
                <a:solidFill>
                  <a:srgbClr val="3366FF"/>
                </a:solidFill>
              </a:rPr>
              <a:t>services</a:t>
            </a:r>
            <a:endParaRPr lang="en-US" b="1" dirty="0">
              <a:solidFill>
                <a:srgbClr val="3366FF"/>
              </a:solidFill>
            </a:endParaRPr>
          </a:p>
          <a:p>
            <a:pPr marL="0" indent="0">
              <a:buNone/>
            </a:pPr>
            <a:endParaRPr lang="en-US" dirty="0"/>
          </a:p>
          <a:p>
            <a:pPr lvl="0" algn="just"/>
            <a:r>
              <a:rPr lang="en-US" dirty="0"/>
              <a:t>providing humanitarian assistance during period of natural or </a:t>
            </a:r>
            <a:r>
              <a:rPr lang="en-US" dirty="0" smtClean="0"/>
              <a:t>disaster </a:t>
            </a:r>
            <a:r>
              <a:rPr lang="en-US" dirty="0"/>
              <a:t>in accordance to </a:t>
            </a:r>
            <a:r>
              <a:rPr lang="en-US" b="1" dirty="0">
                <a:solidFill>
                  <a:srgbClr val="0000FF"/>
                </a:solidFill>
              </a:rPr>
              <a:t>Directive </a:t>
            </a:r>
            <a:r>
              <a:rPr lang="en-US" b="1" dirty="0" smtClean="0">
                <a:solidFill>
                  <a:srgbClr val="0000FF"/>
                </a:solidFill>
              </a:rPr>
              <a:t>20</a:t>
            </a:r>
            <a:endParaRPr lang="en-US" b="1" dirty="0">
              <a:solidFill>
                <a:srgbClr val="0000FF"/>
              </a:solidFill>
            </a:endParaRPr>
          </a:p>
          <a:p>
            <a:pPr marL="0" indent="0" algn="just">
              <a:buNone/>
            </a:pPr>
            <a:r>
              <a:rPr lang="en-US" dirty="0"/>
              <a:t> </a:t>
            </a:r>
          </a:p>
          <a:p>
            <a:pPr lvl="0" algn="just"/>
            <a:r>
              <a:rPr lang="en-US" dirty="0"/>
              <a:t>Providing humanitarian assistance to the </a:t>
            </a:r>
            <a:r>
              <a:rPr lang="en-US" b="1" dirty="0">
                <a:solidFill>
                  <a:srgbClr val="0000FF"/>
                </a:solidFill>
              </a:rPr>
              <a:t>Vietnamese Boat People</a:t>
            </a:r>
          </a:p>
          <a:p>
            <a:pPr marL="0" indent="0" algn="just">
              <a:buNone/>
            </a:pPr>
            <a:endParaRPr lang="en-US" dirty="0"/>
          </a:p>
          <a:p>
            <a:pPr lvl="0" algn="just"/>
            <a:r>
              <a:rPr lang="en-US" b="1" dirty="0">
                <a:solidFill>
                  <a:srgbClr val="0000FF"/>
                </a:solidFill>
              </a:rPr>
              <a:t>Dissemination of IHL. </a:t>
            </a:r>
            <a:r>
              <a:rPr lang="en-US" dirty="0" err="1"/>
              <a:t>i</a:t>
            </a:r>
            <a:r>
              <a:rPr lang="en-US" dirty="0" err="1" smtClean="0"/>
              <a:t>e</a:t>
            </a:r>
            <a:r>
              <a:rPr lang="en-US" dirty="0" smtClean="0"/>
              <a:t> </a:t>
            </a:r>
            <a:r>
              <a:rPr lang="en-US" dirty="0"/>
              <a:t>assisting the government in dissemination of IHL which is one of the </a:t>
            </a:r>
            <a:r>
              <a:rPr lang="en-US" dirty="0" smtClean="0"/>
              <a:t>States </a:t>
            </a:r>
            <a:r>
              <a:rPr lang="en-US" dirty="0"/>
              <a:t>which has ratified the GC’s function. </a:t>
            </a:r>
            <a:r>
              <a:rPr lang="en-US" dirty="0" err="1"/>
              <a:t>i</a:t>
            </a:r>
            <a:r>
              <a:rPr lang="en-US" dirty="0" err="1" smtClean="0"/>
              <a:t>e</a:t>
            </a:r>
            <a:r>
              <a:rPr lang="en-US" dirty="0" smtClean="0"/>
              <a:t> </a:t>
            </a:r>
            <a:r>
              <a:rPr lang="en-US" dirty="0"/>
              <a:t>to </a:t>
            </a:r>
            <a:r>
              <a:rPr lang="en-US" dirty="0" smtClean="0"/>
              <a:t>the civilian and the military if invited</a:t>
            </a:r>
            <a:endParaRPr lang="en-US" dirty="0"/>
          </a:p>
          <a:p>
            <a:pPr marL="0" indent="0" algn="just">
              <a:buNone/>
            </a:pPr>
            <a:endParaRPr lang="en-US" dirty="0"/>
          </a:p>
          <a:p>
            <a:pPr lvl="0" algn="just"/>
            <a:r>
              <a:rPr lang="en-US" b="1" dirty="0">
                <a:solidFill>
                  <a:srgbClr val="0000FF"/>
                </a:solidFill>
              </a:rPr>
              <a:t>Consultation with the relevant authorities in specific areas of humanitarian assistance </a:t>
            </a:r>
            <a:r>
              <a:rPr lang="en-US" dirty="0" err="1"/>
              <a:t>eg</a:t>
            </a:r>
            <a:r>
              <a:rPr lang="en-US" dirty="0"/>
              <a:t> natural disasters and ratification of specific international </a:t>
            </a:r>
            <a:r>
              <a:rPr lang="en-US" dirty="0" smtClean="0"/>
              <a:t>treaties</a:t>
            </a: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573180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buNone/>
            </a:pPr>
            <a:endParaRPr lang="en-US" dirty="0" smtClean="0"/>
          </a:p>
          <a:p>
            <a:pPr marL="0" indent="0">
              <a:buNone/>
            </a:pPr>
            <a:endParaRPr lang="en-US" dirty="0"/>
          </a:p>
          <a:p>
            <a:pPr marL="0" indent="0" algn="ctr">
              <a:buNone/>
            </a:pPr>
            <a:r>
              <a:rPr lang="en-US" sz="4800" dirty="0" smtClean="0">
                <a:solidFill>
                  <a:srgbClr val="FF0000"/>
                </a:solidFill>
              </a:rPr>
              <a:t>THANK YOU</a:t>
            </a:r>
            <a:endParaRPr lang="en-US" sz="4800" dirty="0">
              <a:solidFill>
                <a:srgbClr val="FF0000"/>
              </a:solidFill>
            </a:endParaRPr>
          </a:p>
        </p:txBody>
      </p:sp>
    </p:spTree>
    <p:custDataLst>
      <p:tags r:id="rId1"/>
    </p:custDataLst>
    <p:extLst>
      <p:ext uri="{BB962C8B-B14F-4D97-AF65-F5344CB8AC3E}">
        <p14:creationId xmlns:p14="http://schemas.microsoft.com/office/powerpoint/2010/main" val="900262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924800" cy="609600"/>
          </a:xfrm>
          <a:prstGeom prst="rect">
            <a:avLst/>
          </a:prstGeom>
          <a:noFill/>
        </p:spPr>
        <p:txBody>
          <a:bodyPr wrap="square" rtlCol="0">
            <a:normAutofit fontScale="550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533400"/>
            <a:ext cx="8686800" cy="5592763"/>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dirty="0" smtClean="0">
                <a:solidFill>
                  <a:srgbClr val="0000FF"/>
                </a:solidFill>
              </a:rPr>
              <a:t>What </a:t>
            </a:r>
            <a:r>
              <a:rPr lang="en-US" dirty="0">
                <a:solidFill>
                  <a:srgbClr val="0000FF"/>
                </a:solidFill>
              </a:rPr>
              <a:t>does the word </a:t>
            </a:r>
            <a:r>
              <a:rPr lang="en-US" sz="3600" dirty="0" smtClean="0">
                <a:solidFill>
                  <a:srgbClr val="FF0000"/>
                </a:solidFill>
              </a:rPr>
              <a:t>“auxiliary” </a:t>
            </a:r>
            <a:r>
              <a:rPr lang="en-US" dirty="0" smtClean="0">
                <a:solidFill>
                  <a:srgbClr val="0000FF"/>
                </a:solidFill>
              </a:rPr>
              <a:t>mean to you?</a:t>
            </a:r>
            <a:endParaRPr lang="en-US" dirty="0">
              <a:solidFill>
                <a:srgbClr val="0000FF"/>
              </a:solidFill>
            </a:endParaRPr>
          </a:p>
          <a:p>
            <a:pPr marL="0" indent="0" algn="ctr">
              <a:buNone/>
            </a:pPr>
            <a:endParaRPr lang="en-US" dirty="0"/>
          </a:p>
        </p:txBody>
      </p:sp>
    </p:spTree>
    <p:custDataLst>
      <p:tags r:id="rId1"/>
    </p:custDataLst>
    <p:extLst>
      <p:ext uri="{BB962C8B-B14F-4D97-AF65-F5344CB8AC3E}">
        <p14:creationId xmlns:p14="http://schemas.microsoft.com/office/powerpoint/2010/main" val="1036259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r>
              <a:rPr lang="en-US" sz="2400" b="1" dirty="0" smtClean="0">
                <a:solidFill>
                  <a:srgbClr val="FF0000"/>
                </a:solidFill>
                <a:latin typeface="Arial Black"/>
                <a:cs typeface="Arial Black"/>
              </a:rPr>
              <a:t>MEANING OF THE WORD AUXILIARY</a:t>
            </a: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r>
              <a:rPr lang="en-US" dirty="0" smtClean="0">
                <a:solidFill>
                  <a:schemeClr val="tx1"/>
                </a:solidFill>
              </a:rPr>
              <a:t>Dictionary</a:t>
            </a:r>
            <a:r>
              <a:rPr lang="en-US" dirty="0">
                <a:solidFill>
                  <a:schemeClr val="tx1"/>
                </a:solidFill>
              </a:rPr>
              <a:t>:</a:t>
            </a:r>
          </a:p>
          <a:p>
            <a:pPr marL="0" indent="0">
              <a:buNone/>
            </a:pPr>
            <a:endParaRPr lang="en-US" dirty="0">
              <a:solidFill>
                <a:schemeClr val="tx1"/>
              </a:solidFill>
            </a:endParaRPr>
          </a:p>
          <a:p>
            <a:r>
              <a:rPr lang="en-US" dirty="0">
                <a:solidFill>
                  <a:schemeClr val="tx1"/>
                </a:solidFill>
              </a:rPr>
              <a:t>a </a:t>
            </a:r>
            <a:r>
              <a:rPr lang="en-US" dirty="0">
                <a:solidFill>
                  <a:schemeClr val="tx1"/>
                </a:solidFill>
                <a:hlinkClick r:id="rId4"/>
              </a:rPr>
              <a:t>person</a:t>
            </a:r>
            <a:r>
              <a:rPr lang="en-US" dirty="0">
                <a:solidFill>
                  <a:schemeClr val="tx1"/>
                </a:solidFill>
              </a:rPr>
              <a:t> whose </a:t>
            </a:r>
            <a:r>
              <a:rPr lang="en-US" dirty="0">
                <a:solidFill>
                  <a:schemeClr val="tx1"/>
                </a:solidFill>
                <a:hlinkClick r:id="rId5"/>
              </a:rPr>
              <a:t>job</a:t>
            </a:r>
            <a:r>
              <a:rPr lang="en-US" dirty="0">
                <a:solidFill>
                  <a:schemeClr val="tx1"/>
                </a:solidFill>
              </a:rPr>
              <a:t> is to give </a:t>
            </a:r>
            <a:r>
              <a:rPr lang="en-US" dirty="0">
                <a:solidFill>
                  <a:schemeClr val="tx1"/>
                </a:solidFill>
                <a:hlinkClick r:id="rId6"/>
              </a:rPr>
              <a:t>help</a:t>
            </a:r>
            <a:r>
              <a:rPr lang="en-US" dirty="0">
                <a:solidFill>
                  <a:schemeClr val="tx1"/>
                </a:solidFill>
              </a:rPr>
              <a:t> or </a:t>
            </a:r>
            <a:r>
              <a:rPr lang="en-US" dirty="0">
                <a:solidFill>
                  <a:schemeClr val="tx1"/>
                </a:solidFill>
                <a:hlinkClick r:id="rId7"/>
              </a:rPr>
              <a:t>support</a:t>
            </a:r>
            <a:r>
              <a:rPr lang="en-US" dirty="0">
                <a:solidFill>
                  <a:schemeClr val="tx1"/>
                </a:solidFill>
              </a:rPr>
              <a:t> to other </a:t>
            </a:r>
            <a:r>
              <a:rPr lang="en-US" dirty="0">
                <a:solidFill>
                  <a:schemeClr val="tx1"/>
                </a:solidFill>
                <a:hlinkClick r:id="rId8"/>
              </a:rPr>
              <a:t>workers</a:t>
            </a:r>
            <a:r>
              <a:rPr lang="en-US" dirty="0">
                <a:solidFill>
                  <a:schemeClr val="tx1"/>
                </a:solidFill>
              </a:rPr>
              <a:t> – Cambridge Dictionary</a:t>
            </a:r>
          </a:p>
          <a:p>
            <a:pPr marL="0" indent="0">
              <a:buNone/>
            </a:pPr>
            <a:endParaRPr lang="en-US" dirty="0">
              <a:solidFill>
                <a:schemeClr val="tx1"/>
              </a:solidFill>
            </a:endParaRPr>
          </a:p>
          <a:p>
            <a:r>
              <a:rPr lang="en-US" dirty="0">
                <a:solidFill>
                  <a:schemeClr val="tx1"/>
                </a:solidFill>
              </a:rPr>
              <a:t>Providing supplementary or additional help and support – Oxford Dictionary</a:t>
            </a:r>
          </a:p>
          <a:p>
            <a:pPr marL="0" indent="0">
              <a:buNone/>
            </a:pPr>
            <a:endParaRPr lang="en-US" dirty="0">
              <a:solidFill>
                <a:schemeClr val="tx1"/>
              </a:solidFill>
            </a:endParaRPr>
          </a:p>
        </p:txBody>
      </p:sp>
    </p:spTree>
    <p:custDataLst>
      <p:tags r:id="rId1"/>
    </p:custDataLst>
    <p:extLst>
      <p:ext uri="{BB962C8B-B14F-4D97-AF65-F5344CB8AC3E}">
        <p14:creationId xmlns:p14="http://schemas.microsoft.com/office/powerpoint/2010/main" val="342717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20000"/>
          </a:bodyPr>
          <a:lstStyle/>
          <a:p>
            <a:pPr algn="ctr"/>
            <a:r>
              <a:rPr lang="en-US" sz="2400" dirty="0"/>
              <a:t/>
            </a:r>
            <a:br>
              <a:rPr lang="en-US" sz="2400" dirty="0"/>
            </a:br>
            <a:r>
              <a:rPr lang="en-US" sz="3000" b="1" dirty="0">
                <a:solidFill>
                  <a:srgbClr val="FF0000"/>
                </a:solidFill>
              </a:rPr>
              <a:t>Handbook of the International RCRC Movement:</a:t>
            </a:r>
          </a:p>
          <a:p>
            <a:pPr algn="ct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152400" y="1066800"/>
            <a:ext cx="8686800" cy="5211763"/>
          </a:xfrm>
        </p:spPr>
        <p:txBody>
          <a:bodyPr>
            <a:normAutofit/>
          </a:bodyPr>
          <a:lstStyle/>
          <a:p>
            <a:pPr marL="0" indent="0" algn="just">
              <a:buNone/>
            </a:pPr>
            <a:r>
              <a:rPr lang="en-US" sz="2200" dirty="0">
                <a:solidFill>
                  <a:srgbClr val="0000FF"/>
                </a:solidFill>
              </a:rPr>
              <a:t>Chapter II  Relations between NS and their Public </a:t>
            </a:r>
            <a:r>
              <a:rPr lang="en-US" sz="2200" dirty="0" smtClean="0">
                <a:solidFill>
                  <a:srgbClr val="0000FF"/>
                </a:solidFill>
              </a:rPr>
              <a:t>Authority (page 828 – 883)</a:t>
            </a:r>
            <a:endParaRPr lang="en-US" sz="2200" dirty="0">
              <a:solidFill>
                <a:srgbClr val="0000FF"/>
              </a:solidFill>
            </a:endParaRPr>
          </a:p>
          <a:p>
            <a:pPr marL="0" indent="0" algn="just">
              <a:buNone/>
            </a:pPr>
            <a:r>
              <a:rPr lang="en-US" sz="2200" dirty="0"/>
              <a:t> </a:t>
            </a:r>
          </a:p>
          <a:p>
            <a:pPr lvl="0" algn="just">
              <a:buClr>
                <a:srgbClr val="FF0000"/>
              </a:buClr>
              <a:buFont typeface="Wingdings" charset="2"/>
              <a:buChar char="Ø"/>
            </a:pPr>
            <a:r>
              <a:rPr lang="en-US" sz="2200" dirty="0"/>
              <a:t>National RCRC Societies as auxiliaries to the public authorities in the humanitarian field, </a:t>
            </a:r>
            <a:r>
              <a:rPr lang="en-US" sz="2200" dirty="0">
                <a:solidFill>
                  <a:srgbClr val="FF0000"/>
                </a:solidFill>
              </a:rPr>
              <a:t>Resolution 6 of the 2003 Council of Delegates</a:t>
            </a:r>
          </a:p>
          <a:p>
            <a:pPr lvl="0" algn="just">
              <a:buClr>
                <a:srgbClr val="FF0000"/>
              </a:buClr>
              <a:buFont typeface="Wingdings" charset="2"/>
              <a:buChar char="Ø"/>
            </a:pPr>
            <a:r>
              <a:rPr lang="en-US" sz="2200" dirty="0"/>
              <a:t>National RCRC Societies as auxiliaries to the public authorities in the humanitarian field report to the </a:t>
            </a:r>
            <a:r>
              <a:rPr lang="en-US" sz="2200" dirty="0">
                <a:solidFill>
                  <a:srgbClr val="FF0000"/>
                </a:solidFill>
              </a:rPr>
              <a:t>2003 Council of Delegates</a:t>
            </a:r>
          </a:p>
          <a:p>
            <a:pPr lvl="0" algn="just">
              <a:buClr>
                <a:srgbClr val="FF0000"/>
              </a:buClr>
              <a:buFont typeface="Wingdings" charset="2"/>
              <a:buChar char="Ø"/>
            </a:pPr>
            <a:r>
              <a:rPr lang="en-US" sz="2200" dirty="0"/>
              <a:t>National Societies as auxiliaries to the public authorities in the humanitarian field, </a:t>
            </a:r>
            <a:r>
              <a:rPr lang="en-US" sz="2200" dirty="0">
                <a:solidFill>
                  <a:srgbClr val="FF0000"/>
                </a:solidFill>
              </a:rPr>
              <a:t>Resolution 0 of the 2005 Council of Delegates</a:t>
            </a:r>
          </a:p>
          <a:p>
            <a:pPr lvl="0" algn="just">
              <a:buClr>
                <a:srgbClr val="FF0000"/>
              </a:buClr>
              <a:buFont typeface="Wingdings" charset="2"/>
              <a:buChar char="Ø"/>
            </a:pPr>
            <a:r>
              <a:rPr lang="en-US" sz="2200" dirty="0">
                <a:solidFill>
                  <a:srgbClr val="FF0000"/>
                </a:solidFill>
              </a:rPr>
              <a:t>Summary of the study on situations of armed conflict. Annex to the report to the 2003 Council of Delegates</a:t>
            </a:r>
          </a:p>
          <a:p>
            <a:pPr lvl="0" algn="just">
              <a:buClr>
                <a:srgbClr val="FF0000"/>
              </a:buClr>
              <a:buFont typeface="Wingdings" charset="2"/>
              <a:buChar char="Ø"/>
            </a:pPr>
            <a:r>
              <a:rPr lang="en-US" sz="2200" dirty="0"/>
              <a:t>Specific nature of the International RCRC Movement in action and partnerships and the role of the National Societies as auxiliaries to the public authorities in the humanitarian field. </a:t>
            </a:r>
          </a:p>
          <a:p>
            <a:pPr marL="0" indent="0">
              <a:buNone/>
            </a:pPr>
            <a:endParaRPr lang="en-US" sz="2400" dirty="0"/>
          </a:p>
        </p:txBody>
      </p:sp>
    </p:spTree>
    <p:custDataLst>
      <p:tags r:id="rId1"/>
    </p:custDataLst>
    <p:extLst>
      <p:ext uri="{BB962C8B-B14F-4D97-AF65-F5344CB8AC3E}">
        <p14:creationId xmlns:p14="http://schemas.microsoft.com/office/powerpoint/2010/main" val="1391923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81000"/>
            <a:ext cx="8686800" cy="5745163"/>
          </a:xfrm>
        </p:spPr>
        <p:txBody>
          <a:bodyPr>
            <a:normAutofit fontScale="85000" lnSpcReduction="10000"/>
          </a:bodyPr>
          <a:lstStyle/>
          <a:p>
            <a:pPr marL="0" indent="0" algn="just">
              <a:buNone/>
            </a:pPr>
            <a:r>
              <a:rPr lang="en-US" sz="2400" dirty="0">
                <a:solidFill>
                  <a:srgbClr val="FF0000"/>
                </a:solidFill>
              </a:rPr>
              <a:t>National RCRC Societies as auxiliaries to the public authorities in the humanitarian field report to the 2003 Council of Delegates</a:t>
            </a:r>
          </a:p>
          <a:p>
            <a:pPr marL="0" indent="0" algn="just">
              <a:buClr>
                <a:srgbClr val="FF0000"/>
              </a:buClr>
              <a:buNone/>
            </a:pPr>
            <a:endParaRPr lang="en-US" sz="2800" dirty="0" smtClean="0"/>
          </a:p>
          <a:p>
            <a:pPr algn="just">
              <a:buClr>
                <a:srgbClr val="FF0000"/>
              </a:buClr>
              <a:buFont typeface="Wingdings" charset="2"/>
              <a:buChar char="Ø"/>
            </a:pPr>
            <a:r>
              <a:rPr lang="en-US" sz="2400" i="1" dirty="0"/>
              <a:t>“The role of auxiliary to the public authorities in the humanitarian field is characterized by a </a:t>
            </a:r>
            <a:r>
              <a:rPr lang="en-US" sz="2400" b="1" i="1" dirty="0">
                <a:solidFill>
                  <a:srgbClr val="0000FF"/>
                </a:solidFill>
              </a:rPr>
              <a:t>specific legal status</a:t>
            </a:r>
            <a:r>
              <a:rPr lang="en-US" sz="2400" i="1" dirty="0"/>
              <a:t>, based on IHL, the rules established by </a:t>
            </a:r>
            <a:r>
              <a:rPr lang="en-US" sz="2400" b="1" i="1" dirty="0">
                <a:solidFill>
                  <a:srgbClr val="FF0000"/>
                </a:solidFill>
              </a:rPr>
              <a:t>the Movement </a:t>
            </a:r>
            <a:r>
              <a:rPr lang="en-US" sz="2400" i="1" dirty="0"/>
              <a:t>and the </a:t>
            </a:r>
            <a:r>
              <a:rPr lang="en-US" sz="2400" b="1" i="1" dirty="0">
                <a:solidFill>
                  <a:srgbClr val="FF0000"/>
                </a:solidFill>
              </a:rPr>
              <a:t>national legislation of each State</a:t>
            </a:r>
            <a:r>
              <a:rPr lang="en-US" sz="2400" i="1" dirty="0"/>
              <a:t>. The auxiliary role has primarily, national but also in some cases international implications”:</a:t>
            </a:r>
            <a:endParaRPr lang="en-US" sz="2400" dirty="0"/>
          </a:p>
          <a:p>
            <a:pPr marL="0" indent="0" algn="just">
              <a:buClr>
                <a:srgbClr val="FF0000"/>
              </a:buClr>
              <a:buNone/>
            </a:pPr>
            <a:endParaRPr lang="en-US" sz="2400" dirty="0"/>
          </a:p>
          <a:p>
            <a:pPr algn="just">
              <a:buClr>
                <a:srgbClr val="FF0000"/>
              </a:buClr>
              <a:buFont typeface="Wingdings" charset="2"/>
              <a:buChar char="Ø"/>
            </a:pPr>
            <a:r>
              <a:rPr lang="en-US" sz="2400" i="1" dirty="0"/>
              <a:t>“The state and the National Societies have a </a:t>
            </a:r>
            <a:r>
              <a:rPr lang="en-US" sz="2400" b="1" i="1" dirty="0">
                <a:solidFill>
                  <a:srgbClr val="0000FF"/>
                </a:solidFill>
              </a:rPr>
              <a:t>partnership </a:t>
            </a:r>
            <a:r>
              <a:rPr lang="en-US" sz="2400" i="1" dirty="0"/>
              <a:t>aimed at preventing and alleviating human suffering, protecting life and health, ensuring respect for the human being ………”</a:t>
            </a:r>
            <a:endParaRPr lang="en-US" sz="2400" dirty="0"/>
          </a:p>
          <a:p>
            <a:pPr marL="0" indent="0" algn="just">
              <a:buClr>
                <a:srgbClr val="FF0000"/>
              </a:buClr>
              <a:buNone/>
            </a:pPr>
            <a:endParaRPr lang="en-US" sz="2400" dirty="0"/>
          </a:p>
          <a:p>
            <a:pPr algn="just">
              <a:buClr>
                <a:srgbClr val="FF0000"/>
              </a:buClr>
              <a:buFont typeface="Wingdings" charset="2"/>
              <a:buChar char="Ø"/>
            </a:pPr>
            <a:r>
              <a:rPr lang="en-US" sz="2400" i="1" dirty="0"/>
              <a:t>“</a:t>
            </a:r>
            <a:r>
              <a:rPr lang="en-US" sz="2400" b="1" i="1" dirty="0">
                <a:solidFill>
                  <a:srgbClr val="0000FF"/>
                </a:solidFill>
              </a:rPr>
              <a:t>Consultation</a:t>
            </a:r>
            <a:r>
              <a:rPr lang="en-US" sz="2400" i="1" dirty="0"/>
              <a:t> of the National Societies on major humanitarian issues:</a:t>
            </a:r>
            <a:endParaRPr lang="en-US" sz="2400" dirty="0"/>
          </a:p>
          <a:p>
            <a:pPr algn="just">
              <a:buClr>
                <a:srgbClr val="FF0000"/>
              </a:buClr>
              <a:buFont typeface="Wingdings" charset="2"/>
              <a:buChar char="Ø"/>
            </a:pPr>
            <a:endParaRPr lang="en-US" sz="2400" dirty="0"/>
          </a:p>
          <a:p>
            <a:pPr algn="just">
              <a:buClr>
                <a:srgbClr val="FF0000"/>
              </a:buClr>
              <a:buFont typeface="Wingdings" charset="2"/>
              <a:buChar char="Ø"/>
            </a:pPr>
            <a:r>
              <a:rPr lang="en-US" sz="2400" i="1" dirty="0"/>
              <a:t>“</a:t>
            </a:r>
            <a:r>
              <a:rPr lang="en-US" sz="2400" b="1" i="1" dirty="0">
                <a:solidFill>
                  <a:srgbClr val="0000FF"/>
                </a:solidFill>
              </a:rPr>
              <a:t>At all levels</a:t>
            </a:r>
            <a:r>
              <a:rPr lang="en-US" sz="2400" i="1" dirty="0"/>
              <a:t>, the representatives of the State and the National Societies </a:t>
            </a:r>
            <a:r>
              <a:rPr lang="en-US" sz="2400" b="1" i="1" dirty="0">
                <a:solidFill>
                  <a:srgbClr val="FF0000"/>
                </a:solidFill>
              </a:rPr>
              <a:t>understand the importance of the Fundamental Principles </a:t>
            </a:r>
            <a:r>
              <a:rPr lang="en-US" sz="2400" i="1" dirty="0"/>
              <a:t>and ensure that the work of the National Society is </a:t>
            </a:r>
            <a:r>
              <a:rPr lang="en-US" sz="2400" b="1" i="1" dirty="0">
                <a:solidFill>
                  <a:srgbClr val="3366FF"/>
                </a:solidFill>
              </a:rPr>
              <a:t>guided</a:t>
            </a:r>
            <a:r>
              <a:rPr lang="en-US" sz="2400" i="1" dirty="0"/>
              <a:t> by the Fundamental Principles…..” </a:t>
            </a:r>
            <a:endParaRPr lang="en-US" sz="2400" dirty="0"/>
          </a:p>
          <a:p>
            <a:pPr marL="0" indent="0">
              <a:buNone/>
            </a:pPr>
            <a:endParaRPr lang="en-US" sz="2400" dirty="0" smtClean="0"/>
          </a:p>
          <a:p>
            <a:pPr marL="0" indent="0">
              <a:buNone/>
            </a:pPr>
            <a:endParaRPr lang="en-US" sz="2800" dirty="0"/>
          </a:p>
        </p:txBody>
      </p:sp>
    </p:spTree>
    <p:custDataLst>
      <p:tags r:id="rId1"/>
    </p:custDataLst>
    <p:extLst>
      <p:ext uri="{BB962C8B-B14F-4D97-AF65-F5344CB8AC3E}">
        <p14:creationId xmlns:p14="http://schemas.microsoft.com/office/powerpoint/2010/main" val="3636051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81000"/>
            <a:ext cx="8686800" cy="5745163"/>
          </a:xfrm>
        </p:spPr>
        <p:txBody>
          <a:bodyPr>
            <a:normAutofit fontScale="92500" lnSpcReduction="20000"/>
          </a:bodyPr>
          <a:lstStyle/>
          <a:p>
            <a:pPr marL="0" indent="0" algn="just">
              <a:buClr>
                <a:srgbClr val="FF0000"/>
              </a:buClr>
              <a:buNone/>
            </a:pPr>
            <a:r>
              <a:rPr lang="en-US" sz="2800" b="1" dirty="0">
                <a:solidFill>
                  <a:srgbClr val="FF0000"/>
                </a:solidFill>
              </a:rPr>
              <a:t>Summary of the study on situations of armed conflict. Annex to the report to the 2003 Council of Delegates</a:t>
            </a:r>
          </a:p>
          <a:p>
            <a:pPr marL="0" indent="0">
              <a:buNone/>
            </a:pPr>
            <a:endParaRPr lang="en-US" sz="2800" dirty="0"/>
          </a:p>
          <a:p>
            <a:pPr algn="just">
              <a:buClr>
                <a:srgbClr val="FF0000"/>
              </a:buClr>
              <a:buFont typeface="Wingdings" charset="2"/>
              <a:buChar char="Ø"/>
            </a:pPr>
            <a:r>
              <a:rPr lang="en-US" sz="2400" dirty="0"/>
              <a:t>Under the subsection 3. “</a:t>
            </a:r>
            <a:r>
              <a:rPr lang="en-US" sz="2400" b="1" dirty="0">
                <a:solidFill>
                  <a:srgbClr val="3366FF"/>
                </a:solidFill>
              </a:rPr>
              <a:t>The concept of auxiliary </a:t>
            </a:r>
            <a:r>
              <a:rPr lang="en-US" sz="2400" dirty="0"/>
              <a:t>……”</a:t>
            </a:r>
          </a:p>
          <a:p>
            <a:pPr marL="0" indent="0" algn="just">
              <a:buClr>
                <a:srgbClr val="FF0000"/>
              </a:buClr>
              <a:buNone/>
            </a:pPr>
            <a:endParaRPr lang="en-US" sz="2400" dirty="0"/>
          </a:p>
          <a:p>
            <a:pPr algn="just">
              <a:buClr>
                <a:srgbClr val="FF0000"/>
              </a:buClr>
              <a:buFont typeface="Wingdings" charset="2"/>
              <a:buChar char="Ø"/>
            </a:pPr>
            <a:r>
              <a:rPr lang="en-US" sz="2400" dirty="0"/>
              <a:t>Each of the principles has its own importance in relation to the concept of </a:t>
            </a:r>
            <a:r>
              <a:rPr lang="en-US" sz="2400" dirty="0" err="1"/>
              <a:t>auxiliarity</a:t>
            </a:r>
            <a:r>
              <a:rPr lang="en-US" sz="2400" dirty="0"/>
              <a:t>.</a:t>
            </a:r>
          </a:p>
          <a:p>
            <a:pPr marL="0" indent="0" algn="just">
              <a:buClr>
                <a:srgbClr val="FF0000"/>
              </a:buClr>
              <a:buNone/>
            </a:pPr>
            <a:endParaRPr lang="en-US" sz="2400" dirty="0"/>
          </a:p>
          <a:p>
            <a:pPr algn="just">
              <a:buClr>
                <a:srgbClr val="FF0000"/>
              </a:buClr>
              <a:buFont typeface="Wingdings" charset="2"/>
              <a:buChar char="Ø"/>
            </a:pPr>
            <a:r>
              <a:rPr lang="en-US" sz="2400" i="1" dirty="0"/>
              <a:t>“The </a:t>
            </a:r>
            <a:r>
              <a:rPr lang="en-US" sz="2400" b="1" i="1" dirty="0">
                <a:solidFill>
                  <a:srgbClr val="FF0000"/>
                </a:solidFill>
              </a:rPr>
              <a:t>principle of Neutrality </a:t>
            </a:r>
            <a:r>
              <a:rPr lang="en-US" sz="2400" i="1" dirty="0"/>
              <a:t>provides that, in order that the National Society may continue to enjoy the trust of all, the </a:t>
            </a:r>
            <a:r>
              <a:rPr lang="en-US" sz="2400" b="1" i="1" dirty="0">
                <a:solidFill>
                  <a:srgbClr val="3366FF"/>
                </a:solidFill>
              </a:rPr>
              <a:t>State cannot require </a:t>
            </a:r>
            <a:r>
              <a:rPr lang="en-US" sz="2400" i="1" dirty="0"/>
              <a:t>that it take sides in hostilities or involve itself in controversies of a political, racial, religious or ideological nature.”</a:t>
            </a:r>
            <a:endParaRPr lang="en-US" sz="2400" dirty="0"/>
          </a:p>
          <a:p>
            <a:pPr marL="0" indent="0" algn="just">
              <a:buClr>
                <a:srgbClr val="FF0000"/>
              </a:buClr>
              <a:buNone/>
            </a:pPr>
            <a:endParaRPr lang="en-US" sz="2400" dirty="0"/>
          </a:p>
          <a:p>
            <a:pPr algn="just">
              <a:buClr>
                <a:srgbClr val="FF0000"/>
              </a:buClr>
              <a:buFont typeface="Wingdings" charset="2"/>
              <a:buChar char="Ø"/>
            </a:pPr>
            <a:r>
              <a:rPr lang="en-US" sz="2400" i="1" dirty="0"/>
              <a:t>“The </a:t>
            </a:r>
            <a:r>
              <a:rPr lang="en-US" sz="2400" b="1" i="1" dirty="0">
                <a:solidFill>
                  <a:srgbClr val="FF0000"/>
                </a:solidFill>
              </a:rPr>
              <a:t>principle of Independence </a:t>
            </a:r>
            <a:r>
              <a:rPr lang="en-US" sz="2400" i="1" dirty="0"/>
              <a:t>illustrates the tension between the National </a:t>
            </a:r>
            <a:r>
              <a:rPr lang="en-US" sz="2400" i="1" dirty="0" err="1"/>
              <a:t>Socieies</a:t>
            </a:r>
            <a:r>
              <a:rPr lang="en-US" sz="2400" i="1" dirty="0"/>
              <a:t>’ nature as the auxiliaries of the public authorities and the necessary autonomy they must maintain in order to be able at all times to act in accordance with the Fundamental Principles.”</a:t>
            </a:r>
            <a:endParaRPr lang="en-US" sz="2400" dirty="0"/>
          </a:p>
          <a:p>
            <a:pPr marL="0" indent="0">
              <a:buNone/>
            </a:pPr>
            <a:endParaRPr lang="en-US" sz="2400" dirty="0" smtClean="0"/>
          </a:p>
          <a:p>
            <a:pPr marL="0" indent="0">
              <a:buNone/>
            </a:pPr>
            <a:endParaRPr lang="en-US" sz="2800" dirty="0"/>
          </a:p>
        </p:txBody>
      </p:sp>
    </p:spTree>
    <p:custDataLst>
      <p:tags r:id="rId1"/>
    </p:custDataLst>
    <p:extLst>
      <p:ext uri="{BB962C8B-B14F-4D97-AF65-F5344CB8AC3E}">
        <p14:creationId xmlns:p14="http://schemas.microsoft.com/office/powerpoint/2010/main" val="3218073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lgn="ctr">
              <a:buClr>
                <a:srgbClr val="FF0000"/>
              </a:buClr>
              <a:buNone/>
            </a:pPr>
            <a:r>
              <a:rPr lang="en-US" sz="2800" dirty="0" smtClean="0">
                <a:solidFill>
                  <a:srgbClr val="FF0000"/>
                </a:solidFill>
              </a:rPr>
              <a:t>Translating </a:t>
            </a:r>
            <a:r>
              <a:rPr lang="en-US" sz="2800" dirty="0">
                <a:solidFill>
                  <a:srgbClr val="FF0000"/>
                </a:solidFill>
              </a:rPr>
              <a:t>it to the action of the NS on the </a:t>
            </a:r>
            <a:r>
              <a:rPr lang="en-US" sz="2800" dirty="0" smtClean="0">
                <a:solidFill>
                  <a:srgbClr val="FF0000"/>
                </a:solidFill>
              </a:rPr>
              <a:t>ground</a:t>
            </a:r>
            <a:endParaRPr lang="en-US" sz="2800" dirty="0">
              <a:solidFill>
                <a:srgbClr val="FF0000"/>
              </a:solidFill>
            </a:endParaRPr>
          </a:p>
          <a:p>
            <a:pPr marL="0" indent="0" algn="just">
              <a:buClr>
                <a:srgbClr val="FF0000"/>
              </a:buClr>
              <a:buNone/>
            </a:pPr>
            <a:endParaRPr lang="en-US" sz="2800" dirty="0"/>
          </a:p>
          <a:p>
            <a:pPr algn="just">
              <a:buClr>
                <a:srgbClr val="FF0000"/>
              </a:buClr>
              <a:buFont typeface="Wingdings" charset="2"/>
              <a:buChar char="Ø"/>
            </a:pPr>
            <a:r>
              <a:rPr lang="en-US" sz="2800" dirty="0"/>
              <a:t>MRC – is a </a:t>
            </a:r>
            <a:r>
              <a:rPr lang="en-US" sz="2800" b="1" dirty="0">
                <a:solidFill>
                  <a:srgbClr val="FF0000"/>
                </a:solidFill>
              </a:rPr>
              <a:t>statutory body</a:t>
            </a:r>
            <a:r>
              <a:rPr lang="en-US" sz="2800" dirty="0"/>
              <a:t>. </a:t>
            </a:r>
            <a:endParaRPr lang="en-US" sz="2800" dirty="0" smtClean="0"/>
          </a:p>
          <a:p>
            <a:pPr marL="0" indent="0" algn="just">
              <a:buClr>
                <a:srgbClr val="FF0000"/>
              </a:buClr>
              <a:buNone/>
            </a:pPr>
            <a:endParaRPr lang="en-US" sz="2800" dirty="0" smtClean="0"/>
          </a:p>
          <a:p>
            <a:pPr algn="just">
              <a:buClr>
                <a:srgbClr val="FF0000"/>
              </a:buClr>
              <a:buFont typeface="Wingdings" charset="2"/>
              <a:buChar char="Ø"/>
            </a:pPr>
            <a:r>
              <a:rPr lang="en-US" sz="2800" dirty="0" smtClean="0"/>
              <a:t>For </a:t>
            </a:r>
            <a:r>
              <a:rPr lang="en-US" sz="2800" dirty="0"/>
              <a:t>that reason, the power that is given to the NS is defined by that which is in the </a:t>
            </a:r>
            <a:r>
              <a:rPr lang="en-US" sz="2800" b="1" dirty="0">
                <a:solidFill>
                  <a:srgbClr val="FF0000"/>
                </a:solidFill>
              </a:rPr>
              <a:t>Act of Parliament</a:t>
            </a:r>
            <a:r>
              <a:rPr lang="en-US" sz="2800" dirty="0"/>
              <a:t>. Can only act in accordance to the power which are defined in the Act of Parliament. Otherwise, the act is considered as Ultra Vires. </a:t>
            </a:r>
          </a:p>
          <a:p>
            <a:pPr marL="0" indent="0">
              <a:buNone/>
            </a:pPr>
            <a:endParaRPr lang="en-US" sz="2800" dirty="0"/>
          </a:p>
        </p:txBody>
      </p:sp>
    </p:spTree>
    <p:custDataLst>
      <p:tags r:id="rId1"/>
    </p:custDataLst>
    <p:extLst>
      <p:ext uri="{BB962C8B-B14F-4D97-AF65-F5344CB8AC3E}">
        <p14:creationId xmlns:p14="http://schemas.microsoft.com/office/powerpoint/2010/main" val="1523838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lgn="ctr">
              <a:buNone/>
            </a:pPr>
            <a:endParaRPr lang="en-US" dirty="0" smtClean="0"/>
          </a:p>
          <a:p>
            <a:pPr marL="0" indent="0" algn="ctr">
              <a:buNone/>
            </a:pPr>
            <a:r>
              <a:rPr lang="en-US" sz="4800" b="1" dirty="0" smtClean="0">
                <a:solidFill>
                  <a:srgbClr val="FF0000"/>
                </a:solidFill>
              </a:rPr>
              <a:t>QUIZ TIME</a:t>
            </a:r>
            <a:endParaRPr lang="en-US" sz="4800" b="1" dirty="0">
              <a:solidFill>
                <a:srgbClr val="FF0000"/>
              </a:solidFill>
            </a:endParaRPr>
          </a:p>
        </p:txBody>
      </p:sp>
    </p:spTree>
    <p:custDataLst>
      <p:tags r:id="rId1"/>
    </p:custDataLst>
    <p:extLst>
      <p:ext uri="{BB962C8B-B14F-4D97-AF65-F5344CB8AC3E}">
        <p14:creationId xmlns:p14="http://schemas.microsoft.com/office/powerpoint/2010/main" val="3331951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buNone/>
            </a:pPr>
            <a:endParaRPr lang="en-US" dirty="0"/>
          </a:p>
          <a:p>
            <a:pPr marL="0" indent="0" algn="ctr">
              <a:buNone/>
            </a:pPr>
            <a:r>
              <a:rPr lang="en-US" sz="3600" dirty="0">
                <a:solidFill>
                  <a:srgbClr val="FF0000"/>
                </a:solidFill>
              </a:rPr>
              <a:t>Is MRC an </a:t>
            </a:r>
            <a:r>
              <a:rPr lang="en-US" sz="3600" dirty="0" smtClean="0">
                <a:solidFill>
                  <a:srgbClr val="FF0000"/>
                </a:solidFill>
              </a:rPr>
              <a:t>NGO (Non-governmental </a:t>
            </a:r>
            <a:r>
              <a:rPr lang="en-US" sz="3600" dirty="0" err="1" smtClean="0">
                <a:solidFill>
                  <a:srgbClr val="FF0000"/>
                </a:solidFill>
              </a:rPr>
              <a:t>organisation</a:t>
            </a:r>
            <a:r>
              <a:rPr lang="en-US" sz="3600" dirty="0" smtClean="0">
                <a:solidFill>
                  <a:srgbClr val="FF0000"/>
                </a:solidFill>
              </a:rPr>
              <a:t>)?</a:t>
            </a:r>
            <a:endParaRPr lang="en-US" sz="3600" dirty="0">
              <a:solidFill>
                <a:srgbClr val="FF0000"/>
              </a:solidFill>
            </a:endParaRPr>
          </a:p>
          <a:p>
            <a:pPr marL="0" indent="0" algn="ctr">
              <a:buNone/>
            </a:pPr>
            <a:endParaRPr lang="en-US" dirty="0"/>
          </a:p>
        </p:txBody>
      </p:sp>
    </p:spTree>
    <p:custDataLst>
      <p:tags r:id="rId1"/>
    </p:custDataLst>
    <p:extLst>
      <p:ext uri="{BB962C8B-B14F-4D97-AF65-F5344CB8AC3E}">
        <p14:creationId xmlns:p14="http://schemas.microsoft.com/office/powerpoint/2010/main" val="2085070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10.xml><?xml version="1.0" encoding="utf-8"?>
<p:tagLst xmlns:a="http://schemas.openxmlformats.org/drawingml/2006/main" xmlns:r="http://schemas.openxmlformats.org/officeDocument/2006/relationships" xmlns:p="http://schemas.openxmlformats.org/presentationml/2006/main">
  <p:tag name="TIMING" val="|12"/>
</p:tagLst>
</file>

<file path=ppt/tags/tag11.xml><?xml version="1.0" encoding="utf-8"?>
<p:tagLst xmlns:a="http://schemas.openxmlformats.org/drawingml/2006/main" xmlns:r="http://schemas.openxmlformats.org/officeDocument/2006/relationships" xmlns:p="http://schemas.openxmlformats.org/presentationml/2006/main">
  <p:tag name="TIMING" val="|12"/>
</p:tagLst>
</file>

<file path=ppt/tags/tag12.xml><?xml version="1.0" encoding="utf-8"?>
<p:tagLst xmlns:a="http://schemas.openxmlformats.org/drawingml/2006/main" xmlns:r="http://schemas.openxmlformats.org/officeDocument/2006/relationships" xmlns:p="http://schemas.openxmlformats.org/presentationml/2006/main">
  <p:tag name="TIMING" val="|12"/>
</p:tagLst>
</file>

<file path=ppt/tags/tag13.xml><?xml version="1.0" encoding="utf-8"?>
<p:tagLst xmlns:a="http://schemas.openxmlformats.org/drawingml/2006/main" xmlns:r="http://schemas.openxmlformats.org/officeDocument/2006/relationships" xmlns:p="http://schemas.openxmlformats.org/presentationml/2006/main">
  <p:tag name="TIMING" val="|12"/>
</p:tagLst>
</file>

<file path=ppt/tags/tag14.xml><?xml version="1.0" encoding="utf-8"?>
<p:tagLst xmlns:a="http://schemas.openxmlformats.org/drawingml/2006/main" xmlns:r="http://schemas.openxmlformats.org/officeDocument/2006/relationships" xmlns:p="http://schemas.openxmlformats.org/presentationml/2006/main">
  <p:tag name="TIMING" val="|12"/>
</p:tagLst>
</file>

<file path=ppt/tags/tag15.xml><?xml version="1.0" encoding="utf-8"?>
<p:tagLst xmlns:a="http://schemas.openxmlformats.org/drawingml/2006/main" xmlns:r="http://schemas.openxmlformats.org/officeDocument/2006/relationships" xmlns:p="http://schemas.openxmlformats.org/presentationml/2006/main">
  <p:tag name="TIMING" val="|12"/>
</p:tagLst>
</file>

<file path=ppt/tags/tag16.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
</p:tagLst>
</file>

<file path=ppt/tags/tag7.xml><?xml version="1.0" encoding="utf-8"?>
<p:tagLst xmlns:a="http://schemas.openxmlformats.org/drawingml/2006/main" xmlns:r="http://schemas.openxmlformats.org/officeDocument/2006/relationships" xmlns:p="http://schemas.openxmlformats.org/presentationml/2006/main">
  <p:tag name="TIMING" val="|12"/>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582</Words>
  <Application>Microsoft Macintosh PowerPoint</Application>
  <PresentationFormat>On-screen Show (4:3)</PresentationFormat>
  <Paragraphs>109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Introducing PowerPoint 2011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2017-12-15T22:09:59Z</dcterms:modified>
</cp:coreProperties>
</file>