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sldIdLst>
    <p:sldId id="259" r:id="rId2"/>
    <p:sldId id="279" r:id="rId3"/>
    <p:sldId id="260" r:id="rId4"/>
    <p:sldId id="261" r:id="rId5"/>
    <p:sldId id="280" r:id="rId6"/>
    <p:sldId id="290" r:id="rId7"/>
    <p:sldId id="291" r:id="rId8"/>
    <p:sldId id="292" r:id="rId9"/>
    <p:sldId id="262" r:id="rId10"/>
    <p:sldId id="263" r:id="rId11"/>
    <p:sldId id="27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B6BBEF7-9717-4733-A929-535518E6EBF6}">
          <p14:sldIdLst>
            <p14:sldId id="259"/>
            <p14:sldId id="279"/>
            <p14:sldId id="260"/>
            <p14:sldId id="261"/>
            <p14:sldId id="280"/>
            <p14:sldId id="290"/>
            <p14:sldId id="291"/>
            <p14:sldId id="292"/>
            <p14:sldId id="262"/>
            <p14:sldId id="263"/>
            <p14:sldId id="278"/>
          </p14:sldIdLst>
        </p14:section>
        <p14:section name="Author Your Presentation" id="{16378913-E5ED-4281-BAF5-F1F938CB0BED}">
          <p14:sldIdLst/>
        </p14:section>
        <p14:section name="Enrich Your Presentation" id="{E2D565D1-BA5E-44E6-A40E-50A644912248}">
          <p14:sldIdLst/>
        </p14:section>
        <p14:section name="Share Your Presentation" id="{71D59651-8EFA-4415-9623-98B4C4A8699C}">
          <p14:sldIdLst/>
        </p14:section>
        <p14:section name="What's Your Message?" id="{3DAC647D-1BDE-4B25-A7F1-4DBC272CFF2F}">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99351" autoAdjust="0"/>
  </p:normalViewPr>
  <p:slideViewPr>
    <p:cSldViewPr>
      <p:cViewPr>
        <p:scale>
          <a:sx n="100" d="100"/>
          <a:sy n="100" d="100"/>
        </p:scale>
        <p:origin x="-1264" y="-288"/>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830A1-3891-4B82-A120-081866556DA0}" type="datetimeFigureOut">
              <a:rPr lang="en-US" smtClean="0"/>
              <a:pPr/>
              <a:t>16/12/17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CC9574-A819-4FE4-99A7-1E27AD09ADC2}" type="slidenum">
              <a:rPr lang="en-US" smtClean="0"/>
              <a:pPr/>
              <a:t>‹#›</a:t>
            </a:fld>
            <a:endParaRPr lang="en-US" dirty="0"/>
          </a:p>
        </p:txBody>
      </p:sp>
    </p:spTree>
    <p:extLst>
      <p:ext uri="{BB962C8B-B14F-4D97-AF65-F5344CB8AC3E}">
        <p14:creationId xmlns:p14="http://schemas.microsoft.com/office/powerpoint/2010/main" val="3264173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jpeg"/><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6.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6.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7.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8.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eg"/><Relationship Id="rId3"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 Id="rId3" Type="http://schemas.openxmlformats.org/officeDocument/2006/relationships/image" Target="../media/image12.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16/12/17</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smtClean="0"/>
              <a:t>Click to edit Master subtitle style</a:t>
            </a:r>
            <a:endParaRPr lang="en-US" dirty="0"/>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GB" smtClean="0"/>
              <a:t>Click to edit Master title style</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xmlns:p14="http://schemas.microsoft.com/office/powerpoint/2010/mai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16/12/17</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GB" smtClean="0"/>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a:lstStyle>
            <a:lvl1pPr>
              <a:buNone/>
              <a:defRPr/>
            </a:lvl1pPr>
          </a:lstStyle>
          <a:p>
            <a:r>
              <a:rPr lang="en-GB" smtClean="0"/>
              <a:t>Click icon to add media</a:t>
            </a:r>
            <a:endParaRPr lang="en-US"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GB"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a:defRPr sz="1800" b="0" i="1">
                <a:solidFill>
                  <a:schemeClr val="bg1">
                    <a:lumMod val="85000"/>
                  </a:schemeClr>
                </a:solidFill>
                <a:latin typeface="Georgia" pitchFamily="18" charset="0"/>
              </a:defRPr>
            </a:lvl1pPr>
          </a:lstStyle>
          <a:p>
            <a:r>
              <a:rPr lang="en-GB"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1792288" y="5562600"/>
            <a:ext cx="5486400" cy="6096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16/12/17</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258050E-B668-4FA7-85AD-C750C80A6E9B}" type="datetimeFigureOut">
              <a:rPr lang="en-US" smtClean="0"/>
              <a:pPr/>
              <a:t>16/12/17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D5ECE-8B49-45CD-BE81-EF81920D1969}" type="slidenum">
              <a:rPr lang="en-US" smtClean="0"/>
              <a:pPr/>
              <a:t>‹#›</a:t>
            </a:fld>
            <a:endParaRPr lang="en-US" dirty="0"/>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smtClean="0"/>
              <a:t>    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274638"/>
            <a:ext cx="51054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16/12/17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a:defRPr sz="3000" b="1" cap="all"/>
            </a:lvl1pPr>
          </a:lstStyle>
          <a:p>
            <a:r>
              <a:rPr lang="en-GB" smtClean="0"/>
              <a:t>Click to edit Master title style</a:t>
            </a:r>
            <a:endParaRPr lang="en-US" dirty="0"/>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a:defRPr sz="3000" b="0">
                <a:solidFill>
                  <a:schemeClr val="tx1">
                    <a:lumMod val="85000"/>
                    <a:lumOff val="15000"/>
                  </a:schemeClr>
                </a:solidFill>
              </a:defRPr>
            </a:lvl1pPr>
          </a:lstStyle>
          <a:p>
            <a:r>
              <a:rPr lang="en-GB"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16/12/17</a:t>
            </a:fld>
            <a:endParaRPr lang="en-US" dirty="0"/>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16/12/17</a:t>
            </a:fld>
            <a:endParaRPr lang="en-US" dirty="0"/>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a:defRPr sz="2800">
                <a:solidFill>
                  <a:schemeClr val="bg1"/>
                </a:solidFill>
              </a:defRPr>
            </a:lvl1pPr>
          </a:lstStyle>
          <a:p>
            <a:r>
              <a:rPr lang="en-GB" smtClean="0"/>
              <a:t>Click to edit Master title style</a:t>
            </a:r>
            <a:endParaRPr lang="en-US" dirty="0"/>
          </a:p>
        </p:txBody>
      </p:sp>
      <p:sp>
        <p:nvSpPr>
          <p:cNvPr id="3" name="Content Placeholder 2"/>
          <p:cNvSpPr>
            <a:spLocks noGrp="1"/>
          </p:cNvSpPr>
          <p:nvPr>
            <p:ph sz="half" idx="1"/>
          </p:nvPr>
        </p:nvSpPr>
        <p:spPr>
          <a:xfrm>
            <a:off x="457200" y="1676402"/>
            <a:ext cx="4038600" cy="3971455"/>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648200" y="1676400"/>
            <a:ext cx="4038600" cy="3971454"/>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A258050E-B668-4FA7-85AD-C750C80A6E9B}" type="datetimeFigureOut">
              <a:rPr lang="en-US" smtClean="0"/>
              <a:pPr/>
              <a:t>16/12/17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16/12/17</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a:defRPr/>
            </a:lvl1pPr>
          </a:lstStyle>
          <a:p>
            <a:r>
              <a:rPr lang="en-GB"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en-US" smtClean="0"/>
              <a:pPr/>
              <a:t>16/12/17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0D5ECE-8B49-45CD-BE81-EF81920D1969}" type="slidenum">
              <a:rPr lang="en-US" smtClean="0"/>
              <a:pPr/>
              <a:t>‹#›</a:t>
            </a:fld>
            <a:endParaRPr lang="en-US" dirty="0"/>
          </a:p>
        </p:txBody>
      </p:sp>
      <p:sp>
        <p:nvSpPr>
          <p:cNvPr id="6" name="Title 1"/>
          <p:cNvSpPr>
            <a:spLocks noGrp="1"/>
          </p:cNvSpPr>
          <p:nvPr>
            <p:ph type="title" hasCustomPrompt="1"/>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16/12/17</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GB" smtClean="0"/>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a:defRPr sz="2000" b="1"/>
            </a:lvl1pPr>
          </a:lstStyle>
          <a:p>
            <a:r>
              <a:rPr lang="en-GB" smtClean="0"/>
              <a:t>Click to edit Master title style</a:t>
            </a:r>
            <a:endParaRPr lang="en-US" dirty="0"/>
          </a:p>
        </p:txBody>
      </p:sp>
      <p:sp>
        <p:nvSpPr>
          <p:cNvPr id="3" name="Content Placeholder 2"/>
          <p:cNvSpPr>
            <a:spLocks noGrp="1"/>
          </p:cNvSpPr>
          <p:nvPr>
            <p:ph idx="1"/>
          </p:nvPr>
        </p:nvSpPr>
        <p:spPr>
          <a:xfrm>
            <a:off x="3803650" y="609600"/>
            <a:ext cx="5111750" cy="5334000"/>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a:off x="228600" y="1435101"/>
            <a:ext cx="3008313" cy="3822699"/>
          </a:xfrm>
        </p:spPr>
        <p:txBody>
          <a:bodyPr/>
          <a:lstStyle>
            <a:lvl1pPr marL="0" indent="0">
              <a:buNone/>
              <a:defRPr sz="140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16/12/17</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8050E-B668-4FA7-85AD-C750C80A6E9B}" type="datetimeFigureOut">
              <a:rPr lang="en-US" smtClean="0"/>
              <a:pPr/>
              <a:t>16/12/17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5ECE-8B49-45CD-BE81-EF81920D1969}" type="slidenum">
              <a:rPr lang="en-US" smtClean="0"/>
              <a:pPr/>
              <a:t>‹#›</a:t>
            </a:fld>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4.xml"/><Relationship Id="rId3"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tags" Target="../tags/tag10.xml"/><Relationship Id="rId2" Type="http://schemas.openxmlformats.org/officeDocument/2006/relationships/slideLayout" Target="../slideLayouts/slideLayout4.xml"/><Relationship Id="rId3"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tags" Target="../tags/tag11.xml"/><Relationship Id="rId2" Type="http://schemas.openxmlformats.org/officeDocument/2006/relationships/slideLayout" Target="../slideLayouts/slideLayout4.xml"/><Relationship Id="rId3"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4.xml"/><Relationship Id="rId3"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4.xml"/><Relationship Id="rId3"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4.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4.xml"/><Relationship Id="rId3"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4.xml"/><Relationship Id="rId3"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4.xml"/><Relationship Id="rId3"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4.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4.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52400"/>
            <a:ext cx="7924800" cy="685800"/>
          </a:xfrm>
          <a:prstGeom prst="rect">
            <a:avLst/>
          </a:prstGeom>
          <a:noFill/>
        </p:spPr>
        <p:txBody>
          <a:bodyPr wrap="square" rtlCol="0">
            <a:normAutofit fontScale="47500" lnSpcReduction="20000"/>
          </a:bodyPr>
          <a:lstStyle/>
          <a:p>
            <a:pPr algn="ctr"/>
            <a:r>
              <a:rPr lang="en-US" sz="2400" dirty="0"/>
              <a:t/>
            </a:r>
            <a:br>
              <a:rPr lang="en-US" sz="2400" dirty="0"/>
            </a:br>
            <a:r>
              <a:rPr lang="en-US" sz="4500" b="1" dirty="0">
                <a:solidFill>
                  <a:srgbClr val="FF0000"/>
                </a:solidFill>
                <a:latin typeface="Arial Black"/>
                <a:cs typeface="Arial Black"/>
              </a:rPr>
              <a:t>Sources of </a:t>
            </a:r>
            <a:r>
              <a:rPr lang="en-US" sz="4500" b="1" dirty="0" smtClean="0">
                <a:solidFill>
                  <a:srgbClr val="FF0000"/>
                </a:solidFill>
                <a:latin typeface="Arial Black"/>
                <a:cs typeface="Arial Black"/>
              </a:rPr>
              <a:t>MRCS legal base</a:t>
            </a: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685800"/>
            <a:ext cx="8686800" cy="5440363"/>
          </a:xfrm>
        </p:spPr>
        <p:txBody>
          <a:bodyPr>
            <a:normAutofit fontScale="92500" lnSpcReduction="10000"/>
          </a:bodyPr>
          <a:lstStyle/>
          <a:p>
            <a:pPr>
              <a:buFont typeface="Arial"/>
              <a:buChar char="•"/>
            </a:pPr>
            <a:r>
              <a:rPr lang="en-US" sz="2400" dirty="0" smtClean="0">
                <a:solidFill>
                  <a:srgbClr val="3366FF"/>
                </a:solidFill>
              </a:rPr>
              <a:t>Art 26 Geneva Convention I 1949</a:t>
            </a:r>
          </a:p>
          <a:p>
            <a:pPr marL="342900" lvl="1" indent="-342900">
              <a:buFont typeface="Arial"/>
              <a:buChar char="•"/>
            </a:pPr>
            <a:r>
              <a:rPr lang="en-US" sz="2400" dirty="0" smtClean="0">
                <a:solidFill>
                  <a:srgbClr val="3366FF"/>
                </a:solidFill>
              </a:rPr>
              <a:t>Sec 55(1) of UN General Assembly Resolution </a:t>
            </a:r>
            <a:r>
              <a:rPr lang="en-US" sz="2400" dirty="0">
                <a:solidFill>
                  <a:srgbClr val="3366FF"/>
                </a:solidFill>
              </a:rPr>
              <a:t>of 19</a:t>
            </a:r>
            <a:r>
              <a:rPr lang="en-US" sz="2400" baseline="30000" dirty="0">
                <a:solidFill>
                  <a:srgbClr val="3366FF"/>
                </a:solidFill>
              </a:rPr>
              <a:t>th</a:t>
            </a:r>
            <a:r>
              <a:rPr lang="en-US" sz="2400" dirty="0">
                <a:solidFill>
                  <a:srgbClr val="3366FF"/>
                </a:solidFill>
              </a:rPr>
              <a:t> February </a:t>
            </a:r>
            <a:r>
              <a:rPr lang="en-US" sz="2400" dirty="0" smtClean="0">
                <a:solidFill>
                  <a:srgbClr val="3366FF"/>
                </a:solidFill>
              </a:rPr>
              <a:t>1946 – creation of the National Societies</a:t>
            </a:r>
          </a:p>
          <a:p>
            <a:pPr marL="342900" lvl="1" indent="-342900">
              <a:buFont typeface="Arial"/>
              <a:buChar char="•"/>
            </a:pPr>
            <a:r>
              <a:rPr lang="en-US" sz="2400" dirty="0" smtClean="0">
                <a:solidFill>
                  <a:srgbClr val="3366FF"/>
                </a:solidFill>
              </a:rPr>
              <a:t>Resolutions of the International Conference of the RCRC Movement</a:t>
            </a:r>
          </a:p>
          <a:p>
            <a:pPr marL="342900" lvl="1" indent="-342900">
              <a:buFont typeface="Arial"/>
              <a:buChar char="•"/>
            </a:pPr>
            <a:r>
              <a:rPr lang="en-US" sz="2400" dirty="0" smtClean="0">
                <a:solidFill>
                  <a:srgbClr val="3366FF"/>
                </a:solidFill>
              </a:rPr>
              <a:t>Pledges made during the International Conference of the RCRC Movement</a:t>
            </a:r>
          </a:p>
          <a:p>
            <a:pPr marL="342900" lvl="1" indent="-342900">
              <a:buFont typeface="Arial"/>
              <a:buChar char="•"/>
            </a:pPr>
            <a:r>
              <a:rPr lang="en-US" sz="2400" dirty="0" smtClean="0">
                <a:solidFill>
                  <a:srgbClr val="3366FF"/>
                </a:solidFill>
              </a:rPr>
              <a:t>Seven Fundamental Principles</a:t>
            </a:r>
          </a:p>
          <a:p>
            <a:pPr marL="342900" lvl="1" indent="-342900">
              <a:buFont typeface="Arial"/>
              <a:buChar char="•"/>
            </a:pPr>
            <a:r>
              <a:rPr lang="en-US" sz="2400" dirty="0" smtClean="0">
                <a:solidFill>
                  <a:schemeClr val="tx1"/>
                </a:solidFill>
              </a:rPr>
              <a:t>Strategy 2020</a:t>
            </a:r>
          </a:p>
          <a:p>
            <a:pPr marL="342900" lvl="1" indent="-342900">
              <a:buFont typeface="Arial"/>
              <a:buChar char="•"/>
            </a:pPr>
            <a:r>
              <a:rPr lang="en-US" sz="2400" dirty="0" smtClean="0">
                <a:solidFill>
                  <a:srgbClr val="FF0000"/>
                </a:solidFill>
              </a:rPr>
              <a:t>Geneva Convention Act 1962 (Act 512)</a:t>
            </a:r>
          </a:p>
          <a:p>
            <a:pPr marL="342900" lvl="1" indent="-342900">
              <a:buFont typeface="Arial"/>
              <a:buChar char="•"/>
            </a:pPr>
            <a:r>
              <a:rPr lang="en-US" sz="2400" dirty="0" smtClean="0">
                <a:solidFill>
                  <a:srgbClr val="FF0000"/>
                </a:solidFill>
              </a:rPr>
              <a:t>MRCS Incorporation Act 1965 (Act 540)</a:t>
            </a:r>
          </a:p>
          <a:p>
            <a:pPr marL="342900" lvl="1" indent="-342900">
              <a:buFont typeface="Arial"/>
              <a:buChar char="•"/>
            </a:pPr>
            <a:r>
              <a:rPr lang="en-US" sz="2400" dirty="0" smtClean="0">
                <a:solidFill>
                  <a:srgbClr val="FF0000"/>
                </a:solidFill>
              </a:rPr>
              <a:t>MRCS Change of Name Act 1975 (Act 162)</a:t>
            </a:r>
          </a:p>
          <a:p>
            <a:pPr marL="342900" lvl="1" indent="-342900">
              <a:buFont typeface="Arial"/>
              <a:buChar char="•"/>
            </a:pPr>
            <a:r>
              <a:rPr lang="en-US" sz="2400" dirty="0" smtClean="0">
                <a:solidFill>
                  <a:srgbClr val="FF0000"/>
                </a:solidFill>
              </a:rPr>
              <a:t>MRCS Incorporation Rules 2016</a:t>
            </a:r>
          </a:p>
          <a:p>
            <a:pPr marL="342900" lvl="1" indent="-342900">
              <a:buFont typeface="Arial"/>
              <a:buChar char="•"/>
            </a:pPr>
            <a:r>
              <a:rPr lang="en-US" sz="2400" dirty="0" smtClean="0">
                <a:solidFill>
                  <a:srgbClr val="FF0000"/>
                </a:solidFill>
              </a:rPr>
              <a:t>MRCS Policies</a:t>
            </a:r>
          </a:p>
          <a:p>
            <a:pPr marL="342900" lvl="1" indent="-342900">
              <a:buFont typeface="Arial"/>
              <a:buChar char="•"/>
            </a:pPr>
            <a:r>
              <a:rPr lang="en-US" sz="2400" dirty="0" smtClean="0">
                <a:solidFill>
                  <a:srgbClr val="FF0000"/>
                </a:solidFill>
              </a:rPr>
              <a:t>MRCS </a:t>
            </a:r>
            <a:r>
              <a:rPr lang="en-US" sz="2400" dirty="0" smtClean="0">
                <a:solidFill>
                  <a:srgbClr val="FF0000"/>
                </a:solidFill>
              </a:rPr>
              <a:t>Handbooks</a:t>
            </a:r>
          </a:p>
          <a:p>
            <a:pPr marL="342900" lvl="1" indent="-342900">
              <a:buFont typeface="Arial"/>
              <a:buChar char="•"/>
            </a:pPr>
            <a:r>
              <a:rPr lang="en-US" sz="2400" dirty="0" smtClean="0">
                <a:solidFill>
                  <a:srgbClr val="FF0000"/>
                </a:solidFill>
              </a:rPr>
              <a:t>Directive 18, 20 &amp; 21</a:t>
            </a:r>
            <a:endParaRPr lang="en-US" sz="2400" dirty="0">
              <a:solidFill>
                <a:srgbClr val="FF0000"/>
              </a:solidFill>
            </a:endParaRPr>
          </a:p>
          <a:p>
            <a:pPr>
              <a:buFont typeface="Arial"/>
              <a:buChar char="•"/>
            </a:pPr>
            <a:endParaRPr lang="en-US" sz="1200" dirty="0" smtClean="0"/>
          </a:p>
          <a:p>
            <a:pPr>
              <a:buFont typeface="Arial"/>
              <a:buChar char="•"/>
            </a:pPr>
            <a:endParaRPr lang="en-US" sz="2400" dirty="0"/>
          </a:p>
        </p:txBody>
      </p:sp>
    </p:spTree>
    <p:custDataLst>
      <p:tags r:id="rId1"/>
    </p:custDataLst>
    <p:extLst>
      <p:ext uri="{BB962C8B-B14F-4D97-AF65-F5344CB8AC3E}">
        <p14:creationId xmlns:p14="http://schemas.microsoft.com/office/powerpoint/2010/main" val="3427170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47500" lnSpcReduction="20000"/>
          </a:bodyPr>
          <a:lstStyle/>
          <a:p>
            <a:pPr algn="ctr"/>
            <a:r>
              <a:rPr lang="en-US" sz="2400" dirty="0"/>
              <a:t/>
            </a:r>
            <a:br>
              <a:rPr lang="en-US" sz="2400" dirty="0"/>
            </a:br>
            <a:r>
              <a:rPr lang="en-US" sz="4500" b="1" dirty="0">
                <a:solidFill>
                  <a:srgbClr val="FF0000"/>
                </a:solidFill>
                <a:latin typeface="Arial Black"/>
                <a:cs typeface="Arial Black"/>
              </a:rPr>
              <a:t>Sources of legal mandate for RCRC Movement</a:t>
            </a: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fontScale="92500" lnSpcReduction="20000"/>
          </a:bodyPr>
          <a:lstStyle/>
          <a:p>
            <a:pPr marL="0" indent="0" algn="just">
              <a:buNone/>
            </a:pPr>
            <a:r>
              <a:rPr lang="en-US" sz="2400" b="1" dirty="0">
                <a:solidFill>
                  <a:srgbClr val="0000FF"/>
                </a:solidFill>
              </a:rPr>
              <a:t>PLEDGES MADE BY MALAYSIAN RED CRESCENT DURING THE RED CROSS AND RED CRESCENT 32nd INTERNATIONAL CONFERENCE OF </a:t>
            </a:r>
            <a:r>
              <a:rPr lang="en-US" sz="2400" b="1" dirty="0" smtClean="0">
                <a:solidFill>
                  <a:srgbClr val="0000FF"/>
                </a:solidFill>
              </a:rPr>
              <a:t>2015</a:t>
            </a:r>
            <a:endParaRPr lang="en-US" sz="2400" dirty="0">
              <a:solidFill>
                <a:srgbClr val="0000FF"/>
              </a:solidFill>
            </a:endParaRPr>
          </a:p>
          <a:p>
            <a:pPr marL="0" indent="0">
              <a:buNone/>
            </a:pPr>
            <a:endParaRPr lang="en-US" sz="2400" dirty="0" smtClean="0"/>
          </a:p>
          <a:p>
            <a:pPr marL="0" indent="0">
              <a:buNone/>
            </a:pPr>
            <a:r>
              <a:rPr lang="en-US" sz="2400" b="1" dirty="0">
                <a:solidFill>
                  <a:srgbClr val="FF6600"/>
                </a:solidFill>
              </a:rPr>
              <a:t>DISASTER LAW</a:t>
            </a:r>
            <a:endParaRPr lang="en-US" sz="2400" dirty="0">
              <a:solidFill>
                <a:srgbClr val="FF6600"/>
              </a:solidFill>
            </a:endParaRPr>
          </a:p>
          <a:p>
            <a:pPr algn="just"/>
            <a:r>
              <a:rPr lang="en-US" sz="2400" dirty="0"/>
              <a:t>The Malaysian Red Crescent Society as an </a:t>
            </a:r>
            <a:r>
              <a:rPr lang="en-US" sz="2400" b="1" dirty="0">
                <a:solidFill>
                  <a:srgbClr val="FF0000"/>
                </a:solidFill>
              </a:rPr>
              <a:t>auxiliary</a:t>
            </a:r>
            <a:r>
              <a:rPr lang="en-US" sz="2400" dirty="0"/>
              <a:t> to the </a:t>
            </a:r>
            <a:r>
              <a:rPr lang="en-US" sz="2400" b="1" dirty="0">
                <a:solidFill>
                  <a:srgbClr val="FF0000"/>
                </a:solidFill>
              </a:rPr>
              <a:t>Malaysian</a:t>
            </a:r>
            <a:r>
              <a:rPr lang="en-US" sz="2400" dirty="0"/>
              <a:t> </a:t>
            </a:r>
            <a:r>
              <a:rPr lang="en-US" sz="2400" b="1" dirty="0">
                <a:solidFill>
                  <a:srgbClr val="FF0000"/>
                </a:solidFill>
              </a:rPr>
              <a:t>government</a:t>
            </a:r>
            <a:r>
              <a:rPr lang="en-US" sz="2400" dirty="0"/>
              <a:t> agree to cooperate in reviewing and strengthening the </a:t>
            </a:r>
            <a:r>
              <a:rPr lang="en-US" sz="2400" dirty="0">
                <a:solidFill>
                  <a:srgbClr val="3366FF"/>
                </a:solidFill>
              </a:rPr>
              <a:t>domestic laws and procedures for disaster risk management</a:t>
            </a:r>
            <a:r>
              <a:rPr lang="en-US" sz="2400" dirty="0"/>
              <a:t>. This include the </a:t>
            </a:r>
            <a:r>
              <a:rPr lang="en-US" sz="2400" dirty="0" err="1"/>
              <a:t>utilisation</a:t>
            </a:r>
            <a:r>
              <a:rPr lang="en-US" sz="2400" dirty="0"/>
              <a:t> of the International Disaster and Response Law (IDRL) Guidelines and Checklist on Law and Disaster Risk </a:t>
            </a:r>
            <a:r>
              <a:rPr lang="en-US" sz="2400" dirty="0" smtClean="0"/>
              <a:t>Reduction</a:t>
            </a:r>
          </a:p>
          <a:p>
            <a:pPr marL="0" indent="0">
              <a:buNone/>
            </a:pPr>
            <a:endParaRPr lang="en-US" sz="2400" dirty="0"/>
          </a:p>
          <a:p>
            <a:pPr marL="0" indent="0">
              <a:buNone/>
            </a:pPr>
            <a:endParaRPr lang="en-US" sz="2400" dirty="0">
              <a:solidFill>
                <a:srgbClr val="FF6600"/>
              </a:solidFill>
            </a:endParaRPr>
          </a:p>
          <a:p>
            <a:pPr marL="0" indent="0">
              <a:buNone/>
            </a:pPr>
            <a:r>
              <a:rPr lang="en-US" sz="2400" b="1" dirty="0">
                <a:solidFill>
                  <a:srgbClr val="FF6600"/>
                </a:solidFill>
              </a:rPr>
              <a:t>SEXUAL AND GENDER BASED VIOLENCE</a:t>
            </a:r>
            <a:endParaRPr lang="en-US" sz="2400" dirty="0">
              <a:solidFill>
                <a:srgbClr val="FF6600"/>
              </a:solidFill>
            </a:endParaRPr>
          </a:p>
          <a:p>
            <a:pPr algn="just"/>
            <a:r>
              <a:rPr lang="en-US" sz="2400" dirty="0"/>
              <a:t>The Malaysian Red Crescent Society as an </a:t>
            </a:r>
            <a:r>
              <a:rPr lang="en-US" sz="2400" b="1" dirty="0">
                <a:solidFill>
                  <a:srgbClr val="FF0000"/>
                </a:solidFill>
              </a:rPr>
              <a:t>auxiliary</a:t>
            </a:r>
            <a:r>
              <a:rPr lang="en-US" sz="2400" dirty="0"/>
              <a:t> to the </a:t>
            </a:r>
            <a:r>
              <a:rPr lang="en-US" sz="2400" b="1" dirty="0">
                <a:solidFill>
                  <a:srgbClr val="FF0000"/>
                </a:solidFill>
              </a:rPr>
              <a:t>Malaysian</a:t>
            </a:r>
            <a:r>
              <a:rPr lang="en-US" sz="2400" dirty="0"/>
              <a:t> </a:t>
            </a:r>
            <a:r>
              <a:rPr lang="en-US" sz="2400" b="1" dirty="0">
                <a:solidFill>
                  <a:srgbClr val="FF0000"/>
                </a:solidFill>
              </a:rPr>
              <a:t>government</a:t>
            </a:r>
            <a:r>
              <a:rPr lang="en-US" sz="2400" dirty="0"/>
              <a:t> pledge to raise awareness and take action to prevent sexual and gender based violence in times of disasters, emergencies and armed conflicts</a:t>
            </a:r>
          </a:p>
          <a:p>
            <a:pPr marL="0" indent="0">
              <a:buNone/>
            </a:pPr>
            <a:endParaRPr lang="en-US" sz="1800" dirty="0"/>
          </a:p>
          <a:p>
            <a:pPr marL="0" indent="0">
              <a:buNone/>
            </a:pPr>
            <a:endParaRPr lang="en-US" sz="2400" dirty="0"/>
          </a:p>
        </p:txBody>
      </p:sp>
    </p:spTree>
    <p:custDataLst>
      <p:tags r:id="rId1"/>
    </p:custDataLst>
    <p:extLst>
      <p:ext uri="{BB962C8B-B14F-4D97-AF65-F5344CB8AC3E}">
        <p14:creationId xmlns:p14="http://schemas.microsoft.com/office/powerpoint/2010/main" val="639034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47500" lnSpcReduction="20000"/>
          </a:bodyPr>
          <a:lstStyle/>
          <a:p>
            <a:pPr algn="ctr"/>
            <a:r>
              <a:rPr lang="en-US" sz="2400" dirty="0"/>
              <a:t/>
            </a:r>
            <a:br>
              <a:rPr lang="en-US" sz="2400" dirty="0"/>
            </a:br>
            <a:r>
              <a:rPr lang="en-US" sz="4500" b="1" dirty="0">
                <a:solidFill>
                  <a:srgbClr val="FF0000"/>
                </a:solidFill>
                <a:latin typeface="Arial Black"/>
                <a:cs typeface="Arial Black"/>
              </a:rPr>
              <a:t>Sources of legal mandate for RCRC Movement</a:t>
            </a: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fontScale="92500" lnSpcReduction="20000"/>
          </a:bodyPr>
          <a:lstStyle/>
          <a:p>
            <a:pPr marL="0" indent="0" algn="just">
              <a:buNone/>
            </a:pPr>
            <a:r>
              <a:rPr lang="en-US" sz="2400" b="1" dirty="0">
                <a:solidFill>
                  <a:srgbClr val="0000FF"/>
                </a:solidFill>
              </a:rPr>
              <a:t>PLEDGES MADE BY MALAYSIAN RED CRESCENT DURING THE RED CROSS AND RED CRESCENT 32nd INTERNATIONAL CONFERENCE OF </a:t>
            </a:r>
            <a:r>
              <a:rPr lang="en-US" sz="2400" b="1" dirty="0" smtClean="0">
                <a:solidFill>
                  <a:srgbClr val="0000FF"/>
                </a:solidFill>
              </a:rPr>
              <a:t>2015</a:t>
            </a:r>
            <a:endParaRPr lang="en-US" sz="2400" dirty="0">
              <a:solidFill>
                <a:srgbClr val="0000FF"/>
              </a:solidFill>
            </a:endParaRPr>
          </a:p>
          <a:p>
            <a:pPr marL="0" indent="0">
              <a:buNone/>
            </a:pPr>
            <a:endParaRPr lang="en-US" sz="2400" dirty="0" smtClean="0"/>
          </a:p>
          <a:p>
            <a:pPr marL="0" indent="0">
              <a:buNone/>
            </a:pPr>
            <a:r>
              <a:rPr lang="en-US" sz="2400" b="1" dirty="0" smtClean="0">
                <a:solidFill>
                  <a:srgbClr val="FF6600"/>
                </a:solidFill>
              </a:rPr>
              <a:t>HEALTH </a:t>
            </a:r>
            <a:r>
              <a:rPr lang="en-US" sz="2400" b="1" dirty="0">
                <a:solidFill>
                  <a:srgbClr val="FF6600"/>
                </a:solidFill>
              </a:rPr>
              <a:t>CARE IN DANGER</a:t>
            </a:r>
            <a:endParaRPr lang="en-US" sz="2400" dirty="0">
              <a:solidFill>
                <a:srgbClr val="FF6600"/>
              </a:solidFill>
            </a:endParaRPr>
          </a:p>
          <a:p>
            <a:pPr algn="just"/>
            <a:r>
              <a:rPr lang="en-US" sz="2400" dirty="0"/>
              <a:t>The Malaysian Red Crescent Society as an </a:t>
            </a:r>
            <a:r>
              <a:rPr lang="en-US" sz="2400" b="1" dirty="0">
                <a:solidFill>
                  <a:srgbClr val="FF0000"/>
                </a:solidFill>
              </a:rPr>
              <a:t>auxiliary</a:t>
            </a:r>
            <a:r>
              <a:rPr lang="en-US" sz="2400" dirty="0"/>
              <a:t> to the </a:t>
            </a:r>
            <a:r>
              <a:rPr lang="en-US" sz="2400" b="1" dirty="0">
                <a:solidFill>
                  <a:srgbClr val="FF0000"/>
                </a:solidFill>
              </a:rPr>
              <a:t>Malaysian</a:t>
            </a:r>
            <a:r>
              <a:rPr lang="en-US" sz="2400" dirty="0"/>
              <a:t> </a:t>
            </a:r>
            <a:r>
              <a:rPr lang="en-US" sz="2400" b="1" dirty="0">
                <a:solidFill>
                  <a:srgbClr val="FF0000"/>
                </a:solidFill>
              </a:rPr>
              <a:t>government</a:t>
            </a:r>
            <a:r>
              <a:rPr lang="en-US" sz="2400" dirty="0"/>
              <a:t> undertake to improve the security of delivery and access of health care by </a:t>
            </a:r>
            <a:r>
              <a:rPr lang="en-US" sz="2400" b="1" dirty="0">
                <a:solidFill>
                  <a:srgbClr val="3366FF"/>
                </a:solidFill>
              </a:rPr>
              <a:t>enhancing the understanding of the rights and responsibilities of health care personnel </a:t>
            </a:r>
            <a:r>
              <a:rPr lang="en-US" sz="2400" dirty="0"/>
              <a:t>and the principles underlying ethical principles of health care through the provision of appropriate training for health care personnel and where necessary, armed forces and security forces, the judiciary, civil servants, academia, the media and civil society</a:t>
            </a:r>
            <a:r>
              <a:rPr lang="en-US" sz="2400" dirty="0" smtClean="0"/>
              <a:t>.</a:t>
            </a:r>
          </a:p>
          <a:p>
            <a:pPr marL="0" indent="0" algn="just">
              <a:buNone/>
            </a:pPr>
            <a:endParaRPr lang="en-US" sz="2400" dirty="0"/>
          </a:p>
          <a:p>
            <a:pPr algn="just"/>
            <a:r>
              <a:rPr lang="en-US" sz="2400" dirty="0"/>
              <a:t>The Malaysian Red Crescent Society shall also </a:t>
            </a:r>
            <a:r>
              <a:rPr lang="en-US" sz="2400" b="1" dirty="0">
                <a:solidFill>
                  <a:srgbClr val="3366FF"/>
                </a:solidFill>
              </a:rPr>
              <a:t>promote the protection and the usage of the distinctive emblems and take appropriate measures to promote a broad understanding and appropriate use of these emblems</a:t>
            </a:r>
          </a:p>
          <a:p>
            <a:pPr marL="0" indent="0">
              <a:buNone/>
            </a:pPr>
            <a:endParaRPr lang="en-US" sz="1800" dirty="0"/>
          </a:p>
          <a:p>
            <a:pPr marL="0" indent="0">
              <a:buNone/>
            </a:pPr>
            <a:endParaRPr lang="en-US" sz="2400" dirty="0"/>
          </a:p>
        </p:txBody>
      </p:sp>
    </p:spTree>
    <p:custDataLst>
      <p:tags r:id="rId1"/>
    </p:custDataLst>
    <p:extLst>
      <p:ext uri="{BB962C8B-B14F-4D97-AF65-F5344CB8AC3E}">
        <p14:creationId xmlns:p14="http://schemas.microsoft.com/office/powerpoint/2010/main" val="3832316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47500" lnSpcReduction="20000"/>
          </a:bodyPr>
          <a:lstStyle/>
          <a:p>
            <a:pPr algn="ctr"/>
            <a:r>
              <a:rPr lang="en-US" sz="2400" dirty="0"/>
              <a:t/>
            </a:r>
            <a:br>
              <a:rPr lang="en-US" sz="2400" dirty="0"/>
            </a:br>
            <a:r>
              <a:rPr lang="en-US" sz="4500" b="1" dirty="0">
                <a:solidFill>
                  <a:srgbClr val="FF0000"/>
                </a:solidFill>
                <a:latin typeface="Arial Black"/>
                <a:cs typeface="Arial Black"/>
              </a:rPr>
              <a:t>Sources of legal mandate for RCRC Movement</a:t>
            </a: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fontScale="32500" lnSpcReduction="20000"/>
          </a:bodyPr>
          <a:lstStyle/>
          <a:p>
            <a:pPr marL="0" indent="0" algn="just">
              <a:buNone/>
            </a:pPr>
            <a:endParaRPr lang="en-US" sz="5500" dirty="0"/>
          </a:p>
          <a:p>
            <a:pPr lvl="1" algn="just"/>
            <a:r>
              <a:rPr lang="en-US" sz="5500" b="1" i="1" dirty="0">
                <a:solidFill>
                  <a:srgbClr val="FF0000"/>
                </a:solidFill>
              </a:rPr>
              <a:t>GC 1 – Geneva Convention for the amelioration of the condition of the wounded and sick in armed forces in the field of 12</a:t>
            </a:r>
            <a:r>
              <a:rPr lang="en-US" sz="5500" b="1" i="1" baseline="30000" dirty="0">
                <a:solidFill>
                  <a:srgbClr val="FF0000"/>
                </a:solidFill>
              </a:rPr>
              <a:t>th</a:t>
            </a:r>
            <a:r>
              <a:rPr lang="en-US" sz="5500" b="1" i="1" dirty="0">
                <a:solidFill>
                  <a:srgbClr val="FF0000"/>
                </a:solidFill>
              </a:rPr>
              <a:t> August 1949.</a:t>
            </a:r>
            <a:endParaRPr lang="en-US" sz="5500" b="1" dirty="0">
              <a:solidFill>
                <a:srgbClr val="FF0000"/>
              </a:solidFill>
            </a:endParaRPr>
          </a:p>
          <a:p>
            <a:pPr marL="0" indent="0" algn="just">
              <a:buNone/>
            </a:pPr>
            <a:endParaRPr lang="en-US" sz="5500" dirty="0"/>
          </a:p>
          <a:p>
            <a:pPr algn="just"/>
            <a:r>
              <a:rPr lang="en-US" sz="5500" b="1" i="1" dirty="0">
                <a:solidFill>
                  <a:srgbClr val="FF0000"/>
                </a:solidFill>
              </a:rPr>
              <a:t>Art 26 </a:t>
            </a:r>
            <a:r>
              <a:rPr lang="en-US" sz="5500" i="1" dirty="0"/>
              <a:t>– The staff of the National Red Cross Societies and that of other Voluntary Aid Societies, </a:t>
            </a:r>
            <a:r>
              <a:rPr lang="en-US" sz="5500" b="1" i="1" dirty="0">
                <a:solidFill>
                  <a:srgbClr val="3366FF"/>
                </a:solidFill>
              </a:rPr>
              <a:t>duly recognized and authorized</a:t>
            </a:r>
            <a:r>
              <a:rPr lang="en-US" sz="5500" i="1" dirty="0">
                <a:solidFill>
                  <a:srgbClr val="3366FF"/>
                </a:solidFill>
              </a:rPr>
              <a:t> </a:t>
            </a:r>
            <a:r>
              <a:rPr lang="en-US" sz="5500" i="1" dirty="0"/>
              <a:t>by their governments, who may be employed on the </a:t>
            </a:r>
            <a:r>
              <a:rPr lang="en-US" sz="5500" b="1" i="1" dirty="0">
                <a:solidFill>
                  <a:srgbClr val="3366FF"/>
                </a:solidFill>
              </a:rPr>
              <a:t>same duties as the personnel named in Art 24</a:t>
            </a:r>
            <a:r>
              <a:rPr lang="en-US" sz="5500" i="1" dirty="0"/>
              <a:t>, are placed on the same footing as the personnel named in the said Article, provided that the staff of such societies are subject to military laws and regulations.</a:t>
            </a:r>
            <a:endParaRPr lang="en-US" sz="5500" dirty="0"/>
          </a:p>
          <a:p>
            <a:pPr marL="0" indent="0" algn="just">
              <a:buNone/>
            </a:pPr>
            <a:endParaRPr lang="en-US" sz="5500" dirty="0"/>
          </a:p>
          <a:p>
            <a:pPr algn="just"/>
            <a:r>
              <a:rPr lang="en-US" sz="5500" i="1" dirty="0">
                <a:solidFill>
                  <a:srgbClr val="0000FF"/>
                </a:solidFill>
              </a:rPr>
              <a:t>Each High Contracting Party shall notify to the other, either in time of peace or at the commencement of or during hostilities, but in any case before actually employing them, the names of the societies which it has authorized, under its responsibilities, to render assistance to the regular medical service of its armed forces.</a:t>
            </a:r>
            <a:endParaRPr lang="en-US" sz="5500" dirty="0">
              <a:solidFill>
                <a:srgbClr val="0000FF"/>
              </a:solidFill>
            </a:endParaRPr>
          </a:p>
          <a:p>
            <a:pPr marL="0" indent="0" algn="just">
              <a:buNone/>
            </a:pPr>
            <a:endParaRPr lang="en-US" sz="5500" dirty="0"/>
          </a:p>
          <a:p>
            <a:pPr algn="just"/>
            <a:r>
              <a:rPr lang="en-US" sz="5500" b="1" i="1" dirty="0">
                <a:solidFill>
                  <a:srgbClr val="FF0000"/>
                </a:solidFill>
              </a:rPr>
              <a:t>Art 24 </a:t>
            </a:r>
            <a:r>
              <a:rPr lang="en-US" sz="5500" i="1" dirty="0"/>
              <a:t>– </a:t>
            </a:r>
            <a:r>
              <a:rPr lang="en-US" sz="5500" b="1" i="1" dirty="0">
                <a:solidFill>
                  <a:srgbClr val="3366FF"/>
                </a:solidFill>
              </a:rPr>
              <a:t>Medical personnel exclusively engaged in the search for, or the collection, transport or treatment of the wounded or sick, or in the prevention of disease, </a:t>
            </a:r>
            <a:r>
              <a:rPr lang="en-US" sz="5500" i="1" dirty="0"/>
              <a:t>staff exclusively engaged in the administration of medical units and establishments, as well as chaplains attached to the armed forces, shall be respected and protected in all circumstances. </a:t>
            </a:r>
            <a:endParaRPr lang="en-US" sz="5500" dirty="0"/>
          </a:p>
          <a:p>
            <a:pPr marL="0" indent="0">
              <a:buNone/>
            </a:pPr>
            <a:endParaRPr lang="en-US" dirty="0"/>
          </a:p>
        </p:txBody>
      </p:sp>
    </p:spTree>
    <p:custDataLst>
      <p:tags r:id="rId1"/>
    </p:custDataLst>
    <p:extLst>
      <p:ext uri="{BB962C8B-B14F-4D97-AF65-F5344CB8AC3E}">
        <p14:creationId xmlns:p14="http://schemas.microsoft.com/office/powerpoint/2010/main" val="4119565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52400"/>
            <a:ext cx="7924800" cy="609600"/>
          </a:xfrm>
          <a:prstGeom prst="rect">
            <a:avLst/>
          </a:prstGeom>
          <a:noFill/>
        </p:spPr>
        <p:txBody>
          <a:bodyPr wrap="square" rtlCol="0">
            <a:normAutofit fontScale="40000" lnSpcReduction="20000"/>
          </a:bodyPr>
          <a:lstStyle/>
          <a:p>
            <a:pPr algn="ctr"/>
            <a:r>
              <a:rPr lang="en-US" sz="2400" dirty="0"/>
              <a:t/>
            </a:r>
            <a:br>
              <a:rPr lang="en-US" sz="2400" dirty="0"/>
            </a:br>
            <a:r>
              <a:rPr lang="en-US" sz="4500" b="1" dirty="0">
                <a:solidFill>
                  <a:srgbClr val="FF0000"/>
                </a:solidFill>
                <a:latin typeface="Arial Black"/>
                <a:cs typeface="Arial Black"/>
              </a:rPr>
              <a:t>Sources of legal mandate for RCRC Movement</a:t>
            </a: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533400"/>
            <a:ext cx="8686800" cy="5592763"/>
          </a:xfrm>
        </p:spPr>
        <p:txBody>
          <a:bodyPr>
            <a:normAutofit fontScale="25000" lnSpcReduction="20000"/>
          </a:bodyPr>
          <a:lstStyle/>
          <a:p>
            <a:pPr marL="457200" lvl="1" indent="0" algn="just">
              <a:buNone/>
            </a:pPr>
            <a:r>
              <a:rPr lang="en-US" sz="8000" b="1" dirty="0" smtClean="0">
                <a:solidFill>
                  <a:srgbClr val="FF0000"/>
                </a:solidFill>
              </a:rPr>
              <a:t>Section 55(1) UN General Assembly Resolution </a:t>
            </a:r>
            <a:r>
              <a:rPr lang="en-US" sz="8000" b="1" dirty="0">
                <a:solidFill>
                  <a:srgbClr val="FF0000"/>
                </a:solidFill>
              </a:rPr>
              <a:t>of 19</a:t>
            </a:r>
            <a:r>
              <a:rPr lang="en-US" sz="8000" b="1" baseline="30000" dirty="0">
                <a:solidFill>
                  <a:srgbClr val="FF0000"/>
                </a:solidFill>
              </a:rPr>
              <a:t>th</a:t>
            </a:r>
            <a:r>
              <a:rPr lang="en-US" sz="8000" b="1" dirty="0">
                <a:solidFill>
                  <a:srgbClr val="FF0000"/>
                </a:solidFill>
              </a:rPr>
              <a:t> February </a:t>
            </a:r>
            <a:r>
              <a:rPr lang="en-US" sz="8000" b="1" dirty="0" smtClean="0">
                <a:solidFill>
                  <a:srgbClr val="FF0000"/>
                </a:solidFill>
              </a:rPr>
              <a:t>1946</a:t>
            </a:r>
            <a:endParaRPr lang="en-US" sz="8000" dirty="0"/>
          </a:p>
          <a:p>
            <a:pPr algn="just"/>
            <a:r>
              <a:rPr lang="en-US" sz="8000" b="1" i="1" dirty="0">
                <a:solidFill>
                  <a:srgbClr val="3366FF"/>
                </a:solidFill>
              </a:rPr>
              <a:t>The General Assembly </a:t>
            </a:r>
            <a:r>
              <a:rPr lang="en-US" sz="8000" i="1" dirty="0"/>
              <a:t>draws the attention of the Member of the United Nations to the fact that the following purposes are of special concern, namely:</a:t>
            </a:r>
            <a:endParaRPr lang="en-US" sz="8000" dirty="0"/>
          </a:p>
          <a:p>
            <a:pPr marL="0" indent="0" algn="just">
              <a:buNone/>
            </a:pPr>
            <a:endParaRPr lang="en-US" sz="8000" dirty="0"/>
          </a:p>
          <a:p>
            <a:pPr algn="just"/>
            <a:r>
              <a:rPr lang="en-US" sz="8000" i="1" dirty="0"/>
              <a:t>(a)That the said Members should encourage and promote </a:t>
            </a:r>
            <a:r>
              <a:rPr lang="en-US" sz="8000" b="1" i="1" dirty="0">
                <a:solidFill>
                  <a:srgbClr val="3366FF"/>
                </a:solidFill>
              </a:rPr>
              <a:t>the establishment and co-operation </a:t>
            </a:r>
            <a:r>
              <a:rPr lang="en-US" sz="8000" i="1" dirty="0"/>
              <a:t>of duly authorized voluntary National Red Cross and Red Crescent Societies:</a:t>
            </a:r>
            <a:endParaRPr lang="en-US" sz="8000" dirty="0"/>
          </a:p>
          <a:p>
            <a:pPr marL="0" indent="0" algn="just">
              <a:buNone/>
            </a:pPr>
            <a:endParaRPr lang="en-US" sz="8000" dirty="0"/>
          </a:p>
          <a:p>
            <a:pPr algn="just"/>
            <a:r>
              <a:rPr lang="en-US" sz="8000" i="1" dirty="0"/>
              <a:t>(b) That at all times the </a:t>
            </a:r>
            <a:r>
              <a:rPr lang="en-US" sz="8000" b="1" i="1" dirty="0">
                <a:solidFill>
                  <a:srgbClr val="3366FF"/>
                </a:solidFill>
              </a:rPr>
              <a:t>independent voluntary </a:t>
            </a:r>
            <a:r>
              <a:rPr lang="en-US" sz="8000" i="1" dirty="0"/>
              <a:t>nature of the National Red Cross and Red Crescent Societies be respected in all circumstances, provided they are recognized by their Governments and carry on their work according to the principles of the Geneva and The Hague Conventions  and in the humanitarian spirits of the Red Cross and Red Crescent:</a:t>
            </a:r>
            <a:endParaRPr lang="en-US" sz="8000" dirty="0"/>
          </a:p>
          <a:p>
            <a:pPr marL="0" indent="0" algn="just">
              <a:buNone/>
            </a:pPr>
            <a:endParaRPr lang="en-US" sz="8000" dirty="0"/>
          </a:p>
          <a:p>
            <a:pPr algn="just"/>
            <a:r>
              <a:rPr lang="en-US" sz="8000" i="1" dirty="0"/>
              <a:t>(c ) That the necessary steps be taken to ensure that in all circumstances </a:t>
            </a:r>
            <a:r>
              <a:rPr lang="en-US" sz="8000" b="1" i="1" dirty="0">
                <a:solidFill>
                  <a:srgbClr val="3366FF"/>
                </a:solidFill>
              </a:rPr>
              <a:t>contact</a:t>
            </a:r>
            <a:r>
              <a:rPr lang="en-US" sz="8000" i="1" dirty="0"/>
              <a:t> may be maintained between the National Red Cross and Red Crescent Societies of all countries, so as to enable them to carry out their humanitarian task</a:t>
            </a:r>
            <a:r>
              <a:rPr lang="en-US" sz="8000" i="1" dirty="0" smtClean="0"/>
              <a:t>.</a:t>
            </a:r>
            <a:endParaRPr lang="en-US" sz="8000" dirty="0"/>
          </a:p>
          <a:p>
            <a:pPr marL="0" indent="0" algn="just">
              <a:buNone/>
            </a:pPr>
            <a:r>
              <a:rPr lang="en-US" sz="8000" i="1" dirty="0" err="1"/>
              <a:t>Fourty</a:t>
            </a:r>
            <a:r>
              <a:rPr lang="en-US" sz="8000" i="1" dirty="0"/>
              <a:t>-ninth  plenary meeting ,</a:t>
            </a:r>
            <a:endParaRPr lang="en-US" sz="8000" dirty="0"/>
          </a:p>
          <a:p>
            <a:pPr marL="0" indent="0" algn="just">
              <a:buNone/>
            </a:pPr>
            <a:r>
              <a:rPr lang="en-US" sz="8000" i="1" dirty="0"/>
              <a:t>19</a:t>
            </a:r>
            <a:r>
              <a:rPr lang="en-US" sz="8000" i="1" baseline="30000" dirty="0"/>
              <a:t>th</a:t>
            </a:r>
            <a:r>
              <a:rPr lang="en-US" sz="8000" i="1" dirty="0"/>
              <a:t> November 1946</a:t>
            </a:r>
            <a:endParaRPr lang="en-US" sz="8000" dirty="0"/>
          </a:p>
          <a:p>
            <a:pPr marL="0" indent="0">
              <a:buNone/>
            </a:pPr>
            <a:endParaRPr lang="en-US" sz="1800" dirty="0"/>
          </a:p>
        </p:txBody>
      </p:sp>
    </p:spTree>
    <p:custDataLst>
      <p:tags r:id="rId1"/>
    </p:custDataLst>
    <p:extLst>
      <p:ext uri="{BB962C8B-B14F-4D97-AF65-F5344CB8AC3E}">
        <p14:creationId xmlns:p14="http://schemas.microsoft.com/office/powerpoint/2010/main" val="1036259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62500" lnSpcReduction="20000"/>
          </a:bodyPr>
          <a:lstStyle/>
          <a:p>
            <a:pPr algn="ctr"/>
            <a:r>
              <a:rPr lang="en-US" sz="2400" dirty="0"/>
              <a:t/>
            </a:r>
            <a:br>
              <a:rPr lang="en-US" sz="2400" dirty="0"/>
            </a:b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304800"/>
            <a:ext cx="8686800" cy="5821363"/>
          </a:xfrm>
        </p:spPr>
        <p:txBody>
          <a:bodyPr>
            <a:normAutofit fontScale="70000" lnSpcReduction="20000"/>
          </a:bodyPr>
          <a:lstStyle/>
          <a:p>
            <a:pPr marL="457200" lvl="1" indent="0">
              <a:buNone/>
            </a:pPr>
            <a:r>
              <a:rPr lang="en-US" b="1" dirty="0" smtClean="0">
                <a:solidFill>
                  <a:srgbClr val="3366FF"/>
                </a:solidFill>
              </a:rPr>
              <a:t>Statutes </a:t>
            </a:r>
            <a:r>
              <a:rPr lang="en-US" b="1" dirty="0">
                <a:solidFill>
                  <a:srgbClr val="3366FF"/>
                </a:solidFill>
              </a:rPr>
              <a:t>of the International Red Cross Red Crescent </a:t>
            </a:r>
            <a:r>
              <a:rPr lang="en-US" b="1" dirty="0" smtClean="0">
                <a:solidFill>
                  <a:srgbClr val="3366FF"/>
                </a:solidFill>
              </a:rPr>
              <a:t>Movement:</a:t>
            </a:r>
          </a:p>
          <a:p>
            <a:pPr marL="457200" lvl="1" indent="0">
              <a:buNone/>
            </a:pPr>
            <a:endParaRPr lang="en-US" b="1" dirty="0">
              <a:solidFill>
                <a:srgbClr val="3366FF"/>
              </a:solidFill>
            </a:endParaRPr>
          </a:p>
          <a:p>
            <a:pPr lvl="0" algn="just"/>
            <a:r>
              <a:rPr lang="en-US" b="1" dirty="0">
                <a:solidFill>
                  <a:srgbClr val="FF6600"/>
                </a:solidFill>
              </a:rPr>
              <a:t>Resolutions &amp; recommendations </a:t>
            </a:r>
            <a:r>
              <a:rPr lang="en-US" dirty="0"/>
              <a:t>of the Geneva International Conference of 1863</a:t>
            </a:r>
          </a:p>
          <a:p>
            <a:pPr lvl="0" algn="just"/>
            <a:r>
              <a:rPr lang="en-US" b="1" dirty="0">
                <a:solidFill>
                  <a:srgbClr val="FF6600"/>
                </a:solidFill>
              </a:rPr>
              <a:t>Statutes</a:t>
            </a:r>
            <a:r>
              <a:rPr lang="en-US" dirty="0"/>
              <a:t> of the International Red Cross and Red Crescent Movement</a:t>
            </a:r>
          </a:p>
          <a:p>
            <a:pPr lvl="0" algn="just"/>
            <a:r>
              <a:rPr lang="en-US" b="1" dirty="0">
                <a:solidFill>
                  <a:srgbClr val="FF6600"/>
                </a:solidFill>
              </a:rPr>
              <a:t>Rules of Procedure </a:t>
            </a:r>
            <a:r>
              <a:rPr lang="en-US" dirty="0"/>
              <a:t>of the International RCRC Movement</a:t>
            </a:r>
          </a:p>
          <a:p>
            <a:pPr lvl="0" algn="just"/>
            <a:r>
              <a:rPr lang="en-US" dirty="0"/>
              <a:t>Statutes of the </a:t>
            </a:r>
            <a:r>
              <a:rPr lang="en-US" b="1" dirty="0">
                <a:solidFill>
                  <a:srgbClr val="FF6600"/>
                </a:solidFill>
              </a:rPr>
              <a:t>ICRC</a:t>
            </a:r>
          </a:p>
          <a:p>
            <a:pPr lvl="0" algn="just"/>
            <a:r>
              <a:rPr lang="en-US" dirty="0"/>
              <a:t>Constitution of the </a:t>
            </a:r>
            <a:r>
              <a:rPr lang="en-US" b="1" dirty="0">
                <a:solidFill>
                  <a:srgbClr val="FF6600"/>
                </a:solidFill>
              </a:rPr>
              <a:t>IFRC</a:t>
            </a:r>
          </a:p>
          <a:p>
            <a:pPr lvl="0" algn="just"/>
            <a:r>
              <a:rPr lang="en-US" b="1" dirty="0">
                <a:solidFill>
                  <a:srgbClr val="FF6600"/>
                </a:solidFill>
              </a:rPr>
              <a:t>Rules of Procedure </a:t>
            </a:r>
            <a:r>
              <a:rPr lang="en-US" dirty="0"/>
              <a:t>of the IFRC</a:t>
            </a:r>
          </a:p>
          <a:p>
            <a:pPr lvl="0" algn="just"/>
            <a:r>
              <a:rPr lang="en-US" dirty="0"/>
              <a:t>Section 1: </a:t>
            </a:r>
            <a:r>
              <a:rPr lang="en-US" b="1" dirty="0">
                <a:solidFill>
                  <a:srgbClr val="FF6600"/>
                </a:solidFill>
              </a:rPr>
              <a:t>Agreement on the organization of the international activities </a:t>
            </a:r>
            <a:r>
              <a:rPr lang="en-US" dirty="0"/>
              <a:t>of the components of the International RCRC movement</a:t>
            </a:r>
          </a:p>
          <a:p>
            <a:pPr lvl="0" algn="just"/>
            <a:r>
              <a:rPr lang="en-US" dirty="0"/>
              <a:t>Section II: Supplementary measures to enhance the implementation of </a:t>
            </a:r>
            <a:r>
              <a:rPr lang="en-US" b="1" dirty="0">
                <a:solidFill>
                  <a:srgbClr val="FF6600"/>
                </a:solidFill>
              </a:rPr>
              <a:t>the Seville Agreement.</a:t>
            </a:r>
          </a:p>
          <a:p>
            <a:pPr lvl="0" algn="just"/>
            <a:r>
              <a:rPr lang="en-US" dirty="0"/>
              <a:t>Rules of Procedure of the </a:t>
            </a:r>
            <a:r>
              <a:rPr lang="en-US" b="1" dirty="0">
                <a:solidFill>
                  <a:srgbClr val="FF6600"/>
                </a:solidFill>
              </a:rPr>
              <a:t>Standing Commission </a:t>
            </a:r>
            <a:r>
              <a:rPr lang="en-US" dirty="0"/>
              <a:t>of the RCRC</a:t>
            </a:r>
          </a:p>
          <a:p>
            <a:pPr lvl="0" algn="just"/>
            <a:r>
              <a:rPr lang="en-US" dirty="0"/>
              <a:t>Regulations on the </a:t>
            </a:r>
            <a:r>
              <a:rPr lang="en-US" b="1" dirty="0">
                <a:solidFill>
                  <a:srgbClr val="FF6600"/>
                </a:solidFill>
              </a:rPr>
              <a:t>use of the emblem </a:t>
            </a:r>
            <a:r>
              <a:rPr lang="en-US" dirty="0"/>
              <a:t>of the RCRC by the National Societies</a:t>
            </a:r>
          </a:p>
          <a:p>
            <a:pPr lvl="0" algn="just"/>
            <a:r>
              <a:rPr lang="en-US" dirty="0"/>
              <a:t>The principles &amp; rules for the </a:t>
            </a:r>
            <a:r>
              <a:rPr lang="en-US" b="1" dirty="0">
                <a:solidFill>
                  <a:srgbClr val="FF6600"/>
                </a:solidFill>
              </a:rPr>
              <a:t>RCRC Disaster Relief</a:t>
            </a:r>
          </a:p>
          <a:p>
            <a:pPr marL="0" indent="0">
              <a:buNone/>
            </a:pPr>
            <a:endParaRPr lang="en-US" sz="1800" dirty="0"/>
          </a:p>
        </p:txBody>
      </p:sp>
    </p:spTree>
    <p:custDataLst>
      <p:tags r:id="rId1"/>
    </p:custDataLst>
    <p:extLst>
      <p:ext uri="{BB962C8B-B14F-4D97-AF65-F5344CB8AC3E}">
        <p14:creationId xmlns:p14="http://schemas.microsoft.com/office/powerpoint/2010/main" val="3970956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62500" lnSpcReduction="20000"/>
          </a:bodyPr>
          <a:lstStyle/>
          <a:p>
            <a:pPr algn="ctr"/>
            <a:r>
              <a:rPr lang="en-US" sz="2400" dirty="0"/>
              <a:t/>
            </a:r>
            <a:br>
              <a:rPr lang="en-US" sz="2400" dirty="0"/>
            </a:b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304800"/>
            <a:ext cx="8686800" cy="5821363"/>
          </a:xfrm>
        </p:spPr>
        <p:txBody>
          <a:bodyPr>
            <a:normAutofit/>
          </a:bodyPr>
          <a:lstStyle/>
          <a:p>
            <a:pPr marL="457200" lvl="1" indent="0">
              <a:buNone/>
            </a:pPr>
            <a:r>
              <a:rPr lang="en-US" b="1" dirty="0" smtClean="0">
                <a:solidFill>
                  <a:srgbClr val="3366FF"/>
                </a:solidFill>
              </a:rPr>
              <a:t>Statutes </a:t>
            </a:r>
            <a:r>
              <a:rPr lang="en-US" b="1" dirty="0">
                <a:solidFill>
                  <a:srgbClr val="3366FF"/>
                </a:solidFill>
              </a:rPr>
              <a:t>of the International Red Cross Red Crescent </a:t>
            </a:r>
            <a:r>
              <a:rPr lang="en-US" b="1" dirty="0" smtClean="0">
                <a:solidFill>
                  <a:srgbClr val="3366FF"/>
                </a:solidFill>
              </a:rPr>
              <a:t>Movement:</a:t>
            </a:r>
          </a:p>
          <a:p>
            <a:pPr marL="457200" lvl="1" indent="0" algn="ctr">
              <a:buNone/>
            </a:pPr>
            <a:r>
              <a:rPr lang="en-US" sz="2400" b="1" dirty="0" smtClean="0">
                <a:solidFill>
                  <a:srgbClr val="FF0000"/>
                </a:solidFill>
              </a:rPr>
              <a:t>Art 3: National RCRC Societies</a:t>
            </a:r>
          </a:p>
          <a:p>
            <a:pPr marL="914400" lvl="1" indent="-457200">
              <a:buAutoNum type="arabicPeriod"/>
            </a:pPr>
            <a:r>
              <a:rPr lang="en-US" sz="2400" dirty="0" smtClean="0">
                <a:solidFill>
                  <a:srgbClr val="262626"/>
                </a:solidFill>
              </a:rPr>
              <a:t>The NS form the basis units and constitute a vital force of the Movement. They carry out their humanitarian activities in conformity with their own statutes and national legislation ……. In accordance to the Fundamental Principles. The NS support the public authorities in their humanitarian tasks, according to the needs of the people …”</a:t>
            </a:r>
          </a:p>
          <a:p>
            <a:pPr marL="914400" lvl="1" indent="-457200">
              <a:buAutoNum type="arabicPeriod"/>
            </a:pPr>
            <a:r>
              <a:rPr lang="en-US" sz="2400" dirty="0" smtClean="0">
                <a:solidFill>
                  <a:srgbClr val="262626"/>
                </a:solidFill>
              </a:rPr>
              <a:t>Within their own countries ……..</a:t>
            </a:r>
          </a:p>
          <a:p>
            <a:pPr marL="457200" lvl="1" indent="0">
              <a:buNone/>
            </a:pPr>
            <a:endParaRPr lang="en-US" sz="2400" dirty="0" smtClean="0">
              <a:solidFill>
                <a:srgbClr val="262626"/>
              </a:solidFill>
            </a:endParaRPr>
          </a:p>
          <a:p>
            <a:pPr marL="914400" lvl="1" indent="-457200">
              <a:buAutoNum type="arabicPeriod"/>
            </a:pPr>
            <a:r>
              <a:rPr lang="en-US" sz="2400" dirty="0" smtClean="0">
                <a:solidFill>
                  <a:srgbClr val="262626"/>
                </a:solidFill>
              </a:rPr>
              <a:t>Internationally, NS ……..</a:t>
            </a:r>
          </a:p>
          <a:p>
            <a:pPr marL="457200" lvl="1" indent="0">
              <a:buNone/>
            </a:pPr>
            <a:endParaRPr lang="en-US" b="1" dirty="0">
              <a:solidFill>
                <a:srgbClr val="3366FF"/>
              </a:solidFill>
            </a:endParaRPr>
          </a:p>
          <a:p>
            <a:pPr marL="0" indent="0">
              <a:buNone/>
            </a:pPr>
            <a:endParaRPr lang="en-US" sz="1800" dirty="0"/>
          </a:p>
        </p:txBody>
      </p:sp>
    </p:spTree>
    <p:custDataLst>
      <p:tags r:id="rId1"/>
    </p:custDataLst>
    <p:extLst>
      <p:ext uri="{BB962C8B-B14F-4D97-AF65-F5344CB8AC3E}">
        <p14:creationId xmlns:p14="http://schemas.microsoft.com/office/powerpoint/2010/main" val="1647886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62500" lnSpcReduction="20000"/>
          </a:bodyPr>
          <a:lstStyle/>
          <a:p>
            <a:pPr algn="ctr"/>
            <a:r>
              <a:rPr lang="en-US" sz="2400" dirty="0"/>
              <a:t/>
            </a:r>
            <a:br>
              <a:rPr lang="en-US" sz="2400" dirty="0"/>
            </a:b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304800"/>
            <a:ext cx="8686800" cy="5821363"/>
          </a:xfrm>
        </p:spPr>
        <p:txBody>
          <a:bodyPr>
            <a:normAutofit/>
          </a:bodyPr>
          <a:lstStyle/>
          <a:p>
            <a:pPr marL="457200" lvl="1" indent="0">
              <a:buNone/>
            </a:pPr>
            <a:r>
              <a:rPr lang="en-US" b="1" dirty="0" smtClean="0">
                <a:solidFill>
                  <a:srgbClr val="3366FF"/>
                </a:solidFill>
              </a:rPr>
              <a:t>Statutes </a:t>
            </a:r>
            <a:r>
              <a:rPr lang="en-US" b="1" dirty="0">
                <a:solidFill>
                  <a:srgbClr val="3366FF"/>
                </a:solidFill>
              </a:rPr>
              <a:t>of the International Red Cross Red Crescent </a:t>
            </a:r>
            <a:r>
              <a:rPr lang="en-US" b="1" dirty="0" smtClean="0">
                <a:solidFill>
                  <a:srgbClr val="3366FF"/>
                </a:solidFill>
              </a:rPr>
              <a:t>Movement:</a:t>
            </a:r>
          </a:p>
          <a:p>
            <a:pPr marL="457200" lvl="1" indent="0" algn="ctr">
              <a:buNone/>
            </a:pPr>
            <a:r>
              <a:rPr lang="en-US" sz="2400" b="1" dirty="0" smtClean="0">
                <a:solidFill>
                  <a:srgbClr val="FF0000"/>
                </a:solidFill>
              </a:rPr>
              <a:t>Art 4: Conditions for recognition of National Societies</a:t>
            </a:r>
          </a:p>
          <a:p>
            <a:pPr marL="457200" lvl="1" indent="0">
              <a:buNone/>
            </a:pPr>
            <a:r>
              <a:rPr lang="en-US" sz="2400" dirty="0" smtClean="0">
                <a:solidFill>
                  <a:srgbClr val="262626"/>
                </a:solidFill>
              </a:rPr>
              <a:t>In order to be </a:t>
            </a:r>
            <a:r>
              <a:rPr lang="en-US" sz="2400" dirty="0" err="1" smtClean="0">
                <a:solidFill>
                  <a:srgbClr val="262626"/>
                </a:solidFill>
              </a:rPr>
              <a:t>recognised</a:t>
            </a:r>
            <a:r>
              <a:rPr lang="en-US" sz="2400" dirty="0" smtClean="0">
                <a:solidFill>
                  <a:srgbClr val="262626"/>
                </a:solidFill>
              </a:rPr>
              <a:t> …….as a National Society, the Society shall meet the following conditions:</a:t>
            </a:r>
          </a:p>
          <a:p>
            <a:pPr marL="914400" lvl="1" indent="-457200">
              <a:buAutoNum type="arabicPeriod"/>
            </a:pPr>
            <a:r>
              <a:rPr lang="en-US" sz="2400" dirty="0" smtClean="0">
                <a:solidFill>
                  <a:srgbClr val="262626"/>
                </a:solidFill>
              </a:rPr>
              <a:t>Be constituted on the territory of an independent State where the Geneva Convention …..</a:t>
            </a:r>
            <a:r>
              <a:rPr lang="en-US" sz="2400" dirty="0">
                <a:solidFill>
                  <a:srgbClr val="262626"/>
                </a:solidFill>
              </a:rPr>
              <a:t> </a:t>
            </a:r>
            <a:r>
              <a:rPr lang="en-US" sz="2400" dirty="0" smtClean="0">
                <a:solidFill>
                  <a:srgbClr val="262626"/>
                </a:solidFill>
              </a:rPr>
              <a:t>Is in force</a:t>
            </a:r>
          </a:p>
          <a:p>
            <a:pPr marL="971550" lvl="1" indent="-514350">
              <a:buAutoNum type="arabicPeriod"/>
            </a:pPr>
            <a:r>
              <a:rPr lang="en-US" sz="2400" dirty="0" smtClean="0">
                <a:solidFill>
                  <a:srgbClr val="262626"/>
                </a:solidFill>
              </a:rPr>
              <a:t>Be the only National RCRC Society of the said State ….</a:t>
            </a:r>
          </a:p>
          <a:p>
            <a:pPr marL="971550" lvl="1" indent="-514350">
              <a:buAutoNum type="arabicPeriod"/>
            </a:pPr>
            <a:r>
              <a:rPr lang="en-US" sz="2400" dirty="0" smtClean="0">
                <a:solidFill>
                  <a:srgbClr val="262626"/>
                </a:solidFill>
              </a:rPr>
              <a:t>Be duly </a:t>
            </a:r>
            <a:r>
              <a:rPr lang="en-US" sz="2400" dirty="0" err="1" smtClean="0">
                <a:solidFill>
                  <a:srgbClr val="262626"/>
                </a:solidFill>
              </a:rPr>
              <a:t>recognised</a:t>
            </a:r>
            <a:r>
              <a:rPr lang="en-US" sz="2400" dirty="0" smtClean="0">
                <a:solidFill>
                  <a:srgbClr val="262626"/>
                </a:solidFill>
              </a:rPr>
              <a:t> by the legal government of the country …..as a voluntary aid society, auxiliary to the public authorities in the humanitarian field</a:t>
            </a:r>
          </a:p>
          <a:p>
            <a:pPr marL="971550" lvl="1" indent="-514350">
              <a:buAutoNum type="arabicPeriod"/>
            </a:pPr>
            <a:r>
              <a:rPr lang="en-US" sz="2400" dirty="0" smtClean="0">
                <a:solidFill>
                  <a:srgbClr val="262626"/>
                </a:solidFill>
              </a:rPr>
              <a:t>Have an autonomous status which allows it to operate in conformity with the Fundamental Principles ……</a:t>
            </a:r>
          </a:p>
          <a:p>
            <a:pPr marL="971550" lvl="1" indent="-514350">
              <a:buAutoNum type="arabicPeriod"/>
            </a:pPr>
            <a:endParaRPr lang="en-US" dirty="0">
              <a:solidFill>
                <a:srgbClr val="3366FF"/>
              </a:solidFill>
            </a:endParaRPr>
          </a:p>
          <a:p>
            <a:pPr marL="0" indent="0">
              <a:buNone/>
            </a:pPr>
            <a:endParaRPr lang="en-US" sz="1800" dirty="0"/>
          </a:p>
        </p:txBody>
      </p:sp>
    </p:spTree>
    <p:custDataLst>
      <p:tags r:id="rId1"/>
    </p:custDataLst>
    <p:extLst>
      <p:ext uri="{BB962C8B-B14F-4D97-AF65-F5344CB8AC3E}">
        <p14:creationId xmlns:p14="http://schemas.microsoft.com/office/powerpoint/2010/main" val="1621913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62500" lnSpcReduction="20000"/>
          </a:bodyPr>
          <a:lstStyle/>
          <a:p>
            <a:pPr algn="ctr"/>
            <a:r>
              <a:rPr lang="en-US" sz="2400" dirty="0"/>
              <a:t/>
            </a:r>
            <a:br>
              <a:rPr lang="en-US" sz="2400" dirty="0"/>
            </a:b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304800"/>
            <a:ext cx="8686800" cy="5821363"/>
          </a:xfrm>
        </p:spPr>
        <p:txBody>
          <a:bodyPr>
            <a:normAutofit/>
          </a:bodyPr>
          <a:lstStyle/>
          <a:p>
            <a:pPr marL="457200" lvl="1" indent="0">
              <a:buNone/>
            </a:pPr>
            <a:r>
              <a:rPr lang="en-US" b="1" dirty="0" smtClean="0">
                <a:solidFill>
                  <a:srgbClr val="3366FF"/>
                </a:solidFill>
              </a:rPr>
              <a:t>Statutes </a:t>
            </a:r>
            <a:r>
              <a:rPr lang="en-US" b="1" dirty="0">
                <a:solidFill>
                  <a:srgbClr val="3366FF"/>
                </a:solidFill>
              </a:rPr>
              <a:t>of the International Red Cross Red Crescent </a:t>
            </a:r>
            <a:r>
              <a:rPr lang="en-US" b="1" dirty="0" smtClean="0">
                <a:solidFill>
                  <a:srgbClr val="3366FF"/>
                </a:solidFill>
              </a:rPr>
              <a:t>Movement:</a:t>
            </a:r>
          </a:p>
          <a:p>
            <a:pPr marL="457200" lvl="1" indent="0">
              <a:buNone/>
            </a:pPr>
            <a:endParaRPr lang="en-US" b="1" dirty="0" smtClean="0">
              <a:solidFill>
                <a:srgbClr val="3366FF"/>
              </a:solidFill>
            </a:endParaRPr>
          </a:p>
          <a:p>
            <a:pPr marL="457200" lvl="1" indent="0" algn="ctr">
              <a:buNone/>
            </a:pPr>
            <a:r>
              <a:rPr lang="en-US" sz="2400" b="1" dirty="0" smtClean="0">
                <a:solidFill>
                  <a:srgbClr val="FF0000"/>
                </a:solidFill>
              </a:rPr>
              <a:t>Art 4: Conditions for recognition of National Societies</a:t>
            </a:r>
          </a:p>
          <a:p>
            <a:pPr marL="457200" lvl="1" indent="0" algn="ctr">
              <a:buNone/>
            </a:pPr>
            <a:endParaRPr lang="en-US" sz="2400" b="1" dirty="0" smtClean="0">
              <a:solidFill>
                <a:srgbClr val="FF0000"/>
              </a:solidFill>
            </a:endParaRPr>
          </a:p>
          <a:p>
            <a:pPr marL="914400" lvl="1" indent="-457200">
              <a:buAutoNum type="arabicPeriod" startAt="5"/>
            </a:pPr>
            <a:r>
              <a:rPr lang="en-US" sz="2400" dirty="0" smtClean="0">
                <a:solidFill>
                  <a:srgbClr val="262626"/>
                </a:solidFill>
              </a:rPr>
              <a:t>Use a name and distinctive emblem in conformity with the Geneva Conventions and their Additional Protocols</a:t>
            </a:r>
          </a:p>
          <a:p>
            <a:pPr marL="457200" lvl="1" indent="0">
              <a:buNone/>
            </a:pPr>
            <a:endParaRPr lang="en-US" sz="2400" dirty="0" smtClean="0">
              <a:solidFill>
                <a:srgbClr val="262626"/>
              </a:solidFill>
            </a:endParaRPr>
          </a:p>
          <a:p>
            <a:pPr marL="914400" lvl="1" indent="-457200">
              <a:buAutoNum type="arabicPeriod" startAt="6"/>
            </a:pPr>
            <a:r>
              <a:rPr lang="en-US" sz="2400" dirty="0" smtClean="0">
                <a:solidFill>
                  <a:srgbClr val="262626"/>
                </a:solidFill>
              </a:rPr>
              <a:t>Be so </a:t>
            </a:r>
            <a:r>
              <a:rPr lang="en-US" sz="2400" dirty="0" err="1" smtClean="0">
                <a:solidFill>
                  <a:srgbClr val="262626"/>
                </a:solidFill>
              </a:rPr>
              <a:t>organised</a:t>
            </a:r>
            <a:r>
              <a:rPr lang="en-US" sz="2400" dirty="0" smtClean="0">
                <a:solidFill>
                  <a:srgbClr val="262626"/>
                </a:solidFill>
              </a:rPr>
              <a:t> ……fulfill the tasks defined in its own statutes including the preparation in peace time for its statutory tasks in case of armed conflict.</a:t>
            </a:r>
          </a:p>
          <a:p>
            <a:pPr marL="457200" lvl="1" indent="0">
              <a:buNone/>
            </a:pPr>
            <a:endParaRPr lang="en-US" sz="2400" dirty="0" smtClean="0">
              <a:solidFill>
                <a:srgbClr val="262626"/>
              </a:solidFill>
            </a:endParaRPr>
          </a:p>
          <a:p>
            <a:pPr marL="971550" lvl="1" indent="-514350">
              <a:buAutoNum type="arabicPeriod" startAt="6"/>
            </a:pPr>
            <a:r>
              <a:rPr lang="en-US" sz="2400" dirty="0" smtClean="0">
                <a:solidFill>
                  <a:srgbClr val="262626"/>
                </a:solidFill>
              </a:rPr>
              <a:t>Extend its activities to the entire territory of the State</a:t>
            </a:r>
          </a:p>
          <a:p>
            <a:pPr marL="0" indent="0">
              <a:buNone/>
            </a:pPr>
            <a:endParaRPr lang="en-US" sz="1800" dirty="0"/>
          </a:p>
        </p:txBody>
      </p:sp>
    </p:spTree>
    <p:custDataLst>
      <p:tags r:id="rId1"/>
    </p:custDataLst>
    <p:extLst>
      <p:ext uri="{BB962C8B-B14F-4D97-AF65-F5344CB8AC3E}">
        <p14:creationId xmlns:p14="http://schemas.microsoft.com/office/powerpoint/2010/main" val="3503792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62500" lnSpcReduction="20000"/>
          </a:bodyPr>
          <a:lstStyle/>
          <a:p>
            <a:pPr algn="ctr"/>
            <a:r>
              <a:rPr lang="en-US" sz="2400" dirty="0"/>
              <a:t/>
            </a:r>
            <a:br>
              <a:rPr lang="en-US" sz="2400" dirty="0"/>
            </a:b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304800"/>
            <a:ext cx="8686800" cy="5821363"/>
          </a:xfrm>
        </p:spPr>
        <p:txBody>
          <a:bodyPr>
            <a:normAutofit/>
          </a:bodyPr>
          <a:lstStyle/>
          <a:p>
            <a:pPr marL="457200" lvl="1" indent="0">
              <a:buNone/>
            </a:pPr>
            <a:r>
              <a:rPr lang="en-US" b="1" dirty="0" smtClean="0">
                <a:solidFill>
                  <a:srgbClr val="3366FF"/>
                </a:solidFill>
              </a:rPr>
              <a:t>Statutes </a:t>
            </a:r>
            <a:r>
              <a:rPr lang="en-US" b="1" dirty="0">
                <a:solidFill>
                  <a:srgbClr val="3366FF"/>
                </a:solidFill>
              </a:rPr>
              <a:t>of the International Red Cross Red Crescent </a:t>
            </a:r>
            <a:r>
              <a:rPr lang="en-US" b="1" dirty="0" smtClean="0">
                <a:solidFill>
                  <a:srgbClr val="3366FF"/>
                </a:solidFill>
              </a:rPr>
              <a:t>Movement:</a:t>
            </a:r>
          </a:p>
          <a:p>
            <a:pPr marL="457200" lvl="1" indent="0">
              <a:buNone/>
            </a:pPr>
            <a:endParaRPr lang="en-US" b="1" dirty="0" smtClean="0">
              <a:solidFill>
                <a:srgbClr val="3366FF"/>
              </a:solidFill>
            </a:endParaRPr>
          </a:p>
          <a:p>
            <a:pPr marL="457200" lvl="1" indent="0" algn="ctr">
              <a:buNone/>
            </a:pPr>
            <a:r>
              <a:rPr lang="en-US" sz="2400" b="1" dirty="0" smtClean="0">
                <a:solidFill>
                  <a:srgbClr val="FF0000"/>
                </a:solidFill>
              </a:rPr>
              <a:t>Art 4: Conditions for recognition of National Societies</a:t>
            </a:r>
          </a:p>
          <a:p>
            <a:pPr marL="457200" lvl="1" indent="0" algn="ctr">
              <a:buNone/>
            </a:pPr>
            <a:endParaRPr lang="en-US" sz="2400" b="1" dirty="0" smtClean="0">
              <a:solidFill>
                <a:srgbClr val="FF0000"/>
              </a:solidFill>
            </a:endParaRPr>
          </a:p>
          <a:p>
            <a:pPr marL="914400" lvl="1" indent="-457200">
              <a:buAutoNum type="arabicPeriod" startAt="8"/>
            </a:pPr>
            <a:r>
              <a:rPr lang="en-US" sz="2400" dirty="0" smtClean="0">
                <a:solidFill>
                  <a:srgbClr val="262626"/>
                </a:solidFill>
              </a:rPr>
              <a:t>Recruit its voluntary members and staff without consideration of race, sex, class, religion or political opinions</a:t>
            </a:r>
          </a:p>
          <a:p>
            <a:pPr marL="457200" lvl="1" indent="0">
              <a:buNone/>
            </a:pPr>
            <a:endParaRPr lang="en-US" sz="2400" dirty="0" smtClean="0">
              <a:solidFill>
                <a:srgbClr val="262626"/>
              </a:solidFill>
            </a:endParaRPr>
          </a:p>
          <a:p>
            <a:pPr marL="971550" lvl="1" indent="-514350">
              <a:buAutoNum type="arabicPeriod" startAt="8"/>
            </a:pPr>
            <a:r>
              <a:rPr lang="en-US" sz="2400" dirty="0" smtClean="0">
                <a:solidFill>
                  <a:srgbClr val="262626"/>
                </a:solidFill>
              </a:rPr>
              <a:t>Adhere to the present statutes ….</a:t>
            </a:r>
          </a:p>
          <a:p>
            <a:pPr marL="457200" lvl="1" indent="0">
              <a:buNone/>
            </a:pPr>
            <a:endParaRPr lang="en-US" sz="2400" dirty="0" smtClean="0">
              <a:solidFill>
                <a:srgbClr val="262626"/>
              </a:solidFill>
            </a:endParaRPr>
          </a:p>
          <a:p>
            <a:pPr marL="971550" lvl="1" indent="-514350">
              <a:buAutoNum type="arabicPeriod" startAt="8"/>
            </a:pPr>
            <a:r>
              <a:rPr lang="en-US" sz="2400" dirty="0" smtClean="0">
                <a:solidFill>
                  <a:srgbClr val="262626"/>
                </a:solidFill>
              </a:rPr>
              <a:t>Respect the Fundamental Principles and guided …..by the principles of IHL</a:t>
            </a:r>
            <a:endParaRPr lang="en-US" dirty="0">
              <a:solidFill>
                <a:srgbClr val="3366FF"/>
              </a:solidFill>
            </a:endParaRPr>
          </a:p>
          <a:p>
            <a:pPr marL="0" indent="0">
              <a:buNone/>
            </a:pPr>
            <a:endParaRPr lang="en-US" sz="1800" dirty="0"/>
          </a:p>
        </p:txBody>
      </p:sp>
    </p:spTree>
    <p:custDataLst>
      <p:tags r:id="rId1"/>
    </p:custDataLst>
    <p:extLst>
      <p:ext uri="{BB962C8B-B14F-4D97-AF65-F5344CB8AC3E}">
        <p14:creationId xmlns:p14="http://schemas.microsoft.com/office/powerpoint/2010/main" val="3159750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47500" lnSpcReduction="20000"/>
          </a:bodyPr>
          <a:lstStyle/>
          <a:p>
            <a:pPr algn="ctr"/>
            <a:r>
              <a:rPr lang="en-US" sz="2400" dirty="0"/>
              <a:t/>
            </a:r>
            <a:br>
              <a:rPr lang="en-US" sz="2400" dirty="0"/>
            </a:br>
            <a:r>
              <a:rPr lang="en-US" sz="4500" b="1" dirty="0">
                <a:solidFill>
                  <a:srgbClr val="FF0000"/>
                </a:solidFill>
                <a:latin typeface="Arial Black"/>
                <a:cs typeface="Arial Black"/>
              </a:rPr>
              <a:t>Sources of legal mandate for RCRC Movement</a:t>
            </a: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a:bodyPr>
          <a:lstStyle/>
          <a:p>
            <a:pPr marL="0" lvl="1" indent="0" algn="just">
              <a:buNone/>
            </a:pPr>
            <a:r>
              <a:rPr lang="en-US" sz="2400" b="1" dirty="0" smtClean="0">
                <a:solidFill>
                  <a:srgbClr val="3366FF"/>
                </a:solidFill>
              </a:rPr>
              <a:t>Resolutions</a:t>
            </a:r>
            <a:r>
              <a:rPr lang="en-US" sz="2400" b="1" dirty="0" smtClean="0">
                <a:solidFill>
                  <a:srgbClr val="FF0000"/>
                </a:solidFill>
              </a:rPr>
              <a:t> of the International Conference of the RCRC Movement</a:t>
            </a:r>
          </a:p>
          <a:p>
            <a:pPr marL="457200" indent="-457200">
              <a:buFont typeface="+mj-lt"/>
              <a:buAutoNum type="arabicPeriod"/>
            </a:pPr>
            <a:r>
              <a:rPr lang="en-US" sz="2400" dirty="0" smtClean="0">
                <a:solidFill>
                  <a:schemeClr val="tx1"/>
                </a:solidFill>
              </a:rPr>
              <a:t>Strengthening movement coordination and cooperation (SMCC)</a:t>
            </a:r>
          </a:p>
          <a:p>
            <a:pPr marL="457200" indent="-457200">
              <a:buFont typeface="+mj-lt"/>
              <a:buAutoNum type="arabicPeriod"/>
            </a:pPr>
            <a:r>
              <a:rPr lang="en-US" sz="2400" dirty="0" smtClean="0"/>
              <a:t>Movement </a:t>
            </a:r>
            <a:r>
              <a:rPr lang="en-US" sz="2400" dirty="0"/>
              <a:t>wide-vision and principles for resource mobilization </a:t>
            </a:r>
            <a:endParaRPr lang="en-US" sz="2400" dirty="0" smtClean="0"/>
          </a:p>
          <a:p>
            <a:pPr marL="457200" indent="-457200">
              <a:buFont typeface="+mj-lt"/>
              <a:buAutoNum type="arabicPeriod"/>
            </a:pPr>
            <a:r>
              <a:rPr lang="en-US" sz="2400" dirty="0" smtClean="0"/>
              <a:t>Protection </a:t>
            </a:r>
            <a:r>
              <a:rPr lang="en-US" sz="2400" dirty="0"/>
              <a:t>and responding to the needs of vulnerable migrants </a:t>
            </a:r>
            <a:endParaRPr lang="en-US" sz="2400" dirty="0" smtClean="0"/>
          </a:p>
          <a:p>
            <a:pPr marL="457200" indent="-457200">
              <a:buFont typeface="+mj-lt"/>
              <a:buAutoNum type="arabicPeriod"/>
            </a:pPr>
            <a:r>
              <a:rPr lang="en-US" sz="2400" dirty="0" smtClean="0"/>
              <a:t>Working </a:t>
            </a:r>
            <a:r>
              <a:rPr lang="en-US" sz="2400" dirty="0"/>
              <a:t>towards the elimination of nuclear weapons </a:t>
            </a:r>
          </a:p>
          <a:p>
            <a:pPr marL="457200" indent="-457200">
              <a:buFont typeface="+mj-lt"/>
              <a:buAutoNum type="arabicPeriod"/>
            </a:pPr>
            <a:r>
              <a:rPr lang="en-US" sz="2400" dirty="0"/>
              <a:t>Education in situations of armed conflicts, disasters and emergencies </a:t>
            </a:r>
            <a:endParaRPr lang="en-US" sz="2400" dirty="0" smtClean="0"/>
          </a:p>
          <a:p>
            <a:pPr marL="457200" indent="-457200">
              <a:buFont typeface="+mj-lt"/>
              <a:buAutoNum type="arabicPeriod"/>
            </a:pPr>
            <a:r>
              <a:rPr lang="en-US" sz="2400" dirty="0" smtClean="0"/>
              <a:t>Health </a:t>
            </a:r>
            <a:r>
              <a:rPr lang="en-US" sz="2400" dirty="0"/>
              <a:t>and well-</a:t>
            </a:r>
            <a:r>
              <a:rPr lang="en-US" sz="2400" dirty="0" smtClean="0"/>
              <a:t>being</a:t>
            </a:r>
          </a:p>
          <a:p>
            <a:pPr marL="457200" indent="-457200">
              <a:buFont typeface="+mj-lt"/>
              <a:buAutoNum type="arabicPeriod"/>
            </a:pPr>
            <a:r>
              <a:rPr lang="en-US" sz="2400" dirty="0" smtClean="0"/>
              <a:t>RFL </a:t>
            </a:r>
            <a:r>
              <a:rPr lang="en-US" sz="2400" dirty="0"/>
              <a:t>strategy </a:t>
            </a:r>
            <a:r>
              <a:rPr lang="en-US" sz="2400" dirty="0" smtClean="0"/>
              <a:t>development</a:t>
            </a:r>
          </a:p>
          <a:p>
            <a:pPr marL="457200" indent="-457200">
              <a:buFont typeface="+mj-lt"/>
              <a:buAutoNum type="arabicPeriod"/>
            </a:pPr>
            <a:r>
              <a:rPr lang="en-US" sz="2400" dirty="0" smtClean="0"/>
              <a:t>International </a:t>
            </a:r>
            <a:r>
              <a:rPr lang="en-US" sz="2400" dirty="0"/>
              <a:t>humanitarian law </a:t>
            </a:r>
          </a:p>
          <a:p>
            <a:pPr marL="0" indent="0">
              <a:buNone/>
            </a:pPr>
            <a:endParaRPr lang="en-US" sz="1800" dirty="0" smtClean="0"/>
          </a:p>
          <a:p>
            <a:pPr marL="0" indent="0">
              <a:buNone/>
            </a:pPr>
            <a:endParaRPr lang="en-US" sz="1800" dirty="0"/>
          </a:p>
        </p:txBody>
      </p:sp>
    </p:spTree>
    <p:custDataLst>
      <p:tags r:id="rId1"/>
    </p:custDataLst>
    <p:extLst>
      <p:ext uri="{BB962C8B-B14F-4D97-AF65-F5344CB8AC3E}">
        <p14:creationId xmlns:p14="http://schemas.microsoft.com/office/powerpoint/2010/main" val="12723944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2"/>
</p:tagLst>
</file>

<file path=ppt/tags/tag10.xml><?xml version="1.0" encoding="utf-8"?>
<p:tagLst xmlns:a="http://schemas.openxmlformats.org/drawingml/2006/main" xmlns:r="http://schemas.openxmlformats.org/officeDocument/2006/relationships" xmlns:p="http://schemas.openxmlformats.org/presentationml/2006/main">
  <p:tag name="TIMING" val="|12"/>
</p:tagLst>
</file>

<file path=ppt/tags/tag11.xml><?xml version="1.0" encoding="utf-8"?>
<p:tagLst xmlns:a="http://schemas.openxmlformats.org/drawingml/2006/main" xmlns:r="http://schemas.openxmlformats.org/officeDocument/2006/relationships" xmlns:p="http://schemas.openxmlformats.org/presentationml/2006/main">
  <p:tag name="TIMING" val="|12"/>
</p:tagLst>
</file>

<file path=ppt/tags/tag2.xml><?xml version="1.0" encoding="utf-8"?>
<p:tagLst xmlns:a="http://schemas.openxmlformats.org/drawingml/2006/main" xmlns:r="http://schemas.openxmlformats.org/officeDocument/2006/relationships" xmlns:p="http://schemas.openxmlformats.org/presentationml/2006/main">
  <p:tag name="TIMING" val="|12"/>
</p:tagLst>
</file>

<file path=ppt/tags/tag3.xml><?xml version="1.0" encoding="utf-8"?>
<p:tagLst xmlns:a="http://schemas.openxmlformats.org/drawingml/2006/main" xmlns:r="http://schemas.openxmlformats.org/officeDocument/2006/relationships" xmlns:p="http://schemas.openxmlformats.org/presentationml/2006/main">
  <p:tag name="TIMING" val="|12"/>
</p:tagLst>
</file>

<file path=ppt/tags/tag4.xml><?xml version="1.0" encoding="utf-8"?>
<p:tagLst xmlns:a="http://schemas.openxmlformats.org/drawingml/2006/main" xmlns:r="http://schemas.openxmlformats.org/officeDocument/2006/relationships" xmlns:p="http://schemas.openxmlformats.org/presentationml/2006/main">
  <p:tag name="TIMING" val="|12"/>
</p:tagLst>
</file>

<file path=ppt/tags/tag5.xml><?xml version="1.0" encoding="utf-8"?>
<p:tagLst xmlns:a="http://schemas.openxmlformats.org/drawingml/2006/main" xmlns:r="http://schemas.openxmlformats.org/officeDocument/2006/relationships" xmlns:p="http://schemas.openxmlformats.org/presentationml/2006/main">
  <p:tag name="TIMING" val="|12"/>
</p:tagLst>
</file>

<file path=ppt/tags/tag6.xml><?xml version="1.0" encoding="utf-8"?>
<p:tagLst xmlns:a="http://schemas.openxmlformats.org/drawingml/2006/main" xmlns:r="http://schemas.openxmlformats.org/officeDocument/2006/relationships" xmlns:p="http://schemas.openxmlformats.org/presentationml/2006/main">
  <p:tag name="TIMING" val="|12"/>
</p:tagLst>
</file>

<file path=ppt/tags/tag7.xml><?xml version="1.0" encoding="utf-8"?>
<p:tagLst xmlns:a="http://schemas.openxmlformats.org/drawingml/2006/main" xmlns:r="http://schemas.openxmlformats.org/officeDocument/2006/relationships" xmlns:p="http://schemas.openxmlformats.org/presentationml/2006/main">
  <p:tag name="TIMING" val="|12"/>
</p:tagLst>
</file>

<file path=ppt/tags/tag8.xml><?xml version="1.0" encoding="utf-8"?>
<p:tagLst xmlns:a="http://schemas.openxmlformats.org/drawingml/2006/main" xmlns:r="http://schemas.openxmlformats.org/officeDocument/2006/relationships" xmlns:p="http://schemas.openxmlformats.org/presentationml/2006/main">
  <p:tag name="TIMING" val="|12"/>
</p:tagLst>
</file>

<file path=ppt/tags/tag9.xml><?xml version="1.0" encoding="utf-8"?>
<p:tagLst xmlns:a="http://schemas.openxmlformats.org/drawingml/2006/main" xmlns:r="http://schemas.openxmlformats.org/officeDocument/2006/relationships" xmlns:p="http://schemas.openxmlformats.org/presentationml/2006/main">
  <p:tag name="TIMING" val="|12"/>
</p:tagLst>
</file>

<file path=ppt/theme/theme1.xml><?xml version="1.0" encoding="utf-8"?>
<a:theme xmlns:a="http://schemas.openxmlformats.org/drawingml/2006/main" name="Introducing PowerPoint 2011">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Introducing PowerPoint 2011.potx</Template>
  <TotalTime>0</TotalTime>
  <Words>1275</Words>
  <Application>Microsoft Macintosh PowerPoint</Application>
  <PresentationFormat>On-screen Show (4:3)</PresentationFormat>
  <Paragraphs>120</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Introducing PowerPoint 2011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2010-05-03T20:57:59Z</dcterms:created>
  <dcterms:modified xsi:type="dcterms:W3CDTF">2017-12-15T23:23:32Z</dcterms:modified>
</cp:coreProperties>
</file>