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
  </p:notesMasterIdLst>
  <p:sldIdLst>
    <p:sldId id="316" r:id="rId2"/>
    <p:sldId id="258" r:id="rId3"/>
    <p:sldId id="310" r:id="rId4"/>
    <p:sldId id="311" r:id="rId5"/>
    <p:sldId id="31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B6BBEF7-9717-4733-A929-535518E6EBF6}">
          <p14:sldIdLst>
            <p14:sldId id="316"/>
            <p14:sldId id="258"/>
            <p14:sldId id="310"/>
            <p14:sldId id="311"/>
            <p14:sldId id="315"/>
          </p14:sldIdLst>
        </p14:section>
        <p14:section name="Author Your Presentation" id="{16378913-E5ED-4281-BAF5-F1F938CB0BED}">
          <p14:sldIdLst/>
        </p14:section>
        <p14:section name="Enrich Your Presentation" id="{E2D565D1-BA5E-44E6-A40E-50A644912248}">
          <p14:sldIdLst/>
        </p14:section>
        <p14:section name="Share Your Presentation" id="{71D59651-8EFA-4415-9623-98B4C4A8699C}">
          <p14:sldIdLst/>
        </p14:section>
        <p14:section name="What's Your Message?" id="{3DAC647D-1BDE-4B25-A7F1-4DBC272CFF2F}">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74" autoAdjust="0"/>
    <p:restoredTop sz="99838" autoAdjust="0"/>
  </p:normalViewPr>
  <p:slideViewPr>
    <p:cSldViewPr>
      <p:cViewPr varScale="1">
        <p:scale>
          <a:sx n="131" d="100"/>
          <a:sy n="131" d="100"/>
        </p:scale>
        <p:origin x="-1136" y="-80"/>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830A1-3891-4B82-A120-081866556DA0}" type="datetimeFigureOut">
              <a:rPr lang="en-US" smtClean="0"/>
              <a:pPr/>
              <a:t>17/12/17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CC9574-A819-4FE4-99A7-1E27AD09ADC2}" type="slidenum">
              <a:rPr lang="en-US" smtClean="0"/>
              <a:pPr/>
              <a:t>‹#›</a:t>
            </a:fld>
            <a:endParaRPr lang="en-US" dirty="0"/>
          </a:p>
        </p:txBody>
      </p:sp>
    </p:spTree>
    <p:extLst>
      <p:ext uri="{BB962C8B-B14F-4D97-AF65-F5344CB8AC3E}">
        <p14:creationId xmlns:p14="http://schemas.microsoft.com/office/powerpoint/2010/main" val="3264173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7.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8.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 Id="rId3"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 Id="rId3" Type="http://schemas.openxmlformats.org/officeDocument/2006/relationships/image" Target="../media/image12.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17/12/17</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GB" smtClean="0"/>
              <a:t>Click to edit Master title style</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xmlns:p14="http://schemas.microsoft.com/office/powerpoint/2010/mai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17/12/17</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GB"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a:lstStyle>
            <a:lvl1pPr>
              <a:buNone/>
              <a:defRPr/>
            </a:lvl1pPr>
          </a:lstStyle>
          <a:p>
            <a:r>
              <a:rPr lang="en-GB" smtClean="0"/>
              <a:t>Click icon to add media</a:t>
            </a:r>
            <a:endParaRPr lang="en-US"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GB"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GB"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17/12/17</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258050E-B668-4FA7-85AD-C750C80A6E9B}" type="datetimeFigureOut">
              <a:rPr lang="en-US" smtClean="0"/>
              <a:pPr/>
              <a:t>17/12/17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D5ECE-8B49-45CD-BE81-EF81920D1969}" type="slidenum">
              <a:rPr lang="en-US" smtClean="0"/>
              <a:pPr/>
              <a:t>‹#›</a:t>
            </a:fld>
            <a:endParaRPr lang="en-US" dirty="0"/>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274638"/>
            <a:ext cx="51054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17/12/17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Blank">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
        <p:nvSpPr>
          <p:cNvPr id="2" name="Date Placeholder 1"/>
          <p:cNvSpPr>
            <a:spLocks noGrp="1"/>
          </p:cNvSpPr>
          <p:nvPr>
            <p:ph type="dt" sz="half" idx="10"/>
          </p:nvPr>
        </p:nvSpPr>
        <p:spPr/>
        <p:txBody>
          <a:bodyPr/>
          <a:lstStyle/>
          <a:p>
            <a:fld id="{2FF934E2-BBB6-4D34-BB01-078E9AA25260}" type="datetimeFigureOut">
              <a:rPr lang="en-US" smtClean="0"/>
              <a:pPr/>
              <a:t>17/12/17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820FCD-5F4C-4989-BE05-0A8208BCBC2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a:defRPr sz="3000" b="1" cap="all"/>
            </a:lvl1pPr>
          </a:lstStyle>
          <a:p>
            <a:r>
              <a:rPr lang="en-GB" smtClean="0"/>
              <a:t>Click to edit Master title style</a:t>
            </a:r>
            <a:endParaRPr lang="en-US" dirty="0"/>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a:defRPr sz="3000" b="0">
                <a:solidFill>
                  <a:schemeClr val="tx1">
                    <a:lumMod val="85000"/>
                    <a:lumOff val="15000"/>
                  </a:schemeClr>
                </a:solidFill>
              </a:defRPr>
            </a:lvl1pPr>
          </a:lstStyle>
          <a:p>
            <a:r>
              <a:rPr lang="en-GB"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17/12/17</a:t>
            </a:fld>
            <a:endParaRPr lang="en-US" dirty="0"/>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17/12/17</a:t>
            </a:fld>
            <a:endParaRPr lang="en-US" dirty="0"/>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a:defRPr sz="2800">
                <a:solidFill>
                  <a:schemeClr val="bg1"/>
                </a:solidFill>
              </a:defRPr>
            </a:lvl1pPr>
          </a:lstStyle>
          <a:p>
            <a:r>
              <a:rPr lang="en-GB" smtClean="0"/>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A258050E-B668-4FA7-85AD-C750C80A6E9B}" type="datetimeFigureOut">
              <a:rPr lang="en-US" smtClean="0"/>
              <a:pPr/>
              <a:t>17/12/17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17/12/17</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a:defRPr/>
            </a:lvl1pPr>
          </a:lstStyle>
          <a:p>
            <a:r>
              <a:rPr lang="en-GB"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pPr/>
              <a:t>17/12/17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0D5ECE-8B49-45CD-BE81-EF81920D1969}" type="slidenum">
              <a:rPr lang="en-US" smtClean="0"/>
              <a:pPr/>
              <a:t>‹#›</a:t>
            </a:fld>
            <a:endParaRPr lang="en-US" dirty="0"/>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17/12/17</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GB"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a:defRPr sz="2000" b="1"/>
            </a:lvl1pPr>
          </a:lstStyle>
          <a:p>
            <a:r>
              <a:rPr lang="en-GB" smtClean="0"/>
              <a:t>Click to edit Master title style</a:t>
            </a:r>
            <a:endParaRPr lang="en-US" dirty="0"/>
          </a:p>
        </p:txBody>
      </p:sp>
      <p:sp>
        <p:nvSpPr>
          <p:cNvPr id="3" name="Content Placeholder 2"/>
          <p:cNvSpPr>
            <a:spLocks noGrp="1"/>
          </p:cNvSpPr>
          <p:nvPr>
            <p:ph idx="1"/>
          </p:nvPr>
        </p:nvSpPr>
        <p:spPr>
          <a:xfrm>
            <a:off x="3803650" y="609600"/>
            <a:ext cx="5111750" cy="5334000"/>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228600" y="1435101"/>
            <a:ext cx="3008313" cy="3822699"/>
          </a:xfrm>
        </p:spPr>
        <p:txBody>
          <a:bodyPr/>
          <a:lstStyle>
            <a:lvl1pPr marL="0" indent="0">
              <a:buNone/>
              <a:defRPr sz="14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17/12/17</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6"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8050E-B668-4FA7-85AD-C750C80A6E9B}" type="datetimeFigureOut">
              <a:rPr lang="en-US" smtClean="0"/>
              <a:pPr/>
              <a:t>17/12/17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5ECE-8B49-45CD-BE81-EF81920D1969}" type="slidenum">
              <a:rPr lang="en-US" smtClean="0"/>
              <a:pPr/>
              <a:t>‹#›</a:t>
            </a:fld>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 id="2147483663" r:id="rId14"/>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4.xml"/><Relationship Id="rId3"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14.xml"/><Relationship Id="rId3"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14.xml"/><Relationship Id="rId3"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14.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14.xml"/><Relationship Id="rId3"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30206" y="3531156"/>
            <a:ext cx="184666" cy="369332"/>
          </a:xfrm>
          <a:prstGeom prst="rect">
            <a:avLst/>
          </a:prstGeom>
          <a:noFill/>
        </p:spPr>
        <p:txBody>
          <a:bodyPr wrap="none" rtlCol="0">
            <a:spAutoFit/>
          </a:bodyPr>
          <a:lstStyle/>
          <a:p>
            <a:endParaRPr lang="en-US" dirty="0"/>
          </a:p>
        </p:txBody>
      </p:sp>
      <p:sp>
        <p:nvSpPr>
          <p:cNvPr id="25" name="TextBox 24"/>
          <p:cNvSpPr txBox="1"/>
          <p:nvPr/>
        </p:nvSpPr>
        <p:spPr>
          <a:xfrm>
            <a:off x="-277806" y="3683556"/>
            <a:ext cx="184666" cy="369332"/>
          </a:xfrm>
          <a:prstGeom prst="rect">
            <a:avLst/>
          </a:prstGeom>
          <a:noFill/>
        </p:spPr>
        <p:txBody>
          <a:bodyPr wrap="none" rtlCol="0">
            <a:spAutoFit/>
          </a:bodyPr>
          <a:lstStyle/>
          <a:p>
            <a:endParaRPr lang="en-US" dirty="0"/>
          </a:p>
        </p:txBody>
      </p:sp>
      <p:sp>
        <p:nvSpPr>
          <p:cNvPr id="2" name="TextBox 1"/>
          <p:cNvSpPr txBox="1"/>
          <p:nvPr/>
        </p:nvSpPr>
        <p:spPr>
          <a:xfrm>
            <a:off x="685800" y="2388431"/>
            <a:ext cx="7543799" cy="923330"/>
          </a:xfrm>
          <a:prstGeom prst="rect">
            <a:avLst/>
          </a:prstGeom>
          <a:noFill/>
        </p:spPr>
        <p:txBody>
          <a:bodyPr wrap="square" rtlCol="0">
            <a:spAutoFit/>
          </a:bodyPr>
          <a:lstStyle/>
          <a:p>
            <a:pPr algn="ctr"/>
            <a:r>
              <a:rPr lang="en-US" sz="5400" dirty="0" smtClean="0">
                <a:solidFill>
                  <a:srgbClr val="FF0000"/>
                </a:solidFill>
              </a:rPr>
              <a:t>MRCS POLICIES</a:t>
            </a:r>
            <a:endParaRPr lang="en-US" sz="5400" dirty="0">
              <a:solidFill>
                <a:srgbClr val="FF0000"/>
              </a:solidFill>
            </a:endParaRPr>
          </a:p>
        </p:txBody>
      </p:sp>
    </p:spTree>
    <p:custDataLst>
      <p:tags r:id="rId1"/>
    </p:custDataLst>
    <p:extLst>
      <p:ext uri="{BB962C8B-B14F-4D97-AF65-F5344CB8AC3E}">
        <p14:creationId xmlns:p14="http://schemas.microsoft.com/office/powerpoint/2010/main" val="36741238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30206" y="3531156"/>
            <a:ext cx="184666" cy="369332"/>
          </a:xfrm>
          <a:prstGeom prst="rect">
            <a:avLst/>
          </a:prstGeom>
          <a:noFill/>
        </p:spPr>
        <p:txBody>
          <a:bodyPr wrap="none" rtlCol="0">
            <a:spAutoFit/>
          </a:bodyPr>
          <a:lstStyle/>
          <a:p>
            <a:endParaRPr lang="en-US" dirty="0"/>
          </a:p>
        </p:txBody>
      </p:sp>
      <p:sp>
        <p:nvSpPr>
          <p:cNvPr id="25" name="TextBox 24"/>
          <p:cNvSpPr txBox="1"/>
          <p:nvPr/>
        </p:nvSpPr>
        <p:spPr>
          <a:xfrm>
            <a:off x="-277806" y="3683556"/>
            <a:ext cx="184666" cy="369332"/>
          </a:xfrm>
          <a:prstGeom prst="rect">
            <a:avLst/>
          </a:prstGeom>
          <a:noFill/>
        </p:spPr>
        <p:txBody>
          <a:bodyPr wrap="none" rtlCol="0">
            <a:spAutoFit/>
          </a:bodyPr>
          <a:lstStyle/>
          <a:p>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435853501"/>
              </p:ext>
            </p:extLst>
          </p:nvPr>
        </p:nvGraphicFramePr>
        <p:xfrm>
          <a:off x="0" y="60961"/>
          <a:ext cx="9144000" cy="6797039"/>
        </p:xfrm>
        <a:graphic>
          <a:graphicData uri="http://schemas.openxmlformats.org/drawingml/2006/table">
            <a:tbl>
              <a:tblPr firstRow="1" bandRow="1">
                <a:tableStyleId>{5C22544A-7EE6-4342-B048-85BDC9FD1C3A}</a:tableStyleId>
              </a:tblPr>
              <a:tblGrid>
                <a:gridCol w="662553"/>
                <a:gridCol w="1382362"/>
                <a:gridCol w="7099085"/>
              </a:tblGrid>
              <a:tr h="2541155">
                <a:tc>
                  <a:txBody>
                    <a:bodyPr/>
                    <a:lstStyle/>
                    <a:p>
                      <a:r>
                        <a:rPr lang="en-US" dirty="0" smtClean="0"/>
                        <a:t>1.</a:t>
                      </a:r>
                      <a:endParaRPr lang="en-US" dirty="0"/>
                    </a:p>
                  </a:txBody>
                  <a:tcPr/>
                </a:tc>
                <a:tc>
                  <a:txBody>
                    <a:bodyPr/>
                    <a:lstStyle/>
                    <a:p>
                      <a:r>
                        <a:rPr lang="en-US" dirty="0" smtClean="0"/>
                        <a:t>Legal</a:t>
                      </a:r>
                      <a:endParaRPr lang="en-US" dirty="0"/>
                    </a:p>
                  </a:txBody>
                  <a:tcPr/>
                </a:tc>
                <a:tc>
                  <a:txBody>
                    <a:bodyPr/>
                    <a:lstStyle/>
                    <a:p>
                      <a:pPr algn="just"/>
                      <a:r>
                        <a:rPr lang="en-US" sz="1800" b="1" kern="1200" dirty="0" smtClean="0">
                          <a:solidFill>
                            <a:schemeClr val="lt1"/>
                          </a:solidFill>
                          <a:effectLst/>
                          <a:latin typeface="+mn-lt"/>
                          <a:ea typeface="+mn-ea"/>
                          <a:cs typeface="+mn-cs"/>
                        </a:rPr>
                        <a:t>As a statutory body, the MRCS shall fulfill all its obligations, duties &amp; responsibilities within all its domestic legal framework</a:t>
                      </a:r>
                    </a:p>
                    <a:p>
                      <a:pPr algn="just"/>
                      <a:r>
                        <a:rPr lang="en-US" sz="1800" b="1" kern="1200" dirty="0" smtClean="0">
                          <a:solidFill>
                            <a:schemeClr val="lt1"/>
                          </a:solidFill>
                          <a:effectLst/>
                          <a:latin typeface="+mn-lt"/>
                          <a:ea typeface="+mn-ea"/>
                          <a:cs typeface="+mn-cs"/>
                        </a:rPr>
                        <a:t> </a:t>
                      </a:r>
                    </a:p>
                    <a:p>
                      <a:pPr algn="just"/>
                      <a:r>
                        <a:rPr lang="en-US" sz="1800" b="1" kern="1200" dirty="0" smtClean="0">
                          <a:solidFill>
                            <a:schemeClr val="lt1"/>
                          </a:solidFill>
                          <a:effectLst/>
                          <a:latin typeface="+mn-lt"/>
                          <a:ea typeface="+mn-ea"/>
                          <a:cs typeface="+mn-cs"/>
                        </a:rPr>
                        <a:t>Geneva Conventions, Statutes of the Int’l RCRC movement, Disaster Law, Pledges &amp; resolution of the International Conference of the RCRC movement. Fundamental principles. </a:t>
                      </a:r>
                    </a:p>
                    <a:p>
                      <a:pPr algn="just"/>
                      <a:r>
                        <a:rPr lang="en-US" sz="1800" b="1" kern="1200" dirty="0" smtClean="0">
                          <a:solidFill>
                            <a:schemeClr val="lt1"/>
                          </a:solidFill>
                          <a:effectLst/>
                          <a:latin typeface="+mn-lt"/>
                          <a:ea typeface="+mn-ea"/>
                          <a:cs typeface="+mn-cs"/>
                        </a:rPr>
                        <a:t> </a:t>
                      </a:r>
                    </a:p>
                    <a:p>
                      <a:pPr algn="just"/>
                      <a:r>
                        <a:rPr lang="en-US" sz="1800" b="1" kern="1200" dirty="0" smtClean="0">
                          <a:solidFill>
                            <a:schemeClr val="lt1"/>
                          </a:solidFill>
                          <a:effectLst/>
                          <a:latin typeface="+mn-lt"/>
                          <a:ea typeface="+mn-ea"/>
                          <a:cs typeface="+mn-cs"/>
                        </a:rPr>
                        <a:t>MRCS shall also take the necessary steps to regularly review, update, promotion and disseminate it. </a:t>
                      </a:r>
                    </a:p>
                    <a:p>
                      <a:endParaRPr lang="en-US" dirty="0"/>
                    </a:p>
                  </a:txBody>
                  <a:tcPr/>
                </a:tc>
              </a:tr>
              <a:tr h="1065645">
                <a:tc>
                  <a:txBody>
                    <a:bodyPr/>
                    <a:lstStyle/>
                    <a:p>
                      <a:r>
                        <a:rPr lang="en-US" dirty="0" smtClean="0"/>
                        <a:t>2.</a:t>
                      </a:r>
                      <a:endParaRPr lang="en-US" dirty="0"/>
                    </a:p>
                  </a:txBody>
                  <a:tcPr/>
                </a:tc>
                <a:tc>
                  <a:txBody>
                    <a:bodyPr/>
                    <a:lstStyle/>
                    <a:p>
                      <a:r>
                        <a:rPr lang="en-US" dirty="0" smtClean="0"/>
                        <a:t>Gender &amp; Diversity</a:t>
                      </a:r>
                      <a:endParaRPr lang="en-U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The policy sought to sensitize G&amp;D issues at all levels and integrate the IFRC minimum standard commitments across all MRCS </a:t>
                      </a:r>
                      <a:r>
                        <a:rPr lang="en-US" sz="1800" kern="1200" dirty="0" err="1" smtClean="0">
                          <a:solidFill>
                            <a:schemeClr val="dk1"/>
                          </a:solidFill>
                          <a:effectLst/>
                          <a:latin typeface="+mn-lt"/>
                          <a:ea typeface="+mn-ea"/>
                          <a:cs typeface="+mn-cs"/>
                        </a:rPr>
                        <a:t>programmes</a:t>
                      </a:r>
                      <a:r>
                        <a:rPr lang="en-US" sz="1800" kern="1200" dirty="0" smtClean="0">
                          <a:solidFill>
                            <a:schemeClr val="dk1"/>
                          </a:solidFill>
                          <a:effectLst/>
                          <a:latin typeface="+mn-lt"/>
                          <a:ea typeface="+mn-ea"/>
                          <a:cs typeface="+mn-cs"/>
                        </a:rPr>
                        <a:t> so as to reach all the most </a:t>
                      </a:r>
                      <a:r>
                        <a:rPr lang="en-US" sz="1800" kern="1200" dirty="0" err="1" smtClean="0">
                          <a:solidFill>
                            <a:schemeClr val="dk1"/>
                          </a:solidFill>
                          <a:effectLst/>
                          <a:latin typeface="+mn-lt"/>
                          <a:ea typeface="+mn-ea"/>
                          <a:cs typeface="+mn-cs"/>
                        </a:rPr>
                        <a:t>vulnerables</a:t>
                      </a:r>
                      <a:endParaRPr lang="en-US" sz="1800" kern="1200" dirty="0" smtClean="0">
                        <a:solidFill>
                          <a:schemeClr val="dk1"/>
                        </a:solidFill>
                        <a:effectLst/>
                        <a:latin typeface="+mn-lt"/>
                        <a:ea typeface="+mn-ea"/>
                        <a:cs typeface="+mn-cs"/>
                      </a:endParaRPr>
                    </a:p>
                    <a:p>
                      <a:endParaRPr lang="en-US" dirty="0"/>
                    </a:p>
                  </a:txBody>
                  <a:tcPr/>
                </a:tc>
              </a:tr>
              <a:tr h="2773679">
                <a:tc>
                  <a:txBody>
                    <a:bodyPr/>
                    <a:lstStyle/>
                    <a:p>
                      <a:r>
                        <a:rPr lang="en-US" dirty="0" smtClean="0"/>
                        <a:t>3.</a:t>
                      </a:r>
                      <a:endParaRPr lang="en-US" dirty="0"/>
                    </a:p>
                  </a:txBody>
                  <a:tcPr/>
                </a:tc>
                <a:tc>
                  <a:txBody>
                    <a:bodyPr/>
                    <a:lstStyle/>
                    <a:p>
                      <a:r>
                        <a:rPr lang="en-US" dirty="0" smtClean="0"/>
                        <a:t>Evaluation</a:t>
                      </a:r>
                      <a:endParaRPr lang="en-U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This policy shall seek to establish measuring mechanics on the impact of all projects/ </a:t>
                      </a:r>
                      <a:r>
                        <a:rPr lang="en-US" sz="1800" kern="1200" dirty="0" err="1" smtClean="0">
                          <a:solidFill>
                            <a:schemeClr val="dk1"/>
                          </a:solidFill>
                          <a:effectLst/>
                          <a:latin typeface="+mn-lt"/>
                          <a:ea typeface="+mn-ea"/>
                          <a:cs typeface="+mn-cs"/>
                        </a:rPr>
                        <a:t>programmes</a:t>
                      </a:r>
                      <a:r>
                        <a:rPr lang="en-US" sz="1800" kern="1200" dirty="0" smtClean="0">
                          <a:solidFill>
                            <a:schemeClr val="dk1"/>
                          </a:solidFill>
                          <a:effectLst/>
                          <a:latin typeface="+mn-lt"/>
                          <a:ea typeface="+mn-ea"/>
                          <a:cs typeface="+mn-cs"/>
                        </a:rPr>
                        <a:t> implemented by MRCS with the aim of continued learning &amp; improvement in the provision of services to the most vulnerable. This shall set the environment for the development of the planning</a:t>
                      </a:r>
                      <a:r>
                        <a:rPr lang="en-US" sz="1800" kern="1200" dirty="0" smtClean="0">
                          <a:solidFill>
                            <a:schemeClr val="dk1"/>
                          </a:solidFill>
                          <a:effectLst/>
                          <a:latin typeface="+mn-lt"/>
                          <a:ea typeface="+mn-ea"/>
                          <a:cs typeface="+mn-cs"/>
                        </a:rPr>
                        <a:t>, monitoring</a:t>
                      </a:r>
                      <a:r>
                        <a:rPr lang="en-US" sz="1800" kern="1200" dirty="0" smtClean="0">
                          <a:solidFill>
                            <a:schemeClr val="dk1"/>
                          </a:solidFill>
                          <a:effectLst/>
                          <a:latin typeface="+mn-lt"/>
                          <a:ea typeface="+mn-ea"/>
                          <a:cs typeface="+mn-cs"/>
                        </a:rPr>
                        <a:t>, evaluation &amp; reporting policy in the future.</a:t>
                      </a:r>
                    </a:p>
                    <a:p>
                      <a:endParaRPr lang="en-US" dirty="0"/>
                    </a:p>
                  </a:txBody>
                  <a:tcPr/>
                </a:tc>
              </a:tr>
            </a:tbl>
          </a:graphicData>
        </a:graphic>
      </p:graphicFrame>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30206" y="3531156"/>
            <a:ext cx="184666" cy="369332"/>
          </a:xfrm>
          <a:prstGeom prst="rect">
            <a:avLst/>
          </a:prstGeom>
          <a:noFill/>
        </p:spPr>
        <p:txBody>
          <a:bodyPr wrap="none" rtlCol="0">
            <a:spAutoFit/>
          </a:bodyPr>
          <a:lstStyle/>
          <a:p>
            <a:endParaRPr lang="en-US" dirty="0"/>
          </a:p>
        </p:txBody>
      </p:sp>
      <p:sp>
        <p:nvSpPr>
          <p:cNvPr id="25" name="TextBox 24"/>
          <p:cNvSpPr txBox="1"/>
          <p:nvPr/>
        </p:nvSpPr>
        <p:spPr>
          <a:xfrm>
            <a:off x="-277806" y="3683556"/>
            <a:ext cx="184666" cy="369332"/>
          </a:xfrm>
          <a:prstGeom prst="rect">
            <a:avLst/>
          </a:prstGeom>
          <a:noFill/>
        </p:spPr>
        <p:txBody>
          <a:bodyPr wrap="none" rtlCol="0">
            <a:spAutoFit/>
          </a:bodyPr>
          <a:lstStyle/>
          <a:p>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755439961"/>
              </p:ext>
            </p:extLst>
          </p:nvPr>
        </p:nvGraphicFramePr>
        <p:xfrm>
          <a:off x="0" y="60961"/>
          <a:ext cx="9144000" cy="5882640"/>
        </p:xfrm>
        <a:graphic>
          <a:graphicData uri="http://schemas.openxmlformats.org/drawingml/2006/table">
            <a:tbl>
              <a:tblPr firstRow="1" bandRow="1">
                <a:tableStyleId>{5C22544A-7EE6-4342-B048-85BDC9FD1C3A}</a:tableStyleId>
              </a:tblPr>
              <a:tblGrid>
                <a:gridCol w="662553"/>
                <a:gridCol w="1382362"/>
                <a:gridCol w="7099085"/>
              </a:tblGrid>
              <a:tr h="1550046">
                <a:tc>
                  <a:txBody>
                    <a:bodyPr/>
                    <a:lstStyle/>
                    <a:p>
                      <a:r>
                        <a:rPr lang="en-US" dirty="0" smtClean="0"/>
                        <a:t>4.</a:t>
                      </a:r>
                      <a:endParaRPr lang="en-US" dirty="0"/>
                    </a:p>
                  </a:txBody>
                  <a:tcPr/>
                </a:tc>
                <a:tc>
                  <a:txBody>
                    <a:bodyPr/>
                    <a:lstStyle/>
                    <a:p>
                      <a:pPr algn="l"/>
                      <a:r>
                        <a:rPr lang="en-US" sz="1800" b="1" kern="1200" dirty="0" smtClean="0">
                          <a:solidFill>
                            <a:schemeClr val="lt1"/>
                          </a:solidFill>
                          <a:effectLst/>
                          <a:latin typeface="+mn-lt"/>
                          <a:ea typeface="+mn-ea"/>
                          <a:cs typeface="+mn-cs"/>
                        </a:rPr>
                        <a:t>Human Resource</a:t>
                      </a:r>
                      <a:r>
                        <a:rPr lang="en-US" dirty="0" smtClean="0">
                          <a:effectLst/>
                        </a:rPr>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effectLst/>
                          <a:latin typeface="+mn-lt"/>
                          <a:ea typeface="+mn-ea"/>
                          <a:cs typeface="+mn-cs"/>
                        </a:rPr>
                        <a:t>MRCS aspire to be the leading humanitarian organization by mobilizing and managing its staff and volunteers to assist vulnerable people all across the country. The policy shows the priority given by MRCS towards its staff management, development &amp; welfare.</a:t>
                      </a:r>
                    </a:p>
                    <a:p>
                      <a:endParaRPr lang="en-US" dirty="0"/>
                    </a:p>
                  </a:txBody>
                  <a:tcPr/>
                </a:tc>
              </a:tr>
              <a:tr h="2421947">
                <a:tc>
                  <a:txBody>
                    <a:bodyPr/>
                    <a:lstStyle/>
                    <a:p>
                      <a:r>
                        <a:rPr lang="en-US" dirty="0" smtClean="0"/>
                        <a:t>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Finance, Planning &amp; Budgeting</a:t>
                      </a:r>
                      <a:endParaRPr lang="en-US" dirty="0"/>
                    </a:p>
                  </a:txBody>
                  <a:tcPr/>
                </a:tc>
                <a:tc>
                  <a:txBody>
                    <a:bodyPr/>
                    <a:lstStyle/>
                    <a:p>
                      <a:pPr algn="just"/>
                      <a:r>
                        <a:rPr lang="en-US" sz="1800" kern="1200" dirty="0" smtClean="0">
                          <a:solidFill>
                            <a:schemeClr val="dk1"/>
                          </a:solidFill>
                          <a:effectLst/>
                          <a:latin typeface="+mn-lt"/>
                          <a:ea typeface="+mn-ea"/>
                          <a:cs typeface="+mn-cs"/>
                        </a:rPr>
                        <a:t>This policy seeks to strengthen existing financial regulations and procedures ensuring all financial matters are managed with care, integrity, accountability, transparency and consistency in accordance with the best practices for the best interest of the NS.</a:t>
                      </a:r>
                    </a:p>
                    <a:p>
                      <a:pPr algn="just"/>
                      <a:r>
                        <a:rPr lang="en-US" sz="1800" kern="1200" dirty="0" smtClean="0">
                          <a:solidFill>
                            <a:schemeClr val="dk1"/>
                          </a:solidFill>
                          <a:effectLst/>
                          <a:latin typeface="+mn-lt"/>
                          <a:ea typeface="+mn-ea"/>
                          <a:cs typeface="+mn-cs"/>
                        </a:rPr>
                        <a:t> </a:t>
                      </a:r>
                    </a:p>
                    <a:p>
                      <a:pPr algn="just"/>
                      <a:r>
                        <a:rPr lang="en-US" sz="1800" kern="1200" dirty="0" smtClean="0">
                          <a:solidFill>
                            <a:schemeClr val="dk1"/>
                          </a:solidFill>
                          <a:effectLst/>
                          <a:latin typeface="+mn-lt"/>
                          <a:ea typeface="+mn-ea"/>
                          <a:cs typeface="+mn-cs"/>
                        </a:rPr>
                        <a:t>The policy also set to establish a uniform consolidated standard in budgeting from the branches for national reporting.</a:t>
                      </a:r>
                    </a:p>
                    <a:p>
                      <a:pPr algn="just"/>
                      <a:endParaRPr lang="en-US" dirty="0"/>
                    </a:p>
                  </a:txBody>
                  <a:tcPr/>
                </a:tc>
              </a:tr>
              <a:tr h="1910647">
                <a:tc>
                  <a:txBody>
                    <a:bodyPr/>
                    <a:lstStyle/>
                    <a:p>
                      <a:r>
                        <a:rPr lang="en-US" dirty="0" smtClean="0"/>
                        <a:t>6.</a:t>
                      </a:r>
                      <a:endParaRPr lang="en-US" dirty="0"/>
                    </a:p>
                  </a:txBody>
                  <a:tcPr/>
                </a:tc>
                <a:tc>
                  <a:txBody>
                    <a:bodyPr/>
                    <a:lstStyle/>
                    <a:p>
                      <a:r>
                        <a:rPr lang="en-US" dirty="0" smtClean="0"/>
                        <a:t>Communication</a:t>
                      </a:r>
                      <a:endParaRPr lang="en-U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This policy seeks to provide the direction for effective communication at all levels in order to promote the society’s identity positively &amp; position MRCS amongst key stakeholders &amp; as well as leading humanitarian organization in Malaysia</a:t>
                      </a:r>
                    </a:p>
                    <a:p>
                      <a:pPr algn="just"/>
                      <a:endParaRPr lang="en-US" dirty="0"/>
                    </a:p>
                  </a:txBody>
                  <a:tcPr/>
                </a:tc>
              </a:tr>
            </a:tbl>
          </a:graphicData>
        </a:graphic>
      </p:graphicFrame>
    </p:spTree>
    <p:custDataLst>
      <p:tags r:id="rId1"/>
    </p:custDataLst>
    <p:extLst>
      <p:ext uri="{BB962C8B-B14F-4D97-AF65-F5344CB8AC3E}">
        <p14:creationId xmlns:p14="http://schemas.microsoft.com/office/powerpoint/2010/main" val="5441561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30206" y="3531156"/>
            <a:ext cx="184666" cy="369332"/>
          </a:xfrm>
          <a:prstGeom prst="rect">
            <a:avLst/>
          </a:prstGeom>
          <a:noFill/>
        </p:spPr>
        <p:txBody>
          <a:bodyPr wrap="none" rtlCol="0">
            <a:spAutoFit/>
          </a:bodyPr>
          <a:lstStyle/>
          <a:p>
            <a:endParaRPr lang="en-US" dirty="0"/>
          </a:p>
        </p:txBody>
      </p:sp>
      <p:sp>
        <p:nvSpPr>
          <p:cNvPr id="25" name="TextBox 24"/>
          <p:cNvSpPr txBox="1"/>
          <p:nvPr/>
        </p:nvSpPr>
        <p:spPr>
          <a:xfrm>
            <a:off x="-277806" y="3683556"/>
            <a:ext cx="184666" cy="369332"/>
          </a:xfrm>
          <a:prstGeom prst="rect">
            <a:avLst/>
          </a:prstGeom>
          <a:noFill/>
        </p:spPr>
        <p:txBody>
          <a:bodyPr wrap="none" rtlCol="0">
            <a:spAutoFit/>
          </a:bodyPr>
          <a:lstStyle/>
          <a:p>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047149383"/>
              </p:ext>
            </p:extLst>
          </p:nvPr>
        </p:nvGraphicFramePr>
        <p:xfrm>
          <a:off x="0" y="60961"/>
          <a:ext cx="9144000" cy="6924040"/>
        </p:xfrm>
        <a:graphic>
          <a:graphicData uri="http://schemas.openxmlformats.org/drawingml/2006/table">
            <a:tbl>
              <a:tblPr firstRow="1" bandRow="1">
                <a:tableStyleId>{5C22544A-7EE6-4342-B048-85BDC9FD1C3A}</a:tableStyleId>
              </a:tblPr>
              <a:tblGrid>
                <a:gridCol w="662553"/>
                <a:gridCol w="1382362"/>
                <a:gridCol w="7099085"/>
              </a:tblGrid>
              <a:tr h="2541155">
                <a:tc>
                  <a:txBody>
                    <a:bodyPr/>
                    <a:lstStyle/>
                    <a:p>
                      <a:r>
                        <a:rPr lang="en-US" dirty="0" smtClean="0"/>
                        <a:t>7.</a:t>
                      </a:r>
                      <a:endParaRPr lang="en-US" dirty="0"/>
                    </a:p>
                  </a:txBody>
                  <a:tcPr/>
                </a:tc>
                <a:tc>
                  <a:txBody>
                    <a:bodyPr/>
                    <a:lstStyle/>
                    <a:p>
                      <a:r>
                        <a:rPr lang="en-US" sz="1800" b="1" kern="1200" dirty="0" smtClean="0">
                          <a:solidFill>
                            <a:schemeClr val="lt1"/>
                          </a:solidFill>
                          <a:effectLst/>
                          <a:latin typeface="+mn-lt"/>
                          <a:ea typeface="+mn-ea"/>
                          <a:cs typeface="+mn-cs"/>
                        </a:rPr>
                        <a:t>Resource </a:t>
                      </a:r>
                      <a:r>
                        <a:rPr lang="en-US" sz="1800" b="1" kern="1200" dirty="0" err="1" smtClean="0">
                          <a:solidFill>
                            <a:schemeClr val="lt1"/>
                          </a:solidFill>
                          <a:effectLst/>
                          <a:latin typeface="+mn-lt"/>
                          <a:ea typeface="+mn-ea"/>
                          <a:cs typeface="+mn-cs"/>
                        </a:rPr>
                        <a:t>mobilisation</a:t>
                      </a:r>
                      <a:r>
                        <a:rPr lang="en-US" dirty="0" smtClean="0">
                          <a:effectLst/>
                        </a:rPr>
                        <a:t> </a:t>
                      </a:r>
                      <a:endParaRPr lang="en-US" dirty="0"/>
                    </a:p>
                  </a:txBody>
                  <a:tcPr/>
                </a:tc>
                <a:tc>
                  <a:txBody>
                    <a:bodyPr/>
                    <a:lstStyle/>
                    <a:p>
                      <a:pPr algn="just"/>
                      <a:r>
                        <a:rPr lang="en-US" sz="1800" b="1" kern="1200" dirty="0" smtClean="0">
                          <a:solidFill>
                            <a:schemeClr val="lt1"/>
                          </a:solidFill>
                          <a:effectLst/>
                          <a:latin typeface="+mn-lt"/>
                          <a:ea typeface="+mn-ea"/>
                          <a:cs typeface="+mn-cs"/>
                        </a:rPr>
                        <a:t>This policy sets to provide the direction for effective resource mobilization efforts and initiatives thereby ensuring adequate resources for the MRCS to do more, do better &amp; reaching out further to vulnerable groups in tandem with the strategic aims of the MRCS strategy 2020 and the IFRC’s strategy 2020 through:</a:t>
                      </a:r>
                    </a:p>
                    <a:p>
                      <a:pPr algn="just"/>
                      <a:endParaRPr lang="en-US" sz="1800" b="1" kern="1200" dirty="0" smtClean="0">
                        <a:solidFill>
                          <a:schemeClr val="lt1"/>
                        </a:solidFill>
                        <a:effectLst/>
                        <a:latin typeface="+mn-lt"/>
                        <a:ea typeface="+mn-ea"/>
                        <a:cs typeface="+mn-cs"/>
                      </a:endParaRPr>
                    </a:p>
                    <a:p>
                      <a:pPr marL="285750" lvl="0" indent="-285750" algn="just">
                        <a:buFont typeface="Wingdings" charset="2"/>
                        <a:buChar char="q"/>
                      </a:pPr>
                      <a:r>
                        <a:rPr lang="en-US" sz="1800" b="1" kern="1200" dirty="0" smtClean="0">
                          <a:solidFill>
                            <a:schemeClr val="lt1"/>
                          </a:solidFill>
                          <a:effectLst/>
                          <a:latin typeface="+mn-lt"/>
                          <a:ea typeface="+mn-ea"/>
                          <a:cs typeface="+mn-cs"/>
                        </a:rPr>
                        <a:t>seeking sustainable resources</a:t>
                      </a:r>
                    </a:p>
                    <a:p>
                      <a:pPr marL="285750" lvl="0" indent="-285750" algn="just">
                        <a:buFont typeface="Wingdings" charset="2"/>
                        <a:buChar char="q"/>
                      </a:pPr>
                      <a:r>
                        <a:rPr lang="en-US" sz="1800" b="1" kern="1200" dirty="0" smtClean="0">
                          <a:solidFill>
                            <a:schemeClr val="lt1"/>
                          </a:solidFill>
                          <a:effectLst/>
                          <a:latin typeface="+mn-lt"/>
                          <a:ea typeface="+mn-ea"/>
                          <a:cs typeface="+mn-cs"/>
                        </a:rPr>
                        <a:t>maintaining good ethics in fundraising and revenue generation</a:t>
                      </a:r>
                    </a:p>
                    <a:p>
                      <a:pPr marL="285750" lvl="0" indent="-285750" algn="just">
                        <a:buFont typeface="Wingdings" charset="2"/>
                        <a:buChar char="q"/>
                      </a:pPr>
                      <a:r>
                        <a:rPr lang="en-US" sz="1800" b="1" kern="1200" dirty="0" smtClean="0">
                          <a:solidFill>
                            <a:schemeClr val="lt1"/>
                          </a:solidFill>
                          <a:effectLst/>
                          <a:latin typeface="+mn-lt"/>
                          <a:ea typeface="+mn-ea"/>
                          <a:cs typeface="+mn-cs"/>
                        </a:rPr>
                        <a:t>ensuring accountability in both clients and donors</a:t>
                      </a:r>
                    </a:p>
                    <a:p>
                      <a:pPr marL="285750" lvl="0" indent="-285750" algn="just">
                        <a:buFont typeface="Wingdings" charset="2"/>
                        <a:buChar char="q"/>
                      </a:pPr>
                      <a:r>
                        <a:rPr lang="en-US" sz="1800" b="1" kern="1200" dirty="0" smtClean="0">
                          <a:solidFill>
                            <a:schemeClr val="lt1"/>
                          </a:solidFill>
                          <a:effectLst/>
                          <a:latin typeface="+mn-lt"/>
                          <a:ea typeface="+mn-ea"/>
                          <a:cs typeface="+mn-cs"/>
                        </a:rPr>
                        <a:t>improving overall quality, operational efficiency &amp; program effectiveness</a:t>
                      </a:r>
                    </a:p>
                    <a:p>
                      <a:pPr marL="285750" lvl="0" indent="-285750" algn="just">
                        <a:buFont typeface="Wingdings" charset="2"/>
                        <a:buChar char="q"/>
                      </a:pPr>
                      <a:r>
                        <a:rPr lang="en-US" sz="1800" b="1" kern="1200" dirty="0" smtClean="0">
                          <a:solidFill>
                            <a:schemeClr val="lt1"/>
                          </a:solidFill>
                          <a:effectLst/>
                          <a:latin typeface="+mn-lt"/>
                          <a:ea typeface="+mn-ea"/>
                          <a:cs typeface="+mn-cs"/>
                        </a:rPr>
                        <a:t>encouraging innovation and creativity in organizing and managing fundraising and revenue generation</a:t>
                      </a:r>
                    </a:p>
                    <a:p>
                      <a:pPr algn="just"/>
                      <a:endParaRPr lang="en-US" dirty="0"/>
                    </a:p>
                  </a:txBody>
                  <a:tcPr/>
                </a:tc>
              </a:tr>
              <a:tr h="1065645">
                <a:tc>
                  <a:txBody>
                    <a:bodyPr/>
                    <a:lstStyle/>
                    <a:p>
                      <a:r>
                        <a:rPr lang="en-US" dirty="0" smtClean="0"/>
                        <a:t>8.</a:t>
                      </a:r>
                      <a:endParaRPr lang="en-US" dirty="0"/>
                    </a:p>
                  </a:txBody>
                  <a:tcPr/>
                </a:tc>
                <a:tc>
                  <a:txBody>
                    <a:bodyPr/>
                    <a:lstStyle/>
                    <a:p>
                      <a:r>
                        <a:rPr lang="en-US" sz="1800" kern="1200" dirty="0" smtClean="0">
                          <a:solidFill>
                            <a:schemeClr val="dk1"/>
                          </a:solidFill>
                          <a:effectLst/>
                          <a:latin typeface="+mn-lt"/>
                          <a:ea typeface="+mn-ea"/>
                          <a:cs typeface="+mn-cs"/>
                        </a:rPr>
                        <a:t>Membership</a:t>
                      </a:r>
                      <a:endParaRPr lang="en-US" sz="1800" kern="1200" dirty="0">
                        <a:solidFill>
                          <a:schemeClr val="dk1"/>
                        </a:solidFill>
                        <a:effectLst/>
                        <a:latin typeface="+mn-lt"/>
                        <a:ea typeface="+mn-ea"/>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This policy outline the categories of membership, the applicable membership fees, eligibility and benefit of membership and the</a:t>
                      </a:r>
                      <a:r>
                        <a:rPr lang="en-US" sz="1800" kern="1200" baseline="0" dirty="0" smtClean="0">
                          <a:solidFill>
                            <a:schemeClr val="dk1"/>
                          </a:solidFill>
                          <a:effectLst/>
                          <a:latin typeface="+mn-lt"/>
                          <a:ea typeface="+mn-ea"/>
                          <a:cs typeface="+mn-cs"/>
                        </a:rPr>
                        <a:t> procedures and forms for applying </a:t>
                      </a:r>
                      <a:r>
                        <a:rPr lang="en-US" sz="1800" kern="1200" baseline="0" smtClean="0">
                          <a:solidFill>
                            <a:schemeClr val="dk1"/>
                          </a:solidFill>
                          <a:effectLst/>
                          <a:latin typeface="+mn-lt"/>
                          <a:ea typeface="+mn-ea"/>
                          <a:cs typeface="+mn-cs"/>
                        </a:rPr>
                        <a:t>for membership</a:t>
                      </a:r>
                      <a:endParaRPr lang="en-US" sz="1800" kern="1200" dirty="0" smtClean="0">
                        <a:solidFill>
                          <a:srgbClr val="FF0000"/>
                        </a:solidFill>
                        <a:effectLst/>
                        <a:latin typeface="+mn-lt"/>
                        <a:ea typeface="+mn-ea"/>
                        <a:cs typeface="+mn-cs"/>
                      </a:endParaRPr>
                    </a:p>
                    <a:p>
                      <a:pPr algn="just"/>
                      <a:endParaRPr lang="en-US" dirty="0"/>
                    </a:p>
                  </a:txBody>
                  <a:tcPr/>
                </a:tc>
              </a:tr>
              <a:tr h="1803400">
                <a:tc>
                  <a:txBody>
                    <a:bodyPr/>
                    <a:lstStyle/>
                    <a:p>
                      <a:r>
                        <a:rPr lang="en-US" dirty="0" smtClean="0"/>
                        <a:t>9.</a:t>
                      </a:r>
                      <a:endParaRPr lang="en-US" dirty="0"/>
                    </a:p>
                  </a:txBody>
                  <a:tcPr/>
                </a:tc>
                <a:tc>
                  <a:txBody>
                    <a:bodyPr/>
                    <a:lstStyle/>
                    <a:p>
                      <a:r>
                        <a:rPr lang="en-US" sz="1800" kern="1200" dirty="0" smtClean="0">
                          <a:solidFill>
                            <a:schemeClr val="dk1"/>
                          </a:solidFill>
                          <a:effectLst/>
                          <a:latin typeface="+mn-lt"/>
                          <a:ea typeface="+mn-ea"/>
                          <a:cs typeface="+mn-cs"/>
                        </a:rPr>
                        <a:t>Branch development</a:t>
                      </a:r>
                      <a:r>
                        <a:rPr lang="en-US" dirty="0" smtClean="0">
                          <a:effectLst/>
                        </a:rPr>
                        <a:t> </a:t>
                      </a:r>
                      <a:endParaRPr lang="en-U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This policy establishes actionable principles for branch development to be well functioning branches &amp; to ensure their continuing relevance as branches, chapters and units.</a:t>
                      </a:r>
                    </a:p>
                    <a:p>
                      <a:pPr algn="just"/>
                      <a:endParaRPr lang="en-US" dirty="0"/>
                    </a:p>
                  </a:txBody>
                  <a:tcPr/>
                </a:tc>
              </a:tr>
            </a:tbl>
          </a:graphicData>
        </a:graphic>
      </p:graphicFrame>
    </p:spTree>
    <p:custDataLst>
      <p:tags r:id="rId1"/>
    </p:custDataLst>
    <p:extLst>
      <p:ext uri="{BB962C8B-B14F-4D97-AF65-F5344CB8AC3E}">
        <p14:creationId xmlns:p14="http://schemas.microsoft.com/office/powerpoint/2010/main" val="1679372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30206" y="3531156"/>
            <a:ext cx="184666" cy="369332"/>
          </a:xfrm>
          <a:prstGeom prst="rect">
            <a:avLst/>
          </a:prstGeom>
          <a:noFill/>
        </p:spPr>
        <p:txBody>
          <a:bodyPr wrap="none" rtlCol="0">
            <a:spAutoFit/>
          </a:bodyPr>
          <a:lstStyle/>
          <a:p>
            <a:endParaRPr lang="en-US" dirty="0"/>
          </a:p>
        </p:txBody>
      </p:sp>
      <p:sp>
        <p:nvSpPr>
          <p:cNvPr id="25" name="TextBox 24"/>
          <p:cNvSpPr txBox="1"/>
          <p:nvPr/>
        </p:nvSpPr>
        <p:spPr>
          <a:xfrm>
            <a:off x="-277806" y="3683556"/>
            <a:ext cx="184666" cy="369332"/>
          </a:xfrm>
          <a:prstGeom prst="rect">
            <a:avLst/>
          </a:prstGeom>
          <a:noFill/>
        </p:spPr>
        <p:txBody>
          <a:bodyPr wrap="none" rtlCol="0">
            <a:spAutoFit/>
          </a:bodyPr>
          <a:lstStyle/>
          <a:p>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874721203"/>
              </p:ext>
            </p:extLst>
          </p:nvPr>
        </p:nvGraphicFramePr>
        <p:xfrm>
          <a:off x="0" y="60961"/>
          <a:ext cx="9144000" cy="7198360"/>
        </p:xfrm>
        <a:graphic>
          <a:graphicData uri="http://schemas.openxmlformats.org/drawingml/2006/table">
            <a:tbl>
              <a:tblPr firstRow="1" bandRow="1">
                <a:tableStyleId>{5C22544A-7EE6-4342-B048-85BDC9FD1C3A}</a:tableStyleId>
              </a:tblPr>
              <a:tblGrid>
                <a:gridCol w="662553"/>
                <a:gridCol w="1382362"/>
                <a:gridCol w="7099085"/>
              </a:tblGrid>
              <a:tr h="2541155">
                <a:tc>
                  <a:txBody>
                    <a:bodyPr/>
                    <a:lstStyle/>
                    <a:p>
                      <a:r>
                        <a:rPr lang="en-US" dirty="0" smtClean="0"/>
                        <a:t>10.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effectLst/>
                          <a:latin typeface="+mn-lt"/>
                          <a:ea typeface="+mn-ea"/>
                          <a:cs typeface="+mn-cs"/>
                        </a:rPr>
                        <a:t>Child Protection</a:t>
                      </a:r>
                    </a:p>
                    <a:p>
                      <a:endParaRPr lang="en-US" dirty="0"/>
                    </a:p>
                  </a:txBody>
                  <a:tcPr/>
                </a:tc>
                <a:tc>
                  <a:txBody>
                    <a:bodyPr/>
                    <a:lstStyle/>
                    <a:p>
                      <a:r>
                        <a:rPr lang="en-US" sz="1800" b="1" kern="1200" dirty="0" smtClean="0">
                          <a:solidFill>
                            <a:schemeClr val="lt1"/>
                          </a:solidFill>
                          <a:effectLst/>
                          <a:latin typeface="+mn-lt"/>
                          <a:ea typeface="+mn-ea"/>
                          <a:cs typeface="+mn-cs"/>
                        </a:rPr>
                        <a:t>The aim of this policy is to protect children in accordance to the Child Act 2001 covering strategies and activities to prevent and respond to neglect, abuse, violence and exploitation of children.</a:t>
                      </a:r>
                    </a:p>
                    <a:p>
                      <a:r>
                        <a:rPr lang="en-US" sz="1800" b="1" kern="1200" dirty="0" smtClean="0">
                          <a:solidFill>
                            <a:schemeClr val="lt1"/>
                          </a:solidFill>
                          <a:effectLst/>
                          <a:latin typeface="+mn-lt"/>
                          <a:ea typeface="+mn-ea"/>
                          <a:cs typeface="+mn-cs"/>
                        </a:rPr>
                        <a:t> </a:t>
                      </a:r>
                    </a:p>
                    <a:p>
                      <a:r>
                        <a:rPr lang="en-US" sz="1800" b="1" kern="1200" dirty="0" smtClean="0">
                          <a:solidFill>
                            <a:schemeClr val="lt1"/>
                          </a:solidFill>
                          <a:effectLst/>
                          <a:latin typeface="+mn-lt"/>
                          <a:ea typeface="+mn-ea"/>
                          <a:cs typeface="+mn-cs"/>
                        </a:rPr>
                        <a:t>The aim of the policy is to</a:t>
                      </a:r>
                    </a:p>
                    <a:p>
                      <a:pPr marL="285750" lvl="0" indent="-285750">
                        <a:buFont typeface="Wingdings" charset="2"/>
                        <a:buChar char="u"/>
                      </a:pPr>
                      <a:r>
                        <a:rPr lang="en-US" sz="1800" b="1" kern="1200" dirty="0" smtClean="0">
                          <a:solidFill>
                            <a:schemeClr val="lt1"/>
                          </a:solidFill>
                          <a:effectLst/>
                          <a:latin typeface="+mn-lt"/>
                          <a:ea typeface="+mn-ea"/>
                          <a:cs typeface="+mn-cs"/>
                        </a:rPr>
                        <a:t>understand the importance of child protection issues</a:t>
                      </a:r>
                    </a:p>
                    <a:p>
                      <a:pPr marL="285750" lvl="0" indent="-285750">
                        <a:buFont typeface="Wingdings" charset="2"/>
                        <a:buChar char="u"/>
                      </a:pPr>
                      <a:r>
                        <a:rPr lang="en-US" sz="1800" b="1" kern="1200" dirty="0" smtClean="0">
                          <a:solidFill>
                            <a:schemeClr val="lt1"/>
                          </a:solidFill>
                          <a:effectLst/>
                          <a:latin typeface="+mn-lt"/>
                          <a:ea typeface="+mn-ea"/>
                          <a:cs typeface="+mn-cs"/>
                        </a:rPr>
                        <a:t>know our responsibilities</a:t>
                      </a:r>
                    </a:p>
                    <a:p>
                      <a:pPr marL="285750" lvl="0" indent="-285750">
                        <a:buFont typeface="Wingdings" charset="2"/>
                        <a:buChar char="u"/>
                      </a:pPr>
                      <a:r>
                        <a:rPr lang="en-US" sz="1800" b="1" kern="1200" dirty="0" smtClean="0">
                          <a:solidFill>
                            <a:schemeClr val="lt1"/>
                          </a:solidFill>
                          <a:effectLst/>
                          <a:latin typeface="+mn-lt"/>
                          <a:ea typeface="+mn-ea"/>
                          <a:cs typeface="+mn-cs"/>
                        </a:rPr>
                        <a:t>ensure compliance under legal and policy obligation within and outside the work environment</a:t>
                      </a:r>
                    </a:p>
                    <a:p>
                      <a:pPr marL="285750" lvl="0" indent="-285750">
                        <a:buFont typeface="Wingdings" charset="2"/>
                        <a:buChar char="u"/>
                      </a:pPr>
                      <a:r>
                        <a:rPr lang="en-US" sz="1800" b="1" kern="1200" dirty="0" smtClean="0">
                          <a:solidFill>
                            <a:schemeClr val="lt1"/>
                          </a:solidFill>
                          <a:effectLst/>
                          <a:latin typeface="+mn-lt"/>
                          <a:ea typeface="+mn-ea"/>
                          <a:cs typeface="+mn-cs"/>
                        </a:rPr>
                        <a:t>uphold the dignity and respect towards children</a:t>
                      </a:r>
                    </a:p>
                    <a:p>
                      <a:pPr marL="285750" lvl="0" indent="-285750">
                        <a:buFont typeface="Wingdings" charset="2"/>
                        <a:buChar char="u"/>
                      </a:pPr>
                      <a:r>
                        <a:rPr lang="en-US" sz="1800" b="1" kern="1200" dirty="0" smtClean="0">
                          <a:solidFill>
                            <a:schemeClr val="lt1"/>
                          </a:solidFill>
                          <a:effectLst/>
                          <a:latin typeface="+mn-lt"/>
                          <a:ea typeface="+mn-ea"/>
                          <a:cs typeface="+mn-cs"/>
                        </a:rPr>
                        <a:t>ensure a safe environment for children is created through preventable measures</a:t>
                      </a:r>
                    </a:p>
                    <a:p>
                      <a:pPr marL="285750" lvl="0" indent="-285750">
                        <a:buFont typeface="Wingdings" charset="2"/>
                        <a:buChar char="u"/>
                      </a:pPr>
                      <a:r>
                        <a:rPr lang="en-US" sz="1800" b="1" kern="1200" dirty="0" smtClean="0">
                          <a:solidFill>
                            <a:schemeClr val="lt1"/>
                          </a:solidFill>
                          <a:effectLst/>
                          <a:latin typeface="+mn-lt"/>
                          <a:ea typeface="+mn-ea"/>
                          <a:cs typeface="+mn-cs"/>
                        </a:rPr>
                        <a:t>provide guidance to lead and manage child protection and good practice</a:t>
                      </a:r>
                    </a:p>
                    <a:p>
                      <a:pPr algn="just"/>
                      <a:endParaRPr lang="en-US" dirty="0"/>
                    </a:p>
                  </a:txBody>
                  <a:tcPr/>
                </a:tc>
              </a:tr>
              <a:tr h="1065645">
                <a:tc>
                  <a:txBody>
                    <a:bodyPr/>
                    <a:lstStyle/>
                    <a:p>
                      <a:r>
                        <a:rPr lang="en-US" dirty="0" smtClean="0"/>
                        <a:t>11.</a:t>
                      </a:r>
                      <a:endParaRPr lang="en-US" dirty="0"/>
                    </a:p>
                  </a:txBody>
                  <a:tcPr/>
                </a:tc>
                <a:tc>
                  <a:txBody>
                    <a:bodyPr/>
                    <a:lstStyle/>
                    <a:p>
                      <a:r>
                        <a:rPr lang="en-US" sz="1800" kern="1200" dirty="0" smtClean="0">
                          <a:solidFill>
                            <a:schemeClr val="dk1"/>
                          </a:solidFill>
                          <a:effectLst/>
                          <a:latin typeface="+mn-lt"/>
                          <a:ea typeface="+mn-ea"/>
                          <a:cs typeface="+mn-cs"/>
                        </a:rPr>
                        <a:t>Volunteer</a:t>
                      </a:r>
                      <a:r>
                        <a:rPr lang="en-US" dirty="0" smtClean="0">
                          <a:effectLst/>
                        </a:rPr>
                        <a:t> </a:t>
                      </a:r>
                      <a:endParaRPr lang="en-US" sz="1800" kern="1200" dirty="0">
                        <a:solidFill>
                          <a:schemeClr val="dk1"/>
                        </a:solidFill>
                        <a:effectLst/>
                        <a:latin typeface="+mn-lt"/>
                        <a:ea typeface="+mn-ea"/>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This policy see to define volunteers, objectives of volunteer development and management, obligations and responsibilities of volunteers and also MRCS towards volunteers</a:t>
                      </a:r>
                    </a:p>
                    <a:p>
                      <a:pPr algn="just"/>
                      <a:endParaRPr lang="en-US" dirty="0"/>
                    </a:p>
                  </a:txBody>
                  <a:tcPr/>
                </a:tc>
              </a:tr>
              <a:tr h="1803400">
                <a:tc>
                  <a:txBody>
                    <a:bodyPr/>
                    <a:lstStyle/>
                    <a:p>
                      <a:r>
                        <a:rPr lang="en-US" dirty="0" smtClean="0"/>
                        <a:t>12.</a:t>
                      </a:r>
                      <a:endParaRPr lang="en-US" dirty="0"/>
                    </a:p>
                  </a:txBody>
                  <a:tcPr/>
                </a:tc>
                <a:tc>
                  <a:txBody>
                    <a:bodyPr/>
                    <a:lstStyle/>
                    <a:p>
                      <a:r>
                        <a:rPr lang="en-US" sz="1800" kern="1200" dirty="0" smtClean="0">
                          <a:solidFill>
                            <a:schemeClr val="dk1"/>
                          </a:solidFill>
                          <a:effectLst/>
                          <a:latin typeface="+mn-lt"/>
                          <a:ea typeface="+mn-ea"/>
                          <a:cs typeface="+mn-cs"/>
                        </a:rPr>
                        <a:t>Youth</a:t>
                      </a:r>
                      <a:r>
                        <a:rPr lang="en-US" dirty="0" smtClean="0">
                          <a:effectLst/>
                        </a:rPr>
                        <a:t> </a:t>
                      </a:r>
                      <a:endParaRPr lang="en-U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The policy seeks to define youth, youth vision and mission and develop volunteerism and sustain a well-</a:t>
                      </a:r>
                      <a:r>
                        <a:rPr lang="en-US" sz="1800" kern="1200" dirty="0" err="1" smtClean="0">
                          <a:solidFill>
                            <a:schemeClr val="dk1"/>
                          </a:solidFill>
                          <a:effectLst/>
                          <a:latin typeface="+mn-lt"/>
                          <a:ea typeface="+mn-ea"/>
                          <a:cs typeface="+mn-cs"/>
                        </a:rPr>
                        <a:t>organised</a:t>
                      </a:r>
                      <a:r>
                        <a:rPr lang="en-US" sz="1800" kern="1200" dirty="0" smtClean="0">
                          <a:solidFill>
                            <a:schemeClr val="dk1"/>
                          </a:solidFill>
                          <a:effectLst/>
                          <a:latin typeface="+mn-lt"/>
                          <a:ea typeface="+mn-ea"/>
                          <a:cs typeface="+mn-cs"/>
                        </a:rPr>
                        <a:t> youth force representing all segments of the society to support and own MRCS in all programs and activities</a:t>
                      </a:r>
                    </a:p>
                    <a:p>
                      <a:pPr algn="just"/>
                      <a:endParaRPr lang="en-US" dirty="0"/>
                    </a:p>
                  </a:txBody>
                  <a:tcPr/>
                </a:tc>
              </a:tr>
            </a:tbl>
          </a:graphicData>
        </a:graphic>
      </p:graphicFrame>
    </p:spTree>
    <p:custDataLst>
      <p:tags r:id="rId1"/>
    </p:custDataLst>
    <p:extLst>
      <p:ext uri="{BB962C8B-B14F-4D97-AF65-F5344CB8AC3E}">
        <p14:creationId xmlns:p14="http://schemas.microsoft.com/office/powerpoint/2010/main" val="1504236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
</p:tagLst>
</file>

<file path=ppt/tags/tag2.xml><?xml version="1.0" encoding="utf-8"?>
<p:tagLst xmlns:a="http://schemas.openxmlformats.org/drawingml/2006/main" xmlns:r="http://schemas.openxmlformats.org/officeDocument/2006/relationships" xmlns:p="http://schemas.openxmlformats.org/presentationml/2006/main">
  <p:tag name="TIMING" val="|12"/>
</p:tagLst>
</file>

<file path=ppt/tags/tag3.xml><?xml version="1.0" encoding="utf-8"?>
<p:tagLst xmlns:a="http://schemas.openxmlformats.org/drawingml/2006/main" xmlns:r="http://schemas.openxmlformats.org/officeDocument/2006/relationships" xmlns:p="http://schemas.openxmlformats.org/presentationml/2006/main">
  <p:tag name="TIMING" val="|12"/>
</p:tagLst>
</file>

<file path=ppt/tags/tag4.xml><?xml version="1.0" encoding="utf-8"?>
<p:tagLst xmlns:a="http://schemas.openxmlformats.org/drawingml/2006/main" xmlns:r="http://schemas.openxmlformats.org/officeDocument/2006/relationships" xmlns:p="http://schemas.openxmlformats.org/presentationml/2006/main">
  <p:tag name="TIMING" val="|12"/>
</p:tagLst>
</file>

<file path=ppt/tags/tag5.xml><?xml version="1.0" encoding="utf-8"?>
<p:tagLst xmlns:a="http://schemas.openxmlformats.org/drawingml/2006/main" xmlns:r="http://schemas.openxmlformats.org/officeDocument/2006/relationships" xmlns:p="http://schemas.openxmlformats.org/presentationml/2006/main">
  <p:tag name="TIMING" val="|12"/>
</p:tagLst>
</file>

<file path=ppt/theme/theme1.xml><?xml version="1.0" encoding="utf-8"?>
<a:theme xmlns:a="http://schemas.openxmlformats.org/drawingml/2006/main" name="Introducing PowerPoint 2011">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Introducing PowerPoint 2011.potx</Template>
  <TotalTime>0</TotalTime>
  <Words>524</Words>
  <Application>Microsoft Macintosh PowerPoint</Application>
  <PresentationFormat>On-screen Show (4:3)</PresentationFormat>
  <Paragraphs>62</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Introducing PowerPoint 2011</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2010-05-03T20:57:59Z</dcterms:created>
  <dcterms:modified xsi:type="dcterms:W3CDTF">2017-12-16T16:33:58Z</dcterms:modified>
</cp:coreProperties>
</file>