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1" r:id="rId2"/>
  </p:sldMasterIdLst>
  <p:notesMasterIdLst>
    <p:notesMasterId r:id="rId11"/>
  </p:notesMasterIdLst>
  <p:handoutMasterIdLst>
    <p:handoutMasterId r:id="rId12"/>
  </p:handoutMasterIdLst>
  <p:sldIdLst>
    <p:sldId id="283" r:id="rId3"/>
    <p:sldId id="338" r:id="rId4"/>
    <p:sldId id="339" r:id="rId5"/>
    <p:sldId id="292" r:id="rId6"/>
    <p:sldId id="340" r:id="rId7"/>
    <p:sldId id="316" r:id="rId8"/>
    <p:sldId id="335" r:id="rId9"/>
    <p:sldId id="291" r:id="rId1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8982"/>
    <a:srgbClr val="B4ACA6"/>
    <a:srgbClr val="541818"/>
    <a:srgbClr val="CF1C21"/>
    <a:srgbClr val="8B4907"/>
    <a:srgbClr val="5C4F46"/>
    <a:srgbClr val="66584E"/>
    <a:srgbClr val="E8C7B0"/>
    <a:srgbClr val="F4D1B9"/>
    <a:srgbClr val="B9B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22" autoAdjust="0"/>
    <p:restoredTop sz="82500" autoAdjust="0"/>
  </p:normalViewPr>
  <p:slideViewPr>
    <p:cSldViewPr>
      <p:cViewPr varScale="1">
        <p:scale>
          <a:sx n="60" d="100"/>
          <a:sy n="60" d="100"/>
        </p:scale>
        <p:origin x="172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CD17A2E-01AE-8744-8BF2-0E8BF9AF35EB}" type="datetimeFigureOut">
              <a:rPr lang="fr-FR" smtClean="0"/>
              <a:t>30/07/2017</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EF196B-4847-304B-B661-79EE4B71ED2C}" type="slidenum">
              <a:rPr lang="fr-FR" smtClean="0"/>
              <a:t>‹#›</a:t>
            </a:fld>
            <a:endParaRPr lang="fr-FR"/>
          </a:p>
        </p:txBody>
      </p:sp>
    </p:spTree>
    <p:extLst>
      <p:ext uri="{BB962C8B-B14F-4D97-AF65-F5344CB8AC3E}">
        <p14:creationId xmlns:p14="http://schemas.microsoft.com/office/powerpoint/2010/main" val="2148939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E6A769-4486-AE48-9576-395251DEC847}" type="datetimeFigureOut">
              <a:rPr lang="en-US" smtClean="0"/>
              <a:t>7/30/2017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23BEF9-3705-AF48-89C6-B7DBFCE93896}" type="slidenum">
              <a:rPr lang="en-US" smtClean="0"/>
              <a:t>‹#›</a:t>
            </a:fld>
            <a:endParaRPr lang="en-US"/>
          </a:p>
        </p:txBody>
      </p:sp>
    </p:spTree>
    <p:extLst>
      <p:ext uri="{BB962C8B-B14F-4D97-AF65-F5344CB8AC3E}">
        <p14:creationId xmlns:p14="http://schemas.microsoft.com/office/powerpoint/2010/main" val="273361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523BEF9-3705-AF48-89C6-B7DBFCE93896}" type="slidenum">
              <a:rPr kumimoji="0" lang="en-US" sz="1200" b="0" i="0" u="none" strike="noStrike" kern="1200" cap="none" spc="0" normalizeH="0" baseline="0" noProof="0" smtClean="0">
                <a:ln>
                  <a:noFill/>
                </a:ln>
                <a:solidFill>
                  <a:prstClr val="black"/>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rial" charset="0"/>
              <a:ea typeface="+mn-ea"/>
              <a:cs typeface="Arial" charset="0"/>
            </a:endParaRPr>
          </a:p>
        </p:txBody>
      </p:sp>
    </p:spTree>
    <p:extLst>
      <p:ext uri="{BB962C8B-B14F-4D97-AF65-F5344CB8AC3E}">
        <p14:creationId xmlns:p14="http://schemas.microsoft.com/office/powerpoint/2010/main" val="64930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The first step is to </a:t>
            </a:r>
            <a:r>
              <a:rPr lang="en-US" sz="1200" b="1" kern="1200" dirty="0">
                <a:solidFill>
                  <a:schemeClr val="tx1"/>
                </a:solidFill>
                <a:effectLst/>
                <a:latin typeface="+mn-lt"/>
                <a:ea typeface="+mn-ea"/>
                <a:cs typeface="+mn-cs"/>
              </a:rPr>
              <a:t>map</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the field</a:t>
            </a:r>
            <a:r>
              <a:rPr lang="en-US" sz="1200" kern="1200" dirty="0">
                <a:solidFill>
                  <a:schemeClr val="tx1"/>
                </a:solidFill>
                <a:effectLst/>
                <a:latin typeface="+mn-lt"/>
                <a:ea typeface="+mn-ea"/>
                <a:cs typeface="+mn-cs"/>
              </a:rPr>
              <a:t>. What are laws, </a:t>
            </a:r>
            <a:r>
              <a:rPr lang="en-US" sz="1200" kern="1200" dirty="0" err="1">
                <a:solidFill>
                  <a:schemeClr val="tx1"/>
                </a:solidFill>
                <a:effectLst/>
                <a:latin typeface="+mn-lt"/>
                <a:ea typeface="+mn-ea"/>
                <a:cs typeface="+mn-cs"/>
              </a:rPr>
              <a:t>organisational</a:t>
            </a:r>
            <a:r>
              <a:rPr lang="en-US" sz="1200" kern="1200" dirty="0">
                <a:solidFill>
                  <a:schemeClr val="tx1"/>
                </a:solidFill>
                <a:effectLst/>
                <a:latin typeface="+mn-lt"/>
                <a:ea typeface="+mn-ea"/>
                <a:cs typeface="+mn-cs"/>
              </a:rPr>
              <a:t> policies and social or cultural norms relevant to SGBV in your sector? Facilitator can use a </a:t>
            </a:r>
            <a:r>
              <a:rPr lang="en-US" sz="1200" kern="1200" dirty="0" err="1">
                <a:solidFill>
                  <a:schemeClr val="tx1"/>
                </a:solidFill>
                <a:effectLst/>
                <a:latin typeface="+mn-lt"/>
                <a:ea typeface="+mn-ea"/>
                <a:cs typeface="+mn-cs"/>
              </a:rPr>
              <a:t>Kahoot</a:t>
            </a:r>
            <a:r>
              <a:rPr lang="en-US" sz="1200" kern="1200" dirty="0">
                <a:solidFill>
                  <a:schemeClr val="tx1"/>
                </a:solidFill>
                <a:effectLst/>
                <a:latin typeface="+mn-lt"/>
                <a:ea typeface="+mn-ea"/>
                <a:cs typeface="+mn-cs"/>
              </a:rPr>
              <a:t>! quiz for this step.</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Second, who are the other actors? Is anyone providing essential response services to which you can refer survivors? What do you know, and what do you need to know? Where can you go to get additional information?</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Third, </a:t>
            </a:r>
            <a:r>
              <a:rPr lang="en-US" sz="1200" b="1" kern="1200" dirty="0">
                <a:solidFill>
                  <a:schemeClr val="tx1"/>
                </a:solidFill>
                <a:effectLst/>
                <a:latin typeface="+mn-lt"/>
                <a:ea typeface="+mn-ea"/>
                <a:cs typeface="+mn-cs"/>
              </a:rPr>
              <a:t>identify who the at-risk groups are</a:t>
            </a:r>
            <a:r>
              <a:rPr lang="en-US" sz="1200" kern="1200" dirty="0">
                <a:solidFill>
                  <a:schemeClr val="tx1"/>
                </a:solidFill>
                <a:effectLst/>
                <a:latin typeface="+mn-lt"/>
                <a:ea typeface="+mn-ea"/>
                <a:cs typeface="+mn-cs"/>
              </a:rPr>
              <a:t> in your context. What are some specific forms of vulnerability? What do you know, and what do you need to know?</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Fourth, what are some </a:t>
            </a:r>
            <a:r>
              <a:rPr lang="en-US" sz="1200" b="1" kern="1200" dirty="0">
                <a:solidFill>
                  <a:schemeClr val="tx1"/>
                </a:solidFill>
                <a:effectLst/>
                <a:latin typeface="+mn-lt"/>
                <a:ea typeface="+mn-ea"/>
                <a:cs typeface="+mn-cs"/>
              </a:rPr>
              <a:t>specific actions you can take within your sector</a:t>
            </a:r>
            <a:r>
              <a:rPr lang="en-US" sz="1200" kern="1200" dirty="0">
                <a:solidFill>
                  <a:schemeClr val="tx1"/>
                </a:solidFill>
                <a:effectLst/>
                <a:latin typeface="+mn-lt"/>
                <a:ea typeface="+mn-ea"/>
                <a:cs typeface="+mn-cs"/>
              </a:rPr>
              <a:t>, based on the Minimum Standard Commitments and the IASC Guidelines, to reduce the risk of SGBV in your sector?</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Encourage each participant to work on this for an hour, then come back together and invite ideas and questions for discussion with the group.</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Remind the group that there will be additional time to develop these plans further tomorrow.</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23BEF9-3705-AF48-89C6-B7DBFCE93896}" type="slidenum">
              <a:rPr kumimoji="0" lang="en-US" sz="1800" b="0" i="0" u="none" strike="noStrike" kern="0" cap="none" spc="0" normalizeH="0" baseline="0" noProof="0" smtClean="0">
                <a:ln>
                  <a:noFill/>
                </a:ln>
                <a:solidFill>
                  <a:sysClr val="windowText" lastClr="000000"/>
                </a:solidFill>
                <a:effectLst/>
                <a:uLnTx/>
                <a:uFillTx/>
                <a:latin typeface="Arial" charset="0"/>
                <a:ea typeface="+mn-ea"/>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800" b="0" i="0" u="none" strike="noStrike" kern="0" cap="none" spc="0" normalizeH="0" baseline="0" noProof="0">
              <a:ln>
                <a:noFill/>
              </a:ln>
              <a:solidFill>
                <a:sysClr val="windowText" lastClr="000000"/>
              </a:solidFill>
              <a:effectLst/>
              <a:uLnTx/>
              <a:uFillTx/>
              <a:latin typeface="Arial" charset="0"/>
              <a:ea typeface="+mn-ea"/>
              <a:cs typeface="Arial" charset="0"/>
            </a:endParaRPr>
          </a:p>
        </p:txBody>
      </p:sp>
    </p:spTree>
    <p:extLst>
      <p:ext uri="{BB962C8B-B14F-4D97-AF65-F5344CB8AC3E}">
        <p14:creationId xmlns:p14="http://schemas.microsoft.com/office/powerpoint/2010/main" val="126600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23BEF9-3705-AF48-89C6-B7DBFCE93896}" type="slidenum">
              <a:rPr lang="en-US" smtClean="0"/>
              <a:t>5</a:t>
            </a:fld>
            <a:endParaRPr lang="en-US"/>
          </a:p>
        </p:txBody>
      </p:sp>
    </p:spTree>
    <p:extLst>
      <p:ext uri="{BB962C8B-B14F-4D97-AF65-F5344CB8AC3E}">
        <p14:creationId xmlns:p14="http://schemas.microsoft.com/office/powerpoint/2010/main" val="393436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523BEF9-3705-AF48-89C6-B7DBFCE93896}" type="slidenum">
              <a:rPr lang="en-US" smtClean="0"/>
              <a:t>6</a:t>
            </a:fld>
            <a:endParaRPr lang="en-US"/>
          </a:p>
        </p:txBody>
      </p:sp>
    </p:spTree>
    <p:extLst>
      <p:ext uri="{BB962C8B-B14F-4D97-AF65-F5344CB8AC3E}">
        <p14:creationId xmlns:p14="http://schemas.microsoft.com/office/powerpoint/2010/main" val="10778187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mailto:kaisa.laitila@ifrc.org" TargetMode="External"/><Relationship Id="rId2" Type="http://schemas.openxmlformats.org/officeDocument/2006/relationships/hyperlink" Target="mailto:tina.tinde@ifrc.org" TargetMode="External"/><Relationship Id="rId1" Type="http://schemas.openxmlformats.org/officeDocument/2006/relationships/slideMaster" Target="../slideMasters/slideMaster2.xml"/><Relationship Id="rId5" Type="http://schemas.openxmlformats.org/officeDocument/2006/relationships/image" Target="../media/image7.jpeg"/><Relationship Id="rId4" Type="http://schemas.openxmlformats.org/officeDocument/2006/relationships/hyperlink" Target="mailto:may.maloney@ifrc.org" TargetMode="Externa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2.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124744"/>
            <a:ext cx="8839200" cy="5616624"/>
          </a:xfrm>
          <a:prstGeom prst="rect">
            <a:avLst/>
          </a:prstGeom>
          <a:solidFill>
            <a:srgbClr val="95898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990600" y="2819400"/>
            <a:ext cx="7239000" cy="647591"/>
          </a:xfrm>
          <a:prstGeom prst="rect">
            <a:avLst/>
          </a:prstGeom>
        </p:spPr>
        <p:txBody>
          <a:bodyPr/>
          <a:lstStyle>
            <a:lvl1pPr algn="r">
              <a:defRPr b="1">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990600" y="3886200"/>
            <a:ext cx="7239000" cy="2135088"/>
          </a:xfrm>
          <a:prstGeom prst="rect">
            <a:avLst/>
          </a:prstGeo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9" name="Rectangle 8"/>
          <p:cNvSpPr/>
          <p:nvPr userDrawn="1"/>
        </p:nvSpPr>
        <p:spPr>
          <a:xfrm>
            <a:off x="152400" y="188640"/>
            <a:ext cx="8812088" cy="93610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 name="Image 9" descr="IFRC-Logo-RGB-Tagline-EN.jpg"/>
          <p:cNvPicPr>
            <a:picLocks noChangeAspect="1"/>
          </p:cNvPicPr>
          <p:nvPr userDrawn="1"/>
        </p:nvPicPr>
        <p:blipFill rotWithShape="1">
          <a:blip r:embed="rId2" cstate="print">
            <a:extLst>
              <a:ext uri="{28A0092B-C50C-407E-A947-70E740481C1C}">
                <a14:useLocalDpi xmlns:a14="http://schemas.microsoft.com/office/drawing/2010/main" val="0"/>
              </a:ext>
            </a:extLst>
          </a:blip>
          <a:srcRect l="6126" t="1905" b="-2"/>
          <a:stretch/>
        </p:blipFill>
        <p:spPr>
          <a:xfrm>
            <a:off x="222334" y="0"/>
            <a:ext cx="3845610" cy="107041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userDrawn="1"/>
          </p:nvSpPr>
          <p:spPr>
            <a:xfrm>
              <a:off x="152400" y="76200"/>
              <a:ext cx="8839200" cy="57600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p:nvSpPr>
          <p:spPr>
            <a:xfrm>
              <a:off x="533400" y="498475"/>
              <a:ext cx="4724400" cy="5170646"/>
            </a:xfrm>
            <a:prstGeom prst="rect">
              <a:avLst/>
            </a:prstGeom>
            <a:noFill/>
          </p:spPr>
          <p:txBody>
            <a:bodyPr lIns="0" tIns="0" rIns="0" bIns="0">
              <a:spAutoFit/>
            </a:bodyPr>
            <a:lstStyle/>
            <a:p>
              <a:pPr fontAlgn="auto">
                <a:spcBef>
                  <a:spcPts val="0"/>
                </a:spcBef>
                <a:spcAft>
                  <a:spcPts val="0"/>
                </a:spcAft>
                <a:defRPr/>
              </a:pPr>
              <a:r>
                <a:rPr lang="en-US" sz="1600" b="1" baseline="0" dirty="0">
                  <a:solidFill>
                    <a:schemeClr val="bg1"/>
                  </a:solidFill>
                  <a:latin typeface="Arial" pitchFamily="34" charset="0"/>
                  <a:cs typeface="Arial" pitchFamily="34" charset="0"/>
                </a:rPr>
                <a:t>FOR FURTHER INFORMATION ON SGBV in Emergencies or this training package</a:t>
              </a:r>
            </a:p>
            <a:p>
              <a:pPr fontAlgn="auto">
                <a:spcBef>
                  <a:spcPts val="0"/>
                </a:spcBef>
                <a:spcAft>
                  <a:spcPts val="0"/>
                </a:spcAft>
                <a:defRPr/>
              </a:pPr>
              <a:r>
                <a:rPr lang="en-US" sz="1600" b="1" baseline="0" dirty="0">
                  <a:solidFill>
                    <a:schemeClr val="bg1"/>
                  </a:solidFill>
                  <a:latin typeface="Arial" pitchFamily="34" charset="0"/>
                  <a:cs typeface="Arial" pitchFamily="34" charset="0"/>
                </a:rPr>
                <a:t>PLEASE CONTACT: </a:t>
              </a:r>
            </a:p>
            <a:p>
              <a:pPr marL="285750" indent="-285750" fontAlgn="auto">
                <a:spcBef>
                  <a:spcPts val="0"/>
                </a:spcBef>
                <a:spcAft>
                  <a:spcPts val="0"/>
                </a:spcAft>
                <a:buFont typeface="Arial" panose="020B0604020202020204" pitchFamily="34" charset="0"/>
                <a:buChar char="•"/>
                <a:defRPr/>
              </a:pPr>
              <a:r>
                <a:rPr lang="en-US" sz="1600" b="1" baseline="0" dirty="0">
                  <a:solidFill>
                    <a:schemeClr val="bg1"/>
                  </a:solidFill>
                  <a:latin typeface="Arial" pitchFamily="34" charset="0"/>
                  <a:cs typeface="Arial" pitchFamily="34" charset="0"/>
                </a:rPr>
                <a:t>IFRC Global Gender and Diversity Coordinator, Tina </a:t>
              </a:r>
              <a:r>
                <a:rPr lang="en-US" sz="1600" b="1" baseline="0" dirty="0" err="1">
                  <a:solidFill>
                    <a:schemeClr val="bg1"/>
                  </a:solidFill>
                  <a:latin typeface="Arial" pitchFamily="34" charset="0"/>
                  <a:cs typeface="Arial" pitchFamily="34" charset="0"/>
                </a:rPr>
                <a:t>Tinde</a:t>
              </a:r>
              <a:r>
                <a:rPr lang="en-US" sz="1600" b="1" baseline="0" dirty="0">
                  <a:solidFill>
                    <a:schemeClr val="bg1"/>
                  </a:solidFill>
                  <a:latin typeface="Arial" pitchFamily="34" charset="0"/>
                  <a:cs typeface="Arial" pitchFamily="34" charset="0"/>
                </a:rPr>
                <a:t>, </a:t>
              </a:r>
              <a:r>
                <a:rPr lang="en-US" sz="1600" b="1" baseline="0" dirty="0">
                  <a:solidFill>
                    <a:schemeClr val="bg1"/>
                  </a:solidFill>
                  <a:latin typeface="Arial" pitchFamily="34" charset="0"/>
                  <a:cs typeface="Arial" pitchFamily="34" charset="0"/>
                  <a:hlinkClick r:id="rId2"/>
                </a:rPr>
                <a:t>tina.tinde@ifrc.org</a:t>
              </a:r>
              <a:endParaRPr lang="en-US" sz="1600" b="1" baseline="0" dirty="0">
                <a:solidFill>
                  <a:schemeClr val="bg1"/>
                </a:solidFill>
                <a:latin typeface="Arial" pitchFamily="34" charset="0"/>
                <a:cs typeface="Arial" pitchFamily="34" charset="0"/>
              </a:endParaRPr>
            </a:p>
            <a:p>
              <a:pPr marL="285750" indent="-285750" fontAlgn="auto">
                <a:spcBef>
                  <a:spcPts val="0"/>
                </a:spcBef>
                <a:spcAft>
                  <a:spcPts val="0"/>
                </a:spcAft>
                <a:buFont typeface="Arial" panose="020B0604020202020204" pitchFamily="34" charset="0"/>
                <a:buChar char="•"/>
                <a:defRPr/>
              </a:pPr>
              <a:r>
                <a:rPr lang="en-US" sz="1600" b="1" baseline="0" dirty="0">
                  <a:solidFill>
                    <a:schemeClr val="bg1"/>
                  </a:solidFill>
                  <a:latin typeface="Arial" pitchFamily="34" charset="0"/>
                  <a:cs typeface="Arial" pitchFamily="34" charset="0"/>
                </a:rPr>
                <a:t>IFRC Global Senior Technical Officer for Gender and Diversity, Kaisa </a:t>
              </a:r>
              <a:r>
                <a:rPr lang="en-US" sz="1600" b="1" baseline="0" dirty="0" err="1">
                  <a:solidFill>
                    <a:schemeClr val="bg1"/>
                  </a:solidFill>
                  <a:latin typeface="Arial" pitchFamily="34" charset="0"/>
                  <a:cs typeface="Arial" pitchFamily="34" charset="0"/>
                </a:rPr>
                <a:t>Laitila</a:t>
              </a:r>
              <a:r>
                <a:rPr lang="en-US" sz="1600" b="1" baseline="0" dirty="0">
                  <a:solidFill>
                    <a:schemeClr val="bg1"/>
                  </a:solidFill>
                  <a:latin typeface="Arial" pitchFamily="34" charset="0"/>
                  <a:cs typeface="Arial" pitchFamily="34" charset="0"/>
                </a:rPr>
                <a:t>, </a:t>
              </a:r>
              <a:r>
                <a:rPr lang="en-US" sz="1600" b="1" baseline="0" dirty="0">
                  <a:solidFill>
                    <a:schemeClr val="bg1"/>
                  </a:solidFill>
                  <a:latin typeface="Arial" pitchFamily="34" charset="0"/>
                  <a:cs typeface="Arial" pitchFamily="34" charset="0"/>
                  <a:hlinkClick r:id="rId3"/>
                </a:rPr>
                <a:t>kaisa.laitila@ifrc.org</a:t>
              </a:r>
              <a:r>
                <a:rPr lang="en-US" sz="1600" b="1" baseline="0" dirty="0">
                  <a:solidFill>
                    <a:schemeClr val="bg1"/>
                  </a:solidFill>
                  <a:latin typeface="Arial" pitchFamily="34" charset="0"/>
                  <a:cs typeface="Arial" pitchFamily="34" charset="0"/>
                </a:rPr>
                <a:t>  </a:t>
              </a:r>
            </a:p>
            <a:p>
              <a:pPr marL="285750" indent="-285750" fontAlgn="auto">
                <a:spcBef>
                  <a:spcPts val="0"/>
                </a:spcBef>
                <a:spcAft>
                  <a:spcPts val="0"/>
                </a:spcAft>
                <a:buFont typeface="Arial" panose="020B0604020202020204" pitchFamily="34" charset="0"/>
                <a:buChar char="•"/>
                <a:defRPr/>
              </a:pPr>
              <a:r>
                <a:rPr lang="en-US" sz="1600" b="1" baseline="0" dirty="0">
                  <a:solidFill>
                    <a:schemeClr val="bg1"/>
                  </a:solidFill>
                  <a:latin typeface="Arial" pitchFamily="34" charset="0"/>
                  <a:cs typeface="Arial" pitchFamily="34" charset="0"/>
                </a:rPr>
                <a:t>Asia Pacific Gender and Diversity Coordinator, May Maloney </a:t>
              </a:r>
              <a:r>
                <a:rPr lang="en-US" sz="1600" b="1" baseline="0" dirty="0">
                  <a:solidFill>
                    <a:schemeClr val="bg1"/>
                  </a:solidFill>
                  <a:latin typeface="Arial" pitchFamily="34" charset="0"/>
                  <a:cs typeface="Arial" pitchFamily="34" charset="0"/>
                  <a:hlinkClick r:id="rId4"/>
                </a:rPr>
                <a:t>may.maloney@ifrc.org</a:t>
              </a:r>
              <a:r>
                <a:rPr lang="en-US" sz="1600" b="1" baseline="0" dirty="0">
                  <a:solidFill>
                    <a:schemeClr val="bg1"/>
                  </a:solidFill>
                  <a:latin typeface="Arial" pitchFamily="34" charset="0"/>
                  <a:cs typeface="Arial" pitchFamily="34" charset="0"/>
                </a:rPr>
                <a:t> </a:t>
              </a:r>
            </a:p>
            <a:p>
              <a:pPr fontAlgn="auto">
                <a:spcBef>
                  <a:spcPts val="0"/>
                </a:spcBef>
                <a:spcAft>
                  <a:spcPts val="0"/>
                </a:spcAft>
                <a:defRPr/>
              </a:pPr>
              <a:endParaRPr lang="en-US" sz="1600" b="1" baseline="0" dirty="0">
                <a:solidFill>
                  <a:schemeClr val="bg1"/>
                </a:solidFill>
                <a:latin typeface="Arial" pitchFamily="34" charset="0"/>
                <a:cs typeface="Arial" pitchFamily="34" charset="0"/>
              </a:endParaRPr>
            </a:p>
            <a:p>
              <a:pPr fontAlgn="auto">
                <a:spcBef>
                  <a:spcPts val="0"/>
                </a:spcBef>
                <a:spcAft>
                  <a:spcPts val="0"/>
                </a:spcAft>
                <a:defRPr/>
              </a:pPr>
              <a:r>
                <a:rPr lang="en-US" sz="1600" b="1" baseline="0" dirty="0">
                  <a:solidFill>
                    <a:schemeClr val="bg1"/>
                  </a:solidFill>
                  <a:latin typeface="Arial" pitchFamily="34" charset="0"/>
                  <a:cs typeface="Arial" pitchFamily="34" charset="0"/>
                </a:rPr>
                <a:t>THIS PRESENTATION IS PUBLISHED BY</a:t>
              </a:r>
            </a:p>
            <a:p>
              <a:pPr fontAlgn="auto">
                <a:spcBef>
                  <a:spcPts val="0"/>
                </a:spcBef>
                <a:spcAft>
                  <a:spcPts val="0"/>
                </a:spcAft>
                <a:defRPr/>
              </a:pPr>
              <a:r>
                <a:rPr lang="en-US" sz="1600" b="1" baseline="0" dirty="0">
                  <a:solidFill>
                    <a:schemeClr val="bg1"/>
                  </a:solidFill>
                  <a:latin typeface="Arial" pitchFamily="34" charset="0"/>
                  <a:cs typeface="Arial" pitchFamily="34" charset="0"/>
                </a:rPr>
                <a:t>INTERNATIONAL FEDERATION OF </a:t>
              </a:r>
              <a:br>
                <a:rPr lang="en-US" sz="1600" b="1" baseline="0" dirty="0">
                  <a:solidFill>
                    <a:schemeClr val="bg1"/>
                  </a:solidFill>
                  <a:latin typeface="Arial" pitchFamily="34" charset="0"/>
                  <a:cs typeface="Arial" pitchFamily="34" charset="0"/>
                </a:rPr>
              </a:br>
              <a:r>
                <a:rPr lang="en-US" sz="1600" b="1" baseline="0" dirty="0">
                  <a:solidFill>
                    <a:schemeClr val="bg1"/>
                  </a:solidFill>
                  <a:latin typeface="Arial" pitchFamily="34" charset="0"/>
                  <a:cs typeface="Arial" pitchFamily="34" charset="0"/>
                </a:rPr>
                <a:t>RED CROSS AND RED CRESCENT SOCIETIES</a:t>
              </a:r>
            </a:p>
            <a:p>
              <a:pPr fontAlgn="auto">
                <a:spcBef>
                  <a:spcPts val="0"/>
                </a:spcBef>
                <a:spcAft>
                  <a:spcPts val="0"/>
                </a:spcAft>
                <a:defRPr/>
              </a:pPr>
              <a:r>
                <a:rPr lang="en-US" sz="1600" b="1" baseline="0" dirty="0">
                  <a:solidFill>
                    <a:schemeClr val="bg1"/>
                  </a:solidFill>
                  <a:latin typeface="Arial" pitchFamily="34" charset="0"/>
                  <a:cs typeface="Arial" pitchFamily="34" charset="0"/>
                </a:rPr>
                <a:t>P.O. BOX 303</a:t>
              </a:r>
            </a:p>
            <a:p>
              <a:pPr fontAlgn="auto">
                <a:spcBef>
                  <a:spcPts val="0"/>
                </a:spcBef>
                <a:spcAft>
                  <a:spcPts val="0"/>
                </a:spcAft>
                <a:defRPr/>
              </a:pPr>
              <a:r>
                <a:rPr lang="en-US" sz="1600" b="1" baseline="0" dirty="0">
                  <a:solidFill>
                    <a:schemeClr val="bg1"/>
                  </a:solidFill>
                  <a:latin typeface="Arial" pitchFamily="34" charset="0"/>
                  <a:cs typeface="Arial" pitchFamily="34" charset="0"/>
                </a:rPr>
                <a:t>CH-1211 GENEVA 19</a:t>
              </a:r>
            </a:p>
            <a:p>
              <a:pPr fontAlgn="auto">
                <a:spcBef>
                  <a:spcPts val="0"/>
                </a:spcBef>
                <a:spcAft>
                  <a:spcPts val="0"/>
                </a:spcAft>
                <a:defRPr/>
              </a:pPr>
              <a:r>
                <a:rPr lang="en-US" sz="1600" b="1" baseline="0" dirty="0">
                  <a:solidFill>
                    <a:schemeClr val="bg1"/>
                  </a:solidFill>
                  <a:latin typeface="Arial" pitchFamily="34" charset="0"/>
                  <a:cs typeface="Arial" pitchFamily="34" charset="0"/>
                </a:rPr>
                <a:t>SWITZERLAND</a:t>
              </a:r>
            </a:p>
            <a:p>
              <a:pPr fontAlgn="auto">
                <a:spcBef>
                  <a:spcPts val="0"/>
                </a:spcBef>
                <a:spcAft>
                  <a:spcPts val="0"/>
                </a:spcAft>
                <a:defRPr/>
              </a:pPr>
              <a:endParaRPr lang="en-US" sz="1600" b="1" baseline="0" dirty="0">
                <a:solidFill>
                  <a:schemeClr val="bg1"/>
                </a:solidFill>
                <a:latin typeface="Arial" pitchFamily="34" charset="0"/>
                <a:cs typeface="Arial" pitchFamily="34" charset="0"/>
              </a:endParaRPr>
            </a:p>
            <a:p>
              <a:pPr fontAlgn="auto">
                <a:spcBef>
                  <a:spcPts val="0"/>
                </a:spcBef>
                <a:spcAft>
                  <a:spcPts val="0"/>
                </a:spcAft>
                <a:defRPr/>
              </a:pPr>
              <a:r>
                <a:rPr lang="en-US" sz="1600" b="1" baseline="0" dirty="0">
                  <a:solidFill>
                    <a:schemeClr val="bg1"/>
                  </a:solidFill>
                  <a:latin typeface="Arial" pitchFamily="34" charset="0"/>
                  <a:cs typeface="Arial" pitchFamily="34" charset="0"/>
                </a:rPr>
                <a:t>TEL.: +41 22 730 42 22</a:t>
              </a:r>
            </a:p>
            <a:p>
              <a:pPr fontAlgn="auto">
                <a:spcBef>
                  <a:spcPts val="0"/>
                </a:spcBef>
                <a:spcAft>
                  <a:spcPts val="0"/>
                </a:spcAft>
                <a:defRPr/>
              </a:pPr>
              <a:r>
                <a:rPr lang="en-US" sz="1600" b="1" baseline="0" dirty="0">
                  <a:solidFill>
                    <a:schemeClr val="bg1"/>
                  </a:solidFill>
                  <a:latin typeface="Arial" pitchFamily="34" charset="0"/>
                  <a:cs typeface="Arial" pitchFamily="34" charset="0"/>
                </a:rPr>
                <a:t>FAX.: +41 22 733 03 95</a:t>
              </a:r>
              <a:endParaRPr lang="en-US" sz="1600" baseline="0" dirty="0">
                <a:solidFill>
                  <a:schemeClr val="bg1"/>
                </a:solidFill>
                <a:latin typeface="Arial" pitchFamily="34" charset="0"/>
                <a:cs typeface="Arial" pitchFamily="34" charset="0"/>
              </a:endParaRPr>
            </a:p>
          </p:txBody>
        </p:sp>
      </p:grpSp>
      <p:pic>
        <p:nvPicPr>
          <p:cNvPr id="11" name="Image 10" descr="IFRC-tagline-logo-EN.jpg"/>
          <p:cNvPicPr>
            <a:picLocks noChangeAspect="1"/>
          </p:cNvPicPr>
          <p:nvPr userDrawn="1"/>
        </p:nvPicPr>
        <p:blipFill rotWithShape="1">
          <a:blip r:embed="rId5" cstate="print">
            <a:extLst>
              <a:ext uri="{28A0092B-C50C-407E-A947-70E740481C1C}">
                <a14:useLocalDpi xmlns:a14="http://schemas.microsoft.com/office/drawing/2010/main" val="0"/>
              </a:ext>
            </a:extLst>
          </a:blip>
          <a:srcRect r="67805"/>
          <a:stretch/>
        </p:blipFill>
        <p:spPr>
          <a:xfrm>
            <a:off x="179512" y="5949280"/>
            <a:ext cx="2433619" cy="789432"/>
          </a:xfrm>
          <a:prstGeom prst="rect">
            <a:avLst/>
          </a:prstGeom>
        </p:spPr>
      </p:pic>
      <p:pic>
        <p:nvPicPr>
          <p:cNvPr id="12" name="Image 11" descr="IFRC-tagline-logo-EN.jpg"/>
          <p:cNvPicPr>
            <a:picLocks noChangeAspect="1"/>
          </p:cNvPicPr>
          <p:nvPr userDrawn="1"/>
        </p:nvPicPr>
        <p:blipFill rotWithShape="1">
          <a:blip r:embed="rId5" cstate="print">
            <a:extLst>
              <a:ext uri="{28A0092B-C50C-407E-A947-70E740481C1C}">
                <a14:useLocalDpi xmlns:a14="http://schemas.microsoft.com/office/drawing/2010/main" val="0"/>
              </a:ext>
            </a:extLst>
          </a:blip>
          <a:srcRect l="46391"/>
          <a:stretch/>
        </p:blipFill>
        <p:spPr>
          <a:xfrm>
            <a:off x="5004048" y="5949280"/>
            <a:ext cx="4052320" cy="789432"/>
          </a:xfrm>
          <a:prstGeom prst="rect">
            <a:avLst/>
          </a:prstGeom>
        </p:spPr>
      </p:pic>
    </p:spTree>
    <p:extLst>
      <p:ext uri="{BB962C8B-B14F-4D97-AF65-F5344CB8AC3E}">
        <p14:creationId xmlns:p14="http://schemas.microsoft.com/office/powerpoint/2010/main" val="1972906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81000" y="333375"/>
            <a:ext cx="8367713" cy="6264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6838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5" name="Straight Connector 4"/>
          <p:cNvCxnSpPr/>
          <p:nvPr/>
        </p:nvCxnSpPr>
        <p:spPr>
          <a:xfrm>
            <a:off x="395536" y="2060848"/>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4"/>
          <p:cNvCxnSpPr/>
          <p:nvPr userDrawn="1"/>
        </p:nvCxnSpPr>
        <p:spPr>
          <a:xfrm>
            <a:off x="395536" y="908720"/>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Title Placeholder 1"/>
          <p:cNvSpPr>
            <a:spLocks noGrp="1"/>
          </p:cNvSpPr>
          <p:nvPr>
            <p:ph type="title"/>
          </p:nvPr>
        </p:nvSpPr>
        <p:spPr bwMode="auto">
          <a:xfrm>
            <a:off x="395536" y="908720"/>
            <a:ext cx="828092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sp>
        <p:nvSpPr>
          <p:cNvPr id="8" name="Text Placeholder 2"/>
          <p:cNvSpPr>
            <a:spLocks noGrp="1"/>
          </p:cNvSpPr>
          <p:nvPr>
            <p:ph idx="1"/>
          </p:nvPr>
        </p:nvSpPr>
        <p:spPr bwMode="auto">
          <a:xfrm>
            <a:off x="1828800" y="2234282"/>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6443" y="413794"/>
            <a:ext cx="486900" cy="486900"/>
          </a:xfrm>
          <a:prstGeom prst="rect">
            <a:avLst/>
          </a:prstGeom>
        </p:spPr>
      </p:pic>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1601" y="404664"/>
            <a:ext cx="468644" cy="468644"/>
          </a:xfrm>
          <a:prstGeom prst="rect">
            <a:avLst/>
          </a:prstGeom>
        </p:spPr>
      </p:pic>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58503" y="413792"/>
            <a:ext cx="468645" cy="468645"/>
          </a:xfrm>
          <a:prstGeom prst="rect">
            <a:avLst/>
          </a:prstGeom>
        </p:spPr>
      </p:pic>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927148" y="413793"/>
            <a:ext cx="457037" cy="468644"/>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sp>
        <p:nvSpPr>
          <p:cNvPr id="4" name="Chart Placeholder 3"/>
          <p:cNvSpPr>
            <a:spLocks noGrp="1"/>
          </p:cNvSpPr>
          <p:nvPr>
            <p:ph type="chart" sz="quarter" idx="10"/>
          </p:nvPr>
        </p:nvSpPr>
        <p:spPr>
          <a:xfrm>
            <a:off x="395536" y="2204864"/>
            <a:ext cx="3414464" cy="3960440"/>
          </a:xfrm>
          <a:prstGeom prst="rect">
            <a:avLst/>
          </a:prstGeom>
        </p:spPr>
        <p:txBody>
          <a:bodyPr rtlCol="0">
            <a:normAutofit/>
          </a:bodyPr>
          <a:lstStyle/>
          <a:p>
            <a:pPr lvl="0"/>
            <a:r>
              <a:rPr lang="en-US" noProof="0"/>
              <a:t>Click icon to add chart</a:t>
            </a:r>
            <a:endParaRPr lang="en-GB" noProof="0" dirty="0"/>
          </a:p>
        </p:txBody>
      </p:sp>
      <p:sp>
        <p:nvSpPr>
          <p:cNvPr id="7" name="Text Placeholder 6"/>
          <p:cNvSpPr>
            <a:spLocks noGrp="1"/>
          </p:cNvSpPr>
          <p:nvPr>
            <p:ph type="body" sz="quarter" idx="11"/>
          </p:nvPr>
        </p:nvSpPr>
        <p:spPr>
          <a:xfrm>
            <a:off x="3959770" y="2204864"/>
            <a:ext cx="4724400" cy="39604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8" name="Straight Connector 4"/>
          <p:cNvCxnSpPr/>
          <p:nvPr userDrawn="1"/>
        </p:nvCxnSpPr>
        <p:spPr>
          <a:xfrm>
            <a:off x="395536" y="2060848"/>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4"/>
          <p:cNvCxnSpPr/>
          <p:nvPr userDrawn="1"/>
        </p:nvCxnSpPr>
        <p:spPr>
          <a:xfrm>
            <a:off x="395536" y="908720"/>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bwMode="auto">
          <a:xfrm>
            <a:off x="395536" y="908720"/>
            <a:ext cx="828092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828800" y="3468732"/>
            <a:ext cx="6858000" cy="2755776"/>
          </a:xfrm>
          <a:prstGeom prst="rect">
            <a:avLst/>
          </a:prstGeom>
        </p:spPr>
        <p:txBody>
          <a:bodyPr rtlCol="0">
            <a:normAutofit/>
          </a:bodyPr>
          <a:lstStyle/>
          <a:p>
            <a:pPr lvl="0"/>
            <a:r>
              <a:rPr lang="en-US" noProof="0" dirty="0"/>
              <a:t>Click icon to add picture</a:t>
            </a:r>
            <a:endParaRPr lang="en-GB" noProof="0" dirty="0"/>
          </a:p>
        </p:txBody>
      </p:sp>
      <p:sp>
        <p:nvSpPr>
          <p:cNvPr id="6" name="Text Placeholder 5"/>
          <p:cNvSpPr>
            <a:spLocks noGrp="1"/>
          </p:cNvSpPr>
          <p:nvPr>
            <p:ph type="body" sz="quarter" idx="11"/>
          </p:nvPr>
        </p:nvSpPr>
        <p:spPr>
          <a:xfrm>
            <a:off x="1828800" y="2204864"/>
            <a:ext cx="6858000" cy="1143000"/>
          </a:xfrm>
          <a:prstGeom prst="rect">
            <a:avLst/>
          </a:prstGeom>
        </p:spPr>
        <p:txBody>
          <a:bodyPr/>
          <a:lstStyle/>
          <a:p>
            <a:pPr lvl="0"/>
            <a:r>
              <a:rPr lang="en-US"/>
              <a:t>Click to edit Master text styles</a:t>
            </a:r>
          </a:p>
        </p:txBody>
      </p:sp>
      <p:sp>
        <p:nvSpPr>
          <p:cNvPr id="7" name="Title Placeholder 1"/>
          <p:cNvSpPr>
            <a:spLocks noGrp="1"/>
          </p:cNvSpPr>
          <p:nvPr>
            <p:ph type="title"/>
          </p:nvPr>
        </p:nvSpPr>
        <p:spPr bwMode="auto">
          <a:xfrm>
            <a:off x="395536" y="908720"/>
            <a:ext cx="828092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cxnSp>
        <p:nvCxnSpPr>
          <p:cNvPr id="12" name="Straight Connector 4"/>
          <p:cNvCxnSpPr/>
          <p:nvPr userDrawn="1"/>
        </p:nvCxnSpPr>
        <p:spPr>
          <a:xfrm>
            <a:off x="395536" y="2060848"/>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4"/>
          <p:cNvCxnSpPr/>
          <p:nvPr userDrawn="1"/>
        </p:nvCxnSpPr>
        <p:spPr>
          <a:xfrm>
            <a:off x="395536" y="908720"/>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userDrawn="1"/>
          </p:nvSpPr>
          <p:spPr>
            <a:xfrm>
              <a:off x="152400" y="76200"/>
              <a:ext cx="8839200" cy="57600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p:nvSpPr>
          <p:spPr>
            <a:xfrm>
              <a:off x="533400" y="498475"/>
              <a:ext cx="4724400" cy="4431983"/>
            </a:xfrm>
            <a:prstGeom prst="rect">
              <a:avLst/>
            </a:prstGeom>
            <a:noFill/>
          </p:spPr>
          <p:txBody>
            <a:bodyPr lIns="0" tIns="0" rIns="0" bIns="0">
              <a:spAutoFit/>
            </a:bodyPr>
            <a:lstStyle/>
            <a:p>
              <a:pPr fontAlgn="auto">
                <a:spcBef>
                  <a:spcPts val="0"/>
                </a:spcBef>
                <a:spcAft>
                  <a:spcPts val="0"/>
                </a:spcAft>
                <a:defRPr/>
              </a:pPr>
              <a:r>
                <a:rPr lang="en-US" sz="1600" b="1" baseline="0" dirty="0">
                  <a:solidFill>
                    <a:schemeClr val="bg1"/>
                  </a:solidFill>
                  <a:latin typeface="Arial" pitchFamily="34" charset="0"/>
                  <a:cs typeface="Arial" pitchFamily="34" charset="0"/>
                </a:rPr>
                <a:t>FOR FURTHER INFORMATION ON XXXXXXXXX XXXXXXXX XXXXXXXXX XXXX, PLEASE CONTACT:</a:t>
              </a:r>
            </a:p>
            <a:p>
              <a:pPr fontAlgn="auto">
                <a:spcBef>
                  <a:spcPts val="0"/>
                </a:spcBef>
                <a:spcAft>
                  <a:spcPts val="0"/>
                </a:spcAft>
                <a:defRPr/>
              </a:pPr>
              <a:endParaRPr lang="en-US" sz="1600" b="1" baseline="0" dirty="0">
                <a:solidFill>
                  <a:schemeClr val="bg1"/>
                </a:solidFill>
                <a:latin typeface="Arial" pitchFamily="34" charset="0"/>
                <a:cs typeface="Arial" pitchFamily="34" charset="0"/>
              </a:endParaRPr>
            </a:p>
            <a:p>
              <a:pPr fontAlgn="auto">
                <a:spcBef>
                  <a:spcPts val="0"/>
                </a:spcBef>
                <a:spcAft>
                  <a:spcPts val="0"/>
                </a:spcAft>
                <a:defRPr/>
              </a:pPr>
              <a:r>
                <a:rPr lang="en-US" sz="1600" b="1" baseline="0" dirty="0">
                  <a:solidFill>
                    <a:schemeClr val="bg1"/>
                  </a:solidFill>
                  <a:latin typeface="Arial" pitchFamily="34" charset="0"/>
                  <a:cs typeface="Arial" pitchFamily="34" charset="0"/>
                </a:rPr>
                <a:t>IFRC XXXXXXXXXXXXX DEPARTMENT</a:t>
              </a:r>
            </a:p>
            <a:p>
              <a:pPr fontAlgn="auto">
                <a:spcBef>
                  <a:spcPts val="0"/>
                </a:spcBef>
                <a:spcAft>
                  <a:spcPts val="0"/>
                </a:spcAft>
                <a:defRPr/>
              </a:pPr>
              <a:r>
                <a:rPr lang="en-US" sz="1600" baseline="0" dirty="0">
                  <a:solidFill>
                    <a:schemeClr val="bg1"/>
                  </a:solidFill>
                  <a:latin typeface="Arial" pitchFamily="34" charset="0"/>
                  <a:cs typeface="Arial" pitchFamily="34" charset="0"/>
                </a:rPr>
                <a:t>NAME SURNAME, TITLE</a:t>
              </a:r>
              <a:br>
                <a:rPr lang="en-US" sz="1600" baseline="0" dirty="0">
                  <a:solidFill>
                    <a:schemeClr val="bg1"/>
                  </a:solidFill>
                  <a:latin typeface="Arial" pitchFamily="34" charset="0"/>
                  <a:cs typeface="Arial" pitchFamily="34" charset="0"/>
                </a:rPr>
              </a:br>
              <a:r>
                <a:rPr lang="en-US" sz="1600" b="1" baseline="0" dirty="0">
                  <a:solidFill>
                    <a:schemeClr val="bg1"/>
                  </a:solidFill>
                  <a:latin typeface="Arial" pitchFamily="34" charset="0"/>
                  <a:cs typeface="Arial" pitchFamily="34" charset="0"/>
                </a:rPr>
                <a:t>TEL. : +41 022 730 XXXX</a:t>
              </a:r>
            </a:p>
            <a:p>
              <a:pPr fontAlgn="auto">
                <a:spcBef>
                  <a:spcPts val="0"/>
                </a:spcBef>
                <a:spcAft>
                  <a:spcPts val="0"/>
                </a:spcAft>
                <a:defRPr/>
              </a:pPr>
              <a:r>
                <a:rPr lang="en-US" sz="1600" b="1" baseline="0" dirty="0">
                  <a:solidFill>
                    <a:schemeClr val="bg1"/>
                  </a:solidFill>
                  <a:latin typeface="Arial" pitchFamily="34" charset="0"/>
                  <a:cs typeface="Arial" pitchFamily="34" charset="0"/>
                </a:rPr>
                <a:t>EMAIL: name.surname@ifrc.org</a:t>
              </a:r>
            </a:p>
            <a:p>
              <a:pPr fontAlgn="auto">
                <a:spcBef>
                  <a:spcPts val="0"/>
                </a:spcBef>
                <a:spcAft>
                  <a:spcPts val="0"/>
                </a:spcAft>
                <a:defRPr/>
              </a:pPr>
              <a:endParaRPr lang="en-US" sz="1600" b="1" baseline="0" dirty="0">
                <a:solidFill>
                  <a:schemeClr val="bg1"/>
                </a:solidFill>
                <a:latin typeface="Arial" pitchFamily="34" charset="0"/>
                <a:cs typeface="Arial" pitchFamily="34" charset="0"/>
              </a:endParaRPr>
            </a:p>
            <a:p>
              <a:pPr fontAlgn="auto">
                <a:spcBef>
                  <a:spcPts val="0"/>
                </a:spcBef>
                <a:spcAft>
                  <a:spcPts val="0"/>
                </a:spcAft>
                <a:defRPr/>
              </a:pPr>
              <a:r>
                <a:rPr lang="en-US" sz="1600" b="1" baseline="0" dirty="0">
                  <a:solidFill>
                    <a:schemeClr val="bg1"/>
                  </a:solidFill>
                  <a:latin typeface="Arial" pitchFamily="34" charset="0"/>
                  <a:cs typeface="Arial" pitchFamily="34" charset="0"/>
                </a:rPr>
                <a:t>THIS PRESENTATION IS PUBLISHED BY</a:t>
              </a:r>
            </a:p>
            <a:p>
              <a:pPr fontAlgn="auto">
                <a:spcBef>
                  <a:spcPts val="0"/>
                </a:spcBef>
                <a:spcAft>
                  <a:spcPts val="0"/>
                </a:spcAft>
                <a:defRPr/>
              </a:pPr>
              <a:r>
                <a:rPr lang="en-US" sz="1600" b="1" baseline="0" dirty="0">
                  <a:solidFill>
                    <a:schemeClr val="bg1"/>
                  </a:solidFill>
                  <a:latin typeface="Arial" pitchFamily="34" charset="0"/>
                  <a:cs typeface="Arial" pitchFamily="34" charset="0"/>
                </a:rPr>
                <a:t>INTERNATIONAL FEDERATION OF </a:t>
              </a:r>
              <a:br>
                <a:rPr lang="en-US" sz="1600" b="1" baseline="0" dirty="0">
                  <a:solidFill>
                    <a:schemeClr val="bg1"/>
                  </a:solidFill>
                  <a:latin typeface="Arial" pitchFamily="34" charset="0"/>
                  <a:cs typeface="Arial" pitchFamily="34" charset="0"/>
                </a:rPr>
              </a:br>
              <a:r>
                <a:rPr lang="en-US" sz="1600" b="1" baseline="0" dirty="0">
                  <a:solidFill>
                    <a:schemeClr val="bg1"/>
                  </a:solidFill>
                  <a:latin typeface="Arial" pitchFamily="34" charset="0"/>
                  <a:cs typeface="Arial" pitchFamily="34" charset="0"/>
                </a:rPr>
                <a:t>RED CROSS AND RED CRESCENT SOCIETIES</a:t>
              </a:r>
            </a:p>
            <a:p>
              <a:pPr fontAlgn="auto">
                <a:spcBef>
                  <a:spcPts val="0"/>
                </a:spcBef>
                <a:spcAft>
                  <a:spcPts val="0"/>
                </a:spcAft>
                <a:defRPr/>
              </a:pPr>
              <a:r>
                <a:rPr lang="en-US" sz="1600" b="1" baseline="0" dirty="0">
                  <a:solidFill>
                    <a:schemeClr val="bg1"/>
                  </a:solidFill>
                  <a:latin typeface="Arial" pitchFamily="34" charset="0"/>
                  <a:cs typeface="Arial" pitchFamily="34" charset="0"/>
                </a:rPr>
                <a:t>P.O. BOX 303</a:t>
              </a:r>
            </a:p>
            <a:p>
              <a:pPr fontAlgn="auto">
                <a:spcBef>
                  <a:spcPts val="0"/>
                </a:spcBef>
                <a:spcAft>
                  <a:spcPts val="0"/>
                </a:spcAft>
                <a:defRPr/>
              </a:pPr>
              <a:r>
                <a:rPr lang="en-US" sz="1600" b="1" baseline="0" dirty="0">
                  <a:solidFill>
                    <a:schemeClr val="bg1"/>
                  </a:solidFill>
                  <a:latin typeface="Arial" pitchFamily="34" charset="0"/>
                  <a:cs typeface="Arial" pitchFamily="34" charset="0"/>
                </a:rPr>
                <a:t>CH-1211 GENEVA 19</a:t>
              </a:r>
            </a:p>
            <a:p>
              <a:pPr fontAlgn="auto">
                <a:spcBef>
                  <a:spcPts val="0"/>
                </a:spcBef>
                <a:spcAft>
                  <a:spcPts val="0"/>
                </a:spcAft>
                <a:defRPr/>
              </a:pPr>
              <a:r>
                <a:rPr lang="en-US" sz="1600" b="1" baseline="0" dirty="0">
                  <a:solidFill>
                    <a:schemeClr val="bg1"/>
                  </a:solidFill>
                  <a:latin typeface="Arial" pitchFamily="34" charset="0"/>
                  <a:cs typeface="Arial" pitchFamily="34" charset="0"/>
                </a:rPr>
                <a:t>SWITZERLAND</a:t>
              </a:r>
            </a:p>
            <a:p>
              <a:pPr fontAlgn="auto">
                <a:spcBef>
                  <a:spcPts val="0"/>
                </a:spcBef>
                <a:spcAft>
                  <a:spcPts val="0"/>
                </a:spcAft>
                <a:defRPr/>
              </a:pPr>
              <a:endParaRPr lang="en-US" sz="1600" b="1" baseline="0" dirty="0">
                <a:solidFill>
                  <a:schemeClr val="bg1"/>
                </a:solidFill>
                <a:latin typeface="Arial" pitchFamily="34" charset="0"/>
                <a:cs typeface="Arial" pitchFamily="34" charset="0"/>
              </a:endParaRPr>
            </a:p>
            <a:p>
              <a:pPr fontAlgn="auto">
                <a:spcBef>
                  <a:spcPts val="0"/>
                </a:spcBef>
                <a:spcAft>
                  <a:spcPts val="0"/>
                </a:spcAft>
                <a:defRPr/>
              </a:pPr>
              <a:r>
                <a:rPr lang="en-US" sz="1600" b="1" baseline="0" dirty="0">
                  <a:solidFill>
                    <a:schemeClr val="bg1"/>
                  </a:solidFill>
                  <a:latin typeface="Arial" pitchFamily="34" charset="0"/>
                  <a:cs typeface="Arial" pitchFamily="34" charset="0"/>
                </a:rPr>
                <a:t>TEL.: +41 22 730 42 22</a:t>
              </a:r>
            </a:p>
            <a:p>
              <a:pPr fontAlgn="auto">
                <a:spcBef>
                  <a:spcPts val="0"/>
                </a:spcBef>
                <a:spcAft>
                  <a:spcPts val="0"/>
                </a:spcAft>
                <a:defRPr/>
              </a:pPr>
              <a:r>
                <a:rPr lang="en-US" sz="1600" b="1" baseline="0" dirty="0">
                  <a:solidFill>
                    <a:schemeClr val="bg1"/>
                  </a:solidFill>
                  <a:latin typeface="Arial" pitchFamily="34" charset="0"/>
                  <a:cs typeface="Arial" pitchFamily="34" charset="0"/>
                </a:rPr>
                <a:t>FAX.: +41 22 733 03 95</a:t>
              </a:r>
              <a:endParaRPr lang="en-US" sz="1600" baseline="0" dirty="0">
                <a:solidFill>
                  <a:schemeClr val="bg1"/>
                </a:solidFill>
                <a:latin typeface="Arial" pitchFamily="34" charset="0"/>
                <a:cs typeface="Arial" pitchFamily="34" charset="0"/>
              </a:endParaRPr>
            </a:p>
          </p:txBody>
        </p:sp>
      </p:grpSp>
      <p:pic>
        <p:nvPicPr>
          <p:cNvPr id="11" name="Image 10" descr="IFRC-tagline-logo-EN.jpg"/>
          <p:cNvPicPr>
            <a:picLocks noChangeAspect="1"/>
          </p:cNvPicPr>
          <p:nvPr userDrawn="1"/>
        </p:nvPicPr>
        <p:blipFill rotWithShape="1">
          <a:blip r:embed="rId2" cstate="print">
            <a:extLst>
              <a:ext uri="{28A0092B-C50C-407E-A947-70E740481C1C}">
                <a14:useLocalDpi xmlns:a14="http://schemas.microsoft.com/office/drawing/2010/main" val="0"/>
              </a:ext>
            </a:extLst>
          </a:blip>
          <a:srcRect r="67805"/>
          <a:stretch/>
        </p:blipFill>
        <p:spPr>
          <a:xfrm>
            <a:off x="179512" y="5949280"/>
            <a:ext cx="2433619" cy="789432"/>
          </a:xfrm>
          <a:prstGeom prst="rect">
            <a:avLst/>
          </a:prstGeom>
        </p:spPr>
      </p:pic>
      <p:pic>
        <p:nvPicPr>
          <p:cNvPr id="12" name="Image 11" descr="IFRC-tagline-logo-EN.jpg"/>
          <p:cNvPicPr>
            <a:picLocks noChangeAspect="1"/>
          </p:cNvPicPr>
          <p:nvPr userDrawn="1"/>
        </p:nvPicPr>
        <p:blipFill rotWithShape="1">
          <a:blip r:embed="rId2" cstate="print">
            <a:extLst>
              <a:ext uri="{28A0092B-C50C-407E-A947-70E740481C1C}">
                <a14:useLocalDpi xmlns:a14="http://schemas.microsoft.com/office/drawing/2010/main" val="0"/>
              </a:ext>
            </a:extLst>
          </a:blip>
          <a:srcRect l="46391"/>
          <a:stretch/>
        </p:blipFill>
        <p:spPr>
          <a:xfrm>
            <a:off x="5004048" y="5949280"/>
            <a:ext cx="4052320" cy="789432"/>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 without photo">
    <p:spTree>
      <p:nvGrpSpPr>
        <p:cNvPr id="1" name=""/>
        <p:cNvGrpSpPr/>
        <p:nvPr/>
      </p:nvGrpSpPr>
      <p:grpSpPr>
        <a:xfrm>
          <a:off x="0" y="0"/>
          <a:ext cx="0" cy="0"/>
          <a:chOff x="0" y="0"/>
          <a:chExt cx="0" cy="0"/>
        </a:xfrm>
      </p:grpSpPr>
      <p:pic>
        <p:nvPicPr>
          <p:cNvPr id="7" name="Picture 2" descr="D:\Users\May.MALONEY\Pictures\For presentations\GenderDiversity Photo.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862" t="18090" r="-1" b="14030"/>
          <a:stretch/>
        </p:blipFill>
        <p:spPr bwMode="auto">
          <a:xfrm>
            <a:off x="395536" y="1070411"/>
            <a:ext cx="8287589" cy="3942765"/>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subTitle" idx="1"/>
          </p:nvPr>
        </p:nvSpPr>
        <p:spPr>
          <a:xfrm>
            <a:off x="467544" y="5085184"/>
            <a:ext cx="8215581" cy="1224136"/>
          </a:xfrm>
          <a:prstGeom prst="rect">
            <a:avLst/>
          </a:prstGeom>
          <a:solidFill>
            <a:srgbClr val="958982">
              <a:alpha val="42000"/>
            </a:srgbClr>
          </a:solidFill>
        </p:spPr>
        <p:txBody>
          <a:bodyPr>
            <a:noAutofit/>
          </a:bodyPr>
          <a:lstStyle>
            <a:lvl1pPr marL="0" indent="0" algn="r">
              <a:buNone/>
              <a:defRPr sz="2000" b="1" baseline="0">
                <a:solidFill>
                  <a:schemeClr val="accent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9" name="Rectangle 8"/>
          <p:cNvSpPr/>
          <p:nvPr userDrawn="1"/>
        </p:nvSpPr>
        <p:spPr>
          <a:xfrm>
            <a:off x="152400" y="188640"/>
            <a:ext cx="8812088" cy="93610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 name="Image 9" descr="IFRC-Logo-RGB-Tagline-EN.jpg"/>
          <p:cNvPicPr>
            <a:picLocks noChangeAspect="1"/>
          </p:cNvPicPr>
          <p:nvPr userDrawn="1"/>
        </p:nvPicPr>
        <p:blipFill rotWithShape="1">
          <a:blip r:embed="rId3" cstate="print">
            <a:extLst>
              <a:ext uri="{28A0092B-C50C-407E-A947-70E740481C1C}">
                <a14:useLocalDpi xmlns:a14="http://schemas.microsoft.com/office/drawing/2010/main" val="0"/>
              </a:ext>
            </a:extLst>
          </a:blip>
          <a:srcRect l="6126" t="1905" b="-2"/>
          <a:stretch/>
        </p:blipFill>
        <p:spPr>
          <a:xfrm>
            <a:off x="222334" y="0"/>
            <a:ext cx="3845610" cy="1070411"/>
          </a:xfrm>
          <a:prstGeom prst="rect">
            <a:avLst/>
          </a:prstGeom>
        </p:spPr>
      </p:pic>
    </p:spTree>
    <p:extLst>
      <p:ext uri="{BB962C8B-B14F-4D97-AF65-F5344CB8AC3E}">
        <p14:creationId xmlns:p14="http://schemas.microsoft.com/office/powerpoint/2010/main" val="3482540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5" name="Straight Connector 4"/>
          <p:cNvCxnSpPr/>
          <p:nvPr/>
        </p:nvCxnSpPr>
        <p:spPr>
          <a:xfrm>
            <a:off x="395536" y="2060848"/>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4"/>
          <p:cNvCxnSpPr/>
          <p:nvPr userDrawn="1"/>
        </p:nvCxnSpPr>
        <p:spPr>
          <a:xfrm>
            <a:off x="395536" y="908720"/>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Title Placeholder 1"/>
          <p:cNvSpPr>
            <a:spLocks noGrp="1"/>
          </p:cNvSpPr>
          <p:nvPr>
            <p:ph type="title"/>
          </p:nvPr>
        </p:nvSpPr>
        <p:spPr bwMode="auto">
          <a:xfrm>
            <a:off x="395536" y="908720"/>
            <a:ext cx="828092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sp>
        <p:nvSpPr>
          <p:cNvPr id="8" name="Text Placeholder 2"/>
          <p:cNvSpPr>
            <a:spLocks noGrp="1"/>
          </p:cNvSpPr>
          <p:nvPr>
            <p:ph idx="1"/>
          </p:nvPr>
        </p:nvSpPr>
        <p:spPr bwMode="auto">
          <a:xfrm>
            <a:off x="1828800" y="2234282"/>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537073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sp>
        <p:nvSpPr>
          <p:cNvPr id="4" name="Chart Placeholder 3"/>
          <p:cNvSpPr>
            <a:spLocks noGrp="1"/>
          </p:cNvSpPr>
          <p:nvPr>
            <p:ph type="chart" sz="quarter" idx="10"/>
          </p:nvPr>
        </p:nvSpPr>
        <p:spPr>
          <a:xfrm>
            <a:off x="395536" y="2204864"/>
            <a:ext cx="3414464" cy="3960440"/>
          </a:xfrm>
          <a:prstGeom prst="rect">
            <a:avLst/>
          </a:prstGeom>
        </p:spPr>
        <p:txBody>
          <a:bodyPr rtlCol="0">
            <a:normAutofit/>
          </a:bodyPr>
          <a:lstStyle/>
          <a:p>
            <a:pPr lvl="0"/>
            <a:r>
              <a:rPr lang="en-US" noProof="0"/>
              <a:t>Click icon to add chart</a:t>
            </a:r>
            <a:endParaRPr lang="en-GB" noProof="0" dirty="0"/>
          </a:p>
        </p:txBody>
      </p:sp>
      <p:sp>
        <p:nvSpPr>
          <p:cNvPr id="7" name="Text Placeholder 6"/>
          <p:cNvSpPr>
            <a:spLocks noGrp="1"/>
          </p:cNvSpPr>
          <p:nvPr>
            <p:ph type="body" sz="quarter" idx="11"/>
          </p:nvPr>
        </p:nvSpPr>
        <p:spPr>
          <a:xfrm>
            <a:off x="3959770" y="2204864"/>
            <a:ext cx="4724400" cy="39604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8" name="Straight Connector 4"/>
          <p:cNvCxnSpPr/>
          <p:nvPr userDrawn="1"/>
        </p:nvCxnSpPr>
        <p:spPr>
          <a:xfrm>
            <a:off x="395536" y="2060848"/>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4"/>
          <p:cNvCxnSpPr/>
          <p:nvPr userDrawn="1"/>
        </p:nvCxnSpPr>
        <p:spPr>
          <a:xfrm>
            <a:off x="395536" y="908720"/>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bwMode="auto">
          <a:xfrm>
            <a:off x="395536" y="908720"/>
            <a:ext cx="828092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spTree>
    <p:extLst>
      <p:ext uri="{BB962C8B-B14F-4D97-AF65-F5344CB8AC3E}">
        <p14:creationId xmlns:p14="http://schemas.microsoft.com/office/powerpoint/2010/main" val="941564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828800" y="3468732"/>
            <a:ext cx="6858000" cy="2755776"/>
          </a:xfrm>
          <a:prstGeom prst="rect">
            <a:avLst/>
          </a:prstGeom>
        </p:spPr>
        <p:txBody>
          <a:bodyPr rtlCol="0">
            <a:normAutofit/>
          </a:bodyPr>
          <a:lstStyle/>
          <a:p>
            <a:pPr lvl="0"/>
            <a:r>
              <a:rPr lang="en-US" noProof="0" dirty="0"/>
              <a:t>Click icon to add picture</a:t>
            </a:r>
            <a:endParaRPr lang="en-GB" noProof="0" dirty="0"/>
          </a:p>
        </p:txBody>
      </p:sp>
      <p:sp>
        <p:nvSpPr>
          <p:cNvPr id="6" name="Text Placeholder 5"/>
          <p:cNvSpPr>
            <a:spLocks noGrp="1"/>
          </p:cNvSpPr>
          <p:nvPr>
            <p:ph type="body" sz="quarter" idx="11"/>
          </p:nvPr>
        </p:nvSpPr>
        <p:spPr>
          <a:xfrm>
            <a:off x="1828800" y="2204864"/>
            <a:ext cx="6858000" cy="1143000"/>
          </a:xfrm>
          <a:prstGeom prst="rect">
            <a:avLst/>
          </a:prstGeom>
        </p:spPr>
        <p:txBody>
          <a:bodyPr/>
          <a:lstStyle/>
          <a:p>
            <a:pPr lvl="0"/>
            <a:r>
              <a:rPr lang="en-US"/>
              <a:t>Click to edit Master text styles</a:t>
            </a:r>
          </a:p>
        </p:txBody>
      </p:sp>
      <p:sp>
        <p:nvSpPr>
          <p:cNvPr id="7" name="Title Placeholder 1"/>
          <p:cNvSpPr>
            <a:spLocks noGrp="1"/>
          </p:cNvSpPr>
          <p:nvPr>
            <p:ph type="title"/>
          </p:nvPr>
        </p:nvSpPr>
        <p:spPr bwMode="auto">
          <a:xfrm>
            <a:off x="395536" y="908720"/>
            <a:ext cx="828092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cxnSp>
        <p:nvCxnSpPr>
          <p:cNvPr id="12" name="Straight Connector 4"/>
          <p:cNvCxnSpPr/>
          <p:nvPr userDrawn="1"/>
        </p:nvCxnSpPr>
        <p:spPr>
          <a:xfrm>
            <a:off x="395536" y="2060848"/>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4"/>
          <p:cNvCxnSpPr/>
          <p:nvPr userDrawn="1"/>
        </p:nvCxnSpPr>
        <p:spPr>
          <a:xfrm>
            <a:off x="395536" y="908720"/>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74881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8.xml"/><Relationship Id="rId7" Type="http://schemas.openxmlformats.org/officeDocument/2006/relationships/theme" Target="../theme/theme2.xml"/><Relationship Id="rId12" Type="http://schemas.openxmlformats.org/officeDocument/2006/relationships/image" Target="../media/image11.jpe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10.jpeg"/><Relationship Id="rId5" Type="http://schemas.openxmlformats.org/officeDocument/2006/relationships/slideLayout" Target="../slideLayouts/slideLayout10.xml"/><Relationship Id="rId10" Type="http://schemas.openxmlformats.org/officeDocument/2006/relationships/image" Target="../media/image9.jpeg"/><Relationship Id="rId4" Type="http://schemas.openxmlformats.org/officeDocument/2006/relationships/slideLayout" Target="../slideLayouts/slideLayout9.xml"/><Relationship Id="rId9" Type="http://schemas.openxmlformats.org/officeDocument/2006/relationships/image" Target="../media/image8.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5" name="Image 1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004048" y="260648"/>
            <a:ext cx="3737926" cy="553245"/>
          </a:xfrm>
          <a:prstGeom prst="rect">
            <a:avLst/>
          </a:prstGeom>
        </p:spPr>
      </p:pic>
      <p:sp>
        <p:nvSpPr>
          <p:cNvPr id="16" name="Title Placeholder 1"/>
          <p:cNvSpPr>
            <a:spLocks noGrp="1"/>
          </p:cNvSpPr>
          <p:nvPr>
            <p:ph type="title"/>
          </p:nvPr>
        </p:nvSpPr>
        <p:spPr bwMode="auto">
          <a:xfrm>
            <a:off x="395536" y="908720"/>
            <a:ext cx="828092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sp>
        <p:nvSpPr>
          <p:cNvPr id="18" name="Text Placeholder 2"/>
          <p:cNvSpPr>
            <a:spLocks noGrp="1"/>
          </p:cNvSpPr>
          <p:nvPr>
            <p:ph type="body" idx="1"/>
          </p:nvPr>
        </p:nvSpPr>
        <p:spPr bwMode="auto">
          <a:xfrm>
            <a:off x="1828800" y="2234282"/>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1" name="TextBox 18"/>
          <p:cNvSpPr txBox="1"/>
          <p:nvPr/>
        </p:nvSpPr>
        <p:spPr bwMode="auto">
          <a:xfrm>
            <a:off x="395536" y="404664"/>
            <a:ext cx="3456384" cy="169277"/>
          </a:xfrm>
          <a:prstGeom prst="rect">
            <a:avLst/>
          </a:prstGeom>
          <a:noFill/>
        </p:spPr>
        <p:txBody>
          <a:bodyPr wrap="square" lIns="0" tIns="0" rIns="0" bIns="0">
            <a:spAutoFit/>
          </a:bodyPr>
          <a:lstStyle/>
          <a:p>
            <a:pPr algn="l" fontAlgn="auto">
              <a:spcBef>
                <a:spcPts val="0"/>
              </a:spcBef>
              <a:spcAft>
                <a:spcPts val="0"/>
              </a:spcAft>
              <a:defRPr/>
            </a:pPr>
            <a:endParaRPr lang="en-US" sz="1100" b="0" dirty="0">
              <a:solidFill>
                <a:schemeClr val="tx1"/>
              </a:solidFill>
              <a:latin typeface="Arial" pitchFamily="34" charset="0"/>
              <a:cs typeface="Arial" pitchFamily="34" charset="0"/>
            </a:endParaRPr>
          </a:p>
        </p:txBody>
      </p:sp>
      <p:cxnSp>
        <p:nvCxnSpPr>
          <p:cNvPr id="3" name="Connecteur droit 2"/>
          <p:cNvCxnSpPr/>
          <p:nvPr userDrawn="1"/>
        </p:nvCxnSpPr>
        <p:spPr>
          <a:xfrm>
            <a:off x="395536" y="332656"/>
            <a:ext cx="3456384" cy="0"/>
          </a:xfrm>
          <a:prstGeom prst="line">
            <a:avLst/>
          </a:prstGeom>
          <a:ln w="38100">
            <a:solidFill>
              <a:schemeClr val="tx1"/>
            </a:solidFill>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30" r:id="rId5"/>
  </p:sldLayoutIdLst>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5" name="Image 14"/>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004048" y="260648"/>
            <a:ext cx="3737926" cy="553245"/>
          </a:xfrm>
          <a:prstGeom prst="rect">
            <a:avLst/>
          </a:prstGeom>
        </p:spPr>
      </p:pic>
      <p:sp>
        <p:nvSpPr>
          <p:cNvPr id="16" name="Title Placeholder 1"/>
          <p:cNvSpPr>
            <a:spLocks noGrp="1"/>
          </p:cNvSpPr>
          <p:nvPr>
            <p:ph type="title"/>
          </p:nvPr>
        </p:nvSpPr>
        <p:spPr bwMode="auto">
          <a:xfrm>
            <a:off x="395536" y="908720"/>
            <a:ext cx="828092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sp>
        <p:nvSpPr>
          <p:cNvPr id="18" name="Text Placeholder 2"/>
          <p:cNvSpPr>
            <a:spLocks noGrp="1"/>
          </p:cNvSpPr>
          <p:nvPr>
            <p:ph type="body" idx="1"/>
          </p:nvPr>
        </p:nvSpPr>
        <p:spPr bwMode="auto">
          <a:xfrm>
            <a:off x="1828800" y="2234282"/>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1" name="TextBox 18"/>
          <p:cNvSpPr txBox="1"/>
          <p:nvPr/>
        </p:nvSpPr>
        <p:spPr bwMode="auto">
          <a:xfrm>
            <a:off x="395536" y="404664"/>
            <a:ext cx="3456384" cy="169277"/>
          </a:xfrm>
          <a:prstGeom prst="rect">
            <a:avLst/>
          </a:prstGeom>
          <a:noFill/>
        </p:spPr>
        <p:txBody>
          <a:bodyPr wrap="square" lIns="0" tIns="0" rIns="0" bIns="0">
            <a:spAutoFit/>
          </a:bodyPr>
          <a:lstStyle/>
          <a:p>
            <a:pPr algn="l" fontAlgn="auto">
              <a:spcBef>
                <a:spcPts val="0"/>
              </a:spcBef>
              <a:spcAft>
                <a:spcPts val="0"/>
              </a:spcAft>
              <a:defRPr/>
            </a:pPr>
            <a:endParaRPr lang="en-US" sz="1100" b="0" dirty="0">
              <a:solidFill>
                <a:schemeClr val="tx1"/>
              </a:solidFill>
              <a:latin typeface="Arial" pitchFamily="34" charset="0"/>
              <a:cs typeface="Arial" pitchFamily="34" charset="0"/>
            </a:endParaRPr>
          </a:p>
        </p:txBody>
      </p:sp>
      <p:cxnSp>
        <p:nvCxnSpPr>
          <p:cNvPr id="3" name="Connecteur droit 2"/>
          <p:cNvCxnSpPr/>
          <p:nvPr userDrawn="1"/>
        </p:nvCxnSpPr>
        <p:spPr>
          <a:xfrm>
            <a:off x="395536" y="332656"/>
            <a:ext cx="3456384" cy="0"/>
          </a:xfrm>
          <a:prstGeom prst="line">
            <a:avLst/>
          </a:prstGeom>
          <a:ln w="38100">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2" name="Picture 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52712" y="414633"/>
            <a:ext cx="481236" cy="481236"/>
          </a:xfrm>
          <a:prstGeom prst="rect">
            <a:avLst/>
          </a:prstGeom>
        </p:spPr>
      </p:pic>
      <p:pic>
        <p:nvPicPr>
          <p:cNvPr id="4" name="Picture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934977" y="410635"/>
            <a:ext cx="481236" cy="481236"/>
          </a:xfrm>
          <a:prstGeom prst="rect">
            <a:avLst/>
          </a:prstGeom>
        </p:spPr>
      </p:pic>
      <p:pic>
        <p:nvPicPr>
          <p:cNvPr id="5" name="Picture 4"/>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428595" y="414633"/>
            <a:ext cx="477116" cy="477116"/>
          </a:xfrm>
          <a:prstGeom prst="rect">
            <a:avLst/>
          </a:prstGeom>
        </p:spPr>
      </p:pic>
      <p:pic>
        <p:nvPicPr>
          <p:cNvPr id="6" name="Picture 5"/>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889188" y="410757"/>
            <a:ext cx="469079" cy="480992"/>
          </a:xfrm>
          <a:prstGeom prst="rect">
            <a:avLst/>
          </a:prstGeom>
        </p:spPr>
      </p:pic>
    </p:spTree>
    <p:extLst>
      <p:ext uri="{BB962C8B-B14F-4D97-AF65-F5344CB8AC3E}">
        <p14:creationId xmlns:p14="http://schemas.microsoft.com/office/powerpoint/2010/main" val="1186230333"/>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Lst>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990600" y="2819400"/>
            <a:ext cx="7239000" cy="647700"/>
          </a:xfrm>
        </p:spPr>
        <p:txBody>
          <a:bodyPr/>
          <a:lstStyle/>
          <a:p>
            <a:r>
              <a:rPr lang="en-GB" sz="2800" dirty="0"/>
              <a:t>Day 4: Welcome back</a:t>
            </a:r>
            <a:br>
              <a:rPr lang="en-GB" sz="2800" dirty="0"/>
            </a:br>
            <a:endParaRPr lang="en-GB" dirty="0">
              <a:latin typeface="Arial" charset="0"/>
              <a:cs typeface="Arial" charset="0"/>
            </a:endParaRPr>
          </a:p>
        </p:txBody>
      </p:sp>
      <p:sp>
        <p:nvSpPr>
          <p:cNvPr id="10243" name="Subtitle 2"/>
          <p:cNvSpPr>
            <a:spLocks noGrp="1"/>
          </p:cNvSpPr>
          <p:nvPr>
            <p:ph type="subTitle" idx="1"/>
          </p:nvPr>
        </p:nvSpPr>
        <p:spPr/>
        <p:txBody>
          <a:bodyPr>
            <a:normAutofit/>
          </a:bodyPr>
          <a:lstStyle/>
          <a:p>
            <a:r>
              <a:rPr lang="en-GB" sz="1600" dirty="0">
                <a:solidFill>
                  <a:schemeClr val="bg1"/>
                </a:solidFill>
              </a:rPr>
              <a:t>Presentation for the IFRC Sexual and Gender-based Violence course</a:t>
            </a:r>
          </a:p>
          <a:p>
            <a:endParaRPr lang="en-GB" dirty="0">
              <a:latin typeface="Arial"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1475656" y="1844824"/>
            <a:ext cx="6753944" cy="1656184"/>
          </a:xfrm>
        </p:spPr>
        <p:txBody>
          <a:bodyPr/>
          <a:lstStyle/>
          <a:p>
            <a:br>
              <a:rPr lang="en-GB" sz="2800" dirty="0"/>
            </a:br>
            <a:r>
              <a:rPr lang="en-GB" sz="2800" dirty="0"/>
              <a:t>Session 9: Developing Action Plans</a:t>
            </a:r>
            <a:endParaRPr lang="en-GB" dirty="0">
              <a:latin typeface="Arial" charset="0"/>
              <a:cs typeface="Arial" charset="0"/>
            </a:endParaRPr>
          </a:p>
        </p:txBody>
      </p:sp>
      <p:sp>
        <p:nvSpPr>
          <p:cNvPr id="10243" name="Subtitle 2"/>
          <p:cNvSpPr>
            <a:spLocks noGrp="1"/>
          </p:cNvSpPr>
          <p:nvPr>
            <p:ph type="subTitle" idx="1"/>
          </p:nvPr>
        </p:nvSpPr>
        <p:spPr/>
        <p:txBody>
          <a:bodyPr>
            <a:normAutofit/>
          </a:bodyPr>
          <a:lstStyle/>
          <a:p>
            <a:r>
              <a:rPr lang="en-GB" sz="1600" dirty="0">
                <a:solidFill>
                  <a:schemeClr val="bg1"/>
                </a:solidFill>
              </a:rPr>
              <a:t>Presentation for the IFRC Sexual and Gender-based Violence course</a:t>
            </a:r>
          </a:p>
          <a:p>
            <a:endParaRPr lang="en-GB" dirty="0">
              <a:latin typeface="Arial" charset="0"/>
              <a:cs typeface="Arial" charset="0"/>
            </a:endParaRPr>
          </a:p>
        </p:txBody>
      </p:sp>
    </p:spTree>
    <p:extLst>
      <p:ext uri="{BB962C8B-B14F-4D97-AF65-F5344CB8AC3E}">
        <p14:creationId xmlns:p14="http://schemas.microsoft.com/office/powerpoint/2010/main" val="1542453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Applying these skills to your National Society context (30 minutes/10 minute discussion)</a:t>
            </a:r>
          </a:p>
        </p:txBody>
      </p:sp>
      <p:sp>
        <p:nvSpPr>
          <p:cNvPr id="3" name="Content Placeholder 2"/>
          <p:cNvSpPr>
            <a:spLocks noGrp="1"/>
          </p:cNvSpPr>
          <p:nvPr>
            <p:ph idx="1"/>
          </p:nvPr>
        </p:nvSpPr>
        <p:spPr>
          <a:xfrm>
            <a:off x="395536" y="2234282"/>
            <a:ext cx="8291264" cy="4191000"/>
          </a:xfrm>
        </p:spPr>
        <p:txBody>
          <a:bodyPr/>
          <a:lstStyle/>
          <a:p>
            <a:r>
              <a:rPr lang="en-US" sz="2000" dirty="0"/>
              <a:t>Use the Action Plan handout</a:t>
            </a:r>
          </a:p>
          <a:p>
            <a:r>
              <a:rPr lang="en-US" sz="2000" dirty="0"/>
              <a:t>For your NS (you should use the internet, send emails today to others you need information from)</a:t>
            </a:r>
          </a:p>
          <a:p>
            <a:pPr marL="457200" indent="-457200">
              <a:buAutoNum type="arabicParenR"/>
            </a:pPr>
            <a:r>
              <a:rPr lang="en-US" sz="2000" dirty="0"/>
              <a:t>Map the field</a:t>
            </a:r>
            <a:r>
              <a:rPr lang="en-GB" sz="2000" dirty="0"/>
              <a:t> including your own NS policies</a:t>
            </a:r>
          </a:p>
          <a:p>
            <a:pPr marL="635000" lvl="1" indent="-457200">
              <a:buAutoNum type="arabicParenR"/>
            </a:pPr>
            <a:r>
              <a:rPr lang="en-GB" sz="1800" dirty="0"/>
              <a:t>Identify which departments need to be involved and how</a:t>
            </a:r>
          </a:p>
          <a:p>
            <a:pPr marL="635000" lvl="1" indent="-457200">
              <a:buAutoNum type="arabicParenR"/>
            </a:pPr>
            <a:r>
              <a:rPr lang="en-GB" sz="1800" dirty="0"/>
              <a:t>Who are the other actors (outside your NS)</a:t>
            </a:r>
          </a:p>
          <a:p>
            <a:pPr marL="635000" lvl="1" indent="-457200">
              <a:buAutoNum type="arabicParenR"/>
            </a:pPr>
            <a:r>
              <a:rPr lang="en-GB" sz="1800" dirty="0"/>
              <a:t>Who are the at risk groups</a:t>
            </a:r>
          </a:p>
          <a:p>
            <a:pPr marL="635000" lvl="1" indent="-457200">
              <a:buAutoNum type="arabicParenR"/>
            </a:pPr>
            <a:r>
              <a:rPr lang="en-GB" sz="1800" dirty="0"/>
              <a:t>What specific actions can be taken in each sector/team you have prioritised</a:t>
            </a:r>
          </a:p>
          <a:p>
            <a:pPr marL="635000" lvl="1" indent="-457200">
              <a:buAutoNum type="arabicParenR"/>
            </a:pPr>
            <a:r>
              <a:rPr lang="en-GB" sz="1800" dirty="0"/>
              <a:t>How will you generate resources for any activities?</a:t>
            </a:r>
          </a:p>
          <a:p>
            <a:pPr marL="457200" indent="-457200">
              <a:buAutoNum type="arabicParenR"/>
            </a:pPr>
            <a:r>
              <a:rPr lang="en-GB" sz="2000" dirty="0"/>
              <a:t>Come up with a small project/activity – might be completing and publishing the field map/working with others/finalising and running this training and “pitch it” to us in 3-5 minutes on Thursday!</a:t>
            </a:r>
            <a:endParaRPr lang="en-US" sz="2000" dirty="0"/>
          </a:p>
        </p:txBody>
      </p:sp>
    </p:spTree>
    <p:extLst>
      <p:ext uri="{BB962C8B-B14F-4D97-AF65-F5344CB8AC3E}">
        <p14:creationId xmlns:p14="http://schemas.microsoft.com/office/powerpoint/2010/main" val="1785543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2555776" y="2636912"/>
            <a:ext cx="5673824" cy="1066800"/>
          </a:xfrm>
        </p:spPr>
        <p:txBody>
          <a:bodyPr/>
          <a:lstStyle/>
          <a:p>
            <a:br>
              <a:rPr lang="en-GB" sz="2800" dirty="0"/>
            </a:br>
            <a:r>
              <a:rPr lang="en-GB" sz="2800" dirty="0"/>
              <a:t>Session 10: SGBV training in your National Society</a:t>
            </a:r>
            <a:endParaRPr lang="en-GB" dirty="0">
              <a:latin typeface="Arial" charset="0"/>
              <a:cs typeface="Arial" charset="0"/>
            </a:endParaRPr>
          </a:p>
        </p:txBody>
      </p:sp>
      <p:sp>
        <p:nvSpPr>
          <p:cNvPr id="10243" name="Subtitle 2"/>
          <p:cNvSpPr>
            <a:spLocks noGrp="1"/>
          </p:cNvSpPr>
          <p:nvPr>
            <p:ph type="subTitle" idx="1"/>
          </p:nvPr>
        </p:nvSpPr>
        <p:spPr/>
        <p:txBody>
          <a:bodyPr>
            <a:normAutofit/>
          </a:bodyPr>
          <a:lstStyle/>
          <a:p>
            <a:r>
              <a:rPr lang="en-GB" sz="1600" dirty="0">
                <a:solidFill>
                  <a:schemeClr val="bg1"/>
                </a:solidFill>
              </a:rPr>
              <a:t>Presentation for the IFRC Sexual and Gender-based Violence course</a:t>
            </a:r>
          </a:p>
          <a:p>
            <a:endParaRPr lang="en-GB" dirty="0">
              <a:latin typeface="Arial" charset="0"/>
              <a:cs typeface="Arial" charset="0"/>
            </a:endParaRPr>
          </a:p>
        </p:txBody>
      </p:sp>
    </p:spTree>
    <p:extLst>
      <p:ext uri="{BB962C8B-B14F-4D97-AF65-F5344CB8AC3E}">
        <p14:creationId xmlns:p14="http://schemas.microsoft.com/office/powerpoint/2010/main" val="2857187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Group work!</a:t>
            </a:r>
          </a:p>
        </p:txBody>
      </p:sp>
      <p:sp>
        <p:nvSpPr>
          <p:cNvPr id="3" name="Content Placeholder 2"/>
          <p:cNvSpPr>
            <a:spLocks noGrp="1"/>
          </p:cNvSpPr>
          <p:nvPr>
            <p:ph idx="1"/>
          </p:nvPr>
        </p:nvSpPr>
        <p:spPr>
          <a:xfrm>
            <a:off x="395536" y="2276872"/>
            <a:ext cx="8291264" cy="4148410"/>
          </a:xfrm>
        </p:spPr>
        <p:txBody>
          <a:bodyPr/>
          <a:lstStyle/>
          <a:p>
            <a:r>
              <a:rPr lang="en-GB" dirty="0"/>
              <a:t>In your groups prepare a short presentation on SGBV in emergencies to present to your National Society</a:t>
            </a:r>
          </a:p>
          <a:p>
            <a:r>
              <a:rPr lang="en-GB" dirty="0"/>
              <a:t>45 minutes to prepare in groups and then present to one other group </a:t>
            </a:r>
          </a:p>
          <a:p>
            <a:endParaRPr lang="en-GB" dirty="0"/>
          </a:p>
          <a:p>
            <a:r>
              <a:rPr lang="en-GB" dirty="0"/>
              <a:t>This presentation should be 20 minutes and include the following key messages:</a:t>
            </a:r>
          </a:p>
          <a:p>
            <a:pPr lvl="1"/>
            <a:r>
              <a:rPr lang="en-GB" dirty="0"/>
              <a:t>What is Sexual and gender-based violence</a:t>
            </a:r>
          </a:p>
          <a:p>
            <a:pPr lvl="1"/>
            <a:r>
              <a:rPr lang="en-GB" dirty="0"/>
              <a:t>What is a survivor centred approach</a:t>
            </a:r>
          </a:p>
          <a:p>
            <a:pPr lvl="1"/>
            <a:r>
              <a:rPr lang="en-GB" dirty="0"/>
              <a:t>What is the RCRC role</a:t>
            </a:r>
          </a:p>
          <a:p>
            <a:pPr lvl="1"/>
            <a:r>
              <a:rPr lang="en-GB" dirty="0"/>
              <a:t>Where can we get resources and capacity? This can include financial / human / networking etc.</a:t>
            </a:r>
          </a:p>
        </p:txBody>
      </p:sp>
    </p:spTree>
    <p:extLst>
      <p:ext uri="{BB962C8B-B14F-4D97-AF65-F5344CB8AC3E}">
        <p14:creationId xmlns:p14="http://schemas.microsoft.com/office/powerpoint/2010/main" val="402373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1403648" y="1844824"/>
            <a:ext cx="6825952" cy="1656184"/>
          </a:xfrm>
        </p:spPr>
        <p:txBody>
          <a:bodyPr/>
          <a:lstStyle/>
          <a:p>
            <a:br>
              <a:rPr lang="en-GB" sz="2800" dirty="0"/>
            </a:br>
            <a:r>
              <a:rPr lang="en-GB" sz="2800" dirty="0"/>
              <a:t>Session 11: Evaluation and wrap up</a:t>
            </a:r>
            <a:endParaRPr lang="en-GB" dirty="0">
              <a:latin typeface="Arial" charset="0"/>
              <a:cs typeface="Arial" charset="0"/>
            </a:endParaRPr>
          </a:p>
        </p:txBody>
      </p:sp>
      <p:sp>
        <p:nvSpPr>
          <p:cNvPr id="10243" name="Subtitle 2"/>
          <p:cNvSpPr>
            <a:spLocks noGrp="1"/>
          </p:cNvSpPr>
          <p:nvPr>
            <p:ph type="subTitle" idx="1"/>
          </p:nvPr>
        </p:nvSpPr>
        <p:spPr/>
        <p:txBody>
          <a:bodyPr>
            <a:normAutofit/>
          </a:bodyPr>
          <a:lstStyle/>
          <a:p>
            <a:r>
              <a:rPr lang="en-GB" sz="1600" dirty="0">
                <a:solidFill>
                  <a:schemeClr val="bg1"/>
                </a:solidFill>
              </a:rPr>
              <a:t>Presentation for the IFRC Sexual and Gender-based Violence course</a:t>
            </a:r>
          </a:p>
          <a:p>
            <a:endParaRPr lang="en-GB" dirty="0">
              <a:latin typeface="Arial" charset="0"/>
              <a:cs typeface="Arial" charset="0"/>
            </a:endParaRPr>
          </a:p>
        </p:txBody>
      </p:sp>
    </p:spTree>
    <p:extLst>
      <p:ext uri="{BB962C8B-B14F-4D97-AF65-F5344CB8AC3E}">
        <p14:creationId xmlns:p14="http://schemas.microsoft.com/office/powerpoint/2010/main" val="3507743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Wrapping up</a:t>
            </a:r>
          </a:p>
        </p:txBody>
      </p:sp>
      <p:sp>
        <p:nvSpPr>
          <p:cNvPr id="3" name="Plassholder for innhold 2"/>
          <p:cNvSpPr>
            <a:spLocks noGrp="1"/>
          </p:cNvSpPr>
          <p:nvPr>
            <p:ph idx="1"/>
          </p:nvPr>
        </p:nvSpPr>
        <p:spPr>
          <a:xfrm>
            <a:off x="395536" y="2234282"/>
            <a:ext cx="8291264" cy="4191000"/>
          </a:xfrm>
        </p:spPr>
        <p:txBody>
          <a:bodyPr/>
          <a:lstStyle/>
          <a:p>
            <a:pPr marL="635000" lvl="1" indent="-457200"/>
            <a:r>
              <a:rPr lang="nb-NO" sz="2200" dirty="0"/>
              <a:t>Follow up and next steps</a:t>
            </a:r>
          </a:p>
          <a:p>
            <a:pPr marL="635000" lvl="1" indent="-457200"/>
            <a:r>
              <a:rPr lang="nb-NO" sz="2200" dirty="0"/>
              <a:t>Final questions</a:t>
            </a:r>
          </a:p>
          <a:p>
            <a:pPr marL="635000" lvl="1" indent="-457200"/>
            <a:r>
              <a:rPr lang="nb-NO" sz="2200" dirty="0"/>
              <a:t>Course evaluation</a:t>
            </a:r>
          </a:p>
          <a:p>
            <a:pPr marL="635000" lvl="1" indent="-457200"/>
            <a:r>
              <a:rPr lang="nb-NO" sz="2200" dirty="0"/>
              <a:t>Post test</a:t>
            </a:r>
          </a:p>
          <a:p>
            <a:pPr marL="635000" lvl="1" indent="-457200"/>
            <a:r>
              <a:rPr lang="nb-NO" sz="2200" dirty="0"/>
              <a:t>Exercise to finish the training </a:t>
            </a:r>
          </a:p>
        </p:txBody>
      </p:sp>
    </p:spTree>
    <p:extLst>
      <p:ext uri="{BB962C8B-B14F-4D97-AF65-F5344CB8AC3E}">
        <p14:creationId xmlns:p14="http://schemas.microsoft.com/office/powerpoint/2010/main" val="2498358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07504" y="116632"/>
            <a:ext cx="8928992" cy="6624736"/>
          </a:xfrm>
          <a:prstGeom prst="rect">
            <a:avLst/>
          </a:prstGeom>
          <a:solidFill>
            <a:srgbClr val="B4ACA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noFill/>
            </a:endParaRPr>
          </a:p>
        </p:txBody>
      </p:sp>
      <p:sp>
        <p:nvSpPr>
          <p:cNvPr id="5" name="Rectangle 4"/>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fr-FR"/>
          </a:p>
        </p:txBody>
      </p:sp>
      <p:sp>
        <p:nvSpPr>
          <p:cNvPr id="6" name="Rectangle 5"/>
          <p:cNvSpPr>
            <a:spLocks noChangeArrowheads="1"/>
          </p:cNvSpPr>
          <p:nvPr/>
        </p:nvSpPr>
        <p:spPr bwMode="auto">
          <a:xfrm>
            <a:off x="1106488" y="1093788"/>
            <a:ext cx="20955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fr-FR"/>
          </a:p>
        </p:txBody>
      </p:sp>
      <p:sp>
        <p:nvSpPr>
          <p:cNvPr id="8" name="Rectangle 7"/>
          <p:cNvSpPr>
            <a:spLocks noChangeArrowheads="1"/>
          </p:cNvSpPr>
          <p:nvPr/>
        </p:nvSpPr>
        <p:spPr bwMode="auto">
          <a:xfrm>
            <a:off x="849313" y="1052513"/>
            <a:ext cx="7467600" cy="3413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spAutoFit/>
          </a:bodyPr>
          <a:lstStyle/>
          <a:p>
            <a:r>
              <a:rPr lang="en-US" sz="3600" b="1" dirty="0">
                <a:solidFill>
                  <a:schemeClr val="bg1"/>
                </a:solidFill>
              </a:rPr>
              <a:t>Thank you</a:t>
            </a:r>
            <a:r>
              <a:rPr lang="en-US" sz="3600" dirty="0">
                <a:solidFill>
                  <a:schemeClr val="bg1"/>
                </a:solidFill>
                <a:latin typeface="45 Helvetica Light" charset="0"/>
              </a:rPr>
              <a:t> </a:t>
            </a:r>
          </a:p>
          <a:p>
            <a:endParaRPr lang="fr-FR" sz="1200" dirty="0">
              <a:solidFill>
                <a:srgbClr val="FFFFFF"/>
              </a:solidFill>
            </a:endParaRPr>
          </a:p>
          <a:p>
            <a:endParaRPr lang="fr-FR" sz="1200" dirty="0">
              <a:solidFill>
                <a:srgbClr val="FFFFFF"/>
              </a:solidFill>
            </a:endParaRPr>
          </a:p>
          <a:p>
            <a:r>
              <a:rPr lang="fr-FR" sz="1200" dirty="0">
                <a:solidFill>
                  <a:srgbClr val="FFFFFF"/>
                </a:solidFill>
              </a:rPr>
              <a:t>© International </a:t>
            </a:r>
            <a:r>
              <a:rPr lang="fr-FR" sz="1200" dirty="0" err="1">
                <a:solidFill>
                  <a:srgbClr val="FFFFFF"/>
                </a:solidFill>
              </a:rPr>
              <a:t>Federation</a:t>
            </a:r>
            <a:r>
              <a:rPr lang="fr-FR" sz="1200" dirty="0">
                <a:solidFill>
                  <a:srgbClr val="FFFFFF"/>
                </a:solidFill>
              </a:rPr>
              <a:t> of </a:t>
            </a:r>
            <a:r>
              <a:rPr lang="fr-FR" sz="1200" dirty="0" err="1">
                <a:solidFill>
                  <a:srgbClr val="FFFFFF"/>
                </a:solidFill>
              </a:rPr>
              <a:t>Red</a:t>
            </a:r>
            <a:r>
              <a:rPr lang="fr-FR" sz="1200" dirty="0">
                <a:solidFill>
                  <a:srgbClr val="FFFFFF"/>
                </a:solidFill>
              </a:rPr>
              <a:t> Cross and </a:t>
            </a:r>
            <a:r>
              <a:rPr lang="fr-FR" sz="1200" dirty="0" err="1">
                <a:solidFill>
                  <a:srgbClr val="FFFFFF"/>
                </a:solidFill>
              </a:rPr>
              <a:t>Red</a:t>
            </a:r>
            <a:r>
              <a:rPr lang="fr-FR" sz="1200" dirty="0">
                <a:solidFill>
                  <a:srgbClr val="FFFFFF"/>
                </a:solidFill>
              </a:rPr>
              <a:t> Crescent </a:t>
            </a:r>
            <a:r>
              <a:rPr lang="fr-FR" sz="1200" dirty="0" err="1">
                <a:solidFill>
                  <a:srgbClr val="FFFFFF"/>
                </a:solidFill>
              </a:rPr>
              <a:t>Societies</a:t>
            </a:r>
            <a:r>
              <a:rPr lang="fr-FR" sz="1200" dirty="0">
                <a:solidFill>
                  <a:srgbClr val="FFFFFF"/>
                </a:solidFill>
              </a:rPr>
              <a:t>, Geneva, 2014. </a:t>
            </a:r>
          </a:p>
          <a:p>
            <a:endParaRPr lang="fr-CH" sz="1200" dirty="0">
              <a:solidFill>
                <a:srgbClr val="FFFFFF"/>
              </a:solidFill>
            </a:endParaRPr>
          </a:p>
          <a:p>
            <a:r>
              <a:rPr lang="fr-CH" sz="1200" i="1" dirty="0">
                <a:solidFill>
                  <a:srgbClr val="CF1C21"/>
                </a:solidFill>
              </a:rPr>
              <a:t>Add any information to copyrighted materials here</a:t>
            </a:r>
            <a:r>
              <a:rPr lang="en-US" sz="1200" i="1" dirty="0">
                <a:solidFill>
                  <a:srgbClr val="CF1C21"/>
                </a:solidFill>
              </a:rPr>
              <a:t>. </a:t>
            </a:r>
          </a:p>
          <a:p>
            <a:endParaRPr lang="fr-FR" sz="1200" dirty="0">
              <a:solidFill>
                <a:srgbClr val="FFFFFF"/>
              </a:solidFill>
            </a:endParaRPr>
          </a:p>
          <a:p>
            <a:r>
              <a:rPr lang="fr-FR" sz="1200" dirty="0" err="1">
                <a:solidFill>
                  <a:srgbClr val="FFFFFF"/>
                </a:solidFill>
              </a:rPr>
              <a:t>Any</a:t>
            </a:r>
            <a:r>
              <a:rPr lang="fr-FR" sz="1200" dirty="0">
                <a:solidFill>
                  <a:srgbClr val="FFFFFF"/>
                </a:solidFill>
              </a:rPr>
              <a:t> part of </a:t>
            </a:r>
            <a:r>
              <a:rPr lang="fr-FR" sz="1200" dirty="0" err="1">
                <a:solidFill>
                  <a:srgbClr val="FFFFFF"/>
                </a:solidFill>
              </a:rPr>
              <a:t>this</a:t>
            </a:r>
            <a:r>
              <a:rPr lang="fr-FR" sz="1200" dirty="0">
                <a:solidFill>
                  <a:srgbClr val="FFFFFF"/>
                </a:solidFill>
              </a:rPr>
              <a:t> </a:t>
            </a:r>
            <a:r>
              <a:rPr lang="fr-FR" sz="1200" dirty="0" err="1">
                <a:solidFill>
                  <a:srgbClr val="FFFFFF"/>
                </a:solidFill>
              </a:rPr>
              <a:t>presentation</a:t>
            </a:r>
            <a:r>
              <a:rPr lang="fr-FR" sz="1200" dirty="0">
                <a:solidFill>
                  <a:srgbClr val="FFFFFF"/>
                </a:solidFill>
              </a:rPr>
              <a:t> </a:t>
            </a:r>
            <a:r>
              <a:rPr lang="fr-FR" sz="1200" dirty="0" err="1">
                <a:solidFill>
                  <a:srgbClr val="FFFFFF"/>
                </a:solidFill>
              </a:rPr>
              <a:t>may</a:t>
            </a:r>
            <a:r>
              <a:rPr lang="fr-FR" sz="1200" dirty="0">
                <a:solidFill>
                  <a:srgbClr val="FFFFFF"/>
                </a:solidFill>
              </a:rPr>
              <a:t> </a:t>
            </a:r>
            <a:r>
              <a:rPr lang="fr-FR" sz="1200" dirty="0" err="1">
                <a:solidFill>
                  <a:srgbClr val="FFFFFF"/>
                </a:solidFill>
              </a:rPr>
              <a:t>be</a:t>
            </a:r>
            <a:r>
              <a:rPr lang="fr-FR" sz="1200" dirty="0">
                <a:solidFill>
                  <a:srgbClr val="FFFFFF"/>
                </a:solidFill>
              </a:rPr>
              <a:t> </a:t>
            </a:r>
            <a:r>
              <a:rPr lang="fr-FR" sz="1200" dirty="0" err="1">
                <a:solidFill>
                  <a:srgbClr val="FFFFFF"/>
                </a:solidFill>
              </a:rPr>
              <a:t>cited</a:t>
            </a:r>
            <a:r>
              <a:rPr lang="fr-FR" sz="1200" dirty="0">
                <a:solidFill>
                  <a:srgbClr val="FFFFFF"/>
                </a:solidFill>
              </a:rPr>
              <a:t>, </a:t>
            </a:r>
            <a:r>
              <a:rPr lang="fr-FR" sz="1200" dirty="0" err="1">
                <a:solidFill>
                  <a:srgbClr val="FFFFFF"/>
                </a:solidFill>
              </a:rPr>
              <a:t>copied</a:t>
            </a:r>
            <a:r>
              <a:rPr lang="fr-FR" sz="1200" dirty="0">
                <a:solidFill>
                  <a:srgbClr val="FFFFFF"/>
                </a:solidFill>
              </a:rPr>
              <a:t>, </a:t>
            </a:r>
            <a:r>
              <a:rPr lang="fr-FR" sz="1200" dirty="0" err="1">
                <a:solidFill>
                  <a:srgbClr val="FFFFFF"/>
                </a:solidFill>
              </a:rPr>
              <a:t>translated</a:t>
            </a:r>
            <a:r>
              <a:rPr lang="fr-FR" sz="1200" dirty="0">
                <a:solidFill>
                  <a:srgbClr val="FFFFFF"/>
                </a:solidFill>
              </a:rPr>
              <a:t> </a:t>
            </a:r>
            <a:r>
              <a:rPr lang="fr-FR" sz="1200" dirty="0" err="1">
                <a:solidFill>
                  <a:srgbClr val="FFFFFF"/>
                </a:solidFill>
              </a:rPr>
              <a:t>into</a:t>
            </a:r>
            <a:r>
              <a:rPr lang="fr-FR" sz="1200" dirty="0">
                <a:solidFill>
                  <a:srgbClr val="FFFFFF"/>
                </a:solidFill>
              </a:rPr>
              <a:t> </a:t>
            </a:r>
            <a:r>
              <a:rPr lang="fr-FR" sz="1200" dirty="0" err="1">
                <a:solidFill>
                  <a:srgbClr val="FFFFFF"/>
                </a:solidFill>
              </a:rPr>
              <a:t>other</a:t>
            </a:r>
            <a:r>
              <a:rPr lang="fr-FR" sz="1200" dirty="0">
                <a:solidFill>
                  <a:srgbClr val="FFFFFF"/>
                </a:solidFill>
              </a:rPr>
              <a:t> </a:t>
            </a:r>
            <a:r>
              <a:rPr lang="fr-FR" sz="1200" dirty="0" err="1">
                <a:solidFill>
                  <a:srgbClr val="FFFFFF"/>
                </a:solidFill>
              </a:rPr>
              <a:t>languages</a:t>
            </a:r>
            <a:r>
              <a:rPr lang="fr-FR" sz="1200" dirty="0">
                <a:solidFill>
                  <a:srgbClr val="FFFFFF"/>
                </a:solidFill>
              </a:rPr>
              <a:t> or </a:t>
            </a:r>
            <a:r>
              <a:rPr lang="fr-FR" sz="1200" dirty="0" err="1">
                <a:solidFill>
                  <a:srgbClr val="FFFFFF"/>
                </a:solidFill>
              </a:rPr>
              <a:t>adapted</a:t>
            </a:r>
            <a:r>
              <a:rPr lang="fr-FR" sz="1200" dirty="0">
                <a:solidFill>
                  <a:srgbClr val="FFFFFF"/>
                </a:solidFill>
              </a:rPr>
              <a:t> to </a:t>
            </a:r>
            <a:r>
              <a:rPr lang="fr-FR" sz="1200" dirty="0" err="1">
                <a:solidFill>
                  <a:srgbClr val="FFFFFF"/>
                </a:solidFill>
              </a:rPr>
              <a:t>meet</a:t>
            </a:r>
            <a:r>
              <a:rPr lang="fr-FR" sz="1200" dirty="0">
                <a:solidFill>
                  <a:srgbClr val="FFFFFF"/>
                </a:solidFill>
              </a:rPr>
              <a:t> local </a:t>
            </a:r>
            <a:r>
              <a:rPr lang="fr-FR" sz="1200" dirty="0" err="1">
                <a:solidFill>
                  <a:srgbClr val="FFFFFF"/>
                </a:solidFill>
              </a:rPr>
              <a:t>needs</a:t>
            </a:r>
            <a:r>
              <a:rPr lang="fr-FR" sz="1200" dirty="0">
                <a:solidFill>
                  <a:srgbClr val="FFFFFF"/>
                </a:solidFill>
              </a:rPr>
              <a:t> </a:t>
            </a:r>
            <a:r>
              <a:rPr lang="fr-FR" sz="1200" dirty="0" err="1">
                <a:solidFill>
                  <a:srgbClr val="FFFFFF"/>
                </a:solidFill>
              </a:rPr>
              <a:t>without</a:t>
            </a:r>
            <a:r>
              <a:rPr lang="fr-FR" sz="1200" dirty="0">
                <a:solidFill>
                  <a:srgbClr val="FFFFFF"/>
                </a:solidFill>
              </a:rPr>
              <a:t> </a:t>
            </a:r>
            <a:r>
              <a:rPr lang="fr-FR" sz="1200" dirty="0" err="1">
                <a:solidFill>
                  <a:srgbClr val="FFFFFF"/>
                </a:solidFill>
              </a:rPr>
              <a:t>prior</a:t>
            </a:r>
            <a:r>
              <a:rPr lang="fr-FR" sz="1200" dirty="0">
                <a:solidFill>
                  <a:srgbClr val="FFFFFF"/>
                </a:solidFill>
              </a:rPr>
              <a:t> permission </a:t>
            </a:r>
            <a:r>
              <a:rPr lang="fr-FR" sz="1200" dirty="0" err="1">
                <a:solidFill>
                  <a:srgbClr val="FFFFFF"/>
                </a:solidFill>
              </a:rPr>
              <a:t>from</a:t>
            </a:r>
            <a:r>
              <a:rPr lang="fr-FR" sz="1200" dirty="0">
                <a:solidFill>
                  <a:srgbClr val="FFFFFF"/>
                </a:solidFill>
              </a:rPr>
              <a:t> the International </a:t>
            </a:r>
            <a:r>
              <a:rPr lang="fr-FR" sz="1200" dirty="0" err="1">
                <a:solidFill>
                  <a:srgbClr val="FFFFFF"/>
                </a:solidFill>
              </a:rPr>
              <a:t>Federation</a:t>
            </a:r>
            <a:r>
              <a:rPr lang="fr-FR" sz="1200" dirty="0">
                <a:solidFill>
                  <a:srgbClr val="FFFFFF"/>
                </a:solidFill>
              </a:rPr>
              <a:t> of </a:t>
            </a:r>
            <a:r>
              <a:rPr lang="fr-FR" sz="1200" dirty="0" err="1">
                <a:solidFill>
                  <a:srgbClr val="FFFFFF"/>
                </a:solidFill>
              </a:rPr>
              <a:t>Red</a:t>
            </a:r>
            <a:r>
              <a:rPr lang="fr-FR" sz="1200" dirty="0">
                <a:solidFill>
                  <a:srgbClr val="FFFFFF"/>
                </a:solidFill>
              </a:rPr>
              <a:t> Cross and </a:t>
            </a:r>
            <a:r>
              <a:rPr lang="fr-FR" sz="1200" dirty="0" err="1">
                <a:solidFill>
                  <a:srgbClr val="FFFFFF"/>
                </a:solidFill>
              </a:rPr>
              <a:t>Red</a:t>
            </a:r>
            <a:r>
              <a:rPr lang="fr-FR" sz="1200" dirty="0">
                <a:solidFill>
                  <a:srgbClr val="FFFFFF"/>
                </a:solidFill>
              </a:rPr>
              <a:t> Crescent </a:t>
            </a:r>
            <a:r>
              <a:rPr lang="fr-FR" sz="1200" dirty="0" err="1">
                <a:solidFill>
                  <a:srgbClr val="FFFFFF"/>
                </a:solidFill>
              </a:rPr>
              <a:t>Societies</a:t>
            </a:r>
            <a:r>
              <a:rPr lang="fr-FR" sz="1200" dirty="0">
                <a:solidFill>
                  <a:srgbClr val="FFFFFF"/>
                </a:solidFill>
              </a:rPr>
              <a:t>, </a:t>
            </a:r>
            <a:r>
              <a:rPr lang="fr-FR" sz="1200" dirty="0" err="1">
                <a:solidFill>
                  <a:srgbClr val="FFFFFF"/>
                </a:solidFill>
              </a:rPr>
              <a:t>provided</a:t>
            </a:r>
            <a:r>
              <a:rPr lang="fr-FR" sz="1200" dirty="0">
                <a:solidFill>
                  <a:srgbClr val="FFFFFF"/>
                </a:solidFill>
              </a:rPr>
              <a:t> </a:t>
            </a:r>
            <a:r>
              <a:rPr lang="fr-FR" sz="1200" dirty="0" err="1">
                <a:solidFill>
                  <a:srgbClr val="FFFFFF"/>
                </a:solidFill>
              </a:rPr>
              <a:t>that</a:t>
            </a:r>
            <a:r>
              <a:rPr lang="fr-FR" sz="1200" dirty="0">
                <a:solidFill>
                  <a:srgbClr val="FFFFFF"/>
                </a:solidFill>
              </a:rPr>
              <a:t> the source </a:t>
            </a:r>
            <a:r>
              <a:rPr lang="fr-FR" sz="1200" dirty="0" err="1">
                <a:solidFill>
                  <a:srgbClr val="FFFFFF"/>
                </a:solidFill>
              </a:rPr>
              <a:t>is</a:t>
            </a:r>
            <a:r>
              <a:rPr lang="fr-FR" sz="1200" dirty="0">
                <a:solidFill>
                  <a:srgbClr val="FFFFFF"/>
                </a:solidFill>
              </a:rPr>
              <a:t> </a:t>
            </a:r>
            <a:r>
              <a:rPr lang="fr-FR" sz="1200" dirty="0" err="1">
                <a:solidFill>
                  <a:srgbClr val="FFFFFF"/>
                </a:solidFill>
              </a:rPr>
              <a:t>clearly</a:t>
            </a:r>
            <a:r>
              <a:rPr lang="fr-FR" sz="1200" dirty="0">
                <a:solidFill>
                  <a:srgbClr val="FFFFFF"/>
                </a:solidFill>
              </a:rPr>
              <a:t> </a:t>
            </a:r>
            <a:r>
              <a:rPr lang="fr-FR" sz="1200" dirty="0" err="1">
                <a:solidFill>
                  <a:srgbClr val="FFFFFF"/>
                </a:solidFill>
              </a:rPr>
              <a:t>stated</a:t>
            </a:r>
            <a:r>
              <a:rPr lang="fr-FR" sz="1200" dirty="0">
                <a:solidFill>
                  <a:srgbClr val="FFFFFF"/>
                </a:solidFill>
              </a:rPr>
              <a:t>. </a:t>
            </a:r>
            <a:r>
              <a:rPr lang="fr-FR" sz="1200" dirty="0" err="1">
                <a:solidFill>
                  <a:srgbClr val="FFFFFF"/>
                </a:solidFill>
              </a:rPr>
              <a:t>Requests</a:t>
            </a:r>
            <a:r>
              <a:rPr lang="fr-FR" sz="1200" dirty="0">
                <a:solidFill>
                  <a:srgbClr val="FFFFFF"/>
                </a:solidFill>
              </a:rPr>
              <a:t> for commercial reproduction </a:t>
            </a:r>
            <a:r>
              <a:rPr lang="fr-FR" sz="1200" dirty="0" err="1">
                <a:solidFill>
                  <a:srgbClr val="FFFFFF"/>
                </a:solidFill>
              </a:rPr>
              <a:t>should</a:t>
            </a:r>
            <a:r>
              <a:rPr lang="fr-FR" sz="1200" dirty="0">
                <a:solidFill>
                  <a:srgbClr val="FFFFFF"/>
                </a:solidFill>
              </a:rPr>
              <a:t> </a:t>
            </a:r>
            <a:r>
              <a:rPr lang="fr-FR" sz="1200" dirty="0" err="1">
                <a:solidFill>
                  <a:srgbClr val="FFFFFF"/>
                </a:solidFill>
              </a:rPr>
              <a:t>be</a:t>
            </a:r>
            <a:r>
              <a:rPr lang="fr-FR" sz="1200" dirty="0">
                <a:solidFill>
                  <a:srgbClr val="FFFFFF"/>
                </a:solidFill>
              </a:rPr>
              <a:t> </a:t>
            </a:r>
            <a:r>
              <a:rPr lang="fr-FR" sz="1200" dirty="0" err="1">
                <a:solidFill>
                  <a:srgbClr val="FFFFFF"/>
                </a:solidFill>
              </a:rPr>
              <a:t>directed</a:t>
            </a:r>
            <a:r>
              <a:rPr lang="fr-FR" sz="1200" dirty="0">
                <a:solidFill>
                  <a:srgbClr val="FFFFFF"/>
                </a:solidFill>
              </a:rPr>
              <a:t> to the IFRC </a:t>
            </a:r>
            <a:r>
              <a:rPr lang="fr-FR" sz="1200" dirty="0" err="1">
                <a:solidFill>
                  <a:srgbClr val="FFFFFF"/>
                </a:solidFill>
              </a:rPr>
              <a:t>Secretariat</a:t>
            </a:r>
            <a:r>
              <a:rPr lang="fr-FR" sz="1200" dirty="0">
                <a:solidFill>
                  <a:srgbClr val="FFFFFF"/>
                </a:solidFill>
              </a:rPr>
              <a:t> </a:t>
            </a:r>
            <a:r>
              <a:rPr lang="fr-FR" sz="1200" dirty="0" err="1">
                <a:solidFill>
                  <a:srgbClr val="FFFFFF"/>
                </a:solidFill>
              </a:rPr>
              <a:t>at</a:t>
            </a:r>
            <a:r>
              <a:rPr lang="fr-FR" sz="1200" dirty="0">
                <a:solidFill>
                  <a:srgbClr val="FFFFFF"/>
                </a:solidFill>
              </a:rPr>
              <a:t> </a:t>
            </a:r>
            <a:r>
              <a:rPr lang="fr-FR" sz="1200" dirty="0" err="1">
                <a:solidFill>
                  <a:srgbClr val="FFFFFF"/>
                </a:solidFill>
              </a:rPr>
              <a:t>secretariat@ifrc.org</a:t>
            </a:r>
            <a:endParaRPr lang="fr-FR" sz="1200" dirty="0">
              <a:solidFill>
                <a:srgbClr val="FFFFFF"/>
              </a:solidFill>
            </a:endParaRPr>
          </a:p>
          <a:p>
            <a:endParaRPr lang="fr-FR" sz="1200" dirty="0">
              <a:solidFill>
                <a:srgbClr val="FFFFFF"/>
              </a:solidFill>
            </a:endParaRPr>
          </a:p>
          <a:p>
            <a:r>
              <a:rPr lang="fr-FR" sz="1200" dirty="0">
                <a:solidFill>
                  <a:srgbClr val="FFFFFF"/>
                </a:solidFill>
              </a:rPr>
              <a:t>All photos </a:t>
            </a:r>
            <a:r>
              <a:rPr lang="fr-FR" sz="1200" dirty="0" err="1">
                <a:solidFill>
                  <a:srgbClr val="FFFFFF"/>
                </a:solidFill>
              </a:rPr>
              <a:t>used</a:t>
            </a:r>
            <a:r>
              <a:rPr lang="fr-FR" sz="1200" dirty="0">
                <a:solidFill>
                  <a:srgbClr val="FFFFFF"/>
                </a:solidFill>
              </a:rPr>
              <a:t> in </a:t>
            </a:r>
            <a:r>
              <a:rPr lang="fr-FR" sz="1200" dirty="0" err="1">
                <a:solidFill>
                  <a:srgbClr val="FFFFFF"/>
                </a:solidFill>
              </a:rPr>
              <a:t>this</a:t>
            </a:r>
            <a:r>
              <a:rPr lang="fr-FR" sz="1200" dirty="0">
                <a:solidFill>
                  <a:srgbClr val="FFFFFF"/>
                </a:solidFill>
              </a:rPr>
              <a:t> </a:t>
            </a:r>
            <a:r>
              <a:rPr lang="fr-FR" sz="1200" dirty="0" err="1">
                <a:solidFill>
                  <a:srgbClr val="FFFFFF"/>
                </a:solidFill>
              </a:rPr>
              <a:t>presentation</a:t>
            </a:r>
            <a:r>
              <a:rPr lang="fr-FR" sz="1200" dirty="0">
                <a:solidFill>
                  <a:srgbClr val="FFFFFF"/>
                </a:solidFill>
              </a:rPr>
              <a:t> are copyright of the IFRC </a:t>
            </a:r>
            <a:r>
              <a:rPr lang="fr-FR" sz="1200" dirty="0" err="1">
                <a:solidFill>
                  <a:srgbClr val="FFFFFF"/>
                </a:solidFill>
              </a:rPr>
              <a:t>unless</a:t>
            </a:r>
            <a:r>
              <a:rPr lang="fr-FR" sz="1200" dirty="0">
                <a:solidFill>
                  <a:srgbClr val="FFFFFF"/>
                </a:solidFill>
              </a:rPr>
              <a:t> </a:t>
            </a:r>
            <a:r>
              <a:rPr lang="fr-FR" sz="1200" dirty="0" err="1">
                <a:solidFill>
                  <a:srgbClr val="FFFFFF"/>
                </a:solidFill>
              </a:rPr>
              <a:t>otherwise</a:t>
            </a:r>
            <a:r>
              <a:rPr lang="fr-FR" sz="1200" dirty="0">
                <a:solidFill>
                  <a:srgbClr val="FFFFFF"/>
                </a:solidFill>
              </a:rPr>
              <a:t> </a:t>
            </a:r>
            <a:r>
              <a:rPr lang="fr-FR" sz="1200" dirty="0" err="1">
                <a:solidFill>
                  <a:srgbClr val="FFFFFF"/>
                </a:solidFill>
              </a:rPr>
              <a:t>indicated</a:t>
            </a:r>
            <a:r>
              <a:rPr lang="fr-FR" sz="1200" dirty="0">
                <a:solidFill>
                  <a:srgbClr val="FFFFFF"/>
                </a:solidFill>
              </a:rPr>
              <a:t>.</a:t>
            </a:r>
            <a:endParaRPr lang="en-US" sz="1200" baseline="0" dirty="0">
              <a:solidFill>
                <a:srgbClr val="FFFFFF"/>
              </a:solidFill>
            </a:endParaRPr>
          </a:p>
          <a:p>
            <a:pPr algn="l" defTabSz="762000" eaLnBrk="1" hangingPunct="1"/>
            <a:endParaRPr lang="en-US" sz="1200" baseline="0" dirty="0">
              <a:solidFill>
                <a:srgbClr val="FFFFFF"/>
              </a:solidFill>
              <a:latin typeface="Arial" charset="0"/>
            </a:endParaRPr>
          </a:p>
          <a:p>
            <a:pPr algn="l" defTabSz="762000" eaLnBrk="1" hangingPunct="1"/>
            <a:endParaRPr lang="en-US" sz="1200" baseline="0" dirty="0">
              <a:solidFill>
                <a:srgbClr val="FFFFFF"/>
              </a:solidFill>
              <a:latin typeface="Arial" charset="0"/>
            </a:endParaRPr>
          </a:p>
          <a:p>
            <a:pPr algn="l" defTabSz="762000" eaLnBrk="1" hangingPunct="1"/>
            <a:r>
              <a:rPr lang="en-US" sz="1200" baseline="0" dirty="0">
                <a:solidFill>
                  <a:srgbClr val="FFFFFF"/>
                </a:solidFill>
                <a:latin typeface="Arial" charset="0"/>
              </a:rPr>
              <a:t>This presentation</a:t>
            </a:r>
            <a:r>
              <a:rPr lang="en-US" sz="1200" dirty="0">
                <a:solidFill>
                  <a:srgbClr val="FFFFFF"/>
                </a:solidFill>
                <a:latin typeface="Arial" charset="0"/>
              </a:rPr>
              <a:t> and relevant resources are available on </a:t>
            </a:r>
            <a:r>
              <a:rPr lang="en-US" sz="1200" dirty="0" err="1">
                <a:solidFill>
                  <a:srgbClr val="FFFFFF"/>
                </a:solidFill>
                <a:latin typeface="Arial" charset="0"/>
              </a:rPr>
              <a:t>FedNet</a:t>
            </a:r>
            <a:r>
              <a:rPr lang="en-US" sz="1200" dirty="0">
                <a:solidFill>
                  <a:srgbClr val="FFFFFF"/>
                </a:solidFill>
                <a:latin typeface="Arial" charset="0"/>
              </a:rPr>
              <a:t> at </a:t>
            </a:r>
            <a:r>
              <a:rPr lang="en-US" sz="1200" b="1" baseline="0" dirty="0" err="1">
                <a:solidFill>
                  <a:srgbClr val="FFFFFF"/>
                </a:solidFill>
                <a:latin typeface="Arial" charset="0"/>
              </a:rPr>
              <a:t>fednet.ifrc.org</a:t>
            </a:r>
            <a:endParaRPr lang="en-US" sz="1200" baseline="0" dirty="0">
              <a:solidFill>
                <a:srgbClr val="FFFFFF"/>
              </a:solidFill>
              <a:latin typeface="Arial" charset="0"/>
            </a:endParaRPr>
          </a:p>
        </p:txBody>
      </p:sp>
    </p:spTree>
    <p:extLst>
      <p:ext uri="{BB962C8B-B14F-4D97-AF65-F5344CB8AC3E}">
        <p14:creationId xmlns:p14="http://schemas.microsoft.com/office/powerpoint/2010/main" val="398669639"/>
      </p:ext>
    </p:extLst>
  </p:cSld>
  <p:clrMapOvr>
    <a:masterClrMapping/>
  </p:clrMapOvr>
</p:sld>
</file>

<file path=ppt/theme/theme1.xml><?xml version="1.0" encoding="utf-8"?>
<a:theme xmlns:a="http://schemas.openxmlformats.org/drawingml/2006/main" name="IFRC_2011 presentation-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IFRC_2011 presentation-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IFRC_2011 presentation-EN</Template>
  <TotalTime>1567</TotalTime>
  <Words>588</Words>
  <Application>Microsoft Office PowerPoint</Application>
  <PresentationFormat>On-screen Show (4:3)</PresentationFormat>
  <Paragraphs>56</Paragraphs>
  <Slides>8</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45 Helvetica Light</vt:lpstr>
      <vt:lpstr>Arial</vt:lpstr>
      <vt:lpstr>Calibri</vt:lpstr>
      <vt:lpstr>Wingdings</vt:lpstr>
      <vt:lpstr>IFRC_2011 presentation-EN</vt:lpstr>
      <vt:lpstr>1_IFRC_2011 presentation-EN</vt:lpstr>
      <vt:lpstr>Day 4: Welcome back </vt:lpstr>
      <vt:lpstr> Session 9: Developing Action Plans</vt:lpstr>
      <vt:lpstr>Applying these skills to your National Society context (30 minutes/10 minute discussion)</vt:lpstr>
      <vt:lpstr> Session 10: SGBV training in your National Society</vt:lpstr>
      <vt:lpstr>Group work!</vt:lpstr>
      <vt:lpstr> Session 11: Evaluation and wrap up</vt:lpstr>
      <vt:lpstr>Wrapping up</vt:lpstr>
      <vt:lpstr>PowerPoint Presentation</vt:lpstr>
    </vt:vector>
  </TitlesOfParts>
  <Company>IFRC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Customer</dc:creator>
  <cp:lastModifiedBy>Christina Haneef</cp:lastModifiedBy>
  <cp:revision>136</cp:revision>
  <cp:lastPrinted>2014-09-11T14:32:53Z</cp:lastPrinted>
  <dcterms:created xsi:type="dcterms:W3CDTF">2012-03-29T08:37:58Z</dcterms:created>
  <dcterms:modified xsi:type="dcterms:W3CDTF">2017-07-30T14:13:05Z</dcterms:modified>
</cp:coreProperties>
</file>