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1" r:id="rId2"/>
  </p:sldMasterIdLst>
  <p:notesMasterIdLst>
    <p:notesMasterId r:id="rId28"/>
  </p:notesMasterIdLst>
  <p:handoutMasterIdLst>
    <p:handoutMasterId r:id="rId29"/>
  </p:handoutMasterIdLst>
  <p:sldIdLst>
    <p:sldId id="283" r:id="rId3"/>
    <p:sldId id="293" r:id="rId4"/>
    <p:sldId id="297" r:id="rId5"/>
    <p:sldId id="318" r:id="rId6"/>
    <p:sldId id="298" r:id="rId7"/>
    <p:sldId id="299" r:id="rId8"/>
    <p:sldId id="300" r:id="rId9"/>
    <p:sldId id="301" r:id="rId10"/>
    <p:sldId id="302" r:id="rId11"/>
    <p:sldId id="303" r:id="rId12"/>
    <p:sldId id="304" r:id="rId13"/>
    <p:sldId id="305" r:id="rId14"/>
    <p:sldId id="319" r:id="rId15"/>
    <p:sldId id="306" r:id="rId16"/>
    <p:sldId id="308" r:id="rId17"/>
    <p:sldId id="309" r:id="rId18"/>
    <p:sldId id="310" r:id="rId19"/>
    <p:sldId id="311" r:id="rId20"/>
    <p:sldId id="312" r:id="rId21"/>
    <p:sldId id="313" r:id="rId22"/>
    <p:sldId id="314" r:id="rId23"/>
    <p:sldId id="315" r:id="rId24"/>
    <p:sldId id="316" r:id="rId25"/>
    <p:sldId id="317" r:id="rId26"/>
    <p:sldId id="291" r:id="rId27"/>
  </p:sldIdLst>
  <p:sldSz cx="9144000" cy="6858000" type="screen4x3"/>
  <p:notesSz cx="6807200" cy="9939338"/>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8982"/>
    <a:srgbClr val="B4ACA6"/>
    <a:srgbClr val="541818"/>
    <a:srgbClr val="CF1C21"/>
    <a:srgbClr val="8B4907"/>
    <a:srgbClr val="5C4F46"/>
    <a:srgbClr val="66584E"/>
    <a:srgbClr val="E8C7B0"/>
    <a:srgbClr val="F4D1B9"/>
    <a:srgbClr val="B9BF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76" autoAdjust="0"/>
    <p:restoredTop sz="82500" autoAdjust="0"/>
  </p:normalViewPr>
  <p:slideViewPr>
    <p:cSldViewPr>
      <p:cViewPr varScale="1">
        <p:scale>
          <a:sx n="60" d="100"/>
          <a:sy n="60" d="100"/>
        </p:scale>
        <p:origin x="133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742AFB-6082-4977-9F23-49FE47E4210A}" type="doc">
      <dgm:prSet loTypeId="urn:microsoft.com/office/officeart/2005/8/layout/rings+Icon" loCatId="relationship" qsTypeId="urn:microsoft.com/office/officeart/2005/8/quickstyle/simple1" qsCatId="simple" csTypeId="urn:microsoft.com/office/officeart/2005/8/colors/accent3_2" csCatId="accent3" phldr="1"/>
      <dgm:spPr/>
    </dgm:pt>
    <dgm:pt modelId="{E0610CAA-0874-4516-AAEF-6E037DBBF00C}">
      <dgm:prSet phldrT="[Text]" custT="1"/>
      <dgm:spPr/>
      <dgm:t>
        <a:bodyPr/>
        <a:lstStyle/>
        <a:p>
          <a:r>
            <a:rPr lang="en-US" sz="2200" dirty="0"/>
            <a:t>Cognitive</a:t>
          </a:r>
        </a:p>
      </dgm:t>
    </dgm:pt>
    <dgm:pt modelId="{ACB7017E-8D57-4AE6-81B9-1226AC4DC7F0}" type="parTrans" cxnId="{4DD069C1-F57D-4C0E-B498-B975CC97A772}">
      <dgm:prSet/>
      <dgm:spPr/>
      <dgm:t>
        <a:bodyPr/>
        <a:lstStyle/>
        <a:p>
          <a:endParaRPr lang="en-US"/>
        </a:p>
      </dgm:t>
    </dgm:pt>
    <dgm:pt modelId="{6F642FE9-307B-4183-B8EA-65F8F3A7D4B4}" type="sibTrans" cxnId="{4DD069C1-F57D-4C0E-B498-B975CC97A772}">
      <dgm:prSet/>
      <dgm:spPr/>
      <dgm:t>
        <a:bodyPr/>
        <a:lstStyle/>
        <a:p>
          <a:endParaRPr lang="en-US"/>
        </a:p>
      </dgm:t>
    </dgm:pt>
    <dgm:pt modelId="{BDA6FA31-3DB2-488E-9AA4-5F5C44998364}">
      <dgm:prSet phldrT="[Text]" custT="1"/>
      <dgm:spPr/>
      <dgm:t>
        <a:bodyPr/>
        <a:lstStyle/>
        <a:p>
          <a:r>
            <a:rPr lang="en-US" sz="2200" dirty="0"/>
            <a:t>Physical</a:t>
          </a:r>
        </a:p>
      </dgm:t>
    </dgm:pt>
    <dgm:pt modelId="{C46BEFB9-3C92-415C-B5CB-5E9B25739DDB}" type="parTrans" cxnId="{490071CF-41F0-42DB-BECD-5415B8FF8250}">
      <dgm:prSet/>
      <dgm:spPr/>
      <dgm:t>
        <a:bodyPr/>
        <a:lstStyle/>
        <a:p>
          <a:endParaRPr lang="en-US"/>
        </a:p>
      </dgm:t>
    </dgm:pt>
    <dgm:pt modelId="{EBC08C88-5306-4C99-89C6-B58A88B17BD5}" type="sibTrans" cxnId="{490071CF-41F0-42DB-BECD-5415B8FF8250}">
      <dgm:prSet/>
      <dgm:spPr/>
      <dgm:t>
        <a:bodyPr/>
        <a:lstStyle/>
        <a:p>
          <a:endParaRPr lang="en-US"/>
        </a:p>
      </dgm:t>
    </dgm:pt>
    <dgm:pt modelId="{5F96E3E0-2CFA-449C-952A-8101E733655F}">
      <dgm:prSet phldrT="[Text]" custT="1"/>
      <dgm:spPr/>
      <dgm:t>
        <a:bodyPr/>
        <a:lstStyle/>
        <a:p>
          <a:r>
            <a:rPr lang="en-US" sz="2200" dirty="0"/>
            <a:t>Emotional</a:t>
          </a:r>
        </a:p>
      </dgm:t>
    </dgm:pt>
    <dgm:pt modelId="{2AD9122B-55C1-4BD0-AB7F-25DAB50AD193}" type="parTrans" cxnId="{15F1AE97-E910-44E4-96B3-DBC325879A76}">
      <dgm:prSet/>
      <dgm:spPr/>
      <dgm:t>
        <a:bodyPr/>
        <a:lstStyle/>
        <a:p>
          <a:endParaRPr lang="en-US"/>
        </a:p>
      </dgm:t>
    </dgm:pt>
    <dgm:pt modelId="{B0348B70-4671-43AA-BEF9-A87922163C59}" type="sibTrans" cxnId="{15F1AE97-E910-44E4-96B3-DBC325879A76}">
      <dgm:prSet/>
      <dgm:spPr/>
      <dgm:t>
        <a:bodyPr/>
        <a:lstStyle/>
        <a:p>
          <a:endParaRPr lang="en-US"/>
        </a:p>
      </dgm:t>
    </dgm:pt>
    <dgm:pt modelId="{3BDD55C9-E19C-4EA6-AF00-1368B9B888E8}">
      <dgm:prSet custT="1"/>
      <dgm:spPr/>
      <dgm:t>
        <a:bodyPr/>
        <a:lstStyle/>
        <a:p>
          <a:r>
            <a:rPr lang="en-US" sz="2200" dirty="0"/>
            <a:t>Behavioral</a:t>
          </a:r>
        </a:p>
      </dgm:t>
    </dgm:pt>
    <dgm:pt modelId="{7A204395-11E0-4D9D-A4E1-6A3D27E19B45}" type="parTrans" cxnId="{F8F218E0-E16A-48A2-A3FF-0F0CC96FBDAE}">
      <dgm:prSet/>
      <dgm:spPr/>
      <dgm:t>
        <a:bodyPr/>
        <a:lstStyle/>
        <a:p>
          <a:endParaRPr lang="en-US"/>
        </a:p>
      </dgm:t>
    </dgm:pt>
    <dgm:pt modelId="{BC6BA0FC-79D0-4F01-888B-82A0A4A05F4C}" type="sibTrans" cxnId="{F8F218E0-E16A-48A2-A3FF-0F0CC96FBDAE}">
      <dgm:prSet/>
      <dgm:spPr/>
      <dgm:t>
        <a:bodyPr/>
        <a:lstStyle/>
        <a:p>
          <a:endParaRPr lang="en-US"/>
        </a:p>
      </dgm:t>
    </dgm:pt>
    <dgm:pt modelId="{BDB450E8-B92D-4DD5-8297-7A34D28A7C4C}">
      <dgm:prSet phldrT="[Text]" custT="1"/>
      <dgm:spPr/>
      <dgm:t>
        <a:bodyPr/>
        <a:lstStyle/>
        <a:p>
          <a:r>
            <a:rPr lang="en-US" sz="2200" dirty="0"/>
            <a:t>Spiritual/ Beliefs/ Values</a:t>
          </a:r>
        </a:p>
      </dgm:t>
    </dgm:pt>
    <dgm:pt modelId="{3455C307-A434-4379-9E24-591A30D7EC47}" type="parTrans" cxnId="{9EC13F7E-7780-4D69-8638-84C527B525ED}">
      <dgm:prSet/>
      <dgm:spPr/>
      <dgm:t>
        <a:bodyPr/>
        <a:lstStyle/>
        <a:p>
          <a:endParaRPr lang="en-US"/>
        </a:p>
      </dgm:t>
    </dgm:pt>
    <dgm:pt modelId="{CA0EF8EF-E461-4D08-B47D-5A6D668A2FBB}" type="sibTrans" cxnId="{9EC13F7E-7780-4D69-8638-84C527B525ED}">
      <dgm:prSet/>
      <dgm:spPr/>
      <dgm:t>
        <a:bodyPr/>
        <a:lstStyle/>
        <a:p>
          <a:endParaRPr lang="en-US"/>
        </a:p>
      </dgm:t>
    </dgm:pt>
    <dgm:pt modelId="{25C063A1-0597-4B1F-8BF7-62D4437BBF5F}" type="pres">
      <dgm:prSet presAssocID="{F5742AFB-6082-4977-9F23-49FE47E4210A}" presName="Name0" presStyleCnt="0">
        <dgm:presLayoutVars>
          <dgm:chMax val="7"/>
          <dgm:dir/>
          <dgm:resizeHandles val="exact"/>
        </dgm:presLayoutVars>
      </dgm:prSet>
      <dgm:spPr/>
    </dgm:pt>
    <dgm:pt modelId="{5CC5F3A8-EFE9-43F5-AE32-D1C250668F90}" type="pres">
      <dgm:prSet presAssocID="{F5742AFB-6082-4977-9F23-49FE47E4210A}" presName="ellipse1" presStyleLbl="vennNode1" presStyleIdx="0" presStyleCnt="5" custLinFactNeighborX="33800" custLinFactNeighborY="21089">
        <dgm:presLayoutVars>
          <dgm:bulletEnabled val="1"/>
        </dgm:presLayoutVars>
      </dgm:prSet>
      <dgm:spPr/>
    </dgm:pt>
    <dgm:pt modelId="{683F7C99-D337-4BE1-AF67-F1331057F5F3}" type="pres">
      <dgm:prSet presAssocID="{F5742AFB-6082-4977-9F23-49FE47E4210A}" presName="ellipse2" presStyleLbl="vennNode1" presStyleIdx="1" presStyleCnt="5" custLinFactNeighborX="7709" custLinFactNeighborY="26861">
        <dgm:presLayoutVars>
          <dgm:bulletEnabled val="1"/>
        </dgm:presLayoutVars>
      </dgm:prSet>
      <dgm:spPr/>
    </dgm:pt>
    <dgm:pt modelId="{7741006A-3ED7-4B58-9E83-6E4D3BEDB640}" type="pres">
      <dgm:prSet presAssocID="{F5742AFB-6082-4977-9F23-49FE47E4210A}" presName="ellipse3" presStyleLbl="vennNode1" presStyleIdx="2" presStyleCnt="5" custLinFactNeighborX="2121" custLinFactNeighborY="-13428">
        <dgm:presLayoutVars>
          <dgm:bulletEnabled val="1"/>
        </dgm:presLayoutVars>
      </dgm:prSet>
      <dgm:spPr/>
    </dgm:pt>
    <dgm:pt modelId="{281D83E7-B6F3-46EB-B0D3-0FE49F964A9B}" type="pres">
      <dgm:prSet presAssocID="{F5742AFB-6082-4977-9F23-49FE47E4210A}" presName="ellipse4" presStyleLbl="vennNode1" presStyleIdx="3" presStyleCnt="5" custLinFactNeighborX="-9405" custLinFactNeighborY="29592">
        <dgm:presLayoutVars>
          <dgm:bulletEnabled val="1"/>
        </dgm:presLayoutVars>
      </dgm:prSet>
      <dgm:spPr/>
    </dgm:pt>
    <dgm:pt modelId="{C7C625C8-DE37-4760-87E8-FFA1F8B9074B}" type="pres">
      <dgm:prSet presAssocID="{F5742AFB-6082-4977-9F23-49FE47E4210A}" presName="ellipse5" presStyleLbl="vennNode1" presStyleIdx="4" presStyleCnt="5" custLinFactNeighborX="-35579" custLinFactNeighborY="21951">
        <dgm:presLayoutVars>
          <dgm:bulletEnabled val="1"/>
        </dgm:presLayoutVars>
      </dgm:prSet>
      <dgm:spPr/>
    </dgm:pt>
  </dgm:ptLst>
  <dgm:cxnLst>
    <dgm:cxn modelId="{58708858-0ED4-4BC6-9E8E-555D6FF364F3}" type="presOf" srcId="{BDA6FA31-3DB2-488E-9AA4-5F5C44998364}" destId="{683F7C99-D337-4BE1-AF67-F1331057F5F3}" srcOrd="0" destOrd="0" presId="urn:microsoft.com/office/officeart/2005/8/layout/rings+Icon"/>
    <dgm:cxn modelId="{9EC13F7E-7780-4D69-8638-84C527B525ED}" srcId="{F5742AFB-6082-4977-9F23-49FE47E4210A}" destId="{BDB450E8-B92D-4DD5-8297-7A34D28A7C4C}" srcOrd="4" destOrd="0" parTransId="{3455C307-A434-4379-9E24-591A30D7EC47}" sibTransId="{CA0EF8EF-E461-4D08-B47D-5A6D668A2FBB}"/>
    <dgm:cxn modelId="{15F1AE97-E910-44E4-96B3-DBC325879A76}" srcId="{F5742AFB-6082-4977-9F23-49FE47E4210A}" destId="{5F96E3E0-2CFA-449C-952A-8101E733655F}" srcOrd="3" destOrd="0" parTransId="{2AD9122B-55C1-4BD0-AB7F-25DAB50AD193}" sibTransId="{B0348B70-4671-43AA-BEF9-A87922163C59}"/>
    <dgm:cxn modelId="{C69B7CA3-9BD8-4734-8386-C4952074C41A}" type="presOf" srcId="{E0610CAA-0874-4516-AAEF-6E037DBBF00C}" destId="{5CC5F3A8-EFE9-43F5-AE32-D1C250668F90}" srcOrd="0" destOrd="0" presId="urn:microsoft.com/office/officeart/2005/8/layout/rings+Icon"/>
    <dgm:cxn modelId="{551F1AAA-86F9-433E-B1B6-9B8237C7F3A6}" type="presOf" srcId="{BDB450E8-B92D-4DD5-8297-7A34D28A7C4C}" destId="{C7C625C8-DE37-4760-87E8-FFA1F8B9074B}" srcOrd="0" destOrd="0" presId="urn:microsoft.com/office/officeart/2005/8/layout/rings+Icon"/>
    <dgm:cxn modelId="{5C322CB9-A4C7-4877-94F2-FDDE6F84EF31}" type="presOf" srcId="{F5742AFB-6082-4977-9F23-49FE47E4210A}" destId="{25C063A1-0597-4B1F-8BF7-62D4437BBF5F}" srcOrd="0" destOrd="0" presId="urn:microsoft.com/office/officeart/2005/8/layout/rings+Icon"/>
    <dgm:cxn modelId="{4DD069C1-F57D-4C0E-B498-B975CC97A772}" srcId="{F5742AFB-6082-4977-9F23-49FE47E4210A}" destId="{E0610CAA-0874-4516-AAEF-6E037DBBF00C}" srcOrd="0" destOrd="0" parTransId="{ACB7017E-8D57-4AE6-81B9-1226AC4DC7F0}" sibTransId="{6F642FE9-307B-4183-B8EA-65F8F3A7D4B4}"/>
    <dgm:cxn modelId="{490071CF-41F0-42DB-BECD-5415B8FF8250}" srcId="{F5742AFB-6082-4977-9F23-49FE47E4210A}" destId="{BDA6FA31-3DB2-488E-9AA4-5F5C44998364}" srcOrd="1" destOrd="0" parTransId="{C46BEFB9-3C92-415C-B5CB-5E9B25739DDB}" sibTransId="{EBC08C88-5306-4C99-89C6-B58A88B17BD5}"/>
    <dgm:cxn modelId="{F8F218E0-E16A-48A2-A3FF-0F0CC96FBDAE}" srcId="{F5742AFB-6082-4977-9F23-49FE47E4210A}" destId="{3BDD55C9-E19C-4EA6-AF00-1368B9B888E8}" srcOrd="2" destOrd="0" parTransId="{7A204395-11E0-4D9D-A4E1-6A3D27E19B45}" sibTransId="{BC6BA0FC-79D0-4F01-888B-82A0A4A05F4C}"/>
    <dgm:cxn modelId="{D4E006F9-23CA-42DD-9DD3-51AC1B4BABF0}" type="presOf" srcId="{5F96E3E0-2CFA-449C-952A-8101E733655F}" destId="{281D83E7-B6F3-46EB-B0D3-0FE49F964A9B}" srcOrd="0" destOrd="0" presId="urn:microsoft.com/office/officeart/2005/8/layout/rings+Icon"/>
    <dgm:cxn modelId="{9A24E8FF-99A2-4FD6-B680-8EB2037FEC88}" type="presOf" srcId="{3BDD55C9-E19C-4EA6-AF00-1368B9B888E8}" destId="{7741006A-3ED7-4B58-9E83-6E4D3BEDB640}" srcOrd="0" destOrd="0" presId="urn:microsoft.com/office/officeart/2005/8/layout/rings+Icon"/>
    <dgm:cxn modelId="{769F4432-3769-4F86-BE1E-C9495287D284}" type="presParOf" srcId="{25C063A1-0597-4B1F-8BF7-62D4437BBF5F}" destId="{5CC5F3A8-EFE9-43F5-AE32-D1C250668F90}" srcOrd="0" destOrd="0" presId="urn:microsoft.com/office/officeart/2005/8/layout/rings+Icon"/>
    <dgm:cxn modelId="{ABC7A591-D8CD-4ED1-922D-4B184F0A69AF}" type="presParOf" srcId="{25C063A1-0597-4B1F-8BF7-62D4437BBF5F}" destId="{683F7C99-D337-4BE1-AF67-F1331057F5F3}" srcOrd="1" destOrd="0" presId="urn:microsoft.com/office/officeart/2005/8/layout/rings+Icon"/>
    <dgm:cxn modelId="{9B1F85B7-871D-42B7-A31E-49B56EF315B0}" type="presParOf" srcId="{25C063A1-0597-4B1F-8BF7-62D4437BBF5F}" destId="{7741006A-3ED7-4B58-9E83-6E4D3BEDB640}" srcOrd="2" destOrd="0" presId="urn:microsoft.com/office/officeart/2005/8/layout/rings+Icon"/>
    <dgm:cxn modelId="{88BF1DF3-02B8-47A7-B359-F341B01B7ED9}" type="presParOf" srcId="{25C063A1-0597-4B1F-8BF7-62D4437BBF5F}" destId="{281D83E7-B6F3-46EB-B0D3-0FE49F964A9B}" srcOrd="3" destOrd="0" presId="urn:microsoft.com/office/officeart/2005/8/layout/rings+Icon"/>
    <dgm:cxn modelId="{5248F8F2-BE6E-4CD8-8C8B-1C17E522235E}" type="presParOf" srcId="{25C063A1-0597-4B1F-8BF7-62D4437BBF5F}" destId="{C7C625C8-DE37-4760-87E8-FFA1F8B9074B}" srcOrd="4"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C5F3A8-EFE9-43F5-AE32-D1C250668F90}">
      <dsp:nvSpPr>
        <dsp:cNvPr id="0" name=""/>
        <dsp:cNvSpPr/>
      </dsp:nvSpPr>
      <dsp:spPr>
        <a:xfrm>
          <a:off x="755550" y="1582949"/>
          <a:ext cx="2235356" cy="2235351"/>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Cognitive</a:t>
          </a:r>
        </a:p>
      </dsp:txBody>
      <dsp:txXfrm>
        <a:off x="1082910" y="1910309"/>
        <a:ext cx="1580636" cy="1580631"/>
      </dsp:txXfrm>
    </dsp:sp>
    <dsp:sp modelId="{683F7C99-D337-4BE1-AF67-F1331057F5F3}">
      <dsp:nvSpPr>
        <dsp:cNvPr id="0" name=""/>
        <dsp:cNvSpPr/>
      </dsp:nvSpPr>
      <dsp:spPr>
        <a:xfrm>
          <a:off x="1321779" y="3202829"/>
          <a:ext cx="2235356" cy="2235351"/>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Physical</a:t>
          </a:r>
        </a:p>
      </dsp:txBody>
      <dsp:txXfrm>
        <a:off x="1649139" y="3530189"/>
        <a:ext cx="1580636" cy="1580631"/>
      </dsp:txXfrm>
    </dsp:sp>
    <dsp:sp modelId="{7741006A-3ED7-4B58-9E83-6E4D3BEDB640}">
      <dsp:nvSpPr>
        <dsp:cNvPr id="0" name=""/>
        <dsp:cNvSpPr/>
      </dsp:nvSpPr>
      <dsp:spPr>
        <a:xfrm>
          <a:off x="2347007" y="811373"/>
          <a:ext cx="2235356" cy="2235351"/>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Behavioral</a:t>
          </a:r>
        </a:p>
      </dsp:txBody>
      <dsp:txXfrm>
        <a:off x="2674367" y="1138733"/>
        <a:ext cx="1580636" cy="1580631"/>
      </dsp:txXfrm>
    </dsp:sp>
    <dsp:sp modelId="{281D83E7-B6F3-46EB-B0D3-0FE49F964A9B}">
      <dsp:nvSpPr>
        <dsp:cNvPr id="0" name=""/>
        <dsp:cNvSpPr/>
      </dsp:nvSpPr>
      <dsp:spPr>
        <a:xfrm>
          <a:off x="3238815" y="3263877"/>
          <a:ext cx="2235356" cy="2235351"/>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Emotional</a:t>
          </a:r>
        </a:p>
      </dsp:txBody>
      <dsp:txXfrm>
        <a:off x="3566175" y="3591237"/>
        <a:ext cx="1580636" cy="1580631"/>
      </dsp:txXfrm>
    </dsp:sp>
    <dsp:sp modelId="{C7C625C8-DE37-4760-87E8-FFA1F8B9074B}">
      <dsp:nvSpPr>
        <dsp:cNvPr id="0" name=""/>
        <dsp:cNvSpPr/>
      </dsp:nvSpPr>
      <dsp:spPr>
        <a:xfrm>
          <a:off x="3803189" y="1602218"/>
          <a:ext cx="2235356" cy="2235351"/>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Spiritual/ Beliefs/ Values</a:t>
          </a:r>
        </a:p>
      </dsp:txBody>
      <dsp:txXfrm>
        <a:off x="4130549" y="1929578"/>
        <a:ext cx="1580636" cy="1580631"/>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FCD17A2E-01AE-8744-8BF2-0E8BF9AF35EB}" type="datetimeFigureOut">
              <a:rPr lang="fr-FR" smtClean="0"/>
              <a:t>30/07/2017</a:t>
            </a:fld>
            <a:endParaRPr lang="fr-FR"/>
          </a:p>
        </p:txBody>
      </p:sp>
      <p:sp>
        <p:nvSpPr>
          <p:cNvPr id="4" name="Espace réservé du pied de page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0BEF196B-4847-304B-B661-79EE4B71ED2C}" type="slidenum">
              <a:rPr lang="fr-FR" smtClean="0"/>
              <a:t>‹#›</a:t>
            </a:fld>
            <a:endParaRPr lang="fr-FR"/>
          </a:p>
        </p:txBody>
      </p:sp>
    </p:spTree>
    <p:extLst>
      <p:ext uri="{BB962C8B-B14F-4D97-AF65-F5344CB8AC3E}">
        <p14:creationId xmlns:p14="http://schemas.microsoft.com/office/powerpoint/2010/main" val="2148939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A3E6A769-4486-AE48-9576-395251DEC847}" type="datetimeFigureOut">
              <a:rPr lang="en-US" smtClean="0"/>
              <a:t>7/30/2017</a:t>
            </a:fld>
            <a:endParaRPr lang="en-US"/>
          </a:p>
        </p:txBody>
      </p:sp>
      <p:sp>
        <p:nvSpPr>
          <p:cNvPr id="4" name="Slide Image Placeholder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7523BEF9-3705-AF48-89C6-B7DBFCE93896}" type="slidenum">
              <a:rPr lang="en-US" smtClean="0"/>
              <a:t>‹#›</a:t>
            </a:fld>
            <a:endParaRPr lang="en-US"/>
          </a:p>
        </p:txBody>
      </p:sp>
    </p:spTree>
    <p:extLst>
      <p:ext uri="{BB962C8B-B14F-4D97-AF65-F5344CB8AC3E}">
        <p14:creationId xmlns:p14="http://schemas.microsoft.com/office/powerpoint/2010/main" val="273361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23BEF9-3705-AF48-89C6-B7DBFCE93896}" type="slidenum">
              <a:rPr lang="en-US" smtClean="0"/>
              <a:t>2</a:t>
            </a:fld>
            <a:endParaRPr lang="en-US"/>
          </a:p>
        </p:txBody>
      </p:sp>
    </p:spTree>
    <p:extLst>
      <p:ext uri="{BB962C8B-B14F-4D97-AF65-F5344CB8AC3E}">
        <p14:creationId xmlns:p14="http://schemas.microsoft.com/office/powerpoint/2010/main" val="1552787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“secondary traumatization”? </a:t>
            </a:r>
          </a:p>
          <a:p>
            <a:r>
              <a:rPr lang="en-US" dirty="0"/>
              <a:t>How can staff needs be addressed as they work with survivors of SGBV?</a:t>
            </a:r>
          </a:p>
          <a:p>
            <a:r>
              <a:rPr lang="en-US" dirty="0"/>
              <a:t>How can volunteer needs be addressed?</a:t>
            </a:r>
          </a:p>
          <a:p>
            <a:endParaRPr lang="en-GB" dirty="0"/>
          </a:p>
          <a:p>
            <a:r>
              <a:rPr lang="en-GB" dirty="0"/>
              <a:t>As a rule of thumb, volunteers should only refer. For specific cases where volunteer driven activities or services are the only points of support for survivors around, careful consideration should be taken if the NS/branch wants to offer some SGBV survivor services with plans on how to ensure minimum standard requirements for the sector. Can it be assumed that all emergency health facilities have the capacity to provide SGBV clinical health support (as per the MSC for emergency health)?</a:t>
            </a:r>
          </a:p>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523BEF9-3705-AF48-89C6-B7DBFCE9389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331534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523BEF9-3705-AF48-89C6-B7DBFCE9389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196946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Video</a:t>
            </a:r>
            <a:r>
              <a:rPr lang="en-GB" baseline="0" dirty="0"/>
              <a:t> and discussion </a:t>
            </a:r>
            <a:r>
              <a:rPr lang="en-GB" dirty="0"/>
              <a:t>UNFPA Madagascar. Online at:</a:t>
            </a:r>
          </a:p>
          <a:p>
            <a:endParaRPr lang="en-GB" dirty="0"/>
          </a:p>
          <a:p>
            <a:r>
              <a:rPr lang="en-GB" dirty="0"/>
              <a:t>(IPV, physical violence,</a:t>
            </a:r>
          </a:p>
          <a:p>
            <a:r>
              <a:rPr lang="en-US" dirty="0"/>
              <a:t>economic violence, to initiate discussion on what kind of support a survivor should be</a:t>
            </a:r>
          </a:p>
          <a:p>
            <a:r>
              <a:rPr lang="en-US" dirty="0"/>
              <a:t>provided, family expectations, increased risk of GBV connected to migration and the lack of</a:t>
            </a:r>
          </a:p>
          <a:p>
            <a:r>
              <a:rPr lang="en-GB" dirty="0"/>
              <a:t>social networks/support systems)</a:t>
            </a:r>
          </a:p>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523BEF9-3705-AF48-89C6-B7DBFCE9389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38015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23BEF9-3705-AF48-89C6-B7DBFCE93896}" type="slidenum">
              <a:rPr lang="en-US" smtClean="0"/>
              <a:t>5</a:t>
            </a:fld>
            <a:endParaRPr lang="en-US"/>
          </a:p>
        </p:txBody>
      </p:sp>
    </p:spTree>
    <p:extLst>
      <p:ext uri="{BB962C8B-B14F-4D97-AF65-F5344CB8AC3E}">
        <p14:creationId xmlns:p14="http://schemas.microsoft.com/office/powerpoint/2010/main" val="3222259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96DF52A-C421-431E-9773-9AEA6D63FA77}"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5880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96DF52A-C421-431E-9773-9AEA6D63FA77}"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1748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96DF52A-C421-431E-9773-9AEA6D63FA77}"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546614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96DF52A-C421-431E-9773-9AEA6D63FA77}"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004200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96DF52A-C421-431E-9773-9AEA6D63FA77}"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281153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23BEF9-3705-AF48-89C6-B7DBFCE93896}" type="slidenum">
              <a:rPr lang="en-US" smtClean="0"/>
              <a:t>15</a:t>
            </a:fld>
            <a:endParaRPr lang="en-US"/>
          </a:p>
        </p:txBody>
      </p:sp>
    </p:spTree>
    <p:extLst>
      <p:ext uri="{BB962C8B-B14F-4D97-AF65-F5344CB8AC3E}">
        <p14:creationId xmlns:p14="http://schemas.microsoft.com/office/powerpoint/2010/main" val="19385701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mailto:kaisa.laitila@ifrc.org" TargetMode="External"/><Relationship Id="rId2" Type="http://schemas.openxmlformats.org/officeDocument/2006/relationships/hyperlink" Target="mailto:tina.tinde@ifrc.org" TargetMode="External"/><Relationship Id="rId1" Type="http://schemas.openxmlformats.org/officeDocument/2006/relationships/slideMaster" Target="../slideMasters/slideMaster2.xml"/><Relationship Id="rId5" Type="http://schemas.openxmlformats.org/officeDocument/2006/relationships/image" Target="../media/image7.jpeg"/><Relationship Id="rId4" Type="http://schemas.openxmlformats.org/officeDocument/2006/relationships/hyperlink" Target="mailto:may.maloney@ifrc.org" TargetMode="Externa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p:nvSpPr>
        <p:spPr>
          <a:xfrm>
            <a:off x="152400" y="1124744"/>
            <a:ext cx="8839200" cy="5616624"/>
          </a:xfrm>
          <a:prstGeom prst="rect">
            <a:avLst/>
          </a:prstGeom>
          <a:solidFill>
            <a:srgbClr val="95898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990600" y="2819400"/>
            <a:ext cx="7239000" cy="647591"/>
          </a:xfrm>
          <a:prstGeom prst="rect">
            <a:avLst/>
          </a:prstGeom>
        </p:spPr>
        <p:txBody>
          <a:bodyPr/>
          <a:lstStyle>
            <a:lvl1pPr algn="r">
              <a:defRPr b="1">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990600" y="3886200"/>
            <a:ext cx="7239000" cy="2135088"/>
          </a:xfrm>
          <a:prstGeom prst="rect">
            <a:avLst/>
          </a:prstGeo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9" name="Rectangle 8"/>
          <p:cNvSpPr/>
          <p:nvPr userDrawn="1"/>
        </p:nvSpPr>
        <p:spPr>
          <a:xfrm>
            <a:off x="152400" y="188640"/>
            <a:ext cx="8812088" cy="936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Image 9" descr="IFRC-Logo-RGB-Tagline-EN.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6126" t="1905" b="-2"/>
          <a:stretch/>
        </p:blipFill>
        <p:spPr>
          <a:xfrm>
            <a:off x="222334" y="0"/>
            <a:ext cx="3845610" cy="107041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End contact Layout">
    <p:spTree>
      <p:nvGrpSpPr>
        <p:cNvPr id="1" name=""/>
        <p:cNvGrpSpPr/>
        <p:nvPr/>
      </p:nvGrpSpPr>
      <p:grpSpPr>
        <a:xfrm>
          <a:off x="0" y="0"/>
          <a:ext cx="0" cy="0"/>
          <a:chOff x="0" y="0"/>
          <a:chExt cx="0" cy="0"/>
        </a:xfrm>
      </p:grpSpPr>
      <p:grpSp>
        <p:nvGrpSpPr>
          <p:cNvPr id="2" name="Group 7"/>
          <p:cNvGrpSpPr>
            <a:grpSpLocks/>
          </p:cNvGrpSpPr>
          <p:nvPr userDrawn="1"/>
        </p:nvGrpSpPr>
        <p:grpSpPr bwMode="auto">
          <a:xfrm>
            <a:off x="152400" y="152400"/>
            <a:ext cx="8839200" cy="6553200"/>
            <a:chOff x="152400" y="76200"/>
            <a:chExt cx="8839200" cy="6553200"/>
          </a:xfrm>
        </p:grpSpPr>
        <p:sp>
          <p:nvSpPr>
            <p:cNvPr id="3" name="Rectangle 2"/>
            <p:cNvSpPr/>
            <p:nvPr/>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userDrawn="1"/>
          </p:nvSpPr>
          <p:spPr>
            <a:xfrm>
              <a:off x="152400" y="76200"/>
              <a:ext cx="8839200" cy="57600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p:nvSpPr>
          <p:spPr>
            <a:xfrm>
              <a:off x="533400" y="498475"/>
              <a:ext cx="4724400" cy="5170646"/>
            </a:xfrm>
            <a:prstGeom prst="rect">
              <a:avLst/>
            </a:prstGeom>
            <a:noFill/>
          </p:spPr>
          <p:txBody>
            <a:bodyPr lIns="0" tIns="0" rIns="0" bIns="0">
              <a:spAutoFit/>
            </a:bodyPr>
            <a:lstStyle/>
            <a:p>
              <a:pPr fontAlgn="auto">
                <a:spcBef>
                  <a:spcPts val="0"/>
                </a:spcBef>
                <a:spcAft>
                  <a:spcPts val="0"/>
                </a:spcAft>
                <a:defRPr/>
              </a:pPr>
              <a:r>
                <a:rPr lang="en-US" sz="1600" b="1" baseline="0" dirty="0">
                  <a:solidFill>
                    <a:schemeClr val="bg1"/>
                  </a:solidFill>
                  <a:latin typeface="Arial" pitchFamily="34" charset="0"/>
                  <a:cs typeface="Arial" pitchFamily="34" charset="0"/>
                </a:rPr>
                <a:t>FOR FURTHER INFORMATION ON SGBV in Emergencies or this training package</a:t>
              </a:r>
            </a:p>
            <a:p>
              <a:pPr fontAlgn="auto">
                <a:spcBef>
                  <a:spcPts val="0"/>
                </a:spcBef>
                <a:spcAft>
                  <a:spcPts val="0"/>
                </a:spcAft>
                <a:defRPr/>
              </a:pPr>
              <a:r>
                <a:rPr lang="en-US" sz="1600" b="1" baseline="0" dirty="0">
                  <a:solidFill>
                    <a:schemeClr val="bg1"/>
                  </a:solidFill>
                  <a:latin typeface="Arial" pitchFamily="34" charset="0"/>
                  <a:cs typeface="Arial" pitchFamily="34" charset="0"/>
                </a:rPr>
                <a:t>PLEASE CONTACT: </a:t>
              </a:r>
            </a:p>
            <a:p>
              <a:pPr marL="285750" indent="-285750" fontAlgn="auto">
                <a:spcBef>
                  <a:spcPts val="0"/>
                </a:spcBef>
                <a:spcAft>
                  <a:spcPts val="0"/>
                </a:spcAft>
                <a:buFont typeface="Arial" panose="020B0604020202020204" pitchFamily="34" charset="0"/>
                <a:buChar char="•"/>
                <a:defRPr/>
              </a:pPr>
              <a:r>
                <a:rPr lang="en-US" sz="1600" b="1" baseline="0" dirty="0">
                  <a:solidFill>
                    <a:schemeClr val="bg1"/>
                  </a:solidFill>
                  <a:latin typeface="Arial" pitchFamily="34" charset="0"/>
                  <a:cs typeface="Arial" pitchFamily="34" charset="0"/>
                </a:rPr>
                <a:t>IFRC Global Gender and Diversity Coordinator, Tina </a:t>
              </a:r>
              <a:r>
                <a:rPr lang="en-US" sz="1600" b="1" baseline="0" dirty="0" err="1">
                  <a:solidFill>
                    <a:schemeClr val="bg1"/>
                  </a:solidFill>
                  <a:latin typeface="Arial" pitchFamily="34" charset="0"/>
                  <a:cs typeface="Arial" pitchFamily="34" charset="0"/>
                </a:rPr>
                <a:t>Tinde</a:t>
              </a:r>
              <a:r>
                <a:rPr lang="en-US" sz="1600" b="1" baseline="0" dirty="0">
                  <a:solidFill>
                    <a:schemeClr val="bg1"/>
                  </a:solidFill>
                  <a:latin typeface="Arial" pitchFamily="34" charset="0"/>
                  <a:cs typeface="Arial" pitchFamily="34" charset="0"/>
                </a:rPr>
                <a:t>, </a:t>
              </a:r>
              <a:r>
                <a:rPr lang="en-US" sz="1600" b="1" baseline="0" dirty="0">
                  <a:solidFill>
                    <a:schemeClr val="bg1"/>
                  </a:solidFill>
                  <a:latin typeface="Arial" pitchFamily="34" charset="0"/>
                  <a:cs typeface="Arial" pitchFamily="34" charset="0"/>
                  <a:hlinkClick r:id="rId2"/>
                </a:rPr>
                <a:t>tina.tinde@ifrc.org</a:t>
              </a:r>
              <a:endParaRPr lang="en-US" sz="1600" b="1" baseline="0" dirty="0">
                <a:solidFill>
                  <a:schemeClr val="bg1"/>
                </a:solidFill>
                <a:latin typeface="Arial" pitchFamily="34" charset="0"/>
                <a:cs typeface="Arial" pitchFamily="34" charset="0"/>
              </a:endParaRPr>
            </a:p>
            <a:p>
              <a:pPr marL="285750" indent="-285750" fontAlgn="auto">
                <a:spcBef>
                  <a:spcPts val="0"/>
                </a:spcBef>
                <a:spcAft>
                  <a:spcPts val="0"/>
                </a:spcAft>
                <a:buFont typeface="Arial" panose="020B0604020202020204" pitchFamily="34" charset="0"/>
                <a:buChar char="•"/>
                <a:defRPr/>
              </a:pPr>
              <a:r>
                <a:rPr lang="en-US" sz="1600" b="1" baseline="0" dirty="0">
                  <a:solidFill>
                    <a:schemeClr val="bg1"/>
                  </a:solidFill>
                  <a:latin typeface="Arial" pitchFamily="34" charset="0"/>
                  <a:cs typeface="Arial" pitchFamily="34" charset="0"/>
                </a:rPr>
                <a:t>IFRC Global Senior Technical Officer for Gender and Diversity, Kaisa </a:t>
              </a:r>
              <a:r>
                <a:rPr lang="en-US" sz="1600" b="1" baseline="0" dirty="0" err="1">
                  <a:solidFill>
                    <a:schemeClr val="bg1"/>
                  </a:solidFill>
                  <a:latin typeface="Arial" pitchFamily="34" charset="0"/>
                  <a:cs typeface="Arial" pitchFamily="34" charset="0"/>
                </a:rPr>
                <a:t>Laitila</a:t>
              </a:r>
              <a:r>
                <a:rPr lang="en-US" sz="1600" b="1" baseline="0" dirty="0">
                  <a:solidFill>
                    <a:schemeClr val="bg1"/>
                  </a:solidFill>
                  <a:latin typeface="Arial" pitchFamily="34" charset="0"/>
                  <a:cs typeface="Arial" pitchFamily="34" charset="0"/>
                </a:rPr>
                <a:t>, </a:t>
              </a:r>
              <a:r>
                <a:rPr lang="en-US" sz="1600" b="1" baseline="0" dirty="0">
                  <a:solidFill>
                    <a:schemeClr val="bg1"/>
                  </a:solidFill>
                  <a:latin typeface="Arial" pitchFamily="34" charset="0"/>
                  <a:cs typeface="Arial" pitchFamily="34" charset="0"/>
                  <a:hlinkClick r:id="rId3"/>
                </a:rPr>
                <a:t>kaisa.laitila@ifrc.org</a:t>
              </a:r>
              <a:r>
                <a:rPr lang="en-US" sz="1600" b="1" baseline="0" dirty="0">
                  <a:solidFill>
                    <a:schemeClr val="bg1"/>
                  </a:solidFill>
                  <a:latin typeface="Arial" pitchFamily="34" charset="0"/>
                  <a:cs typeface="Arial" pitchFamily="34" charset="0"/>
                </a:rPr>
                <a:t>  </a:t>
              </a:r>
            </a:p>
            <a:p>
              <a:pPr marL="285750" indent="-285750" fontAlgn="auto">
                <a:spcBef>
                  <a:spcPts val="0"/>
                </a:spcBef>
                <a:spcAft>
                  <a:spcPts val="0"/>
                </a:spcAft>
                <a:buFont typeface="Arial" panose="020B0604020202020204" pitchFamily="34" charset="0"/>
                <a:buChar char="•"/>
                <a:defRPr/>
              </a:pPr>
              <a:r>
                <a:rPr lang="en-US" sz="1600" b="1" baseline="0" dirty="0">
                  <a:solidFill>
                    <a:schemeClr val="bg1"/>
                  </a:solidFill>
                  <a:latin typeface="Arial" pitchFamily="34" charset="0"/>
                  <a:cs typeface="Arial" pitchFamily="34" charset="0"/>
                </a:rPr>
                <a:t>Asia Pacific Gender and Diversity Coordinator, May Maloney </a:t>
              </a:r>
              <a:r>
                <a:rPr lang="en-US" sz="1600" b="1" baseline="0" dirty="0">
                  <a:solidFill>
                    <a:schemeClr val="bg1"/>
                  </a:solidFill>
                  <a:latin typeface="Arial" pitchFamily="34" charset="0"/>
                  <a:cs typeface="Arial" pitchFamily="34" charset="0"/>
                  <a:hlinkClick r:id="rId4"/>
                </a:rPr>
                <a:t>may.maloney@ifrc.org</a:t>
              </a:r>
              <a:r>
                <a:rPr lang="en-US" sz="1600" b="1" baseline="0" dirty="0">
                  <a:solidFill>
                    <a:schemeClr val="bg1"/>
                  </a:solidFill>
                  <a:latin typeface="Arial" pitchFamily="34" charset="0"/>
                  <a:cs typeface="Arial" pitchFamily="34" charset="0"/>
                </a:rPr>
                <a:t> </a:t>
              </a:r>
            </a:p>
            <a:p>
              <a:pPr fontAlgn="auto">
                <a:spcBef>
                  <a:spcPts val="0"/>
                </a:spcBef>
                <a:spcAft>
                  <a:spcPts val="0"/>
                </a:spcAft>
                <a:defRPr/>
              </a:pPr>
              <a:endParaRPr lang="en-US" sz="1600" b="1" baseline="0" dirty="0">
                <a:solidFill>
                  <a:schemeClr val="bg1"/>
                </a:solidFill>
                <a:latin typeface="Arial" pitchFamily="34" charset="0"/>
                <a:cs typeface="Arial" pitchFamily="34" charset="0"/>
              </a:endParaRPr>
            </a:p>
            <a:p>
              <a:pPr fontAlgn="auto">
                <a:spcBef>
                  <a:spcPts val="0"/>
                </a:spcBef>
                <a:spcAft>
                  <a:spcPts val="0"/>
                </a:spcAft>
                <a:defRPr/>
              </a:pPr>
              <a:r>
                <a:rPr lang="en-US" sz="1600" b="1" baseline="0" dirty="0">
                  <a:solidFill>
                    <a:schemeClr val="bg1"/>
                  </a:solidFill>
                  <a:latin typeface="Arial" pitchFamily="34" charset="0"/>
                  <a:cs typeface="Arial" pitchFamily="34" charset="0"/>
                </a:rPr>
                <a:t>THIS PRESENTATION IS PUBLISHED BY</a:t>
              </a:r>
            </a:p>
            <a:p>
              <a:pPr fontAlgn="auto">
                <a:spcBef>
                  <a:spcPts val="0"/>
                </a:spcBef>
                <a:spcAft>
                  <a:spcPts val="0"/>
                </a:spcAft>
                <a:defRPr/>
              </a:pPr>
              <a:r>
                <a:rPr lang="en-US" sz="1600" b="1" baseline="0" dirty="0">
                  <a:solidFill>
                    <a:schemeClr val="bg1"/>
                  </a:solidFill>
                  <a:latin typeface="Arial" pitchFamily="34" charset="0"/>
                  <a:cs typeface="Arial" pitchFamily="34" charset="0"/>
                </a:rPr>
                <a:t>INTERNATIONAL FEDERATION OF </a:t>
              </a:r>
              <a:br>
                <a:rPr lang="en-US" sz="1600" b="1" baseline="0" dirty="0">
                  <a:solidFill>
                    <a:schemeClr val="bg1"/>
                  </a:solidFill>
                  <a:latin typeface="Arial" pitchFamily="34" charset="0"/>
                  <a:cs typeface="Arial" pitchFamily="34" charset="0"/>
                </a:rPr>
              </a:br>
              <a:r>
                <a:rPr lang="en-US" sz="1600" b="1" baseline="0" dirty="0">
                  <a:solidFill>
                    <a:schemeClr val="bg1"/>
                  </a:solidFill>
                  <a:latin typeface="Arial" pitchFamily="34" charset="0"/>
                  <a:cs typeface="Arial" pitchFamily="34" charset="0"/>
                </a:rPr>
                <a:t>RED CROSS AND RED CRESCENT SOCIETIES</a:t>
              </a:r>
            </a:p>
            <a:p>
              <a:pPr fontAlgn="auto">
                <a:spcBef>
                  <a:spcPts val="0"/>
                </a:spcBef>
                <a:spcAft>
                  <a:spcPts val="0"/>
                </a:spcAft>
                <a:defRPr/>
              </a:pPr>
              <a:r>
                <a:rPr lang="en-US" sz="1600" b="1" baseline="0" dirty="0">
                  <a:solidFill>
                    <a:schemeClr val="bg1"/>
                  </a:solidFill>
                  <a:latin typeface="Arial" pitchFamily="34" charset="0"/>
                  <a:cs typeface="Arial" pitchFamily="34" charset="0"/>
                </a:rPr>
                <a:t>P.O. BOX 303</a:t>
              </a:r>
            </a:p>
            <a:p>
              <a:pPr fontAlgn="auto">
                <a:spcBef>
                  <a:spcPts val="0"/>
                </a:spcBef>
                <a:spcAft>
                  <a:spcPts val="0"/>
                </a:spcAft>
                <a:defRPr/>
              </a:pPr>
              <a:r>
                <a:rPr lang="en-US" sz="1600" b="1" baseline="0" dirty="0">
                  <a:solidFill>
                    <a:schemeClr val="bg1"/>
                  </a:solidFill>
                  <a:latin typeface="Arial" pitchFamily="34" charset="0"/>
                  <a:cs typeface="Arial" pitchFamily="34" charset="0"/>
                </a:rPr>
                <a:t>CH-1211 GENEVA 19</a:t>
              </a:r>
            </a:p>
            <a:p>
              <a:pPr fontAlgn="auto">
                <a:spcBef>
                  <a:spcPts val="0"/>
                </a:spcBef>
                <a:spcAft>
                  <a:spcPts val="0"/>
                </a:spcAft>
                <a:defRPr/>
              </a:pPr>
              <a:r>
                <a:rPr lang="en-US" sz="1600" b="1" baseline="0" dirty="0">
                  <a:solidFill>
                    <a:schemeClr val="bg1"/>
                  </a:solidFill>
                  <a:latin typeface="Arial" pitchFamily="34" charset="0"/>
                  <a:cs typeface="Arial" pitchFamily="34" charset="0"/>
                </a:rPr>
                <a:t>SWITZERLAND</a:t>
              </a:r>
            </a:p>
            <a:p>
              <a:pPr fontAlgn="auto">
                <a:spcBef>
                  <a:spcPts val="0"/>
                </a:spcBef>
                <a:spcAft>
                  <a:spcPts val="0"/>
                </a:spcAft>
                <a:defRPr/>
              </a:pPr>
              <a:endParaRPr lang="en-US" sz="1600" b="1" baseline="0" dirty="0">
                <a:solidFill>
                  <a:schemeClr val="bg1"/>
                </a:solidFill>
                <a:latin typeface="Arial" pitchFamily="34" charset="0"/>
                <a:cs typeface="Arial" pitchFamily="34" charset="0"/>
              </a:endParaRPr>
            </a:p>
            <a:p>
              <a:pPr fontAlgn="auto">
                <a:spcBef>
                  <a:spcPts val="0"/>
                </a:spcBef>
                <a:spcAft>
                  <a:spcPts val="0"/>
                </a:spcAft>
                <a:defRPr/>
              </a:pPr>
              <a:r>
                <a:rPr lang="en-US" sz="1600" b="1" baseline="0" dirty="0">
                  <a:solidFill>
                    <a:schemeClr val="bg1"/>
                  </a:solidFill>
                  <a:latin typeface="Arial" pitchFamily="34" charset="0"/>
                  <a:cs typeface="Arial" pitchFamily="34" charset="0"/>
                </a:rPr>
                <a:t>TEL.: +41 22 730 42 22</a:t>
              </a:r>
            </a:p>
            <a:p>
              <a:pPr fontAlgn="auto">
                <a:spcBef>
                  <a:spcPts val="0"/>
                </a:spcBef>
                <a:spcAft>
                  <a:spcPts val="0"/>
                </a:spcAft>
                <a:defRPr/>
              </a:pPr>
              <a:r>
                <a:rPr lang="en-US" sz="1600" b="1" baseline="0" dirty="0">
                  <a:solidFill>
                    <a:schemeClr val="bg1"/>
                  </a:solidFill>
                  <a:latin typeface="Arial" pitchFamily="34" charset="0"/>
                  <a:cs typeface="Arial" pitchFamily="34" charset="0"/>
                </a:rPr>
                <a:t>FAX.: +41 22 733 03 95</a:t>
              </a:r>
              <a:endParaRPr lang="en-US" sz="1600" baseline="0" dirty="0">
                <a:solidFill>
                  <a:schemeClr val="bg1"/>
                </a:solidFill>
                <a:latin typeface="Arial" pitchFamily="34" charset="0"/>
                <a:cs typeface="Arial" pitchFamily="34" charset="0"/>
              </a:endParaRPr>
            </a:p>
          </p:txBody>
        </p:sp>
      </p:grpSp>
      <p:pic>
        <p:nvPicPr>
          <p:cNvPr id="11" name="Image 10" descr="IFRC-tagline-logo-EN.jpg"/>
          <p:cNvPicPr>
            <a:picLocks noChangeAspect="1"/>
          </p:cNvPicPr>
          <p:nvPr userDrawn="1"/>
        </p:nvPicPr>
        <p:blipFill rotWithShape="1">
          <a:blip r:embed="rId5" cstate="print">
            <a:extLst>
              <a:ext uri="{28A0092B-C50C-407E-A947-70E740481C1C}">
                <a14:useLocalDpi xmlns:a14="http://schemas.microsoft.com/office/drawing/2010/main" val="0"/>
              </a:ext>
            </a:extLst>
          </a:blip>
          <a:srcRect r="67805"/>
          <a:stretch/>
        </p:blipFill>
        <p:spPr>
          <a:xfrm>
            <a:off x="179512" y="5949280"/>
            <a:ext cx="2433619" cy="789432"/>
          </a:xfrm>
          <a:prstGeom prst="rect">
            <a:avLst/>
          </a:prstGeom>
        </p:spPr>
      </p:pic>
      <p:pic>
        <p:nvPicPr>
          <p:cNvPr id="12" name="Image 11" descr="IFRC-tagline-logo-EN.jpg"/>
          <p:cNvPicPr>
            <a:picLocks noChangeAspect="1"/>
          </p:cNvPicPr>
          <p:nvPr userDrawn="1"/>
        </p:nvPicPr>
        <p:blipFill rotWithShape="1">
          <a:blip r:embed="rId5" cstate="print">
            <a:extLst>
              <a:ext uri="{28A0092B-C50C-407E-A947-70E740481C1C}">
                <a14:useLocalDpi xmlns:a14="http://schemas.microsoft.com/office/drawing/2010/main" val="0"/>
              </a:ext>
            </a:extLst>
          </a:blip>
          <a:srcRect l="46391"/>
          <a:stretch/>
        </p:blipFill>
        <p:spPr>
          <a:xfrm>
            <a:off x="5004048" y="5949280"/>
            <a:ext cx="4052320" cy="789432"/>
          </a:xfrm>
          <a:prstGeom prst="rect">
            <a:avLst/>
          </a:prstGeom>
        </p:spPr>
      </p:pic>
    </p:spTree>
    <p:extLst>
      <p:ext uri="{BB962C8B-B14F-4D97-AF65-F5344CB8AC3E}">
        <p14:creationId xmlns:p14="http://schemas.microsoft.com/office/powerpoint/2010/main" val="1972906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1000" y="333375"/>
            <a:ext cx="8367713" cy="626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6838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5" name="Straight Connector 4"/>
          <p:cNvCxnSpPr/>
          <p:nvPr/>
        </p:nvCxnSpPr>
        <p:spPr>
          <a:xfrm>
            <a:off x="395536" y="2060848"/>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4"/>
          <p:cNvCxnSpPr/>
          <p:nvPr userDrawn="1"/>
        </p:nvCxnSpPr>
        <p:spPr>
          <a:xfrm>
            <a:off x="395536" y="908720"/>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8" name="Text Placeholder 2"/>
          <p:cNvSpPr>
            <a:spLocks noGrp="1"/>
          </p:cNvSpPr>
          <p:nvPr>
            <p:ph idx="1"/>
          </p:nvPr>
        </p:nvSpPr>
        <p:spPr bwMode="auto">
          <a:xfrm>
            <a:off x="1828800" y="2234282"/>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6443" y="413794"/>
            <a:ext cx="486900" cy="48690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601" y="404664"/>
            <a:ext cx="468644" cy="468644"/>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58503" y="413792"/>
            <a:ext cx="468645" cy="468645"/>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27148" y="413793"/>
            <a:ext cx="457037" cy="46864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395536" y="2204864"/>
            <a:ext cx="3414464" cy="3960440"/>
          </a:xfrm>
          <a:prstGeom prst="rect">
            <a:avLst/>
          </a:prstGeom>
        </p:spPr>
        <p:txBody>
          <a:bodyPr rtlCol="0">
            <a:normAutofit/>
          </a:bodyPr>
          <a:lstStyle/>
          <a:p>
            <a:pPr lvl="0"/>
            <a:r>
              <a:rPr lang="en-US" noProof="0"/>
              <a:t>Click icon to add chart</a:t>
            </a:r>
            <a:endParaRPr lang="en-GB" noProof="0" dirty="0"/>
          </a:p>
        </p:txBody>
      </p:sp>
      <p:sp>
        <p:nvSpPr>
          <p:cNvPr id="7" name="Text Placeholder 6"/>
          <p:cNvSpPr>
            <a:spLocks noGrp="1"/>
          </p:cNvSpPr>
          <p:nvPr>
            <p:ph type="body" sz="quarter" idx="11"/>
          </p:nvPr>
        </p:nvSpPr>
        <p:spPr>
          <a:xfrm>
            <a:off x="3959770" y="2204864"/>
            <a:ext cx="4724400" cy="39604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8" name="Straight Connector 4"/>
          <p:cNvCxnSpPr/>
          <p:nvPr userDrawn="1"/>
        </p:nvCxnSpPr>
        <p:spPr>
          <a:xfrm>
            <a:off x="395536" y="2060848"/>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4"/>
          <p:cNvCxnSpPr/>
          <p:nvPr userDrawn="1"/>
        </p:nvCxnSpPr>
        <p:spPr>
          <a:xfrm>
            <a:off x="395536" y="908720"/>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828800" y="3468732"/>
            <a:ext cx="6858000" cy="2755776"/>
          </a:xfrm>
          <a:prstGeom prst="rect">
            <a:avLst/>
          </a:prstGeom>
        </p:spPr>
        <p:txBody>
          <a:bodyPr rtlCol="0">
            <a:normAutofit/>
          </a:bodyPr>
          <a:lstStyle/>
          <a:p>
            <a:pPr lvl="0"/>
            <a:r>
              <a:rPr lang="en-US" noProof="0" dirty="0"/>
              <a:t>Click icon to add picture</a:t>
            </a:r>
            <a:endParaRPr lang="en-GB" noProof="0" dirty="0"/>
          </a:p>
        </p:txBody>
      </p:sp>
      <p:sp>
        <p:nvSpPr>
          <p:cNvPr id="6" name="Text Placeholder 5"/>
          <p:cNvSpPr>
            <a:spLocks noGrp="1"/>
          </p:cNvSpPr>
          <p:nvPr>
            <p:ph type="body" sz="quarter" idx="11"/>
          </p:nvPr>
        </p:nvSpPr>
        <p:spPr>
          <a:xfrm>
            <a:off x="1828800" y="2204864"/>
            <a:ext cx="6858000" cy="1143000"/>
          </a:xfrm>
          <a:prstGeom prst="rect">
            <a:avLst/>
          </a:prstGeom>
        </p:spPr>
        <p:txBody>
          <a:bodyPr/>
          <a:lstStyle/>
          <a:p>
            <a:pPr lvl="0"/>
            <a:r>
              <a:rPr lang="en-US"/>
              <a:t>Click to edit Master text styles</a:t>
            </a:r>
          </a:p>
        </p:txBody>
      </p:sp>
      <p:sp>
        <p:nvSpPr>
          <p:cNvPr id="7"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cxnSp>
        <p:nvCxnSpPr>
          <p:cNvPr id="12" name="Straight Connector 4"/>
          <p:cNvCxnSpPr/>
          <p:nvPr userDrawn="1"/>
        </p:nvCxnSpPr>
        <p:spPr>
          <a:xfrm>
            <a:off x="395536" y="2060848"/>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4"/>
          <p:cNvCxnSpPr/>
          <p:nvPr userDrawn="1"/>
        </p:nvCxnSpPr>
        <p:spPr>
          <a:xfrm>
            <a:off x="395536" y="908720"/>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End contact Layout">
    <p:spTree>
      <p:nvGrpSpPr>
        <p:cNvPr id="1" name=""/>
        <p:cNvGrpSpPr/>
        <p:nvPr/>
      </p:nvGrpSpPr>
      <p:grpSpPr>
        <a:xfrm>
          <a:off x="0" y="0"/>
          <a:ext cx="0" cy="0"/>
          <a:chOff x="0" y="0"/>
          <a:chExt cx="0" cy="0"/>
        </a:xfrm>
      </p:grpSpPr>
      <p:grpSp>
        <p:nvGrpSpPr>
          <p:cNvPr id="2" name="Group 7"/>
          <p:cNvGrpSpPr>
            <a:grpSpLocks/>
          </p:cNvGrpSpPr>
          <p:nvPr userDrawn="1"/>
        </p:nvGrpSpPr>
        <p:grpSpPr bwMode="auto">
          <a:xfrm>
            <a:off x="152400" y="152400"/>
            <a:ext cx="8839200" cy="6553200"/>
            <a:chOff x="152400" y="76200"/>
            <a:chExt cx="8839200" cy="6553200"/>
          </a:xfrm>
        </p:grpSpPr>
        <p:sp>
          <p:nvSpPr>
            <p:cNvPr id="3" name="Rectangle 2"/>
            <p:cNvSpPr/>
            <p:nvPr/>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userDrawn="1"/>
          </p:nvSpPr>
          <p:spPr>
            <a:xfrm>
              <a:off x="152400" y="76200"/>
              <a:ext cx="8839200" cy="57600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p:nvSpPr>
          <p:spPr>
            <a:xfrm>
              <a:off x="533400" y="498475"/>
              <a:ext cx="4724400" cy="4431983"/>
            </a:xfrm>
            <a:prstGeom prst="rect">
              <a:avLst/>
            </a:prstGeom>
            <a:noFill/>
          </p:spPr>
          <p:txBody>
            <a:bodyPr lIns="0" tIns="0" rIns="0" bIns="0">
              <a:spAutoFit/>
            </a:bodyPr>
            <a:lstStyle/>
            <a:p>
              <a:pPr fontAlgn="auto">
                <a:spcBef>
                  <a:spcPts val="0"/>
                </a:spcBef>
                <a:spcAft>
                  <a:spcPts val="0"/>
                </a:spcAft>
                <a:defRPr/>
              </a:pPr>
              <a:r>
                <a:rPr lang="en-US" sz="1600" b="1" baseline="0" dirty="0">
                  <a:solidFill>
                    <a:schemeClr val="bg1"/>
                  </a:solidFill>
                  <a:latin typeface="Arial" pitchFamily="34" charset="0"/>
                  <a:cs typeface="Arial" pitchFamily="34" charset="0"/>
                </a:rPr>
                <a:t>FOR FURTHER INFORMATION ON XXXXXXXXX XXXXXXXX XXXXXXXXX XXXX, PLEASE CONTACT:</a:t>
              </a:r>
            </a:p>
            <a:p>
              <a:pPr fontAlgn="auto">
                <a:spcBef>
                  <a:spcPts val="0"/>
                </a:spcBef>
                <a:spcAft>
                  <a:spcPts val="0"/>
                </a:spcAft>
                <a:defRPr/>
              </a:pPr>
              <a:endParaRPr lang="en-US" sz="1600" b="1" baseline="0" dirty="0">
                <a:solidFill>
                  <a:schemeClr val="bg1"/>
                </a:solidFill>
                <a:latin typeface="Arial" pitchFamily="34" charset="0"/>
                <a:cs typeface="Arial" pitchFamily="34" charset="0"/>
              </a:endParaRPr>
            </a:p>
            <a:p>
              <a:pPr fontAlgn="auto">
                <a:spcBef>
                  <a:spcPts val="0"/>
                </a:spcBef>
                <a:spcAft>
                  <a:spcPts val="0"/>
                </a:spcAft>
                <a:defRPr/>
              </a:pPr>
              <a:r>
                <a:rPr lang="en-US" sz="1600" b="1" baseline="0" dirty="0">
                  <a:solidFill>
                    <a:schemeClr val="bg1"/>
                  </a:solidFill>
                  <a:latin typeface="Arial" pitchFamily="34" charset="0"/>
                  <a:cs typeface="Arial" pitchFamily="34" charset="0"/>
                </a:rPr>
                <a:t>IFRC XXXXXXXXXXXXX DEPARTMENT</a:t>
              </a:r>
            </a:p>
            <a:p>
              <a:pPr fontAlgn="auto">
                <a:spcBef>
                  <a:spcPts val="0"/>
                </a:spcBef>
                <a:spcAft>
                  <a:spcPts val="0"/>
                </a:spcAft>
                <a:defRPr/>
              </a:pPr>
              <a:r>
                <a:rPr lang="en-US" sz="1600" baseline="0" dirty="0">
                  <a:solidFill>
                    <a:schemeClr val="bg1"/>
                  </a:solidFill>
                  <a:latin typeface="Arial" pitchFamily="34" charset="0"/>
                  <a:cs typeface="Arial" pitchFamily="34" charset="0"/>
                </a:rPr>
                <a:t>NAME SURNAME, TITLE</a:t>
              </a:r>
              <a:br>
                <a:rPr lang="en-US" sz="1600" baseline="0" dirty="0">
                  <a:solidFill>
                    <a:schemeClr val="bg1"/>
                  </a:solidFill>
                  <a:latin typeface="Arial" pitchFamily="34" charset="0"/>
                  <a:cs typeface="Arial" pitchFamily="34" charset="0"/>
                </a:rPr>
              </a:br>
              <a:r>
                <a:rPr lang="en-US" sz="1600" b="1" baseline="0" dirty="0">
                  <a:solidFill>
                    <a:schemeClr val="bg1"/>
                  </a:solidFill>
                  <a:latin typeface="Arial" pitchFamily="34" charset="0"/>
                  <a:cs typeface="Arial" pitchFamily="34" charset="0"/>
                </a:rPr>
                <a:t>TEL. : +41 022 730 XXXX</a:t>
              </a:r>
            </a:p>
            <a:p>
              <a:pPr fontAlgn="auto">
                <a:spcBef>
                  <a:spcPts val="0"/>
                </a:spcBef>
                <a:spcAft>
                  <a:spcPts val="0"/>
                </a:spcAft>
                <a:defRPr/>
              </a:pPr>
              <a:r>
                <a:rPr lang="en-US" sz="1600" b="1" baseline="0" dirty="0">
                  <a:solidFill>
                    <a:schemeClr val="bg1"/>
                  </a:solidFill>
                  <a:latin typeface="Arial" pitchFamily="34" charset="0"/>
                  <a:cs typeface="Arial" pitchFamily="34" charset="0"/>
                </a:rPr>
                <a:t>EMAIL: name.surname@ifrc.org</a:t>
              </a:r>
            </a:p>
            <a:p>
              <a:pPr fontAlgn="auto">
                <a:spcBef>
                  <a:spcPts val="0"/>
                </a:spcBef>
                <a:spcAft>
                  <a:spcPts val="0"/>
                </a:spcAft>
                <a:defRPr/>
              </a:pPr>
              <a:endParaRPr lang="en-US" sz="1600" b="1" baseline="0" dirty="0">
                <a:solidFill>
                  <a:schemeClr val="bg1"/>
                </a:solidFill>
                <a:latin typeface="Arial" pitchFamily="34" charset="0"/>
                <a:cs typeface="Arial" pitchFamily="34" charset="0"/>
              </a:endParaRPr>
            </a:p>
            <a:p>
              <a:pPr fontAlgn="auto">
                <a:spcBef>
                  <a:spcPts val="0"/>
                </a:spcBef>
                <a:spcAft>
                  <a:spcPts val="0"/>
                </a:spcAft>
                <a:defRPr/>
              </a:pPr>
              <a:r>
                <a:rPr lang="en-US" sz="1600" b="1" baseline="0" dirty="0">
                  <a:solidFill>
                    <a:schemeClr val="bg1"/>
                  </a:solidFill>
                  <a:latin typeface="Arial" pitchFamily="34" charset="0"/>
                  <a:cs typeface="Arial" pitchFamily="34" charset="0"/>
                </a:rPr>
                <a:t>THIS PRESENTATION IS PUBLISHED BY</a:t>
              </a:r>
            </a:p>
            <a:p>
              <a:pPr fontAlgn="auto">
                <a:spcBef>
                  <a:spcPts val="0"/>
                </a:spcBef>
                <a:spcAft>
                  <a:spcPts val="0"/>
                </a:spcAft>
                <a:defRPr/>
              </a:pPr>
              <a:r>
                <a:rPr lang="en-US" sz="1600" b="1" baseline="0" dirty="0">
                  <a:solidFill>
                    <a:schemeClr val="bg1"/>
                  </a:solidFill>
                  <a:latin typeface="Arial" pitchFamily="34" charset="0"/>
                  <a:cs typeface="Arial" pitchFamily="34" charset="0"/>
                </a:rPr>
                <a:t>INTERNATIONAL FEDERATION OF </a:t>
              </a:r>
              <a:br>
                <a:rPr lang="en-US" sz="1600" b="1" baseline="0" dirty="0">
                  <a:solidFill>
                    <a:schemeClr val="bg1"/>
                  </a:solidFill>
                  <a:latin typeface="Arial" pitchFamily="34" charset="0"/>
                  <a:cs typeface="Arial" pitchFamily="34" charset="0"/>
                </a:rPr>
              </a:br>
              <a:r>
                <a:rPr lang="en-US" sz="1600" b="1" baseline="0" dirty="0">
                  <a:solidFill>
                    <a:schemeClr val="bg1"/>
                  </a:solidFill>
                  <a:latin typeface="Arial" pitchFamily="34" charset="0"/>
                  <a:cs typeface="Arial" pitchFamily="34" charset="0"/>
                </a:rPr>
                <a:t>RED CROSS AND RED CRESCENT SOCIETIES</a:t>
              </a:r>
            </a:p>
            <a:p>
              <a:pPr fontAlgn="auto">
                <a:spcBef>
                  <a:spcPts val="0"/>
                </a:spcBef>
                <a:spcAft>
                  <a:spcPts val="0"/>
                </a:spcAft>
                <a:defRPr/>
              </a:pPr>
              <a:r>
                <a:rPr lang="en-US" sz="1600" b="1" baseline="0" dirty="0">
                  <a:solidFill>
                    <a:schemeClr val="bg1"/>
                  </a:solidFill>
                  <a:latin typeface="Arial" pitchFamily="34" charset="0"/>
                  <a:cs typeface="Arial" pitchFamily="34" charset="0"/>
                </a:rPr>
                <a:t>P.O. BOX 303</a:t>
              </a:r>
            </a:p>
            <a:p>
              <a:pPr fontAlgn="auto">
                <a:spcBef>
                  <a:spcPts val="0"/>
                </a:spcBef>
                <a:spcAft>
                  <a:spcPts val="0"/>
                </a:spcAft>
                <a:defRPr/>
              </a:pPr>
              <a:r>
                <a:rPr lang="en-US" sz="1600" b="1" baseline="0" dirty="0">
                  <a:solidFill>
                    <a:schemeClr val="bg1"/>
                  </a:solidFill>
                  <a:latin typeface="Arial" pitchFamily="34" charset="0"/>
                  <a:cs typeface="Arial" pitchFamily="34" charset="0"/>
                </a:rPr>
                <a:t>CH-1211 GENEVA 19</a:t>
              </a:r>
            </a:p>
            <a:p>
              <a:pPr fontAlgn="auto">
                <a:spcBef>
                  <a:spcPts val="0"/>
                </a:spcBef>
                <a:spcAft>
                  <a:spcPts val="0"/>
                </a:spcAft>
                <a:defRPr/>
              </a:pPr>
              <a:r>
                <a:rPr lang="en-US" sz="1600" b="1" baseline="0" dirty="0">
                  <a:solidFill>
                    <a:schemeClr val="bg1"/>
                  </a:solidFill>
                  <a:latin typeface="Arial" pitchFamily="34" charset="0"/>
                  <a:cs typeface="Arial" pitchFamily="34" charset="0"/>
                </a:rPr>
                <a:t>SWITZERLAND</a:t>
              </a:r>
            </a:p>
            <a:p>
              <a:pPr fontAlgn="auto">
                <a:spcBef>
                  <a:spcPts val="0"/>
                </a:spcBef>
                <a:spcAft>
                  <a:spcPts val="0"/>
                </a:spcAft>
                <a:defRPr/>
              </a:pPr>
              <a:endParaRPr lang="en-US" sz="1600" b="1" baseline="0" dirty="0">
                <a:solidFill>
                  <a:schemeClr val="bg1"/>
                </a:solidFill>
                <a:latin typeface="Arial" pitchFamily="34" charset="0"/>
                <a:cs typeface="Arial" pitchFamily="34" charset="0"/>
              </a:endParaRPr>
            </a:p>
            <a:p>
              <a:pPr fontAlgn="auto">
                <a:spcBef>
                  <a:spcPts val="0"/>
                </a:spcBef>
                <a:spcAft>
                  <a:spcPts val="0"/>
                </a:spcAft>
                <a:defRPr/>
              </a:pPr>
              <a:r>
                <a:rPr lang="en-US" sz="1600" b="1" baseline="0" dirty="0">
                  <a:solidFill>
                    <a:schemeClr val="bg1"/>
                  </a:solidFill>
                  <a:latin typeface="Arial" pitchFamily="34" charset="0"/>
                  <a:cs typeface="Arial" pitchFamily="34" charset="0"/>
                </a:rPr>
                <a:t>TEL.: +41 22 730 42 22</a:t>
              </a:r>
            </a:p>
            <a:p>
              <a:pPr fontAlgn="auto">
                <a:spcBef>
                  <a:spcPts val="0"/>
                </a:spcBef>
                <a:spcAft>
                  <a:spcPts val="0"/>
                </a:spcAft>
                <a:defRPr/>
              </a:pPr>
              <a:r>
                <a:rPr lang="en-US" sz="1600" b="1" baseline="0" dirty="0">
                  <a:solidFill>
                    <a:schemeClr val="bg1"/>
                  </a:solidFill>
                  <a:latin typeface="Arial" pitchFamily="34" charset="0"/>
                  <a:cs typeface="Arial" pitchFamily="34" charset="0"/>
                </a:rPr>
                <a:t>FAX.: +41 22 733 03 95</a:t>
              </a:r>
              <a:endParaRPr lang="en-US" sz="1600" baseline="0" dirty="0">
                <a:solidFill>
                  <a:schemeClr val="bg1"/>
                </a:solidFill>
                <a:latin typeface="Arial" pitchFamily="34" charset="0"/>
                <a:cs typeface="Arial" pitchFamily="34" charset="0"/>
              </a:endParaRPr>
            </a:p>
          </p:txBody>
        </p:sp>
      </p:grpSp>
      <p:pic>
        <p:nvPicPr>
          <p:cNvPr id="11" name="Image 10" descr="IFRC-tagline-logo-EN.jpg"/>
          <p:cNvPicPr>
            <a:picLocks noChangeAspect="1"/>
          </p:cNvPicPr>
          <p:nvPr userDrawn="1"/>
        </p:nvPicPr>
        <p:blipFill rotWithShape="1">
          <a:blip r:embed="rId2" cstate="print">
            <a:extLst>
              <a:ext uri="{28A0092B-C50C-407E-A947-70E740481C1C}">
                <a14:useLocalDpi xmlns:a14="http://schemas.microsoft.com/office/drawing/2010/main" val="0"/>
              </a:ext>
            </a:extLst>
          </a:blip>
          <a:srcRect r="67805"/>
          <a:stretch/>
        </p:blipFill>
        <p:spPr>
          <a:xfrm>
            <a:off x="179512" y="5949280"/>
            <a:ext cx="2433619" cy="789432"/>
          </a:xfrm>
          <a:prstGeom prst="rect">
            <a:avLst/>
          </a:prstGeom>
        </p:spPr>
      </p:pic>
      <p:pic>
        <p:nvPicPr>
          <p:cNvPr id="12" name="Image 11" descr="IFRC-tagline-logo-EN.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6391"/>
          <a:stretch/>
        </p:blipFill>
        <p:spPr>
          <a:xfrm>
            <a:off x="5004048" y="5949280"/>
            <a:ext cx="4052320" cy="78943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without photo">
    <p:spTree>
      <p:nvGrpSpPr>
        <p:cNvPr id="1" name=""/>
        <p:cNvGrpSpPr/>
        <p:nvPr/>
      </p:nvGrpSpPr>
      <p:grpSpPr>
        <a:xfrm>
          <a:off x="0" y="0"/>
          <a:ext cx="0" cy="0"/>
          <a:chOff x="0" y="0"/>
          <a:chExt cx="0" cy="0"/>
        </a:xfrm>
      </p:grpSpPr>
      <p:pic>
        <p:nvPicPr>
          <p:cNvPr id="7" name="Picture 2" descr="D:\Users\May.MALONEY\Pictures\For presentations\GenderDiversity Photo.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862" t="18090" r="-1" b="14030"/>
          <a:stretch/>
        </p:blipFill>
        <p:spPr bwMode="auto">
          <a:xfrm>
            <a:off x="395536" y="1070411"/>
            <a:ext cx="8287589" cy="3942765"/>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467544" y="5085184"/>
            <a:ext cx="8215581" cy="1224136"/>
          </a:xfrm>
          <a:prstGeom prst="rect">
            <a:avLst/>
          </a:prstGeom>
          <a:solidFill>
            <a:srgbClr val="958982">
              <a:alpha val="42000"/>
            </a:srgbClr>
          </a:solidFill>
        </p:spPr>
        <p:txBody>
          <a:bodyPr>
            <a:noAutofit/>
          </a:bodyPr>
          <a:lstStyle>
            <a:lvl1pPr marL="0" indent="0" algn="r">
              <a:buNone/>
              <a:defRPr sz="2000" b="1" baseline="0">
                <a:solidFill>
                  <a:schemeClr val="accent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9" name="Rectangle 8"/>
          <p:cNvSpPr/>
          <p:nvPr userDrawn="1"/>
        </p:nvSpPr>
        <p:spPr>
          <a:xfrm>
            <a:off x="152400" y="188640"/>
            <a:ext cx="8812088" cy="936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Image 9" descr="IFRC-Logo-RGB-Tagline-EN.jpg"/>
          <p:cNvPicPr>
            <a:picLocks noChangeAspect="1"/>
          </p:cNvPicPr>
          <p:nvPr userDrawn="1"/>
        </p:nvPicPr>
        <p:blipFill rotWithShape="1">
          <a:blip r:embed="rId3" cstate="print">
            <a:extLst>
              <a:ext uri="{28A0092B-C50C-407E-A947-70E740481C1C}">
                <a14:useLocalDpi xmlns:a14="http://schemas.microsoft.com/office/drawing/2010/main" val="0"/>
              </a:ext>
            </a:extLst>
          </a:blip>
          <a:srcRect l="6126" t="1905" b="-2"/>
          <a:stretch/>
        </p:blipFill>
        <p:spPr>
          <a:xfrm>
            <a:off x="222334" y="0"/>
            <a:ext cx="3845610" cy="1070411"/>
          </a:xfrm>
          <a:prstGeom prst="rect">
            <a:avLst/>
          </a:prstGeom>
        </p:spPr>
      </p:pic>
    </p:spTree>
    <p:extLst>
      <p:ext uri="{BB962C8B-B14F-4D97-AF65-F5344CB8AC3E}">
        <p14:creationId xmlns:p14="http://schemas.microsoft.com/office/powerpoint/2010/main" val="3482540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5" name="Straight Connector 4"/>
          <p:cNvCxnSpPr/>
          <p:nvPr/>
        </p:nvCxnSpPr>
        <p:spPr>
          <a:xfrm>
            <a:off x="395536" y="2060848"/>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4"/>
          <p:cNvCxnSpPr/>
          <p:nvPr userDrawn="1"/>
        </p:nvCxnSpPr>
        <p:spPr>
          <a:xfrm>
            <a:off x="395536" y="908720"/>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8" name="Text Placeholder 2"/>
          <p:cNvSpPr>
            <a:spLocks noGrp="1"/>
          </p:cNvSpPr>
          <p:nvPr>
            <p:ph idx="1"/>
          </p:nvPr>
        </p:nvSpPr>
        <p:spPr bwMode="auto">
          <a:xfrm>
            <a:off x="1828800" y="2234282"/>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537073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395536" y="2204864"/>
            <a:ext cx="3414464" cy="3960440"/>
          </a:xfrm>
          <a:prstGeom prst="rect">
            <a:avLst/>
          </a:prstGeom>
        </p:spPr>
        <p:txBody>
          <a:bodyPr rtlCol="0">
            <a:normAutofit/>
          </a:bodyPr>
          <a:lstStyle/>
          <a:p>
            <a:pPr lvl="0"/>
            <a:r>
              <a:rPr lang="en-US" noProof="0"/>
              <a:t>Click icon to add chart</a:t>
            </a:r>
            <a:endParaRPr lang="en-GB" noProof="0" dirty="0"/>
          </a:p>
        </p:txBody>
      </p:sp>
      <p:sp>
        <p:nvSpPr>
          <p:cNvPr id="7" name="Text Placeholder 6"/>
          <p:cNvSpPr>
            <a:spLocks noGrp="1"/>
          </p:cNvSpPr>
          <p:nvPr>
            <p:ph type="body" sz="quarter" idx="11"/>
          </p:nvPr>
        </p:nvSpPr>
        <p:spPr>
          <a:xfrm>
            <a:off x="3959770" y="2204864"/>
            <a:ext cx="4724400" cy="39604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8" name="Straight Connector 4"/>
          <p:cNvCxnSpPr/>
          <p:nvPr userDrawn="1"/>
        </p:nvCxnSpPr>
        <p:spPr>
          <a:xfrm>
            <a:off x="395536" y="2060848"/>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4"/>
          <p:cNvCxnSpPr/>
          <p:nvPr userDrawn="1"/>
        </p:nvCxnSpPr>
        <p:spPr>
          <a:xfrm>
            <a:off x="395536" y="908720"/>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Tree>
    <p:extLst>
      <p:ext uri="{BB962C8B-B14F-4D97-AF65-F5344CB8AC3E}">
        <p14:creationId xmlns:p14="http://schemas.microsoft.com/office/powerpoint/2010/main" val="941564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828800" y="3468732"/>
            <a:ext cx="6858000" cy="2755776"/>
          </a:xfrm>
          <a:prstGeom prst="rect">
            <a:avLst/>
          </a:prstGeom>
        </p:spPr>
        <p:txBody>
          <a:bodyPr rtlCol="0">
            <a:normAutofit/>
          </a:bodyPr>
          <a:lstStyle/>
          <a:p>
            <a:pPr lvl="0"/>
            <a:r>
              <a:rPr lang="en-US" noProof="0" dirty="0"/>
              <a:t>Click icon to add picture</a:t>
            </a:r>
            <a:endParaRPr lang="en-GB" noProof="0" dirty="0"/>
          </a:p>
        </p:txBody>
      </p:sp>
      <p:sp>
        <p:nvSpPr>
          <p:cNvPr id="6" name="Text Placeholder 5"/>
          <p:cNvSpPr>
            <a:spLocks noGrp="1"/>
          </p:cNvSpPr>
          <p:nvPr>
            <p:ph type="body" sz="quarter" idx="11"/>
          </p:nvPr>
        </p:nvSpPr>
        <p:spPr>
          <a:xfrm>
            <a:off x="1828800" y="2204864"/>
            <a:ext cx="6858000" cy="1143000"/>
          </a:xfrm>
          <a:prstGeom prst="rect">
            <a:avLst/>
          </a:prstGeom>
        </p:spPr>
        <p:txBody>
          <a:bodyPr/>
          <a:lstStyle/>
          <a:p>
            <a:pPr lvl="0"/>
            <a:r>
              <a:rPr lang="en-US"/>
              <a:t>Click to edit Master text styles</a:t>
            </a:r>
          </a:p>
        </p:txBody>
      </p:sp>
      <p:sp>
        <p:nvSpPr>
          <p:cNvPr id="7"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cxnSp>
        <p:nvCxnSpPr>
          <p:cNvPr id="12" name="Straight Connector 4"/>
          <p:cNvCxnSpPr/>
          <p:nvPr userDrawn="1"/>
        </p:nvCxnSpPr>
        <p:spPr>
          <a:xfrm>
            <a:off x="395536" y="2060848"/>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4"/>
          <p:cNvCxnSpPr/>
          <p:nvPr userDrawn="1"/>
        </p:nvCxnSpPr>
        <p:spPr>
          <a:xfrm>
            <a:off x="395536" y="908720"/>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74881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8.xml"/><Relationship Id="rId7" Type="http://schemas.openxmlformats.org/officeDocument/2006/relationships/theme" Target="../theme/theme2.xml"/><Relationship Id="rId12"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10.jpeg"/><Relationship Id="rId5" Type="http://schemas.openxmlformats.org/officeDocument/2006/relationships/slideLayout" Target="../slideLayouts/slideLayout10.xml"/><Relationship Id="rId10" Type="http://schemas.openxmlformats.org/officeDocument/2006/relationships/image" Target="../media/image9.jpeg"/><Relationship Id="rId4" Type="http://schemas.openxmlformats.org/officeDocument/2006/relationships/slideLayout" Target="../slideLayouts/slideLayout9.xml"/><Relationship Id="rId9" Type="http://schemas.openxmlformats.org/officeDocument/2006/relationships/image" Target="../media/image8.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04048" y="260648"/>
            <a:ext cx="3737926" cy="553245"/>
          </a:xfrm>
          <a:prstGeom prst="rect">
            <a:avLst/>
          </a:prstGeom>
        </p:spPr>
      </p:pic>
      <p:sp>
        <p:nvSpPr>
          <p:cNvPr id="16"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18" name="Text Placeholder 2"/>
          <p:cNvSpPr>
            <a:spLocks noGrp="1"/>
          </p:cNvSpPr>
          <p:nvPr>
            <p:ph type="body" idx="1"/>
          </p:nvPr>
        </p:nvSpPr>
        <p:spPr bwMode="auto">
          <a:xfrm>
            <a:off x="1828800" y="2234282"/>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TextBox 18"/>
          <p:cNvSpPr txBox="1"/>
          <p:nvPr/>
        </p:nvSpPr>
        <p:spPr bwMode="auto">
          <a:xfrm>
            <a:off x="395536" y="404664"/>
            <a:ext cx="3456384" cy="169277"/>
          </a:xfrm>
          <a:prstGeom prst="rect">
            <a:avLst/>
          </a:prstGeom>
          <a:noFill/>
        </p:spPr>
        <p:txBody>
          <a:bodyPr wrap="square" lIns="0" tIns="0" rIns="0" bIns="0">
            <a:spAutoFit/>
          </a:bodyPr>
          <a:lstStyle/>
          <a:p>
            <a:pPr algn="l" fontAlgn="auto">
              <a:spcBef>
                <a:spcPts val="0"/>
              </a:spcBef>
              <a:spcAft>
                <a:spcPts val="0"/>
              </a:spcAft>
              <a:defRPr/>
            </a:pPr>
            <a:endParaRPr lang="en-US" sz="1100" b="0" dirty="0">
              <a:solidFill>
                <a:schemeClr val="tx1"/>
              </a:solidFill>
              <a:latin typeface="Arial" pitchFamily="34" charset="0"/>
              <a:cs typeface="Arial" pitchFamily="34" charset="0"/>
            </a:endParaRPr>
          </a:p>
        </p:txBody>
      </p:sp>
      <p:cxnSp>
        <p:nvCxnSpPr>
          <p:cNvPr id="3" name="Connecteur droit 2"/>
          <p:cNvCxnSpPr/>
          <p:nvPr userDrawn="1"/>
        </p:nvCxnSpPr>
        <p:spPr>
          <a:xfrm>
            <a:off x="395536" y="332656"/>
            <a:ext cx="3456384"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30" r:id="rId5"/>
  </p:sldLayoutIdLst>
  <p:txStyles>
    <p:titleStyle>
      <a:lvl1pPr algn="l" rtl="0" eaLnBrk="1" fontAlgn="base" hangingPunct="1">
        <a:spcBef>
          <a:spcPct val="0"/>
        </a:spcBef>
        <a:spcAft>
          <a:spcPct val="0"/>
        </a:spcAft>
        <a:defRPr sz="2600" b="1" i="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1" fontAlgn="base" hangingPunct="1">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004048" y="260648"/>
            <a:ext cx="3737926" cy="553245"/>
          </a:xfrm>
          <a:prstGeom prst="rect">
            <a:avLst/>
          </a:prstGeom>
        </p:spPr>
      </p:pic>
      <p:sp>
        <p:nvSpPr>
          <p:cNvPr id="16"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18" name="Text Placeholder 2"/>
          <p:cNvSpPr>
            <a:spLocks noGrp="1"/>
          </p:cNvSpPr>
          <p:nvPr>
            <p:ph type="body" idx="1"/>
          </p:nvPr>
        </p:nvSpPr>
        <p:spPr bwMode="auto">
          <a:xfrm>
            <a:off x="1828800" y="2234282"/>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TextBox 18"/>
          <p:cNvSpPr txBox="1"/>
          <p:nvPr/>
        </p:nvSpPr>
        <p:spPr bwMode="auto">
          <a:xfrm>
            <a:off x="395536" y="404664"/>
            <a:ext cx="3456384" cy="169277"/>
          </a:xfrm>
          <a:prstGeom prst="rect">
            <a:avLst/>
          </a:prstGeom>
          <a:noFill/>
        </p:spPr>
        <p:txBody>
          <a:bodyPr wrap="square" lIns="0" tIns="0" rIns="0" bIns="0">
            <a:spAutoFit/>
          </a:bodyPr>
          <a:lstStyle/>
          <a:p>
            <a:pPr algn="l" fontAlgn="auto">
              <a:spcBef>
                <a:spcPts val="0"/>
              </a:spcBef>
              <a:spcAft>
                <a:spcPts val="0"/>
              </a:spcAft>
              <a:defRPr/>
            </a:pPr>
            <a:endParaRPr lang="en-US" sz="1100" b="0" dirty="0">
              <a:solidFill>
                <a:schemeClr val="tx1"/>
              </a:solidFill>
              <a:latin typeface="Arial" pitchFamily="34" charset="0"/>
              <a:cs typeface="Arial" pitchFamily="34" charset="0"/>
            </a:endParaRPr>
          </a:p>
        </p:txBody>
      </p:sp>
      <p:cxnSp>
        <p:nvCxnSpPr>
          <p:cNvPr id="3" name="Connecteur droit 2"/>
          <p:cNvCxnSpPr/>
          <p:nvPr userDrawn="1"/>
        </p:nvCxnSpPr>
        <p:spPr>
          <a:xfrm>
            <a:off x="395536" y="332656"/>
            <a:ext cx="3456384"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52712" y="414633"/>
            <a:ext cx="481236" cy="481236"/>
          </a:xfrm>
          <a:prstGeom prst="rect">
            <a:avLst/>
          </a:prstGeom>
        </p:spPr>
      </p:pic>
      <p:pic>
        <p:nvPicPr>
          <p:cNvPr id="4" name="Picture 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34977" y="410635"/>
            <a:ext cx="481236" cy="481236"/>
          </a:xfrm>
          <a:prstGeom prst="rect">
            <a:avLst/>
          </a:prstGeom>
        </p:spPr>
      </p:pic>
      <p:pic>
        <p:nvPicPr>
          <p:cNvPr id="5" name="Picture 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428595" y="414633"/>
            <a:ext cx="477116" cy="477116"/>
          </a:xfrm>
          <a:prstGeom prst="rect">
            <a:avLst/>
          </a:prstGeom>
        </p:spPr>
      </p:pic>
      <p:pic>
        <p:nvPicPr>
          <p:cNvPr id="6" name="Picture 5"/>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889188" y="410757"/>
            <a:ext cx="469079" cy="480992"/>
          </a:xfrm>
          <a:prstGeom prst="rect">
            <a:avLst/>
          </a:prstGeom>
        </p:spPr>
      </p:pic>
    </p:spTree>
    <p:extLst>
      <p:ext uri="{BB962C8B-B14F-4D97-AF65-F5344CB8AC3E}">
        <p14:creationId xmlns:p14="http://schemas.microsoft.com/office/powerpoint/2010/main" val="1186230333"/>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Lst>
  <p:txStyles>
    <p:titleStyle>
      <a:lvl1pPr algn="l" rtl="0" eaLnBrk="1" fontAlgn="base" hangingPunct="1">
        <a:spcBef>
          <a:spcPct val="0"/>
        </a:spcBef>
        <a:spcAft>
          <a:spcPct val="0"/>
        </a:spcAft>
        <a:defRPr sz="2600" b="1" i="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1" fontAlgn="base" hangingPunct="1">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990600" y="2819400"/>
            <a:ext cx="7239000" cy="647700"/>
          </a:xfrm>
        </p:spPr>
        <p:txBody>
          <a:bodyPr/>
          <a:lstStyle/>
          <a:p>
            <a:r>
              <a:rPr lang="en-GB" sz="2800" dirty="0"/>
              <a:t>Day 3: Welcome back</a:t>
            </a:r>
            <a:br>
              <a:rPr lang="en-GB" sz="2800" dirty="0"/>
            </a:br>
            <a:endParaRPr lang="en-GB" dirty="0">
              <a:latin typeface="Arial" charset="0"/>
              <a:cs typeface="Arial" charset="0"/>
            </a:endParaRPr>
          </a:p>
        </p:txBody>
      </p:sp>
      <p:sp>
        <p:nvSpPr>
          <p:cNvPr id="10243" name="Subtitle 2"/>
          <p:cNvSpPr>
            <a:spLocks noGrp="1"/>
          </p:cNvSpPr>
          <p:nvPr>
            <p:ph type="subTitle" idx="1"/>
          </p:nvPr>
        </p:nvSpPr>
        <p:spPr/>
        <p:txBody>
          <a:bodyPr>
            <a:normAutofit/>
          </a:bodyPr>
          <a:lstStyle/>
          <a:p>
            <a:r>
              <a:rPr lang="en-GB" sz="1600" dirty="0">
                <a:solidFill>
                  <a:schemeClr val="bg1"/>
                </a:solidFill>
              </a:rPr>
              <a:t>Presentation for the IFRC Sexual and Gender-based Violence course</a:t>
            </a:r>
          </a:p>
          <a:p>
            <a:endParaRPr lang="en-GB" dirty="0">
              <a:latin typeface="Arial" charset="0"/>
              <a:cs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z="1950" dirty="0">
                <a:solidFill>
                  <a:prstClr val="black"/>
                </a:solidFill>
              </a:rPr>
              <a:t>Preliminary list of considerations</a:t>
            </a:r>
            <a:endParaRPr lang="en-GB" dirty="0"/>
          </a:p>
        </p:txBody>
      </p:sp>
      <p:pic>
        <p:nvPicPr>
          <p:cNvPr id="5" name="Content Placeholder 4"/>
          <p:cNvPicPr>
            <a:picLocks noGrp="1" noChangeAspect="1"/>
          </p:cNvPicPr>
          <p:nvPr>
            <p:ph idx="1"/>
          </p:nvPr>
        </p:nvPicPr>
        <p:blipFill>
          <a:blip r:embed="rId3"/>
          <a:stretch>
            <a:fillRect/>
          </a:stretch>
        </p:blipFill>
        <p:spPr>
          <a:xfrm>
            <a:off x="285751" y="2555535"/>
            <a:ext cx="5835014" cy="2189421"/>
          </a:xfrm>
          <a:prstGeom prst="rect">
            <a:avLst/>
          </a:prstGeom>
        </p:spPr>
      </p:pic>
      <p:pic>
        <p:nvPicPr>
          <p:cNvPr id="6" name="Picture 5"/>
          <p:cNvPicPr>
            <a:picLocks noChangeAspect="1"/>
          </p:cNvPicPr>
          <p:nvPr/>
        </p:nvPicPr>
        <p:blipFill>
          <a:blip r:embed="rId4"/>
          <a:stretch>
            <a:fillRect/>
          </a:stretch>
        </p:blipFill>
        <p:spPr>
          <a:xfrm>
            <a:off x="6378480" y="2082937"/>
            <a:ext cx="2354041" cy="35920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82839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868144" y="2204864"/>
            <a:ext cx="2818656" cy="1143000"/>
          </a:xfrm>
        </p:spPr>
        <p:txBody>
          <a:bodyPr/>
          <a:lstStyle/>
          <a:p>
            <a:r>
              <a:rPr lang="en-GB" dirty="0"/>
              <a:t>To the left, a reporting protocol</a:t>
            </a:r>
          </a:p>
          <a:p>
            <a:r>
              <a:rPr lang="en-GB" dirty="0"/>
              <a:t>Handout, sample monitoring tool for Child Protection Policy</a:t>
            </a:r>
          </a:p>
        </p:txBody>
      </p:sp>
      <p:sp>
        <p:nvSpPr>
          <p:cNvPr id="4" name="Title 3"/>
          <p:cNvSpPr>
            <a:spLocks noGrp="1"/>
          </p:cNvSpPr>
          <p:nvPr>
            <p:ph type="title"/>
          </p:nvPr>
        </p:nvSpPr>
        <p:spPr/>
        <p:txBody>
          <a:bodyPr/>
          <a:lstStyle/>
          <a:p>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548680"/>
            <a:ext cx="5256584" cy="7018024"/>
          </a:xfrm>
          <a:prstGeom prst="rect">
            <a:avLst/>
          </a:prstGeom>
        </p:spPr>
      </p:pic>
    </p:spTree>
    <p:extLst>
      <p:ext uri="{BB962C8B-B14F-4D97-AF65-F5344CB8AC3E}">
        <p14:creationId xmlns:p14="http://schemas.microsoft.com/office/powerpoint/2010/main" val="2399754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Child Protection Policy</a:t>
            </a:r>
          </a:p>
        </p:txBody>
      </p:sp>
      <p:pic>
        <p:nvPicPr>
          <p:cNvPr id="5" name="Content Placeholder 4"/>
          <p:cNvPicPr>
            <a:picLocks noGrp="1" noChangeAspect="1"/>
          </p:cNvPicPr>
          <p:nvPr>
            <p:ph idx="1"/>
          </p:nvPr>
        </p:nvPicPr>
        <p:blipFill>
          <a:blip r:embed="rId2"/>
          <a:stretch>
            <a:fillRect/>
          </a:stretch>
        </p:blipFill>
        <p:spPr>
          <a:xfrm>
            <a:off x="611560" y="2204864"/>
            <a:ext cx="7488832" cy="4439256"/>
          </a:xfrm>
          <a:prstGeom prst="rect">
            <a:avLst/>
          </a:prstGeom>
        </p:spPr>
      </p:pic>
    </p:spTree>
    <p:extLst>
      <p:ext uri="{BB962C8B-B14F-4D97-AF65-F5344CB8AC3E}">
        <p14:creationId xmlns:p14="http://schemas.microsoft.com/office/powerpoint/2010/main" val="172310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Group discussion</a:t>
            </a:r>
          </a:p>
        </p:txBody>
      </p:sp>
      <p:sp>
        <p:nvSpPr>
          <p:cNvPr id="3" name="Content Placeholder 2"/>
          <p:cNvSpPr>
            <a:spLocks noGrp="1"/>
          </p:cNvSpPr>
          <p:nvPr>
            <p:ph idx="1"/>
          </p:nvPr>
        </p:nvSpPr>
        <p:spPr>
          <a:xfrm>
            <a:off x="611560" y="2276872"/>
            <a:ext cx="8075240" cy="4148410"/>
          </a:xfrm>
        </p:spPr>
        <p:txBody>
          <a:bodyPr/>
          <a:lstStyle/>
          <a:p>
            <a:r>
              <a:rPr lang="en-GB" dirty="0"/>
              <a:t>Group 1: Child protection policies</a:t>
            </a:r>
          </a:p>
          <a:p>
            <a:r>
              <a:rPr lang="en-GB" dirty="0"/>
              <a:t>Group 2: Code of conducts</a:t>
            </a:r>
          </a:p>
          <a:p>
            <a:r>
              <a:rPr lang="en-GB" dirty="0"/>
              <a:t>Group 3: PSEA</a:t>
            </a:r>
          </a:p>
          <a:p>
            <a:endParaRPr lang="en-GB" dirty="0"/>
          </a:p>
          <a:p>
            <a:endParaRPr lang="en-GB" dirty="0"/>
          </a:p>
          <a:p>
            <a:r>
              <a:rPr lang="en-GB" dirty="0"/>
              <a:t>Discuss:</a:t>
            </a:r>
          </a:p>
          <a:p>
            <a:pPr lvl="1"/>
            <a:r>
              <a:rPr lang="en-GB" dirty="0"/>
              <a:t>Do you have this policy in your National Society?</a:t>
            </a:r>
          </a:p>
          <a:p>
            <a:pPr lvl="1"/>
            <a:r>
              <a:rPr lang="en-GB" dirty="0"/>
              <a:t>How effective is it being implemented?</a:t>
            </a:r>
          </a:p>
          <a:p>
            <a:pPr lvl="1"/>
            <a:r>
              <a:rPr lang="en-GB" dirty="0"/>
              <a:t>How could it be strengthened?</a:t>
            </a:r>
          </a:p>
        </p:txBody>
      </p:sp>
    </p:spTree>
    <p:extLst>
      <p:ext uri="{BB962C8B-B14F-4D97-AF65-F5344CB8AC3E}">
        <p14:creationId xmlns:p14="http://schemas.microsoft.com/office/powerpoint/2010/main" val="4024019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ffee &amp; &lt;strong&gt;Tea&lt;/strong&gt; Clip Art Free Stock Photo - Public Domain Pictur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2060848"/>
            <a:ext cx="3606120" cy="2644488"/>
          </a:xfrm>
          <a:prstGeom prst="rect">
            <a:avLst/>
          </a:prstGeom>
        </p:spPr>
      </p:pic>
      <p:sp>
        <p:nvSpPr>
          <p:cNvPr id="6" name="TextBox 5"/>
          <p:cNvSpPr txBox="1"/>
          <p:nvPr/>
        </p:nvSpPr>
        <p:spPr>
          <a:xfrm>
            <a:off x="2987824" y="4520670"/>
            <a:ext cx="3744416"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ysClr val="windowText" lastClr="000000"/>
                </a:solidFill>
                <a:effectLst/>
                <a:uLnTx/>
                <a:uFillTx/>
              </a:rPr>
              <a:t>Coffee break</a:t>
            </a:r>
          </a:p>
        </p:txBody>
      </p:sp>
    </p:spTree>
    <p:extLst>
      <p:ext uri="{BB962C8B-B14F-4D97-AF65-F5344CB8AC3E}">
        <p14:creationId xmlns:p14="http://schemas.microsoft.com/office/powerpoint/2010/main" val="3653084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3851920" y="1844824"/>
            <a:ext cx="4377680" cy="2041376"/>
          </a:xfrm>
        </p:spPr>
        <p:txBody>
          <a:bodyPr/>
          <a:lstStyle/>
          <a:p>
            <a:br>
              <a:rPr lang="en-GB" sz="2800" dirty="0"/>
            </a:br>
            <a:r>
              <a:rPr lang="en-US" sz="2800" dirty="0">
                <a:ea typeface="DengXian"/>
              </a:rPr>
              <a:t>Session 8: Basic Staff Care</a:t>
            </a:r>
            <a:br>
              <a:rPr lang="en-GB" dirty="0"/>
            </a:br>
            <a:endParaRPr lang="en-GB" dirty="0">
              <a:latin typeface="Arial" charset="0"/>
              <a:cs typeface="Arial" charset="0"/>
            </a:endParaRPr>
          </a:p>
        </p:txBody>
      </p:sp>
      <p:sp>
        <p:nvSpPr>
          <p:cNvPr id="10243" name="Subtitle 2"/>
          <p:cNvSpPr>
            <a:spLocks noGrp="1"/>
          </p:cNvSpPr>
          <p:nvPr>
            <p:ph type="subTitle" idx="1"/>
          </p:nvPr>
        </p:nvSpPr>
        <p:spPr/>
        <p:txBody>
          <a:bodyPr>
            <a:normAutofit/>
          </a:bodyPr>
          <a:lstStyle/>
          <a:p>
            <a:r>
              <a:rPr lang="en-GB" sz="1600" dirty="0">
                <a:solidFill>
                  <a:schemeClr val="bg1"/>
                </a:solidFill>
              </a:rPr>
              <a:t>Presentation for the IFRC Sexual and Gender-based Violence course</a:t>
            </a:r>
          </a:p>
          <a:p>
            <a:endParaRPr lang="en-GB" dirty="0">
              <a:latin typeface="Arial" charset="0"/>
              <a:cs typeface="Arial" charset="0"/>
            </a:endParaRPr>
          </a:p>
        </p:txBody>
      </p:sp>
    </p:spTree>
    <p:extLst>
      <p:ext uri="{BB962C8B-B14F-4D97-AF65-F5344CB8AC3E}">
        <p14:creationId xmlns:p14="http://schemas.microsoft.com/office/powerpoint/2010/main" val="3545610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Objectives of Staff and Volunteer Care session</a:t>
            </a:r>
          </a:p>
        </p:txBody>
      </p:sp>
      <p:sp>
        <p:nvSpPr>
          <p:cNvPr id="3" name="Content Placeholder 2"/>
          <p:cNvSpPr>
            <a:spLocks noGrp="1"/>
          </p:cNvSpPr>
          <p:nvPr>
            <p:ph idx="1"/>
          </p:nvPr>
        </p:nvSpPr>
        <p:spPr>
          <a:xfrm>
            <a:off x="395536" y="2420888"/>
            <a:ext cx="8291264" cy="4004394"/>
          </a:xfrm>
        </p:spPr>
        <p:txBody>
          <a:bodyPr/>
          <a:lstStyle/>
          <a:p>
            <a:pPr marL="457200" indent="-457200">
              <a:buFont typeface="+mj-lt"/>
              <a:buAutoNum type="arabicPeriod"/>
            </a:pPr>
            <a:r>
              <a:rPr lang="en-US" sz="2000" dirty="0"/>
              <a:t>Build an understanding of the various types of traumatic stress and how they impact you.</a:t>
            </a:r>
          </a:p>
          <a:p>
            <a:pPr marL="457200" indent="-457200">
              <a:buFont typeface="+mj-lt"/>
              <a:buAutoNum type="arabicPeriod"/>
            </a:pPr>
            <a:r>
              <a:rPr lang="en-US" sz="2000" dirty="0"/>
              <a:t>Gain awareness of the signs of burnout and vicarious trauma (called “Secondary traumatization”)</a:t>
            </a:r>
          </a:p>
          <a:p>
            <a:pPr marL="457200" indent="-457200">
              <a:buFont typeface="+mj-lt"/>
              <a:buAutoNum type="arabicPeriod"/>
            </a:pPr>
            <a:r>
              <a:rPr lang="en-US" sz="2000" dirty="0"/>
              <a:t>Basic Understanding of the processes you need to put in place and methods for staff care and managing stress.</a:t>
            </a:r>
          </a:p>
          <a:p>
            <a:endParaRPr lang="en-GB" dirty="0"/>
          </a:p>
        </p:txBody>
      </p:sp>
    </p:spTree>
    <p:extLst>
      <p:ext uri="{BB962C8B-B14F-4D97-AF65-F5344CB8AC3E}">
        <p14:creationId xmlns:p14="http://schemas.microsoft.com/office/powerpoint/2010/main" val="4204987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messages on staff care for GBV prevention and response</a:t>
            </a:r>
          </a:p>
        </p:txBody>
      </p:sp>
      <p:sp>
        <p:nvSpPr>
          <p:cNvPr id="3" name="Content Placeholder 2"/>
          <p:cNvSpPr>
            <a:spLocks noGrp="1"/>
          </p:cNvSpPr>
          <p:nvPr>
            <p:ph idx="1"/>
          </p:nvPr>
        </p:nvSpPr>
        <p:spPr>
          <a:xfrm>
            <a:off x="395536" y="2234282"/>
            <a:ext cx="8291264" cy="4191000"/>
          </a:xfrm>
        </p:spPr>
        <p:txBody>
          <a:bodyPr/>
          <a:lstStyle/>
          <a:p>
            <a:r>
              <a:rPr lang="en-GB" i="1" dirty="0"/>
              <a:t>Consider this definition of a </a:t>
            </a:r>
            <a:r>
              <a:rPr lang="en-GB" b="1" i="1" dirty="0"/>
              <a:t>crisis event</a:t>
            </a:r>
            <a:r>
              <a:rPr lang="en-GB" i="1" dirty="0"/>
              <a:t>:</a:t>
            </a:r>
          </a:p>
          <a:p>
            <a:pPr marL="0" indent="0">
              <a:buNone/>
            </a:pPr>
            <a:r>
              <a:rPr lang="en-GB" i="1" dirty="0"/>
              <a:t>“A crisis event is a major event outside the range of normal everyday experience that is extremely threatening to those involved, usually accompanied by feelings of powerlessness, horror or terror. When an individual is involved with, witnesses or is repeatedly confronted with crisis events that pose actual or threatened death or injury to self and others, they can be left feeling overwhelmed by fear, helplessness and a loss of security.”</a:t>
            </a:r>
          </a:p>
          <a:p>
            <a:pPr marL="0" indent="0">
              <a:buNone/>
            </a:pPr>
            <a:r>
              <a:rPr lang="en-GB" i="1" dirty="0"/>
              <a:t>- IFRC PSS Centre Staff Care Manual (draft)</a:t>
            </a:r>
          </a:p>
        </p:txBody>
      </p:sp>
    </p:spTree>
    <p:extLst>
      <p:ext uri="{BB962C8B-B14F-4D97-AF65-F5344CB8AC3E}">
        <p14:creationId xmlns:p14="http://schemas.microsoft.com/office/powerpoint/2010/main" val="2241195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Stress</a:t>
            </a:r>
          </a:p>
        </p:txBody>
      </p:sp>
      <p:sp>
        <p:nvSpPr>
          <p:cNvPr id="3" name="Content Placeholder 2"/>
          <p:cNvSpPr>
            <a:spLocks noGrp="1"/>
          </p:cNvSpPr>
          <p:nvPr>
            <p:ph idx="1"/>
          </p:nvPr>
        </p:nvSpPr>
        <p:spPr>
          <a:xfrm>
            <a:off x="539552" y="2420888"/>
            <a:ext cx="8147248" cy="4004394"/>
          </a:xfrm>
        </p:spPr>
        <p:txBody>
          <a:bodyPr/>
          <a:lstStyle/>
          <a:p>
            <a:r>
              <a:rPr lang="en-GB" dirty="0"/>
              <a:t>As humanitarian workers, we are often in high-pressure environments. We may also feel a high level of commitment to our work.</a:t>
            </a:r>
          </a:p>
          <a:p>
            <a:endParaRPr lang="en-GB" dirty="0"/>
          </a:p>
          <a:p>
            <a:r>
              <a:rPr lang="en-GB" dirty="0"/>
              <a:t>To be effective in our work to support others, we need to first take care of our own well-being.</a:t>
            </a:r>
          </a:p>
          <a:p>
            <a:endParaRPr lang="en-GB" dirty="0"/>
          </a:p>
          <a:p>
            <a:r>
              <a:rPr lang="en-GB" dirty="0"/>
              <a:t>This requires being aware of the stressors in our lives and how they affect us, and methods to prevent and respond to their negative impacts</a:t>
            </a:r>
          </a:p>
          <a:p>
            <a:endParaRPr lang="en-GB" dirty="0"/>
          </a:p>
        </p:txBody>
      </p:sp>
    </p:spTree>
    <p:extLst>
      <p:ext uri="{BB962C8B-B14F-4D97-AF65-F5344CB8AC3E}">
        <p14:creationId xmlns:p14="http://schemas.microsoft.com/office/powerpoint/2010/main" val="3008097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Stress</a:t>
            </a:r>
          </a:p>
        </p:txBody>
      </p:sp>
      <p:sp>
        <p:nvSpPr>
          <p:cNvPr id="3" name="Content Placeholder 2"/>
          <p:cNvSpPr>
            <a:spLocks noGrp="1"/>
          </p:cNvSpPr>
          <p:nvPr>
            <p:ph idx="1"/>
          </p:nvPr>
        </p:nvSpPr>
        <p:spPr>
          <a:xfrm>
            <a:off x="611560" y="2420888"/>
            <a:ext cx="8075240" cy="4004394"/>
          </a:xfrm>
        </p:spPr>
        <p:txBody>
          <a:bodyPr/>
          <a:lstStyle/>
          <a:p>
            <a:pPr marL="0" indent="0">
              <a:buNone/>
            </a:pPr>
            <a:r>
              <a:rPr lang="en-US" b="1" dirty="0">
                <a:solidFill>
                  <a:schemeClr val="dk1"/>
                </a:solidFill>
              </a:rPr>
              <a:t>Cumulative Stress</a:t>
            </a:r>
          </a:p>
          <a:p>
            <a:pPr marL="285750" indent="-285750">
              <a:buFont typeface="Arial" panose="020B0604020202020204" pitchFamily="34" charset="0"/>
              <a:buChar char="•"/>
            </a:pPr>
            <a:r>
              <a:rPr lang="en-US" dirty="0">
                <a:solidFill>
                  <a:schemeClr val="dk1"/>
                </a:solidFill>
              </a:rPr>
              <a:t>Result of prolonged, accumulated, unrelieved exposure to stressors</a:t>
            </a:r>
          </a:p>
          <a:p>
            <a:pPr marL="0" indent="0">
              <a:buNone/>
            </a:pPr>
            <a:r>
              <a:rPr lang="en-US" b="1" dirty="0">
                <a:solidFill>
                  <a:schemeClr val="dk1"/>
                </a:solidFill>
              </a:rPr>
              <a:t>Critical Incident Stress</a:t>
            </a:r>
          </a:p>
          <a:p>
            <a:pPr marL="285750" indent="-285750">
              <a:buFont typeface="Arial" panose="020B0604020202020204" pitchFamily="34" charset="0"/>
              <a:buChar char="•"/>
            </a:pPr>
            <a:r>
              <a:rPr lang="en-US" dirty="0">
                <a:solidFill>
                  <a:schemeClr val="dk1"/>
                </a:solidFill>
              </a:rPr>
              <a:t>Caused by extraordinary events which provoke high level of stress in almost everyone involved</a:t>
            </a:r>
          </a:p>
          <a:p>
            <a:pPr marL="0" indent="0">
              <a:buNone/>
            </a:pPr>
            <a:r>
              <a:rPr lang="en-US" b="1" dirty="0">
                <a:solidFill>
                  <a:schemeClr val="dk1"/>
                </a:solidFill>
              </a:rPr>
              <a:t>Vicarious Trauma/Secondary </a:t>
            </a:r>
            <a:r>
              <a:rPr lang="en-US" b="1" dirty="0" err="1">
                <a:solidFill>
                  <a:schemeClr val="dk1"/>
                </a:solidFill>
              </a:rPr>
              <a:t>Traumatisation</a:t>
            </a:r>
            <a:endParaRPr lang="en-US" b="1" dirty="0">
              <a:solidFill>
                <a:schemeClr val="dk1"/>
              </a:solidFill>
            </a:endParaRPr>
          </a:p>
          <a:p>
            <a:pPr marL="285750" indent="-285750">
              <a:buFont typeface="Arial" panose="020B0604020202020204" pitchFamily="34" charset="0"/>
              <a:buChar char="•"/>
            </a:pPr>
            <a:r>
              <a:rPr lang="en-US" dirty="0">
                <a:solidFill>
                  <a:schemeClr val="dk1"/>
                </a:solidFill>
              </a:rPr>
              <a:t>Result of witnessing or learning about others’ traumatic experiences that causes a reaction that mirrors that of the survivor</a:t>
            </a:r>
            <a:endParaRPr lang="en-US" dirty="0"/>
          </a:p>
          <a:p>
            <a:endParaRPr lang="en-GB" dirty="0"/>
          </a:p>
        </p:txBody>
      </p:sp>
    </p:spTree>
    <p:extLst>
      <p:ext uri="{BB962C8B-B14F-4D97-AF65-F5344CB8AC3E}">
        <p14:creationId xmlns:p14="http://schemas.microsoft.com/office/powerpoint/2010/main" val="2710161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1907704" y="1844824"/>
            <a:ext cx="6321896" cy="1728192"/>
          </a:xfrm>
        </p:spPr>
        <p:txBody>
          <a:bodyPr/>
          <a:lstStyle/>
          <a:p>
            <a:br>
              <a:rPr lang="en-GB" sz="2800" dirty="0"/>
            </a:br>
            <a:r>
              <a:rPr lang="en-US" dirty="0"/>
              <a:t>Session 7: Internal protection systems</a:t>
            </a:r>
            <a:br>
              <a:rPr lang="en-GB" dirty="0"/>
            </a:br>
            <a:endParaRPr lang="en-GB" dirty="0">
              <a:latin typeface="Arial" charset="0"/>
              <a:cs typeface="Arial" charset="0"/>
            </a:endParaRPr>
          </a:p>
        </p:txBody>
      </p:sp>
      <p:sp>
        <p:nvSpPr>
          <p:cNvPr id="10243" name="Subtitle 2"/>
          <p:cNvSpPr>
            <a:spLocks noGrp="1"/>
          </p:cNvSpPr>
          <p:nvPr>
            <p:ph type="subTitle" idx="1"/>
          </p:nvPr>
        </p:nvSpPr>
        <p:spPr/>
        <p:txBody>
          <a:bodyPr>
            <a:normAutofit/>
          </a:bodyPr>
          <a:lstStyle/>
          <a:p>
            <a:r>
              <a:rPr lang="en-GB" sz="1600" dirty="0">
                <a:solidFill>
                  <a:schemeClr val="bg1"/>
                </a:solidFill>
              </a:rPr>
              <a:t>Presentation for the IFRC Sexual and Gender-based Violence course</a:t>
            </a:r>
          </a:p>
          <a:p>
            <a:endParaRPr lang="en-GB" dirty="0">
              <a:latin typeface="Arial" charset="0"/>
              <a:cs typeface="Arial" charset="0"/>
            </a:endParaRPr>
          </a:p>
        </p:txBody>
      </p:sp>
    </p:spTree>
    <p:extLst>
      <p:ext uri="{BB962C8B-B14F-4D97-AF65-F5344CB8AC3E}">
        <p14:creationId xmlns:p14="http://schemas.microsoft.com/office/powerpoint/2010/main" val="497812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Exposure to continuous negative events</a:t>
            </a:r>
          </a:p>
        </p:txBody>
      </p:sp>
      <p:sp>
        <p:nvSpPr>
          <p:cNvPr id="3" name="Content Placeholder 2"/>
          <p:cNvSpPr>
            <a:spLocks noGrp="1"/>
          </p:cNvSpPr>
          <p:nvPr>
            <p:ph idx="1"/>
          </p:nvPr>
        </p:nvSpPr>
        <p:spPr>
          <a:xfrm>
            <a:off x="395536" y="2420888"/>
            <a:ext cx="8291264" cy="4004394"/>
          </a:xfrm>
        </p:spPr>
        <p:txBody>
          <a:bodyPr/>
          <a:lstStyle/>
          <a:p>
            <a:endParaRPr lang="en-GB" dirty="0"/>
          </a:p>
          <a:p>
            <a:r>
              <a:rPr lang="en-GB" dirty="0"/>
              <a:t>Result of prolonged, accumulated, unrelieved exposure to a variety of stressors</a:t>
            </a:r>
          </a:p>
          <a:p>
            <a:r>
              <a:rPr lang="en-GB" dirty="0"/>
              <a:t>Most common form of stress experienced by humanitarian workers</a:t>
            </a:r>
          </a:p>
          <a:p>
            <a:r>
              <a:rPr lang="en-GB" dirty="0"/>
              <a:t>When not recognized and managed,</a:t>
            </a:r>
            <a:r>
              <a:rPr lang="en-GB" b="1" dirty="0"/>
              <a:t> leads to burnout</a:t>
            </a:r>
          </a:p>
          <a:p>
            <a:pPr marL="0" indent="0">
              <a:buNone/>
            </a:pPr>
            <a:endParaRPr lang="en-GB" dirty="0"/>
          </a:p>
        </p:txBody>
      </p:sp>
    </p:spTree>
    <p:extLst>
      <p:ext uri="{BB962C8B-B14F-4D97-AF65-F5344CB8AC3E}">
        <p14:creationId xmlns:p14="http://schemas.microsoft.com/office/powerpoint/2010/main" val="3718461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Ways we are affected by GBV Work</a:t>
            </a:r>
          </a:p>
        </p:txBody>
      </p:sp>
      <p:sp>
        <p:nvSpPr>
          <p:cNvPr id="3" name="Content Placeholder 2"/>
          <p:cNvSpPr>
            <a:spLocks noGrp="1"/>
          </p:cNvSpPr>
          <p:nvPr>
            <p:ph idx="1"/>
          </p:nvPr>
        </p:nvSpPr>
        <p:spPr/>
        <p:txBody>
          <a:bodyPr/>
          <a:lstStyle/>
          <a:p>
            <a:endParaRPr lang="en-GB" dirty="0"/>
          </a:p>
        </p:txBody>
      </p:sp>
      <p:sp>
        <p:nvSpPr>
          <p:cNvPr id="4" name="Content Placeholder 2"/>
          <p:cNvSpPr txBox="1">
            <a:spLocks/>
          </p:cNvSpPr>
          <p:nvPr/>
        </p:nvSpPr>
        <p:spPr bwMode="auto">
          <a:xfrm>
            <a:off x="539552" y="2584320"/>
            <a:ext cx="3536277" cy="35914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a:bodyPr>
          <a:lstStyle>
            <a:lvl1pPr marL="273050" indent="-273050" algn="l" rtl="0" eaLnBrk="1" fontAlgn="base" hangingPunct="1">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3050" marR="0" lvl="0" indent="-273050" algn="l" defTabSz="914400" rtl="0" eaLnBrk="1" fontAlgn="base" latinLnBrk="0" hangingPunct="1">
              <a:lnSpc>
                <a:spcPct val="100000"/>
              </a:lnSpc>
              <a:spcBef>
                <a:spcPct val="20000"/>
              </a:spcBef>
              <a:spcAft>
                <a:spcPct val="0"/>
              </a:spcAft>
              <a:buClr>
                <a:srgbClr val="CF1C21"/>
              </a:buClr>
              <a:buSzPct val="80000"/>
              <a:buFont typeface="Wingdings" pitchFamily="2" charset="2"/>
              <a:buChar char="§"/>
              <a:tabLst/>
              <a:defRPr/>
            </a:pPr>
            <a:r>
              <a:rPr kumimoji="0" lang="en-US" sz="22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There are many different signs of stress, and they manifest in many different ways depending on the characteristic of the person and the stressor.</a:t>
            </a:r>
          </a:p>
          <a:p>
            <a:pPr marL="273050" marR="0" lvl="0" indent="-273050" algn="l" defTabSz="914400" rtl="0" eaLnBrk="1" fontAlgn="base" latinLnBrk="0" hangingPunct="1">
              <a:lnSpc>
                <a:spcPct val="100000"/>
              </a:lnSpc>
              <a:spcBef>
                <a:spcPct val="20000"/>
              </a:spcBef>
              <a:spcAft>
                <a:spcPct val="0"/>
              </a:spcAft>
              <a:buClr>
                <a:srgbClr val="CF1C21"/>
              </a:buClr>
              <a:buSzPct val="80000"/>
              <a:buFont typeface="Wingdings" pitchFamily="2" charset="2"/>
              <a:buChar char="§"/>
              <a:tabLst/>
              <a:defRPr/>
            </a:pPr>
            <a:r>
              <a:rPr kumimoji="0" lang="en-US" sz="22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May be physical, cognitive, emotional, behavioral, or spiritual/philosophical.</a:t>
            </a:r>
          </a:p>
          <a:p>
            <a:pPr marL="273050" marR="0" lvl="0" indent="-273050" algn="l" defTabSz="914400" rtl="0" eaLnBrk="1" fontAlgn="base" latinLnBrk="0" hangingPunct="1">
              <a:lnSpc>
                <a:spcPct val="100000"/>
              </a:lnSpc>
              <a:spcBef>
                <a:spcPct val="20000"/>
              </a:spcBef>
              <a:spcAft>
                <a:spcPct val="0"/>
              </a:spcAft>
              <a:buClr>
                <a:srgbClr val="CF1C21"/>
              </a:buClr>
              <a:buSzPct val="80000"/>
              <a:buFont typeface="Wingdings" pitchFamily="2" charset="2"/>
              <a:buChar char="§"/>
              <a:tabLst/>
              <a:defRPr/>
            </a:pPr>
            <a:r>
              <a:rPr kumimoji="0" lang="en-US" sz="22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May be immediate, or may be delayed.</a:t>
            </a:r>
          </a:p>
        </p:txBody>
      </p:sp>
      <p:graphicFrame>
        <p:nvGraphicFramePr>
          <p:cNvPr id="5" name="Diagram 4"/>
          <p:cNvGraphicFramePr/>
          <p:nvPr>
            <p:extLst/>
          </p:nvPr>
        </p:nvGraphicFramePr>
        <p:xfrm>
          <a:off x="3131840" y="908720"/>
          <a:ext cx="6833864" cy="5949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1724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Important skills for Staff and Volunteer Care</a:t>
            </a:r>
          </a:p>
        </p:txBody>
      </p:sp>
      <p:sp>
        <p:nvSpPr>
          <p:cNvPr id="3" name="Content Placeholder 2"/>
          <p:cNvSpPr>
            <a:spLocks noGrp="1"/>
          </p:cNvSpPr>
          <p:nvPr>
            <p:ph idx="1"/>
          </p:nvPr>
        </p:nvSpPr>
        <p:spPr/>
        <p:txBody>
          <a:bodyPr/>
          <a:lstStyle/>
          <a:p>
            <a:r>
              <a:rPr lang="en-GB" dirty="0"/>
              <a:t>Responding to disclosure</a:t>
            </a:r>
          </a:p>
          <a:p>
            <a:r>
              <a:rPr lang="en-GB" dirty="0"/>
              <a:t>Containing disclosure</a:t>
            </a:r>
          </a:p>
          <a:p>
            <a:r>
              <a:rPr lang="en-GB" dirty="0"/>
              <a:t>Confidentiality</a:t>
            </a:r>
          </a:p>
          <a:p>
            <a:r>
              <a:rPr lang="en-GB" dirty="0"/>
              <a:t>Supportive environment</a:t>
            </a:r>
          </a:p>
          <a:p>
            <a:endParaRPr lang="en-GB" dirty="0"/>
          </a:p>
        </p:txBody>
      </p:sp>
    </p:spTree>
    <p:extLst>
      <p:ext uri="{BB962C8B-B14F-4D97-AF65-F5344CB8AC3E}">
        <p14:creationId xmlns:p14="http://schemas.microsoft.com/office/powerpoint/2010/main" val="2828893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Techniques and Strategies</a:t>
            </a:r>
          </a:p>
        </p:txBody>
      </p:sp>
      <p:pic>
        <p:nvPicPr>
          <p:cNvPr id="4" name="Picture 3"/>
          <p:cNvPicPr>
            <a:picLocks noChangeAspect="1"/>
          </p:cNvPicPr>
          <p:nvPr/>
        </p:nvPicPr>
        <p:blipFill>
          <a:blip r:embed="rId2"/>
          <a:stretch>
            <a:fillRect/>
          </a:stretch>
        </p:blipFill>
        <p:spPr>
          <a:xfrm>
            <a:off x="449796" y="2276872"/>
            <a:ext cx="8172400" cy="4385565"/>
          </a:xfrm>
          <a:prstGeom prst="rect">
            <a:avLst/>
          </a:prstGeom>
        </p:spPr>
      </p:pic>
    </p:spTree>
    <p:extLst>
      <p:ext uri="{BB962C8B-B14F-4D97-AF65-F5344CB8AC3E}">
        <p14:creationId xmlns:p14="http://schemas.microsoft.com/office/powerpoint/2010/main" val="690062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Ideas for volunteers</a:t>
            </a:r>
          </a:p>
        </p:txBody>
      </p:sp>
      <p:sp>
        <p:nvSpPr>
          <p:cNvPr id="3" name="Content Placeholder 2"/>
          <p:cNvSpPr>
            <a:spLocks noGrp="1"/>
          </p:cNvSpPr>
          <p:nvPr>
            <p:ph idx="1"/>
          </p:nvPr>
        </p:nvSpPr>
        <p:spPr>
          <a:xfrm>
            <a:off x="395536" y="2420888"/>
            <a:ext cx="8291264" cy="4004394"/>
          </a:xfrm>
        </p:spPr>
        <p:txBody>
          <a:bodyPr/>
          <a:lstStyle/>
          <a:p>
            <a:r>
              <a:rPr lang="en-GB" dirty="0"/>
              <a:t>Regular recreational/team support activities structured into work-plans</a:t>
            </a:r>
          </a:p>
          <a:p>
            <a:r>
              <a:rPr lang="en-GB" dirty="0"/>
              <a:t> Rotating responsibility for planning activities. </a:t>
            </a:r>
          </a:p>
          <a:p>
            <a:r>
              <a:rPr lang="en-GB" dirty="0"/>
              <a:t> Well-being buddies</a:t>
            </a:r>
          </a:p>
          <a:p>
            <a:endParaRPr lang="en-GB" dirty="0"/>
          </a:p>
        </p:txBody>
      </p:sp>
    </p:spTree>
    <p:extLst>
      <p:ext uri="{BB962C8B-B14F-4D97-AF65-F5344CB8AC3E}">
        <p14:creationId xmlns:p14="http://schemas.microsoft.com/office/powerpoint/2010/main" val="2377717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504" y="116632"/>
            <a:ext cx="8928992" cy="6624736"/>
          </a:xfrm>
          <a:prstGeom prst="rect">
            <a:avLst/>
          </a:prstGeom>
          <a:solidFill>
            <a:srgbClr val="B4A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noFill/>
            </a:endParaRPr>
          </a:p>
        </p:txBody>
      </p:sp>
      <p:sp>
        <p:nvSpPr>
          <p:cNvPr id="5" name="Rectangle 4"/>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a:p>
        </p:txBody>
      </p:sp>
      <p:sp>
        <p:nvSpPr>
          <p:cNvPr id="6" name="Rectangle 5"/>
          <p:cNvSpPr>
            <a:spLocks noChangeArrowheads="1"/>
          </p:cNvSpPr>
          <p:nvPr/>
        </p:nvSpPr>
        <p:spPr bwMode="auto">
          <a:xfrm>
            <a:off x="1106488" y="1093788"/>
            <a:ext cx="20955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a:p>
        </p:txBody>
      </p:sp>
      <p:sp>
        <p:nvSpPr>
          <p:cNvPr id="8" name="Rectangle 7"/>
          <p:cNvSpPr>
            <a:spLocks noChangeArrowheads="1"/>
          </p:cNvSpPr>
          <p:nvPr/>
        </p:nvSpPr>
        <p:spPr bwMode="auto">
          <a:xfrm>
            <a:off x="849313" y="1052513"/>
            <a:ext cx="7467600" cy="3413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r>
              <a:rPr lang="en-US" sz="3600" b="1" dirty="0">
                <a:solidFill>
                  <a:schemeClr val="bg1"/>
                </a:solidFill>
              </a:rPr>
              <a:t>Thank you</a:t>
            </a:r>
            <a:r>
              <a:rPr lang="en-US" sz="3600" dirty="0">
                <a:solidFill>
                  <a:schemeClr val="bg1"/>
                </a:solidFill>
                <a:latin typeface="45 Helvetica Light" charset="0"/>
              </a:rPr>
              <a:t> </a:t>
            </a:r>
          </a:p>
          <a:p>
            <a:endParaRPr lang="fr-FR" sz="1200" dirty="0">
              <a:solidFill>
                <a:srgbClr val="FFFFFF"/>
              </a:solidFill>
            </a:endParaRPr>
          </a:p>
          <a:p>
            <a:endParaRPr lang="fr-FR" sz="1200" dirty="0">
              <a:solidFill>
                <a:srgbClr val="FFFFFF"/>
              </a:solidFill>
            </a:endParaRPr>
          </a:p>
          <a:p>
            <a:r>
              <a:rPr lang="fr-FR" sz="1200" dirty="0">
                <a:solidFill>
                  <a:srgbClr val="FFFFFF"/>
                </a:solidFill>
              </a:rPr>
              <a:t>© International </a:t>
            </a:r>
            <a:r>
              <a:rPr lang="fr-FR" sz="1200" dirty="0" err="1">
                <a:solidFill>
                  <a:srgbClr val="FFFFFF"/>
                </a:solidFill>
              </a:rPr>
              <a:t>Federation</a:t>
            </a:r>
            <a:r>
              <a:rPr lang="fr-FR" sz="1200" dirty="0">
                <a:solidFill>
                  <a:srgbClr val="FFFFFF"/>
                </a:solidFill>
              </a:rPr>
              <a:t> of </a:t>
            </a:r>
            <a:r>
              <a:rPr lang="fr-FR" sz="1200" dirty="0" err="1">
                <a:solidFill>
                  <a:srgbClr val="FFFFFF"/>
                </a:solidFill>
              </a:rPr>
              <a:t>Red</a:t>
            </a:r>
            <a:r>
              <a:rPr lang="fr-FR" sz="1200" dirty="0">
                <a:solidFill>
                  <a:srgbClr val="FFFFFF"/>
                </a:solidFill>
              </a:rPr>
              <a:t> Cross and </a:t>
            </a:r>
            <a:r>
              <a:rPr lang="fr-FR" sz="1200" dirty="0" err="1">
                <a:solidFill>
                  <a:srgbClr val="FFFFFF"/>
                </a:solidFill>
              </a:rPr>
              <a:t>Red</a:t>
            </a:r>
            <a:r>
              <a:rPr lang="fr-FR" sz="1200" dirty="0">
                <a:solidFill>
                  <a:srgbClr val="FFFFFF"/>
                </a:solidFill>
              </a:rPr>
              <a:t> Crescent </a:t>
            </a:r>
            <a:r>
              <a:rPr lang="fr-FR" sz="1200" dirty="0" err="1">
                <a:solidFill>
                  <a:srgbClr val="FFFFFF"/>
                </a:solidFill>
              </a:rPr>
              <a:t>Societies</a:t>
            </a:r>
            <a:r>
              <a:rPr lang="fr-FR" sz="1200" dirty="0">
                <a:solidFill>
                  <a:srgbClr val="FFFFFF"/>
                </a:solidFill>
              </a:rPr>
              <a:t>, Geneva, 2014. </a:t>
            </a:r>
          </a:p>
          <a:p>
            <a:endParaRPr lang="fr-CH" sz="1200" dirty="0">
              <a:solidFill>
                <a:srgbClr val="FFFFFF"/>
              </a:solidFill>
            </a:endParaRPr>
          </a:p>
          <a:p>
            <a:r>
              <a:rPr lang="fr-CH" sz="1200" i="1" dirty="0">
                <a:solidFill>
                  <a:srgbClr val="CF1C21"/>
                </a:solidFill>
              </a:rPr>
              <a:t>Add any information to copyrighted materials here</a:t>
            </a:r>
            <a:r>
              <a:rPr lang="en-US" sz="1200" i="1" dirty="0">
                <a:solidFill>
                  <a:srgbClr val="CF1C21"/>
                </a:solidFill>
              </a:rPr>
              <a:t>. </a:t>
            </a:r>
          </a:p>
          <a:p>
            <a:endParaRPr lang="fr-FR" sz="1200" dirty="0">
              <a:solidFill>
                <a:srgbClr val="FFFFFF"/>
              </a:solidFill>
            </a:endParaRPr>
          </a:p>
          <a:p>
            <a:r>
              <a:rPr lang="fr-FR" sz="1200" dirty="0" err="1">
                <a:solidFill>
                  <a:srgbClr val="FFFFFF"/>
                </a:solidFill>
              </a:rPr>
              <a:t>Any</a:t>
            </a:r>
            <a:r>
              <a:rPr lang="fr-FR" sz="1200" dirty="0">
                <a:solidFill>
                  <a:srgbClr val="FFFFFF"/>
                </a:solidFill>
              </a:rPr>
              <a:t> part of </a:t>
            </a:r>
            <a:r>
              <a:rPr lang="fr-FR" sz="1200" dirty="0" err="1">
                <a:solidFill>
                  <a:srgbClr val="FFFFFF"/>
                </a:solidFill>
              </a:rPr>
              <a:t>this</a:t>
            </a:r>
            <a:r>
              <a:rPr lang="fr-FR" sz="1200" dirty="0">
                <a:solidFill>
                  <a:srgbClr val="FFFFFF"/>
                </a:solidFill>
              </a:rPr>
              <a:t> </a:t>
            </a:r>
            <a:r>
              <a:rPr lang="fr-FR" sz="1200" dirty="0" err="1">
                <a:solidFill>
                  <a:srgbClr val="FFFFFF"/>
                </a:solidFill>
              </a:rPr>
              <a:t>presentation</a:t>
            </a:r>
            <a:r>
              <a:rPr lang="fr-FR" sz="1200" dirty="0">
                <a:solidFill>
                  <a:srgbClr val="FFFFFF"/>
                </a:solidFill>
              </a:rPr>
              <a:t> </a:t>
            </a:r>
            <a:r>
              <a:rPr lang="fr-FR" sz="1200" dirty="0" err="1">
                <a:solidFill>
                  <a:srgbClr val="FFFFFF"/>
                </a:solidFill>
              </a:rPr>
              <a:t>may</a:t>
            </a:r>
            <a:r>
              <a:rPr lang="fr-FR" sz="1200" dirty="0">
                <a:solidFill>
                  <a:srgbClr val="FFFFFF"/>
                </a:solidFill>
              </a:rPr>
              <a:t> </a:t>
            </a:r>
            <a:r>
              <a:rPr lang="fr-FR" sz="1200" dirty="0" err="1">
                <a:solidFill>
                  <a:srgbClr val="FFFFFF"/>
                </a:solidFill>
              </a:rPr>
              <a:t>be</a:t>
            </a:r>
            <a:r>
              <a:rPr lang="fr-FR" sz="1200" dirty="0">
                <a:solidFill>
                  <a:srgbClr val="FFFFFF"/>
                </a:solidFill>
              </a:rPr>
              <a:t> </a:t>
            </a:r>
            <a:r>
              <a:rPr lang="fr-FR" sz="1200" dirty="0" err="1">
                <a:solidFill>
                  <a:srgbClr val="FFFFFF"/>
                </a:solidFill>
              </a:rPr>
              <a:t>cited</a:t>
            </a:r>
            <a:r>
              <a:rPr lang="fr-FR" sz="1200" dirty="0">
                <a:solidFill>
                  <a:srgbClr val="FFFFFF"/>
                </a:solidFill>
              </a:rPr>
              <a:t>, </a:t>
            </a:r>
            <a:r>
              <a:rPr lang="fr-FR" sz="1200" dirty="0" err="1">
                <a:solidFill>
                  <a:srgbClr val="FFFFFF"/>
                </a:solidFill>
              </a:rPr>
              <a:t>copied</a:t>
            </a:r>
            <a:r>
              <a:rPr lang="fr-FR" sz="1200" dirty="0">
                <a:solidFill>
                  <a:srgbClr val="FFFFFF"/>
                </a:solidFill>
              </a:rPr>
              <a:t>, </a:t>
            </a:r>
            <a:r>
              <a:rPr lang="fr-FR" sz="1200" dirty="0" err="1">
                <a:solidFill>
                  <a:srgbClr val="FFFFFF"/>
                </a:solidFill>
              </a:rPr>
              <a:t>translated</a:t>
            </a:r>
            <a:r>
              <a:rPr lang="fr-FR" sz="1200" dirty="0">
                <a:solidFill>
                  <a:srgbClr val="FFFFFF"/>
                </a:solidFill>
              </a:rPr>
              <a:t> </a:t>
            </a:r>
            <a:r>
              <a:rPr lang="fr-FR" sz="1200" dirty="0" err="1">
                <a:solidFill>
                  <a:srgbClr val="FFFFFF"/>
                </a:solidFill>
              </a:rPr>
              <a:t>into</a:t>
            </a:r>
            <a:r>
              <a:rPr lang="fr-FR" sz="1200" dirty="0">
                <a:solidFill>
                  <a:srgbClr val="FFFFFF"/>
                </a:solidFill>
              </a:rPr>
              <a:t> </a:t>
            </a:r>
            <a:r>
              <a:rPr lang="fr-FR" sz="1200" dirty="0" err="1">
                <a:solidFill>
                  <a:srgbClr val="FFFFFF"/>
                </a:solidFill>
              </a:rPr>
              <a:t>other</a:t>
            </a:r>
            <a:r>
              <a:rPr lang="fr-FR" sz="1200" dirty="0">
                <a:solidFill>
                  <a:srgbClr val="FFFFFF"/>
                </a:solidFill>
              </a:rPr>
              <a:t> </a:t>
            </a:r>
            <a:r>
              <a:rPr lang="fr-FR" sz="1200" dirty="0" err="1">
                <a:solidFill>
                  <a:srgbClr val="FFFFFF"/>
                </a:solidFill>
              </a:rPr>
              <a:t>languages</a:t>
            </a:r>
            <a:r>
              <a:rPr lang="fr-FR" sz="1200" dirty="0">
                <a:solidFill>
                  <a:srgbClr val="FFFFFF"/>
                </a:solidFill>
              </a:rPr>
              <a:t> or </a:t>
            </a:r>
            <a:r>
              <a:rPr lang="fr-FR" sz="1200" dirty="0" err="1">
                <a:solidFill>
                  <a:srgbClr val="FFFFFF"/>
                </a:solidFill>
              </a:rPr>
              <a:t>adapted</a:t>
            </a:r>
            <a:r>
              <a:rPr lang="fr-FR" sz="1200" dirty="0">
                <a:solidFill>
                  <a:srgbClr val="FFFFFF"/>
                </a:solidFill>
              </a:rPr>
              <a:t> to </a:t>
            </a:r>
            <a:r>
              <a:rPr lang="fr-FR" sz="1200" dirty="0" err="1">
                <a:solidFill>
                  <a:srgbClr val="FFFFFF"/>
                </a:solidFill>
              </a:rPr>
              <a:t>meet</a:t>
            </a:r>
            <a:r>
              <a:rPr lang="fr-FR" sz="1200" dirty="0">
                <a:solidFill>
                  <a:srgbClr val="FFFFFF"/>
                </a:solidFill>
              </a:rPr>
              <a:t> local </a:t>
            </a:r>
            <a:r>
              <a:rPr lang="fr-FR" sz="1200" dirty="0" err="1">
                <a:solidFill>
                  <a:srgbClr val="FFFFFF"/>
                </a:solidFill>
              </a:rPr>
              <a:t>needs</a:t>
            </a:r>
            <a:r>
              <a:rPr lang="fr-FR" sz="1200" dirty="0">
                <a:solidFill>
                  <a:srgbClr val="FFFFFF"/>
                </a:solidFill>
              </a:rPr>
              <a:t> </a:t>
            </a:r>
            <a:r>
              <a:rPr lang="fr-FR" sz="1200" dirty="0" err="1">
                <a:solidFill>
                  <a:srgbClr val="FFFFFF"/>
                </a:solidFill>
              </a:rPr>
              <a:t>without</a:t>
            </a:r>
            <a:r>
              <a:rPr lang="fr-FR" sz="1200" dirty="0">
                <a:solidFill>
                  <a:srgbClr val="FFFFFF"/>
                </a:solidFill>
              </a:rPr>
              <a:t> </a:t>
            </a:r>
            <a:r>
              <a:rPr lang="fr-FR" sz="1200" dirty="0" err="1">
                <a:solidFill>
                  <a:srgbClr val="FFFFFF"/>
                </a:solidFill>
              </a:rPr>
              <a:t>prior</a:t>
            </a:r>
            <a:r>
              <a:rPr lang="fr-FR" sz="1200" dirty="0">
                <a:solidFill>
                  <a:srgbClr val="FFFFFF"/>
                </a:solidFill>
              </a:rPr>
              <a:t> permission </a:t>
            </a:r>
            <a:r>
              <a:rPr lang="fr-FR" sz="1200" dirty="0" err="1">
                <a:solidFill>
                  <a:srgbClr val="FFFFFF"/>
                </a:solidFill>
              </a:rPr>
              <a:t>from</a:t>
            </a:r>
            <a:r>
              <a:rPr lang="fr-FR" sz="1200" dirty="0">
                <a:solidFill>
                  <a:srgbClr val="FFFFFF"/>
                </a:solidFill>
              </a:rPr>
              <a:t> the International </a:t>
            </a:r>
            <a:r>
              <a:rPr lang="fr-FR" sz="1200" dirty="0" err="1">
                <a:solidFill>
                  <a:srgbClr val="FFFFFF"/>
                </a:solidFill>
              </a:rPr>
              <a:t>Federation</a:t>
            </a:r>
            <a:r>
              <a:rPr lang="fr-FR" sz="1200" dirty="0">
                <a:solidFill>
                  <a:srgbClr val="FFFFFF"/>
                </a:solidFill>
              </a:rPr>
              <a:t> of </a:t>
            </a:r>
            <a:r>
              <a:rPr lang="fr-FR" sz="1200" dirty="0" err="1">
                <a:solidFill>
                  <a:srgbClr val="FFFFFF"/>
                </a:solidFill>
              </a:rPr>
              <a:t>Red</a:t>
            </a:r>
            <a:r>
              <a:rPr lang="fr-FR" sz="1200" dirty="0">
                <a:solidFill>
                  <a:srgbClr val="FFFFFF"/>
                </a:solidFill>
              </a:rPr>
              <a:t> Cross and </a:t>
            </a:r>
            <a:r>
              <a:rPr lang="fr-FR" sz="1200" dirty="0" err="1">
                <a:solidFill>
                  <a:srgbClr val="FFFFFF"/>
                </a:solidFill>
              </a:rPr>
              <a:t>Red</a:t>
            </a:r>
            <a:r>
              <a:rPr lang="fr-FR" sz="1200" dirty="0">
                <a:solidFill>
                  <a:srgbClr val="FFFFFF"/>
                </a:solidFill>
              </a:rPr>
              <a:t> Crescent </a:t>
            </a:r>
            <a:r>
              <a:rPr lang="fr-FR" sz="1200" dirty="0" err="1">
                <a:solidFill>
                  <a:srgbClr val="FFFFFF"/>
                </a:solidFill>
              </a:rPr>
              <a:t>Societies</a:t>
            </a:r>
            <a:r>
              <a:rPr lang="fr-FR" sz="1200" dirty="0">
                <a:solidFill>
                  <a:srgbClr val="FFFFFF"/>
                </a:solidFill>
              </a:rPr>
              <a:t>, </a:t>
            </a:r>
            <a:r>
              <a:rPr lang="fr-FR" sz="1200" dirty="0" err="1">
                <a:solidFill>
                  <a:srgbClr val="FFFFFF"/>
                </a:solidFill>
              </a:rPr>
              <a:t>provided</a:t>
            </a:r>
            <a:r>
              <a:rPr lang="fr-FR" sz="1200" dirty="0">
                <a:solidFill>
                  <a:srgbClr val="FFFFFF"/>
                </a:solidFill>
              </a:rPr>
              <a:t> </a:t>
            </a:r>
            <a:r>
              <a:rPr lang="fr-FR" sz="1200" dirty="0" err="1">
                <a:solidFill>
                  <a:srgbClr val="FFFFFF"/>
                </a:solidFill>
              </a:rPr>
              <a:t>that</a:t>
            </a:r>
            <a:r>
              <a:rPr lang="fr-FR" sz="1200" dirty="0">
                <a:solidFill>
                  <a:srgbClr val="FFFFFF"/>
                </a:solidFill>
              </a:rPr>
              <a:t> the source </a:t>
            </a:r>
            <a:r>
              <a:rPr lang="fr-FR" sz="1200" dirty="0" err="1">
                <a:solidFill>
                  <a:srgbClr val="FFFFFF"/>
                </a:solidFill>
              </a:rPr>
              <a:t>is</a:t>
            </a:r>
            <a:r>
              <a:rPr lang="fr-FR" sz="1200" dirty="0">
                <a:solidFill>
                  <a:srgbClr val="FFFFFF"/>
                </a:solidFill>
              </a:rPr>
              <a:t> </a:t>
            </a:r>
            <a:r>
              <a:rPr lang="fr-FR" sz="1200" dirty="0" err="1">
                <a:solidFill>
                  <a:srgbClr val="FFFFFF"/>
                </a:solidFill>
              </a:rPr>
              <a:t>clearly</a:t>
            </a:r>
            <a:r>
              <a:rPr lang="fr-FR" sz="1200" dirty="0">
                <a:solidFill>
                  <a:srgbClr val="FFFFFF"/>
                </a:solidFill>
              </a:rPr>
              <a:t> </a:t>
            </a:r>
            <a:r>
              <a:rPr lang="fr-FR" sz="1200" dirty="0" err="1">
                <a:solidFill>
                  <a:srgbClr val="FFFFFF"/>
                </a:solidFill>
              </a:rPr>
              <a:t>stated</a:t>
            </a:r>
            <a:r>
              <a:rPr lang="fr-FR" sz="1200" dirty="0">
                <a:solidFill>
                  <a:srgbClr val="FFFFFF"/>
                </a:solidFill>
              </a:rPr>
              <a:t>. </a:t>
            </a:r>
            <a:r>
              <a:rPr lang="fr-FR" sz="1200" dirty="0" err="1">
                <a:solidFill>
                  <a:srgbClr val="FFFFFF"/>
                </a:solidFill>
              </a:rPr>
              <a:t>Requests</a:t>
            </a:r>
            <a:r>
              <a:rPr lang="fr-FR" sz="1200" dirty="0">
                <a:solidFill>
                  <a:srgbClr val="FFFFFF"/>
                </a:solidFill>
              </a:rPr>
              <a:t> for commercial reproduction </a:t>
            </a:r>
            <a:r>
              <a:rPr lang="fr-FR" sz="1200" dirty="0" err="1">
                <a:solidFill>
                  <a:srgbClr val="FFFFFF"/>
                </a:solidFill>
              </a:rPr>
              <a:t>should</a:t>
            </a:r>
            <a:r>
              <a:rPr lang="fr-FR" sz="1200" dirty="0">
                <a:solidFill>
                  <a:srgbClr val="FFFFFF"/>
                </a:solidFill>
              </a:rPr>
              <a:t> </a:t>
            </a:r>
            <a:r>
              <a:rPr lang="fr-FR" sz="1200" dirty="0" err="1">
                <a:solidFill>
                  <a:srgbClr val="FFFFFF"/>
                </a:solidFill>
              </a:rPr>
              <a:t>be</a:t>
            </a:r>
            <a:r>
              <a:rPr lang="fr-FR" sz="1200" dirty="0">
                <a:solidFill>
                  <a:srgbClr val="FFFFFF"/>
                </a:solidFill>
              </a:rPr>
              <a:t> </a:t>
            </a:r>
            <a:r>
              <a:rPr lang="fr-FR" sz="1200" dirty="0" err="1">
                <a:solidFill>
                  <a:srgbClr val="FFFFFF"/>
                </a:solidFill>
              </a:rPr>
              <a:t>directed</a:t>
            </a:r>
            <a:r>
              <a:rPr lang="fr-FR" sz="1200" dirty="0">
                <a:solidFill>
                  <a:srgbClr val="FFFFFF"/>
                </a:solidFill>
              </a:rPr>
              <a:t> to the IFRC </a:t>
            </a:r>
            <a:r>
              <a:rPr lang="fr-FR" sz="1200" dirty="0" err="1">
                <a:solidFill>
                  <a:srgbClr val="FFFFFF"/>
                </a:solidFill>
              </a:rPr>
              <a:t>Secretariat</a:t>
            </a:r>
            <a:r>
              <a:rPr lang="fr-FR" sz="1200" dirty="0">
                <a:solidFill>
                  <a:srgbClr val="FFFFFF"/>
                </a:solidFill>
              </a:rPr>
              <a:t> </a:t>
            </a:r>
            <a:r>
              <a:rPr lang="fr-FR" sz="1200" dirty="0" err="1">
                <a:solidFill>
                  <a:srgbClr val="FFFFFF"/>
                </a:solidFill>
              </a:rPr>
              <a:t>at</a:t>
            </a:r>
            <a:r>
              <a:rPr lang="fr-FR" sz="1200" dirty="0">
                <a:solidFill>
                  <a:srgbClr val="FFFFFF"/>
                </a:solidFill>
              </a:rPr>
              <a:t> </a:t>
            </a:r>
            <a:r>
              <a:rPr lang="fr-FR" sz="1200" dirty="0" err="1">
                <a:solidFill>
                  <a:srgbClr val="FFFFFF"/>
                </a:solidFill>
              </a:rPr>
              <a:t>secretariat@ifrc.org</a:t>
            </a:r>
            <a:endParaRPr lang="fr-FR" sz="1200" dirty="0">
              <a:solidFill>
                <a:srgbClr val="FFFFFF"/>
              </a:solidFill>
            </a:endParaRPr>
          </a:p>
          <a:p>
            <a:endParaRPr lang="fr-FR" sz="1200" dirty="0">
              <a:solidFill>
                <a:srgbClr val="FFFFFF"/>
              </a:solidFill>
            </a:endParaRPr>
          </a:p>
          <a:p>
            <a:r>
              <a:rPr lang="fr-FR" sz="1200" dirty="0">
                <a:solidFill>
                  <a:srgbClr val="FFFFFF"/>
                </a:solidFill>
              </a:rPr>
              <a:t>All photos </a:t>
            </a:r>
            <a:r>
              <a:rPr lang="fr-FR" sz="1200" dirty="0" err="1">
                <a:solidFill>
                  <a:srgbClr val="FFFFFF"/>
                </a:solidFill>
              </a:rPr>
              <a:t>used</a:t>
            </a:r>
            <a:r>
              <a:rPr lang="fr-FR" sz="1200" dirty="0">
                <a:solidFill>
                  <a:srgbClr val="FFFFFF"/>
                </a:solidFill>
              </a:rPr>
              <a:t> in </a:t>
            </a:r>
            <a:r>
              <a:rPr lang="fr-FR" sz="1200" dirty="0" err="1">
                <a:solidFill>
                  <a:srgbClr val="FFFFFF"/>
                </a:solidFill>
              </a:rPr>
              <a:t>this</a:t>
            </a:r>
            <a:r>
              <a:rPr lang="fr-FR" sz="1200" dirty="0">
                <a:solidFill>
                  <a:srgbClr val="FFFFFF"/>
                </a:solidFill>
              </a:rPr>
              <a:t> </a:t>
            </a:r>
            <a:r>
              <a:rPr lang="fr-FR" sz="1200" dirty="0" err="1">
                <a:solidFill>
                  <a:srgbClr val="FFFFFF"/>
                </a:solidFill>
              </a:rPr>
              <a:t>presentation</a:t>
            </a:r>
            <a:r>
              <a:rPr lang="fr-FR" sz="1200" dirty="0">
                <a:solidFill>
                  <a:srgbClr val="FFFFFF"/>
                </a:solidFill>
              </a:rPr>
              <a:t> are copyright of the IFRC </a:t>
            </a:r>
            <a:r>
              <a:rPr lang="fr-FR" sz="1200" dirty="0" err="1">
                <a:solidFill>
                  <a:srgbClr val="FFFFFF"/>
                </a:solidFill>
              </a:rPr>
              <a:t>unless</a:t>
            </a:r>
            <a:r>
              <a:rPr lang="fr-FR" sz="1200" dirty="0">
                <a:solidFill>
                  <a:srgbClr val="FFFFFF"/>
                </a:solidFill>
              </a:rPr>
              <a:t> </a:t>
            </a:r>
            <a:r>
              <a:rPr lang="fr-FR" sz="1200" dirty="0" err="1">
                <a:solidFill>
                  <a:srgbClr val="FFFFFF"/>
                </a:solidFill>
              </a:rPr>
              <a:t>otherwise</a:t>
            </a:r>
            <a:r>
              <a:rPr lang="fr-FR" sz="1200" dirty="0">
                <a:solidFill>
                  <a:srgbClr val="FFFFFF"/>
                </a:solidFill>
              </a:rPr>
              <a:t> </a:t>
            </a:r>
            <a:r>
              <a:rPr lang="fr-FR" sz="1200" dirty="0" err="1">
                <a:solidFill>
                  <a:srgbClr val="FFFFFF"/>
                </a:solidFill>
              </a:rPr>
              <a:t>indicated</a:t>
            </a:r>
            <a:r>
              <a:rPr lang="fr-FR" sz="1200" dirty="0">
                <a:solidFill>
                  <a:srgbClr val="FFFFFF"/>
                </a:solidFill>
              </a:rPr>
              <a:t>.</a:t>
            </a:r>
            <a:endParaRPr lang="en-US" sz="1200" baseline="0" dirty="0">
              <a:solidFill>
                <a:srgbClr val="FFFFFF"/>
              </a:solidFill>
            </a:endParaRPr>
          </a:p>
          <a:p>
            <a:pPr algn="l" defTabSz="762000" eaLnBrk="1" hangingPunct="1"/>
            <a:endParaRPr lang="en-US" sz="1200" baseline="0" dirty="0">
              <a:solidFill>
                <a:srgbClr val="FFFFFF"/>
              </a:solidFill>
              <a:latin typeface="Arial" charset="0"/>
            </a:endParaRPr>
          </a:p>
          <a:p>
            <a:pPr algn="l" defTabSz="762000" eaLnBrk="1" hangingPunct="1"/>
            <a:endParaRPr lang="en-US" sz="1200" baseline="0" dirty="0">
              <a:solidFill>
                <a:srgbClr val="FFFFFF"/>
              </a:solidFill>
              <a:latin typeface="Arial" charset="0"/>
            </a:endParaRPr>
          </a:p>
          <a:p>
            <a:pPr algn="l" defTabSz="762000" eaLnBrk="1" hangingPunct="1"/>
            <a:r>
              <a:rPr lang="en-US" sz="1200" baseline="0" dirty="0">
                <a:solidFill>
                  <a:srgbClr val="FFFFFF"/>
                </a:solidFill>
                <a:latin typeface="Arial" charset="0"/>
              </a:rPr>
              <a:t>This presentation</a:t>
            </a:r>
            <a:r>
              <a:rPr lang="en-US" sz="1200" dirty="0">
                <a:solidFill>
                  <a:srgbClr val="FFFFFF"/>
                </a:solidFill>
                <a:latin typeface="Arial" charset="0"/>
              </a:rPr>
              <a:t> and relevant resources are available on </a:t>
            </a:r>
            <a:r>
              <a:rPr lang="en-US" sz="1200" dirty="0" err="1">
                <a:solidFill>
                  <a:srgbClr val="FFFFFF"/>
                </a:solidFill>
                <a:latin typeface="Arial" charset="0"/>
              </a:rPr>
              <a:t>FedNet</a:t>
            </a:r>
            <a:r>
              <a:rPr lang="en-US" sz="1200" dirty="0">
                <a:solidFill>
                  <a:srgbClr val="FFFFFF"/>
                </a:solidFill>
                <a:latin typeface="Arial" charset="0"/>
              </a:rPr>
              <a:t> at </a:t>
            </a:r>
            <a:r>
              <a:rPr lang="en-US" sz="1200" b="1" baseline="0" dirty="0" err="1">
                <a:solidFill>
                  <a:srgbClr val="FFFFFF"/>
                </a:solidFill>
                <a:latin typeface="Arial" charset="0"/>
              </a:rPr>
              <a:t>fednet.ifrc.org</a:t>
            </a:r>
            <a:endParaRPr lang="en-US" sz="1200" baseline="0" dirty="0">
              <a:solidFill>
                <a:srgbClr val="FFFFFF"/>
              </a:solidFill>
              <a:latin typeface="Arial" charset="0"/>
            </a:endParaRPr>
          </a:p>
        </p:txBody>
      </p:sp>
    </p:spTree>
    <p:extLst>
      <p:ext uri="{BB962C8B-B14F-4D97-AF65-F5344CB8AC3E}">
        <p14:creationId xmlns:p14="http://schemas.microsoft.com/office/powerpoint/2010/main" val="398669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Monitoring and Evaluation of Policy/Safeguard</a:t>
            </a:r>
          </a:p>
        </p:txBody>
      </p:sp>
      <p:sp>
        <p:nvSpPr>
          <p:cNvPr id="3" name="Content Placeholder 2"/>
          <p:cNvSpPr>
            <a:spLocks noGrp="1"/>
          </p:cNvSpPr>
          <p:nvPr>
            <p:ph idx="1"/>
          </p:nvPr>
        </p:nvSpPr>
        <p:spPr/>
        <p:txBody>
          <a:bodyPr/>
          <a:lstStyle/>
          <a:p>
            <a:r>
              <a:rPr lang="en-GB" dirty="0"/>
              <a:t>Code of Conduct</a:t>
            </a:r>
          </a:p>
          <a:p>
            <a:r>
              <a:rPr lang="en-GB" dirty="0"/>
              <a:t>Child Protection Policy</a:t>
            </a:r>
          </a:p>
          <a:p>
            <a:r>
              <a:rPr lang="en-GB" dirty="0"/>
              <a:t>Prevention of Sexual Exploitation and Abuse:</a:t>
            </a:r>
          </a:p>
          <a:p>
            <a:pPr marL="0" indent="0">
              <a:buNone/>
            </a:pPr>
            <a:endParaRPr lang="en-GB" dirty="0"/>
          </a:p>
        </p:txBody>
      </p:sp>
    </p:spTree>
    <p:extLst>
      <p:ext uri="{BB962C8B-B14F-4D97-AF65-F5344CB8AC3E}">
        <p14:creationId xmlns:p14="http://schemas.microsoft.com/office/powerpoint/2010/main" val="3857528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Voice of Survivors – Video / Gallery</a:t>
            </a:r>
          </a:p>
        </p:txBody>
      </p:sp>
      <p:sp>
        <p:nvSpPr>
          <p:cNvPr id="3" name="Content Placeholder 2"/>
          <p:cNvSpPr>
            <a:spLocks noGrp="1"/>
          </p:cNvSpPr>
          <p:nvPr>
            <p:ph idx="1"/>
          </p:nvPr>
        </p:nvSpPr>
        <p:spPr>
          <a:xfrm>
            <a:off x="395536" y="2234282"/>
            <a:ext cx="8291264" cy="4191000"/>
          </a:xfrm>
        </p:spPr>
        <p:txBody>
          <a:bodyPr/>
          <a:lstStyle/>
          <a:p>
            <a:pPr marL="0" indent="0">
              <a:buNone/>
            </a:pPr>
            <a:r>
              <a:rPr lang="en-GB" dirty="0">
                <a:hlinkClick r:id="" action="ppaction://noaction"/>
              </a:rPr>
              <a:t>To Serve with Pride</a:t>
            </a:r>
          </a:p>
          <a:p>
            <a:pPr marL="0" indent="0">
              <a:buNone/>
            </a:pPr>
            <a:br>
              <a:rPr lang="en-GB" dirty="0">
                <a:hlinkClick r:id="" action="ppaction://noaction"/>
              </a:rPr>
            </a:br>
            <a:r>
              <a:rPr lang="en-GB" dirty="0">
                <a:hlinkClick r:id="" action="ppaction://noaction"/>
              </a:rPr>
              <a:t>Survivor story </a:t>
            </a:r>
            <a:r>
              <a:rPr lang="en-GB">
                <a:hlinkClick r:id="" action="ppaction://noaction"/>
              </a:rPr>
              <a:t>and introduction to PSEA</a:t>
            </a:r>
            <a:endParaRPr lang="en-GB" dirty="0">
              <a:hlinkClick r:id="" action="ppaction://noaction"/>
            </a:endParaRPr>
          </a:p>
          <a:p>
            <a:pPr marL="0" indent="0">
              <a:buNone/>
            </a:pPr>
            <a:endParaRPr lang="en-GB" dirty="0">
              <a:hlinkClick r:id="" action="ppaction://noaction"/>
            </a:endParaRPr>
          </a:p>
          <a:p>
            <a:pPr marL="0" indent="0">
              <a:buNone/>
            </a:pPr>
            <a:r>
              <a:rPr lang="en-GB" dirty="0">
                <a:hlinkClick r:id="" action="ppaction://noaction"/>
              </a:rPr>
              <a:t>Video from: 5.57 -  7.50.</a:t>
            </a:r>
          </a:p>
        </p:txBody>
      </p:sp>
    </p:spTree>
    <p:extLst>
      <p:ext uri="{BB962C8B-B14F-4D97-AF65-F5344CB8AC3E}">
        <p14:creationId xmlns:p14="http://schemas.microsoft.com/office/powerpoint/2010/main" val="1385008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Activity</a:t>
            </a:r>
          </a:p>
        </p:txBody>
      </p:sp>
      <p:sp>
        <p:nvSpPr>
          <p:cNvPr id="3" name="Content Placeholder 2"/>
          <p:cNvSpPr>
            <a:spLocks noGrp="1"/>
          </p:cNvSpPr>
          <p:nvPr>
            <p:ph idx="1"/>
          </p:nvPr>
        </p:nvSpPr>
        <p:spPr>
          <a:xfrm>
            <a:off x="1043608" y="2276872"/>
            <a:ext cx="7632848" cy="4248472"/>
          </a:xfrm>
        </p:spPr>
        <p:txBody>
          <a:bodyPr/>
          <a:lstStyle/>
          <a:p>
            <a:pPr marL="0" indent="0">
              <a:buNone/>
            </a:pPr>
            <a:r>
              <a:rPr lang="en-GB" sz="2800" i="1" dirty="0"/>
              <a:t>Walk the line</a:t>
            </a:r>
          </a:p>
          <a:p>
            <a:pPr marL="0" indent="0">
              <a:buNone/>
            </a:pPr>
            <a:endParaRPr lang="en-GB" sz="2800" dirty="0"/>
          </a:p>
          <a:p>
            <a:pPr marL="0" indent="0">
              <a:buNone/>
            </a:pPr>
            <a:endParaRPr lang="en-GB" sz="2800" dirty="0"/>
          </a:p>
        </p:txBody>
      </p:sp>
      <p:pic>
        <p:nvPicPr>
          <p:cNvPr id="4" name="Picture 3"/>
          <p:cNvPicPr>
            <a:picLocks noChangeAspect="1"/>
          </p:cNvPicPr>
          <p:nvPr/>
        </p:nvPicPr>
        <p:blipFill>
          <a:blip r:embed="rId3"/>
          <a:stretch>
            <a:fillRect/>
          </a:stretch>
        </p:blipFill>
        <p:spPr>
          <a:xfrm>
            <a:off x="3131840" y="2957916"/>
            <a:ext cx="4627612" cy="3154083"/>
          </a:xfrm>
          <a:prstGeom prst="rect">
            <a:avLst/>
          </a:prstGeom>
        </p:spPr>
      </p:pic>
    </p:spTree>
    <p:extLst>
      <p:ext uri="{BB962C8B-B14F-4D97-AF65-F5344CB8AC3E}">
        <p14:creationId xmlns:p14="http://schemas.microsoft.com/office/powerpoint/2010/main" val="1458423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z="1950" dirty="0">
                <a:solidFill>
                  <a:prstClr val="black"/>
                </a:solidFill>
              </a:rPr>
              <a:t>Preliminary list of considerations</a:t>
            </a:r>
            <a:endParaRPr lang="en-GB" dirty="0"/>
          </a:p>
        </p:txBody>
      </p:sp>
      <p:pic>
        <p:nvPicPr>
          <p:cNvPr id="4" name="Content Placeholder 3"/>
          <p:cNvPicPr>
            <a:picLocks noGrp="1" noChangeAspect="1"/>
          </p:cNvPicPr>
          <p:nvPr>
            <p:ph idx="1"/>
          </p:nvPr>
        </p:nvPicPr>
        <p:blipFill>
          <a:blip r:embed="rId3"/>
          <a:stretch>
            <a:fillRect/>
          </a:stretch>
        </p:blipFill>
        <p:spPr>
          <a:xfrm>
            <a:off x="896707" y="2627836"/>
            <a:ext cx="7350587" cy="2523918"/>
          </a:xfrm>
          <a:prstGeom prst="rect">
            <a:avLst/>
          </a:prstGeom>
        </p:spPr>
      </p:pic>
      <p:sp>
        <p:nvSpPr>
          <p:cNvPr id="3" name="Rectangle 2"/>
          <p:cNvSpPr/>
          <p:nvPr/>
        </p:nvSpPr>
        <p:spPr>
          <a:xfrm>
            <a:off x="4004733" y="3227917"/>
            <a:ext cx="1329267" cy="23706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IFRC</a:t>
            </a:r>
          </a:p>
        </p:txBody>
      </p:sp>
    </p:spTree>
    <p:extLst>
      <p:ext uri="{BB962C8B-B14F-4D97-AF65-F5344CB8AC3E}">
        <p14:creationId xmlns:p14="http://schemas.microsoft.com/office/powerpoint/2010/main" val="405870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z="1950" dirty="0">
                <a:solidFill>
                  <a:prstClr val="black"/>
                </a:solidFill>
              </a:rPr>
              <a:t>Preliminary list of considerations</a:t>
            </a:r>
            <a:endParaRPr lang="en-GB" dirty="0"/>
          </a:p>
        </p:txBody>
      </p:sp>
      <p:pic>
        <p:nvPicPr>
          <p:cNvPr id="5" name="Content Placeholder 4"/>
          <p:cNvPicPr>
            <a:picLocks noGrp="1" noChangeAspect="1"/>
          </p:cNvPicPr>
          <p:nvPr>
            <p:ph idx="1"/>
          </p:nvPr>
        </p:nvPicPr>
        <p:blipFill>
          <a:blip r:embed="rId3"/>
          <a:stretch>
            <a:fillRect/>
          </a:stretch>
        </p:blipFill>
        <p:spPr>
          <a:xfrm>
            <a:off x="755576" y="2420888"/>
            <a:ext cx="5337809" cy="3627035"/>
          </a:xfrm>
          <a:prstGeom prst="rect">
            <a:avLst/>
          </a:prstGeom>
        </p:spPr>
      </p:pic>
    </p:spTree>
    <p:extLst>
      <p:ext uri="{BB962C8B-B14F-4D97-AF65-F5344CB8AC3E}">
        <p14:creationId xmlns:p14="http://schemas.microsoft.com/office/powerpoint/2010/main" val="2848062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z="1950" dirty="0">
                <a:solidFill>
                  <a:prstClr val="black"/>
                </a:solidFill>
              </a:rPr>
              <a:t>Preliminary list of considerations</a:t>
            </a:r>
            <a:endParaRPr lang="en-GB" dirty="0"/>
          </a:p>
        </p:txBody>
      </p:sp>
      <p:pic>
        <p:nvPicPr>
          <p:cNvPr id="5" name="Content Placeholder 4"/>
          <p:cNvPicPr>
            <a:picLocks noGrp="1" noChangeAspect="1"/>
          </p:cNvPicPr>
          <p:nvPr>
            <p:ph idx="1"/>
          </p:nvPr>
        </p:nvPicPr>
        <p:blipFill>
          <a:blip r:embed="rId3"/>
          <a:stretch>
            <a:fillRect/>
          </a:stretch>
        </p:blipFill>
        <p:spPr>
          <a:xfrm>
            <a:off x="259027" y="2343151"/>
            <a:ext cx="5473190" cy="3017519"/>
          </a:xfrm>
          <a:prstGeom prst="rect">
            <a:avLst/>
          </a:prstGeom>
        </p:spPr>
      </p:pic>
      <p:pic>
        <p:nvPicPr>
          <p:cNvPr id="6" name="Picture 5"/>
          <p:cNvPicPr>
            <a:picLocks noChangeAspect="1"/>
          </p:cNvPicPr>
          <p:nvPr/>
        </p:nvPicPr>
        <p:blipFill>
          <a:blip r:embed="rId4"/>
          <a:stretch>
            <a:fillRect/>
          </a:stretch>
        </p:blipFill>
        <p:spPr>
          <a:xfrm>
            <a:off x="5907881" y="2577465"/>
            <a:ext cx="2878653" cy="26446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20145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z="1950" dirty="0">
                <a:solidFill>
                  <a:prstClr val="black"/>
                </a:solidFill>
              </a:rPr>
              <a:t>Preliminary list of considerations</a:t>
            </a:r>
            <a:endParaRPr lang="en-GB" dirty="0"/>
          </a:p>
        </p:txBody>
      </p:sp>
      <p:pic>
        <p:nvPicPr>
          <p:cNvPr id="4" name="Content Placeholder 3"/>
          <p:cNvPicPr>
            <a:picLocks noGrp="1" noChangeAspect="1"/>
          </p:cNvPicPr>
          <p:nvPr>
            <p:ph idx="1"/>
          </p:nvPr>
        </p:nvPicPr>
        <p:blipFill>
          <a:blip r:embed="rId3"/>
          <a:stretch>
            <a:fillRect/>
          </a:stretch>
        </p:blipFill>
        <p:spPr>
          <a:xfrm>
            <a:off x="1043517" y="2171701"/>
            <a:ext cx="7383376" cy="3554474"/>
          </a:xfrm>
          <a:prstGeom prst="rect">
            <a:avLst/>
          </a:prstGeom>
        </p:spPr>
      </p:pic>
      <p:sp>
        <p:nvSpPr>
          <p:cNvPr id="3" name="Rectangle 2"/>
          <p:cNvSpPr/>
          <p:nvPr/>
        </p:nvSpPr>
        <p:spPr>
          <a:xfrm>
            <a:off x="2912534" y="3126317"/>
            <a:ext cx="2057400" cy="2201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945369919"/>
      </p:ext>
    </p:extLst>
  </p:cSld>
  <p:clrMapOvr>
    <a:masterClrMapping/>
  </p:clrMapOvr>
</p:sld>
</file>

<file path=ppt/theme/theme1.xml><?xml version="1.0" encoding="utf-8"?>
<a:theme xmlns:a="http://schemas.openxmlformats.org/drawingml/2006/main" name="IFRC_2011 presentation-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FRC_2011 presentation-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IFRC_2011 presentation-EN</Template>
  <TotalTime>1640</TotalTime>
  <Words>879</Words>
  <Application>Microsoft Office PowerPoint</Application>
  <PresentationFormat>On-screen Show (4:3)</PresentationFormat>
  <Paragraphs>117</Paragraphs>
  <Slides>25</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45 Helvetica Light</vt:lpstr>
      <vt:lpstr>Arial</vt:lpstr>
      <vt:lpstr>Calibri</vt:lpstr>
      <vt:lpstr>DengXian</vt:lpstr>
      <vt:lpstr>Wingdings</vt:lpstr>
      <vt:lpstr>IFRC_2011 presentation-EN</vt:lpstr>
      <vt:lpstr>1_IFRC_2011 presentation-EN</vt:lpstr>
      <vt:lpstr>Day 3: Welcome back </vt:lpstr>
      <vt:lpstr> Session 7: Internal protection systems </vt:lpstr>
      <vt:lpstr>Monitoring and Evaluation of Policy/Safeguard</vt:lpstr>
      <vt:lpstr>Voice of Survivors – Video / Gallery</vt:lpstr>
      <vt:lpstr>Activity</vt:lpstr>
      <vt:lpstr>Preliminary list of considerations</vt:lpstr>
      <vt:lpstr>Preliminary list of considerations</vt:lpstr>
      <vt:lpstr>Preliminary list of considerations</vt:lpstr>
      <vt:lpstr>Preliminary list of considerations</vt:lpstr>
      <vt:lpstr>Preliminary list of considerations</vt:lpstr>
      <vt:lpstr>PowerPoint Presentation</vt:lpstr>
      <vt:lpstr>Child Protection Policy</vt:lpstr>
      <vt:lpstr>Group discussion</vt:lpstr>
      <vt:lpstr>PowerPoint Presentation</vt:lpstr>
      <vt:lpstr> Session 8: Basic Staff Care </vt:lpstr>
      <vt:lpstr>Objectives of Staff and Volunteer Care session</vt:lpstr>
      <vt:lpstr>Key messages on staff care for GBV prevention and response</vt:lpstr>
      <vt:lpstr>Stress</vt:lpstr>
      <vt:lpstr>Stress</vt:lpstr>
      <vt:lpstr>Exposure to continuous negative events</vt:lpstr>
      <vt:lpstr>Ways we are affected by GBV Work</vt:lpstr>
      <vt:lpstr>Important skills for Staff and Volunteer Care</vt:lpstr>
      <vt:lpstr>Techniques and Strategies</vt:lpstr>
      <vt:lpstr>Ideas for volunteers</vt:lpstr>
      <vt:lpstr>PowerPoint Presentation</vt:lpstr>
    </vt:vector>
  </TitlesOfParts>
  <Company>IFRC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Customer</dc:creator>
  <cp:lastModifiedBy>Christina Haneef</cp:lastModifiedBy>
  <cp:revision>141</cp:revision>
  <cp:lastPrinted>2017-07-14T07:35:26Z</cp:lastPrinted>
  <dcterms:created xsi:type="dcterms:W3CDTF">2012-03-29T08:37:58Z</dcterms:created>
  <dcterms:modified xsi:type="dcterms:W3CDTF">2017-07-30T14:12:45Z</dcterms:modified>
</cp:coreProperties>
</file>