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31" r:id="rId2"/>
    <p:sldMasterId id="2147483739" r:id="rId3"/>
  </p:sldMasterIdLst>
  <p:notesMasterIdLst>
    <p:notesMasterId r:id="rId49"/>
  </p:notesMasterIdLst>
  <p:handoutMasterIdLst>
    <p:handoutMasterId r:id="rId50"/>
  </p:handoutMasterIdLst>
  <p:sldIdLst>
    <p:sldId id="283" r:id="rId4"/>
    <p:sldId id="292" r:id="rId5"/>
    <p:sldId id="337" r:id="rId6"/>
    <p:sldId id="293" r:id="rId7"/>
    <p:sldId id="296" r:id="rId8"/>
    <p:sldId id="294" r:id="rId9"/>
    <p:sldId id="297" r:id="rId10"/>
    <p:sldId id="298" r:id="rId11"/>
    <p:sldId id="299" r:id="rId12"/>
    <p:sldId id="300" r:id="rId13"/>
    <p:sldId id="301" r:id="rId14"/>
    <p:sldId id="303" r:id="rId15"/>
    <p:sldId id="304" r:id="rId16"/>
    <p:sldId id="309" r:id="rId17"/>
    <p:sldId id="302" r:id="rId18"/>
    <p:sldId id="295" r:id="rId19"/>
    <p:sldId id="306" r:id="rId20"/>
    <p:sldId id="307" r:id="rId21"/>
    <p:sldId id="308" r:id="rId22"/>
    <p:sldId id="310" r:id="rId23"/>
    <p:sldId id="311" r:id="rId24"/>
    <p:sldId id="312" r:id="rId25"/>
    <p:sldId id="313" r:id="rId26"/>
    <p:sldId id="316" r:id="rId27"/>
    <p:sldId id="335" r:id="rId28"/>
    <p:sldId id="317" r:id="rId29"/>
    <p:sldId id="318" r:id="rId30"/>
    <p:sldId id="319" r:id="rId31"/>
    <p:sldId id="320" r:id="rId32"/>
    <p:sldId id="321" r:id="rId33"/>
    <p:sldId id="322" r:id="rId34"/>
    <p:sldId id="323" r:id="rId35"/>
    <p:sldId id="324" r:id="rId36"/>
    <p:sldId id="325" r:id="rId37"/>
    <p:sldId id="326" r:id="rId38"/>
    <p:sldId id="327" r:id="rId39"/>
    <p:sldId id="328" r:id="rId40"/>
    <p:sldId id="329" r:id="rId41"/>
    <p:sldId id="330" r:id="rId42"/>
    <p:sldId id="331" r:id="rId43"/>
    <p:sldId id="332" r:id="rId44"/>
    <p:sldId id="333" r:id="rId45"/>
    <p:sldId id="334" r:id="rId46"/>
    <p:sldId id="336" r:id="rId47"/>
    <p:sldId id="291" r:id="rId48"/>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8982"/>
    <a:srgbClr val="B4ACA6"/>
    <a:srgbClr val="541818"/>
    <a:srgbClr val="CF1C21"/>
    <a:srgbClr val="8B4907"/>
    <a:srgbClr val="5C4F46"/>
    <a:srgbClr val="66584E"/>
    <a:srgbClr val="E8C7B0"/>
    <a:srgbClr val="F4D1B9"/>
    <a:srgbClr val="B9BF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22" autoAdjust="0"/>
    <p:restoredTop sz="82500" autoAdjust="0"/>
  </p:normalViewPr>
  <p:slideViewPr>
    <p:cSldViewPr>
      <p:cViewPr varScale="1">
        <p:scale>
          <a:sx n="60" d="100"/>
          <a:sy n="60" d="100"/>
        </p:scale>
        <p:origin x="1722"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handoutMaster" Target="handoutMasters/handout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8" Type="http://schemas.openxmlformats.org/officeDocument/2006/relationships/slide" Target="slides/slide5.xml"/><Relationship Id="rId5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CD17A2E-01AE-8744-8BF2-0E8BF9AF35EB}" type="datetimeFigureOut">
              <a:rPr lang="fr-FR" smtClean="0"/>
              <a:t>30/07/2017</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BEF196B-4847-304B-B661-79EE4B71ED2C}" type="slidenum">
              <a:rPr lang="fr-FR" smtClean="0"/>
              <a:t>‹#›</a:t>
            </a:fld>
            <a:endParaRPr lang="fr-FR"/>
          </a:p>
        </p:txBody>
      </p:sp>
    </p:spTree>
    <p:extLst>
      <p:ext uri="{BB962C8B-B14F-4D97-AF65-F5344CB8AC3E}">
        <p14:creationId xmlns:p14="http://schemas.microsoft.com/office/powerpoint/2010/main" val="21489394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E6A769-4486-AE48-9576-395251DEC847}" type="datetimeFigureOut">
              <a:rPr lang="en-US" smtClean="0"/>
              <a:t>7/30/2017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23BEF9-3705-AF48-89C6-B7DBFCE93896}" type="slidenum">
              <a:rPr lang="en-US" smtClean="0"/>
              <a:t>‹#›</a:t>
            </a:fld>
            <a:endParaRPr lang="en-US"/>
          </a:p>
        </p:txBody>
      </p:sp>
    </p:spTree>
    <p:extLst>
      <p:ext uri="{BB962C8B-B14F-4D97-AF65-F5344CB8AC3E}">
        <p14:creationId xmlns:p14="http://schemas.microsoft.com/office/powerpoint/2010/main" val="2733619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523BEF9-3705-AF48-89C6-B7DBFCE93896}" type="slidenum">
              <a:rPr lang="en-US" smtClean="0"/>
              <a:t>4</a:t>
            </a:fld>
            <a:endParaRPr lang="en-US"/>
          </a:p>
        </p:txBody>
      </p:sp>
    </p:spTree>
    <p:extLst>
      <p:ext uri="{BB962C8B-B14F-4D97-AF65-F5344CB8AC3E}">
        <p14:creationId xmlns:p14="http://schemas.microsoft.com/office/powerpoint/2010/main" val="15527873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GBV </a:t>
            </a:r>
            <a:r>
              <a:rPr lang="en-GB" dirty="0" err="1"/>
              <a:t>AoR</a:t>
            </a:r>
            <a:r>
              <a:rPr lang="en-GB" dirty="0"/>
              <a:t>: GUIDANCE NOTE</a:t>
            </a:r>
            <a:r>
              <a:rPr lang="en-GB" baseline="0" dirty="0"/>
              <a:t> </a:t>
            </a:r>
            <a:r>
              <a:rPr lang="en-GB" dirty="0"/>
              <a:t>Field‐Level Coordination of a GBV Area of Responsibility Working Group</a:t>
            </a:r>
          </a:p>
        </p:txBody>
      </p:sp>
      <p:sp>
        <p:nvSpPr>
          <p:cNvPr id="4" name="Slide Number Placeholder 3"/>
          <p:cNvSpPr>
            <a:spLocks noGrp="1"/>
          </p:cNvSpPr>
          <p:nvPr>
            <p:ph type="sldNum" sz="quarter" idx="10"/>
          </p:nvPr>
        </p:nvSpPr>
        <p:spPr/>
        <p:txBody>
          <a:bodyPr/>
          <a:lstStyle/>
          <a:p>
            <a:fld id="{7523BEF9-3705-AF48-89C6-B7DBFCE93896}" type="slidenum">
              <a:rPr lang="en-US" smtClean="0"/>
              <a:t>17</a:t>
            </a:fld>
            <a:endParaRPr lang="en-US"/>
          </a:p>
        </p:txBody>
      </p:sp>
    </p:spTree>
    <p:extLst>
      <p:ext uri="{BB962C8B-B14F-4D97-AF65-F5344CB8AC3E}">
        <p14:creationId xmlns:p14="http://schemas.microsoft.com/office/powerpoint/2010/main" val="7527574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GBV </a:t>
            </a:r>
            <a:r>
              <a:rPr lang="en-GB" dirty="0" err="1"/>
              <a:t>AoR</a:t>
            </a:r>
            <a:r>
              <a:rPr lang="en-GB" dirty="0"/>
              <a:t>: GUIDANCE NOTE</a:t>
            </a:r>
            <a:r>
              <a:rPr lang="en-GB" baseline="0" dirty="0"/>
              <a:t> </a:t>
            </a:r>
            <a:r>
              <a:rPr lang="en-GB" dirty="0"/>
              <a:t>Field‐Level Coordination of a GBV Area of Responsibility Working Group</a:t>
            </a:r>
          </a:p>
        </p:txBody>
      </p:sp>
      <p:sp>
        <p:nvSpPr>
          <p:cNvPr id="4" name="Slide Number Placeholder 3"/>
          <p:cNvSpPr>
            <a:spLocks noGrp="1"/>
          </p:cNvSpPr>
          <p:nvPr>
            <p:ph type="sldNum" sz="quarter" idx="10"/>
          </p:nvPr>
        </p:nvSpPr>
        <p:spPr/>
        <p:txBody>
          <a:bodyPr/>
          <a:lstStyle/>
          <a:p>
            <a:fld id="{7523BEF9-3705-AF48-89C6-B7DBFCE93896}" type="slidenum">
              <a:rPr lang="en-US" smtClean="0"/>
              <a:t>18</a:t>
            </a:fld>
            <a:endParaRPr lang="en-US"/>
          </a:p>
        </p:txBody>
      </p:sp>
    </p:spTree>
    <p:extLst>
      <p:ext uri="{BB962C8B-B14F-4D97-AF65-F5344CB8AC3E}">
        <p14:creationId xmlns:p14="http://schemas.microsoft.com/office/powerpoint/2010/main" val="9405003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GBV </a:t>
            </a:r>
            <a:r>
              <a:rPr lang="en-GB" dirty="0" err="1"/>
              <a:t>AoR</a:t>
            </a:r>
            <a:r>
              <a:rPr lang="en-GB" dirty="0"/>
              <a:t>: GUIDANCE NOTE</a:t>
            </a:r>
            <a:r>
              <a:rPr lang="en-GB" baseline="0" dirty="0"/>
              <a:t> </a:t>
            </a:r>
            <a:r>
              <a:rPr lang="en-GB" dirty="0"/>
              <a:t>Field‐Level Coordination of a GBV Area of Responsibility Working Group</a:t>
            </a:r>
          </a:p>
        </p:txBody>
      </p:sp>
      <p:sp>
        <p:nvSpPr>
          <p:cNvPr id="4" name="Slide Number Placeholder 3"/>
          <p:cNvSpPr>
            <a:spLocks noGrp="1"/>
          </p:cNvSpPr>
          <p:nvPr>
            <p:ph type="sldNum" sz="quarter" idx="10"/>
          </p:nvPr>
        </p:nvSpPr>
        <p:spPr/>
        <p:txBody>
          <a:bodyPr/>
          <a:lstStyle/>
          <a:p>
            <a:fld id="{7523BEF9-3705-AF48-89C6-B7DBFCE93896}" type="slidenum">
              <a:rPr lang="en-US" smtClean="0"/>
              <a:t>19</a:t>
            </a:fld>
            <a:endParaRPr lang="en-US"/>
          </a:p>
        </p:txBody>
      </p:sp>
    </p:spTree>
    <p:extLst>
      <p:ext uri="{BB962C8B-B14F-4D97-AF65-F5344CB8AC3E}">
        <p14:creationId xmlns:p14="http://schemas.microsoft.com/office/powerpoint/2010/main" val="5572783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7523BEF9-3705-AF48-89C6-B7DBFCE93896}"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20</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7739311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523BEF9-3705-AF48-89C6-B7DBFCE93896}" type="slidenum">
              <a:rPr lang="en-US" smtClean="0"/>
              <a:t>24</a:t>
            </a:fld>
            <a:endParaRPr lang="en-US"/>
          </a:p>
        </p:txBody>
      </p:sp>
    </p:spTree>
    <p:extLst>
      <p:ext uri="{BB962C8B-B14F-4D97-AF65-F5344CB8AC3E}">
        <p14:creationId xmlns:p14="http://schemas.microsoft.com/office/powerpoint/2010/main" val="10778187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523BEF9-3705-AF48-89C6-B7DBFCE93896}" type="slidenum">
              <a:rPr lang="en-US" smtClean="0"/>
              <a:t>25</a:t>
            </a:fld>
            <a:endParaRPr lang="en-US"/>
          </a:p>
        </p:txBody>
      </p:sp>
    </p:spTree>
    <p:extLst>
      <p:ext uri="{BB962C8B-B14F-4D97-AF65-F5344CB8AC3E}">
        <p14:creationId xmlns:p14="http://schemas.microsoft.com/office/powerpoint/2010/main" val="35460663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228600" indent="-228600" eaLnBrk="1" hangingPunct="1">
              <a:buFont typeface="Calibri" pitchFamily="34" charset="0"/>
              <a:buAutoNum type="arabicPeriod"/>
            </a:pPr>
            <a:r>
              <a:rPr lang="en-US" altLang="nb-NO" dirty="0"/>
              <a:t>This provides, in a way, an overview of the project cycle with M&amp;E activities. These phases are not static and</a:t>
            </a:r>
            <a:r>
              <a:rPr lang="en-US" altLang="nb-NO" baseline="0" dirty="0"/>
              <a:t> necessarily follow one after another. For example community engagement and communication will be done throughout the cycle, e.g. based on input from stakeholders you adjust planning, implementation etc. </a:t>
            </a:r>
            <a:endParaRPr lang="en-US" altLang="nb-NO" dirty="0"/>
          </a:p>
          <a:p>
            <a:pPr marL="228600" indent="-228600" eaLnBrk="1" hangingPunct="1">
              <a:buFont typeface="Calibri" pitchFamily="34" charset="0"/>
              <a:buAutoNum type="arabicPeriod"/>
            </a:pPr>
            <a:r>
              <a:rPr lang="en-US" altLang="nb-NO" dirty="0"/>
              <a:t>There are multiple tools/resources for M&amp;E, this</a:t>
            </a:r>
            <a:r>
              <a:rPr lang="en-US" altLang="nb-NO" baseline="0" dirty="0"/>
              <a:t> list is not exhaustive and other tools might also be used depending on your specific context (an example is using a theory of change instead of a logframe). You will get a chance to talk more and apply the different tools during the rest of this training. For example tomorrow you will have a chance to look at the assessment, logframe etc. more in depth. </a:t>
            </a:r>
            <a:endParaRPr lang="en-US" altLang="nb-NO" dirty="0"/>
          </a:p>
          <a:p>
            <a:pPr marL="228600" indent="-228600" eaLnBrk="1" hangingPunct="1">
              <a:buFont typeface="Calibri" pitchFamily="34" charset="0"/>
              <a:buAutoNum type="arabicPeriod"/>
            </a:pPr>
            <a:r>
              <a:rPr lang="en-US" altLang="nb-NO" dirty="0"/>
              <a:t>The resources mentioned here are key tools that establish the foundation of project/program PMER</a:t>
            </a:r>
            <a:r>
              <a:rPr lang="en-US" altLang="nb-NO" baseline="0" dirty="0"/>
              <a:t> and ones that are often used by the Movement. </a:t>
            </a:r>
          </a:p>
          <a:p>
            <a:pPr marL="228600" indent="-228600" eaLnBrk="1" hangingPunct="1">
              <a:buFont typeface="Calibri" pitchFamily="34" charset="0"/>
              <a:buAutoNum type="arabicPeriod"/>
            </a:pPr>
            <a:r>
              <a:rPr lang="en-US" altLang="nb-NO" baseline="0" dirty="0"/>
              <a:t>After having looked at this the rest of the focus in this presentation and throughout this training will be on Gender and Diversity and how these aspects can be included in PMER in different stages of the project cycle. As part of that we will also look at the G&amp;D tool that has been developed and used by NorCross based on the G&amp;A marker from ECHO and that can be used as a concrete tool to assess your projects on G&amp;D issues</a:t>
            </a:r>
            <a:r>
              <a:rPr lang="en-US" altLang="nb-NO" baseline="0"/>
              <a:t>. </a:t>
            </a:r>
            <a:endParaRPr lang="en-US" altLang="nb-NO" baseline="0" dirty="0"/>
          </a:p>
        </p:txBody>
      </p:sp>
      <p:sp>
        <p:nvSpPr>
          <p:cNvPr id="4" name="Plassholder for lysbildenumm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D6989946-61D0-4F3F-81CE-306CB8588146}" type="slidenum">
              <a:rPr kumimoji="0" lang="nb-NO"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27</a:t>
            </a:fld>
            <a:endParaRPr kumimoji="0" lang="nb-NO"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5693895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D6989946-61D0-4F3F-81CE-306CB8588146}" type="slidenum">
              <a:rPr kumimoji="0" lang="nb-NO"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37</a:t>
            </a:fld>
            <a:endParaRPr kumimoji="0" lang="nb-NO"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124537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err="1"/>
              <a:t>What</a:t>
            </a:r>
            <a:r>
              <a:rPr lang="nb-NO" baseline="0" dirty="0"/>
              <a:t> </a:t>
            </a:r>
            <a:r>
              <a:rPr lang="nb-NO" baseline="0" dirty="0" err="1"/>
              <a:t>measures</a:t>
            </a:r>
            <a:r>
              <a:rPr lang="nb-NO" baseline="0" dirty="0"/>
              <a:t> </a:t>
            </a:r>
            <a:r>
              <a:rPr lang="nb-NO" baseline="0" dirty="0" err="1"/>
              <a:t>are</a:t>
            </a:r>
            <a:r>
              <a:rPr lang="nb-NO" baseline="0" dirty="0"/>
              <a:t> </a:t>
            </a:r>
            <a:r>
              <a:rPr lang="nb-NO" baseline="0" dirty="0" err="1"/>
              <a:t>taken</a:t>
            </a:r>
            <a:r>
              <a:rPr lang="nb-NO" baseline="0" dirty="0"/>
              <a:t> to </a:t>
            </a:r>
            <a:r>
              <a:rPr lang="nb-NO" baseline="0" dirty="0" err="1"/>
              <a:t>ensure</a:t>
            </a:r>
            <a:r>
              <a:rPr lang="nb-NO" baseline="0" dirty="0"/>
              <a:t> </a:t>
            </a:r>
            <a:r>
              <a:rPr lang="nb-NO" baseline="0" dirty="0" err="1"/>
              <a:t>that</a:t>
            </a:r>
            <a:r>
              <a:rPr lang="nb-NO" baseline="0" dirty="0"/>
              <a:t> the services </a:t>
            </a:r>
            <a:r>
              <a:rPr lang="nb-NO" baseline="0" dirty="0" err="1"/>
              <a:t>provided</a:t>
            </a:r>
            <a:r>
              <a:rPr lang="nb-NO" baseline="0" dirty="0"/>
              <a:t> by the </a:t>
            </a:r>
            <a:r>
              <a:rPr lang="nb-NO" baseline="0" dirty="0" err="1"/>
              <a:t>project</a:t>
            </a:r>
            <a:r>
              <a:rPr lang="nb-NO" baseline="0" dirty="0"/>
              <a:t>/program </a:t>
            </a:r>
            <a:r>
              <a:rPr lang="nb-NO" baseline="0" dirty="0" err="1"/>
              <a:t>are</a:t>
            </a:r>
            <a:r>
              <a:rPr lang="nb-NO" baseline="0" dirty="0"/>
              <a:t> </a:t>
            </a:r>
            <a:r>
              <a:rPr lang="nb-NO" baseline="0" dirty="0" err="1"/>
              <a:t>accesible</a:t>
            </a:r>
            <a:r>
              <a:rPr lang="nb-NO" baseline="0" dirty="0"/>
              <a:t>, </a:t>
            </a:r>
            <a:r>
              <a:rPr lang="nb-NO" baseline="0" dirty="0" err="1"/>
              <a:t>affordable</a:t>
            </a:r>
            <a:r>
              <a:rPr lang="nb-NO" baseline="0" dirty="0"/>
              <a:t>, </a:t>
            </a:r>
            <a:r>
              <a:rPr lang="nb-NO" baseline="0" dirty="0" err="1"/>
              <a:t>acceptable</a:t>
            </a:r>
            <a:r>
              <a:rPr lang="nb-NO" baseline="0" dirty="0"/>
              <a:t> and </a:t>
            </a:r>
            <a:r>
              <a:rPr lang="nb-NO" baseline="0" dirty="0" err="1"/>
              <a:t>appropriate</a:t>
            </a:r>
            <a:r>
              <a:rPr lang="nb-NO" baseline="0" dirty="0"/>
              <a:t> to </a:t>
            </a:r>
            <a:r>
              <a:rPr lang="nb-NO" baseline="0" dirty="0" err="1"/>
              <a:t>gender</a:t>
            </a:r>
            <a:r>
              <a:rPr lang="nb-NO" baseline="0" dirty="0"/>
              <a:t> and </a:t>
            </a:r>
            <a:r>
              <a:rPr lang="nb-NO" baseline="0" dirty="0" err="1"/>
              <a:t>diversity</a:t>
            </a:r>
            <a:r>
              <a:rPr lang="nb-NO" baseline="0" dirty="0"/>
              <a:t> </a:t>
            </a:r>
            <a:r>
              <a:rPr lang="nb-NO" baseline="0" dirty="0" err="1"/>
              <a:t>concerns</a:t>
            </a:r>
            <a:r>
              <a:rPr lang="nb-NO" baseline="0" dirty="0"/>
              <a:t>. </a:t>
            </a:r>
            <a:r>
              <a:rPr lang="en-US" b="1" dirty="0"/>
              <a:t>Equity</a:t>
            </a:r>
            <a:r>
              <a:rPr lang="en-US" dirty="0"/>
              <a:t> and </a:t>
            </a:r>
            <a:r>
              <a:rPr lang="en-US" b="1" dirty="0"/>
              <a:t>equality</a:t>
            </a:r>
            <a:r>
              <a:rPr lang="en-US" dirty="0"/>
              <a:t> are two strategies we can use in an effort to produce fairness.. </a:t>
            </a:r>
            <a:r>
              <a:rPr lang="en-US" b="1" dirty="0"/>
              <a:t>Equality</a:t>
            </a:r>
            <a:r>
              <a:rPr lang="en-US" dirty="0"/>
              <a:t> means that everyone should have equal</a:t>
            </a:r>
            <a:r>
              <a:rPr lang="en-US" baseline="0" dirty="0"/>
              <a:t> rights and promotes fairness but </a:t>
            </a:r>
            <a:r>
              <a:rPr lang="en-US" b="1" dirty="0"/>
              <a:t>Equity</a:t>
            </a:r>
            <a:r>
              <a:rPr lang="en-US" dirty="0"/>
              <a:t> is giving everyone what they need to be successful</a:t>
            </a:r>
            <a:r>
              <a:rPr lang="en-US" baseline="0" dirty="0"/>
              <a:t>. Not everyone starts from the same point so you might need to design specific interventions</a:t>
            </a:r>
            <a:r>
              <a:rPr lang="en-US" dirty="0"/>
              <a:t>. </a:t>
            </a:r>
            <a:endParaRPr lang="nb-NO" dirty="0"/>
          </a:p>
        </p:txBody>
      </p:sp>
      <p:sp>
        <p:nvSpPr>
          <p:cNvPr id="4" name="Plassholder for lysbildenumm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D6989946-61D0-4F3F-81CE-306CB8588146}" type="slidenum">
              <a:rPr kumimoji="0" lang="nb-NO"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38</a:t>
            </a:fld>
            <a:endParaRPr kumimoji="0" lang="nb-NO"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9006879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GB" altLang="nb-NO" dirty="0"/>
              <a:t>Concrete examples of how assistance is adapted to the specific needs and capacities of different gender and age or other specific groups and how the action ensures that all relevant groups enjoy equitable access to the assistance. An</a:t>
            </a:r>
            <a:r>
              <a:rPr lang="en-GB" altLang="nb-NO" baseline="0" dirty="0"/>
              <a:t> example of a negative effect could be for example that you provide services to one group – e.g. migrants – forgetting about the population living in a certain area that might create tensions. </a:t>
            </a:r>
            <a:r>
              <a:rPr lang="en-GB" altLang="nb-NO" dirty="0"/>
              <a:t>You can look at well as if there are any measures proposed to mitigate</a:t>
            </a:r>
            <a:r>
              <a:rPr lang="en-GB" altLang="nb-NO" baseline="0" dirty="0"/>
              <a:t> or prevent such effects from happening. Can someone maybe provide an example of a project where the project had another effect than expected (negative?) or where you where able to prevent that?</a:t>
            </a:r>
            <a:endParaRPr lang="nb-NO" dirty="0"/>
          </a:p>
        </p:txBody>
      </p:sp>
      <p:sp>
        <p:nvSpPr>
          <p:cNvPr id="4" name="Plassholder for lysbildenumm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D6989946-61D0-4F3F-81CE-306CB8588146}" type="slidenum">
              <a:rPr kumimoji="0" lang="nb-NO"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39</a:t>
            </a:fld>
            <a:endParaRPr kumimoji="0" lang="nb-NO"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9460036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7523BEF9-3705-AF48-89C6-B7DBFCE93896}"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5</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1803798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It is </a:t>
            </a:r>
            <a:r>
              <a:rPr lang="nb-NO" dirty="0" err="1"/>
              <a:t>important</a:t>
            </a:r>
            <a:r>
              <a:rPr lang="nb-NO" dirty="0"/>
              <a:t> to </a:t>
            </a:r>
            <a:r>
              <a:rPr lang="nb-NO" dirty="0" err="1"/>
              <a:t>include</a:t>
            </a:r>
            <a:r>
              <a:rPr lang="nb-NO" baseline="0" dirty="0"/>
              <a:t> </a:t>
            </a:r>
            <a:r>
              <a:rPr lang="nb-NO" baseline="0" dirty="0" err="1"/>
              <a:t>several</a:t>
            </a:r>
            <a:r>
              <a:rPr lang="nb-NO" baseline="0" dirty="0"/>
              <a:t> </a:t>
            </a:r>
            <a:r>
              <a:rPr lang="nb-NO" baseline="0" dirty="0" err="1"/>
              <a:t>people</a:t>
            </a:r>
            <a:r>
              <a:rPr lang="nb-NO" baseline="0" dirty="0"/>
              <a:t> in the different stages of the </a:t>
            </a:r>
            <a:r>
              <a:rPr lang="nb-NO" baseline="0" dirty="0" err="1"/>
              <a:t>project</a:t>
            </a:r>
            <a:r>
              <a:rPr lang="nb-NO" baseline="0" dirty="0"/>
              <a:t>. This </a:t>
            </a:r>
            <a:r>
              <a:rPr lang="nb-NO" baseline="0" dirty="0" err="1"/>
              <a:t>can</a:t>
            </a:r>
            <a:r>
              <a:rPr lang="nb-NO" baseline="0" dirty="0"/>
              <a:t> be done </a:t>
            </a:r>
            <a:r>
              <a:rPr lang="nb-NO" baseline="0" dirty="0" err="1"/>
              <a:t>through</a:t>
            </a:r>
            <a:r>
              <a:rPr lang="nb-NO" baseline="0" dirty="0"/>
              <a:t> </a:t>
            </a:r>
            <a:r>
              <a:rPr lang="nb-NO" baseline="0" dirty="0" err="1"/>
              <a:t>participatory</a:t>
            </a:r>
            <a:r>
              <a:rPr lang="nb-NO" baseline="0" dirty="0"/>
              <a:t> </a:t>
            </a:r>
            <a:r>
              <a:rPr lang="nb-NO" baseline="0" dirty="0" err="1"/>
              <a:t>approaches</a:t>
            </a:r>
            <a:r>
              <a:rPr lang="nb-NO" baseline="0" dirty="0"/>
              <a:t> </a:t>
            </a:r>
            <a:r>
              <a:rPr lang="nb-NO" baseline="0" dirty="0" err="1"/>
              <a:t>such</a:t>
            </a:r>
            <a:r>
              <a:rPr lang="nb-NO" baseline="0" dirty="0"/>
              <a:t> as VCA, PHAST, stakeholder </a:t>
            </a:r>
            <a:r>
              <a:rPr lang="nb-NO" baseline="0" dirty="0" err="1"/>
              <a:t>analysis</a:t>
            </a:r>
            <a:r>
              <a:rPr lang="nb-NO" baseline="0" dirty="0"/>
              <a:t>, CBHFA </a:t>
            </a:r>
            <a:r>
              <a:rPr lang="nb-NO" baseline="0" dirty="0" err="1"/>
              <a:t>but</a:t>
            </a:r>
            <a:r>
              <a:rPr lang="nb-NO" baseline="0" dirty="0"/>
              <a:t> </a:t>
            </a:r>
            <a:r>
              <a:rPr lang="nb-NO" baseline="0" dirty="0" err="1"/>
              <a:t>also</a:t>
            </a:r>
            <a:r>
              <a:rPr lang="nb-NO" baseline="0" dirty="0"/>
              <a:t> </a:t>
            </a:r>
            <a:r>
              <a:rPr lang="nb-NO" baseline="0" dirty="0" err="1"/>
              <a:t>through</a:t>
            </a:r>
            <a:r>
              <a:rPr lang="nb-NO" baseline="0" dirty="0"/>
              <a:t> </a:t>
            </a:r>
            <a:r>
              <a:rPr lang="nb-NO" baseline="0" dirty="0" err="1"/>
              <a:t>monitoring</a:t>
            </a:r>
            <a:r>
              <a:rPr lang="nb-NO" baseline="0" dirty="0"/>
              <a:t> </a:t>
            </a:r>
            <a:r>
              <a:rPr lang="nb-NO" baseline="0" dirty="0" err="1"/>
              <a:t>committees</a:t>
            </a:r>
            <a:r>
              <a:rPr lang="nb-NO" baseline="0" dirty="0"/>
              <a:t>, </a:t>
            </a:r>
            <a:r>
              <a:rPr lang="nb-NO" baseline="0" dirty="0" err="1"/>
              <a:t>participatory</a:t>
            </a:r>
            <a:r>
              <a:rPr lang="nb-NO" baseline="0" dirty="0"/>
              <a:t> </a:t>
            </a:r>
            <a:r>
              <a:rPr lang="nb-NO" baseline="0" dirty="0" err="1"/>
              <a:t>monitoring</a:t>
            </a:r>
            <a:r>
              <a:rPr lang="nb-NO" baseline="0" dirty="0"/>
              <a:t> and </a:t>
            </a:r>
            <a:r>
              <a:rPr lang="nb-NO" baseline="0" dirty="0" err="1"/>
              <a:t>evaluation</a:t>
            </a:r>
            <a:r>
              <a:rPr lang="nb-NO" baseline="0" dirty="0"/>
              <a:t> </a:t>
            </a:r>
            <a:r>
              <a:rPr lang="nb-NO" baseline="0" dirty="0" err="1"/>
              <a:t>approaches</a:t>
            </a:r>
            <a:r>
              <a:rPr lang="nb-NO" baseline="0" dirty="0"/>
              <a:t>. </a:t>
            </a:r>
            <a:r>
              <a:rPr lang="nb-NO" baseline="0" dirty="0" err="1"/>
              <a:t>Assess</a:t>
            </a:r>
            <a:r>
              <a:rPr lang="nb-NO" baseline="0" dirty="0"/>
              <a:t> </a:t>
            </a:r>
            <a:r>
              <a:rPr lang="nb-NO" baseline="0" dirty="0" err="1"/>
              <a:t>your</a:t>
            </a:r>
            <a:r>
              <a:rPr lang="nb-NO" baseline="0" dirty="0"/>
              <a:t> </a:t>
            </a:r>
            <a:r>
              <a:rPr lang="nb-NO" baseline="0" dirty="0" err="1"/>
              <a:t>project</a:t>
            </a:r>
            <a:r>
              <a:rPr lang="nb-NO" baseline="0" dirty="0"/>
              <a:t> to </a:t>
            </a:r>
            <a:r>
              <a:rPr lang="nb-NO" baseline="0" dirty="0" err="1"/>
              <a:t>see</a:t>
            </a:r>
            <a:r>
              <a:rPr lang="nb-NO" baseline="0" dirty="0"/>
              <a:t> </a:t>
            </a:r>
            <a:r>
              <a:rPr lang="nb-NO" baseline="0" dirty="0" err="1"/>
              <a:t>what</a:t>
            </a:r>
            <a:r>
              <a:rPr lang="nb-NO" baseline="0" dirty="0"/>
              <a:t> has </a:t>
            </a:r>
            <a:r>
              <a:rPr lang="nb-NO" baseline="0" dirty="0" err="1"/>
              <a:t>been</a:t>
            </a:r>
            <a:r>
              <a:rPr lang="nb-NO" baseline="0" dirty="0"/>
              <a:t> </a:t>
            </a:r>
            <a:r>
              <a:rPr lang="nb-NO" baseline="0" dirty="0" err="1"/>
              <a:t>proposed</a:t>
            </a:r>
            <a:r>
              <a:rPr lang="nb-NO" baseline="0" dirty="0"/>
              <a:t> and </a:t>
            </a:r>
            <a:r>
              <a:rPr lang="nb-NO" baseline="0" dirty="0" err="1"/>
              <a:t>if</a:t>
            </a:r>
            <a:r>
              <a:rPr lang="nb-NO" baseline="0" dirty="0"/>
              <a:t> </a:t>
            </a:r>
            <a:r>
              <a:rPr lang="nb-NO" baseline="0" dirty="0" err="1"/>
              <a:t>there</a:t>
            </a:r>
            <a:r>
              <a:rPr lang="nb-NO" baseline="0" dirty="0"/>
              <a:t> </a:t>
            </a:r>
            <a:r>
              <a:rPr lang="nb-NO" baseline="0" dirty="0" err="1"/>
              <a:t>are</a:t>
            </a:r>
            <a:r>
              <a:rPr lang="nb-NO" baseline="0" dirty="0"/>
              <a:t> </a:t>
            </a:r>
            <a:r>
              <a:rPr lang="nb-NO" baseline="0" dirty="0" err="1"/>
              <a:t>examples</a:t>
            </a:r>
            <a:r>
              <a:rPr lang="nb-NO" baseline="0" dirty="0"/>
              <a:t> </a:t>
            </a:r>
            <a:r>
              <a:rPr lang="nb-NO" baseline="0" dirty="0" err="1"/>
              <a:t>also</a:t>
            </a:r>
            <a:r>
              <a:rPr lang="nb-NO" baseline="0" dirty="0"/>
              <a:t> from </a:t>
            </a:r>
            <a:r>
              <a:rPr lang="nb-NO" baseline="0" dirty="0" err="1"/>
              <a:t>other</a:t>
            </a:r>
            <a:r>
              <a:rPr lang="nb-NO" baseline="0" dirty="0"/>
              <a:t> </a:t>
            </a:r>
            <a:r>
              <a:rPr lang="nb-NO" baseline="0" dirty="0" err="1"/>
              <a:t>projects</a:t>
            </a:r>
            <a:r>
              <a:rPr lang="nb-NO" baseline="0" dirty="0"/>
              <a:t> </a:t>
            </a:r>
            <a:r>
              <a:rPr lang="nb-NO" baseline="0" dirty="0" err="1"/>
              <a:t>that</a:t>
            </a:r>
            <a:r>
              <a:rPr lang="nb-NO" baseline="0" dirty="0"/>
              <a:t> </a:t>
            </a:r>
            <a:r>
              <a:rPr lang="nb-NO" baseline="0" dirty="0" err="1"/>
              <a:t>you</a:t>
            </a:r>
            <a:r>
              <a:rPr lang="nb-NO" baseline="0" dirty="0"/>
              <a:t> </a:t>
            </a:r>
            <a:r>
              <a:rPr lang="nb-NO" baseline="0" dirty="0" err="1"/>
              <a:t>can</a:t>
            </a:r>
            <a:r>
              <a:rPr lang="nb-NO" baseline="0" dirty="0"/>
              <a:t> </a:t>
            </a:r>
            <a:r>
              <a:rPr lang="nb-NO" baseline="0" dirty="0" err="1"/>
              <a:t>use</a:t>
            </a:r>
            <a:r>
              <a:rPr lang="nb-NO" baseline="0" dirty="0"/>
              <a:t>. </a:t>
            </a:r>
            <a:r>
              <a:rPr lang="nb-NO" baseline="0" dirty="0" err="1"/>
              <a:t>Assess</a:t>
            </a:r>
            <a:r>
              <a:rPr lang="nb-NO" baseline="0" dirty="0"/>
              <a:t> </a:t>
            </a:r>
            <a:r>
              <a:rPr lang="nb-NO" baseline="0" dirty="0" err="1"/>
              <a:t>also</a:t>
            </a:r>
            <a:r>
              <a:rPr lang="nb-NO" baseline="0" dirty="0"/>
              <a:t> </a:t>
            </a:r>
            <a:r>
              <a:rPr lang="nb-NO" baseline="0" dirty="0" err="1"/>
              <a:t>what</a:t>
            </a:r>
            <a:r>
              <a:rPr lang="nb-NO" baseline="0" dirty="0"/>
              <a:t> the </a:t>
            </a:r>
            <a:r>
              <a:rPr lang="nb-NO" baseline="0" dirty="0" err="1"/>
              <a:t>composition</a:t>
            </a:r>
            <a:r>
              <a:rPr lang="nb-NO" baseline="0" dirty="0"/>
              <a:t> of </a:t>
            </a:r>
            <a:r>
              <a:rPr lang="nb-NO" baseline="0" dirty="0" err="1"/>
              <a:t>your</a:t>
            </a:r>
            <a:r>
              <a:rPr lang="nb-NO" baseline="0" dirty="0"/>
              <a:t> teams of </a:t>
            </a:r>
            <a:r>
              <a:rPr lang="nb-NO" baseline="0" dirty="0" err="1"/>
              <a:t>volunteers</a:t>
            </a:r>
            <a:r>
              <a:rPr lang="nb-NO" baseline="0" dirty="0"/>
              <a:t>, staff, </a:t>
            </a:r>
            <a:r>
              <a:rPr lang="nb-NO" baseline="0" dirty="0" err="1"/>
              <a:t>community</a:t>
            </a:r>
            <a:r>
              <a:rPr lang="nb-NO" baseline="0" dirty="0"/>
              <a:t> </a:t>
            </a:r>
            <a:r>
              <a:rPr lang="nb-NO" baseline="0" dirty="0" err="1"/>
              <a:t>committees</a:t>
            </a:r>
            <a:r>
              <a:rPr lang="nb-NO" baseline="0" dirty="0"/>
              <a:t> </a:t>
            </a:r>
            <a:r>
              <a:rPr lang="nb-NO" baseline="0" dirty="0" err="1"/>
              <a:t>look</a:t>
            </a:r>
            <a:r>
              <a:rPr lang="nb-NO" baseline="0" dirty="0"/>
              <a:t> like. Do </a:t>
            </a:r>
            <a:r>
              <a:rPr lang="nb-NO" baseline="0" dirty="0" err="1"/>
              <a:t>they</a:t>
            </a:r>
            <a:r>
              <a:rPr lang="nb-NO" baseline="0" dirty="0"/>
              <a:t> </a:t>
            </a:r>
            <a:r>
              <a:rPr lang="nb-NO" baseline="0" dirty="0" err="1"/>
              <a:t>represent</a:t>
            </a:r>
            <a:r>
              <a:rPr lang="nb-NO" baseline="0" dirty="0"/>
              <a:t> the different groups (age, </a:t>
            </a:r>
            <a:r>
              <a:rPr lang="nb-NO" baseline="0" dirty="0" err="1"/>
              <a:t>gender</a:t>
            </a:r>
            <a:r>
              <a:rPr lang="nb-NO" baseline="0" dirty="0"/>
              <a:t>, </a:t>
            </a:r>
            <a:r>
              <a:rPr lang="nb-NO" baseline="0" dirty="0" err="1"/>
              <a:t>minorities</a:t>
            </a:r>
            <a:r>
              <a:rPr lang="nb-NO" baseline="0" dirty="0"/>
              <a:t>, </a:t>
            </a:r>
            <a:r>
              <a:rPr lang="nb-NO" baseline="0" dirty="0" err="1"/>
              <a:t>handicapped</a:t>
            </a:r>
            <a:r>
              <a:rPr lang="nb-NO" baseline="0" dirty="0"/>
              <a:t>)? If not </a:t>
            </a:r>
            <a:r>
              <a:rPr lang="nb-NO" baseline="0" dirty="0" err="1"/>
              <a:t>what</a:t>
            </a:r>
            <a:r>
              <a:rPr lang="nb-NO" baseline="0" dirty="0"/>
              <a:t> </a:t>
            </a:r>
            <a:r>
              <a:rPr lang="nb-NO" baseline="0" dirty="0" err="1"/>
              <a:t>measures</a:t>
            </a:r>
            <a:r>
              <a:rPr lang="nb-NO" baseline="0" dirty="0"/>
              <a:t> </a:t>
            </a:r>
            <a:r>
              <a:rPr lang="nb-NO" baseline="0" dirty="0" err="1"/>
              <a:t>can</a:t>
            </a:r>
            <a:r>
              <a:rPr lang="nb-NO" baseline="0" dirty="0"/>
              <a:t> be </a:t>
            </a:r>
            <a:r>
              <a:rPr lang="nb-NO" baseline="0" dirty="0" err="1"/>
              <a:t>taken</a:t>
            </a:r>
            <a:r>
              <a:rPr lang="nb-NO" baseline="0" dirty="0"/>
              <a:t>? </a:t>
            </a:r>
            <a:r>
              <a:rPr lang="nb-NO" baseline="0" dirty="0" err="1"/>
              <a:t>Good</a:t>
            </a:r>
            <a:r>
              <a:rPr lang="nb-NO" baseline="0" dirty="0"/>
              <a:t> </a:t>
            </a:r>
            <a:r>
              <a:rPr lang="nb-NO" baseline="0" dirty="0" err="1"/>
              <a:t>examples</a:t>
            </a:r>
            <a:r>
              <a:rPr lang="nb-NO" baseline="0" dirty="0"/>
              <a:t> </a:t>
            </a:r>
            <a:r>
              <a:rPr lang="nb-NO" baseline="0" dirty="0" err="1"/>
              <a:t>are</a:t>
            </a:r>
            <a:r>
              <a:rPr lang="nb-NO" baseline="0" dirty="0"/>
              <a:t> programmes </a:t>
            </a:r>
            <a:r>
              <a:rPr lang="nb-NO" baseline="0" dirty="0" err="1"/>
              <a:t>involving</a:t>
            </a:r>
            <a:r>
              <a:rPr lang="nb-NO" baseline="0" dirty="0"/>
              <a:t> for </a:t>
            </a:r>
            <a:r>
              <a:rPr lang="nb-NO" baseline="0" dirty="0" err="1"/>
              <a:t>example</a:t>
            </a:r>
            <a:r>
              <a:rPr lang="nb-NO" baseline="0" dirty="0"/>
              <a:t> </a:t>
            </a:r>
            <a:r>
              <a:rPr lang="nb-NO" baseline="0" dirty="0" err="1"/>
              <a:t>handicapped</a:t>
            </a:r>
            <a:r>
              <a:rPr lang="nb-NO" baseline="0" dirty="0"/>
              <a:t> in the design of the </a:t>
            </a:r>
            <a:r>
              <a:rPr lang="nb-NO" baseline="0" dirty="0" err="1"/>
              <a:t>programme</a:t>
            </a:r>
            <a:r>
              <a:rPr lang="nb-NO" baseline="0" dirty="0"/>
              <a:t>. </a:t>
            </a:r>
            <a:r>
              <a:rPr lang="nb-NO" baseline="0" dirty="0" err="1"/>
              <a:t>They</a:t>
            </a:r>
            <a:r>
              <a:rPr lang="nb-NO" baseline="0" dirty="0"/>
              <a:t> </a:t>
            </a:r>
            <a:r>
              <a:rPr lang="nb-NO" baseline="0" dirty="0" err="1"/>
              <a:t>will</a:t>
            </a:r>
            <a:r>
              <a:rPr lang="nb-NO" baseline="0" dirty="0"/>
              <a:t> </a:t>
            </a:r>
            <a:r>
              <a:rPr lang="nb-NO" baseline="0" dirty="0" err="1"/>
              <a:t>look</a:t>
            </a:r>
            <a:r>
              <a:rPr lang="nb-NO" baseline="0" dirty="0"/>
              <a:t> at different </a:t>
            </a:r>
            <a:r>
              <a:rPr lang="nb-NO" baseline="0" dirty="0" err="1"/>
              <a:t>things</a:t>
            </a:r>
            <a:r>
              <a:rPr lang="nb-NO" baseline="0" dirty="0"/>
              <a:t>. </a:t>
            </a:r>
            <a:r>
              <a:rPr lang="nb-NO" baseline="0" dirty="0" err="1"/>
              <a:t>Including</a:t>
            </a:r>
            <a:r>
              <a:rPr lang="nb-NO" baseline="0" dirty="0"/>
              <a:t> </a:t>
            </a:r>
            <a:r>
              <a:rPr lang="nb-NO" baseline="0" dirty="0" err="1"/>
              <a:t>people</a:t>
            </a:r>
            <a:r>
              <a:rPr lang="nb-NO" baseline="0" dirty="0"/>
              <a:t> in all stages </a:t>
            </a:r>
            <a:r>
              <a:rPr lang="nb-NO" baseline="0" dirty="0" err="1"/>
              <a:t>also</a:t>
            </a:r>
            <a:r>
              <a:rPr lang="nb-NO" baseline="0" dirty="0"/>
              <a:t> </a:t>
            </a:r>
            <a:r>
              <a:rPr lang="nb-NO" baseline="0" dirty="0" err="1"/>
              <a:t>increases</a:t>
            </a:r>
            <a:r>
              <a:rPr lang="nb-NO" baseline="0" dirty="0"/>
              <a:t> </a:t>
            </a:r>
            <a:r>
              <a:rPr lang="nb-NO" baseline="0" dirty="0" err="1"/>
              <a:t>their</a:t>
            </a:r>
            <a:r>
              <a:rPr lang="nb-NO" baseline="0" dirty="0"/>
              <a:t> </a:t>
            </a:r>
            <a:r>
              <a:rPr lang="nb-NO" baseline="0" dirty="0" err="1"/>
              <a:t>commitment</a:t>
            </a:r>
            <a:r>
              <a:rPr lang="nb-NO" baseline="0" dirty="0"/>
              <a:t> and </a:t>
            </a:r>
            <a:r>
              <a:rPr lang="nb-NO" baseline="0" dirty="0" err="1"/>
              <a:t>can</a:t>
            </a:r>
            <a:r>
              <a:rPr lang="nb-NO" baseline="0" dirty="0"/>
              <a:t> </a:t>
            </a:r>
            <a:r>
              <a:rPr lang="nb-NO" baseline="0" dirty="0" err="1"/>
              <a:t>also</a:t>
            </a:r>
            <a:r>
              <a:rPr lang="nb-NO" baseline="0" dirty="0"/>
              <a:t> </a:t>
            </a:r>
            <a:r>
              <a:rPr lang="nb-NO" baseline="0" dirty="0" err="1"/>
              <a:t>benefit</a:t>
            </a:r>
            <a:r>
              <a:rPr lang="nb-NO" baseline="0" dirty="0"/>
              <a:t> to </a:t>
            </a:r>
            <a:r>
              <a:rPr lang="nb-NO" baseline="0" dirty="0" err="1"/>
              <a:t>prevent</a:t>
            </a:r>
            <a:r>
              <a:rPr lang="nb-NO" baseline="0" dirty="0"/>
              <a:t> </a:t>
            </a:r>
            <a:r>
              <a:rPr lang="nb-NO" baseline="0" dirty="0" err="1"/>
              <a:t>any</a:t>
            </a:r>
            <a:r>
              <a:rPr lang="nb-NO" baseline="0" dirty="0"/>
              <a:t> negative </a:t>
            </a:r>
            <a:r>
              <a:rPr lang="nb-NO" baseline="0" dirty="0" err="1"/>
              <a:t>effects</a:t>
            </a:r>
            <a:r>
              <a:rPr lang="nb-NO" baseline="0" dirty="0"/>
              <a:t>. </a:t>
            </a:r>
            <a:endParaRPr lang="nb-NO" dirty="0"/>
          </a:p>
        </p:txBody>
      </p:sp>
      <p:sp>
        <p:nvSpPr>
          <p:cNvPr id="4" name="Plassholder for lysbildenumm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D6989946-61D0-4F3F-81CE-306CB8588146}" type="slidenum">
              <a:rPr kumimoji="0" lang="nb-NO"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40</a:t>
            </a:fld>
            <a:endParaRPr kumimoji="0" lang="nb-NO"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2051047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D6989946-61D0-4F3F-81CE-306CB8588146}" type="slidenum">
              <a:rPr kumimoji="0" lang="nb-NO"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41</a:t>
            </a:fld>
            <a:endParaRPr kumimoji="0" lang="nb-NO"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5450763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6CAA3145-D151-48D0-9F00-720E963C3E0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42</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359697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523BEF9-3705-AF48-89C6-B7DBFCE93896}" type="slidenum">
              <a:rPr lang="en-US" smtClean="0"/>
              <a:t>44</a:t>
            </a:fld>
            <a:endParaRPr lang="en-US"/>
          </a:p>
        </p:txBody>
      </p:sp>
    </p:spTree>
    <p:extLst>
      <p:ext uri="{BB962C8B-B14F-4D97-AF65-F5344CB8AC3E}">
        <p14:creationId xmlns:p14="http://schemas.microsoft.com/office/powerpoint/2010/main" val="9324685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523BEF9-3705-AF48-89C6-B7DBFCE93896}" type="slidenum">
              <a:rPr lang="en-US" smtClean="0"/>
              <a:t>6</a:t>
            </a:fld>
            <a:endParaRPr lang="en-US"/>
          </a:p>
        </p:txBody>
      </p:sp>
    </p:spTree>
    <p:extLst>
      <p:ext uri="{BB962C8B-B14F-4D97-AF65-F5344CB8AC3E}">
        <p14:creationId xmlns:p14="http://schemas.microsoft.com/office/powerpoint/2010/main" val="25733596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523BEF9-3705-AF48-89C6-B7DBFCE93896}" type="slidenum">
              <a:rPr lang="en-US" smtClean="0"/>
              <a:t>9</a:t>
            </a:fld>
            <a:endParaRPr lang="en-US"/>
          </a:p>
        </p:txBody>
      </p:sp>
    </p:spTree>
    <p:extLst>
      <p:ext uri="{BB962C8B-B14F-4D97-AF65-F5344CB8AC3E}">
        <p14:creationId xmlns:p14="http://schemas.microsoft.com/office/powerpoint/2010/main" val="4784366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7523BEF9-3705-AF48-89C6-B7DBFCE93896}"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10</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4515547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Making referrals:</a:t>
            </a:r>
            <a:r>
              <a:rPr lang="en-GB" baseline="0" dirty="0"/>
              <a:t> IFRC Draft Protection Field Guidelines</a:t>
            </a:r>
          </a:p>
          <a:p>
            <a:endParaRPr lang="en-GB" baseline="0" dirty="0"/>
          </a:p>
        </p:txBody>
      </p:sp>
      <p:sp>
        <p:nvSpPr>
          <p:cNvPr id="4" name="Slide Number Placeholder 3"/>
          <p:cNvSpPr>
            <a:spLocks noGrp="1"/>
          </p:cNvSpPr>
          <p:nvPr>
            <p:ph type="sldNum" sz="quarter" idx="10"/>
          </p:nvPr>
        </p:nvSpPr>
        <p:spPr/>
        <p:txBody>
          <a:bodyPr/>
          <a:lstStyle/>
          <a:p>
            <a:fld id="{7523BEF9-3705-AF48-89C6-B7DBFCE93896}" type="slidenum">
              <a:rPr lang="en-US" smtClean="0"/>
              <a:t>12</a:t>
            </a:fld>
            <a:endParaRPr lang="en-US"/>
          </a:p>
        </p:txBody>
      </p:sp>
    </p:spTree>
    <p:extLst>
      <p:ext uri="{BB962C8B-B14F-4D97-AF65-F5344CB8AC3E}">
        <p14:creationId xmlns:p14="http://schemas.microsoft.com/office/powerpoint/2010/main" val="32871815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Making referrals: IFRC Draft Protection Field Guidelines</a:t>
            </a:r>
          </a:p>
          <a:p>
            <a:endParaRPr lang="en-GB" dirty="0"/>
          </a:p>
          <a:p>
            <a:r>
              <a:rPr lang="en-GB" dirty="0"/>
              <a:t>Inter-Agency Standing Committee (IASC) Reference Group for Mental Health and Psychosocial</a:t>
            </a:r>
            <a:r>
              <a:rPr lang="en-GB" baseline="0" dirty="0"/>
              <a:t> </a:t>
            </a:r>
            <a:r>
              <a:rPr lang="en-GB" dirty="0"/>
              <a:t>Support in Emergency Settings:</a:t>
            </a:r>
            <a:r>
              <a:rPr lang="en-GB" baseline="0" dirty="0"/>
              <a:t> </a:t>
            </a:r>
            <a:r>
              <a:rPr lang="en-GB" dirty="0"/>
              <a:t>Inter-Agency</a:t>
            </a:r>
            <a:r>
              <a:rPr lang="en-GB" baseline="0" dirty="0"/>
              <a:t> </a:t>
            </a:r>
            <a:r>
              <a:rPr lang="en-GB" dirty="0"/>
              <a:t>Referral Form and</a:t>
            </a:r>
            <a:r>
              <a:rPr lang="en-GB" baseline="0" dirty="0"/>
              <a:t> </a:t>
            </a:r>
            <a:r>
              <a:rPr lang="en-GB" dirty="0"/>
              <a:t>Guidance Note</a:t>
            </a:r>
          </a:p>
          <a:p>
            <a:r>
              <a:rPr lang="en-GB" dirty="0"/>
              <a:t>https://interagencystandingcommittee.org/system/files/1866_psc_iasc_ref_guidance_t2_digital.pdf </a:t>
            </a:r>
          </a:p>
        </p:txBody>
      </p:sp>
      <p:sp>
        <p:nvSpPr>
          <p:cNvPr id="4" name="Slide Number Placeholder 3"/>
          <p:cNvSpPr>
            <a:spLocks noGrp="1"/>
          </p:cNvSpPr>
          <p:nvPr>
            <p:ph type="sldNum" sz="quarter" idx="10"/>
          </p:nvPr>
        </p:nvSpPr>
        <p:spPr/>
        <p:txBody>
          <a:bodyPr/>
          <a:lstStyle/>
          <a:p>
            <a:fld id="{7523BEF9-3705-AF48-89C6-B7DBFCE93896}" type="slidenum">
              <a:rPr lang="en-US" smtClean="0"/>
              <a:t>13</a:t>
            </a:fld>
            <a:endParaRPr lang="en-US"/>
          </a:p>
        </p:txBody>
      </p:sp>
    </p:spTree>
    <p:extLst>
      <p:ext uri="{BB962C8B-B14F-4D97-AF65-F5344CB8AC3E}">
        <p14:creationId xmlns:p14="http://schemas.microsoft.com/office/powerpoint/2010/main" val="24709908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523BEF9-3705-AF48-89C6-B7DBFCE93896}" type="slidenum">
              <a:rPr lang="en-US" smtClean="0"/>
              <a:t>15</a:t>
            </a:fld>
            <a:endParaRPr lang="en-US"/>
          </a:p>
        </p:txBody>
      </p:sp>
    </p:spTree>
    <p:extLst>
      <p:ext uri="{BB962C8B-B14F-4D97-AF65-F5344CB8AC3E}">
        <p14:creationId xmlns:p14="http://schemas.microsoft.com/office/powerpoint/2010/main" val="31412100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GBV </a:t>
            </a:r>
            <a:r>
              <a:rPr lang="en-GB" dirty="0" err="1"/>
              <a:t>AoR</a:t>
            </a:r>
            <a:r>
              <a:rPr lang="en-GB" dirty="0"/>
              <a:t>: GUIDANCE NOTE</a:t>
            </a:r>
            <a:r>
              <a:rPr lang="en-GB" baseline="0" dirty="0"/>
              <a:t> </a:t>
            </a:r>
            <a:r>
              <a:rPr lang="en-GB" dirty="0"/>
              <a:t>Field‐Level Coordination of a GBV Area of Responsibility Working Group</a:t>
            </a:r>
          </a:p>
        </p:txBody>
      </p:sp>
      <p:sp>
        <p:nvSpPr>
          <p:cNvPr id="4" name="Slide Number Placeholder 3"/>
          <p:cNvSpPr>
            <a:spLocks noGrp="1"/>
          </p:cNvSpPr>
          <p:nvPr>
            <p:ph type="sldNum" sz="quarter" idx="10"/>
          </p:nvPr>
        </p:nvSpPr>
        <p:spPr/>
        <p:txBody>
          <a:bodyPr/>
          <a:lstStyle/>
          <a:p>
            <a:fld id="{7523BEF9-3705-AF48-89C6-B7DBFCE93896}" type="slidenum">
              <a:rPr lang="en-US" smtClean="0"/>
              <a:t>16</a:t>
            </a:fld>
            <a:endParaRPr lang="en-US"/>
          </a:p>
        </p:txBody>
      </p:sp>
    </p:spTree>
    <p:extLst>
      <p:ext uri="{BB962C8B-B14F-4D97-AF65-F5344CB8AC3E}">
        <p14:creationId xmlns:p14="http://schemas.microsoft.com/office/powerpoint/2010/main" val="35297244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hyperlink" Target="mailto:kaisa.laitila@ifrc.org" TargetMode="External"/><Relationship Id="rId2" Type="http://schemas.openxmlformats.org/officeDocument/2006/relationships/hyperlink" Target="mailto:tina.tinde@ifrc.org" TargetMode="External"/><Relationship Id="rId1" Type="http://schemas.openxmlformats.org/officeDocument/2006/relationships/slideMaster" Target="../slideMasters/slideMaster2.xml"/><Relationship Id="rId5" Type="http://schemas.openxmlformats.org/officeDocument/2006/relationships/image" Target="../media/image7.jpeg"/><Relationship Id="rId4" Type="http://schemas.openxmlformats.org/officeDocument/2006/relationships/hyperlink" Target="mailto:may.maloney@ifrc.org" TargetMode="Externa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3" Type="http://schemas.openxmlformats.org/officeDocument/2006/relationships/hyperlink" Target="mailto:kaisa.laitila@ifrc.org" TargetMode="External"/><Relationship Id="rId2" Type="http://schemas.openxmlformats.org/officeDocument/2006/relationships/hyperlink" Target="mailto:tina.tinde@ifrc.org" TargetMode="External"/><Relationship Id="rId1" Type="http://schemas.openxmlformats.org/officeDocument/2006/relationships/slideMaster" Target="../slideMasters/slideMaster3.xml"/><Relationship Id="rId5" Type="http://schemas.openxmlformats.org/officeDocument/2006/relationships/image" Target="../media/image7.jpeg"/><Relationship Id="rId4" Type="http://schemas.openxmlformats.org/officeDocument/2006/relationships/hyperlink" Target="mailto:may.maloney@ifrc.org" TargetMode="Externa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jpeg"/><Relationship Id="rId4" Type="http://schemas.openxmlformats.org/officeDocument/2006/relationships/image" Target="../media/image5.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without photo">
    <p:spTree>
      <p:nvGrpSpPr>
        <p:cNvPr id="1" name=""/>
        <p:cNvGrpSpPr/>
        <p:nvPr/>
      </p:nvGrpSpPr>
      <p:grpSpPr>
        <a:xfrm>
          <a:off x="0" y="0"/>
          <a:ext cx="0" cy="0"/>
          <a:chOff x="0" y="0"/>
          <a:chExt cx="0" cy="0"/>
        </a:xfrm>
      </p:grpSpPr>
      <p:sp>
        <p:nvSpPr>
          <p:cNvPr id="4" name="Rectangle 3"/>
          <p:cNvSpPr/>
          <p:nvPr/>
        </p:nvSpPr>
        <p:spPr>
          <a:xfrm>
            <a:off x="152400" y="1124744"/>
            <a:ext cx="8839200" cy="5616624"/>
          </a:xfrm>
          <a:prstGeom prst="rect">
            <a:avLst/>
          </a:prstGeom>
          <a:solidFill>
            <a:srgbClr val="95898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ctrTitle"/>
          </p:nvPr>
        </p:nvSpPr>
        <p:spPr>
          <a:xfrm>
            <a:off x="990600" y="2819400"/>
            <a:ext cx="7239000" cy="647591"/>
          </a:xfrm>
          <a:prstGeom prst="rect">
            <a:avLst/>
          </a:prstGeom>
        </p:spPr>
        <p:txBody>
          <a:bodyPr/>
          <a:lstStyle>
            <a:lvl1pPr algn="r">
              <a:defRPr b="1">
                <a:solidFill>
                  <a:schemeClr val="bg1"/>
                </a:solidFill>
              </a:defRPr>
            </a:lvl1pPr>
          </a:lstStyle>
          <a:p>
            <a:r>
              <a:rPr lang="en-US"/>
              <a:t>Click to edit Master title style</a:t>
            </a:r>
            <a:endParaRPr lang="en-GB" dirty="0"/>
          </a:p>
        </p:txBody>
      </p:sp>
      <p:sp>
        <p:nvSpPr>
          <p:cNvPr id="3" name="Subtitle 2"/>
          <p:cNvSpPr>
            <a:spLocks noGrp="1"/>
          </p:cNvSpPr>
          <p:nvPr>
            <p:ph type="subTitle" idx="1"/>
          </p:nvPr>
        </p:nvSpPr>
        <p:spPr>
          <a:xfrm>
            <a:off x="990600" y="3886200"/>
            <a:ext cx="7239000" cy="2135088"/>
          </a:xfrm>
          <a:prstGeom prst="rect">
            <a:avLst/>
          </a:prstGeom>
        </p:spPr>
        <p:txBody>
          <a:bodyPr>
            <a:normAutofit/>
          </a:bodyPr>
          <a:lstStyle>
            <a:lvl1pPr marL="0" indent="0" algn="r">
              <a:buNone/>
              <a:defRPr sz="2400" b="1">
                <a:solidFill>
                  <a:srgbClr val="541818"/>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9" name="Rectangle 8"/>
          <p:cNvSpPr/>
          <p:nvPr userDrawn="1"/>
        </p:nvSpPr>
        <p:spPr>
          <a:xfrm>
            <a:off x="152400" y="188640"/>
            <a:ext cx="8812088" cy="93610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0" name="Image 9" descr="IFRC-Logo-RGB-Tagline-EN.jpg"/>
          <p:cNvPicPr>
            <a:picLocks noChangeAspect="1"/>
          </p:cNvPicPr>
          <p:nvPr userDrawn="1"/>
        </p:nvPicPr>
        <p:blipFill rotWithShape="1">
          <a:blip r:embed="rId2" cstate="print">
            <a:extLst>
              <a:ext uri="{28A0092B-C50C-407E-A947-70E740481C1C}">
                <a14:useLocalDpi xmlns:a14="http://schemas.microsoft.com/office/drawing/2010/main" val="0"/>
              </a:ext>
            </a:extLst>
          </a:blip>
          <a:srcRect l="6126" t="1905" b="-2"/>
          <a:stretch/>
        </p:blipFill>
        <p:spPr>
          <a:xfrm>
            <a:off x="222334" y="0"/>
            <a:ext cx="3845610" cy="1070411"/>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End contact Layout">
    <p:spTree>
      <p:nvGrpSpPr>
        <p:cNvPr id="1" name=""/>
        <p:cNvGrpSpPr/>
        <p:nvPr/>
      </p:nvGrpSpPr>
      <p:grpSpPr>
        <a:xfrm>
          <a:off x="0" y="0"/>
          <a:ext cx="0" cy="0"/>
          <a:chOff x="0" y="0"/>
          <a:chExt cx="0" cy="0"/>
        </a:xfrm>
      </p:grpSpPr>
      <p:grpSp>
        <p:nvGrpSpPr>
          <p:cNvPr id="2" name="Group 7"/>
          <p:cNvGrpSpPr>
            <a:grpSpLocks/>
          </p:cNvGrpSpPr>
          <p:nvPr userDrawn="1"/>
        </p:nvGrpSpPr>
        <p:grpSpPr bwMode="auto">
          <a:xfrm>
            <a:off x="152400" y="152400"/>
            <a:ext cx="8839200" cy="6553200"/>
            <a:chOff x="152400" y="76200"/>
            <a:chExt cx="8839200" cy="6553200"/>
          </a:xfrm>
        </p:grpSpPr>
        <p:sp>
          <p:nvSpPr>
            <p:cNvPr id="3" name="Rectangle 2"/>
            <p:cNvSpPr/>
            <p:nvPr/>
          </p:nvSpPr>
          <p:spPr>
            <a:xfrm>
              <a:off x="152400" y="76200"/>
              <a:ext cx="8839200" cy="6553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Rectangle 3"/>
            <p:cNvSpPr/>
            <p:nvPr userDrawn="1"/>
          </p:nvSpPr>
          <p:spPr>
            <a:xfrm>
              <a:off x="152400" y="76200"/>
              <a:ext cx="8839200" cy="5760000"/>
            </a:xfrm>
            <a:prstGeom prst="rect">
              <a:avLst/>
            </a:prstGeom>
            <a:solidFill>
              <a:srgbClr val="CF1C2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TextBox 4"/>
            <p:cNvSpPr txBox="1"/>
            <p:nvPr/>
          </p:nvSpPr>
          <p:spPr>
            <a:xfrm>
              <a:off x="533400" y="498475"/>
              <a:ext cx="4724400" cy="5170646"/>
            </a:xfrm>
            <a:prstGeom prst="rect">
              <a:avLst/>
            </a:prstGeom>
            <a:noFill/>
          </p:spPr>
          <p:txBody>
            <a:bodyPr lIns="0" tIns="0" rIns="0" bIns="0">
              <a:spAutoFit/>
            </a:bodyPr>
            <a:lstStyle/>
            <a:p>
              <a:pPr fontAlgn="auto">
                <a:spcBef>
                  <a:spcPts val="0"/>
                </a:spcBef>
                <a:spcAft>
                  <a:spcPts val="0"/>
                </a:spcAft>
                <a:defRPr/>
              </a:pPr>
              <a:r>
                <a:rPr lang="en-US" sz="1600" b="1" baseline="0" dirty="0">
                  <a:solidFill>
                    <a:schemeClr val="bg1"/>
                  </a:solidFill>
                  <a:latin typeface="Arial" pitchFamily="34" charset="0"/>
                  <a:cs typeface="Arial" pitchFamily="34" charset="0"/>
                </a:rPr>
                <a:t>FOR FURTHER INFORMATION ON SGBV in Emergencies or this training package</a:t>
              </a:r>
            </a:p>
            <a:p>
              <a:pPr fontAlgn="auto">
                <a:spcBef>
                  <a:spcPts val="0"/>
                </a:spcBef>
                <a:spcAft>
                  <a:spcPts val="0"/>
                </a:spcAft>
                <a:defRPr/>
              </a:pPr>
              <a:r>
                <a:rPr lang="en-US" sz="1600" b="1" baseline="0" dirty="0">
                  <a:solidFill>
                    <a:schemeClr val="bg1"/>
                  </a:solidFill>
                  <a:latin typeface="Arial" pitchFamily="34" charset="0"/>
                  <a:cs typeface="Arial" pitchFamily="34" charset="0"/>
                </a:rPr>
                <a:t>PLEASE CONTACT: </a:t>
              </a:r>
            </a:p>
            <a:p>
              <a:pPr marL="285750" indent="-285750" fontAlgn="auto">
                <a:spcBef>
                  <a:spcPts val="0"/>
                </a:spcBef>
                <a:spcAft>
                  <a:spcPts val="0"/>
                </a:spcAft>
                <a:buFont typeface="Arial" panose="020B0604020202020204" pitchFamily="34" charset="0"/>
                <a:buChar char="•"/>
                <a:defRPr/>
              </a:pPr>
              <a:r>
                <a:rPr lang="en-US" sz="1600" b="1" baseline="0" dirty="0">
                  <a:solidFill>
                    <a:schemeClr val="bg1"/>
                  </a:solidFill>
                  <a:latin typeface="Arial" pitchFamily="34" charset="0"/>
                  <a:cs typeface="Arial" pitchFamily="34" charset="0"/>
                </a:rPr>
                <a:t>IFRC Global Gender and Diversity Coordinator, Tina </a:t>
              </a:r>
              <a:r>
                <a:rPr lang="en-US" sz="1600" b="1" baseline="0" dirty="0" err="1">
                  <a:solidFill>
                    <a:schemeClr val="bg1"/>
                  </a:solidFill>
                  <a:latin typeface="Arial" pitchFamily="34" charset="0"/>
                  <a:cs typeface="Arial" pitchFamily="34" charset="0"/>
                </a:rPr>
                <a:t>Tinde</a:t>
              </a:r>
              <a:r>
                <a:rPr lang="en-US" sz="1600" b="1" baseline="0" dirty="0">
                  <a:solidFill>
                    <a:schemeClr val="bg1"/>
                  </a:solidFill>
                  <a:latin typeface="Arial" pitchFamily="34" charset="0"/>
                  <a:cs typeface="Arial" pitchFamily="34" charset="0"/>
                </a:rPr>
                <a:t>, </a:t>
              </a:r>
              <a:r>
                <a:rPr lang="en-US" sz="1600" b="1" baseline="0" dirty="0">
                  <a:solidFill>
                    <a:schemeClr val="bg1"/>
                  </a:solidFill>
                  <a:latin typeface="Arial" pitchFamily="34" charset="0"/>
                  <a:cs typeface="Arial" pitchFamily="34" charset="0"/>
                  <a:hlinkClick r:id="rId2"/>
                </a:rPr>
                <a:t>tina.tinde@ifrc.org</a:t>
              </a:r>
              <a:endParaRPr lang="en-US" sz="1600" b="1" baseline="0" dirty="0">
                <a:solidFill>
                  <a:schemeClr val="bg1"/>
                </a:solidFill>
                <a:latin typeface="Arial" pitchFamily="34" charset="0"/>
                <a:cs typeface="Arial" pitchFamily="34" charset="0"/>
              </a:endParaRPr>
            </a:p>
            <a:p>
              <a:pPr marL="285750" indent="-285750" fontAlgn="auto">
                <a:spcBef>
                  <a:spcPts val="0"/>
                </a:spcBef>
                <a:spcAft>
                  <a:spcPts val="0"/>
                </a:spcAft>
                <a:buFont typeface="Arial" panose="020B0604020202020204" pitchFamily="34" charset="0"/>
                <a:buChar char="•"/>
                <a:defRPr/>
              </a:pPr>
              <a:r>
                <a:rPr lang="en-US" sz="1600" b="1" baseline="0" dirty="0">
                  <a:solidFill>
                    <a:schemeClr val="bg1"/>
                  </a:solidFill>
                  <a:latin typeface="Arial" pitchFamily="34" charset="0"/>
                  <a:cs typeface="Arial" pitchFamily="34" charset="0"/>
                </a:rPr>
                <a:t>IFRC Global Senior Technical Officer for Gender and Diversity, Kaisa </a:t>
              </a:r>
              <a:r>
                <a:rPr lang="en-US" sz="1600" b="1" baseline="0" dirty="0" err="1">
                  <a:solidFill>
                    <a:schemeClr val="bg1"/>
                  </a:solidFill>
                  <a:latin typeface="Arial" pitchFamily="34" charset="0"/>
                  <a:cs typeface="Arial" pitchFamily="34" charset="0"/>
                </a:rPr>
                <a:t>Laitila</a:t>
              </a:r>
              <a:r>
                <a:rPr lang="en-US" sz="1600" b="1" baseline="0" dirty="0">
                  <a:solidFill>
                    <a:schemeClr val="bg1"/>
                  </a:solidFill>
                  <a:latin typeface="Arial" pitchFamily="34" charset="0"/>
                  <a:cs typeface="Arial" pitchFamily="34" charset="0"/>
                </a:rPr>
                <a:t>, </a:t>
              </a:r>
              <a:r>
                <a:rPr lang="en-US" sz="1600" b="1" baseline="0" dirty="0">
                  <a:solidFill>
                    <a:schemeClr val="bg1"/>
                  </a:solidFill>
                  <a:latin typeface="Arial" pitchFamily="34" charset="0"/>
                  <a:cs typeface="Arial" pitchFamily="34" charset="0"/>
                  <a:hlinkClick r:id="rId3"/>
                </a:rPr>
                <a:t>kaisa.laitila@ifrc.org</a:t>
              </a:r>
              <a:r>
                <a:rPr lang="en-US" sz="1600" b="1" baseline="0" dirty="0">
                  <a:solidFill>
                    <a:schemeClr val="bg1"/>
                  </a:solidFill>
                  <a:latin typeface="Arial" pitchFamily="34" charset="0"/>
                  <a:cs typeface="Arial" pitchFamily="34" charset="0"/>
                </a:rPr>
                <a:t>  </a:t>
              </a:r>
            </a:p>
            <a:p>
              <a:pPr marL="285750" indent="-285750" fontAlgn="auto">
                <a:spcBef>
                  <a:spcPts val="0"/>
                </a:spcBef>
                <a:spcAft>
                  <a:spcPts val="0"/>
                </a:spcAft>
                <a:buFont typeface="Arial" panose="020B0604020202020204" pitchFamily="34" charset="0"/>
                <a:buChar char="•"/>
                <a:defRPr/>
              </a:pPr>
              <a:r>
                <a:rPr lang="en-US" sz="1600" b="1" baseline="0" dirty="0">
                  <a:solidFill>
                    <a:schemeClr val="bg1"/>
                  </a:solidFill>
                  <a:latin typeface="Arial" pitchFamily="34" charset="0"/>
                  <a:cs typeface="Arial" pitchFamily="34" charset="0"/>
                </a:rPr>
                <a:t>Asia Pacific Gender and Diversity Coordinator, May Maloney </a:t>
              </a:r>
              <a:r>
                <a:rPr lang="en-US" sz="1600" b="1" baseline="0" dirty="0">
                  <a:solidFill>
                    <a:schemeClr val="bg1"/>
                  </a:solidFill>
                  <a:latin typeface="Arial" pitchFamily="34" charset="0"/>
                  <a:cs typeface="Arial" pitchFamily="34" charset="0"/>
                  <a:hlinkClick r:id="rId4"/>
                </a:rPr>
                <a:t>may.maloney@ifrc.org</a:t>
              </a:r>
              <a:r>
                <a:rPr lang="en-US" sz="1600" b="1" baseline="0" dirty="0">
                  <a:solidFill>
                    <a:schemeClr val="bg1"/>
                  </a:solidFill>
                  <a:latin typeface="Arial" pitchFamily="34" charset="0"/>
                  <a:cs typeface="Arial" pitchFamily="34" charset="0"/>
                </a:rPr>
                <a:t> </a:t>
              </a:r>
            </a:p>
            <a:p>
              <a:pPr fontAlgn="auto">
                <a:spcBef>
                  <a:spcPts val="0"/>
                </a:spcBef>
                <a:spcAft>
                  <a:spcPts val="0"/>
                </a:spcAft>
                <a:defRPr/>
              </a:pPr>
              <a:endParaRPr lang="en-US" sz="1600" b="1" baseline="0" dirty="0">
                <a:solidFill>
                  <a:schemeClr val="bg1"/>
                </a:solidFill>
                <a:latin typeface="Arial" pitchFamily="34" charset="0"/>
                <a:cs typeface="Arial" pitchFamily="34" charset="0"/>
              </a:endParaRPr>
            </a:p>
            <a:p>
              <a:pPr fontAlgn="auto">
                <a:spcBef>
                  <a:spcPts val="0"/>
                </a:spcBef>
                <a:spcAft>
                  <a:spcPts val="0"/>
                </a:spcAft>
                <a:defRPr/>
              </a:pPr>
              <a:r>
                <a:rPr lang="en-US" sz="1600" b="1" baseline="0" dirty="0">
                  <a:solidFill>
                    <a:schemeClr val="bg1"/>
                  </a:solidFill>
                  <a:latin typeface="Arial" pitchFamily="34" charset="0"/>
                  <a:cs typeface="Arial" pitchFamily="34" charset="0"/>
                </a:rPr>
                <a:t>THIS PRESENTATION IS PUBLISHED BY</a:t>
              </a:r>
            </a:p>
            <a:p>
              <a:pPr fontAlgn="auto">
                <a:spcBef>
                  <a:spcPts val="0"/>
                </a:spcBef>
                <a:spcAft>
                  <a:spcPts val="0"/>
                </a:spcAft>
                <a:defRPr/>
              </a:pPr>
              <a:r>
                <a:rPr lang="en-US" sz="1600" b="1" baseline="0" dirty="0">
                  <a:solidFill>
                    <a:schemeClr val="bg1"/>
                  </a:solidFill>
                  <a:latin typeface="Arial" pitchFamily="34" charset="0"/>
                  <a:cs typeface="Arial" pitchFamily="34" charset="0"/>
                </a:rPr>
                <a:t>INTERNATIONAL FEDERATION OF </a:t>
              </a:r>
              <a:br>
                <a:rPr lang="en-US" sz="1600" b="1" baseline="0" dirty="0">
                  <a:solidFill>
                    <a:schemeClr val="bg1"/>
                  </a:solidFill>
                  <a:latin typeface="Arial" pitchFamily="34" charset="0"/>
                  <a:cs typeface="Arial" pitchFamily="34" charset="0"/>
                </a:rPr>
              </a:br>
              <a:r>
                <a:rPr lang="en-US" sz="1600" b="1" baseline="0" dirty="0">
                  <a:solidFill>
                    <a:schemeClr val="bg1"/>
                  </a:solidFill>
                  <a:latin typeface="Arial" pitchFamily="34" charset="0"/>
                  <a:cs typeface="Arial" pitchFamily="34" charset="0"/>
                </a:rPr>
                <a:t>RED CROSS AND RED CRESCENT SOCIETIES</a:t>
              </a:r>
            </a:p>
            <a:p>
              <a:pPr fontAlgn="auto">
                <a:spcBef>
                  <a:spcPts val="0"/>
                </a:spcBef>
                <a:spcAft>
                  <a:spcPts val="0"/>
                </a:spcAft>
                <a:defRPr/>
              </a:pPr>
              <a:r>
                <a:rPr lang="en-US" sz="1600" b="1" baseline="0" dirty="0">
                  <a:solidFill>
                    <a:schemeClr val="bg1"/>
                  </a:solidFill>
                  <a:latin typeface="Arial" pitchFamily="34" charset="0"/>
                  <a:cs typeface="Arial" pitchFamily="34" charset="0"/>
                </a:rPr>
                <a:t>P.O. BOX 303</a:t>
              </a:r>
            </a:p>
            <a:p>
              <a:pPr fontAlgn="auto">
                <a:spcBef>
                  <a:spcPts val="0"/>
                </a:spcBef>
                <a:spcAft>
                  <a:spcPts val="0"/>
                </a:spcAft>
                <a:defRPr/>
              </a:pPr>
              <a:r>
                <a:rPr lang="en-US" sz="1600" b="1" baseline="0" dirty="0">
                  <a:solidFill>
                    <a:schemeClr val="bg1"/>
                  </a:solidFill>
                  <a:latin typeface="Arial" pitchFamily="34" charset="0"/>
                  <a:cs typeface="Arial" pitchFamily="34" charset="0"/>
                </a:rPr>
                <a:t>CH-1211 GENEVA 19</a:t>
              </a:r>
            </a:p>
            <a:p>
              <a:pPr fontAlgn="auto">
                <a:spcBef>
                  <a:spcPts val="0"/>
                </a:spcBef>
                <a:spcAft>
                  <a:spcPts val="0"/>
                </a:spcAft>
                <a:defRPr/>
              </a:pPr>
              <a:r>
                <a:rPr lang="en-US" sz="1600" b="1" baseline="0" dirty="0">
                  <a:solidFill>
                    <a:schemeClr val="bg1"/>
                  </a:solidFill>
                  <a:latin typeface="Arial" pitchFamily="34" charset="0"/>
                  <a:cs typeface="Arial" pitchFamily="34" charset="0"/>
                </a:rPr>
                <a:t>SWITZERLAND</a:t>
              </a:r>
            </a:p>
            <a:p>
              <a:pPr fontAlgn="auto">
                <a:spcBef>
                  <a:spcPts val="0"/>
                </a:spcBef>
                <a:spcAft>
                  <a:spcPts val="0"/>
                </a:spcAft>
                <a:defRPr/>
              </a:pPr>
              <a:endParaRPr lang="en-US" sz="1600" b="1" baseline="0" dirty="0">
                <a:solidFill>
                  <a:schemeClr val="bg1"/>
                </a:solidFill>
                <a:latin typeface="Arial" pitchFamily="34" charset="0"/>
                <a:cs typeface="Arial" pitchFamily="34" charset="0"/>
              </a:endParaRPr>
            </a:p>
            <a:p>
              <a:pPr fontAlgn="auto">
                <a:spcBef>
                  <a:spcPts val="0"/>
                </a:spcBef>
                <a:spcAft>
                  <a:spcPts val="0"/>
                </a:spcAft>
                <a:defRPr/>
              </a:pPr>
              <a:r>
                <a:rPr lang="en-US" sz="1600" b="1" baseline="0" dirty="0">
                  <a:solidFill>
                    <a:schemeClr val="bg1"/>
                  </a:solidFill>
                  <a:latin typeface="Arial" pitchFamily="34" charset="0"/>
                  <a:cs typeface="Arial" pitchFamily="34" charset="0"/>
                </a:rPr>
                <a:t>TEL.: +41 22 730 42 22</a:t>
              </a:r>
            </a:p>
            <a:p>
              <a:pPr fontAlgn="auto">
                <a:spcBef>
                  <a:spcPts val="0"/>
                </a:spcBef>
                <a:spcAft>
                  <a:spcPts val="0"/>
                </a:spcAft>
                <a:defRPr/>
              </a:pPr>
              <a:r>
                <a:rPr lang="en-US" sz="1600" b="1" baseline="0" dirty="0">
                  <a:solidFill>
                    <a:schemeClr val="bg1"/>
                  </a:solidFill>
                  <a:latin typeface="Arial" pitchFamily="34" charset="0"/>
                  <a:cs typeface="Arial" pitchFamily="34" charset="0"/>
                </a:rPr>
                <a:t>FAX.: +41 22 733 03 95</a:t>
              </a:r>
              <a:endParaRPr lang="en-US" sz="1600" baseline="0" dirty="0">
                <a:solidFill>
                  <a:schemeClr val="bg1"/>
                </a:solidFill>
                <a:latin typeface="Arial" pitchFamily="34" charset="0"/>
                <a:cs typeface="Arial" pitchFamily="34" charset="0"/>
              </a:endParaRPr>
            </a:p>
          </p:txBody>
        </p:sp>
      </p:grpSp>
      <p:pic>
        <p:nvPicPr>
          <p:cNvPr id="11" name="Image 10" descr="IFRC-tagline-logo-EN.jpg"/>
          <p:cNvPicPr>
            <a:picLocks noChangeAspect="1"/>
          </p:cNvPicPr>
          <p:nvPr userDrawn="1"/>
        </p:nvPicPr>
        <p:blipFill rotWithShape="1">
          <a:blip r:embed="rId5" cstate="print">
            <a:extLst>
              <a:ext uri="{28A0092B-C50C-407E-A947-70E740481C1C}">
                <a14:useLocalDpi xmlns:a14="http://schemas.microsoft.com/office/drawing/2010/main" val="0"/>
              </a:ext>
            </a:extLst>
          </a:blip>
          <a:srcRect r="67805"/>
          <a:stretch/>
        </p:blipFill>
        <p:spPr>
          <a:xfrm>
            <a:off x="179512" y="5949280"/>
            <a:ext cx="2433619" cy="789432"/>
          </a:xfrm>
          <a:prstGeom prst="rect">
            <a:avLst/>
          </a:prstGeom>
        </p:spPr>
      </p:pic>
      <p:pic>
        <p:nvPicPr>
          <p:cNvPr id="12" name="Image 11" descr="IFRC-tagline-logo-EN.jpg"/>
          <p:cNvPicPr>
            <a:picLocks noChangeAspect="1"/>
          </p:cNvPicPr>
          <p:nvPr userDrawn="1"/>
        </p:nvPicPr>
        <p:blipFill rotWithShape="1">
          <a:blip r:embed="rId5" cstate="print">
            <a:extLst>
              <a:ext uri="{28A0092B-C50C-407E-A947-70E740481C1C}">
                <a14:useLocalDpi xmlns:a14="http://schemas.microsoft.com/office/drawing/2010/main" val="0"/>
              </a:ext>
            </a:extLst>
          </a:blip>
          <a:srcRect l="46391"/>
          <a:stretch/>
        </p:blipFill>
        <p:spPr>
          <a:xfrm>
            <a:off x="5004048" y="5949280"/>
            <a:ext cx="4052320" cy="789432"/>
          </a:xfrm>
          <a:prstGeom prst="rect">
            <a:avLst/>
          </a:prstGeom>
        </p:spPr>
      </p:pic>
    </p:spTree>
    <p:extLst>
      <p:ext uri="{BB962C8B-B14F-4D97-AF65-F5344CB8AC3E}">
        <p14:creationId xmlns:p14="http://schemas.microsoft.com/office/powerpoint/2010/main" val="19729064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81000" y="333375"/>
            <a:ext cx="8367713" cy="62642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068385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6C54FECC-2D69-46F9-AC5B-5BB9CB0AF2DD}" type="datetimeFigureOut">
              <a:rPr lang="nb-NO" smtClean="0"/>
              <a:t>30.07.2017</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4A4A2259-57B0-45D1-835E-19CFE1A153DB}" type="slidenum">
              <a:rPr lang="nb-NO" smtClean="0"/>
              <a:t>‹#›</a:t>
            </a:fld>
            <a:endParaRPr lang="nb-NO"/>
          </a:p>
        </p:txBody>
      </p:sp>
    </p:spTree>
    <p:extLst>
      <p:ext uri="{BB962C8B-B14F-4D97-AF65-F5344CB8AC3E}">
        <p14:creationId xmlns:p14="http://schemas.microsoft.com/office/powerpoint/2010/main" val="33536057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ver without photo">
    <p:spTree>
      <p:nvGrpSpPr>
        <p:cNvPr id="1" name=""/>
        <p:cNvGrpSpPr/>
        <p:nvPr/>
      </p:nvGrpSpPr>
      <p:grpSpPr>
        <a:xfrm>
          <a:off x="0" y="0"/>
          <a:ext cx="0" cy="0"/>
          <a:chOff x="0" y="0"/>
          <a:chExt cx="0" cy="0"/>
        </a:xfrm>
      </p:grpSpPr>
      <p:pic>
        <p:nvPicPr>
          <p:cNvPr id="7" name="Picture 2" descr="D:\Users\May.MALONEY\Pictures\For presentations\GenderDiversity Photo.jp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862" t="18090" r="-1" b="14030"/>
          <a:stretch/>
        </p:blipFill>
        <p:spPr bwMode="auto">
          <a:xfrm>
            <a:off x="395537" y="1070413"/>
            <a:ext cx="8287589" cy="3942765"/>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p:cNvSpPr>
            <a:spLocks noGrp="1"/>
          </p:cNvSpPr>
          <p:nvPr>
            <p:ph type="subTitle" idx="1"/>
          </p:nvPr>
        </p:nvSpPr>
        <p:spPr>
          <a:xfrm>
            <a:off x="467545" y="5085184"/>
            <a:ext cx="8215581" cy="1224136"/>
          </a:xfrm>
          <a:prstGeom prst="rect">
            <a:avLst/>
          </a:prstGeom>
          <a:solidFill>
            <a:srgbClr val="958982">
              <a:alpha val="42000"/>
            </a:srgbClr>
          </a:solidFill>
        </p:spPr>
        <p:txBody>
          <a:bodyPr>
            <a:noAutofit/>
          </a:bodyPr>
          <a:lstStyle>
            <a:lvl1pPr marL="0" indent="0" algn="r">
              <a:buNone/>
              <a:defRPr sz="1500" b="1" baseline="0">
                <a:solidFill>
                  <a:schemeClr val="accent2">
                    <a:lumMod val="5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endParaRPr lang="en-US" dirty="0"/>
          </a:p>
        </p:txBody>
      </p:sp>
      <p:sp>
        <p:nvSpPr>
          <p:cNvPr id="9" name="Rectangle 8"/>
          <p:cNvSpPr/>
          <p:nvPr userDrawn="1"/>
        </p:nvSpPr>
        <p:spPr>
          <a:xfrm>
            <a:off x="152401" y="188640"/>
            <a:ext cx="8812088" cy="93610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350"/>
          </a:p>
        </p:txBody>
      </p:sp>
      <p:pic>
        <p:nvPicPr>
          <p:cNvPr id="10" name="Image 9" descr="IFRC-Logo-RGB-Tagline-EN.jpg"/>
          <p:cNvPicPr>
            <a:picLocks noChangeAspect="1"/>
          </p:cNvPicPr>
          <p:nvPr userDrawn="1"/>
        </p:nvPicPr>
        <p:blipFill rotWithShape="1">
          <a:blip r:embed="rId3" cstate="print">
            <a:extLst>
              <a:ext uri="{28A0092B-C50C-407E-A947-70E740481C1C}">
                <a14:useLocalDpi xmlns:a14="http://schemas.microsoft.com/office/drawing/2010/main" val="0"/>
              </a:ext>
            </a:extLst>
          </a:blip>
          <a:srcRect l="6126" t="1905" b="-2"/>
          <a:stretch/>
        </p:blipFill>
        <p:spPr>
          <a:xfrm>
            <a:off x="222334" y="2"/>
            <a:ext cx="3845610" cy="1070411"/>
          </a:xfrm>
          <a:prstGeom prst="rect">
            <a:avLst/>
          </a:prstGeom>
        </p:spPr>
      </p:pic>
    </p:spTree>
    <p:extLst>
      <p:ext uri="{BB962C8B-B14F-4D97-AF65-F5344CB8AC3E}">
        <p14:creationId xmlns:p14="http://schemas.microsoft.com/office/powerpoint/2010/main" val="13624635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cxnSp>
        <p:nvCxnSpPr>
          <p:cNvPr id="5" name="Straight Connector 4"/>
          <p:cNvCxnSpPr/>
          <p:nvPr/>
        </p:nvCxnSpPr>
        <p:spPr>
          <a:xfrm>
            <a:off x="395536" y="2060848"/>
            <a:ext cx="828092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 name="Straight Connector 4"/>
          <p:cNvCxnSpPr/>
          <p:nvPr userDrawn="1"/>
        </p:nvCxnSpPr>
        <p:spPr>
          <a:xfrm>
            <a:off x="395536" y="908720"/>
            <a:ext cx="828092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itle Placeholder 1"/>
          <p:cNvSpPr>
            <a:spLocks noGrp="1"/>
          </p:cNvSpPr>
          <p:nvPr>
            <p:ph type="title"/>
          </p:nvPr>
        </p:nvSpPr>
        <p:spPr bwMode="auto">
          <a:xfrm>
            <a:off x="395536" y="908720"/>
            <a:ext cx="828092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endParaRPr lang="en-GB" dirty="0"/>
          </a:p>
        </p:txBody>
      </p:sp>
      <p:sp>
        <p:nvSpPr>
          <p:cNvPr id="8" name="Text Placeholder 2"/>
          <p:cNvSpPr>
            <a:spLocks noGrp="1"/>
          </p:cNvSpPr>
          <p:nvPr>
            <p:ph idx="1"/>
          </p:nvPr>
        </p:nvSpPr>
        <p:spPr bwMode="auto">
          <a:xfrm>
            <a:off x="1828800" y="2234282"/>
            <a:ext cx="6858000" cy="419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7444140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hart Layout">
    <p:spTree>
      <p:nvGrpSpPr>
        <p:cNvPr id="1" name=""/>
        <p:cNvGrpSpPr/>
        <p:nvPr/>
      </p:nvGrpSpPr>
      <p:grpSpPr>
        <a:xfrm>
          <a:off x="0" y="0"/>
          <a:ext cx="0" cy="0"/>
          <a:chOff x="0" y="0"/>
          <a:chExt cx="0" cy="0"/>
        </a:xfrm>
      </p:grpSpPr>
      <p:sp>
        <p:nvSpPr>
          <p:cNvPr id="4" name="Chart Placeholder 3"/>
          <p:cNvSpPr>
            <a:spLocks noGrp="1"/>
          </p:cNvSpPr>
          <p:nvPr>
            <p:ph type="chart" sz="quarter" idx="10"/>
          </p:nvPr>
        </p:nvSpPr>
        <p:spPr>
          <a:xfrm>
            <a:off x="395536" y="2204864"/>
            <a:ext cx="3414464" cy="3960440"/>
          </a:xfrm>
          <a:prstGeom prst="rect">
            <a:avLst/>
          </a:prstGeom>
        </p:spPr>
        <p:txBody>
          <a:bodyPr rtlCol="0">
            <a:normAutofit/>
          </a:bodyPr>
          <a:lstStyle/>
          <a:p>
            <a:pPr lvl="0"/>
            <a:r>
              <a:rPr lang="en-US" noProof="0"/>
              <a:t>Click icon to add chart</a:t>
            </a:r>
            <a:endParaRPr lang="en-GB" noProof="0" dirty="0"/>
          </a:p>
        </p:txBody>
      </p:sp>
      <p:sp>
        <p:nvSpPr>
          <p:cNvPr id="7" name="Text Placeholder 6"/>
          <p:cNvSpPr>
            <a:spLocks noGrp="1"/>
          </p:cNvSpPr>
          <p:nvPr>
            <p:ph type="body" sz="quarter" idx="11"/>
          </p:nvPr>
        </p:nvSpPr>
        <p:spPr>
          <a:xfrm>
            <a:off x="3959770" y="2204864"/>
            <a:ext cx="4724400" cy="396044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8" name="Straight Connector 4"/>
          <p:cNvCxnSpPr/>
          <p:nvPr userDrawn="1"/>
        </p:nvCxnSpPr>
        <p:spPr>
          <a:xfrm>
            <a:off x="395536" y="2060848"/>
            <a:ext cx="828092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4"/>
          <p:cNvCxnSpPr/>
          <p:nvPr userDrawn="1"/>
        </p:nvCxnSpPr>
        <p:spPr>
          <a:xfrm>
            <a:off x="395536" y="908720"/>
            <a:ext cx="828092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p:nvPr>
        </p:nvSpPr>
        <p:spPr bwMode="auto">
          <a:xfrm>
            <a:off x="395536" y="908720"/>
            <a:ext cx="828092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endParaRPr lang="en-GB" dirty="0"/>
          </a:p>
        </p:txBody>
      </p:sp>
    </p:spTree>
    <p:extLst>
      <p:ext uri="{BB962C8B-B14F-4D97-AF65-F5344CB8AC3E}">
        <p14:creationId xmlns:p14="http://schemas.microsoft.com/office/powerpoint/2010/main" val="18440271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hoto Layout">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1828800" y="3468732"/>
            <a:ext cx="6858000" cy="2755776"/>
          </a:xfrm>
          <a:prstGeom prst="rect">
            <a:avLst/>
          </a:prstGeom>
        </p:spPr>
        <p:txBody>
          <a:bodyPr rtlCol="0">
            <a:normAutofit/>
          </a:bodyPr>
          <a:lstStyle/>
          <a:p>
            <a:pPr lvl="0"/>
            <a:r>
              <a:rPr lang="en-US" noProof="0" dirty="0"/>
              <a:t>Click icon to add picture</a:t>
            </a:r>
            <a:endParaRPr lang="en-GB" noProof="0" dirty="0"/>
          </a:p>
        </p:txBody>
      </p:sp>
      <p:sp>
        <p:nvSpPr>
          <p:cNvPr id="6" name="Text Placeholder 5"/>
          <p:cNvSpPr>
            <a:spLocks noGrp="1"/>
          </p:cNvSpPr>
          <p:nvPr>
            <p:ph type="body" sz="quarter" idx="11"/>
          </p:nvPr>
        </p:nvSpPr>
        <p:spPr>
          <a:xfrm>
            <a:off x="1828800" y="2204864"/>
            <a:ext cx="6858000" cy="1143000"/>
          </a:xfrm>
          <a:prstGeom prst="rect">
            <a:avLst/>
          </a:prstGeom>
        </p:spPr>
        <p:txBody>
          <a:bodyPr/>
          <a:lstStyle/>
          <a:p>
            <a:pPr lvl="0"/>
            <a:r>
              <a:rPr lang="en-US"/>
              <a:t>Click to edit Master text styles</a:t>
            </a:r>
          </a:p>
        </p:txBody>
      </p:sp>
      <p:sp>
        <p:nvSpPr>
          <p:cNvPr id="7" name="Title Placeholder 1"/>
          <p:cNvSpPr>
            <a:spLocks noGrp="1"/>
          </p:cNvSpPr>
          <p:nvPr>
            <p:ph type="title"/>
          </p:nvPr>
        </p:nvSpPr>
        <p:spPr bwMode="auto">
          <a:xfrm>
            <a:off x="395536" y="908720"/>
            <a:ext cx="828092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endParaRPr lang="en-GB" dirty="0"/>
          </a:p>
        </p:txBody>
      </p:sp>
      <p:cxnSp>
        <p:nvCxnSpPr>
          <p:cNvPr id="12" name="Straight Connector 4"/>
          <p:cNvCxnSpPr/>
          <p:nvPr userDrawn="1"/>
        </p:nvCxnSpPr>
        <p:spPr>
          <a:xfrm>
            <a:off x="395536" y="2060848"/>
            <a:ext cx="828092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4"/>
          <p:cNvCxnSpPr/>
          <p:nvPr userDrawn="1"/>
        </p:nvCxnSpPr>
        <p:spPr>
          <a:xfrm>
            <a:off x="395536" y="908720"/>
            <a:ext cx="828092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59931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End contact Layout">
    <p:spTree>
      <p:nvGrpSpPr>
        <p:cNvPr id="1" name=""/>
        <p:cNvGrpSpPr/>
        <p:nvPr/>
      </p:nvGrpSpPr>
      <p:grpSpPr>
        <a:xfrm>
          <a:off x="0" y="0"/>
          <a:ext cx="0" cy="0"/>
          <a:chOff x="0" y="0"/>
          <a:chExt cx="0" cy="0"/>
        </a:xfrm>
      </p:grpSpPr>
      <p:grpSp>
        <p:nvGrpSpPr>
          <p:cNvPr id="2" name="Group 7"/>
          <p:cNvGrpSpPr>
            <a:grpSpLocks/>
          </p:cNvGrpSpPr>
          <p:nvPr userDrawn="1"/>
        </p:nvGrpSpPr>
        <p:grpSpPr bwMode="auto">
          <a:xfrm>
            <a:off x="152400" y="152400"/>
            <a:ext cx="8839200" cy="6553200"/>
            <a:chOff x="152400" y="76200"/>
            <a:chExt cx="8839200" cy="6553200"/>
          </a:xfrm>
        </p:grpSpPr>
        <p:sp>
          <p:nvSpPr>
            <p:cNvPr id="3" name="Rectangle 2"/>
            <p:cNvSpPr/>
            <p:nvPr/>
          </p:nvSpPr>
          <p:spPr>
            <a:xfrm>
              <a:off x="152400" y="76200"/>
              <a:ext cx="8839200" cy="6553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350"/>
            </a:p>
          </p:txBody>
        </p:sp>
        <p:sp>
          <p:nvSpPr>
            <p:cNvPr id="4" name="Rectangle 3"/>
            <p:cNvSpPr/>
            <p:nvPr userDrawn="1"/>
          </p:nvSpPr>
          <p:spPr>
            <a:xfrm>
              <a:off x="152400" y="76200"/>
              <a:ext cx="8839200" cy="5760000"/>
            </a:xfrm>
            <a:prstGeom prst="rect">
              <a:avLst/>
            </a:prstGeom>
            <a:solidFill>
              <a:srgbClr val="CF1C2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350"/>
            </a:p>
          </p:txBody>
        </p:sp>
        <p:sp>
          <p:nvSpPr>
            <p:cNvPr id="5" name="TextBox 4"/>
            <p:cNvSpPr txBox="1"/>
            <p:nvPr/>
          </p:nvSpPr>
          <p:spPr>
            <a:xfrm>
              <a:off x="533400" y="498475"/>
              <a:ext cx="4724400" cy="3508653"/>
            </a:xfrm>
            <a:prstGeom prst="rect">
              <a:avLst/>
            </a:prstGeom>
            <a:noFill/>
          </p:spPr>
          <p:txBody>
            <a:bodyPr lIns="0" tIns="0" rIns="0" bIns="0">
              <a:spAutoFit/>
            </a:bodyPr>
            <a:lstStyle/>
            <a:p>
              <a:pPr fontAlgn="auto">
                <a:spcBef>
                  <a:spcPts val="0"/>
                </a:spcBef>
                <a:spcAft>
                  <a:spcPts val="0"/>
                </a:spcAft>
                <a:defRPr/>
              </a:pPr>
              <a:r>
                <a:rPr lang="en-US" sz="1200" b="1" baseline="0" dirty="0">
                  <a:solidFill>
                    <a:schemeClr val="bg1"/>
                  </a:solidFill>
                  <a:latin typeface="Arial" pitchFamily="34" charset="0"/>
                  <a:cs typeface="Arial" pitchFamily="34" charset="0"/>
                </a:rPr>
                <a:t>FOR FURTHER INFORMATION ON SGBV in Emergencies or this training package</a:t>
              </a:r>
            </a:p>
            <a:p>
              <a:pPr fontAlgn="auto">
                <a:spcBef>
                  <a:spcPts val="0"/>
                </a:spcBef>
                <a:spcAft>
                  <a:spcPts val="0"/>
                </a:spcAft>
                <a:defRPr/>
              </a:pPr>
              <a:r>
                <a:rPr lang="en-US" sz="1200" b="1" baseline="0" dirty="0">
                  <a:solidFill>
                    <a:schemeClr val="bg1"/>
                  </a:solidFill>
                  <a:latin typeface="Arial" pitchFamily="34" charset="0"/>
                  <a:cs typeface="Arial" pitchFamily="34" charset="0"/>
                </a:rPr>
                <a:t>PLEASE CONTACT: </a:t>
              </a:r>
            </a:p>
            <a:p>
              <a:pPr marL="214313" indent="-214313" fontAlgn="auto">
                <a:spcBef>
                  <a:spcPts val="0"/>
                </a:spcBef>
                <a:spcAft>
                  <a:spcPts val="0"/>
                </a:spcAft>
                <a:buFont typeface="Arial" panose="020B0604020202020204" pitchFamily="34" charset="0"/>
                <a:buChar char="•"/>
                <a:defRPr/>
              </a:pPr>
              <a:r>
                <a:rPr lang="en-US" sz="1200" b="1" baseline="0" dirty="0">
                  <a:solidFill>
                    <a:schemeClr val="bg1"/>
                  </a:solidFill>
                  <a:latin typeface="Arial" pitchFamily="34" charset="0"/>
                  <a:cs typeface="Arial" pitchFamily="34" charset="0"/>
                </a:rPr>
                <a:t>IFRC Global Gender and Diversity Coordinator, Tina </a:t>
              </a:r>
              <a:r>
                <a:rPr lang="en-US" sz="1200" b="1" baseline="0" dirty="0" err="1">
                  <a:solidFill>
                    <a:schemeClr val="bg1"/>
                  </a:solidFill>
                  <a:latin typeface="Arial" pitchFamily="34" charset="0"/>
                  <a:cs typeface="Arial" pitchFamily="34" charset="0"/>
                </a:rPr>
                <a:t>Tinde</a:t>
              </a:r>
              <a:r>
                <a:rPr lang="en-US" sz="1200" b="1" baseline="0" dirty="0">
                  <a:solidFill>
                    <a:schemeClr val="bg1"/>
                  </a:solidFill>
                  <a:latin typeface="Arial" pitchFamily="34" charset="0"/>
                  <a:cs typeface="Arial" pitchFamily="34" charset="0"/>
                </a:rPr>
                <a:t>, </a:t>
              </a:r>
              <a:r>
                <a:rPr lang="en-US" sz="1200" b="1" baseline="0" dirty="0">
                  <a:solidFill>
                    <a:schemeClr val="bg1"/>
                  </a:solidFill>
                  <a:latin typeface="Arial" pitchFamily="34" charset="0"/>
                  <a:cs typeface="Arial" pitchFamily="34" charset="0"/>
                  <a:hlinkClick r:id="rId2"/>
                </a:rPr>
                <a:t>tina.tinde@ifrc.org</a:t>
              </a:r>
              <a:endParaRPr lang="en-US" sz="1200" b="1" baseline="0" dirty="0">
                <a:solidFill>
                  <a:schemeClr val="bg1"/>
                </a:solidFill>
                <a:latin typeface="Arial" pitchFamily="34" charset="0"/>
                <a:cs typeface="Arial" pitchFamily="34" charset="0"/>
              </a:endParaRPr>
            </a:p>
            <a:p>
              <a:pPr marL="214313" indent="-214313" fontAlgn="auto">
                <a:spcBef>
                  <a:spcPts val="0"/>
                </a:spcBef>
                <a:spcAft>
                  <a:spcPts val="0"/>
                </a:spcAft>
                <a:buFont typeface="Arial" panose="020B0604020202020204" pitchFamily="34" charset="0"/>
                <a:buChar char="•"/>
                <a:defRPr/>
              </a:pPr>
              <a:r>
                <a:rPr lang="en-US" sz="1200" b="1" baseline="0" dirty="0">
                  <a:solidFill>
                    <a:schemeClr val="bg1"/>
                  </a:solidFill>
                  <a:latin typeface="Arial" pitchFamily="34" charset="0"/>
                  <a:cs typeface="Arial" pitchFamily="34" charset="0"/>
                </a:rPr>
                <a:t>IFRC Global Senior Technical Officer for Gender and Diversity, Kaisa </a:t>
              </a:r>
              <a:r>
                <a:rPr lang="en-US" sz="1200" b="1" baseline="0" dirty="0" err="1">
                  <a:solidFill>
                    <a:schemeClr val="bg1"/>
                  </a:solidFill>
                  <a:latin typeface="Arial" pitchFamily="34" charset="0"/>
                  <a:cs typeface="Arial" pitchFamily="34" charset="0"/>
                </a:rPr>
                <a:t>Laitila</a:t>
              </a:r>
              <a:r>
                <a:rPr lang="en-US" sz="1200" b="1" baseline="0" dirty="0">
                  <a:solidFill>
                    <a:schemeClr val="bg1"/>
                  </a:solidFill>
                  <a:latin typeface="Arial" pitchFamily="34" charset="0"/>
                  <a:cs typeface="Arial" pitchFamily="34" charset="0"/>
                </a:rPr>
                <a:t>, </a:t>
              </a:r>
              <a:r>
                <a:rPr lang="en-US" sz="1200" b="1" baseline="0" dirty="0">
                  <a:solidFill>
                    <a:schemeClr val="bg1"/>
                  </a:solidFill>
                  <a:latin typeface="Arial" pitchFamily="34" charset="0"/>
                  <a:cs typeface="Arial" pitchFamily="34" charset="0"/>
                  <a:hlinkClick r:id="rId3"/>
                </a:rPr>
                <a:t>kaisa.laitila@ifrc.org</a:t>
              </a:r>
              <a:r>
                <a:rPr lang="en-US" sz="1200" b="1" baseline="0" dirty="0">
                  <a:solidFill>
                    <a:schemeClr val="bg1"/>
                  </a:solidFill>
                  <a:latin typeface="Arial" pitchFamily="34" charset="0"/>
                  <a:cs typeface="Arial" pitchFamily="34" charset="0"/>
                </a:rPr>
                <a:t>  </a:t>
              </a:r>
            </a:p>
            <a:p>
              <a:pPr marL="214313" indent="-214313" fontAlgn="auto">
                <a:spcBef>
                  <a:spcPts val="0"/>
                </a:spcBef>
                <a:spcAft>
                  <a:spcPts val="0"/>
                </a:spcAft>
                <a:buFont typeface="Arial" panose="020B0604020202020204" pitchFamily="34" charset="0"/>
                <a:buChar char="•"/>
                <a:defRPr/>
              </a:pPr>
              <a:r>
                <a:rPr lang="en-US" sz="1200" b="1" baseline="0" dirty="0">
                  <a:solidFill>
                    <a:schemeClr val="bg1"/>
                  </a:solidFill>
                  <a:latin typeface="Arial" pitchFamily="34" charset="0"/>
                  <a:cs typeface="Arial" pitchFamily="34" charset="0"/>
                </a:rPr>
                <a:t>Asia Pacific Gender and Diversity Coordinator, May Maloney </a:t>
              </a:r>
              <a:r>
                <a:rPr lang="en-US" sz="1200" b="1" baseline="0" dirty="0">
                  <a:solidFill>
                    <a:schemeClr val="bg1"/>
                  </a:solidFill>
                  <a:latin typeface="Arial" pitchFamily="34" charset="0"/>
                  <a:cs typeface="Arial" pitchFamily="34" charset="0"/>
                  <a:hlinkClick r:id="rId4"/>
                </a:rPr>
                <a:t>may.maloney@ifrc.org</a:t>
              </a:r>
              <a:r>
                <a:rPr lang="en-US" sz="1200" b="1" baseline="0" dirty="0">
                  <a:solidFill>
                    <a:schemeClr val="bg1"/>
                  </a:solidFill>
                  <a:latin typeface="Arial" pitchFamily="34" charset="0"/>
                  <a:cs typeface="Arial" pitchFamily="34" charset="0"/>
                </a:rPr>
                <a:t> </a:t>
              </a:r>
            </a:p>
            <a:p>
              <a:pPr fontAlgn="auto">
                <a:spcBef>
                  <a:spcPts val="0"/>
                </a:spcBef>
                <a:spcAft>
                  <a:spcPts val="0"/>
                </a:spcAft>
                <a:defRPr/>
              </a:pPr>
              <a:endParaRPr lang="en-US" sz="1200" b="1" baseline="0" dirty="0">
                <a:solidFill>
                  <a:schemeClr val="bg1"/>
                </a:solidFill>
                <a:latin typeface="Arial" pitchFamily="34" charset="0"/>
                <a:cs typeface="Arial" pitchFamily="34" charset="0"/>
              </a:endParaRPr>
            </a:p>
            <a:p>
              <a:pPr fontAlgn="auto">
                <a:spcBef>
                  <a:spcPts val="0"/>
                </a:spcBef>
                <a:spcAft>
                  <a:spcPts val="0"/>
                </a:spcAft>
                <a:defRPr/>
              </a:pPr>
              <a:r>
                <a:rPr lang="en-US" sz="1200" b="1" baseline="0" dirty="0">
                  <a:solidFill>
                    <a:schemeClr val="bg1"/>
                  </a:solidFill>
                  <a:latin typeface="Arial" pitchFamily="34" charset="0"/>
                  <a:cs typeface="Arial" pitchFamily="34" charset="0"/>
                </a:rPr>
                <a:t>THIS PRESENTATION IS PUBLISHED BY</a:t>
              </a:r>
            </a:p>
            <a:p>
              <a:pPr fontAlgn="auto">
                <a:spcBef>
                  <a:spcPts val="0"/>
                </a:spcBef>
                <a:spcAft>
                  <a:spcPts val="0"/>
                </a:spcAft>
                <a:defRPr/>
              </a:pPr>
              <a:r>
                <a:rPr lang="en-US" sz="1200" b="1" baseline="0" dirty="0">
                  <a:solidFill>
                    <a:schemeClr val="bg1"/>
                  </a:solidFill>
                  <a:latin typeface="Arial" pitchFamily="34" charset="0"/>
                  <a:cs typeface="Arial" pitchFamily="34" charset="0"/>
                </a:rPr>
                <a:t>INTERNATIONAL FEDERATION OF </a:t>
              </a:r>
              <a:br>
                <a:rPr lang="en-US" sz="1200" b="1" baseline="0" dirty="0">
                  <a:solidFill>
                    <a:schemeClr val="bg1"/>
                  </a:solidFill>
                  <a:latin typeface="Arial" pitchFamily="34" charset="0"/>
                  <a:cs typeface="Arial" pitchFamily="34" charset="0"/>
                </a:rPr>
              </a:br>
              <a:r>
                <a:rPr lang="en-US" sz="1200" b="1" baseline="0" dirty="0">
                  <a:solidFill>
                    <a:schemeClr val="bg1"/>
                  </a:solidFill>
                  <a:latin typeface="Arial" pitchFamily="34" charset="0"/>
                  <a:cs typeface="Arial" pitchFamily="34" charset="0"/>
                </a:rPr>
                <a:t>RED CROSS AND RED CRESCENT SOCIETIES</a:t>
              </a:r>
            </a:p>
            <a:p>
              <a:pPr fontAlgn="auto">
                <a:spcBef>
                  <a:spcPts val="0"/>
                </a:spcBef>
                <a:spcAft>
                  <a:spcPts val="0"/>
                </a:spcAft>
                <a:defRPr/>
              </a:pPr>
              <a:r>
                <a:rPr lang="en-US" sz="1200" b="1" baseline="0" dirty="0">
                  <a:solidFill>
                    <a:schemeClr val="bg1"/>
                  </a:solidFill>
                  <a:latin typeface="Arial" pitchFamily="34" charset="0"/>
                  <a:cs typeface="Arial" pitchFamily="34" charset="0"/>
                </a:rPr>
                <a:t>P.O. BOX 303</a:t>
              </a:r>
            </a:p>
            <a:p>
              <a:pPr fontAlgn="auto">
                <a:spcBef>
                  <a:spcPts val="0"/>
                </a:spcBef>
                <a:spcAft>
                  <a:spcPts val="0"/>
                </a:spcAft>
                <a:defRPr/>
              </a:pPr>
              <a:r>
                <a:rPr lang="en-US" sz="1200" b="1" baseline="0" dirty="0">
                  <a:solidFill>
                    <a:schemeClr val="bg1"/>
                  </a:solidFill>
                  <a:latin typeface="Arial" pitchFamily="34" charset="0"/>
                  <a:cs typeface="Arial" pitchFamily="34" charset="0"/>
                </a:rPr>
                <a:t>CH-1211 GENEVA 19</a:t>
              </a:r>
            </a:p>
            <a:p>
              <a:pPr fontAlgn="auto">
                <a:spcBef>
                  <a:spcPts val="0"/>
                </a:spcBef>
                <a:spcAft>
                  <a:spcPts val="0"/>
                </a:spcAft>
                <a:defRPr/>
              </a:pPr>
              <a:r>
                <a:rPr lang="en-US" sz="1200" b="1" baseline="0" dirty="0">
                  <a:solidFill>
                    <a:schemeClr val="bg1"/>
                  </a:solidFill>
                  <a:latin typeface="Arial" pitchFamily="34" charset="0"/>
                  <a:cs typeface="Arial" pitchFamily="34" charset="0"/>
                </a:rPr>
                <a:t>SWITZERLAND</a:t>
              </a:r>
            </a:p>
            <a:p>
              <a:pPr fontAlgn="auto">
                <a:spcBef>
                  <a:spcPts val="0"/>
                </a:spcBef>
                <a:spcAft>
                  <a:spcPts val="0"/>
                </a:spcAft>
                <a:defRPr/>
              </a:pPr>
              <a:endParaRPr lang="en-US" sz="1200" b="1" baseline="0" dirty="0">
                <a:solidFill>
                  <a:schemeClr val="bg1"/>
                </a:solidFill>
                <a:latin typeface="Arial" pitchFamily="34" charset="0"/>
                <a:cs typeface="Arial" pitchFamily="34" charset="0"/>
              </a:endParaRPr>
            </a:p>
            <a:p>
              <a:pPr fontAlgn="auto">
                <a:spcBef>
                  <a:spcPts val="0"/>
                </a:spcBef>
                <a:spcAft>
                  <a:spcPts val="0"/>
                </a:spcAft>
                <a:defRPr/>
              </a:pPr>
              <a:r>
                <a:rPr lang="en-US" sz="1200" b="1" baseline="0" dirty="0">
                  <a:solidFill>
                    <a:schemeClr val="bg1"/>
                  </a:solidFill>
                  <a:latin typeface="Arial" pitchFamily="34" charset="0"/>
                  <a:cs typeface="Arial" pitchFamily="34" charset="0"/>
                </a:rPr>
                <a:t>TEL.: +41 22 730 42 22</a:t>
              </a:r>
            </a:p>
            <a:p>
              <a:pPr fontAlgn="auto">
                <a:spcBef>
                  <a:spcPts val="0"/>
                </a:spcBef>
                <a:spcAft>
                  <a:spcPts val="0"/>
                </a:spcAft>
                <a:defRPr/>
              </a:pPr>
              <a:r>
                <a:rPr lang="en-US" sz="1200" b="1" baseline="0" dirty="0">
                  <a:solidFill>
                    <a:schemeClr val="bg1"/>
                  </a:solidFill>
                  <a:latin typeface="Arial" pitchFamily="34" charset="0"/>
                  <a:cs typeface="Arial" pitchFamily="34" charset="0"/>
                </a:rPr>
                <a:t>FAX.: +41 22 733 03 95</a:t>
              </a:r>
              <a:endParaRPr lang="en-US" sz="1200" baseline="0" dirty="0">
                <a:solidFill>
                  <a:schemeClr val="bg1"/>
                </a:solidFill>
                <a:latin typeface="Arial" pitchFamily="34" charset="0"/>
                <a:cs typeface="Arial" pitchFamily="34" charset="0"/>
              </a:endParaRPr>
            </a:p>
          </p:txBody>
        </p:sp>
      </p:grpSp>
      <p:pic>
        <p:nvPicPr>
          <p:cNvPr id="11" name="Image 10" descr="IFRC-tagline-logo-EN.jpg"/>
          <p:cNvPicPr>
            <a:picLocks noChangeAspect="1"/>
          </p:cNvPicPr>
          <p:nvPr userDrawn="1"/>
        </p:nvPicPr>
        <p:blipFill rotWithShape="1">
          <a:blip r:embed="rId5" cstate="print">
            <a:extLst>
              <a:ext uri="{28A0092B-C50C-407E-A947-70E740481C1C}">
                <a14:useLocalDpi xmlns:a14="http://schemas.microsoft.com/office/drawing/2010/main" val="0"/>
              </a:ext>
            </a:extLst>
          </a:blip>
          <a:srcRect r="67805"/>
          <a:stretch/>
        </p:blipFill>
        <p:spPr>
          <a:xfrm>
            <a:off x="179513" y="5949280"/>
            <a:ext cx="2433619" cy="789432"/>
          </a:xfrm>
          <a:prstGeom prst="rect">
            <a:avLst/>
          </a:prstGeom>
        </p:spPr>
      </p:pic>
      <p:pic>
        <p:nvPicPr>
          <p:cNvPr id="12" name="Image 11" descr="IFRC-tagline-logo-EN.jpg"/>
          <p:cNvPicPr>
            <a:picLocks noChangeAspect="1"/>
          </p:cNvPicPr>
          <p:nvPr userDrawn="1"/>
        </p:nvPicPr>
        <p:blipFill rotWithShape="1">
          <a:blip r:embed="rId5" cstate="print">
            <a:extLst>
              <a:ext uri="{28A0092B-C50C-407E-A947-70E740481C1C}">
                <a14:useLocalDpi xmlns:a14="http://schemas.microsoft.com/office/drawing/2010/main" val="0"/>
              </a:ext>
            </a:extLst>
          </a:blip>
          <a:srcRect l="46391"/>
          <a:stretch/>
        </p:blipFill>
        <p:spPr>
          <a:xfrm>
            <a:off x="5004048" y="5949280"/>
            <a:ext cx="4052320" cy="789432"/>
          </a:xfrm>
          <a:prstGeom prst="rect">
            <a:avLst/>
          </a:prstGeom>
        </p:spPr>
      </p:pic>
    </p:spTree>
    <p:extLst>
      <p:ext uri="{BB962C8B-B14F-4D97-AF65-F5344CB8AC3E}">
        <p14:creationId xmlns:p14="http://schemas.microsoft.com/office/powerpoint/2010/main" val="38100830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81001" y="333377"/>
            <a:ext cx="8367713" cy="62642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758823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6C54FECC-2D69-46F9-AC5B-5BB9CB0AF2DD}" type="datetimeFigureOut">
              <a:rPr lang="nb-NO" smtClean="0"/>
              <a:t>30.07.2017</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4A4A2259-57B0-45D1-835E-19CFE1A153DB}" type="slidenum">
              <a:rPr lang="nb-NO" smtClean="0"/>
              <a:t>‹#›</a:t>
            </a:fld>
            <a:endParaRPr lang="nb-NO"/>
          </a:p>
        </p:txBody>
      </p:sp>
    </p:spTree>
    <p:extLst>
      <p:ext uri="{BB962C8B-B14F-4D97-AF65-F5344CB8AC3E}">
        <p14:creationId xmlns:p14="http://schemas.microsoft.com/office/powerpoint/2010/main" val="17361842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cxnSp>
        <p:nvCxnSpPr>
          <p:cNvPr id="5" name="Straight Connector 4"/>
          <p:cNvCxnSpPr/>
          <p:nvPr/>
        </p:nvCxnSpPr>
        <p:spPr>
          <a:xfrm>
            <a:off x="395536" y="2060848"/>
            <a:ext cx="828092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 name="Straight Connector 4"/>
          <p:cNvCxnSpPr/>
          <p:nvPr userDrawn="1"/>
        </p:nvCxnSpPr>
        <p:spPr>
          <a:xfrm>
            <a:off x="395536" y="908720"/>
            <a:ext cx="828092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itle Placeholder 1"/>
          <p:cNvSpPr>
            <a:spLocks noGrp="1"/>
          </p:cNvSpPr>
          <p:nvPr>
            <p:ph type="title"/>
          </p:nvPr>
        </p:nvSpPr>
        <p:spPr bwMode="auto">
          <a:xfrm>
            <a:off x="395536" y="908720"/>
            <a:ext cx="828092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endParaRPr lang="en-GB" dirty="0"/>
          </a:p>
        </p:txBody>
      </p:sp>
      <p:sp>
        <p:nvSpPr>
          <p:cNvPr id="8" name="Text Placeholder 2"/>
          <p:cNvSpPr>
            <a:spLocks noGrp="1"/>
          </p:cNvSpPr>
          <p:nvPr>
            <p:ph idx="1"/>
          </p:nvPr>
        </p:nvSpPr>
        <p:spPr bwMode="auto">
          <a:xfrm>
            <a:off x="1828800" y="2234282"/>
            <a:ext cx="6858000" cy="419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6443" y="413794"/>
            <a:ext cx="486900" cy="486900"/>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1601" y="404664"/>
            <a:ext cx="468644" cy="468644"/>
          </a:xfrm>
          <a:prstGeom prst="rect">
            <a:avLst/>
          </a:prstGeom>
        </p:spPr>
      </p:pic>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458503" y="413792"/>
            <a:ext cx="468645" cy="468645"/>
          </a:xfrm>
          <a:prstGeom prst="rect">
            <a:avLst/>
          </a:prstGeom>
        </p:spPr>
      </p:pic>
      <p:pic>
        <p:nvPicPr>
          <p:cNvPr id="9" name="Picture 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927148" y="413793"/>
            <a:ext cx="457037" cy="468644"/>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rt Layout">
    <p:spTree>
      <p:nvGrpSpPr>
        <p:cNvPr id="1" name=""/>
        <p:cNvGrpSpPr/>
        <p:nvPr/>
      </p:nvGrpSpPr>
      <p:grpSpPr>
        <a:xfrm>
          <a:off x="0" y="0"/>
          <a:ext cx="0" cy="0"/>
          <a:chOff x="0" y="0"/>
          <a:chExt cx="0" cy="0"/>
        </a:xfrm>
      </p:grpSpPr>
      <p:sp>
        <p:nvSpPr>
          <p:cNvPr id="4" name="Chart Placeholder 3"/>
          <p:cNvSpPr>
            <a:spLocks noGrp="1"/>
          </p:cNvSpPr>
          <p:nvPr>
            <p:ph type="chart" sz="quarter" idx="10"/>
          </p:nvPr>
        </p:nvSpPr>
        <p:spPr>
          <a:xfrm>
            <a:off x="395536" y="2204864"/>
            <a:ext cx="3414464" cy="3960440"/>
          </a:xfrm>
          <a:prstGeom prst="rect">
            <a:avLst/>
          </a:prstGeom>
        </p:spPr>
        <p:txBody>
          <a:bodyPr rtlCol="0">
            <a:normAutofit/>
          </a:bodyPr>
          <a:lstStyle/>
          <a:p>
            <a:pPr lvl="0"/>
            <a:r>
              <a:rPr lang="en-US" noProof="0"/>
              <a:t>Click icon to add chart</a:t>
            </a:r>
            <a:endParaRPr lang="en-GB" noProof="0" dirty="0"/>
          </a:p>
        </p:txBody>
      </p:sp>
      <p:sp>
        <p:nvSpPr>
          <p:cNvPr id="7" name="Text Placeholder 6"/>
          <p:cNvSpPr>
            <a:spLocks noGrp="1"/>
          </p:cNvSpPr>
          <p:nvPr>
            <p:ph type="body" sz="quarter" idx="11"/>
          </p:nvPr>
        </p:nvSpPr>
        <p:spPr>
          <a:xfrm>
            <a:off x="3959770" y="2204864"/>
            <a:ext cx="4724400" cy="396044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8" name="Straight Connector 4"/>
          <p:cNvCxnSpPr/>
          <p:nvPr userDrawn="1"/>
        </p:nvCxnSpPr>
        <p:spPr>
          <a:xfrm>
            <a:off x="395536" y="2060848"/>
            <a:ext cx="828092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4"/>
          <p:cNvCxnSpPr/>
          <p:nvPr userDrawn="1"/>
        </p:nvCxnSpPr>
        <p:spPr>
          <a:xfrm>
            <a:off x="395536" y="908720"/>
            <a:ext cx="828092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p:nvPr>
        </p:nvSpPr>
        <p:spPr bwMode="auto">
          <a:xfrm>
            <a:off x="395536" y="908720"/>
            <a:ext cx="828092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hoto Layout">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1828800" y="3468732"/>
            <a:ext cx="6858000" cy="2755776"/>
          </a:xfrm>
          <a:prstGeom prst="rect">
            <a:avLst/>
          </a:prstGeom>
        </p:spPr>
        <p:txBody>
          <a:bodyPr rtlCol="0">
            <a:normAutofit/>
          </a:bodyPr>
          <a:lstStyle/>
          <a:p>
            <a:pPr lvl="0"/>
            <a:r>
              <a:rPr lang="en-US" noProof="0" dirty="0"/>
              <a:t>Click icon to add picture</a:t>
            </a:r>
            <a:endParaRPr lang="en-GB" noProof="0" dirty="0"/>
          </a:p>
        </p:txBody>
      </p:sp>
      <p:sp>
        <p:nvSpPr>
          <p:cNvPr id="6" name="Text Placeholder 5"/>
          <p:cNvSpPr>
            <a:spLocks noGrp="1"/>
          </p:cNvSpPr>
          <p:nvPr>
            <p:ph type="body" sz="quarter" idx="11"/>
          </p:nvPr>
        </p:nvSpPr>
        <p:spPr>
          <a:xfrm>
            <a:off x="1828800" y="2204864"/>
            <a:ext cx="6858000" cy="1143000"/>
          </a:xfrm>
          <a:prstGeom prst="rect">
            <a:avLst/>
          </a:prstGeom>
        </p:spPr>
        <p:txBody>
          <a:bodyPr/>
          <a:lstStyle/>
          <a:p>
            <a:pPr lvl="0"/>
            <a:r>
              <a:rPr lang="en-US"/>
              <a:t>Click to edit Master text styles</a:t>
            </a:r>
          </a:p>
        </p:txBody>
      </p:sp>
      <p:sp>
        <p:nvSpPr>
          <p:cNvPr id="7" name="Title Placeholder 1"/>
          <p:cNvSpPr>
            <a:spLocks noGrp="1"/>
          </p:cNvSpPr>
          <p:nvPr>
            <p:ph type="title"/>
          </p:nvPr>
        </p:nvSpPr>
        <p:spPr bwMode="auto">
          <a:xfrm>
            <a:off x="395536" y="908720"/>
            <a:ext cx="828092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endParaRPr lang="en-GB" dirty="0"/>
          </a:p>
        </p:txBody>
      </p:sp>
      <p:cxnSp>
        <p:nvCxnSpPr>
          <p:cNvPr id="12" name="Straight Connector 4"/>
          <p:cNvCxnSpPr/>
          <p:nvPr userDrawn="1"/>
        </p:nvCxnSpPr>
        <p:spPr>
          <a:xfrm>
            <a:off x="395536" y="2060848"/>
            <a:ext cx="828092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4"/>
          <p:cNvCxnSpPr/>
          <p:nvPr userDrawn="1"/>
        </p:nvCxnSpPr>
        <p:spPr>
          <a:xfrm>
            <a:off x="395536" y="908720"/>
            <a:ext cx="828092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End contact Layout">
    <p:spTree>
      <p:nvGrpSpPr>
        <p:cNvPr id="1" name=""/>
        <p:cNvGrpSpPr/>
        <p:nvPr/>
      </p:nvGrpSpPr>
      <p:grpSpPr>
        <a:xfrm>
          <a:off x="0" y="0"/>
          <a:ext cx="0" cy="0"/>
          <a:chOff x="0" y="0"/>
          <a:chExt cx="0" cy="0"/>
        </a:xfrm>
      </p:grpSpPr>
      <p:grpSp>
        <p:nvGrpSpPr>
          <p:cNvPr id="2" name="Group 7"/>
          <p:cNvGrpSpPr>
            <a:grpSpLocks/>
          </p:cNvGrpSpPr>
          <p:nvPr userDrawn="1"/>
        </p:nvGrpSpPr>
        <p:grpSpPr bwMode="auto">
          <a:xfrm>
            <a:off x="152400" y="152400"/>
            <a:ext cx="8839200" cy="6553200"/>
            <a:chOff x="152400" y="76200"/>
            <a:chExt cx="8839200" cy="6553200"/>
          </a:xfrm>
        </p:grpSpPr>
        <p:sp>
          <p:nvSpPr>
            <p:cNvPr id="3" name="Rectangle 2"/>
            <p:cNvSpPr/>
            <p:nvPr/>
          </p:nvSpPr>
          <p:spPr>
            <a:xfrm>
              <a:off x="152400" y="76200"/>
              <a:ext cx="8839200" cy="6553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Rectangle 3"/>
            <p:cNvSpPr/>
            <p:nvPr userDrawn="1"/>
          </p:nvSpPr>
          <p:spPr>
            <a:xfrm>
              <a:off x="152400" y="76200"/>
              <a:ext cx="8839200" cy="5760000"/>
            </a:xfrm>
            <a:prstGeom prst="rect">
              <a:avLst/>
            </a:prstGeom>
            <a:solidFill>
              <a:srgbClr val="CF1C2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TextBox 4"/>
            <p:cNvSpPr txBox="1"/>
            <p:nvPr/>
          </p:nvSpPr>
          <p:spPr>
            <a:xfrm>
              <a:off x="533400" y="498475"/>
              <a:ext cx="4724400" cy="4431983"/>
            </a:xfrm>
            <a:prstGeom prst="rect">
              <a:avLst/>
            </a:prstGeom>
            <a:noFill/>
          </p:spPr>
          <p:txBody>
            <a:bodyPr lIns="0" tIns="0" rIns="0" bIns="0">
              <a:spAutoFit/>
            </a:bodyPr>
            <a:lstStyle/>
            <a:p>
              <a:pPr fontAlgn="auto">
                <a:spcBef>
                  <a:spcPts val="0"/>
                </a:spcBef>
                <a:spcAft>
                  <a:spcPts val="0"/>
                </a:spcAft>
                <a:defRPr/>
              </a:pPr>
              <a:r>
                <a:rPr lang="en-US" sz="1600" b="1" baseline="0" dirty="0">
                  <a:solidFill>
                    <a:schemeClr val="bg1"/>
                  </a:solidFill>
                  <a:latin typeface="Arial" pitchFamily="34" charset="0"/>
                  <a:cs typeface="Arial" pitchFamily="34" charset="0"/>
                </a:rPr>
                <a:t>FOR FURTHER INFORMATION ON XXXXXXXXX XXXXXXXX XXXXXXXXX XXXX, PLEASE CONTACT:</a:t>
              </a:r>
            </a:p>
            <a:p>
              <a:pPr fontAlgn="auto">
                <a:spcBef>
                  <a:spcPts val="0"/>
                </a:spcBef>
                <a:spcAft>
                  <a:spcPts val="0"/>
                </a:spcAft>
                <a:defRPr/>
              </a:pPr>
              <a:endParaRPr lang="en-US" sz="1600" b="1" baseline="0" dirty="0">
                <a:solidFill>
                  <a:schemeClr val="bg1"/>
                </a:solidFill>
                <a:latin typeface="Arial" pitchFamily="34" charset="0"/>
                <a:cs typeface="Arial" pitchFamily="34" charset="0"/>
              </a:endParaRPr>
            </a:p>
            <a:p>
              <a:pPr fontAlgn="auto">
                <a:spcBef>
                  <a:spcPts val="0"/>
                </a:spcBef>
                <a:spcAft>
                  <a:spcPts val="0"/>
                </a:spcAft>
                <a:defRPr/>
              </a:pPr>
              <a:r>
                <a:rPr lang="en-US" sz="1600" b="1" baseline="0" dirty="0">
                  <a:solidFill>
                    <a:schemeClr val="bg1"/>
                  </a:solidFill>
                  <a:latin typeface="Arial" pitchFamily="34" charset="0"/>
                  <a:cs typeface="Arial" pitchFamily="34" charset="0"/>
                </a:rPr>
                <a:t>IFRC XXXXXXXXXXXXX DEPARTMENT</a:t>
              </a:r>
            </a:p>
            <a:p>
              <a:pPr fontAlgn="auto">
                <a:spcBef>
                  <a:spcPts val="0"/>
                </a:spcBef>
                <a:spcAft>
                  <a:spcPts val="0"/>
                </a:spcAft>
                <a:defRPr/>
              </a:pPr>
              <a:r>
                <a:rPr lang="en-US" sz="1600" baseline="0" dirty="0">
                  <a:solidFill>
                    <a:schemeClr val="bg1"/>
                  </a:solidFill>
                  <a:latin typeface="Arial" pitchFamily="34" charset="0"/>
                  <a:cs typeface="Arial" pitchFamily="34" charset="0"/>
                </a:rPr>
                <a:t>NAME SURNAME, TITLE</a:t>
              </a:r>
              <a:br>
                <a:rPr lang="en-US" sz="1600" baseline="0" dirty="0">
                  <a:solidFill>
                    <a:schemeClr val="bg1"/>
                  </a:solidFill>
                  <a:latin typeface="Arial" pitchFamily="34" charset="0"/>
                  <a:cs typeface="Arial" pitchFamily="34" charset="0"/>
                </a:rPr>
              </a:br>
              <a:r>
                <a:rPr lang="en-US" sz="1600" b="1" baseline="0" dirty="0">
                  <a:solidFill>
                    <a:schemeClr val="bg1"/>
                  </a:solidFill>
                  <a:latin typeface="Arial" pitchFamily="34" charset="0"/>
                  <a:cs typeface="Arial" pitchFamily="34" charset="0"/>
                </a:rPr>
                <a:t>TEL. : +41 022 730 XXXX</a:t>
              </a:r>
            </a:p>
            <a:p>
              <a:pPr fontAlgn="auto">
                <a:spcBef>
                  <a:spcPts val="0"/>
                </a:spcBef>
                <a:spcAft>
                  <a:spcPts val="0"/>
                </a:spcAft>
                <a:defRPr/>
              </a:pPr>
              <a:r>
                <a:rPr lang="en-US" sz="1600" b="1" baseline="0" dirty="0">
                  <a:solidFill>
                    <a:schemeClr val="bg1"/>
                  </a:solidFill>
                  <a:latin typeface="Arial" pitchFamily="34" charset="0"/>
                  <a:cs typeface="Arial" pitchFamily="34" charset="0"/>
                </a:rPr>
                <a:t>EMAIL: name.surname@ifrc.org</a:t>
              </a:r>
            </a:p>
            <a:p>
              <a:pPr fontAlgn="auto">
                <a:spcBef>
                  <a:spcPts val="0"/>
                </a:spcBef>
                <a:spcAft>
                  <a:spcPts val="0"/>
                </a:spcAft>
                <a:defRPr/>
              </a:pPr>
              <a:endParaRPr lang="en-US" sz="1600" b="1" baseline="0" dirty="0">
                <a:solidFill>
                  <a:schemeClr val="bg1"/>
                </a:solidFill>
                <a:latin typeface="Arial" pitchFamily="34" charset="0"/>
                <a:cs typeface="Arial" pitchFamily="34" charset="0"/>
              </a:endParaRPr>
            </a:p>
            <a:p>
              <a:pPr fontAlgn="auto">
                <a:spcBef>
                  <a:spcPts val="0"/>
                </a:spcBef>
                <a:spcAft>
                  <a:spcPts val="0"/>
                </a:spcAft>
                <a:defRPr/>
              </a:pPr>
              <a:r>
                <a:rPr lang="en-US" sz="1600" b="1" baseline="0" dirty="0">
                  <a:solidFill>
                    <a:schemeClr val="bg1"/>
                  </a:solidFill>
                  <a:latin typeface="Arial" pitchFamily="34" charset="0"/>
                  <a:cs typeface="Arial" pitchFamily="34" charset="0"/>
                </a:rPr>
                <a:t>THIS PRESENTATION IS PUBLISHED BY</a:t>
              </a:r>
            </a:p>
            <a:p>
              <a:pPr fontAlgn="auto">
                <a:spcBef>
                  <a:spcPts val="0"/>
                </a:spcBef>
                <a:spcAft>
                  <a:spcPts val="0"/>
                </a:spcAft>
                <a:defRPr/>
              </a:pPr>
              <a:r>
                <a:rPr lang="en-US" sz="1600" b="1" baseline="0" dirty="0">
                  <a:solidFill>
                    <a:schemeClr val="bg1"/>
                  </a:solidFill>
                  <a:latin typeface="Arial" pitchFamily="34" charset="0"/>
                  <a:cs typeface="Arial" pitchFamily="34" charset="0"/>
                </a:rPr>
                <a:t>INTERNATIONAL FEDERATION OF </a:t>
              </a:r>
              <a:br>
                <a:rPr lang="en-US" sz="1600" b="1" baseline="0" dirty="0">
                  <a:solidFill>
                    <a:schemeClr val="bg1"/>
                  </a:solidFill>
                  <a:latin typeface="Arial" pitchFamily="34" charset="0"/>
                  <a:cs typeface="Arial" pitchFamily="34" charset="0"/>
                </a:rPr>
              </a:br>
              <a:r>
                <a:rPr lang="en-US" sz="1600" b="1" baseline="0" dirty="0">
                  <a:solidFill>
                    <a:schemeClr val="bg1"/>
                  </a:solidFill>
                  <a:latin typeface="Arial" pitchFamily="34" charset="0"/>
                  <a:cs typeface="Arial" pitchFamily="34" charset="0"/>
                </a:rPr>
                <a:t>RED CROSS AND RED CRESCENT SOCIETIES</a:t>
              </a:r>
            </a:p>
            <a:p>
              <a:pPr fontAlgn="auto">
                <a:spcBef>
                  <a:spcPts val="0"/>
                </a:spcBef>
                <a:spcAft>
                  <a:spcPts val="0"/>
                </a:spcAft>
                <a:defRPr/>
              </a:pPr>
              <a:r>
                <a:rPr lang="en-US" sz="1600" b="1" baseline="0" dirty="0">
                  <a:solidFill>
                    <a:schemeClr val="bg1"/>
                  </a:solidFill>
                  <a:latin typeface="Arial" pitchFamily="34" charset="0"/>
                  <a:cs typeface="Arial" pitchFamily="34" charset="0"/>
                </a:rPr>
                <a:t>P.O. BOX 303</a:t>
              </a:r>
            </a:p>
            <a:p>
              <a:pPr fontAlgn="auto">
                <a:spcBef>
                  <a:spcPts val="0"/>
                </a:spcBef>
                <a:spcAft>
                  <a:spcPts val="0"/>
                </a:spcAft>
                <a:defRPr/>
              </a:pPr>
              <a:r>
                <a:rPr lang="en-US" sz="1600" b="1" baseline="0" dirty="0">
                  <a:solidFill>
                    <a:schemeClr val="bg1"/>
                  </a:solidFill>
                  <a:latin typeface="Arial" pitchFamily="34" charset="0"/>
                  <a:cs typeface="Arial" pitchFamily="34" charset="0"/>
                </a:rPr>
                <a:t>CH-1211 GENEVA 19</a:t>
              </a:r>
            </a:p>
            <a:p>
              <a:pPr fontAlgn="auto">
                <a:spcBef>
                  <a:spcPts val="0"/>
                </a:spcBef>
                <a:spcAft>
                  <a:spcPts val="0"/>
                </a:spcAft>
                <a:defRPr/>
              </a:pPr>
              <a:r>
                <a:rPr lang="en-US" sz="1600" b="1" baseline="0" dirty="0">
                  <a:solidFill>
                    <a:schemeClr val="bg1"/>
                  </a:solidFill>
                  <a:latin typeface="Arial" pitchFamily="34" charset="0"/>
                  <a:cs typeface="Arial" pitchFamily="34" charset="0"/>
                </a:rPr>
                <a:t>SWITZERLAND</a:t>
              </a:r>
            </a:p>
            <a:p>
              <a:pPr fontAlgn="auto">
                <a:spcBef>
                  <a:spcPts val="0"/>
                </a:spcBef>
                <a:spcAft>
                  <a:spcPts val="0"/>
                </a:spcAft>
                <a:defRPr/>
              </a:pPr>
              <a:endParaRPr lang="en-US" sz="1600" b="1" baseline="0" dirty="0">
                <a:solidFill>
                  <a:schemeClr val="bg1"/>
                </a:solidFill>
                <a:latin typeface="Arial" pitchFamily="34" charset="0"/>
                <a:cs typeface="Arial" pitchFamily="34" charset="0"/>
              </a:endParaRPr>
            </a:p>
            <a:p>
              <a:pPr fontAlgn="auto">
                <a:spcBef>
                  <a:spcPts val="0"/>
                </a:spcBef>
                <a:spcAft>
                  <a:spcPts val="0"/>
                </a:spcAft>
                <a:defRPr/>
              </a:pPr>
              <a:r>
                <a:rPr lang="en-US" sz="1600" b="1" baseline="0" dirty="0">
                  <a:solidFill>
                    <a:schemeClr val="bg1"/>
                  </a:solidFill>
                  <a:latin typeface="Arial" pitchFamily="34" charset="0"/>
                  <a:cs typeface="Arial" pitchFamily="34" charset="0"/>
                </a:rPr>
                <a:t>TEL.: +41 22 730 42 22</a:t>
              </a:r>
            </a:p>
            <a:p>
              <a:pPr fontAlgn="auto">
                <a:spcBef>
                  <a:spcPts val="0"/>
                </a:spcBef>
                <a:spcAft>
                  <a:spcPts val="0"/>
                </a:spcAft>
                <a:defRPr/>
              </a:pPr>
              <a:r>
                <a:rPr lang="en-US" sz="1600" b="1" baseline="0" dirty="0">
                  <a:solidFill>
                    <a:schemeClr val="bg1"/>
                  </a:solidFill>
                  <a:latin typeface="Arial" pitchFamily="34" charset="0"/>
                  <a:cs typeface="Arial" pitchFamily="34" charset="0"/>
                </a:rPr>
                <a:t>FAX.: +41 22 733 03 95</a:t>
              </a:r>
              <a:endParaRPr lang="en-US" sz="1600" baseline="0" dirty="0">
                <a:solidFill>
                  <a:schemeClr val="bg1"/>
                </a:solidFill>
                <a:latin typeface="Arial" pitchFamily="34" charset="0"/>
                <a:cs typeface="Arial" pitchFamily="34" charset="0"/>
              </a:endParaRPr>
            </a:p>
          </p:txBody>
        </p:sp>
      </p:grpSp>
      <p:pic>
        <p:nvPicPr>
          <p:cNvPr id="11" name="Image 10" descr="IFRC-tagline-logo-EN.jpg"/>
          <p:cNvPicPr>
            <a:picLocks noChangeAspect="1"/>
          </p:cNvPicPr>
          <p:nvPr userDrawn="1"/>
        </p:nvPicPr>
        <p:blipFill rotWithShape="1">
          <a:blip r:embed="rId2" cstate="print">
            <a:extLst>
              <a:ext uri="{28A0092B-C50C-407E-A947-70E740481C1C}">
                <a14:useLocalDpi xmlns:a14="http://schemas.microsoft.com/office/drawing/2010/main" val="0"/>
              </a:ext>
            </a:extLst>
          </a:blip>
          <a:srcRect r="67805"/>
          <a:stretch/>
        </p:blipFill>
        <p:spPr>
          <a:xfrm>
            <a:off x="179512" y="5949280"/>
            <a:ext cx="2433619" cy="789432"/>
          </a:xfrm>
          <a:prstGeom prst="rect">
            <a:avLst/>
          </a:prstGeom>
        </p:spPr>
      </p:pic>
      <p:pic>
        <p:nvPicPr>
          <p:cNvPr id="12" name="Image 11" descr="IFRC-tagline-logo-EN.jpg"/>
          <p:cNvPicPr>
            <a:picLocks noChangeAspect="1"/>
          </p:cNvPicPr>
          <p:nvPr userDrawn="1"/>
        </p:nvPicPr>
        <p:blipFill rotWithShape="1">
          <a:blip r:embed="rId2" cstate="print">
            <a:extLst>
              <a:ext uri="{28A0092B-C50C-407E-A947-70E740481C1C}">
                <a14:useLocalDpi xmlns:a14="http://schemas.microsoft.com/office/drawing/2010/main" val="0"/>
              </a:ext>
            </a:extLst>
          </a:blip>
          <a:srcRect l="46391"/>
          <a:stretch/>
        </p:blipFill>
        <p:spPr>
          <a:xfrm>
            <a:off x="5004048" y="5949280"/>
            <a:ext cx="4052320" cy="789432"/>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ver without photo">
    <p:spTree>
      <p:nvGrpSpPr>
        <p:cNvPr id="1" name=""/>
        <p:cNvGrpSpPr/>
        <p:nvPr/>
      </p:nvGrpSpPr>
      <p:grpSpPr>
        <a:xfrm>
          <a:off x="0" y="0"/>
          <a:ext cx="0" cy="0"/>
          <a:chOff x="0" y="0"/>
          <a:chExt cx="0" cy="0"/>
        </a:xfrm>
      </p:grpSpPr>
      <p:pic>
        <p:nvPicPr>
          <p:cNvPr id="7" name="Picture 2" descr="D:\Users\May.MALONEY\Pictures\For presentations\GenderDiversity Photo.jp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862" t="18090" r="-1" b="14030"/>
          <a:stretch/>
        </p:blipFill>
        <p:spPr bwMode="auto">
          <a:xfrm>
            <a:off x="395536" y="1070411"/>
            <a:ext cx="8287589" cy="3942765"/>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p:cNvSpPr>
            <a:spLocks noGrp="1"/>
          </p:cNvSpPr>
          <p:nvPr>
            <p:ph type="subTitle" idx="1"/>
          </p:nvPr>
        </p:nvSpPr>
        <p:spPr>
          <a:xfrm>
            <a:off x="467544" y="5085184"/>
            <a:ext cx="8215581" cy="1224136"/>
          </a:xfrm>
          <a:prstGeom prst="rect">
            <a:avLst/>
          </a:prstGeom>
          <a:solidFill>
            <a:srgbClr val="958982">
              <a:alpha val="42000"/>
            </a:srgbClr>
          </a:solidFill>
        </p:spPr>
        <p:txBody>
          <a:bodyPr>
            <a:noAutofit/>
          </a:bodyPr>
          <a:lstStyle>
            <a:lvl1pPr marL="0" indent="0" algn="r">
              <a:buNone/>
              <a:defRPr sz="2000" b="1" baseline="0">
                <a:solidFill>
                  <a:schemeClr val="accent2">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9" name="Rectangle 8"/>
          <p:cNvSpPr/>
          <p:nvPr userDrawn="1"/>
        </p:nvSpPr>
        <p:spPr>
          <a:xfrm>
            <a:off x="152400" y="188640"/>
            <a:ext cx="8812088" cy="93610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0" name="Image 9" descr="IFRC-Logo-RGB-Tagline-EN.jpg"/>
          <p:cNvPicPr>
            <a:picLocks noChangeAspect="1"/>
          </p:cNvPicPr>
          <p:nvPr userDrawn="1"/>
        </p:nvPicPr>
        <p:blipFill rotWithShape="1">
          <a:blip r:embed="rId3" cstate="print">
            <a:extLst>
              <a:ext uri="{28A0092B-C50C-407E-A947-70E740481C1C}">
                <a14:useLocalDpi xmlns:a14="http://schemas.microsoft.com/office/drawing/2010/main" val="0"/>
              </a:ext>
            </a:extLst>
          </a:blip>
          <a:srcRect l="6126" t="1905" b="-2"/>
          <a:stretch/>
        </p:blipFill>
        <p:spPr>
          <a:xfrm>
            <a:off x="222334" y="0"/>
            <a:ext cx="3845610" cy="1070411"/>
          </a:xfrm>
          <a:prstGeom prst="rect">
            <a:avLst/>
          </a:prstGeom>
        </p:spPr>
      </p:pic>
    </p:spTree>
    <p:extLst>
      <p:ext uri="{BB962C8B-B14F-4D97-AF65-F5344CB8AC3E}">
        <p14:creationId xmlns:p14="http://schemas.microsoft.com/office/powerpoint/2010/main" val="34825400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cxnSp>
        <p:nvCxnSpPr>
          <p:cNvPr id="5" name="Straight Connector 4"/>
          <p:cNvCxnSpPr/>
          <p:nvPr/>
        </p:nvCxnSpPr>
        <p:spPr>
          <a:xfrm>
            <a:off x="395536" y="2060848"/>
            <a:ext cx="828092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 name="Straight Connector 4"/>
          <p:cNvCxnSpPr/>
          <p:nvPr userDrawn="1"/>
        </p:nvCxnSpPr>
        <p:spPr>
          <a:xfrm>
            <a:off x="395536" y="908720"/>
            <a:ext cx="828092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itle Placeholder 1"/>
          <p:cNvSpPr>
            <a:spLocks noGrp="1"/>
          </p:cNvSpPr>
          <p:nvPr>
            <p:ph type="title"/>
          </p:nvPr>
        </p:nvSpPr>
        <p:spPr bwMode="auto">
          <a:xfrm>
            <a:off x="395536" y="908720"/>
            <a:ext cx="828092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endParaRPr lang="en-GB" dirty="0"/>
          </a:p>
        </p:txBody>
      </p:sp>
      <p:sp>
        <p:nvSpPr>
          <p:cNvPr id="8" name="Text Placeholder 2"/>
          <p:cNvSpPr>
            <a:spLocks noGrp="1"/>
          </p:cNvSpPr>
          <p:nvPr>
            <p:ph idx="1"/>
          </p:nvPr>
        </p:nvSpPr>
        <p:spPr bwMode="auto">
          <a:xfrm>
            <a:off x="1828800" y="2234282"/>
            <a:ext cx="6858000" cy="419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5370734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rt Layout">
    <p:spTree>
      <p:nvGrpSpPr>
        <p:cNvPr id="1" name=""/>
        <p:cNvGrpSpPr/>
        <p:nvPr/>
      </p:nvGrpSpPr>
      <p:grpSpPr>
        <a:xfrm>
          <a:off x="0" y="0"/>
          <a:ext cx="0" cy="0"/>
          <a:chOff x="0" y="0"/>
          <a:chExt cx="0" cy="0"/>
        </a:xfrm>
      </p:grpSpPr>
      <p:sp>
        <p:nvSpPr>
          <p:cNvPr id="4" name="Chart Placeholder 3"/>
          <p:cNvSpPr>
            <a:spLocks noGrp="1"/>
          </p:cNvSpPr>
          <p:nvPr>
            <p:ph type="chart" sz="quarter" idx="10"/>
          </p:nvPr>
        </p:nvSpPr>
        <p:spPr>
          <a:xfrm>
            <a:off x="395536" y="2204864"/>
            <a:ext cx="3414464" cy="3960440"/>
          </a:xfrm>
          <a:prstGeom prst="rect">
            <a:avLst/>
          </a:prstGeom>
        </p:spPr>
        <p:txBody>
          <a:bodyPr rtlCol="0">
            <a:normAutofit/>
          </a:bodyPr>
          <a:lstStyle/>
          <a:p>
            <a:pPr lvl="0"/>
            <a:r>
              <a:rPr lang="en-US" noProof="0"/>
              <a:t>Click icon to add chart</a:t>
            </a:r>
            <a:endParaRPr lang="en-GB" noProof="0" dirty="0"/>
          </a:p>
        </p:txBody>
      </p:sp>
      <p:sp>
        <p:nvSpPr>
          <p:cNvPr id="7" name="Text Placeholder 6"/>
          <p:cNvSpPr>
            <a:spLocks noGrp="1"/>
          </p:cNvSpPr>
          <p:nvPr>
            <p:ph type="body" sz="quarter" idx="11"/>
          </p:nvPr>
        </p:nvSpPr>
        <p:spPr>
          <a:xfrm>
            <a:off x="3959770" y="2204864"/>
            <a:ext cx="4724400" cy="396044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8" name="Straight Connector 4"/>
          <p:cNvCxnSpPr/>
          <p:nvPr userDrawn="1"/>
        </p:nvCxnSpPr>
        <p:spPr>
          <a:xfrm>
            <a:off x="395536" y="2060848"/>
            <a:ext cx="828092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4"/>
          <p:cNvCxnSpPr/>
          <p:nvPr userDrawn="1"/>
        </p:nvCxnSpPr>
        <p:spPr>
          <a:xfrm>
            <a:off x="395536" y="908720"/>
            <a:ext cx="828092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p:nvPr>
        </p:nvSpPr>
        <p:spPr bwMode="auto">
          <a:xfrm>
            <a:off x="395536" y="908720"/>
            <a:ext cx="828092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endParaRPr lang="en-GB" dirty="0"/>
          </a:p>
        </p:txBody>
      </p:sp>
    </p:spTree>
    <p:extLst>
      <p:ext uri="{BB962C8B-B14F-4D97-AF65-F5344CB8AC3E}">
        <p14:creationId xmlns:p14="http://schemas.microsoft.com/office/powerpoint/2010/main" val="9415645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hoto Layout">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1828800" y="3468732"/>
            <a:ext cx="6858000" cy="2755776"/>
          </a:xfrm>
          <a:prstGeom prst="rect">
            <a:avLst/>
          </a:prstGeom>
        </p:spPr>
        <p:txBody>
          <a:bodyPr rtlCol="0">
            <a:normAutofit/>
          </a:bodyPr>
          <a:lstStyle/>
          <a:p>
            <a:pPr lvl="0"/>
            <a:r>
              <a:rPr lang="en-US" noProof="0" dirty="0"/>
              <a:t>Click icon to add picture</a:t>
            </a:r>
            <a:endParaRPr lang="en-GB" noProof="0" dirty="0"/>
          </a:p>
        </p:txBody>
      </p:sp>
      <p:sp>
        <p:nvSpPr>
          <p:cNvPr id="6" name="Text Placeholder 5"/>
          <p:cNvSpPr>
            <a:spLocks noGrp="1"/>
          </p:cNvSpPr>
          <p:nvPr>
            <p:ph type="body" sz="quarter" idx="11"/>
          </p:nvPr>
        </p:nvSpPr>
        <p:spPr>
          <a:xfrm>
            <a:off x="1828800" y="2204864"/>
            <a:ext cx="6858000" cy="1143000"/>
          </a:xfrm>
          <a:prstGeom prst="rect">
            <a:avLst/>
          </a:prstGeom>
        </p:spPr>
        <p:txBody>
          <a:bodyPr/>
          <a:lstStyle/>
          <a:p>
            <a:pPr lvl="0"/>
            <a:r>
              <a:rPr lang="en-US"/>
              <a:t>Click to edit Master text styles</a:t>
            </a:r>
          </a:p>
        </p:txBody>
      </p:sp>
      <p:sp>
        <p:nvSpPr>
          <p:cNvPr id="7" name="Title Placeholder 1"/>
          <p:cNvSpPr>
            <a:spLocks noGrp="1"/>
          </p:cNvSpPr>
          <p:nvPr>
            <p:ph type="title"/>
          </p:nvPr>
        </p:nvSpPr>
        <p:spPr bwMode="auto">
          <a:xfrm>
            <a:off x="395536" y="908720"/>
            <a:ext cx="828092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endParaRPr lang="en-GB" dirty="0"/>
          </a:p>
        </p:txBody>
      </p:sp>
      <p:cxnSp>
        <p:nvCxnSpPr>
          <p:cNvPr id="12" name="Straight Connector 4"/>
          <p:cNvCxnSpPr/>
          <p:nvPr userDrawn="1"/>
        </p:nvCxnSpPr>
        <p:spPr>
          <a:xfrm>
            <a:off x="395536" y="2060848"/>
            <a:ext cx="828092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4"/>
          <p:cNvCxnSpPr/>
          <p:nvPr userDrawn="1"/>
        </p:nvCxnSpPr>
        <p:spPr>
          <a:xfrm>
            <a:off x="395536" y="908720"/>
            <a:ext cx="828092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748810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13" Type="http://schemas.openxmlformats.org/officeDocument/2006/relationships/image" Target="../media/image11.jpeg"/><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image" Target="../media/image10.jpe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image" Target="../media/image9.jpeg"/><Relationship Id="rId5" Type="http://schemas.openxmlformats.org/officeDocument/2006/relationships/slideLayout" Target="../slideLayouts/slideLayout10.xml"/><Relationship Id="rId10" Type="http://schemas.openxmlformats.org/officeDocument/2006/relationships/image" Target="../media/image8.jpeg"/><Relationship Id="rId4" Type="http://schemas.openxmlformats.org/officeDocument/2006/relationships/slideLayout" Target="../slideLayouts/slideLayout9.xml"/><Relationship Id="rId9"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13" Type="http://schemas.openxmlformats.org/officeDocument/2006/relationships/image" Target="../media/image11.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image" Target="../media/image10.jpe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image" Target="../media/image9.jpeg"/><Relationship Id="rId5" Type="http://schemas.openxmlformats.org/officeDocument/2006/relationships/slideLayout" Target="../slideLayouts/slideLayout17.xml"/><Relationship Id="rId10" Type="http://schemas.openxmlformats.org/officeDocument/2006/relationships/image" Target="../media/image8.jpeg"/><Relationship Id="rId4" Type="http://schemas.openxmlformats.org/officeDocument/2006/relationships/slideLayout" Target="../slideLayouts/slideLayout16.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5" name="Image 14"/>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004048" y="260648"/>
            <a:ext cx="3737926" cy="553245"/>
          </a:xfrm>
          <a:prstGeom prst="rect">
            <a:avLst/>
          </a:prstGeom>
        </p:spPr>
      </p:pic>
      <p:sp>
        <p:nvSpPr>
          <p:cNvPr id="16" name="Title Placeholder 1"/>
          <p:cNvSpPr>
            <a:spLocks noGrp="1"/>
          </p:cNvSpPr>
          <p:nvPr>
            <p:ph type="title"/>
          </p:nvPr>
        </p:nvSpPr>
        <p:spPr bwMode="auto">
          <a:xfrm>
            <a:off x="395536" y="908720"/>
            <a:ext cx="828092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endParaRPr lang="en-GB" dirty="0"/>
          </a:p>
        </p:txBody>
      </p:sp>
      <p:sp>
        <p:nvSpPr>
          <p:cNvPr id="18" name="Text Placeholder 2"/>
          <p:cNvSpPr>
            <a:spLocks noGrp="1"/>
          </p:cNvSpPr>
          <p:nvPr>
            <p:ph type="body" idx="1"/>
          </p:nvPr>
        </p:nvSpPr>
        <p:spPr bwMode="auto">
          <a:xfrm>
            <a:off x="1828800" y="2234282"/>
            <a:ext cx="6858000" cy="419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1" name="TextBox 18"/>
          <p:cNvSpPr txBox="1"/>
          <p:nvPr/>
        </p:nvSpPr>
        <p:spPr bwMode="auto">
          <a:xfrm>
            <a:off x="395536" y="404664"/>
            <a:ext cx="3456384" cy="169277"/>
          </a:xfrm>
          <a:prstGeom prst="rect">
            <a:avLst/>
          </a:prstGeom>
          <a:noFill/>
        </p:spPr>
        <p:txBody>
          <a:bodyPr wrap="square" lIns="0" tIns="0" rIns="0" bIns="0">
            <a:spAutoFit/>
          </a:bodyPr>
          <a:lstStyle/>
          <a:p>
            <a:pPr algn="l" fontAlgn="auto">
              <a:spcBef>
                <a:spcPts val="0"/>
              </a:spcBef>
              <a:spcAft>
                <a:spcPts val="0"/>
              </a:spcAft>
              <a:defRPr/>
            </a:pPr>
            <a:endParaRPr lang="en-US" sz="1100" b="0" dirty="0">
              <a:solidFill>
                <a:schemeClr val="tx1"/>
              </a:solidFill>
              <a:latin typeface="Arial" pitchFamily="34" charset="0"/>
              <a:cs typeface="Arial" pitchFamily="34" charset="0"/>
            </a:endParaRPr>
          </a:p>
        </p:txBody>
      </p:sp>
      <p:cxnSp>
        <p:nvCxnSpPr>
          <p:cNvPr id="3" name="Connecteur droit 2"/>
          <p:cNvCxnSpPr/>
          <p:nvPr userDrawn="1"/>
        </p:nvCxnSpPr>
        <p:spPr>
          <a:xfrm>
            <a:off x="395536" y="332656"/>
            <a:ext cx="3456384" cy="0"/>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30" r:id="rId5"/>
  </p:sldLayoutIdLst>
  <p:txStyles>
    <p:titleStyle>
      <a:lvl1pPr algn="l" rtl="0" eaLnBrk="1" fontAlgn="base" hangingPunct="1">
        <a:spcBef>
          <a:spcPct val="0"/>
        </a:spcBef>
        <a:spcAft>
          <a:spcPct val="0"/>
        </a:spcAft>
        <a:defRPr sz="2600" b="1" i="1" kern="1200">
          <a:solidFill>
            <a:schemeClr val="tx1"/>
          </a:solidFill>
          <a:latin typeface="Arial" pitchFamily="34" charset="0"/>
          <a:ea typeface="+mj-ea"/>
          <a:cs typeface="Arial" pitchFamily="34" charset="0"/>
        </a:defRPr>
      </a:lvl1pPr>
      <a:lvl2pPr algn="l" rtl="0" eaLnBrk="1" fontAlgn="base" hangingPunct="1">
        <a:spcBef>
          <a:spcPct val="0"/>
        </a:spcBef>
        <a:spcAft>
          <a:spcPct val="0"/>
        </a:spcAft>
        <a:defRPr sz="2600" b="1" i="1">
          <a:solidFill>
            <a:schemeClr val="tx1"/>
          </a:solidFill>
          <a:latin typeface="Arial" pitchFamily="34" charset="0"/>
          <a:cs typeface="Arial" pitchFamily="34" charset="0"/>
        </a:defRPr>
      </a:lvl2pPr>
      <a:lvl3pPr algn="l" rtl="0" eaLnBrk="1" fontAlgn="base" hangingPunct="1">
        <a:spcBef>
          <a:spcPct val="0"/>
        </a:spcBef>
        <a:spcAft>
          <a:spcPct val="0"/>
        </a:spcAft>
        <a:defRPr sz="2600" b="1" i="1">
          <a:solidFill>
            <a:schemeClr val="tx1"/>
          </a:solidFill>
          <a:latin typeface="Arial" pitchFamily="34" charset="0"/>
          <a:cs typeface="Arial" pitchFamily="34" charset="0"/>
        </a:defRPr>
      </a:lvl3pPr>
      <a:lvl4pPr algn="l" rtl="0" eaLnBrk="1" fontAlgn="base" hangingPunct="1">
        <a:spcBef>
          <a:spcPct val="0"/>
        </a:spcBef>
        <a:spcAft>
          <a:spcPct val="0"/>
        </a:spcAft>
        <a:defRPr sz="2600" b="1" i="1">
          <a:solidFill>
            <a:schemeClr val="tx1"/>
          </a:solidFill>
          <a:latin typeface="Arial" pitchFamily="34" charset="0"/>
          <a:cs typeface="Arial" pitchFamily="34" charset="0"/>
        </a:defRPr>
      </a:lvl4pPr>
      <a:lvl5pPr algn="l" rtl="0" eaLnBrk="1" fontAlgn="base" hangingPunct="1">
        <a:spcBef>
          <a:spcPct val="0"/>
        </a:spcBef>
        <a:spcAft>
          <a:spcPct val="0"/>
        </a:spcAft>
        <a:defRPr sz="2600" b="1" i="1">
          <a:solidFill>
            <a:schemeClr val="tx1"/>
          </a:solidFill>
          <a:latin typeface="Arial" pitchFamily="34" charset="0"/>
          <a:cs typeface="Arial" pitchFamily="34" charset="0"/>
        </a:defRPr>
      </a:lvl5pPr>
      <a:lvl6pPr marL="457200" algn="l" rtl="0" eaLnBrk="1" fontAlgn="base" hangingPunct="1">
        <a:spcBef>
          <a:spcPct val="0"/>
        </a:spcBef>
        <a:spcAft>
          <a:spcPct val="0"/>
        </a:spcAft>
        <a:defRPr sz="2600" b="1" i="1">
          <a:solidFill>
            <a:schemeClr val="tx1"/>
          </a:solidFill>
          <a:latin typeface="Arial" pitchFamily="34" charset="0"/>
          <a:cs typeface="Arial" pitchFamily="34" charset="0"/>
        </a:defRPr>
      </a:lvl6pPr>
      <a:lvl7pPr marL="914400" algn="l" rtl="0" eaLnBrk="1" fontAlgn="base" hangingPunct="1">
        <a:spcBef>
          <a:spcPct val="0"/>
        </a:spcBef>
        <a:spcAft>
          <a:spcPct val="0"/>
        </a:spcAft>
        <a:defRPr sz="2600" b="1" i="1">
          <a:solidFill>
            <a:schemeClr val="tx1"/>
          </a:solidFill>
          <a:latin typeface="Arial" pitchFamily="34" charset="0"/>
          <a:cs typeface="Arial" pitchFamily="34" charset="0"/>
        </a:defRPr>
      </a:lvl7pPr>
      <a:lvl8pPr marL="1371600" algn="l" rtl="0" eaLnBrk="1" fontAlgn="base" hangingPunct="1">
        <a:spcBef>
          <a:spcPct val="0"/>
        </a:spcBef>
        <a:spcAft>
          <a:spcPct val="0"/>
        </a:spcAft>
        <a:defRPr sz="2600" b="1" i="1">
          <a:solidFill>
            <a:schemeClr val="tx1"/>
          </a:solidFill>
          <a:latin typeface="Arial" pitchFamily="34" charset="0"/>
          <a:cs typeface="Arial" pitchFamily="34" charset="0"/>
        </a:defRPr>
      </a:lvl8pPr>
      <a:lvl9pPr marL="1828800" algn="l" rtl="0" eaLnBrk="1" fontAlgn="base" hangingPunct="1">
        <a:spcBef>
          <a:spcPct val="0"/>
        </a:spcBef>
        <a:spcAft>
          <a:spcPct val="0"/>
        </a:spcAft>
        <a:defRPr sz="2600" b="1" i="1">
          <a:solidFill>
            <a:schemeClr val="tx1"/>
          </a:solidFill>
          <a:latin typeface="Arial" pitchFamily="34" charset="0"/>
          <a:cs typeface="Arial" pitchFamily="34" charset="0"/>
        </a:defRPr>
      </a:lvl9pPr>
    </p:titleStyle>
    <p:bodyStyle>
      <a:lvl1pPr marL="273050" indent="-273050" algn="l" rtl="0" eaLnBrk="1" fontAlgn="base" hangingPunct="1">
        <a:spcBef>
          <a:spcPct val="20000"/>
        </a:spcBef>
        <a:spcAft>
          <a:spcPct val="0"/>
        </a:spcAft>
        <a:buClr>
          <a:srgbClr val="CF1C21"/>
        </a:buClr>
        <a:buSzPct val="80000"/>
        <a:buFont typeface="Wingdings" pitchFamily="2" charset="2"/>
        <a:buChar char="§"/>
        <a:defRPr sz="2200" kern="1200">
          <a:solidFill>
            <a:schemeClr val="tx1"/>
          </a:solidFill>
          <a:latin typeface="Arial" pitchFamily="34" charset="0"/>
          <a:ea typeface="+mn-ea"/>
          <a:cs typeface="Arial" pitchFamily="34" charset="0"/>
        </a:defRPr>
      </a:lvl1pPr>
      <a:lvl2pPr marL="450850" indent="-177800" algn="l" rtl="0" eaLnBrk="1" fontAlgn="base" hangingPunct="1">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2pPr>
      <a:lvl3pPr marL="627063" indent="-176213" algn="l" rtl="0" eaLnBrk="1" fontAlgn="base" hangingPunct="1">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3pPr>
      <a:lvl4pPr marL="627063" indent="-176213" algn="l" rtl="0" eaLnBrk="1" fontAlgn="base" hangingPunct="1">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4pPr>
      <a:lvl5pPr marL="627063" indent="-176213" algn="l" rtl="0" eaLnBrk="1" fontAlgn="base" hangingPunct="1">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5" name="Image 14"/>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5004048" y="260648"/>
            <a:ext cx="3737926" cy="553245"/>
          </a:xfrm>
          <a:prstGeom prst="rect">
            <a:avLst/>
          </a:prstGeom>
        </p:spPr>
      </p:pic>
      <p:sp>
        <p:nvSpPr>
          <p:cNvPr id="16" name="Title Placeholder 1"/>
          <p:cNvSpPr>
            <a:spLocks noGrp="1"/>
          </p:cNvSpPr>
          <p:nvPr>
            <p:ph type="title"/>
          </p:nvPr>
        </p:nvSpPr>
        <p:spPr bwMode="auto">
          <a:xfrm>
            <a:off x="395536" y="908720"/>
            <a:ext cx="828092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endParaRPr lang="en-GB" dirty="0"/>
          </a:p>
        </p:txBody>
      </p:sp>
      <p:sp>
        <p:nvSpPr>
          <p:cNvPr id="18" name="Text Placeholder 2"/>
          <p:cNvSpPr>
            <a:spLocks noGrp="1"/>
          </p:cNvSpPr>
          <p:nvPr>
            <p:ph type="body" idx="1"/>
          </p:nvPr>
        </p:nvSpPr>
        <p:spPr bwMode="auto">
          <a:xfrm>
            <a:off x="1828800" y="2234282"/>
            <a:ext cx="6858000" cy="419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1" name="TextBox 18"/>
          <p:cNvSpPr txBox="1"/>
          <p:nvPr/>
        </p:nvSpPr>
        <p:spPr bwMode="auto">
          <a:xfrm>
            <a:off x="395536" y="404664"/>
            <a:ext cx="3456384" cy="169277"/>
          </a:xfrm>
          <a:prstGeom prst="rect">
            <a:avLst/>
          </a:prstGeom>
          <a:noFill/>
        </p:spPr>
        <p:txBody>
          <a:bodyPr wrap="square" lIns="0" tIns="0" rIns="0" bIns="0">
            <a:spAutoFit/>
          </a:bodyPr>
          <a:lstStyle/>
          <a:p>
            <a:pPr algn="l" fontAlgn="auto">
              <a:spcBef>
                <a:spcPts val="0"/>
              </a:spcBef>
              <a:spcAft>
                <a:spcPts val="0"/>
              </a:spcAft>
              <a:defRPr/>
            </a:pPr>
            <a:endParaRPr lang="en-US" sz="1100" b="0" dirty="0">
              <a:solidFill>
                <a:schemeClr val="tx1"/>
              </a:solidFill>
              <a:latin typeface="Arial" pitchFamily="34" charset="0"/>
              <a:cs typeface="Arial" pitchFamily="34" charset="0"/>
            </a:endParaRPr>
          </a:p>
        </p:txBody>
      </p:sp>
      <p:cxnSp>
        <p:nvCxnSpPr>
          <p:cNvPr id="3" name="Connecteur droit 2"/>
          <p:cNvCxnSpPr/>
          <p:nvPr userDrawn="1"/>
        </p:nvCxnSpPr>
        <p:spPr>
          <a:xfrm>
            <a:off x="395536" y="332656"/>
            <a:ext cx="3456384" cy="0"/>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2" name="Picture 1"/>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452712" y="414633"/>
            <a:ext cx="481236" cy="481236"/>
          </a:xfrm>
          <a:prstGeom prst="rect">
            <a:avLst/>
          </a:prstGeom>
        </p:spPr>
      </p:pic>
      <p:pic>
        <p:nvPicPr>
          <p:cNvPr id="4" name="Picture 3"/>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934977" y="410635"/>
            <a:ext cx="481236" cy="481236"/>
          </a:xfrm>
          <a:prstGeom prst="rect">
            <a:avLst/>
          </a:prstGeom>
        </p:spPr>
      </p:pic>
      <p:pic>
        <p:nvPicPr>
          <p:cNvPr id="5" name="Picture 4"/>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428595" y="414633"/>
            <a:ext cx="477116" cy="477116"/>
          </a:xfrm>
          <a:prstGeom prst="rect">
            <a:avLst/>
          </a:prstGeom>
        </p:spPr>
      </p:pic>
      <p:pic>
        <p:nvPicPr>
          <p:cNvPr id="6" name="Picture 5"/>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889188" y="410757"/>
            <a:ext cx="469079" cy="480992"/>
          </a:xfrm>
          <a:prstGeom prst="rect">
            <a:avLst/>
          </a:prstGeom>
        </p:spPr>
      </p:pic>
    </p:spTree>
    <p:extLst>
      <p:ext uri="{BB962C8B-B14F-4D97-AF65-F5344CB8AC3E}">
        <p14:creationId xmlns:p14="http://schemas.microsoft.com/office/powerpoint/2010/main" val="1186230333"/>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Lst>
  <p:txStyles>
    <p:titleStyle>
      <a:lvl1pPr algn="l" rtl="0" eaLnBrk="1" fontAlgn="base" hangingPunct="1">
        <a:spcBef>
          <a:spcPct val="0"/>
        </a:spcBef>
        <a:spcAft>
          <a:spcPct val="0"/>
        </a:spcAft>
        <a:defRPr sz="2600" b="1" i="1" kern="1200">
          <a:solidFill>
            <a:schemeClr val="tx1"/>
          </a:solidFill>
          <a:latin typeface="Arial" pitchFamily="34" charset="0"/>
          <a:ea typeface="+mj-ea"/>
          <a:cs typeface="Arial" pitchFamily="34" charset="0"/>
        </a:defRPr>
      </a:lvl1pPr>
      <a:lvl2pPr algn="l" rtl="0" eaLnBrk="1" fontAlgn="base" hangingPunct="1">
        <a:spcBef>
          <a:spcPct val="0"/>
        </a:spcBef>
        <a:spcAft>
          <a:spcPct val="0"/>
        </a:spcAft>
        <a:defRPr sz="2600" b="1" i="1">
          <a:solidFill>
            <a:schemeClr val="tx1"/>
          </a:solidFill>
          <a:latin typeface="Arial" pitchFamily="34" charset="0"/>
          <a:cs typeface="Arial" pitchFamily="34" charset="0"/>
        </a:defRPr>
      </a:lvl2pPr>
      <a:lvl3pPr algn="l" rtl="0" eaLnBrk="1" fontAlgn="base" hangingPunct="1">
        <a:spcBef>
          <a:spcPct val="0"/>
        </a:spcBef>
        <a:spcAft>
          <a:spcPct val="0"/>
        </a:spcAft>
        <a:defRPr sz="2600" b="1" i="1">
          <a:solidFill>
            <a:schemeClr val="tx1"/>
          </a:solidFill>
          <a:latin typeface="Arial" pitchFamily="34" charset="0"/>
          <a:cs typeface="Arial" pitchFamily="34" charset="0"/>
        </a:defRPr>
      </a:lvl3pPr>
      <a:lvl4pPr algn="l" rtl="0" eaLnBrk="1" fontAlgn="base" hangingPunct="1">
        <a:spcBef>
          <a:spcPct val="0"/>
        </a:spcBef>
        <a:spcAft>
          <a:spcPct val="0"/>
        </a:spcAft>
        <a:defRPr sz="2600" b="1" i="1">
          <a:solidFill>
            <a:schemeClr val="tx1"/>
          </a:solidFill>
          <a:latin typeface="Arial" pitchFamily="34" charset="0"/>
          <a:cs typeface="Arial" pitchFamily="34" charset="0"/>
        </a:defRPr>
      </a:lvl4pPr>
      <a:lvl5pPr algn="l" rtl="0" eaLnBrk="1" fontAlgn="base" hangingPunct="1">
        <a:spcBef>
          <a:spcPct val="0"/>
        </a:spcBef>
        <a:spcAft>
          <a:spcPct val="0"/>
        </a:spcAft>
        <a:defRPr sz="2600" b="1" i="1">
          <a:solidFill>
            <a:schemeClr val="tx1"/>
          </a:solidFill>
          <a:latin typeface="Arial" pitchFamily="34" charset="0"/>
          <a:cs typeface="Arial" pitchFamily="34" charset="0"/>
        </a:defRPr>
      </a:lvl5pPr>
      <a:lvl6pPr marL="457200" algn="l" rtl="0" eaLnBrk="1" fontAlgn="base" hangingPunct="1">
        <a:spcBef>
          <a:spcPct val="0"/>
        </a:spcBef>
        <a:spcAft>
          <a:spcPct val="0"/>
        </a:spcAft>
        <a:defRPr sz="2600" b="1" i="1">
          <a:solidFill>
            <a:schemeClr val="tx1"/>
          </a:solidFill>
          <a:latin typeface="Arial" pitchFamily="34" charset="0"/>
          <a:cs typeface="Arial" pitchFamily="34" charset="0"/>
        </a:defRPr>
      </a:lvl6pPr>
      <a:lvl7pPr marL="914400" algn="l" rtl="0" eaLnBrk="1" fontAlgn="base" hangingPunct="1">
        <a:spcBef>
          <a:spcPct val="0"/>
        </a:spcBef>
        <a:spcAft>
          <a:spcPct val="0"/>
        </a:spcAft>
        <a:defRPr sz="2600" b="1" i="1">
          <a:solidFill>
            <a:schemeClr val="tx1"/>
          </a:solidFill>
          <a:latin typeface="Arial" pitchFamily="34" charset="0"/>
          <a:cs typeface="Arial" pitchFamily="34" charset="0"/>
        </a:defRPr>
      </a:lvl7pPr>
      <a:lvl8pPr marL="1371600" algn="l" rtl="0" eaLnBrk="1" fontAlgn="base" hangingPunct="1">
        <a:spcBef>
          <a:spcPct val="0"/>
        </a:spcBef>
        <a:spcAft>
          <a:spcPct val="0"/>
        </a:spcAft>
        <a:defRPr sz="2600" b="1" i="1">
          <a:solidFill>
            <a:schemeClr val="tx1"/>
          </a:solidFill>
          <a:latin typeface="Arial" pitchFamily="34" charset="0"/>
          <a:cs typeface="Arial" pitchFamily="34" charset="0"/>
        </a:defRPr>
      </a:lvl8pPr>
      <a:lvl9pPr marL="1828800" algn="l" rtl="0" eaLnBrk="1" fontAlgn="base" hangingPunct="1">
        <a:spcBef>
          <a:spcPct val="0"/>
        </a:spcBef>
        <a:spcAft>
          <a:spcPct val="0"/>
        </a:spcAft>
        <a:defRPr sz="2600" b="1" i="1">
          <a:solidFill>
            <a:schemeClr val="tx1"/>
          </a:solidFill>
          <a:latin typeface="Arial" pitchFamily="34" charset="0"/>
          <a:cs typeface="Arial" pitchFamily="34" charset="0"/>
        </a:defRPr>
      </a:lvl9pPr>
    </p:titleStyle>
    <p:bodyStyle>
      <a:lvl1pPr marL="273050" indent="-273050" algn="l" rtl="0" eaLnBrk="1" fontAlgn="base" hangingPunct="1">
        <a:spcBef>
          <a:spcPct val="20000"/>
        </a:spcBef>
        <a:spcAft>
          <a:spcPct val="0"/>
        </a:spcAft>
        <a:buClr>
          <a:srgbClr val="CF1C21"/>
        </a:buClr>
        <a:buSzPct val="80000"/>
        <a:buFont typeface="Wingdings" pitchFamily="2" charset="2"/>
        <a:buChar char="§"/>
        <a:defRPr sz="2200" kern="1200">
          <a:solidFill>
            <a:schemeClr val="tx1"/>
          </a:solidFill>
          <a:latin typeface="Arial" pitchFamily="34" charset="0"/>
          <a:ea typeface="+mn-ea"/>
          <a:cs typeface="Arial" pitchFamily="34" charset="0"/>
        </a:defRPr>
      </a:lvl1pPr>
      <a:lvl2pPr marL="450850" indent="-177800" algn="l" rtl="0" eaLnBrk="1" fontAlgn="base" hangingPunct="1">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2pPr>
      <a:lvl3pPr marL="627063" indent="-176213" algn="l" rtl="0" eaLnBrk="1" fontAlgn="base" hangingPunct="1">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3pPr>
      <a:lvl4pPr marL="627063" indent="-176213" algn="l" rtl="0" eaLnBrk="1" fontAlgn="base" hangingPunct="1">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4pPr>
      <a:lvl5pPr marL="627063" indent="-176213" algn="l" rtl="0" eaLnBrk="1" fontAlgn="base" hangingPunct="1">
        <a:spcBef>
          <a:spcPct val="20000"/>
        </a:spcBef>
        <a:spcAft>
          <a:spcPct val="0"/>
        </a:spcAft>
        <a:buClr>
          <a:srgbClr val="CF1C21"/>
        </a:buClr>
        <a:buSzPct val="80000"/>
        <a:buFont typeface="Wingdings" pitchFamily="2" charset="2"/>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5" name="Image 14"/>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5004048" y="260650"/>
            <a:ext cx="3737926" cy="553245"/>
          </a:xfrm>
          <a:prstGeom prst="rect">
            <a:avLst/>
          </a:prstGeom>
        </p:spPr>
      </p:pic>
      <p:sp>
        <p:nvSpPr>
          <p:cNvPr id="16" name="Title Placeholder 1"/>
          <p:cNvSpPr>
            <a:spLocks noGrp="1"/>
          </p:cNvSpPr>
          <p:nvPr>
            <p:ph type="title"/>
          </p:nvPr>
        </p:nvSpPr>
        <p:spPr bwMode="auto">
          <a:xfrm>
            <a:off x="395536" y="908720"/>
            <a:ext cx="828092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endParaRPr lang="en-GB" dirty="0"/>
          </a:p>
        </p:txBody>
      </p:sp>
      <p:sp>
        <p:nvSpPr>
          <p:cNvPr id="18" name="Text Placeholder 2"/>
          <p:cNvSpPr>
            <a:spLocks noGrp="1"/>
          </p:cNvSpPr>
          <p:nvPr>
            <p:ph type="body" idx="1"/>
          </p:nvPr>
        </p:nvSpPr>
        <p:spPr bwMode="auto">
          <a:xfrm>
            <a:off x="1828800" y="2234282"/>
            <a:ext cx="6858000" cy="419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1" name="TextBox 18"/>
          <p:cNvSpPr txBox="1"/>
          <p:nvPr/>
        </p:nvSpPr>
        <p:spPr bwMode="auto">
          <a:xfrm>
            <a:off x="395536" y="404665"/>
            <a:ext cx="3456384" cy="126958"/>
          </a:xfrm>
          <a:prstGeom prst="rect">
            <a:avLst/>
          </a:prstGeom>
          <a:noFill/>
        </p:spPr>
        <p:txBody>
          <a:bodyPr wrap="square" lIns="0" tIns="0" rIns="0" bIns="0">
            <a:spAutoFit/>
          </a:bodyPr>
          <a:lstStyle/>
          <a:p>
            <a:pPr algn="l" fontAlgn="auto">
              <a:spcBef>
                <a:spcPts val="0"/>
              </a:spcBef>
              <a:spcAft>
                <a:spcPts val="0"/>
              </a:spcAft>
              <a:defRPr/>
            </a:pPr>
            <a:endParaRPr lang="en-US" sz="825" b="0" dirty="0">
              <a:solidFill>
                <a:schemeClr val="tx1"/>
              </a:solidFill>
              <a:latin typeface="Arial" pitchFamily="34" charset="0"/>
              <a:cs typeface="Arial" pitchFamily="34" charset="0"/>
            </a:endParaRPr>
          </a:p>
        </p:txBody>
      </p:sp>
      <p:cxnSp>
        <p:nvCxnSpPr>
          <p:cNvPr id="3" name="Connecteur droit 2"/>
          <p:cNvCxnSpPr/>
          <p:nvPr userDrawn="1"/>
        </p:nvCxnSpPr>
        <p:spPr>
          <a:xfrm>
            <a:off x="395536" y="332656"/>
            <a:ext cx="3456384" cy="0"/>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2" name="Picture 1"/>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452712" y="414633"/>
            <a:ext cx="481236" cy="481236"/>
          </a:xfrm>
          <a:prstGeom prst="rect">
            <a:avLst/>
          </a:prstGeom>
        </p:spPr>
      </p:pic>
      <p:pic>
        <p:nvPicPr>
          <p:cNvPr id="4" name="Picture 3"/>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934977" y="410635"/>
            <a:ext cx="481236" cy="481236"/>
          </a:xfrm>
          <a:prstGeom prst="rect">
            <a:avLst/>
          </a:prstGeom>
        </p:spPr>
      </p:pic>
      <p:pic>
        <p:nvPicPr>
          <p:cNvPr id="5" name="Picture 4"/>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428595" y="414633"/>
            <a:ext cx="477116" cy="477116"/>
          </a:xfrm>
          <a:prstGeom prst="rect">
            <a:avLst/>
          </a:prstGeom>
        </p:spPr>
      </p:pic>
      <p:pic>
        <p:nvPicPr>
          <p:cNvPr id="6" name="Picture 5"/>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889189" y="410757"/>
            <a:ext cx="469079" cy="480992"/>
          </a:xfrm>
          <a:prstGeom prst="rect">
            <a:avLst/>
          </a:prstGeom>
        </p:spPr>
      </p:pic>
    </p:spTree>
    <p:extLst>
      <p:ext uri="{BB962C8B-B14F-4D97-AF65-F5344CB8AC3E}">
        <p14:creationId xmlns:p14="http://schemas.microsoft.com/office/powerpoint/2010/main" val="2086342238"/>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Lst>
  <p:txStyles>
    <p:titleStyle>
      <a:lvl1pPr algn="l" rtl="0" eaLnBrk="1" fontAlgn="base" hangingPunct="1">
        <a:spcBef>
          <a:spcPct val="0"/>
        </a:spcBef>
        <a:spcAft>
          <a:spcPct val="0"/>
        </a:spcAft>
        <a:defRPr sz="1950" b="1" i="1" kern="1200">
          <a:solidFill>
            <a:schemeClr val="tx1"/>
          </a:solidFill>
          <a:latin typeface="Arial" pitchFamily="34" charset="0"/>
          <a:ea typeface="+mj-ea"/>
          <a:cs typeface="Arial" pitchFamily="34" charset="0"/>
        </a:defRPr>
      </a:lvl1pPr>
      <a:lvl2pPr algn="l" rtl="0" eaLnBrk="1" fontAlgn="base" hangingPunct="1">
        <a:spcBef>
          <a:spcPct val="0"/>
        </a:spcBef>
        <a:spcAft>
          <a:spcPct val="0"/>
        </a:spcAft>
        <a:defRPr sz="1950" b="1" i="1">
          <a:solidFill>
            <a:schemeClr val="tx1"/>
          </a:solidFill>
          <a:latin typeface="Arial" pitchFamily="34" charset="0"/>
          <a:cs typeface="Arial" pitchFamily="34" charset="0"/>
        </a:defRPr>
      </a:lvl2pPr>
      <a:lvl3pPr algn="l" rtl="0" eaLnBrk="1" fontAlgn="base" hangingPunct="1">
        <a:spcBef>
          <a:spcPct val="0"/>
        </a:spcBef>
        <a:spcAft>
          <a:spcPct val="0"/>
        </a:spcAft>
        <a:defRPr sz="1950" b="1" i="1">
          <a:solidFill>
            <a:schemeClr val="tx1"/>
          </a:solidFill>
          <a:latin typeface="Arial" pitchFamily="34" charset="0"/>
          <a:cs typeface="Arial" pitchFamily="34" charset="0"/>
        </a:defRPr>
      </a:lvl3pPr>
      <a:lvl4pPr algn="l" rtl="0" eaLnBrk="1" fontAlgn="base" hangingPunct="1">
        <a:spcBef>
          <a:spcPct val="0"/>
        </a:spcBef>
        <a:spcAft>
          <a:spcPct val="0"/>
        </a:spcAft>
        <a:defRPr sz="1950" b="1" i="1">
          <a:solidFill>
            <a:schemeClr val="tx1"/>
          </a:solidFill>
          <a:latin typeface="Arial" pitchFamily="34" charset="0"/>
          <a:cs typeface="Arial" pitchFamily="34" charset="0"/>
        </a:defRPr>
      </a:lvl4pPr>
      <a:lvl5pPr algn="l" rtl="0" eaLnBrk="1" fontAlgn="base" hangingPunct="1">
        <a:spcBef>
          <a:spcPct val="0"/>
        </a:spcBef>
        <a:spcAft>
          <a:spcPct val="0"/>
        </a:spcAft>
        <a:defRPr sz="1950" b="1" i="1">
          <a:solidFill>
            <a:schemeClr val="tx1"/>
          </a:solidFill>
          <a:latin typeface="Arial" pitchFamily="34" charset="0"/>
          <a:cs typeface="Arial" pitchFamily="34" charset="0"/>
        </a:defRPr>
      </a:lvl5pPr>
      <a:lvl6pPr marL="342900" algn="l" rtl="0" eaLnBrk="1" fontAlgn="base" hangingPunct="1">
        <a:spcBef>
          <a:spcPct val="0"/>
        </a:spcBef>
        <a:spcAft>
          <a:spcPct val="0"/>
        </a:spcAft>
        <a:defRPr sz="1950" b="1" i="1">
          <a:solidFill>
            <a:schemeClr val="tx1"/>
          </a:solidFill>
          <a:latin typeface="Arial" pitchFamily="34" charset="0"/>
          <a:cs typeface="Arial" pitchFamily="34" charset="0"/>
        </a:defRPr>
      </a:lvl6pPr>
      <a:lvl7pPr marL="685800" algn="l" rtl="0" eaLnBrk="1" fontAlgn="base" hangingPunct="1">
        <a:spcBef>
          <a:spcPct val="0"/>
        </a:spcBef>
        <a:spcAft>
          <a:spcPct val="0"/>
        </a:spcAft>
        <a:defRPr sz="1950" b="1" i="1">
          <a:solidFill>
            <a:schemeClr val="tx1"/>
          </a:solidFill>
          <a:latin typeface="Arial" pitchFamily="34" charset="0"/>
          <a:cs typeface="Arial" pitchFamily="34" charset="0"/>
        </a:defRPr>
      </a:lvl7pPr>
      <a:lvl8pPr marL="1028700" algn="l" rtl="0" eaLnBrk="1" fontAlgn="base" hangingPunct="1">
        <a:spcBef>
          <a:spcPct val="0"/>
        </a:spcBef>
        <a:spcAft>
          <a:spcPct val="0"/>
        </a:spcAft>
        <a:defRPr sz="1950" b="1" i="1">
          <a:solidFill>
            <a:schemeClr val="tx1"/>
          </a:solidFill>
          <a:latin typeface="Arial" pitchFamily="34" charset="0"/>
          <a:cs typeface="Arial" pitchFamily="34" charset="0"/>
        </a:defRPr>
      </a:lvl8pPr>
      <a:lvl9pPr marL="1371600" algn="l" rtl="0" eaLnBrk="1" fontAlgn="base" hangingPunct="1">
        <a:spcBef>
          <a:spcPct val="0"/>
        </a:spcBef>
        <a:spcAft>
          <a:spcPct val="0"/>
        </a:spcAft>
        <a:defRPr sz="1950" b="1" i="1">
          <a:solidFill>
            <a:schemeClr val="tx1"/>
          </a:solidFill>
          <a:latin typeface="Arial" pitchFamily="34" charset="0"/>
          <a:cs typeface="Arial" pitchFamily="34" charset="0"/>
        </a:defRPr>
      </a:lvl9pPr>
    </p:titleStyle>
    <p:bodyStyle>
      <a:lvl1pPr marL="204788" indent="-204788" algn="l" rtl="0" eaLnBrk="1" fontAlgn="base" hangingPunct="1">
        <a:spcBef>
          <a:spcPct val="20000"/>
        </a:spcBef>
        <a:spcAft>
          <a:spcPct val="0"/>
        </a:spcAft>
        <a:buClr>
          <a:srgbClr val="CF1C21"/>
        </a:buClr>
        <a:buSzPct val="80000"/>
        <a:buFont typeface="Wingdings" pitchFamily="2" charset="2"/>
        <a:buChar char="§"/>
        <a:defRPr sz="1650" kern="1200">
          <a:solidFill>
            <a:schemeClr val="tx1"/>
          </a:solidFill>
          <a:latin typeface="Arial" pitchFamily="34" charset="0"/>
          <a:ea typeface="+mn-ea"/>
          <a:cs typeface="Arial" pitchFamily="34" charset="0"/>
        </a:defRPr>
      </a:lvl1pPr>
      <a:lvl2pPr marL="338138" indent="-133350" algn="l" rtl="0" eaLnBrk="1" fontAlgn="base" hangingPunct="1">
        <a:spcBef>
          <a:spcPct val="20000"/>
        </a:spcBef>
        <a:spcAft>
          <a:spcPct val="0"/>
        </a:spcAft>
        <a:buClr>
          <a:srgbClr val="CF1C21"/>
        </a:buClr>
        <a:buSzPct val="80000"/>
        <a:buFont typeface="Wingdings" pitchFamily="2" charset="2"/>
        <a:buChar char="§"/>
        <a:defRPr sz="1500" kern="1200">
          <a:solidFill>
            <a:schemeClr val="tx1"/>
          </a:solidFill>
          <a:latin typeface="Arial" pitchFamily="34" charset="0"/>
          <a:ea typeface="+mn-ea"/>
          <a:cs typeface="Arial" pitchFamily="34" charset="0"/>
        </a:defRPr>
      </a:lvl2pPr>
      <a:lvl3pPr marL="470297" indent="-132160" algn="l" rtl="0" eaLnBrk="1" fontAlgn="base" hangingPunct="1">
        <a:spcBef>
          <a:spcPct val="20000"/>
        </a:spcBef>
        <a:spcAft>
          <a:spcPct val="0"/>
        </a:spcAft>
        <a:buClr>
          <a:srgbClr val="CF1C21"/>
        </a:buClr>
        <a:buSzPct val="80000"/>
        <a:buFont typeface="Wingdings" pitchFamily="2" charset="2"/>
        <a:buChar char="§"/>
        <a:defRPr sz="1500" kern="1200">
          <a:solidFill>
            <a:schemeClr val="tx1"/>
          </a:solidFill>
          <a:latin typeface="Arial" pitchFamily="34" charset="0"/>
          <a:ea typeface="+mn-ea"/>
          <a:cs typeface="Arial" pitchFamily="34" charset="0"/>
        </a:defRPr>
      </a:lvl3pPr>
      <a:lvl4pPr marL="470297" indent="-132160" algn="l" rtl="0" eaLnBrk="1" fontAlgn="base" hangingPunct="1">
        <a:spcBef>
          <a:spcPct val="20000"/>
        </a:spcBef>
        <a:spcAft>
          <a:spcPct val="0"/>
        </a:spcAft>
        <a:buClr>
          <a:srgbClr val="CF1C21"/>
        </a:buClr>
        <a:buSzPct val="80000"/>
        <a:buFont typeface="Wingdings" pitchFamily="2" charset="2"/>
        <a:buChar char="§"/>
        <a:defRPr sz="1500" kern="1200">
          <a:solidFill>
            <a:schemeClr val="tx1"/>
          </a:solidFill>
          <a:latin typeface="Arial" pitchFamily="34" charset="0"/>
          <a:ea typeface="+mn-ea"/>
          <a:cs typeface="Arial" pitchFamily="34" charset="0"/>
        </a:defRPr>
      </a:lvl4pPr>
      <a:lvl5pPr marL="470297" indent="-132160" algn="l" rtl="0" eaLnBrk="1" fontAlgn="base" hangingPunct="1">
        <a:spcBef>
          <a:spcPct val="20000"/>
        </a:spcBef>
        <a:spcAft>
          <a:spcPct val="0"/>
        </a:spcAft>
        <a:buClr>
          <a:srgbClr val="CF1C21"/>
        </a:buClr>
        <a:buSzPct val="80000"/>
        <a:buFont typeface="Wingdings" pitchFamily="2" charset="2"/>
        <a:buChar char="§"/>
        <a:defRPr sz="1500" kern="1200">
          <a:solidFill>
            <a:schemeClr val="tx1"/>
          </a:solidFill>
          <a:latin typeface="Arial" pitchFamily="34" charset="0"/>
          <a:ea typeface="+mn-ea"/>
          <a:cs typeface="Arial" pitchFamily="34"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7.emf"/><Relationship Id="rId4" Type="http://schemas.openxmlformats.org/officeDocument/2006/relationships/image" Target="../media/image16.emf"/></Relationships>
</file>

<file path=ppt/slides/_rels/slide11.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7.xml"/><Relationship Id="rId4" Type="http://schemas.openxmlformats.org/officeDocument/2006/relationships/image" Target="../media/image20.em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hyperlink" Target="https://www.youtube.com/watch?v=_LYX_v-B51Q" TargetMode="Externa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avarchives.icrc.org/Film/18645"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ctrTitle"/>
          </p:nvPr>
        </p:nvSpPr>
        <p:spPr>
          <a:xfrm>
            <a:off x="990600" y="2819400"/>
            <a:ext cx="7239000" cy="647700"/>
          </a:xfrm>
        </p:spPr>
        <p:txBody>
          <a:bodyPr/>
          <a:lstStyle/>
          <a:p>
            <a:r>
              <a:rPr lang="en-GB" sz="2800" dirty="0"/>
              <a:t>Day 2: Welcome back</a:t>
            </a:r>
            <a:br>
              <a:rPr lang="en-GB" sz="2800" dirty="0"/>
            </a:br>
            <a:endParaRPr lang="en-GB" dirty="0">
              <a:latin typeface="Arial" charset="0"/>
              <a:cs typeface="Arial" charset="0"/>
            </a:endParaRPr>
          </a:p>
        </p:txBody>
      </p:sp>
      <p:sp>
        <p:nvSpPr>
          <p:cNvPr id="10243" name="Subtitle 2"/>
          <p:cNvSpPr>
            <a:spLocks noGrp="1"/>
          </p:cNvSpPr>
          <p:nvPr>
            <p:ph type="subTitle" idx="1"/>
          </p:nvPr>
        </p:nvSpPr>
        <p:spPr/>
        <p:txBody>
          <a:bodyPr>
            <a:normAutofit/>
          </a:bodyPr>
          <a:lstStyle/>
          <a:p>
            <a:r>
              <a:rPr lang="en-GB" sz="1600" dirty="0">
                <a:solidFill>
                  <a:schemeClr val="bg1"/>
                </a:solidFill>
              </a:rPr>
              <a:t>Presentation for the IFRC Sexual and Gender-based Violence course</a:t>
            </a:r>
          </a:p>
          <a:p>
            <a:endParaRPr lang="en-GB" dirty="0">
              <a:latin typeface="Arial" charset="0"/>
              <a:cs typeface="Arial"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Bilde 4"/>
          <p:cNvPicPr>
            <a:picLocks noChangeAspect="1"/>
          </p:cNvPicPr>
          <p:nvPr/>
        </p:nvPicPr>
        <p:blipFill>
          <a:blip r:embed="rId3"/>
          <a:stretch>
            <a:fillRect/>
          </a:stretch>
        </p:blipFill>
        <p:spPr>
          <a:xfrm>
            <a:off x="2789439" y="1484784"/>
            <a:ext cx="3124463" cy="4263188"/>
          </a:xfrm>
          <a:prstGeom prst="rect">
            <a:avLst/>
          </a:prstGeom>
        </p:spPr>
      </p:pic>
      <p:pic>
        <p:nvPicPr>
          <p:cNvPr id="7" name="Bilde 6"/>
          <p:cNvPicPr>
            <a:picLocks noChangeAspect="1"/>
          </p:cNvPicPr>
          <p:nvPr/>
        </p:nvPicPr>
        <p:blipFill>
          <a:blip r:embed="rId4"/>
          <a:stretch>
            <a:fillRect/>
          </a:stretch>
        </p:blipFill>
        <p:spPr>
          <a:xfrm>
            <a:off x="5891860" y="692696"/>
            <a:ext cx="3416469" cy="4248563"/>
          </a:xfrm>
          <a:prstGeom prst="rect">
            <a:avLst/>
          </a:prstGeom>
        </p:spPr>
      </p:pic>
      <p:pic>
        <p:nvPicPr>
          <p:cNvPr id="10" name="Bilde 9"/>
          <p:cNvPicPr>
            <a:picLocks noChangeAspect="1"/>
          </p:cNvPicPr>
          <p:nvPr/>
        </p:nvPicPr>
        <p:blipFill>
          <a:blip r:embed="rId5"/>
          <a:stretch>
            <a:fillRect/>
          </a:stretch>
        </p:blipFill>
        <p:spPr>
          <a:xfrm>
            <a:off x="-83029" y="10589"/>
            <a:ext cx="2890858" cy="4285125"/>
          </a:xfrm>
          <a:prstGeom prst="rect">
            <a:avLst/>
          </a:prstGeom>
        </p:spPr>
      </p:pic>
    </p:spTree>
    <p:extLst>
      <p:ext uri="{BB962C8B-B14F-4D97-AF65-F5344CB8AC3E}">
        <p14:creationId xmlns:p14="http://schemas.microsoft.com/office/powerpoint/2010/main" val="3694032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Bilde 3"/>
          <p:cNvPicPr>
            <a:picLocks noChangeAspect="1"/>
          </p:cNvPicPr>
          <p:nvPr/>
        </p:nvPicPr>
        <p:blipFill>
          <a:blip r:embed="rId2"/>
          <a:stretch>
            <a:fillRect/>
          </a:stretch>
        </p:blipFill>
        <p:spPr>
          <a:xfrm>
            <a:off x="107504" y="-1971600"/>
            <a:ext cx="3066062" cy="4263188"/>
          </a:xfrm>
          <a:prstGeom prst="rect">
            <a:avLst/>
          </a:prstGeom>
        </p:spPr>
      </p:pic>
      <p:pic>
        <p:nvPicPr>
          <p:cNvPr id="5" name="Bilde 4"/>
          <p:cNvPicPr>
            <a:picLocks noChangeAspect="1"/>
          </p:cNvPicPr>
          <p:nvPr/>
        </p:nvPicPr>
        <p:blipFill>
          <a:blip r:embed="rId3"/>
          <a:stretch>
            <a:fillRect/>
          </a:stretch>
        </p:blipFill>
        <p:spPr>
          <a:xfrm>
            <a:off x="5364088" y="130744"/>
            <a:ext cx="3416469" cy="4321688"/>
          </a:xfrm>
          <a:prstGeom prst="rect">
            <a:avLst/>
          </a:prstGeom>
        </p:spPr>
      </p:pic>
      <p:pic>
        <p:nvPicPr>
          <p:cNvPr id="6" name="Bilde 5"/>
          <p:cNvPicPr>
            <a:picLocks noChangeAspect="1"/>
          </p:cNvPicPr>
          <p:nvPr/>
        </p:nvPicPr>
        <p:blipFill>
          <a:blip r:embed="rId4"/>
          <a:stretch>
            <a:fillRect/>
          </a:stretch>
        </p:blipFill>
        <p:spPr>
          <a:xfrm>
            <a:off x="1331640" y="2543625"/>
            <a:ext cx="3416469" cy="4314375"/>
          </a:xfrm>
          <a:prstGeom prst="rect">
            <a:avLst/>
          </a:prstGeom>
        </p:spPr>
      </p:pic>
    </p:spTree>
    <p:extLst>
      <p:ext uri="{BB962C8B-B14F-4D97-AF65-F5344CB8AC3E}">
        <p14:creationId xmlns:p14="http://schemas.microsoft.com/office/powerpoint/2010/main" val="697904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Making referrals</a:t>
            </a:r>
          </a:p>
        </p:txBody>
      </p:sp>
      <p:sp>
        <p:nvSpPr>
          <p:cNvPr id="3" name="Plassholder for innhold 2"/>
          <p:cNvSpPr>
            <a:spLocks noGrp="1"/>
          </p:cNvSpPr>
          <p:nvPr>
            <p:ph idx="1"/>
          </p:nvPr>
        </p:nvSpPr>
        <p:spPr>
          <a:xfrm>
            <a:off x="395536" y="2348880"/>
            <a:ext cx="8291264" cy="4176464"/>
          </a:xfrm>
        </p:spPr>
        <p:txBody>
          <a:bodyPr/>
          <a:lstStyle/>
          <a:p>
            <a:r>
              <a:rPr lang="en-GB" dirty="0"/>
              <a:t>Keep in mind that the person affected can choose not to be referred if they are adult</a:t>
            </a:r>
          </a:p>
          <a:p>
            <a:endParaRPr lang="en-GB" dirty="0"/>
          </a:p>
          <a:p>
            <a:pPr marL="342900" lvl="0" indent="-342900">
              <a:lnSpc>
                <a:spcPct val="106000"/>
              </a:lnSpc>
              <a:spcAft>
                <a:spcPts val="800"/>
              </a:spcAft>
              <a:buFont typeface="Symbol" panose="05050102010706020507" pitchFamily="18" charset="2"/>
              <a:buChar char=""/>
            </a:pPr>
            <a:r>
              <a:rPr lang="en-US" dirty="0">
                <a:ea typeface="Calibri" panose="020F0502020204030204" pitchFamily="34" charset="0"/>
              </a:rPr>
              <a:t>When the affected person is a child all personnel are obliged to ensure that IFRC policy and local laws are followed</a:t>
            </a:r>
          </a:p>
          <a:p>
            <a:pPr marL="342900" lvl="0" indent="-342900">
              <a:lnSpc>
                <a:spcPct val="106000"/>
              </a:lnSpc>
              <a:spcAft>
                <a:spcPts val="800"/>
              </a:spcAft>
              <a:buFont typeface="Symbol" panose="05050102010706020507" pitchFamily="18" charset="2"/>
              <a:buChar char=""/>
            </a:pPr>
            <a:endParaRPr lang="en-GB" dirty="0">
              <a:ea typeface="Calibri" panose="020F0502020204030204" pitchFamily="34" charset="0"/>
            </a:endParaRPr>
          </a:p>
          <a:p>
            <a:pPr marL="342900" lvl="0" indent="-342900">
              <a:lnSpc>
                <a:spcPct val="106000"/>
              </a:lnSpc>
              <a:spcAft>
                <a:spcPts val="800"/>
              </a:spcAft>
              <a:buFont typeface="Symbol" panose="05050102010706020507" pitchFamily="18" charset="2"/>
              <a:buChar char=""/>
            </a:pPr>
            <a:r>
              <a:rPr lang="en-US" dirty="0">
                <a:ea typeface="Calibri" panose="020F0502020204030204" pitchFamily="34" charset="0"/>
              </a:rPr>
              <a:t>If the affected person agrees to the referral, obtain consent before sharing information </a:t>
            </a:r>
            <a:endParaRPr lang="en-GB" dirty="0">
              <a:ea typeface="Calibri" panose="020F0502020204030204" pitchFamily="34" charset="0"/>
            </a:endParaRPr>
          </a:p>
          <a:p>
            <a:endParaRPr lang="nb-NO" dirty="0"/>
          </a:p>
        </p:txBody>
      </p:sp>
    </p:spTree>
    <p:extLst>
      <p:ext uri="{BB962C8B-B14F-4D97-AF65-F5344CB8AC3E}">
        <p14:creationId xmlns:p14="http://schemas.microsoft.com/office/powerpoint/2010/main" val="375284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Making referrals</a:t>
            </a:r>
          </a:p>
        </p:txBody>
      </p:sp>
      <p:sp>
        <p:nvSpPr>
          <p:cNvPr id="3" name="Plassholder for innhold 2"/>
          <p:cNvSpPr>
            <a:spLocks noGrp="1"/>
          </p:cNvSpPr>
          <p:nvPr>
            <p:ph idx="1"/>
          </p:nvPr>
        </p:nvSpPr>
        <p:spPr>
          <a:xfrm>
            <a:off x="3419872" y="2422922"/>
            <a:ext cx="5256584" cy="4398380"/>
          </a:xfrm>
        </p:spPr>
        <p:txBody>
          <a:bodyPr/>
          <a:lstStyle/>
          <a:p>
            <a:pPr marL="342900" lvl="0" indent="-342900">
              <a:lnSpc>
                <a:spcPct val="106000"/>
              </a:lnSpc>
              <a:spcAft>
                <a:spcPts val="800"/>
              </a:spcAft>
              <a:buFont typeface="Symbol" panose="05050102010706020507" pitchFamily="18" charset="2"/>
              <a:buChar char=""/>
            </a:pPr>
            <a:r>
              <a:rPr lang="en-US" sz="2000" dirty="0">
                <a:ea typeface="Calibri" panose="020F0502020204030204" pitchFamily="34" charset="0"/>
              </a:rPr>
              <a:t>Make the referral according to established procedures and accompany the person if needed and possible </a:t>
            </a:r>
            <a:endParaRPr lang="en-GB" sz="2000" dirty="0">
              <a:ea typeface="Calibri" panose="020F0502020204030204" pitchFamily="34" charset="0"/>
            </a:endParaRPr>
          </a:p>
          <a:p>
            <a:pPr marL="342900" lvl="0" indent="-342900">
              <a:lnSpc>
                <a:spcPct val="106000"/>
              </a:lnSpc>
              <a:spcAft>
                <a:spcPts val="800"/>
              </a:spcAft>
              <a:buFont typeface="Symbol" panose="05050102010706020507" pitchFamily="18" charset="2"/>
              <a:buChar char=""/>
            </a:pPr>
            <a:r>
              <a:rPr lang="en-US" sz="2000" dirty="0">
                <a:ea typeface="Calibri" panose="020F0502020204030204" pitchFamily="34" charset="0"/>
              </a:rPr>
              <a:t>Follow-up with the affected person and the receiving agency to ensure the referral was successful </a:t>
            </a:r>
            <a:endParaRPr lang="en-GB" sz="2000" dirty="0">
              <a:ea typeface="Calibri" panose="020F0502020204030204" pitchFamily="34" charset="0"/>
            </a:endParaRPr>
          </a:p>
          <a:p>
            <a:pPr marL="342900" lvl="0" indent="-342900">
              <a:spcAft>
                <a:spcPts val="800"/>
              </a:spcAft>
              <a:buFont typeface="Symbol" panose="05050102010706020507" pitchFamily="18" charset="2"/>
              <a:buChar char=""/>
            </a:pPr>
            <a:r>
              <a:rPr lang="en-US" sz="2000" b="1" dirty="0">
                <a:ea typeface="Calibri" panose="020F0502020204030204" pitchFamily="34" charset="0"/>
              </a:rPr>
              <a:t>Document the case and the referral in writing, and share this with your line manager</a:t>
            </a:r>
            <a:endParaRPr lang="en-GB" sz="2000" dirty="0">
              <a:ea typeface="Calibri" panose="020F0502020204030204" pitchFamily="34" charset="0"/>
            </a:endParaRPr>
          </a:p>
          <a:p>
            <a:endParaRPr lang="nb-NO" dirty="0"/>
          </a:p>
        </p:txBody>
      </p:sp>
      <p:pic>
        <p:nvPicPr>
          <p:cNvPr id="4" name="Picture 3"/>
          <p:cNvPicPr>
            <a:picLocks noChangeAspect="1"/>
          </p:cNvPicPr>
          <p:nvPr/>
        </p:nvPicPr>
        <p:blipFill>
          <a:blip r:embed="rId3"/>
          <a:stretch>
            <a:fillRect/>
          </a:stretch>
        </p:blipFill>
        <p:spPr>
          <a:xfrm>
            <a:off x="395536" y="2204864"/>
            <a:ext cx="2881481" cy="4398380"/>
          </a:xfrm>
          <a:prstGeom prst="rect">
            <a:avLst/>
          </a:prstGeom>
        </p:spPr>
      </p:pic>
    </p:spTree>
    <p:extLst>
      <p:ext uri="{BB962C8B-B14F-4D97-AF65-F5344CB8AC3E}">
        <p14:creationId xmlns:p14="http://schemas.microsoft.com/office/powerpoint/2010/main" val="3073657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Data </a:t>
            </a:r>
            <a:r>
              <a:rPr lang="nb-NO" dirty="0" err="1"/>
              <a:t>collection</a:t>
            </a:r>
            <a:r>
              <a:rPr lang="nb-NO" dirty="0"/>
              <a:t> and </a:t>
            </a:r>
            <a:r>
              <a:rPr lang="nb-NO" dirty="0" err="1"/>
              <a:t>storage</a:t>
            </a:r>
            <a:endParaRPr lang="nb-NO" dirty="0"/>
          </a:p>
        </p:txBody>
      </p:sp>
      <p:sp>
        <p:nvSpPr>
          <p:cNvPr id="3" name="Plassholder for innhold 2"/>
          <p:cNvSpPr>
            <a:spLocks noGrp="1"/>
          </p:cNvSpPr>
          <p:nvPr>
            <p:ph idx="1"/>
          </p:nvPr>
        </p:nvSpPr>
        <p:spPr>
          <a:xfrm>
            <a:off x="395536" y="2234282"/>
            <a:ext cx="8291264" cy="4191000"/>
          </a:xfrm>
        </p:spPr>
        <p:txBody>
          <a:bodyPr/>
          <a:lstStyle/>
          <a:p>
            <a:r>
              <a:rPr lang="nb-NO" dirty="0" err="1"/>
              <a:t>Incident</a:t>
            </a:r>
            <a:r>
              <a:rPr lang="nb-NO" dirty="0"/>
              <a:t> data </a:t>
            </a:r>
            <a:r>
              <a:rPr lang="nb-NO" dirty="0" err="1"/>
              <a:t>should</a:t>
            </a:r>
            <a:r>
              <a:rPr lang="nb-NO" dirty="0"/>
              <a:t> </a:t>
            </a:r>
            <a:r>
              <a:rPr lang="nb-NO" dirty="0" err="1"/>
              <a:t>only</a:t>
            </a:r>
            <a:r>
              <a:rPr lang="nb-NO" dirty="0"/>
              <a:t> be </a:t>
            </a:r>
            <a:r>
              <a:rPr lang="nb-NO" dirty="0" err="1"/>
              <a:t>collected</a:t>
            </a:r>
            <a:r>
              <a:rPr lang="nb-NO" dirty="0"/>
              <a:t> by </a:t>
            </a:r>
            <a:r>
              <a:rPr lang="nb-NO" dirty="0" err="1"/>
              <a:t>organisations</a:t>
            </a:r>
            <a:r>
              <a:rPr lang="nb-NO" dirty="0"/>
              <a:t> </a:t>
            </a:r>
            <a:r>
              <a:rPr lang="nb-NO" dirty="0" err="1"/>
              <a:t>that</a:t>
            </a:r>
            <a:r>
              <a:rPr lang="nb-NO" dirty="0"/>
              <a:t> </a:t>
            </a:r>
            <a:r>
              <a:rPr lang="nb-NO" dirty="0" err="1"/>
              <a:t>provide</a:t>
            </a:r>
            <a:r>
              <a:rPr lang="nb-NO" dirty="0"/>
              <a:t> </a:t>
            </a:r>
            <a:r>
              <a:rPr lang="nb-NO" dirty="0" err="1"/>
              <a:t>direct</a:t>
            </a:r>
            <a:r>
              <a:rPr lang="nb-NO" dirty="0"/>
              <a:t> services to </a:t>
            </a:r>
            <a:r>
              <a:rPr lang="nb-NO" dirty="0" err="1"/>
              <a:t>survivors</a:t>
            </a:r>
            <a:endParaRPr lang="nb-NO" dirty="0"/>
          </a:p>
          <a:p>
            <a:r>
              <a:rPr lang="nb-NO" dirty="0" err="1"/>
              <a:t>Always</a:t>
            </a:r>
            <a:r>
              <a:rPr lang="nb-NO" dirty="0"/>
              <a:t> start </a:t>
            </a:r>
            <a:r>
              <a:rPr lang="nb-NO" dirty="0" err="1"/>
              <a:t>with</a:t>
            </a:r>
            <a:r>
              <a:rPr lang="nb-NO" dirty="0"/>
              <a:t> </a:t>
            </a:r>
            <a:r>
              <a:rPr lang="nb-NO" dirty="0" err="1"/>
              <a:t>explaining</a:t>
            </a:r>
            <a:r>
              <a:rPr lang="nb-NO" dirty="0"/>
              <a:t> </a:t>
            </a:r>
            <a:r>
              <a:rPr lang="nb-NO" dirty="0" err="1"/>
              <a:t>why</a:t>
            </a:r>
            <a:r>
              <a:rPr lang="nb-NO" dirty="0"/>
              <a:t> data is </a:t>
            </a:r>
            <a:r>
              <a:rPr lang="nb-NO" dirty="0" err="1"/>
              <a:t>collected</a:t>
            </a:r>
            <a:r>
              <a:rPr lang="nb-NO" dirty="0"/>
              <a:t>, for </a:t>
            </a:r>
            <a:r>
              <a:rPr lang="nb-NO" dirty="0" err="1"/>
              <a:t>what</a:t>
            </a:r>
            <a:r>
              <a:rPr lang="nb-NO" dirty="0"/>
              <a:t> purpose, and </a:t>
            </a:r>
            <a:r>
              <a:rPr lang="nb-NO" dirty="0" err="1"/>
              <a:t>that</a:t>
            </a:r>
            <a:r>
              <a:rPr lang="nb-NO" dirty="0"/>
              <a:t> </a:t>
            </a:r>
            <a:r>
              <a:rPr lang="nb-NO" dirty="0" err="1"/>
              <a:t>they</a:t>
            </a:r>
            <a:r>
              <a:rPr lang="nb-NO" dirty="0"/>
              <a:t> </a:t>
            </a:r>
            <a:r>
              <a:rPr lang="nb-NO" dirty="0" err="1"/>
              <a:t>can</a:t>
            </a:r>
            <a:r>
              <a:rPr lang="nb-NO" dirty="0"/>
              <a:t> </a:t>
            </a:r>
            <a:r>
              <a:rPr lang="nb-NO" dirty="0" err="1"/>
              <a:t>choose</a:t>
            </a:r>
            <a:r>
              <a:rPr lang="nb-NO" dirty="0"/>
              <a:t> to stop at </a:t>
            </a:r>
            <a:r>
              <a:rPr lang="nb-NO" dirty="0" err="1"/>
              <a:t>any</a:t>
            </a:r>
            <a:r>
              <a:rPr lang="nb-NO" dirty="0"/>
              <a:t> time</a:t>
            </a:r>
          </a:p>
          <a:p>
            <a:r>
              <a:rPr lang="nb-NO" dirty="0"/>
              <a:t>Standard </a:t>
            </a:r>
            <a:r>
              <a:rPr lang="nb-NO" dirty="0" err="1"/>
              <a:t>intake</a:t>
            </a:r>
            <a:r>
              <a:rPr lang="nb-NO" dirty="0"/>
              <a:t> forms (</a:t>
            </a:r>
            <a:r>
              <a:rPr lang="nb-NO" dirty="0" err="1"/>
              <a:t>health</a:t>
            </a:r>
            <a:r>
              <a:rPr lang="nb-NO" dirty="0"/>
              <a:t>, PSS) </a:t>
            </a:r>
            <a:r>
              <a:rPr lang="nb-NO" dirty="0" err="1"/>
              <a:t>include</a:t>
            </a:r>
            <a:r>
              <a:rPr lang="nb-NO" dirty="0"/>
              <a:t> </a:t>
            </a:r>
            <a:r>
              <a:rPr lang="nb-NO" dirty="0" err="1"/>
              <a:t>options</a:t>
            </a:r>
            <a:r>
              <a:rPr lang="nb-NO" dirty="0"/>
              <a:t> for SGBV</a:t>
            </a:r>
          </a:p>
          <a:p>
            <a:r>
              <a:rPr lang="nb-NO" dirty="0"/>
              <a:t>Forms </a:t>
            </a:r>
            <a:r>
              <a:rPr lang="nb-NO" dirty="0" err="1"/>
              <a:t>should</a:t>
            </a:r>
            <a:r>
              <a:rPr lang="nb-NO" dirty="0"/>
              <a:t> </a:t>
            </a:r>
            <a:r>
              <a:rPr lang="nb-NO" dirty="0" err="1"/>
              <a:t>comply</a:t>
            </a:r>
            <a:r>
              <a:rPr lang="nb-NO" dirty="0"/>
              <a:t> </a:t>
            </a:r>
            <a:r>
              <a:rPr lang="nb-NO" dirty="0" err="1"/>
              <a:t>with</a:t>
            </a:r>
            <a:r>
              <a:rPr lang="nb-NO" dirty="0"/>
              <a:t> </a:t>
            </a:r>
            <a:r>
              <a:rPr lang="nb-NO" dirty="0" err="1"/>
              <a:t>national</a:t>
            </a:r>
            <a:r>
              <a:rPr lang="nb-NO" dirty="0"/>
              <a:t> </a:t>
            </a:r>
            <a:r>
              <a:rPr lang="nb-NO" dirty="0" err="1"/>
              <a:t>categories</a:t>
            </a:r>
            <a:r>
              <a:rPr lang="nb-NO" dirty="0"/>
              <a:t>, </a:t>
            </a:r>
            <a:r>
              <a:rPr lang="nb-NO" dirty="0" err="1"/>
              <a:t>if</a:t>
            </a:r>
            <a:r>
              <a:rPr lang="nb-NO" dirty="0"/>
              <a:t> </a:t>
            </a:r>
            <a:r>
              <a:rPr lang="nb-NO" dirty="0" err="1"/>
              <a:t>sufficient</a:t>
            </a:r>
            <a:r>
              <a:rPr lang="nb-NO" dirty="0"/>
              <a:t> (age </a:t>
            </a:r>
            <a:r>
              <a:rPr lang="nb-NO" dirty="0" err="1"/>
              <a:t>disaggregated</a:t>
            </a:r>
            <a:r>
              <a:rPr lang="nb-NO" dirty="0"/>
              <a:t>, </a:t>
            </a:r>
            <a:r>
              <a:rPr lang="nb-NO" dirty="0" err="1"/>
              <a:t>both</a:t>
            </a:r>
            <a:r>
              <a:rPr lang="nb-NO" dirty="0"/>
              <a:t> male and </a:t>
            </a:r>
            <a:r>
              <a:rPr lang="nb-NO" dirty="0" err="1"/>
              <a:t>female</a:t>
            </a:r>
            <a:r>
              <a:rPr lang="nb-NO" dirty="0"/>
              <a:t> </a:t>
            </a:r>
            <a:r>
              <a:rPr lang="nb-NO" dirty="0" err="1"/>
              <a:t>survivors</a:t>
            </a:r>
            <a:r>
              <a:rPr lang="nb-NO" dirty="0"/>
              <a:t>…)</a:t>
            </a:r>
          </a:p>
          <a:p>
            <a:r>
              <a:rPr lang="nb-NO" dirty="0"/>
              <a:t>Data </a:t>
            </a:r>
            <a:r>
              <a:rPr lang="nb-NO" dirty="0" err="1"/>
              <a:t>routines</a:t>
            </a:r>
            <a:r>
              <a:rPr lang="nb-NO" dirty="0"/>
              <a:t> as for </a:t>
            </a:r>
            <a:r>
              <a:rPr lang="nb-NO" dirty="0" err="1"/>
              <a:t>other</a:t>
            </a:r>
            <a:r>
              <a:rPr lang="nb-NO" dirty="0"/>
              <a:t> </a:t>
            </a:r>
            <a:r>
              <a:rPr lang="nb-NO" dirty="0" err="1"/>
              <a:t>health</a:t>
            </a:r>
            <a:r>
              <a:rPr lang="nb-NO" dirty="0"/>
              <a:t> </a:t>
            </a:r>
            <a:r>
              <a:rPr lang="nb-NO" dirty="0" err="1"/>
              <a:t>related</a:t>
            </a:r>
            <a:r>
              <a:rPr lang="nb-NO" dirty="0"/>
              <a:t> data</a:t>
            </a:r>
          </a:p>
          <a:p>
            <a:pPr lvl="1">
              <a:buFont typeface="Wingdings" panose="05000000000000000000" pitchFamily="2" charset="2"/>
              <a:buChar char="Ø"/>
            </a:pPr>
            <a:r>
              <a:rPr lang="nb-NO" dirty="0" err="1"/>
              <a:t>Anonymised</a:t>
            </a:r>
            <a:r>
              <a:rPr lang="nb-NO" dirty="0"/>
              <a:t>, </a:t>
            </a:r>
            <a:r>
              <a:rPr lang="nb-NO" dirty="0" err="1"/>
              <a:t>identification</a:t>
            </a:r>
            <a:r>
              <a:rPr lang="nb-NO" dirty="0"/>
              <a:t> separate</a:t>
            </a:r>
          </a:p>
          <a:p>
            <a:pPr lvl="1">
              <a:buFont typeface="Wingdings" panose="05000000000000000000" pitchFamily="2" charset="2"/>
              <a:buChar char="Ø"/>
            </a:pPr>
            <a:r>
              <a:rPr lang="nb-NO" dirty="0" err="1"/>
              <a:t>Strict</a:t>
            </a:r>
            <a:r>
              <a:rPr lang="nb-NO" dirty="0"/>
              <a:t> </a:t>
            </a:r>
            <a:r>
              <a:rPr lang="nb-NO" dirty="0" err="1"/>
              <a:t>confidentiality</a:t>
            </a:r>
            <a:r>
              <a:rPr lang="nb-NO" dirty="0"/>
              <a:t> and </a:t>
            </a:r>
            <a:r>
              <a:rPr lang="nb-NO" dirty="0" err="1"/>
              <a:t>access</a:t>
            </a:r>
            <a:r>
              <a:rPr lang="nb-NO" dirty="0"/>
              <a:t> to files</a:t>
            </a:r>
          </a:p>
          <a:p>
            <a:pPr lvl="1">
              <a:buFont typeface="Wingdings" panose="05000000000000000000" pitchFamily="2" charset="2"/>
              <a:buChar char="Ø"/>
            </a:pPr>
            <a:r>
              <a:rPr lang="nb-NO" dirty="0"/>
              <a:t>Locks, </a:t>
            </a:r>
            <a:r>
              <a:rPr lang="nb-NO" dirty="0" err="1"/>
              <a:t>codes</a:t>
            </a:r>
            <a:endParaRPr lang="nb-NO" dirty="0"/>
          </a:p>
          <a:p>
            <a:pPr lvl="1">
              <a:buFont typeface="Wingdings" panose="05000000000000000000" pitchFamily="2" charset="2"/>
              <a:buChar char="Ø"/>
            </a:pPr>
            <a:endParaRPr lang="nb-NO" dirty="0"/>
          </a:p>
          <a:p>
            <a:pPr lvl="1">
              <a:buFont typeface="Wingdings" panose="05000000000000000000" pitchFamily="2" charset="2"/>
              <a:buChar char="Ø"/>
            </a:pPr>
            <a:endParaRPr lang="nb-NO" dirty="0"/>
          </a:p>
        </p:txBody>
      </p:sp>
    </p:spTree>
    <p:extLst>
      <p:ext uri="{BB962C8B-B14F-4D97-AF65-F5344CB8AC3E}">
        <p14:creationId xmlns:p14="http://schemas.microsoft.com/office/powerpoint/2010/main" val="796868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Data </a:t>
            </a:r>
            <a:r>
              <a:rPr lang="nb-NO" dirty="0" err="1"/>
              <a:t>sharing</a:t>
            </a:r>
            <a:r>
              <a:rPr lang="nb-NO" dirty="0"/>
              <a:t> </a:t>
            </a:r>
            <a:r>
              <a:rPr lang="nb-NO" dirty="0" err="1"/>
              <a:t>with</a:t>
            </a:r>
            <a:r>
              <a:rPr lang="nb-NO" dirty="0"/>
              <a:t> </a:t>
            </a:r>
            <a:r>
              <a:rPr lang="nb-NO" dirty="0" err="1"/>
              <a:t>other</a:t>
            </a:r>
            <a:r>
              <a:rPr lang="nb-NO" dirty="0"/>
              <a:t> </a:t>
            </a:r>
            <a:r>
              <a:rPr lang="nb-NO" dirty="0" err="1"/>
              <a:t>institutions</a:t>
            </a:r>
            <a:endParaRPr lang="nb-NO" dirty="0"/>
          </a:p>
        </p:txBody>
      </p:sp>
      <p:sp>
        <p:nvSpPr>
          <p:cNvPr id="3" name="Plassholder for innhold 2"/>
          <p:cNvSpPr>
            <a:spLocks noGrp="1"/>
          </p:cNvSpPr>
          <p:nvPr>
            <p:ph idx="1"/>
          </p:nvPr>
        </p:nvSpPr>
        <p:spPr>
          <a:xfrm>
            <a:off x="395536" y="2234282"/>
            <a:ext cx="8291264" cy="4191000"/>
          </a:xfrm>
        </p:spPr>
        <p:txBody>
          <a:bodyPr/>
          <a:lstStyle/>
          <a:p>
            <a:r>
              <a:rPr lang="nb-NO" dirty="0"/>
              <a:t>Survivors </a:t>
            </a:r>
            <a:r>
              <a:rPr lang="nb-NO" dirty="0" err="1"/>
              <a:t>should</a:t>
            </a:r>
            <a:r>
              <a:rPr lang="nb-NO" dirty="0"/>
              <a:t> not </a:t>
            </a:r>
            <a:r>
              <a:rPr lang="nb-NO" dirty="0" err="1"/>
              <a:t>need</a:t>
            </a:r>
            <a:r>
              <a:rPr lang="nb-NO" dirty="0"/>
              <a:t> to tell </a:t>
            </a:r>
            <a:r>
              <a:rPr lang="nb-NO" dirty="0" err="1"/>
              <a:t>the</a:t>
            </a:r>
            <a:r>
              <a:rPr lang="nb-NO" dirty="0"/>
              <a:t> same story </a:t>
            </a:r>
            <a:r>
              <a:rPr lang="nb-NO" dirty="0" err="1"/>
              <a:t>several</a:t>
            </a:r>
            <a:r>
              <a:rPr lang="nb-NO" dirty="0"/>
              <a:t> times - </a:t>
            </a:r>
            <a:r>
              <a:rPr lang="nb-NO" dirty="0" err="1"/>
              <a:t>retraumatisation</a:t>
            </a:r>
            <a:endParaRPr lang="nb-NO" dirty="0"/>
          </a:p>
          <a:p>
            <a:r>
              <a:rPr lang="nb-NO" dirty="0" err="1"/>
              <a:t>Consent</a:t>
            </a:r>
            <a:r>
              <a:rPr lang="nb-NO" dirty="0"/>
              <a:t> form from </a:t>
            </a:r>
            <a:r>
              <a:rPr lang="nb-NO" dirty="0" err="1"/>
              <a:t>survivor</a:t>
            </a:r>
            <a:endParaRPr lang="nb-NO" dirty="0"/>
          </a:p>
          <a:p>
            <a:r>
              <a:rPr lang="nb-NO" dirty="0"/>
              <a:t>If sharing data with other organisations for follow-up of survivors, ensure that data sharing agreements are in place and routines agreed on to avoid breach of confidentiality and incompatibility/overlap of data</a:t>
            </a:r>
          </a:p>
          <a:p>
            <a:endParaRPr lang="nb-NO" dirty="0"/>
          </a:p>
        </p:txBody>
      </p:sp>
    </p:spTree>
    <p:extLst>
      <p:ext uri="{BB962C8B-B14F-4D97-AF65-F5344CB8AC3E}">
        <p14:creationId xmlns:p14="http://schemas.microsoft.com/office/powerpoint/2010/main" val="1923970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GB" dirty="0"/>
              <a:t>Coordination in Practice</a:t>
            </a:r>
            <a:br>
              <a:rPr lang="en-GB" dirty="0"/>
            </a:br>
            <a:endParaRPr lang="nb-NO" dirty="0"/>
          </a:p>
        </p:txBody>
      </p:sp>
      <p:sp>
        <p:nvSpPr>
          <p:cNvPr id="3" name="Plassholder for innhold 2"/>
          <p:cNvSpPr>
            <a:spLocks noGrp="1"/>
          </p:cNvSpPr>
          <p:nvPr>
            <p:ph idx="1"/>
          </p:nvPr>
        </p:nvSpPr>
        <p:spPr>
          <a:xfrm>
            <a:off x="683568" y="2234282"/>
            <a:ext cx="7848872" cy="4147046"/>
          </a:xfrm>
        </p:spPr>
        <p:txBody>
          <a:bodyPr/>
          <a:lstStyle/>
          <a:p>
            <a:r>
              <a:rPr lang="en-GB" dirty="0"/>
              <a:t>Where there is a Protection Cluster, UNFPA as the global GBV </a:t>
            </a:r>
            <a:r>
              <a:rPr lang="en-GB" dirty="0" err="1"/>
              <a:t>AoR</a:t>
            </a:r>
            <a:r>
              <a:rPr lang="en-GB" dirty="0"/>
              <a:t> lead, is responsible for supporting and/or establishing an inter‐agency GBV coordination body. </a:t>
            </a:r>
          </a:p>
          <a:p>
            <a:r>
              <a:rPr lang="en-GB" dirty="0"/>
              <a:t>As a first action, determining the capacity of funding a mid‐ to senior‐level staff person to the role of GBV Coordinator.</a:t>
            </a:r>
          </a:p>
          <a:p>
            <a:r>
              <a:rPr lang="en-GB" dirty="0"/>
              <a:t>Where there is no Protection Cluster but GBV has been identified as a priority area of concern to the Humanitarian Country Team and the cluster system is in place, UNFPA coordinates with other relevant entities and NGOs to support and/or establish an inter‐agency GBV coordination body, </a:t>
            </a:r>
          </a:p>
          <a:p>
            <a:endParaRPr lang="nb-NO" dirty="0"/>
          </a:p>
        </p:txBody>
      </p:sp>
    </p:spTree>
    <p:extLst>
      <p:ext uri="{BB962C8B-B14F-4D97-AF65-F5344CB8AC3E}">
        <p14:creationId xmlns:p14="http://schemas.microsoft.com/office/powerpoint/2010/main" val="372126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GB" dirty="0"/>
              <a:t>Coordination in Practice</a:t>
            </a:r>
            <a:br>
              <a:rPr lang="en-GB" dirty="0"/>
            </a:br>
            <a:endParaRPr lang="nb-NO" dirty="0"/>
          </a:p>
        </p:txBody>
      </p:sp>
      <p:sp>
        <p:nvSpPr>
          <p:cNvPr id="3" name="Plassholder for innhold 2"/>
          <p:cNvSpPr>
            <a:spLocks noGrp="1"/>
          </p:cNvSpPr>
          <p:nvPr>
            <p:ph idx="1"/>
          </p:nvPr>
        </p:nvSpPr>
        <p:spPr>
          <a:xfrm>
            <a:off x="683568" y="2234282"/>
            <a:ext cx="7848872" cy="4147046"/>
          </a:xfrm>
        </p:spPr>
        <p:txBody>
          <a:bodyPr/>
          <a:lstStyle/>
          <a:p>
            <a:r>
              <a:rPr lang="en-GB" dirty="0"/>
              <a:t>Where an inter‐agency group already exists to coordinate GBV prevention and response activities, this body should always be considered first as a potential forum for coordinating GBV in a cluster context. </a:t>
            </a:r>
          </a:p>
          <a:p>
            <a:pPr marL="0" indent="0">
              <a:buNone/>
            </a:pPr>
            <a:endParaRPr lang="en-GB" dirty="0"/>
          </a:p>
          <a:p>
            <a:pPr lvl="1"/>
            <a:r>
              <a:rPr lang="en-GB" u="sng" dirty="0"/>
              <a:t>Do not establish parallel structures unless absolutely necessary; make what exists stronger and sustainable.</a:t>
            </a:r>
          </a:p>
          <a:p>
            <a:pPr lvl="1"/>
            <a:endParaRPr lang="nb-NO" dirty="0"/>
          </a:p>
        </p:txBody>
      </p:sp>
    </p:spTree>
    <p:extLst>
      <p:ext uri="{BB962C8B-B14F-4D97-AF65-F5344CB8AC3E}">
        <p14:creationId xmlns:p14="http://schemas.microsoft.com/office/powerpoint/2010/main" val="370647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67544" y="1091282"/>
            <a:ext cx="8280920" cy="1143000"/>
          </a:xfrm>
        </p:spPr>
        <p:txBody>
          <a:bodyPr/>
          <a:lstStyle/>
          <a:p>
            <a:r>
              <a:rPr lang="en-GB" dirty="0"/>
              <a:t>Minimum Actions to be Undertaken by an Inter-agency GBV Coordination Body</a:t>
            </a:r>
            <a:br>
              <a:rPr lang="en-GB" dirty="0"/>
            </a:br>
            <a:endParaRPr lang="nb-NO" dirty="0"/>
          </a:p>
        </p:txBody>
      </p:sp>
      <p:sp>
        <p:nvSpPr>
          <p:cNvPr id="3" name="Plassholder for innhold 2"/>
          <p:cNvSpPr>
            <a:spLocks noGrp="1"/>
          </p:cNvSpPr>
          <p:nvPr>
            <p:ph idx="1"/>
          </p:nvPr>
        </p:nvSpPr>
        <p:spPr>
          <a:xfrm>
            <a:off x="683568" y="2234282"/>
            <a:ext cx="7848872" cy="4147046"/>
          </a:xfrm>
        </p:spPr>
        <p:txBody>
          <a:bodyPr/>
          <a:lstStyle/>
          <a:p>
            <a:r>
              <a:rPr lang="en-GB" dirty="0"/>
              <a:t>Mapping all relevant actors (e.g. identifying who is doing what and where) and existing relevant coordination bodies or working groups</a:t>
            </a:r>
          </a:p>
          <a:p>
            <a:r>
              <a:rPr lang="en-GB" dirty="0"/>
              <a:t>Allocating a full‐time staff to the role of GBV Coordinator</a:t>
            </a:r>
          </a:p>
          <a:p>
            <a:r>
              <a:rPr lang="en-GB" dirty="0"/>
              <a:t>Mobilizing participation by UN, NGO, Red Cross/Red Crescent, and (as appropriate) donors and Government actors in the GBV </a:t>
            </a:r>
            <a:r>
              <a:rPr lang="en-GB" dirty="0" err="1"/>
              <a:t>AoR</a:t>
            </a:r>
            <a:r>
              <a:rPr lang="en-GB" dirty="0"/>
              <a:t> working group.</a:t>
            </a:r>
          </a:p>
          <a:p>
            <a:r>
              <a:rPr lang="en-GB" dirty="0"/>
              <a:t>Drafting an </a:t>
            </a:r>
            <a:r>
              <a:rPr lang="en-GB" dirty="0" err="1"/>
              <a:t>AoR</a:t>
            </a:r>
            <a:r>
              <a:rPr lang="en-GB" dirty="0"/>
              <a:t> </a:t>
            </a:r>
            <a:r>
              <a:rPr lang="en-GB" dirty="0" err="1"/>
              <a:t>ToR</a:t>
            </a:r>
            <a:r>
              <a:rPr lang="en-GB" dirty="0"/>
              <a:t> and work plan</a:t>
            </a:r>
          </a:p>
          <a:p>
            <a:r>
              <a:rPr lang="en-GB" dirty="0"/>
              <a:t>Developing Standard Operating Procedures (SOP) using the IASC GBV SOP template.</a:t>
            </a:r>
          </a:p>
          <a:p>
            <a:pPr marL="0" indent="0">
              <a:buNone/>
            </a:pPr>
            <a:endParaRPr lang="nb-NO" dirty="0"/>
          </a:p>
        </p:txBody>
      </p:sp>
    </p:spTree>
    <p:extLst>
      <p:ext uri="{BB962C8B-B14F-4D97-AF65-F5344CB8AC3E}">
        <p14:creationId xmlns:p14="http://schemas.microsoft.com/office/powerpoint/2010/main" val="3338243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67544" y="1091282"/>
            <a:ext cx="8280920" cy="1143000"/>
          </a:xfrm>
        </p:spPr>
        <p:txBody>
          <a:bodyPr/>
          <a:lstStyle/>
          <a:p>
            <a:r>
              <a:rPr lang="en-GB" dirty="0"/>
              <a:t>Minimum Actions to be Undertaken by an Inter-agency GBV Coordination Body</a:t>
            </a:r>
            <a:br>
              <a:rPr lang="en-GB" dirty="0"/>
            </a:br>
            <a:endParaRPr lang="nb-NO" dirty="0"/>
          </a:p>
        </p:txBody>
      </p:sp>
      <p:sp>
        <p:nvSpPr>
          <p:cNvPr id="3" name="Plassholder for innhold 2"/>
          <p:cNvSpPr>
            <a:spLocks noGrp="1"/>
          </p:cNvSpPr>
          <p:nvPr>
            <p:ph idx="1"/>
          </p:nvPr>
        </p:nvSpPr>
        <p:spPr>
          <a:xfrm>
            <a:off x="683568" y="2234282"/>
            <a:ext cx="7920880" cy="4435078"/>
          </a:xfrm>
        </p:spPr>
        <p:txBody>
          <a:bodyPr/>
          <a:lstStyle/>
          <a:p>
            <a:r>
              <a:rPr lang="en-GB" dirty="0"/>
              <a:t>Disseminating and ensuring comprehension and use of the IASC Guidelines for Gender‐ Based Violence Interventions in Humanitarian Settings </a:t>
            </a:r>
          </a:p>
          <a:p>
            <a:r>
              <a:rPr lang="en-GB" dirty="0"/>
              <a:t>Ensuring inclusion of GBV in all relevant humanitarian funding processes and humanitarian action plans.</a:t>
            </a:r>
          </a:p>
          <a:p>
            <a:r>
              <a:rPr lang="en-GB" dirty="0"/>
              <a:t>Representing the GBV </a:t>
            </a:r>
            <a:r>
              <a:rPr lang="en-GB" dirty="0" err="1"/>
              <a:t>AoR</a:t>
            </a:r>
            <a:r>
              <a:rPr lang="en-GB" dirty="0"/>
              <a:t> working group in the Protection Cluster  </a:t>
            </a:r>
          </a:p>
          <a:p>
            <a:r>
              <a:rPr lang="en-GB" dirty="0"/>
              <a:t>Ensuring cross‐cluster coordination by interacting with other relevant cluster leads (</a:t>
            </a:r>
            <a:r>
              <a:rPr lang="en-GB" dirty="0" err="1"/>
              <a:t>e.g.Health</a:t>
            </a:r>
            <a:r>
              <a:rPr lang="en-GB" dirty="0"/>
              <a:t>, Water and Sanitation, Nutrition, Education etc.) </a:t>
            </a:r>
          </a:p>
          <a:p>
            <a:r>
              <a:rPr lang="en-GB" dirty="0"/>
              <a:t>Where relevant, </a:t>
            </a:r>
            <a:r>
              <a:rPr lang="en-GB" dirty="0" err="1"/>
              <a:t>catalyzing</a:t>
            </a:r>
            <a:r>
              <a:rPr lang="en-GB" dirty="0"/>
              <a:t> and supporting sub‐national structures for GBV coordination</a:t>
            </a:r>
            <a:endParaRPr lang="nb-NO" dirty="0"/>
          </a:p>
        </p:txBody>
      </p:sp>
    </p:spTree>
    <p:extLst>
      <p:ext uri="{BB962C8B-B14F-4D97-AF65-F5344CB8AC3E}">
        <p14:creationId xmlns:p14="http://schemas.microsoft.com/office/powerpoint/2010/main" val="3736480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ctrTitle"/>
          </p:nvPr>
        </p:nvSpPr>
        <p:spPr>
          <a:xfrm>
            <a:off x="2555776" y="2636912"/>
            <a:ext cx="5673824" cy="1066800"/>
          </a:xfrm>
        </p:spPr>
        <p:txBody>
          <a:bodyPr/>
          <a:lstStyle/>
          <a:p>
            <a:br>
              <a:rPr lang="en-GB" sz="2800" dirty="0"/>
            </a:br>
            <a:r>
              <a:rPr lang="en-GB" sz="2800" dirty="0"/>
              <a:t>Session 4: Review and Discussion</a:t>
            </a:r>
            <a:endParaRPr lang="en-GB" dirty="0">
              <a:latin typeface="Arial" charset="0"/>
              <a:cs typeface="Arial" charset="0"/>
            </a:endParaRPr>
          </a:p>
        </p:txBody>
      </p:sp>
      <p:sp>
        <p:nvSpPr>
          <p:cNvPr id="10243" name="Subtitle 2"/>
          <p:cNvSpPr>
            <a:spLocks noGrp="1"/>
          </p:cNvSpPr>
          <p:nvPr>
            <p:ph type="subTitle" idx="1"/>
          </p:nvPr>
        </p:nvSpPr>
        <p:spPr/>
        <p:txBody>
          <a:bodyPr>
            <a:normAutofit/>
          </a:bodyPr>
          <a:lstStyle/>
          <a:p>
            <a:r>
              <a:rPr lang="en-GB" sz="1600" dirty="0">
                <a:solidFill>
                  <a:schemeClr val="bg1"/>
                </a:solidFill>
              </a:rPr>
              <a:t>Presentation for the IFRC Sexual and Gender-based Violence course</a:t>
            </a:r>
          </a:p>
          <a:p>
            <a:endParaRPr lang="en-GB" dirty="0">
              <a:latin typeface="Arial" charset="0"/>
              <a:cs typeface="Arial" charset="0"/>
            </a:endParaRPr>
          </a:p>
        </p:txBody>
      </p:sp>
    </p:spTree>
    <p:extLst>
      <p:ext uri="{BB962C8B-B14F-4D97-AF65-F5344CB8AC3E}">
        <p14:creationId xmlns:p14="http://schemas.microsoft.com/office/powerpoint/2010/main" val="28571875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395536" y="907132"/>
            <a:ext cx="8291264" cy="1153716"/>
          </a:xfrm>
        </p:spPr>
        <p:txBody>
          <a:bodyPr/>
          <a:lstStyle/>
          <a:p>
            <a:r>
              <a:rPr lang="en-GB" sz="2800" dirty="0"/>
              <a:t>Mitigation and Response</a:t>
            </a:r>
            <a:endParaRPr lang="en-GB" dirty="0">
              <a:latin typeface="Arial" charset="0"/>
              <a:cs typeface="Arial" charset="0"/>
            </a:endParaRPr>
          </a:p>
        </p:txBody>
      </p:sp>
      <p:sp>
        <p:nvSpPr>
          <p:cNvPr id="11267" name="Content Placeholder 2"/>
          <p:cNvSpPr>
            <a:spLocks noGrp="1"/>
          </p:cNvSpPr>
          <p:nvPr>
            <p:ph idx="4294967295"/>
          </p:nvPr>
        </p:nvSpPr>
        <p:spPr>
          <a:xfrm>
            <a:off x="3347864" y="2204864"/>
            <a:ext cx="5688632" cy="4104456"/>
          </a:xfrm>
        </p:spPr>
        <p:txBody>
          <a:bodyPr/>
          <a:lstStyle/>
          <a:p>
            <a:r>
              <a:rPr lang="en-US" dirty="0"/>
              <a:t>Small Group Work Using The Scenarios</a:t>
            </a:r>
          </a:p>
          <a:p>
            <a:pPr lvl="1"/>
            <a:r>
              <a:rPr lang="en-US" dirty="0"/>
              <a:t>Applying The Minimum Standard Commitments</a:t>
            </a:r>
          </a:p>
          <a:p>
            <a:pPr lvl="1"/>
            <a:r>
              <a:rPr lang="en-US" dirty="0"/>
              <a:t>Defining and strengthening the role of the NS in the operation</a:t>
            </a:r>
          </a:p>
          <a:p>
            <a:pPr marL="0" lvl="0" indent="0">
              <a:buNone/>
            </a:pPr>
            <a:endParaRPr lang="en-GB" sz="1800" dirty="0">
              <a:latin typeface="Arial" charset="0"/>
              <a:cs typeface="Arial" charset="0"/>
            </a:endParaRPr>
          </a:p>
          <a:p>
            <a:pPr marL="342900" lvl="0" indent="-342900">
              <a:buFont typeface="+mj-lt"/>
              <a:buAutoNum type="arabicPeriod"/>
            </a:pPr>
            <a:r>
              <a:rPr lang="en-GB" sz="1800" dirty="0">
                <a:latin typeface="Arial" charset="0"/>
                <a:cs typeface="Arial" charset="0"/>
              </a:rPr>
              <a:t>Groups split by sector (30 mins)</a:t>
            </a:r>
          </a:p>
          <a:p>
            <a:pPr marL="342900" lvl="0" indent="-342900">
              <a:buFont typeface="+mj-lt"/>
              <a:buAutoNum type="arabicPeriod"/>
            </a:pPr>
            <a:r>
              <a:rPr lang="en-GB" sz="1800" dirty="0">
                <a:latin typeface="Arial" charset="0"/>
                <a:cs typeface="Arial" charset="0"/>
              </a:rPr>
              <a:t>Whole Group together on coordination (20 minutes)</a:t>
            </a:r>
          </a:p>
          <a:p>
            <a:pPr marL="342900" lvl="0" indent="-342900">
              <a:buFont typeface="+mj-lt"/>
              <a:buAutoNum type="arabicPeriod"/>
            </a:pPr>
            <a:r>
              <a:rPr lang="en-GB" sz="1800" dirty="0">
                <a:latin typeface="Arial" charset="0"/>
                <a:cs typeface="Arial" charset="0"/>
              </a:rPr>
              <a:t>Whole group together on strengthening NS (20 minutes)</a:t>
            </a:r>
          </a:p>
          <a:p>
            <a:pPr marL="342900" lvl="0" indent="-342900">
              <a:buFont typeface="+mj-lt"/>
              <a:buAutoNum type="arabicPeriod"/>
            </a:pPr>
            <a:r>
              <a:rPr lang="en-GB" sz="1800" dirty="0">
                <a:latin typeface="Arial" charset="0"/>
                <a:cs typeface="Arial" charset="0"/>
              </a:rPr>
              <a:t>Plenary (20 minutes)</a:t>
            </a:r>
            <a:endParaRPr lang="en-GB" dirty="0">
              <a:latin typeface="Arial" charset="0"/>
              <a:cs typeface="Arial" charset="0"/>
            </a:endParaRPr>
          </a:p>
        </p:txBody>
      </p:sp>
      <p:pic>
        <p:nvPicPr>
          <p:cNvPr id="2" name="Picture 1"/>
          <p:cNvPicPr>
            <a:picLocks noChangeAspect="1"/>
          </p:cNvPicPr>
          <p:nvPr/>
        </p:nvPicPr>
        <p:blipFill>
          <a:blip r:embed="rId3"/>
          <a:stretch>
            <a:fillRect/>
          </a:stretch>
        </p:blipFill>
        <p:spPr>
          <a:xfrm>
            <a:off x="467544" y="2204864"/>
            <a:ext cx="2664296" cy="3763963"/>
          </a:xfrm>
          <a:prstGeom prst="rect">
            <a:avLst/>
          </a:prstGeom>
        </p:spPr>
      </p:pic>
    </p:spTree>
    <p:extLst>
      <p:ext uri="{BB962C8B-B14F-4D97-AF65-F5344CB8AC3E}">
        <p14:creationId xmlns:p14="http://schemas.microsoft.com/office/powerpoint/2010/main" val="31214801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323528" y="908720"/>
            <a:ext cx="8363272" cy="5516562"/>
          </a:xfrm>
        </p:spPr>
        <p:txBody>
          <a:bodyPr/>
          <a:lstStyle/>
          <a:p>
            <a:pPr marL="0" indent="0">
              <a:buNone/>
            </a:pPr>
            <a:endParaRPr lang="nb-NO" dirty="0"/>
          </a:p>
          <a:p>
            <a:pPr marL="0" lvl="0" indent="0">
              <a:buNone/>
            </a:pPr>
            <a:r>
              <a:rPr lang="en-US" b="1" u="sng" dirty="0"/>
              <a:t>Mitigating and responding to SGBV in your sector:</a:t>
            </a:r>
            <a:r>
              <a:rPr lang="en-US" u="sng" dirty="0"/>
              <a:t> 30 minutes</a:t>
            </a:r>
            <a:endParaRPr lang="nb-NO" dirty="0"/>
          </a:p>
          <a:p>
            <a:pPr marL="0" indent="0">
              <a:buNone/>
            </a:pPr>
            <a:endParaRPr lang="en-US" dirty="0"/>
          </a:p>
          <a:p>
            <a:pPr marL="0" indent="0">
              <a:buNone/>
            </a:pPr>
            <a:r>
              <a:rPr lang="en-US" dirty="0"/>
              <a:t>Identify the sectors that need to address SGBV in the scenario, and assign one or two people in the group to each sector. </a:t>
            </a:r>
          </a:p>
          <a:p>
            <a:pPr marL="0" indent="0">
              <a:buNone/>
            </a:pPr>
            <a:endParaRPr lang="en-US" dirty="0"/>
          </a:p>
          <a:p>
            <a:r>
              <a:rPr lang="en-US" dirty="0"/>
              <a:t>a. What are some practical, immediate interventions you can integrate into your sector to address the vulnerabilities of groups in this community to SGBV?</a:t>
            </a:r>
            <a:endParaRPr lang="nb-NO" dirty="0"/>
          </a:p>
          <a:p>
            <a:r>
              <a:rPr lang="en-US" dirty="0"/>
              <a:t>b. What are other sectors in this scenario with whom you will need to coordinate?</a:t>
            </a:r>
            <a:endParaRPr lang="nb-NO" dirty="0"/>
          </a:p>
          <a:p>
            <a:r>
              <a:rPr lang="en-US" dirty="0"/>
              <a:t>c. Who are other actors in this scenario with whom you will need to coordinate?</a:t>
            </a:r>
            <a:endParaRPr lang="nb-NO" dirty="0"/>
          </a:p>
          <a:p>
            <a:pPr marL="0" indent="0">
              <a:buNone/>
            </a:pPr>
            <a:endParaRPr lang="nb-NO" dirty="0"/>
          </a:p>
          <a:p>
            <a:pPr marL="0" indent="0">
              <a:buNone/>
            </a:pPr>
            <a:endParaRPr lang="nb-NO" dirty="0"/>
          </a:p>
        </p:txBody>
      </p:sp>
    </p:spTree>
    <p:extLst>
      <p:ext uri="{BB962C8B-B14F-4D97-AF65-F5344CB8AC3E}">
        <p14:creationId xmlns:p14="http://schemas.microsoft.com/office/powerpoint/2010/main" val="32643731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395536" y="980728"/>
            <a:ext cx="8136904" cy="5400600"/>
          </a:xfrm>
        </p:spPr>
        <p:txBody>
          <a:bodyPr/>
          <a:lstStyle/>
          <a:p>
            <a:pPr marL="0" indent="0">
              <a:buNone/>
            </a:pPr>
            <a:r>
              <a:rPr lang="en-US" b="1" u="sng" dirty="0"/>
              <a:t>Mitigating and responding to SGBV in your sector</a:t>
            </a:r>
            <a:r>
              <a:rPr lang="en-US" u="sng" dirty="0"/>
              <a:t>: 20 minutes</a:t>
            </a:r>
          </a:p>
          <a:p>
            <a:pPr marL="0" indent="0">
              <a:buNone/>
            </a:pPr>
            <a:endParaRPr lang="nb-NO" dirty="0"/>
          </a:p>
          <a:p>
            <a:r>
              <a:rPr lang="en-US" dirty="0"/>
              <a:t>Coming back together as a group, discuss which actions you agreed on for each sector. As a group, discuss:</a:t>
            </a:r>
            <a:endParaRPr lang="nb-NO" dirty="0"/>
          </a:p>
          <a:p>
            <a:pPr lvl="0"/>
            <a:r>
              <a:rPr lang="en-US" dirty="0"/>
              <a:t>How will you refer survivors to essential response services (medical, psychological/psychosocial, legal and protection)?</a:t>
            </a:r>
            <a:endParaRPr lang="nb-NO" dirty="0"/>
          </a:p>
          <a:p>
            <a:pPr lvl="0"/>
            <a:r>
              <a:rPr lang="en-US" dirty="0"/>
              <a:t>How will your group's sectors coordinate together to minimize re-traumatization of the survivor and protect her/his privacy and confidentiality?</a:t>
            </a:r>
            <a:endParaRPr lang="nb-NO" dirty="0"/>
          </a:p>
          <a:p>
            <a:pPr marL="0" indent="0">
              <a:buNone/>
            </a:pPr>
            <a:endParaRPr lang="nb-NO" dirty="0"/>
          </a:p>
          <a:p>
            <a:endParaRPr lang="nb-NO" dirty="0"/>
          </a:p>
        </p:txBody>
      </p:sp>
    </p:spTree>
    <p:extLst>
      <p:ext uri="{BB962C8B-B14F-4D97-AF65-F5344CB8AC3E}">
        <p14:creationId xmlns:p14="http://schemas.microsoft.com/office/powerpoint/2010/main" val="41686551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467544" y="1052736"/>
            <a:ext cx="8219256" cy="5372546"/>
          </a:xfrm>
        </p:spPr>
        <p:txBody>
          <a:bodyPr/>
          <a:lstStyle/>
          <a:p>
            <a:pPr marL="0" indent="0">
              <a:buNone/>
            </a:pPr>
            <a:r>
              <a:rPr lang="en-US" b="1" dirty="0"/>
              <a:t>National Society actions: 20 minutes</a:t>
            </a:r>
          </a:p>
          <a:p>
            <a:pPr marL="0" indent="0">
              <a:buNone/>
            </a:pPr>
            <a:endParaRPr lang="en-US" dirty="0"/>
          </a:p>
          <a:p>
            <a:pPr marL="0" indent="0">
              <a:buNone/>
            </a:pPr>
            <a:endParaRPr lang="en-US" dirty="0"/>
          </a:p>
          <a:p>
            <a:r>
              <a:rPr lang="en-US" dirty="0"/>
              <a:t>What role can the National Society play in the humanitarian operation?</a:t>
            </a:r>
          </a:p>
          <a:p>
            <a:r>
              <a:rPr lang="en-US" dirty="0"/>
              <a:t>Can the NS provide services to SGBV survivors? </a:t>
            </a:r>
          </a:p>
          <a:p>
            <a:r>
              <a:rPr lang="en-US" dirty="0"/>
              <a:t>What are the resource and knowledge gaps on SGBV which the NS need to fill to work responsibly in the operation?</a:t>
            </a:r>
          </a:p>
          <a:p>
            <a:endParaRPr lang="nb-NO" dirty="0"/>
          </a:p>
        </p:txBody>
      </p:sp>
    </p:spTree>
    <p:extLst>
      <p:ext uri="{BB962C8B-B14F-4D97-AF65-F5344CB8AC3E}">
        <p14:creationId xmlns:p14="http://schemas.microsoft.com/office/powerpoint/2010/main" val="804944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ctrTitle"/>
          </p:nvPr>
        </p:nvSpPr>
        <p:spPr>
          <a:xfrm>
            <a:off x="2123728" y="1844824"/>
            <a:ext cx="6105872" cy="1656184"/>
          </a:xfrm>
        </p:spPr>
        <p:txBody>
          <a:bodyPr/>
          <a:lstStyle/>
          <a:p>
            <a:br>
              <a:rPr lang="en-GB" sz="2800" dirty="0"/>
            </a:br>
            <a:r>
              <a:rPr lang="en-GB" sz="2800" dirty="0"/>
              <a:t>Session 6: Monitoring and Evaluation</a:t>
            </a:r>
            <a:endParaRPr lang="en-GB" dirty="0">
              <a:latin typeface="Arial" charset="0"/>
              <a:cs typeface="Arial" charset="0"/>
            </a:endParaRPr>
          </a:p>
        </p:txBody>
      </p:sp>
      <p:sp>
        <p:nvSpPr>
          <p:cNvPr id="10243" name="Subtitle 2"/>
          <p:cNvSpPr>
            <a:spLocks noGrp="1"/>
          </p:cNvSpPr>
          <p:nvPr>
            <p:ph type="subTitle" idx="1"/>
          </p:nvPr>
        </p:nvSpPr>
        <p:spPr/>
        <p:txBody>
          <a:bodyPr>
            <a:normAutofit/>
          </a:bodyPr>
          <a:lstStyle/>
          <a:p>
            <a:r>
              <a:rPr lang="en-GB" sz="1600" dirty="0">
                <a:solidFill>
                  <a:schemeClr val="bg1"/>
                </a:solidFill>
              </a:rPr>
              <a:t>Presentation for the IFRC Sexual and Gender-based Violence course</a:t>
            </a:r>
          </a:p>
          <a:p>
            <a:endParaRPr lang="en-GB" dirty="0">
              <a:latin typeface="Arial" charset="0"/>
              <a:cs typeface="Arial" charset="0"/>
            </a:endParaRPr>
          </a:p>
        </p:txBody>
      </p:sp>
    </p:spTree>
    <p:extLst>
      <p:ext uri="{BB962C8B-B14F-4D97-AF65-F5344CB8AC3E}">
        <p14:creationId xmlns:p14="http://schemas.microsoft.com/office/powerpoint/2010/main" val="35077433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Speed </a:t>
            </a:r>
            <a:r>
              <a:rPr lang="nb-NO" dirty="0" err="1"/>
              <a:t>debating</a:t>
            </a:r>
            <a:endParaRPr lang="nb-NO" dirty="0"/>
          </a:p>
        </p:txBody>
      </p:sp>
      <p:sp>
        <p:nvSpPr>
          <p:cNvPr id="3" name="Plassholder for innhold 2"/>
          <p:cNvSpPr>
            <a:spLocks noGrp="1"/>
          </p:cNvSpPr>
          <p:nvPr>
            <p:ph idx="1"/>
          </p:nvPr>
        </p:nvSpPr>
        <p:spPr>
          <a:xfrm>
            <a:off x="395536" y="2234282"/>
            <a:ext cx="8291264" cy="4191000"/>
          </a:xfrm>
        </p:spPr>
        <p:txBody>
          <a:bodyPr/>
          <a:lstStyle/>
          <a:p>
            <a:pPr marL="457200" indent="-457200">
              <a:buFont typeface="+mj-lt"/>
              <a:buAutoNum type="arabicPeriod"/>
            </a:pPr>
            <a:r>
              <a:rPr lang="nb-NO" sz="2000" dirty="0"/>
              <a:t>It doesn’t matter if we count an adolescent girl as a adult, she just is another person</a:t>
            </a:r>
          </a:p>
          <a:p>
            <a:pPr marL="457200" indent="-457200">
              <a:buFont typeface="+mj-lt"/>
              <a:buAutoNum type="arabicPeriod"/>
            </a:pPr>
            <a:endParaRPr lang="nb-NO" sz="2000" dirty="0"/>
          </a:p>
          <a:p>
            <a:pPr marL="457200" indent="-457200">
              <a:buFont typeface="+mj-lt"/>
              <a:buAutoNum type="arabicPeriod"/>
            </a:pPr>
            <a:r>
              <a:rPr lang="nb-NO" sz="2000" dirty="0"/>
              <a:t>If the number of cases of GBV reported to us increases, it means the number of cases of GBV are increasing</a:t>
            </a:r>
          </a:p>
          <a:p>
            <a:pPr marL="0" indent="0">
              <a:buNone/>
            </a:pPr>
            <a:endParaRPr lang="nb-NO" sz="2000" dirty="0"/>
          </a:p>
          <a:p>
            <a:pPr marL="0" indent="0">
              <a:buNone/>
            </a:pPr>
            <a:endParaRPr lang="nb-NO" sz="2000" dirty="0"/>
          </a:p>
          <a:p>
            <a:pPr marL="635000" lvl="1" indent="-457200"/>
            <a:endParaRPr lang="nb-NO" sz="1800" dirty="0"/>
          </a:p>
        </p:txBody>
      </p:sp>
    </p:spTree>
    <p:extLst>
      <p:ext uri="{BB962C8B-B14F-4D97-AF65-F5344CB8AC3E}">
        <p14:creationId xmlns:p14="http://schemas.microsoft.com/office/powerpoint/2010/main" val="24983582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 short film on Gender and Age Markers</a:t>
            </a:r>
          </a:p>
        </p:txBody>
      </p:sp>
      <p:sp>
        <p:nvSpPr>
          <p:cNvPr id="3" name="Content Placeholder 2"/>
          <p:cNvSpPr>
            <a:spLocks noGrp="1"/>
          </p:cNvSpPr>
          <p:nvPr>
            <p:ph idx="1"/>
          </p:nvPr>
        </p:nvSpPr>
        <p:spPr/>
        <p:txBody>
          <a:bodyPr/>
          <a:lstStyle/>
          <a:p>
            <a:r>
              <a:rPr lang="en-GB" dirty="0">
                <a:hlinkClick r:id="rId2"/>
              </a:rPr>
              <a:t>https://www.youtube.com/watch?v=_LYX_v-B51Q</a:t>
            </a:r>
            <a:r>
              <a:rPr lang="en-GB" dirty="0"/>
              <a:t> (</a:t>
            </a:r>
            <a:r>
              <a:rPr lang="en-GB" dirty="0" err="1"/>
              <a:t>3min</a:t>
            </a:r>
            <a:r>
              <a:rPr lang="en-GB" dirty="0"/>
              <a:t> </a:t>
            </a:r>
            <a:r>
              <a:rPr lang="en-GB" dirty="0" err="1"/>
              <a:t>52secs</a:t>
            </a:r>
            <a:r>
              <a:rPr lang="en-GB" dirty="0"/>
              <a:t>)</a:t>
            </a:r>
          </a:p>
        </p:txBody>
      </p:sp>
    </p:spTree>
    <p:extLst>
      <p:ext uri="{BB962C8B-B14F-4D97-AF65-F5344CB8AC3E}">
        <p14:creationId xmlns:p14="http://schemas.microsoft.com/office/powerpoint/2010/main" val="41512025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pPr algn="ctr"/>
            <a:r>
              <a:rPr lang="nb-NO" dirty="0"/>
              <a:t>PMER and the project cycle  - obligations to ensure we provide quality</a:t>
            </a:r>
          </a:p>
        </p:txBody>
      </p:sp>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2445" y="2276872"/>
            <a:ext cx="3647101" cy="36064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4261018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395536" y="2204864"/>
            <a:ext cx="8288634" cy="3960440"/>
          </a:xfrm>
        </p:spPr>
        <p:txBody>
          <a:bodyPr/>
          <a:lstStyle/>
          <a:p>
            <a:pPr marL="0" indent="0" algn="ctr">
              <a:buNone/>
            </a:pPr>
            <a:r>
              <a:rPr lang="nb-NO" sz="1600" b="1" dirty="0">
                <a:solidFill>
                  <a:schemeClr val="tx2"/>
                </a:solidFill>
              </a:rPr>
              <a:t>Imagine a proposal for an Appeal reads like this: </a:t>
            </a:r>
          </a:p>
          <a:p>
            <a:pPr marL="0" indent="0" algn="ctr">
              <a:buNone/>
            </a:pPr>
            <a:endParaRPr lang="nb-NO" sz="1600" b="1" dirty="0">
              <a:solidFill>
                <a:schemeClr val="tx2"/>
              </a:solidFill>
            </a:endParaRPr>
          </a:p>
          <a:p>
            <a:pPr marL="0" indent="0" algn="ctr">
              <a:buNone/>
            </a:pPr>
            <a:br>
              <a:rPr lang="nb-NO" sz="1600" b="1" dirty="0">
                <a:solidFill>
                  <a:schemeClr val="tx2"/>
                </a:solidFill>
              </a:rPr>
            </a:br>
            <a:endParaRPr lang="nb-NO" sz="1600" b="1" dirty="0">
              <a:solidFill>
                <a:schemeClr val="tx2"/>
              </a:solidFill>
            </a:endParaRPr>
          </a:p>
          <a:p>
            <a:pPr marL="0" indent="0" algn="ctr">
              <a:buNone/>
            </a:pPr>
            <a:r>
              <a:rPr lang="nb-NO" sz="1600" b="1" i="1" dirty="0">
                <a:solidFill>
                  <a:schemeClr val="tx2"/>
                </a:solidFill>
              </a:rPr>
              <a:t> Health problems were identified and will be addressed throughout the project</a:t>
            </a:r>
            <a:br>
              <a:rPr lang="nb-NO" sz="1600" b="1" dirty="0">
                <a:solidFill>
                  <a:schemeClr val="tx2"/>
                </a:solidFill>
              </a:rPr>
            </a:br>
            <a:endParaRPr lang="nb-NO" sz="1600" b="1" dirty="0">
              <a:solidFill>
                <a:schemeClr val="tx2"/>
              </a:solidFill>
            </a:endParaRPr>
          </a:p>
          <a:p>
            <a:pPr marL="0" indent="0" algn="ctr">
              <a:buNone/>
            </a:pPr>
            <a:endParaRPr lang="nb-NO" sz="1600" b="1" i="1" dirty="0">
              <a:solidFill>
                <a:schemeClr val="tx2"/>
              </a:solidFill>
            </a:endParaRPr>
          </a:p>
          <a:p>
            <a:pPr marL="0" indent="0" algn="ctr">
              <a:buNone/>
            </a:pPr>
            <a:endParaRPr lang="nb-NO" sz="1600" b="1" i="1" dirty="0">
              <a:solidFill>
                <a:schemeClr val="tx2"/>
              </a:solidFill>
            </a:endParaRPr>
          </a:p>
          <a:p>
            <a:pPr marL="0" indent="0" algn="ctr">
              <a:buNone/>
            </a:pPr>
            <a:r>
              <a:rPr lang="nb-NO" sz="1600" b="1" i="1" dirty="0">
                <a:solidFill>
                  <a:schemeClr val="tx2"/>
                </a:solidFill>
              </a:rPr>
              <a:t>Gender has been mainstreamed throughout the project</a:t>
            </a:r>
          </a:p>
          <a:p>
            <a:pPr marL="0" indent="0" algn="ctr">
              <a:buNone/>
            </a:pPr>
            <a:endParaRPr lang="nb-NO" sz="1600" b="1" i="1" dirty="0">
              <a:solidFill>
                <a:schemeClr val="tx2"/>
              </a:solidFill>
            </a:endParaRPr>
          </a:p>
          <a:p>
            <a:pPr marL="0" indent="0" algn="ctr">
              <a:buNone/>
            </a:pPr>
            <a:endParaRPr lang="nb-NO" sz="1600" b="1" i="1" dirty="0">
              <a:solidFill>
                <a:schemeClr val="tx2"/>
              </a:solidFill>
            </a:endParaRPr>
          </a:p>
          <a:p>
            <a:pPr marL="0" indent="0" algn="ctr">
              <a:buNone/>
            </a:pPr>
            <a:endParaRPr lang="nb-NO" sz="1600" b="1" i="1" dirty="0">
              <a:solidFill>
                <a:schemeClr val="tx2"/>
              </a:solidFill>
            </a:endParaRPr>
          </a:p>
          <a:p>
            <a:pPr marL="0" indent="0" algn="ctr">
              <a:buNone/>
            </a:pPr>
            <a:r>
              <a:rPr lang="nb-NO" sz="1600" b="1" i="1" dirty="0">
                <a:solidFill>
                  <a:srgbClr val="FF0000"/>
                </a:solidFill>
              </a:rPr>
              <a:t>What do you think?</a:t>
            </a:r>
            <a:endParaRPr lang="en-GB" sz="1600" b="1" i="1" dirty="0">
              <a:solidFill>
                <a:srgbClr val="FF0000"/>
              </a:solidFill>
            </a:endParaRPr>
          </a:p>
        </p:txBody>
      </p:sp>
      <p:sp>
        <p:nvSpPr>
          <p:cNvPr id="4" name="Title 3"/>
          <p:cNvSpPr>
            <a:spLocks noGrp="1"/>
          </p:cNvSpPr>
          <p:nvPr>
            <p:ph type="title"/>
          </p:nvPr>
        </p:nvSpPr>
        <p:spPr/>
        <p:txBody>
          <a:bodyPr/>
          <a:lstStyle/>
          <a:p>
            <a:r>
              <a:rPr lang="nb-NO" dirty="0"/>
              <a:t>Gender and Age is about clearly showing that we are meeting the needs of the most vulnerble</a:t>
            </a:r>
            <a:endParaRPr lang="en-GB" dirty="0"/>
          </a:p>
        </p:txBody>
      </p:sp>
    </p:spTree>
    <p:extLst>
      <p:ext uri="{BB962C8B-B14F-4D97-AF65-F5344CB8AC3E}">
        <p14:creationId xmlns:p14="http://schemas.microsoft.com/office/powerpoint/2010/main" val="16706209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a:t>The statements are </a:t>
            </a:r>
            <a:r>
              <a:rPr lang="en-GB" b="1" u="sng" dirty="0"/>
              <a:t>completely</a:t>
            </a:r>
            <a:r>
              <a:rPr lang="en-GB" dirty="0"/>
              <a:t> meaningless</a:t>
            </a:r>
          </a:p>
          <a:p>
            <a:endParaRPr lang="en-GB" dirty="0"/>
          </a:p>
          <a:p>
            <a:r>
              <a:rPr lang="en-GB" dirty="0"/>
              <a:t>They do not tell us:</a:t>
            </a:r>
          </a:p>
          <a:p>
            <a:pPr lvl="1"/>
            <a:r>
              <a:rPr lang="en-GB" dirty="0"/>
              <a:t>Who is vulnerable to the health needs</a:t>
            </a:r>
          </a:p>
          <a:p>
            <a:pPr lvl="1"/>
            <a:r>
              <a:rPr lang="en-GB" dirty="0"/>
              <a:t>What they will expect and receive from IFRC or the NS</a:t>
            </a:r>
          </a:p>
          <a:p>
            <a:pPr lvl="1"/>
            <a:r>
              <a:rPr lang="en-GB" dirty="0"/>
              <a:t>Why we will target those people (and not others)</a:t>
            </a:r>
          </a:p>
          <a:p>
            <a:pPr lvl="1"/>
            <a:r>
              <a:rPr lang="en-GB" dirty="0"/>
              <a:t>How we will ensure that the targeted has an impact on the problem statement</a:t>
            </a:r>
          </a:p>
        </p:txBody>
      </p:sp>
    </p:spTree>
    <p:extLst>
      <p:ext uri="{BB962C8B-B14F-4D97-AF65-F5344CB8AC3E}">
        <p14:creationId xmlns:p14="http://schemas.microsoft.com/office/powerpoint/2010/main" val="41448316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Review and discussion</a:t>
            </a:r>
          </a:p>
        </p:txBody>
      </p:sp>
      <p:sp>
        <p:nvSpPr>
          <p:cNvPr id="3" name="Content Placeholder 2"/>
          <p:cNvSpPr>
            <a:spLocks noGrp="1"/>
          </p:cNvSpPr>
          <p:nvPr>
            <p:ph idx="1"/>
          </p:nvPr>
        </p:nvSpPr>
        <p:spPr>
          <a:xfrm>
            <a:off x="539552" y="2276872"/>
            <a:ext cx="8147248" cy="4148410"/>
          </a:xfrm>
        </p:spPr>
        <p:txBody>
          <a:bodyPr/>
          <a:lstStyle/>
          <a:p>
            <a:pPr marL="0" indent="0">
              <a:buNone/>
            </a:pPr>
            <a:r>
              <a:rPr lang="en-GB" b="1" dirty="0"/>
              <a:t>Review from yesterday:</a:t>
            </a:r>
          </a:p>
          <a:p>
            <a:r>
              <a:rPr lang="en-GB" dirty="0"/>
              <a:t>Reflection from Day 1</a:t>
            </a:r>
          </a:p>
          <a:p>
            <a:endParaRPr lang="en-GB" dirty="0"/>
          </a:p>
          <a:p>
            <a:r>
              <a:rPr lang="en-GB" dirty="0"/>
              <a:t>Mapping the field feedback</a:t>
            </a:r>
          </a:p>
          <a:p>
            <a:endParaRPr lang="en-GB" dirty="0"/>
          </a:p>
          <a:p>
            <a:pPr marL="0" indent="0">
              <a:buNone/>
            </a:pPr>
            <a:r>
              <a:rPr lang="en-GB" b="1" dirty="0"/>
              <a:t>Today:</a:t>
            </a:r>
          </a:p>
          <a:p>
            <a:pPr lvl="1"/>
            <a:r>
              <a:rPr lang="en-GB" i="1" dirty="0"/>
              <a:t>Morning</a:t>
            </a:r>
            <a:r>
              <a:rPr lang="en-GB" dirty="0"/>
              <a:t>: focus is on applying the Minimum Standard Commitments to the two scenarios</a:t>
            </a:r>
          </a:p>
          <a:p>
            <a:pPr lvl="1"/>
            <a:endParaRPr lang="en-GB" dirty="0"/>
          </a:p>
          <a:p>
            <a:pPr lvl="1"/>
            <a:r>
              <a:rPr lang="en-GB" i="1" dirty="0"/>
              <a:t>Afternoon</a:t>
            </a:r>
            <a:r>
              <a:rPr lang="en-GB" dirty="0"/>
              <a:t>: Action planning </a:t>
            </a:r>
          </a:p>
          <a:p>
            <a:pPr lvl="1"/>
            <a:endParaRPr lang="en-GB" dirty="0"/>
          </a:p>
        </p:txBody>
      </p:sp>
    </p:spTree>
    <p:extLst>
      <p:ext uri="{BB962C8B-B14F-4D97-AF65-F5344CB8AC3E}">
        <p14:creationId xmlns:p14="http://schemas.microsoft.com/office/powerpoint/2010/main" val="35184109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They are sometimes more than meaningless, they are dangerous</a:t>
            </a:r>
          </a:p>
        </p:txBody>
      </p:sp>
      <p:pic>
        <p:nvPicPr>
          <p:cNvPr id="4" name="Picture 7" descr="D:\Scott IFRC\IFRC M&amp;E Guidance\PMER Cartoons\3 bias - disability.TIF"/>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635896" y="2213143"/>
            <a:ext cx="3415682" cy="419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Box 4"/>
          <p:cNvSpPr txBox="1"/>
          <p:nvPr/>
        </p:nvSpPr>
        <p:spPr>
          <a:xfrm>
            <a:off x="395536" y="2420888"/>
            <a:ext cx="2952328" cy="3970318"/>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ysClr val="windowText" lastClr="000000"/>
                </a:solidFill>
                <a:effectLst/>
                <a:uLnTx/>
                <a:uFillTx/>
              </a:rPr>
              <a:t>We have commitments to Do No Harm</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ysClr val="windowText" lastClr="000000"/>
                </a:solidFill>
                <a:effectLst/>
                <a:uLnTx/>
                <a:uFillTx/>
              </a:rPr>
              <a:t>We are a leading agency, we cannot miss the analysis on who we reach, how and why</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sysClr val="windowText" lastClr="000000"/>
                </a:solidFill>
                <a:effectLst/>
                <a:uLnTx/>
                <a:uFillTx/>
              </a:rPr>
              <a:t>We have our minimum standard commitment to promote Dignity, Access, Participation and Safety, so let’s do it, measure it and show it off!</a:t>
            </a:r>
          </a:p>
        </p:txBody>
      </p:sp>
    </p:spTree>
    <p:extLst>
      <p:ext uri="{BB962C8B-B14F-4D97-AF65-F5344CB8AC3E}">
        <p14:creationId xmlns:p14="http://schemas.microsoft.com/office/powerpoint/2010/main" val="40903947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a:t>When assessing an Appeal or Project</a:t>
            </a:r>
            <a:endParaRPr lang="en-GB" dirty="0"/>
          </a:p>
        </p:txBody>
      </p:sp>
      <p:sp>
        <p:nvSpPr>
          <p:cNvPr id="3" name="Content Placeholder 2"/>
          <p:cNvSpPr>
            <a:spLocks noGrp="1"/>
          </p:cNvSpPr>
          <p:nvPr>
            <p:ph idx="1"/>
          </p:nvPr>
        </p:nvSpPr>
        <p:spPr>
          <a:xfrm>
            <a:off x="611560" y="2420888"/>
            <a:ext cx="8075240" cy="4004394"/>
          </a:xfrm>
        </p:spPr>
        <p:txBody>
          <a:bodyPr/>
          <a:lstStyle/>
          <a:p>
            <a:r>
              <a:rPr lang="en-GB" dirty="0"/>
              <a:t>Avoid generic phrases: “The needs of the most vulnerable are mainstreamed”  / “Gender was mainstreamed throughout the document”</a:t>
            </a:r>
          </a:p>
          <a:p>
            <a:endParaRPr lang="en-GB" dirty="0"/>
          </a:p>
          <a:p>
            <a:r>
              <a:rPr lang="en-GB" dirty="0"/>
              <a:t>Be needs based: “The assessment showed that elderly could not access health services due to physical and logistical barriers of getting to the clinic/ girls were not allowed to participate in activities outside the home after sunset. The project has therefore bought a minibus shuttle service to ensure the safe transport of these groups to the afterhours clinic.»</a:t>
            </a:r>
          </a:p>
          <a:p>
            <a:endParaRPr lang="en-GB" dirty="0"/>
          </a:p>
        </p:txBody>
      </p:sp>
    </p:spTree>
    <p:extLst>
      <p:ext uri="{BB962C8B-B14F-4D97-AF65-F5344CB8AC3E}">
        <p14:creationId xmlns:p14="http://schemas.microsoft.com/office/powerpoint/2010/main" val="9921748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980728"/>
            <a:ext cx="8280920" cy="1143000"/>
          </a:xfrm>
        </p:spPr>
        <p:txBody>
          <a:bodyPr/>
          <a:lstStyle/>
          <a:p>
            <a:endParaRPr lang="en-GB"/>
          </a:p>
        </p:txBody>
      </p:sp>
      <p:sp>
        <p:nvSpPr>
          <p:cNvPr id="4" name="Rektangel 1"/>
          <p:cNvSpPr>
            <a:spLocks noChangeArrowheads="1"/>
          </p:cNvSpPr>
          <p:nvPr/>
        </p:nvSpPr>
        <p:spPr bwMode="auto">
          <a:xfrm>
            <a:off x="1259632" y="3520806"/>
            <a:ext cx="1481565" cy="1994623"/>
          </a:xfrm>
          <a:prstGeom prst="rect">
            <a:avLst/>
          </a:prstGeom>
          <a:solidFill>
            <a:schemeClr val="accent2">
              <a:lumMod val="20000"/>
              <a:lumOff val="80000"/>
            </a:schemeClr>
          </a:solidFill>
          <a:ln w="25400">
            <a:solidFill>
              <a:srgbClr val="243F60"/>
            </a:solidFill>
            <a:miter lim="800000"/>
            <a:headEnd/>
            <a:tailEnd/>
          </a:ln>
        </p:spPr>
        <p:txBody>
          <a:bodyPr vert="horz" wrap="square" lIns="51435" tIns="25718" rIns="51435" bIns="25718" numCol="1" anchor="ctr" anchorCtr="0" compatLnSpc="1">
            <a:prstTxWarp prst="textNoShape">
              <a:avLst/>
            </a:prstTxWarp>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altLang="nb-NO" sz="1200" b="1" i="0" u="none" strike="noStrike" kern="0" cap="none" spc="0" normalizeH="0" baseline="0" noProof="0" dirty="0">
                <a:ln>
                  <a:noFill/>
                </a:ln>
                <a:solidFill>
                  <a:sysClr val="windowText" lastClr="000000"/>
                </a:solidFill>
                <a:effectLst/>
                <a:uLnTx/>
                <a:uFillTx/>
                <a:latin typeface="Calibri" pitchFamily="34" charset="0"/>
                <a:ea typeface="Calibri" pitchFamily="34" charset="0"/>
                <a:cs typeface="Times New Roman" pitchFamily="18" charset="0"/>
              </a:rPr>
              <a:t>Analysis/ assessment include vulnerable groups,  look at needs and capacities – ensure disaggregated data</a:t>
            </a:r>
            <a:endParaRPr kumimoji="0" lang="en-US" altLang="nb-NO" sz="1200" b="1"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sp>
        <p:nvSpPr>
          <p:cNvPr id="5" name="Rektangel 2"/>
          <p:cNvSpPr>
            <a:spLocks noChangeArrowheads="1"/>
          </p:cNvSpPr>
          <p:nvPr/>
        </p:nvSpPr>
        <p:spPr bwMode="auto">
          <a:xfrm>
            <a:off x="2775917" y="3520300"/>
            <a:ext cx="1517309" cy="1993255"/>
          </a:xfrm>
          <a:prstGeom prst="rect">
            <a:avLst/>
          </a:prstGeom>
          <a:solidFill>
            <a:srgbClr val="FFFF00"/>
          </a:solidFill>
          <a:ln w="25400">
            <a:solidFill>
              <a:srgbClr val="243F60"/>
            </a:solidFill>
            <a:miter lim="800000"/>
            <a:headEnd/>
            <a:tailEnd/>
          </a:ln>
        </p:spPr>
        <p:txBody>
          <a:bodyPr vert="horz" wrap="square" lIns="51435" tIns="25718" rIns="51435" bIns="25718" numCol="1" anchor="ctr" anchorCtr="0" compatLnSpc="1">
            <a:prstTxWarp prst="textNoShape">
              <a:avLst/>
            </a:prstTxWarp>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altLang="nb-NO" sz="1200" b="1" i="0" u="none" strike="noStrike" kern="0" cap="none" spc="0" normalizeH="0" baseline="0" noProof="0" dirty="0">
                <a:ln>
                  <a:noFill/>
                </a:ln>
                <a:solidFill>
                  <a:sysClr val="windowText" lastClr="000000"/>
                </a:solidFill>
                <a:effectLst/>
                <a:uLnTx/>
                <a:uFillTx/>
                <a:latin typeface="Calibri" pitchFamily="34" charset="0"/>
                <a:cs typeface="Times New Roman" pitchFamily="18" charset="0"/>
              </a:rPr>
              <a:t>Ensure that your actions take G&amp;D considerations into account when designing your interventions and check your assumptions (e.g. through baseline) </a:t>
            </a:r>
            <a:endParaRPr kumimoji="0" lang="en-US" altLang="nb-NO" sz="1200" b="1"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sp>
        <p:nvSpPr>
          <p:cNvPr id="6" name="Rektangel 3"/>
          <p:cNvSpPr>
            <a:spLocks noChangeArrowheads="1"/>
          </p:cNvSpPr>
          <p:nvPr/>
        </p:nvSpPr>
        <p:spPr bwMode="auto">
          <a:xfrm>
            <a:off x="4268127" y="3520301"/>
            <a:ext cx="1531640" cy="2009874"/>
          </a:xfrm>
          <a:prstGeom prst="rect">
            <a:avLst/>
          </a:prstGeom>
          <a:solidFill>
            <a:schemeClr val="accent6">
              <a:lumMod val="60000"/>
              <a:lumOff val="40000"/>
            </a:schemeClr>
          </a:solidFill>
          <a:ln w="25400">
            <a:solidFill>
              <a:srgbClr val="243F60"/>
            </a:solidFill>
            <a:miter lim="800000"/>
            <a:headEnd/>
            <a:tailEnd/>
          </a:ln>
        </p:spPr>
        <p:txBody>
          <a:bodyPr vert="horz" wrap="square" lIns="51435" tIns="25718" rIns="51435" bIns="25718" numCol="1" anchor="ctr" anchorCtr="0" compatLnSpc="1">
            <a:prstTxWarp prst="textNoShape">
              <a:avLst/>
            </a:prstTxWarp>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altLang="nb-NO" sz="1200" b="1" i="0" u="none" strike="noStrike" kern="0" cap="none" spc="0" normalizeH="0" baseline="0" noProof="0" dirty="0">
                <a:ln>
                  <a:noFill/>
                </a:ln>
                <a:solidFill>
                  <a:sysClr val="windowText" lastClr="000000"/>
                </a:solidFill>
                <a:effectLst/>
                <a:uLnTx/>
                <a:uFillTx/>
                <a:latin typeface="Calibri" pitchFamily="34" charset="0"/>
                <a:ea typeface="Calibri" pitchFamily="34" charset="0"/>
                <a:cs typeface="Times New Roman" pitchFamily="18" charset="0"/>
              </a:rPr>
              <a:t>Integrate G&amp;D considerations in the implementation of the project, e.g. through specific actions. Based on your findings from monitoring adjust where needed</a:t>
            </a:r>
            <a:endParaRPr kumimoji="0" lang="en-US" altLang="nb-NO" sz="1200" b="1"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sp>
        <p:nvSpPr>
          <p:cNvPr id="7" name="Rektangel 4"/>
          <p:cNvSpPr>
            <a:spLocks noChangeArrowheads="1"/>
          </p:cNvSpPr>
          <p:nvPr/>
        </p:nvSpPr>
        <p:spPr bwMode="auto">
          <a:xfrm>
            <a:off x="5816798" y="3536920"/>
            <a:ext cx="1544344" cy="1993254"/>
          </a:xfrm>
          <a:prstGeom prst="rect">
            <a:avLst/>
          </a:prstGeom>
          <a:solidFill>
            <a:srgbClr val="4F81BD"/>
          </a:solidFill>
          <a:ln w="25400">
            <a:solidFill>
              <a:srgbClr val="243F60"/>
            </a:solidFill>
            <a:miter lim="800000"/>
            <a:headEnd/>
            <a:tailEnd/>
          </a:ln>
        </p:spPr>
        <p:txBody>
          <a:bodyPr vert="horz" wrap="square" lIns="51435" tIns="25718" rIns="51435" bIns="25718" numCol="1" anchor="ctr" anchorCtr="0" compatLnSpc="1">
            <a:prstTxWarp prst="textNoShape">
              <a:avLst/>
            </a:prstTxWarp>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altLang="nb-NO" sz="1200" b="1" i="0" u="none" strike="noStrike" kern="0" cap="none" spc="0" normalizeH="0" baseline="0" noProof="0" dirty="0">
                <a:ln>
                  <a:noFill/>
                </a:ln>
                <a:solidFill>
                  <a:sysClr val="windowText" lastClr="000000"/>
                </a:solidFill>
                <a:effectLst/>
                <a:uLnTx/>
                <a:uFillTx/>
                <a:latin typeface="Calibri" pitchFamily="34" charset="0"/>
                <a:ea typeface="Calibri" pitchFamily="34" charset="0"/>
                <a:cs typeface="Times New Roman" pitchFamily="18" charset="0"/>
              </a:rPr>
              <a:t>Evaluate your actions, looking at how your actions have impacted differently on each group/individuals. Learn and try to use lessons learned for future actions</a:t>
            </a:r>
            <a:endParaRPr kumimoji="0" lang="en-US" altLang="nb-NO" sz="1200" b="1" i="0" u="none" strike="noStrike" kern="0" cap="none" spc="0" normalizeH="0" baseline="0" noProof="0" dirty="0">
              <a:ln>
                <a:noFill/>
              </a:ln>
              <a:solidFill>
                <a:sysClr val="windowText" lastClr="000000"/>
              </a:solidFill>
              <a:effectLst/>
              <a:uLnTx/>
              <a:uFillTx/>
              <a:latin typeface="Arial" pitchFamily="34" charset="0"/>
              <a:cs typeface="Arial" pitchFamily="34" charset="0"/>
            </a:endParaRPr>
          </a:p>
        </p:txBody>
      </p:sp>
      <p:sp>
        <p:nvSpPr>
          <p:cNvPr id="8" name="Oppoverbuet pil 17"/>
          <p:cNvSpPr/>
          <p:nvPr/>
        </p:nvSpPr>
        <p:spPr>
          <a:xfrm>
            <a:off x="2652883" y="5355826"/>
            <a:ext cx="665621" cy="185275"/>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435" tIns="25718" rIns="51435" bIns="25718" numCol="1" spcCol="0" rtlCol="0" fromWordArt="0" anchor="ctr" anchorCtr="0" forceAA="0" compatLnSpc="1">
            <a:prstTxWarp prst="textNoShape">
              <a:avLst/>
            </a:prstTxWarp>
            <a:noAutofit/>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nb-NO" sz="1350" b="0" i="0" u="none" strike="noStrike" kern="0" cap="none" spc="0" normalizeH="0" baseline="0" noProof="0">
              <a:ln>
                <a:noFill/>
              </a:ln>
              <a:solidFill>
                <a:sysClr val="windowText" lastClr="000000"/>
              </a:solidFill>
              <a:effectLst/>
              <a:uLnTx/>
              <a:uFillTx/>
            </a:endParaRPr>
          </a:p>
        </p:txBody>
      </p:sp>
      <p:sp>
        <p:nvSpPr>
          <p:cNvPr id="9" name="Oppoverbuet pil 18"/>
          <p:cNvSpPr/>
          <p:nvPr/>
        </p:nvSpPr>
        <p:spPr>
          <a:xfrm>
            <a:off x="4027651" y="5355827"/>
            <a:ext cx="665621" cy="185275"/>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435" tIns="25718" rIns="51435" bIns="25718" numCol="1" spcCol="0" rtlCol="0" fromWordArt="0" anchor="ctr" anchorCtr="0" forceAA="0" compatLnSpc="1">
            <a:prstTxWarp prst="textNoShape">
              <a:avLst/>
            </a:prstTxWarp>
            <a:noAutofit/>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nb-NO" sz="1350" b="0" i="0" u="none" strike="noStrike" kern="0" cap="none" spc="0" normalizeH="0" baseline="0" noProof="0">
              <a:ln>
                <a:noFill/>
              </a:ln>
              <a:solidFill>
                <a:sysClr val="windowText" lastClr="000000"/>
              </a:solidFill>
              <a:effectLst/>
              <a:uLnTx/>
              <a:uFillTx/>
            </a:endParaRPr>
          </a:p>
        </p:txBody>
      </p:sp>
      <p:sp>
        <p:nvSpPr>
          <p:cNvPr id="10" name="Oppoverbuet pil 19"/>
          <p:cNvSpPr/>
          <p:nvPr/>
        </p:nvSpPr>
        <p:spPr>
          <a:xfrm>
            <a:off x="5669286" y="5355828"/>
            <a:ext cx="665621" cy="185275"/>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435" tIns="25718" rIns="51435" bIns="25718" numCol="1" spcCol="0" rtlCol="0" fromWordArt="0" anchor="ctr" anchorCtr="0" forceAA="0" compatLnSpc="1">
            <a:prstTxWarp prst="textNoShape">
              <a:avLst/>
            </a:prstTxWarp>
            <a:noAutofit/>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nb-NO" sz="1350" b="0" i="0" u="none" strike="noStrike" kern="0" cap="none" spc="0" normalizeH="0" baseline="0" noProof="0">
              <a:ln>
                <a:noFill/>
              </a:ln>
              <a:solidFill>
                <a:sysClr val="windowText" lastClr="000000"/>
              </a:solidFill>
              <a:effectLst/>
              <a:uLnTx/>
              <a:uFillTx/>
            </a:endParaRPr>
          </a:p>
        </p:txBody>
      </p:sp>
      <p:sp>
        <p:nvSpPr>
          <p:cNvPr id="11" name="Rectangle 22"/>
          <p:cNvSpPr>
            <a:spLocks noChangeArrowheads="1"/>
          </p:cNvSpPr>
          <p:nvPr/>
        </p:nvSpPr>
        <p:spPr bwMode="auto">
          <a:xfrm>
            <a:off x="6358708" y="3293747"/>
            <a:ext cx="129974" cy="2596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51435" tIns="25718" rIns="51435" bIns="25718" numCol="1" anchor="ctr" anchorCtr="0" compatLnSpc="1">
            <a:prstTxWarp prst="textNoShape">
              <a:avLst/>
            </a:prstTxWarp>
            <a:spAutoFit/>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nb-NO" sz="1350" b="0" i="0" u="none" strike="noStrike" kern="0" cap="none" spc="0" normalizeH="0" baseline="0" noProof="0">
              <a:ln>
                <a:noFill/>
              </a:ln>
              <a:solidFill>
                <a:sysClr val="windowText" lastClr="000000"/>
              </a:solidFill>
              <a:effectLst/>
              <a:uLnTx/>
              <a:uFillTx/>
            </a:endParaRPr>
          </a:p>
        </p:txBody>
      </p:sp>
      <p:sp>
        <p:nvSpPr>
          <p:cNvPr id="12" name="Rectangle 28"/>
          <p:cNvSpPr>
            <a:spLocks noChangeArrowheads="1"/>
          </p:cNvSpPr>
          <p:nvPr/>
        </p:nvSpPr>
        <p:spPr bwMode="auto">
          <a:xfrm>
            <a:off x="2013968" y="1775167"/>
            <a:ext cx="103939" cy="2798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51435" tIns="71415" rIns="51435" bIns="0" numCol="1" anchor="ctr" anchorCtr="0" compatLnSpc="1">
            <a:prstTxWarp prst="textNoShape">
              <a:avLst/>
            </a:prstTxWarp>
            <a:spAutoFit/>
          </a:bodyP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nb-NO" altLang="nb-NO" sz="1350" b="0" i="0" u="none" strike="noStrike" kern="0" cap="none" spc="0" normalizeH="0" baseline="0" noProof="0">
              <a:ln>
                <a:noFill/>
              </a:ln>
              <a:solidFill>
                <a:sysClr val="windowText" lastClr="000000"/>
              </a:solidFill>
              <a:effectLst/>
              <a:uLnTx/>
              <a:uFillTx/>
              <a:latin typeface="Arial" pitchFamily="34" charset="0"/>
              <a:cs typeface="Arial" pitchFamily="34" charset="0"/>
            </a:endParaRPr>
          </a:p>
        </p:txBody>
      </p:sp>
      <p:sp>
        <p:nvSpPr>
          <p:cNvPr id="13" name="TekstSylinder 23"/>
          <p:cNvSpPr txBox="1"/>
          <p:nvPr/>
        </p:nvSpPr>
        <p:spPr>
          <a:xfrm>
            <a:off x="1224912" y="2564904"/>
            <a:ext cx="1330514" cy="738664"/>
          </a:xfrm>
          <a:prstGeom prst="rect">
            <a:avLst/>
          </a:prstGeom>
          <a:noFill/>
        </p:spPr>
        <p:txBody>
          <a:bodyPr wrap="square" rtlCol="0">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sysClr val="windowText" lastClr="000000"/>
                </a:solidFill>
                <a:effectLst/>
                <a:uLnTx/>
                <a:uFillTx/>
              </a:rPr>
              <a:t>Phase 1, Initial Assessment</a:t>
            </a:r>
          </a:p>
        </p:txBody>
      </p:sp>
      <p:sp>
        <p:nvSpPr>
          <p:cNvPr id="14" name="TekstSylinder 24"/>
          <p:cNvSpPr txBox="1"/>
          <p:nvPr/>
        </p:nvSpPr>
        <p:spPr>
          <a:xfrm>
            <a:off x="2775753" y="2558257"/>
            <a:ext cx="1330514" cy="738664"/>
          </a:xfrm>
          <a:prstGeom prst="rect">
            <a:avLst/>
          </a:prstGeom>
          <a:noFill/>
        </p:spPr>
        <p:txBody>
          <a:bodyPr wrap="square" rtlCol="0">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sysClr val="windowText" lastClr="000000"/>
                </a:solidFill>
                <a:effectLst/>
                <a:uLnTx/>
                <a:uFillTx/>
              </a:rPr>
              <a:t>Phase 2, Planning and Design</a:t>
            </a:r>
          </a:p>
        </p:txBody>
      </p:sp>
      <p:sp>
        <p:nvSpPr>
          <p:cNvPr id="15" name="TekstSylinder 25"/>
          <p:cNvSpPr txBox="1"/>
          <p:nvPr/>
        </p:nvSpPr>
        <p:spPr>
          <a:xfrm>
            <a:off x="5888268" y="2590462"/>
            <a:ext cx="1330514" cy="738664"/>
          </a:xfrm>
          <a:prstGeom prst="rect">
            <a:avLst/>
          </a:prstGeom>
          <a:noFill/>
        </p:spPr>
        <p:txBody>
          <a:bodyPr wrap="square" rtlCol="0">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sysClr val="windowText" lastClr="000000"/>
                </a:solidFill>
                <a:effectLst/>
                <a:uLnTx/>
                <a:uFillTx/>
              </a:rPr>
              <a:t>Phase 4, Evaluate and Learn</a:t>
            </a:r>
          </a:p>
        </p:txBody>
      </p:sp>
      <p:sp>
        <p:nvSpPr>
          <p:cNvPr id="16" name="TekstSylinder 26"/>
          <p:cNvSpPr txBox="1"/>
          <p:nvPr/>
        </p:nvSpPr>
        <p:spPr>
          <a:xfrm>
            <a:off x="4327930" y="2459298"/>
            <a:ext cx="1330514" cy="954107"/>
          </a:xfrm>
          <a:prstGeom prst="rect">
            <a:avLst/>
          </a:prstGeom>
          <a:noFill/>
        </p:spPr>
        <p:txBody>
          <a:bodyPr wrap="square" rtlCol="0">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sysClr val="windowText" lastClr="000000"/>
                </a:solidFill>
                <a:effectLst/>
                <a:uLnTx/>
                <a:uFillTx/>
              </a:rPr>
              <a:t>Phase 3, Implement, Monitor, Adjust</a:t>
            </a:r>
          </a:p>
        </p:txBody>
      </p:sp>
    </p:spTree>
    <p:extLst>
      <p:ext uri="{BB962C8B-B14F-4D97-AF65-F5344CB8AC3E}">
        <p14:creationId xmlns:p14="http://schemas.microsoft.com/office/powerpoint/2010/main" val="5547249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Gender and Age Marker Tool</a:t>
            </a:r>
          </a:p>
        </p:txBody>
      </p:sp>
      <p:sp>
        <p:nvSpPr>
          <p:cNvPr id="3" name="Content Placeholder 2"/>
          <p:cNvSpPr>
            <a:spLocks noGrp="1"/>
          </p:cNvSpPr>
          <p:nvPr>
            <p:ph idx="1"/>
          </p:nvPr>
        </p:nvSpPr>
        <p:spPr/>
        <p:txBody>
          <a:bodyPr/>
          <a:lstStyle/>
          <a:p>
            <a:endParaRPr lang="en-GB" dirty="0"/>
          </a:p>
          <a:p>
            <a:endParaRPr lang="en-GB" dirty="0"/>
          </a:p>
          <a:p>
            <a:r>
              <a:rPr lang="en-GB" dirty="0"/>
              <a:t>The Gender and Age Marker tool is a tool to help mainstream and assess gender and diversity in projects/programmes including Appeals, and will help us implement the Minimum Standard Commitments to Gender and Diversity in Emergency Programming</a:t>
            </a:r>
          </a:p>
          <a:p>
            <a:endParaRPr lang="en-GB" dirty="0"/>
          </a:p>
          <a:p>
            <a:pPr marL="0" indent="0" algn="ctr">
              <a:buNone/>
            </a:pPr>
            <a:r>
              <a:rPr lang="en-GB" b="1" i="1" dirty="0"/>
              <a:t>… to improve quality </a:t>
            </a:r>
          </a:p>
        </p:txBody>
      </p:sp>
    </p:spTree>
    <p:extLst>
      <p:ext uri="{BB962C8B-B14F-4D97-AF65-F5344CB8AC3E}">
        <p14:creationId xmlns:p14="http://schemas.microsoft.com/office/powerpoint/2010/main" val="21988047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does it do?</a:t>
            </a:r>
          </a:p>
        </p:txBody>
      </p:sp>
      <p:sp>
        <p:nvSpPr>
          <p:cNvPr id="3" name="Content Placeholder 2"/>
          <p:cNvSpPr>
            <a:spLocks noGrp="1"/>
          </p:cNvSpPr>
          <p:nvPr>
            <p:ph idx="1"/>
          </p:nvPr>
        </p:nvSpPr>
        <p:spPr/>
        <p:txBody>
          <a:bodyPr/>
          <a:lstStyle/>
          <a:p>
            <a:endParaRPr lang="en-GB" dirty="0"/>
          </a:p>
          <a:p>
            <a:endParaRPr lang="en-GB" dirty="0"/>
          </a:p>
          <a:p>
            <a:pPr>
              <a:buFont typeface="Wingdings" panose="05000000000000000000" pitchFamily="2" charset="2"/>
              <a:buChar char="ü"/>
            </a:pPr>
            <a:r>
              <a:rPr lang="en-GB" dirty="0"/>
              <a:t>It considers gender and age issues and also explicitly takes diversity into account</a:t>
            </a:r>
          </a:p>
          <a:p>
            <a:pPr>
              <a:buFont typeface="Wingdings" panose="05000000000000000000" pitchFamily="2" charset="2"/>
              <a:buChar char="ü"/>
            </a:pPr>
            <a:r>
              <a:rPr lang="en-GB" dirty="0"/>
              <a:t>It assesses proposals and project implementation including Appeals (and can be used for all other programmes or services)</a:t>
            </a:r>
          </a:p>
          <a:p>
            <a:pPr>
              <a:buFont typeface="Wingdings" panose="05000000000000000000" pitchFamily="2" charset="2"/>
              <a:buChar char="ü"/>
            </a:pPr>
            <a:r>
              <a:rPr lang="en-GB" dirty="0"/>
              <a:t>It focuses on quality criteria </a:t>
            </a:r>
          </a:p>
          <a:p>
            <a:pPr>
              <a:buFont typeface="Wingdings" panose="05000000000000000000" pitchFamily="2" charset="2"/>
              <a:buChar char="ü"/>
            </a:pPr>
            <a:r>
              <a:rPr lang="en-GB" dirty="0"/>
              <a:t>It is a collaborative learning tool, engaging both partners and staff in a constructive dialogue</a:t>
            </a:r>
          </a:p>
          <a:p>
            <a:pPr>
              <a:buFont typeface="Wingdings" panose="05000000000000000000" pitchFamily="2" charset="2"/>
              <a:buChar char="ü"/>
            </a:pPr>
            <a:r>
              <a:rPr lang="en-GB" dirty="0"/>
              <a:t>It is used by some NSs and is based on evidence from donors on what works, helping us to monitor integration of G&amp;D considerations in projects/programmes and adjust support (and importantly to measure our indicators in the Plan and Budget)</a:t>
            </a:r>
          </a:p>
          <a:p>
            <a:endParaRPr lang="en-GB" dirty="0"/>
          </a:p>
          <a:p>
            <a:endParaRPr lang="en-GB" dirty="0"/>
          </a:p>
          <a:p>
            <a:endParaRPr lang="en-GB" dirty="0"/>
          </a:p>
        </p:txBody>
      </p:sp>
    </p:spTree>
    <p:extLst>
      <p:ext uri="{BB962C8B-B14F-4D97-AF65-F5344CB8AC3E}">
        <p14:creationId xmlns:p14="http://schemas.microsoft.com/office/powerpoint/2010/main" val="7929266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1052736"/>
            <a:ext cx="8629650" cy="5505450"/>
          </a:xfrm>
          <a:prstGeom prst="rect">
            <a:avLst/>
          </a:prstGeom>
        </p:spPr>
      </p:pic>
    </p:spTree>
    <p:extLst>
      <p:ext uri="{BB962C8B-B14F-4D97-AF65-F5344CB8AC3E}">
        <p14:creationId xmlns:p14="http://schemas.microsoft.com/office/powerpoint/2010/main" val="23756910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err="1"/>
              <a:t>Apply</a:t>
            </a:r>
            <a:r>
              <a:rPr lang="nb-NO" dirty="0"/>
              <a:t> the Gender and Diversity </a:t>
            </a:r>
            <a:r>
              <a:rPr lang="nb-NO" dirty="0" err="1"/>
              <a:t>tool</a:t>
            </a:r>
            <a:r>
              <a:rPr lang="nb-NO" dirty="0"/>
              <a:t> …. </a:t>
            </a:r>
          </a:p>
        </p:txBody>
      </p:sp>
      <p:sp>
        <p:nvSpPr>
          <p:cNvPr id="5" name="Plassholder for innhold 4"/>
          <p:cNvSpPr>
            <a:spLocks noGrp="1"/>
          </p:cNvSpPr>
          <p:nvPr>
            <p:ph idx="1"/>
          </p:nvPr>
        </p:nvSpPr>
        <p:spPr/>
        <p:txBody>
          <a:bodyPr/>
          <a:lstStyle/>
          <a:p>
            <a:r>
              <a:rPr lang="nb-NO" sz="1013" dirty="0" err="1"/>
              <a:t>Assess</a:t>
            </a:r>
            <a:r>
              <a:rPr lang="nb-NO" sz="1013" dirty="0"/>
              <a:t> </a:t>
            </a:r>
            <a:r>
              <a:rPr lang="nb-NO" sz="1013" dirty="0" err="1"/>
              <a:t>whether</a:t>
            </a:r>
            <a:r>
              <a:rPr lang="nb-NO" sz="1013" dirty="0"/>
              <a:t> the </a:t>
            </a:r>
            <a:r>
              <a:rPr lang="nb-NO" sz="1013" dirty="0" err="1"/>
              <a:t>project</a:t>
            </a:r>
            <a:r>
              <a:rPr lang="nb-NO" sz="1013" dirty="0"/>
              <a:t> </a:t>
            </a:r>
            <a:r>
              <a:rPr lang="nb-NO" sz="1013" dirty="0" err="1"/>
              <a:t>meets</a:t>
            </a:r>
            <a:r>
              <a:rPr lang="nb-NO" sz="1013" dirty="0"/>
              <a:t> the four criteria </a:t>
            </a:r>
          </a:p>
          <a:p>
            <a:pPr marL="0" indent="0">
              <a:buNone/>
            </a:pPr>
            <a:endParaRPr lang="nb-NO" dirty="0"/>
          </a:p>
          <a:p>
            <a:pPr marL="0" indent="0">
              <a:buNone/>
            </a:pPr>
            <a:r>
              <a:rPr lang="nb-NO" dirty="0"/>
              <a:t>			</a:t>
            </a:r>
          </a:p>
          <a:p>
            <a:pPr marL="0" indent="0">
              <a:buNone/>
            </a:pPr>
            <a:endParaRPr lang="nb-NO" dirty="0"/>
          </a:p>
          <a:p>
            <a:pPr marL="0" indent="0">
              <a:buNone/>
            </a:pPr>
            <a:endParaRPr lang="nb-NO" dirty="0"/>
          </a:p>
        </p:txBody>
      </p:sp>
      <p:graphicFrame>
        <p:nvGraphicFramePr>
          <p:cNvPr id="7" name="Tabell 6"/>
          <p:cNvGraphicFramePr>
            <a:graphicFrameLocks noGrp="1"/>
          </p:cNvGraphicFramePr>
          <p:nvPr>
            <p:extLst/>
          </p:nvPr>
        </p:nvGraphicFramePr>
        <p:xfrm>
          <a:off x="2303748" y="2618910"/>
          <a:ext cx="4577009" cy="1539172"/>
        </p:xfrm>
        <a:graphic>
          <a:graphicData uri="http://schemas.openxmlformats.org/drawingml/2006/table">
            <a:tbl>
              <a:tblPr firstRow="1" bandRow="1">
                <a:tableStyleId>{5C22544A-7EE6-4342-B048-85BDC9FD1C3A}</a:tableStyleId>
              </a:tblPr>
              <a:tblGrid>
                <a:gridCol w="2511279">
                  <a:extLst>
                    <a:ext uri="{9D8B030D-6E8A-4147-A177-3AD203B41FA5}">
                      <a16:colId xmlns:a16="http://schemas.microsoft.com/office/drawing/2014/main" val="20000"/>
                    </a:ext>
                  </a:extLst>
                </a:gridCol>
                <a:gridCol w="648072">
                  <a:extLst>
                    <a:ext uri="{9D8B030D-6E8A-4147-A177-3AD203B41FA5}">
                      <a16:colId xmlns:a16="http://schemas.microsoft.com/office/drawing/2014/main" val="20001"/>
                    </a:ext>
                  </a:extLst>
                </a:gridCol>
                <a:gridCol w="1417658">
                  <a:extLst>
                    <a:ext uri="{9D8B030D-6E8A-4147-A177-3AD203B41FA5}">
                      <a16:colId xmlns:a16="http://schemas.microsoft.com/office/drawing/2014/main" val="20002"/>
                    </a:ext>
                  </a:extLst>
                </a:gridCol>
              </a:tblGrid>
              <a:tr h="364541">
                <a:tc>
                  <a:txBody>
                    <a:bodyPr/>
                    <a:lstStyle/>
                    <a:p>
                      <a:r>
                        <a:rPr lang="nb-NO" sz="1100" dirty="0">
                          <a:solidFill>
                            <a:schemeClr val="bg1"/>
                          </a:solidFill>
                        </a:rPr>
                        <a:t>1. Gender &amp; Diversity Analysis </a:t>
                      </a:r>
                      <a:r>
                        <a:rPr lang="nb-NO" sz="1100" baseline="0" dirty="0">
                          <a:solidFill>
                            <a:schemeClr val="bg1"/>
                          </a:solidFill>
                        </a:rPr>
                        <a:t>/ SADD</a:t>
                      </a:r>
                      <a:endParaRPr lang="nb-NO" sz="1100" dirty="0">
                        <a:solidFill>
                          <a:schemeClr val="bg1"/>
                        </a:solidFill>
                      </a:endParaRPr>
                    </a:p>
                  </a:txBody>
                  <a:tcPr marL="51435" marR="51435" marT="25718" marB="25718">
                    <a:solidFill>
                      <a:schemeClr val="accent1">
                        <a:lumMod val="75000"/>
                      </a:schemeClr>
                    </a:solidFill>
                  </a:tcPr>
                </a:tc>
                <a:tc>
                  <a:txBody>
                    <a:bodyPr/>
                    <a:lstStyle/>
                    <a:p>
                      <a:pPr marL="285750" indent="-285750">
                        <a:buFont typeface="Wingdings" panose="05000000000000000000" pitchFamily="2" charset="2"/>
                        <a:buChar char="q"/>
                      </a:pPr>
                      <a:r>
                        <a:rPr lang="nb-NO" sz="1100" dirty="0">
                          <a:solidFill>
                            <a:schemeClr val="bg1"/>
                          </a:solidFill>
                        </a:rPr>
                        <a:t>Yes</a:t>
                      </a:r>
                    </a:p>
                  </a:txBody>
                  <a:tcPr marL="51435" marR="51435" marT="25718" marB="25718">
                    <a:solidFill>
                      <a:schemeClr val="accent1">
                        <a:lumMod val="75000"/>
                      </a:schemeClr>
                    </a:solidFill>
                  </a:tcPr>
                </a:tc>
                <a:tc>
                  <a:txBody>
                    <a:bodyPr/>
                    <a:lstStyle/>
                    <a:p>
                      <a:pPr marL="285750" indent="-285750">
                        <a:buFont typeface="Wingdings" panose="05000000000000000000" pitchFamily="2" charset="2"/>
                        <a:buChar char="q"/>
                      </a:pPr>
                      <a:r>
                        <a:rPr lang="nb-NO" sz="1100" dirty="0">
                          <a:solidFill>
                            <a:schemeClr val="bg1"/>
                          </a:solidFill>
                        </a:rPr>
                        <a:t>Not Sufficiently </a:t>
                      </a:r>
                    </a:p>
                  </a:txBody>
                  <a:tcPr marL="51435" marR="51435" marT="25718" marB="25718">
                    <a:solidFill>
                      <a:schemeClr val="accent1">
                        <a:lumMod val="75000"/>
                      </a:schemeClr>
                    </a:solidFill>
                  </a:tcPr>
                </a:tc>
                <a:extLst>
                  <a:ext uri="{0D108BD9-81ED-4DB2-BD59-A6C34878D82A}">
                    <a16:rowId xmlns:a16="http://schemas.microsoft.com/office/drawing/2014/main" val="10000"/>
                  </a:ext>
                </a:extLst>
              </a:tr>
              <a:tr h="364541">
                <a:tc>
                  <a:txBody>
                    <a:bodyPr/>
                    <a:lstStyle/>
                    <a:p>
                      <a:r>
                        <a:rPr lang="nb-NO" sz="1100" b="1" kern="1200" dirty="0">
                          <a:solidFill>
                            <a:schemeClr val="bg1"/>
                          </a:solidFill>
                          <a:latin typeface="+mn-lt"/>
                          <a:ea typeface="+mn-ea"/>
                          <a:cs typeface="+mn-cs"/>
                        </a:rPr>
                        <a:t>2. Adapted Assistance / Services</a:t>
                      </a:r>
                    </a:p>
                  </a:txBody>
                  <a:tcPr marL="51435" marR="51435" marT="25718" marB="25718">
                    <a:solidFill>
                      <a:schemeClr val="accent1">
                        <a:lumMod val="90000"/>
                      </a:schemeClr>
                    </a:solidFill>
                  </a:tcPr>
                </a:tc>
                <a:tc>
                  <a:txBody>
                    <a:bodyPr/>
                    <a:lstStyle/>
                    <a:p>
                      <a:pPr marL="285750" indent="-285750" algn="l" defTabSz="914400" rtl="0" eaLnBrk="1" latinLnBrk="0" hangingPunct="1">
                        <a:buFont typeface="Wingdings" panose="05000000000000000000" pitchFamily="2" charset="2"/>
                        <a:buChar char="q"/>
                      </a:pPr>
                      <a:r>
                        <a:rPr lang="nb-NO" sz="1100" b="1" kern="1200" dirty="0">
                          <a:solidFill>
                            <a:schemeClr val="bg1"/>
                          </a:solidFill>
                          <a:latin typeface="+mn-lt"/>
                          <a:ea typeface="+mn-ea"/>
                          <a:cs typeface="+mn-cs"/>
                        </a:rPr>
                        <a:t>Yes</a:t>
                      </a:r>
                    </a:p>
                  </a:txBody>
                  <a:tcPr marL="51435" marR="51435" marT="25718" marB="25718">
                    <a:solidFill>
                      <a:schemeClr val="accent1">
                        <a:lumMod val="90000"/>
                      </a:schemeClr>
                    </a:solidFill>
                  </a:tcPr>
                </a:tc>
                <a:tc>
                  <a:txBody>
                    <a:bodyPr/>
                    <a:lstStyle/>
                    <a:p>
                      <a:pPr marL="285750" indent="-285750" algn="l" defTabSz="914400" rtl="0" eaLnBrk="1" latinLnBrk="0" hangingPunct="1">
                        <a:buFont typeface="Wingdings" panose="05000000000000000000" pitchFamily="2" charset="2"/>
                        <a:buChar char="q"/>
                      </a:pPr>
                      <a:r>
                        <a:rPr lang="nb-NO" sz="1100" b="1" kern="1200" dirty="0">
                          <a:solidFill>
                            <a:schemeClr val="bg1"/>
                          </a:solidFill>
                          <a:latin typeface="+mn-lt"/>
                          <a:ea typeface="+mn-ea"/>
                          <a:cs typeface="+mn-cs"/>
                        </a:rPr>
                        <a:t>Not Sufficiently </a:t>
                      </a:r>
                    </a:p>
                  </a:txBody>
                  <a:tcPr marL="51435" marR="51435" marT="25718" marB="25718">
                    <a:solidFill>
                      <a:schemeClr val="accent1">
                        <a:lumMod val="90000"/>
                      </a:schemeClr>
                    </a:solidFill>
                  </a:tcPr>
                </a:tc>
                <a:extLst>
                  <a:ext uri="{0D108BD9-81ED-4DB2-BD59-A6C34878D82A}">
                    <a16:rowId xmlns:a16="http://schemas.microsoft.com/office/drawing/2014/main" val="10001"/>
                  </a:ext>
                </a:extLst>
              </a:tr>
              <a:tr h="405045">
                <a:tc>
                  <a:txBody>
                    <a:bodyPr/>
                    <a:lstStyle/>
                    <a:p>
                      <a:r>
                        <a:rPr lang="nb-NO" sz="1100" b="1" kern="1200" dirty="0">
                          <a:solidFill>
                            <a:schemeClr val="bg1"/>
                          </a:solidFill>
                          <a:latin typeface="+mn-lt"/>
                          <a:ea typeface="+mn-ea"/>
                          <a:cs typeface="+mn-cs"/>
                        </a:rPr>
                        <a:t>3. Prevent / mitigate Negative Effects</a:t>
                      </a:r>
                    </a:p>
                  </a:txBody>
                  <a:tcPr marL="51435" marR="51435" marT="25718" marB="25718">
                    <a:solidFill>
                      <a:schemeClr val="accent1">
                        <a:lumMod val="75000"/>
                      </a:schemeClr>
                    </a:solidFill>
                  </a:tcPr>
                </a:tc>
                <a:tc>
                  <a:txBody>
                    <a:bodyPr/>
                    <a:lstStyle/>
                    <a:p>
                      <a:pPr marL="285750" indent="-285750" algn="l" defTabSz="914400" rtl="0" eaLnBrk="1" latinLnBrk="0" hangingPunct="1">
                        <a:buFont typeface="Wingdings" panose="05000000000000000000" pitchFamily="2" charset="2"/>
                        <a:buChar char="q"/>
                      </a:pPr>
                      <a:r>
                        <a:rPr lang="nb-NO" sz="1100" b="1" kern="1200" dirty="0">
                          <a:solidFill>
                            <a:schemeClr val="bg1"/>
                          </a:solidFill>
                          <a:latin typeface="+mn-lt"/>
                          <a:ea typeface="+mn-ea"/>
                          <a:cs typeface="+mn-cs"/>
                        </a:rPr>
                        <a:t>Yes</a:t>
                      </a:r>
                    </a:p>
                  </a:txBody>
                  <a:tcPr marL="51435" marR="51435" marT="25718" marB="25718">
                    <a:solidFill>
                      <a:schemeClr val="accent1">
                        <a:lumMod val="75000"/>
                      </a:schemeClr>
                    </a:solidFill>
                  </a:tcPr>
                </a:tc>
                <a:tc>
                  <a:txBody>
                    <a:bodyPr/>
                    <a:lstStyle/>
                    <a:p>
                      <a:pPr marL="285750" indent="-285750">
                        <a:buFont typeface="Wingdings" panose="05000000000000000000" pitchFamily="2" charset="2"/>
                        <a:buChar char="q"/>
                      </a:pPr>
                      <a:r>
                        <a:rPr lang="nb-NO" sz="1100" b="1" kern="1200" dirty="0">
                          <a:solidFill>
                            <a:schemeClr val="bg1"/>
                          </a:solidFill>
                          <a:latin typeface="+mn-lt"/>
                          <a:ea typeface="+mn-ea"/>
                          <a:cs typeface="+mn-cs"/>
                        </a:rPr>
                        <a:t>Not Sufficiently </a:t>
                      </a:r>
                    </a:p>
                  </a:txBody>
                  <a:tcPr marL="51435" marR="51435" marT="25718" marB="25718">
                    <a:solidFill>
                      <a:schemeClr val="accent1">
                        <a:lumMod val="75000"/>
                      </a:schemeClr>
                    </a:solidFill>
                  </a:tcPr>
                </a:tc>
                <a:extLst>
                  <a:ext uri="{0D108BD9-81ED-4DB2-BD59-A6C34878D82A}">
                    <a16:rowId xmlns:a16="http://schemas.microsoft.com/office/drawing/2014/main" val="10002"/>
                  </a:ext>
                </a:extLst>
              </a:tr>
              <a:tr h="405045">
                <a:tc>
                  <a:txBody>
                    <a:bodyPr/>
                    <a:lstStyle/>
                    <a:p>
                      <a:r>
                        <a:rPr lang="nb-NO" sz="1100" b="1" kern="1200" dirty="0">
                          <a:solidFill>
                            <a:schemeClr val="bg1"/>
                          </a:solidFill>
                          <a:latin typeface="+mn-lt"/>
                          <a:ea typeface="+mn-ea"/>
                          <a:cs typeface="+mn-cs"/>
                        </a:rPr>
                        <a:t>4. Adequate Participation </a:t>
                      </a:r>
                    </a:p>
                  </a:txBody>
                  <a:tcPr marL="51435" marR="51435" marT="25718" marB="25718">
                    <a:solidFill>
                      <a:schemeClr val="accent1">
                        <a:lumMod val="90000"/>
                      </a:schemeClr>
                    </a:solidFill>
                  </a:tcPr>
                </a:tc>
                <a:tc>
                  <a:txBody>
                    <a:bodyPr/>
                    <a:lstStyle/>
                    <a:p>
                      <a:pPr marL="285750" indent="-285750">
                        <a:buFont typeface="Wingdings" panose="05000000000000000000" pitchFamily="2" charset="2"/>
                        <a:buChar char="q"/>
                      </a:pPr>
                      <a:r>
                        <a:rPr lang="nb-NO" sz="1100" b="1" kern="1200" dirty="0">
                          <a:solidFill>
                            <a:schemeClr val="bg1"/>
                          </a:solidFill>
                          <a:latin typeface="+mn-lt"/>
                          <a:ea typeface="+mn-ea"/>
                          <a:cs typeface="+mn-cs"/>
                        </a:rPr>
                        <a:t>Yes</a:t>
                      </a:r>
                    </a:p>
                  </a:txBody>
                  <a:tcPr marL="51435" marR="51435" marT="25718" marB="25718">
                    <a:solidFill>
                      <a:schemeClr val="accent1">
                        <a:lumMod val="90000"/>
                      </a:schemeClr>
                    </a:solidFill>
                  </a:tcPr>
                </a:tc>
                <a:tc>
                  <a:txBody>
                    <a:bodyPr/>
                    <a:lstStyle/>
                    <a:p>
                      <a:pPr marL="285750" indent="-285750">
                        <a:buFont typeface="Wingdings" panose="05000000000000000000" pitchFamily="2" charset="2"/>
                        <a:buChar char="q"/>
                      </a:pPr>
                      <a:r>
                        <a:rPr lang="nb-NO" sz="1100" b="1" kern="1200" dirty="0">
                          <a:solidFill>
                            <a:schemeClr val="bg1"/>
                          </a:solidFill>
                          <a:latin typeface="+mn-lt"/>
                          <a:ea typeface="+mn-ea"/>
                          <a:cs typeface="+mn-cs"/>
                        </a:rPr>
                        <a:t>Not Sufficiently </a:t>
                      </a:r>
                    </a:p>
                  </a:txBody>
                  <a:tcPr marL="51435" marR="51435" marT="25718" marB="25718">
                    <a:solidFill>
                      <a:schemeClr val="accent1">
                        <a:lumMod val="90000"/>
                      </a:scheme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7761684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solidFill>
            <a:schemeClr val="accent1">
              <a:lumMod val="75000"/>
            </a:schemeClr>
          </a:solidFill>
        </p:spPr>
        <p:txBody>
          <a:bodyPr/>
          <a:lstStyle/>
          <a:p>
            <a:r>
              <a:rPr lang="nb-NO" dirty="0">
                <a:solidFill>
                  <a:schemeClr val="bg1"/>
                </a:solidFill>
              </a:rPr>
              <a:t>Criteria 1. G&amp;D Analysis and SADD</a:t>
            </a:r>
          </a:p>
        </p:txBody>
      </p:sp>
      <p:sp>
        <p:nvSpPr>
          <p:cNvPr id="3" name="Plassholder for innhold 2"/>
          <p:cNvSpPr>
            <a:spLocks noGrp="1"/>
          </p:cNvSpPr>
          <p:nvPr>
            <p:ph idx="1"/>
          </p:nvPr>
        </p:nvSpPr>
        <p:spPr>
          <a:xfrm>
            <a:off x="1655676" y="2532962"/>
            <a:ext cx="6002424" cy="3143250"/>
          </a:xfrm>
        </p:spPr>
        <p:txBody>
          <a:bodyPr>
            <a:normAutofit lnSpcReduction="10000"/>
          </a:bodyPr>
          <a:lstStyle/>
          <a:p>
            <a:r>
              <a:rPr lang="en-GB" altLang="nb-NO" dirty="0">
                <a:latin typeface="Verdana" pitchFamily="34" charset="0"/>
              </a:rPr>
              <a:t>Does the project contain an adequate and brief gender and diversity analysis (planning) or does the project provide sex- and age-disaggregated data (SADD) (MER) ? </a:t>
            </a:r>
          </a:p>
          <a:p>
            <a:pPr marL="0" indent="0">
              <a:buNone/>
            </a:pPr>
            <a:endParaRPr lang="en-GB" altLang="nb-NO" sz="1350" dirty="0">
              <a:latin typeface="Verdana" pitchFamily="34" charset="0"/>
            </a:endParaRPr>
          </a:p>
          <a:p>
            <a:pPr lvl="1">
              <a:spcAft>
                <a:spcPts val="675"/>
              </a:spcAft>
              <a:buFontTx/>
              <a:buChar char="-"/>
            </a:pPr>
            <a:r>
              <a:rPr lang="en-GB" altLang="nb-NO" sz="1350" dirty="0">
                <a:solidFill>
                  <a:srgbClr val="0F5494"/>
                </a:solidFill>
              </a:rPr>
              <a:t>Roles and control over resources</a:t>
            </a:r>
          </a:p>
          <a:p>
            <a:pPr lvl="1">
              <a:spcAft>
                <a:spcPts val="675"/>
              </a:spcAft>
              <a:buFontTx/>
              <a:buChar char="-"/>
            </a:pPr>
            <a:r>
              <a:rPr lang="en-GB" altLang="nb-NO" sz="1350" dirty="0">
                <a:solidFill>
                  <a:srgbClr val="0F5494"/>
                </a:solidFill>
              </a:rPr>
              <a:t> Discrimination, lack of access</a:t>
            </a:r>
          </a:p>
          <a:p>
            <a:pPr lvl="1">
              <a:spcAft>
                <a:spcPts val="675"/>
              </a:spcAft>
              <a:buFontTx/>
              <a:buChar char="-"/>
            </a:pPr>
            <a:r>
              <a:rPr lang="en-GB" altLang="nb-NO" sz="1350" dirty="0">
                <a:solidFill>
                  <a:srgbClr val="0F5494"/>
                </a:solidFill>
              </a:rPr>
              <a:t> Effects of the situation on different groups</a:t>
            </a:r>
          </a:p>
          <a:p>
            <a:pPr lvl="1">
              <a:spcAft>
                <a:spcPts val="675"/>
              </a:spcAft>
              <a:buFontTx/>
              <a:buChar char="-"/>
            </a:pPr>
            <a:r>
              <a:rPr lang="en-GB" altLang="nb-NO" sz="1350" dirty="0">
                <a:solidFill>
                  <a:srgbClr val="0F5494"/>
                </a:solidFill>
              </a:rPr>
              <a:t> Capacities of affected people</a:t>
            </a:r>
          </a:p>
          <a:p>
            <a:pPr lvl="1">
              <a:spcAft>
                <a:spcPts val="675"/>
              </a:spcAft>
              <a:buFontTx/>
              <a:buChar char="-"/>
            </a:pPr>
            <a:r>
              <a:rPr lang="en-GB" altLang="nb-NO" sz="1350" dirty="0">
                <a:solidFill>
                  <a:srgbClr val="0F5494"/>
                </a:solidFill>
              </a:rPr>
              <a:t> Specific needs of the most vulnerable and at-risk groups</a:t>
            </a:r>
          </a:p>
          <a:p>
            <a:pPr lvl="1">
              <a:spcAft>
                <a:spcPts val="675"/>
              </a:spcAft>
              <a:buFontTx/>
              <a:buChar char="-"/>
            </a:pPr>
            <a:r>
              <a:rPr lang="en-GB" altLang="nb-NO" sz="1350" dirty="0">
                <a:solidFill>
                  <a:srgbClr val="0F5494"/>
                </a:solidFill>
              </a:rPr>
              <a:t> If targeted: justification of target group</a:t>
            </a:r>
          </a:p>
          <a:p>
            <a:endParaRPr lang="nb-NO" dirty="0"/>
          </a:p>
        </p:txBody>
      </p:sp>
    </p:spTree>
    <p:extLst>
      <p:ext uri="{BB962C8B-B14F-4D97-AF65-F5344CB8AC3E}">
        <p14:creationId xmlns:p14="http://schemas.microsoft.com/office/powerpoint/2010/main" val="4644794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solidFill>
            <a:schemeClr val="accent1">
              <a:lumMod val="75000"/>
            </a:schemeClr>
          </a:solidFill>
        </p:spPr>
        <p:txBody>
          <a:bodyPr/>
          <a:lstStyle/>
          <a:p>
            <a:r>
              <a:rPr lang="nb-NO" dirty="0">
                <a:solidFill>
                  <a:schemeClr val="bg1"/>
                </a:solidFill>
              </a:rPr>
              <a:t>Criteria 2. Adapted assistance / services</a:t>
            </a:r>
          </a:p>
        </p:txBody>
      </p:sp>
      <p:sp>
        <p:nvSpPr>
          <p:cNvPr id="3" name="Plassholder for innhold 2"/>
          <p:cNvSpPr>
            <a:spLocks noGrp="1"/>
          </p:cNvSpPr>
          <p:nvPr>
            <p:ph idx="1"/>
          </p:nvPr>
        </p:nvSpPr>
        <p:spPr>
          <a:xfrm>
            <a:off x="1601670" y="2532962"/>
            <a:ext cx="6056430" cy="3143250"/>
          </a:xfrm>
        </p:spPr>
        <p:txBody>
          <a:bodyPr/>
          <a:lstStyle/>
          <a:p>
            <a:r>
              <a:rPr lang="en-GB" altLang="nb-NO" dirty="0">
                <a:latin typeface="Verdana" pitchFamily="34" charset="0"/>
              </a:rPr>
              <a:t>Are the interventions/services adapted to the specific needs and capacities of different groups?</a:t>
            </a:r>
          </a:p>
          <a:p>
            <a:pPr marL="0" indent="0">
              <a:buNone/>
            </a:pPr>
            <a:endParaRPr lang="en-GB" altLang="nb-NO" dirty="0">
              <a:latin typeface="Verdana" pitchFamily="34" charset="0"/>
            </a:endParaRPr>
          </a:p>
          <a:p>
            <a:pPr lvl="1">
              <a:spcAft>
                <a:spcPts val="675"/>
              </a:spcAft>
              <a:buFontTx/>
              <a:buChar char="-"/>
            </a:pPr>
            <a:r>
              <a:rPr lang="en-GB" altLang="nb-NO" sz="1350" dirty="0">
                <a:solidFill>
                  <a:srgbClr val="0F5494"/>
                </a:solidFill>
              </a:rPr>
              <a:t>Systematic adaptation of interventions</a:t>
            </a:r>
          </a:p>
          <a:p>
            <a:pPr lvl="1">
              <a:spcAft>
                <a:spcPts val="675"/>
              </a:spcAft>
              <a:buFontTx/>
              <a:buChar char="-"/>
            </a:pPr>
            <a:r>
              <a:rPr lang="en-GB" altLang="nb-NO" sz="1350" dirty="0">
                <a:solidFill>
                  <a:srgbClr val="0F5494"/>
                </a:solidFill>
              </a:rPr>
              <a:t> Equitable access to services</a:t>
            </a:r>
          </a:p>
          <a:p>
            <a:endParaRPr lang="nb-NO" dirty="0"/>
          </a:p>
        </p:txBody>
      </p:sp>
      <p:pic>
        <p:nvPicPr>
          <p:cNvPr id="4" name="Bilde 3" descr="http://interactioninstitute.org/wp-content/uploads/2016/01/IISC_EqualityEquity.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05826" y="4293593"/>
            <a:ext cx="2308757" cy="1543628"/>
          </a:xfrm>
          <a:prstGeom prst="rect">
            <a:avLst/>
          </a:prstGeom>
          <a:noFill/>
          <a:ln>
            <a:noFill/>
          </a:ln>
        </p:spPr>
      </p:pic>
    </p:spTree>
    <p:extLst>
      <p:ext uri="{BB962C8B-B14F-4D97-AF65-F5344CB8AC3E}">
        <p14:creationId xmlns:p14="http://schemas.microsoft.com/office/powerpoint/2010/main" val="11130185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solidFill>
            <a:schemeClr val="accent1">
              <a:lumMod val="75000"/>
            </a:schemeClr>
          </a:solidFill>
        </p:spPr>
        <p:txBody>
          <a:bodyPr/>
          <a:lstStyle/>
          <a:p>
            <a:r>
              <a:rPr lang="nb-NO" dirty="0">
                <a:solidFill>
                  <a:schemeClr val="bg1"/>
                </a:solidFill>
              </a:rPr>
              <a:t>Criteria 3. Negative </a:t>
            </a:r>
            <a:r>
              <a:rPr lang="nb-NO" dirty="0" err="1">
                <a:solidFill>
                  <a:schemeClr val="bg1"/>
                </a:solidFill>
              </a:rPr>
              <a:t>effects</a:t>
            </a:r>
            <a:endParaRPr lang="nb-NO" dirty="0">
              <a:solidFill>
                <a:schemeClr val="bg1"/>
              </a:solidFill>
            </a:endParaRPr>
          </a:p>
        </p:txBody>
      </p:sp>
      <p:sp>
        <p:nvSpPr>
          <p:cNvPr id="3" name="Plassholder for innhold 2"/>
          <p:cNvSpPr>
            <a:spLocks noGrp="1"/>
          </p:cNvSpPr>
          <p:nvPr>
            <p:ph idx="1"/>
          </p:nvPr>
        </p:nvSpPr>
        <p:spPr>
          <a:xfrm>
            <a:off x="1547664" y="2532962"/>
            <a:ext cx="6110436" cy="3143250"/>
          </a:xfrm>
        </p:spPr>
        <p:txBody>
          <a:bodyPr/>
          <a:lstStyle/>
          <a:p>
            <a:r>
              <a:rPr lang="en-GB" altLang="nb-NO" dirty="0">
                <a:latin typeface="Verdana" pitchFamily="34" charset="0"/>
              </a:rPr>
              <a:t>Does the action prevent or mitigate negative effects?</a:t>
            </a:r>
          </a:p>
          <a:p>
            <a:pPr marL="0" indent="0">
              <a:buNone/>
            </a:pPr>
            <a:endParaRPr lang="nb-NO" altLang="nb-NO" dirty="0"/>
          </a:p>
          <a:p>
            <a:pPr>
              <a:spcAft>
                <a:spcPts val="675"/>
              </a:spcAft>
              <a:buFontTx/>
              <a:buChar char="-"/>
            </a:pPr>
            <a:r>
              <a:rPr lang="en-GB" altLang="nb-NO" dirty="0">
                <a:solidFill>
                  <a:srgbClr val="0F5494"/>
                </a:solidFill>
              </a:rPr>
              <a:t> Potential negative effects are prevented</a:t>
            </a:r>
          </a:p>
          <a:p>
            <a:pPr>
              <a:spcAft>
                <a:spcPts val="675"/>
              </a:spcAft>
              <a:buFontTx/>
              <a:buChar char="-"/>
            </a:pPr>
            <a:r>
              <a:rPr lang="en-GB" altLang="nb-NO" dirty="0">
                <a:solidFill>
                  <a:srgbClr val="0F5494"/>
                </a:solidFill>
              </a:rPr>
              <a:t> Gender – or diversity - related risks created by the context are mitigated </a:t>
            </a:r>
          </a:p>
          <a:p>
            <a:pPr marL="0" indent="0">
              <a:buNone/>
            </a:pPr>
            <a:endParaRPr lang="en-GB" altLang="nb-NO" dirty="0">
              <a:latin typeface="Verdana" pitchFamily="34" charset="0"/>
            </a:endParaRPr>
          </a:p>
        </p:txBody>
      </p:sp>
    </p:spTree>
    <p:extLst>
      <p:ext uri="{BB962C8B-B14F-4D97-AF65-F5344CB8AC3E}">
        <p14:creationId xmlns:p14="http://schemas.microsoft.com/office/powerpoint/2010/main" val="39510267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ctrTitle"/>
          </p:nvPr>
        </p:nvSpPr>
        <p:spPr>
          <a:xfrm>
            <a:off x="1475656" y="1844824"/>
            <a:ext cx="6753944" cy="1656184"/>
          </a:xfrm>
        </p:spPr>
        <p:txBody>
          <a:bodyPr/>
          <a:lstStyle/>
          <a:p>
            <a:br>
              <a:rPr lang="en-GB" sz="2800" dirty="0"/>
            </a:br>
            <a:r>
              <a:rPr lang="en-GB" sz="2800" dirty="0"/>
              <a:t>Session 5: Mitigation and Response to </a:t>
            </a:r>
            <a:br>
              <a:rPr lang="en-GB" sz="2800" dirty="0"/>
            </a:br>
            <a:r>
              <a:rPr lang="en-GB" sz="2800" dirty="0"/>
              <a:t>Sexual and Gender-based Violence</a:t>
            </a:r>
            <a:endParaRPr lang="en-GB" dirty="0">
              <a:latin typeface="Arial" charset="0"/>
              <a:cs typeface="Arial" charset="0"/>
            </a:endParaRPr>
          </a:p>
        </p:txBody>
      </p:sp>
      <p:sp>
        <p:nvSpPr>
          <p:cNvPr id="10243" name="Subtitle 2"/>
          <p:cNvSpPr>
            <a:spLocks noGrp="1"/>
          </p:cNvSpPr>
          <p:nvPr>
            <p:ph type="subTitle" idx="1"/>
          </p:nvPr>
        </p:nvSpPr>
        <p:spPr/>
        <p:txBody>
          <a:bodyPr>
            <a:normAutofit/>
          </a:bodyPr>
          <a:lstStyle/>
          <a:p>
            <a:r>
              <a:rPr lang="en-GB" sz="1600" dirty="0">
                <a:solidFill>
                  <a:schemeClr val="bg1"/>
                </a:solidFill>
              </a:rPr>
              <a:t>Presentation for the IFRC Sexual and Gender-based Violence course</a:t>
            </a:r>
          </a:p>
          <a:p>
            <a:endParaRPr lang="en-GB" dirty="0">
              <a:latin typeface="Arial" charset="0"/>
              <a:cs typeface="Arial" charset="0"/>
            </a:endParaRPr>
          </a:p>
        </p:txBody>
      </p:sp>
    </p:spTree>
    <p:extLst>
      <p:ext uri="{BB962C8B-B14F-4D97-AF65-F5344CB8AC3E}">
        <p14:creationId xmlns:p14="http://schemas.microsoft.com/office/powerpoint/2010/main" val="49781224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solidFill>
            <a:schemeClr val="accent1">
              <a:lumMod val="75000"/>
            </a:schemeClr>
          </a:solidFill>
        </p:spPr>
        <p:txBody>
          <a:bodyPr/>
          <a:lstStyle/>
          <a:p>
            <a:r>
              <a:rPr lang="nb-NO" dirty="0">
                <a:solidFill>
                  <a:schemeClr val="bg1"/>
                </a:solidFill>
              </a:rPr>
              <a:t>Criteria 4. Adequate Participation </a:t>
            </a:r>
          </a:p>
        </p:txBody>
      </p:sp>
      <p:sp>
        <p:nvSpPr>
          <p:cNvPr id="3" name="Plassholder for innhold 2"/>
          <p:cNvSpPr>
            <a:spLocks noGrp="1"/>
          </p:cNvSpPr>
          <p:nvPr>
            <p:ph idx="1"/>
          </p:nvPr>
        </p:nvSpPr>
        <p:spPr>
          <a:xfrm>
            <a:off x="1763688" y="2564904"/>
            <a:ext cx="5143500" cy="3143250"/>
          </a:xfrm>
        </p:spPr>
        <p:txBody>
          <a:bodyPr/>
          <a:lstStyle/>
          <a:p>
            <a:r>
              <a:rPr lang="en-GB" altLang="nb-NO" dirty="0">
                <a:latin typeface="Verdana" pitchFamily="34" charset="0"/>
              </a:rPr>
              <a:t>How do sex/age and diverse groups participate in the different stages of the project / programme – in the design, implementation &amp; monitoring and evaluation of the action? </a:t>
            </a:r>
          </a:p>
          <a:p>
            <a:endParaRPr lang="en-GB" altLang="nb-NO" dirty="0">
              <a:latin typeface="Verdana" pitchFamily="34" charset="0"/>
            </a:endParaRPr>
          </a:p>
          <a:p>
            <a:pPr>
              <a:spcAft>
                <a:spcPts val="1013"/>
              </a:spcAft>
              <a:buFontTx/>
              <a:buChar char="-"/>
            </a:pPr>
            <a:r>
              <a:rPr lang="en-GB" altLang="nb-NO" dirty="0">
                <a:solidFill>
                  <a:srgbClr val="0F5494"/>
                </a:solidFill>
              </a:rPr>
              <a:t>Participatory approach</a:t>
            </a:r>
          </a:p>
          <a:p>
            <a:pPr>
              <a:spcAft>
                <a:spcPts val="1013"/>
              </a:spcAft>
              <a:buFontTx/>
              <a:buChar char="-"/>
            </a:pPr>
            <a:r>
              <a:rPr lang="en-GB" altLang="nb-NO" dirty="0">
                <a:solidFill>
                  <a:srgbClr val="0F5494"/>
                </a:solidFill>
              </a:rPr>
              <a:t>Adequate team composition (staff, volunteers, community members) – gender, age, other characteristics</a:t>
            </a:r>
          </a:p>
          <a:p>
            <a:pPr marL="0" indent="0">
              <a:buNone/>
            </a:pPr>
            <a:endParaRPr lang="nb-NO" dirty="0"/>
          </a:p>
        </p:txBody>
      </p:sp>
    </p:spTree>
    <p:extLst>
      <p:ext uri="{BB962C8B-B14F-4D97-AF65-F5344CB8AC3E}">
        <p14:creationId xmlns:p14="http://schemas.microsoft.com/office/powerpoint/2010/main" val="12194105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solidFill>
            <a:schemeClr val="accent1">
              <a:lumMod val="75000"/>
            </a:schemeClr>
          </a:solidFill>
        </p:spPr>
        <p:txBody>
          <a:bodyPr/>
          <a:lstStyle/>
          <a:p>
            <a:r>
              <a:rPr lang="nb-NO" dirty="0">
                <a:solidFill>
                  <a:schemeClr val="bg1"/>
                </a:solidFill>
              </a:rPr>
              <a:t>How to ‘score’ the four criteria</a:t>
            </a:r>
          </a:p>
        </p:txBody>
      </p:sp>
      <p:sp>
        <p:nvSpPr>
          <p:cNvPr id="3" name="Plassholder for innhold 2"/>
          <p:cNvSpPr>
            <a:spLocks noGrp="1"/>
          </p:cNvSpPr>
          <p:nvPr>
            <p:ph idx="1"/>
          </p:nvPr>
        </p:nvSpPr>
        <p:spPr>
          <a:xfrm>
            <a:off x="1439652" y="2532962"/>
            <a:ext cx="6218448" cy="3143250"/>
          </a:xfrm>
        </p:spPr>
        <p:txBody>
          <a:bodyPr/>
          <a:lstStyle/>
          <a:p>
            <a:r>
              <a:rPr lang="es-ES_tradnl" altLang="nb-NO" dirty="0">
                <a:latin typeface="Verdana" pitchFamily="34" charset="0"/>
              </a:rPr>
              <a:t>Determine the mark, depending on how many criteria are met:</a:t>
            </a:r>
          </a:p>
          <a:p>
            <a:endParaRPr lang="es-ES_tradnl" altLang="nb-NO" dirty="0">
              <a:latin typeface="Verdana" pitchFamily="34" charset="0"/>
            </a:endParaRPr>
          </a:p>
          <a:p>
            <a:pPr marL="0" indent="0">
              <a:buNone/>
            </a:pPr>
            <a:endParaRPr lang="es-ES_tradnl" altLang="nb-NO" dirty="0">
              <a:latin typeface="Verdana" pitchFamily="34" charset="0"/>
            </a:endParaRPr>
          </a:p>
        </p:txBody>
      </p:sp>
      <p:pic>
        <p:nvPicPr>
          <p:cNvPr id="4" name="Imagen 3" descr="Captura de pantalla 2014-02-25 a las 23.47.06.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81790" y="3001448"/>
            <a:ext cx="3726414" cy="28139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4789407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439652" y="1341449"/>
            <a:ext cx="6210690" cy="857250"/>
          </a:xfrm>
        </p:spPr>
        <p:txBody>
          <a:bodyPr>
            <a:normAutofit/>
          </a:bodyPr>
          <a:lstStyle/>
          <a:p>
            <a:r>
              <a:rPr lang="en-GB" b="1" dirty="0"/>
              <a:t>Sex, age and disability disaggregated data</a:t>
            </a:r>
            <a:endParaRPr lang="en-GB" dirty="0"/>
          </a:p>
        </p:txBody>
      </p:sp>
      <p:sp>
        <p:nvSpPr>
          <p:cNvPr id="3" name="Content Placeholder 2"/>
          <p:cNvSpPr>
            <a:spLocks noGrp="1"/>
          </p:cNvSpPr>
          <p:nvPr>
            <p:ph type="body" sz="quarter" idx="4294967295"/>
          </p:nvPr>
        </p:nvSpPr>
        <p:spPr>
          <a:xfrm>
            <a:off x="5686425" y="5075636"/>
            <a:ext cx="1200150" cy="205383"/>
          </a:xfrm>
          <a:prstGeom prst="rect">
            <a:avLst/>
          </a:prstGeom>
        </p:spPr>
        <p:txBody>
          <a:bodyPr>
            <a:normAutofit fontScale="62500" lnSpcReduction="20000"/>
          </a:bodyPr>
          <a:lstStyle/>
          <a:p>
            <a:pPr lvl="1"/>
            <a:endParaRPr lang="en-US" dirty="0"/>
          </a:p>
          <a:p>
            <a:endParaRPr lang="en-GB" dirty="0"/>
          </a:p>
        </p:txBody>
      </p:sp>
      <p:sp>
        <p:nvSpPr>
          <p:cNvPr id="8" name="Content Placeholder 2"/>
          <p:cNvSpPr txBox="1">
            <a:spLocks/>
          </p:cNvSpPr>
          <p:nvPr/>
        </p:nvSpPr>
        <p:spPr>
          <a:xfrm>
            <a:off x="1437979" y="2092322"/>
            <a:ext cx="6318702" cy="2257763"/>
          </a:xfrm>
          <a:prstGeom prst="rect">
            <a:avLst/>
          </a:prstGeom>
        </p:spPr>
        <p:txBody>
          <a:bodyPr>
            <a:normAutofit lnSpcReduction="10000"/>
          </a:bodyPr>
          <a:lstStyle>
            <a:lvl1pPr marL="342900" indent="-342900" algn="l" defTabSz="457200" rtl="0" eaLnBrk="1" fontAlgn="base" hangingPunct="1">
              <a:spcBef>
                <a:spcPct val="20000"/>
              </a:spcBef>
              <a:spcAft>
                <a:spcPct val="0"/>
              </a:spcAft>
              <a:buClr>
                <a:srgbClr val="ED1B2E"/>
              </a:buClr>
              <a:buSzPct val="75000"/>
              <a:buFont typeface="Wingdings" panose="05000000000000000000" pitchFamily="2" charset="2"/>
              <a:buChar char="§"/>
              <a:defRPr sz="2600" kern="1200">
                <a:solidFill>
                  <a:srgbClr val="6D6E70"/>
                </a:solidFill>
                <a:latin typeface="Arial"/>
                <a:ea typeface="Geneva" charset="0"/>
                <a:cs typeface="Arial"/>
              </a:defRPr>
            </a:lvl1pPr>
            <a:lvl2pPr marL="742950" indent="-285750" algn="l" defTabSz="457200" rtl="0" eaLnBrk="1" fontAlgn="base" hangingPunct="1">
              <a:spcBef>
                <a:spcPct val="20000"/>
              </a:spcBef>
              <a:spcAft>
                <a:spcPct val="0"/>
              </a:spcAft>
              <a:buClr>
                <a:srgbClr val="ED1B2E"/>
              </a:buClr>
              <a:buSzPct val="75000"/>
              <a:buFont typeface="Wingdings" panose="05000000000000000000" pitchFamily="2" charset="2"/>
              <a:buChar char="§"/>
              <a:defRPr sz="2400" kern="1200">
                <a:solidFill>
                  <a:srgbClr val="6D6E70"/>
                </a:solidFill>
                <a:latin typeface="Arial"/>
                <a:ea typeface="Geneva" charset="0"/>
                <a:cs typeface="Arial"/>
              </a:defRPr>
            </a:lvl2pPr>
            <a:lvl3pPr marL="1143000" indent="-228600" algn="l" defTabSz="457200" rtl="0" eaLnBrk="1" fontAlgn="base" hangingPunct="1">
              <a:spcBef>
                <a:spcPct val="20000"/>
              </a:spcBef>
              <a:spcAft>
                <a:spcPct val="0"/>
              </a:spcAft>
              <a:buClr>
                <a:srgbClr val="ED1B2E"/>
              </a:buClr>
              <a:buSzPct val="75000"/>
              <a:buFont typeface="Wingdings" panose="05000000000000000000" pitchFamily="2" charset="2"/>
              <a:buChar char="§"/>
              <a:defRPr sz="2200" kern="1200">
                <a:solidFill>
                  <a:srgbClr val="6D6E70"/>
                </a:solidFill>
                <a:latin typeface="Arial"/>
                <a:ea typeface="Geneva" charset="0"/>
                <a:cs typeface="Arial"/>
              </a:defRPr>
            </a:lvl3pPr>
            <a:lvl4pPr marL="1600200" indent="-228600" algn="l" defTabSz="457200" rtl="0" eaLnBrk="1" fontAlgn="base" hangingPunct="1">
              <a:spcBef>
                <a:spcPct val="20000"/>
              </a:spcBef>
              <a:spcAft>
                <a:spcPct val="0"/>
              </a:spcAft>
              <a:buClr>
                <a:srgbClr val="ED1B2E"/>
              </a:buClr>
              <a:buSzPct val="75000"/>
              <a:buFont typeface="Wingdings" panose="05000000000000000000" pitchFamily="2" charset="2"/>
              <a:buChar char="§"/>
              <a:defRPr sz="2000" kern="1200">
                <a:solidFill>
                  <a:srgbClr val="6D6E70"/>
                </a:solidFill>
                <a:latin typeface="Arial"/>
                <a:ea typeface="Geneva" charset="0"/>
                <a:cs typeface="Arial"/>
              </a:defRPr>
            </a:lvl4pPr>
            <a:lvl5pPr marL="2057400" indent="-228600" algn="l" defTabSz="457200" rtl="0" eaLnBrk="1" fontAlgn="base" hangingPunct="1">
              <a:spcBef>
                <a:spcPct val="20000"/>
              </a:spcBef>
              <a:spcAft>
                <a:spcPct val="0"/>
              </a:spcAft>
              <a:buClr>
                <a:srgbClr val="ED1B2E"/>
              </a:buClr>
              <a:buSzPct val="75000"/>
              <a:buFont typeface="Wingdings" panose="05000000000000000000" pitchFamily="2" charset="2"/>
              <a:buChar char="§"/>
              <a:defRPr kern="1200">
                <a:solidFill>
                  <a:srgbClr val="6D6E70"/>
                </a:solidFill>
                <a:latin typeface="Arial"/>
                <a:ea typeface="Geneva"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57175" marR="0" lvl="0" indent="-257175" algn="l" defTabSz="342900" rtl="0" eaLnBrk="1" fontAlgn="base" latinLnBrk="0" hangingPunct="1">
              <a:lnSpc>
                <a:spcPct val="100000"/>
              </a:lnSpc>
              <a:spcBef>
                <a:spcPct val="20000"/>
              </a:spcBef>
              <a:spcAft>
                <a:spcPct val="0"/>
              </a:spcAft>
              <a:buClr>
                <a:srgbClr val="ED1B2E"/>
              </a:buClr>
              <a:buSzPct val="75000"/>
              <a:buFont typeface="Wingdings" panose="05000000000000000000" pitchFamily="2" charset="2"/>
              <a:buChar char="§"/>
              <a:tabLst/>
              <a:defRPr/>
            </a:pPr>
            <a:r>
              <a:rPr kumimoji="0" lang="en-US" sz="1500" b="0" i="0" u="none" strike="noStrike" kern="1200" cap="none" spc="0" normalizeH="0" baseline="0" noProof="0" dirty="0">
                <a:ln>
                  <a:noFill/>
                </a:ln>
                <a:solidFill>
                  <a:schemeClr val="tx1"/>
                </a:solidFill>
                <a:effectLst/>
                <a:uLnTx/>
                <a:uFillTx/>
                <a:latin typeface="Arial"/>
                <a:ea typeface="Geneva" charset="0"/>
                <a:cs typeface="Arial"/>
              </a:rPr>
              <a:t>Use sex- and age- disaggregated data as mandatory to inform your assessments, analysis and programme planning. </a:t>
            </a:r>
          </a:p>
          <a:p>
            <a:pPr marL="257175" marR="0" lvl="0" indent="-257175" algn="l" defTabSz="342900" rtl="0" eaLnBrk="1" fontAlgn="base" latinLnBrk="0" hangingPunct="1">
              <a:lnSpc>
                <a:spcPct val="100000"/>
              </a:lnSpc>
              <a:spcBef>
                <a:spcPct val="20000"/>
              </a:spcBef>
              <a:spcAft>
                <a:spcPct val="0"/>
              </a:spcAft>
              <a:buClr>
                <a:srgbClr val="ED1B2E"/>
              </a:buClr>
              <a:buSzPct val="75000"/>
              <a:buFont typeface="Wingdings" panose="05000000000000000000" pitchFamily="2" charset="2"/>
              <a:buChar char="§"/>
              <a:tabLst/>
              <a:defRPr/>
            </a:pPr>
            <a:r>
              <a:rPr kumimoji="0" lang="en-US" sz="1500" b="0" i="0" u="none" strike="noStrike" kern="1200" cap="none" spc="0" normalizeH="0" baseline="0" noProof="0" dirty="0">
                <a:ln>
                  <a:noFill/>
                </a:ln>
                <a:solidFill>
                  <a:schemeClr val="tx1"/>
                </a:solidFill>
                <a:effectLst/>
                <a:uLnTx/>
                <a:uFillTx/>
                <a:latin typeface="Arial"/>
                <a:ea typeface="Geneva" charset="0"/>
                <a:cs typeface="Arial"/>
              </a:rPr>
              <a:t>Where possible and necessary in a target area use disability disaggregated data as well as filtering by other components of diversity</a:t>
            </a:r>
          </a:p>
          <a:p>
            <a:pPr marL="257175" marR="0" lvl="0" indent="-257175" algn="l" defTabSz="342900" rtl="0" eaLnBrk="1" fontAlgn="base" latinLnBrk="0" hangingPunct="1">
              <a:lnSpc>
                <a:spcPct val="100000"/>
              </a:lnSpc>
              <a:spcBef>
                <a:spcPct val="20000"/>
              </a:spcBef>
              <a:spcAft>
                <a:spcPct val="0"/>
              </a:spcAft>
              <a:buClr>
                <a:srgbClr val="ED1B2E"/>
              </a:buClr>
              <a:buSzPct val="75000"/>
              <a:buFont typeface="Wingdings" panose="05000000000000000000" pitchFamily="2" charset="2"/>
              <a:buChar char="§"/>
              <a:tabLst/>
              <a:defRPr/>
            </a:pPr>
            <a:r>
              <a:rPr kumimoji="0" lang="en-US" sz="1500" b="0" i="0" u="none" strike="noStrike" kern="1200" cap="none" spc="0" normalizeH="0" baseline="0" noProof="0" dirty="0">
                <a:ln>
                  <a:noFill/>
                </a:ln>
                <a:solidFill>
                  <a:schemeClr val="tx1"/>
                </a:solidFill>
                <a:effectLst/>
                <a:uLnTx/>
                <a:uFillTx/>
                <a:latin typeface="Arial"/>
                <a:ea typeface="Geneva" charset="0"/>
                <a:cs typeface="Arial"/>
              </a:rPr>
              <a:t>Allows us to understand the differences in level of participation, the benefits women and men receive from the programme and any gaps</a:t>
            </a:r>
          </a:p>
          <a:p>
            <a:pPr marL="257175" marR="0" lvl="0" indent="-257175" algn="l" defTabSz="342900" rtl="0" eaLnBrk="1" fontAlgn="base" latinLnBrk="0" hangingPunct="1">
              <a:lnSpc>
                <a:spcPct val="100000"/>
              </a:lnSpc>
              <a:spcBef>
                <a:spcPct val="20000"/>
              </a:spcBef>
              <a:spcAft>
                <a:spcPct val="0"/>
              </a:spcAft>
              <a:buClr>
                <a:srgbClr val="ED1B2E"/>
              </a:buClr>
              <a:buSzPct val="75000"/>
              <a:buFont typeface="Wingdings" panose="05000000000000000000" pitchFamily="2" charset="2"/>
              <a:buChar char="§"/>
              <a:tabLst/>
              <a:defRPr/>
            </a:pPr>
            <a:r>
              <a:rPr kumimoji="0" lang="en-US" sz="1500" b="0" i="0" u="none" strike="noStrike" kern="1200" cap="none" spc="0" normalizeH="0" baseline="0" noProof="0" dirty="0">
                <a:ln>
                  <a:noFill/>
                </a:ln>
                <a:solidFill>
                  <a:schemeClr val="tx1"/>
                </a:solidFill>
                <a:effectLst/>
                <a:uLnTx/>
                <a:uFillTx/>
                <a:latin typeface="Arial"/>
                <a:ea typeface="Geneva" charset="0"/>
                <a:cs typeface="Arial"/>
              </a:rPr>
              <a:t>Example (note age brackets to be determined in counting people reached)</a:t>
            </a:r>
          </a:p>
          <a:p>
            <a:pPr marL="257175" marR="0" lvl="0" indent="-257175" algn="l" defTabSz="342900" rtl="0" eaLnBrk="1" fontAlgn="base" latinLnBrk="0" hangingPunct="1">
              <a:lnSpc>
                <a:spcPct val="100000"/>
              </a:lnSpc>
              <a:spcBef>
                <a:spcPct val="20000"/>
              </a:spcBef>
              <a:spcAft>
                <a:spcPct val="0"/>
              </a:spcAft>
              <a:buClr>
                <a:srgbClr val="ED1B2E"/>
              </a:buClr>
              <a:buSzPct val="75000"/>
              <a:buFont typeface="Wingdings" panose="05000000000000000000" pitchFamily="2" charset="2"/>
              <a:buChar char="§"/>
              <a:tabLst/>
              <a:defRPr/>
            </a:pPr>
            <a:endParaRPr kumimoji="0" lang="en-US" sz="1500" b="0" i="0" u="none" strike="noStrike" kern="1200" cap="none" spc="0" normalizeH="0" baseline="0" noProof="0" dirty="0">
              <a:ln>
                <a:noFill/>
              </a:ln>
              <a:solidFill>
                <a:schemeClr val="tx1"/>
              </a:solidFill>
              <a:effectLst/>
              <a:uLnTx/>
              <a:uFillTx/>
              <a:latin typeface="Arial"/>
              <a:ea typeface="Geneva" charset="0"/>
              <a:cs typeface="Arial"/>
            </a:endParaRPr>
          </a:p>
          <a:p>
            <a:pPr marL="257175" marR="0" lvl="0" indent="-257175" algn="l" defTabSz="342900" rtl="0" eaLnBrk="1" fontAlgn="base" latinLnBrk="0" hangingPunct="1">
              <a:lnSpc>
                <a:spcPct val="100000"/>
              </a:lnSpc>
              <a:spcBef>
                <a:spcPct val="20000"/>
              </a:spcBef>
              <a:spcAft>
                <a:spcPct val="0"/>
              </a:spcAft>
              <a:buClr>
                <a:srgbClr val="ED1B2E"/>
              </a:buClr>
              <a:buSzPct val="75000"/>
              <a:buFont typeface="Wingdings" panose="05000000000000000000" pitchFamily="2" charset="2"/>
              <a:buChar char="§"/>
              <a:tabLst/>
              <a:defRPr/>
            </a:pPr>
            <a:endParaRPr kumimoji="0" lang="en-US" sz="1013" b="0" i="0" u="none" strike="noStrike" kern="1200" cap="none" spc="0" normalizeH="0" baseline="0" noProof="0" dirty="0">
              <a:ln>
                <a:noFill/>
              </a:ln>
              <a:solidFill>
                <a:schemeClr val="tx1"/>
              </a:solidFill>
              <a:effectLst/>
              <a:uLnTx/>
              <a:uFillTx/>
              <a:latin typeface="Arial"/>
              <a:ea typeface="Geneva" charset="0"/>
              <a:cs typeface="Arial"/>
            </a:endParaRPr>
          </a:p>
          <a:p>
            <a:pPr marL="257175" marR="0" lvl="0" indent="-257175" algn="l" defTabSz="342900" rtl="0" eaLnBrk="1" fontAlgn="base" latinLnBrk="0" hangingPunct="1">
              <a:lnSpc>
                <a:spcPct val="100000"/>
              </a:lnSpc>
              <a:spcBef>
                <a:spcPct val="20000"/>
              </a:spcBef>
              <a:spcAft>
                <a:spcPct val="0"/>
              </a:spcAft>
              <a:buClr>
                <a:srgbClr val="ED1B2E"/>
              </a:buClr>
              <a:buSzPct val="75000"/>
              <a:buFont typeface="Wingdings" panose="05000000000000000000" pitchFamily="2" charset="2"/>
              <a:buChar char="§"/>
              <a:tabLst/>
              <a:defRPr/>
            </a:pPr>
            <a:endParaRPr kumimoji="0" lang="en-US" sz="1013" b="0" i="0" u="none" strike="noStrike" kern="1200" cap="none" spc="0" normalizeH="0" baseline="0" noProof="0" dirty="0">
              <a:ln>
                <a:noFill/>
              </a:ln>
              <a:solidFill>
                <a:srgbClr val="6D6E70"/>
              </a:solidFill>
              <a:effectLst/>
              <a:uLnTx/>
              <a:uFillTx/>
              <a:latin typeface="Arial"/>
              <a:ea typeface="Geneva" charset="0"/>
              <a:cs typeface="Arial"/>
            </a:endParaRPr>
          </a:p>
        </p:txBody>
      </p:sp>
      <p:graphicFrame>
        <p:nvGraphicFramePr>
          <p:cNvPr id="6" name="Table 5"/>
          <p:cNvGraphicFramePr>
            <a:graphicFrameLocks noGrp="1"/>
          </p:cNvGraphicFramePr>
          <p:nvPr>
            <p:extLst>
              <p:ext uri="{D42A27DB-BD31-4B8C-83A1-F6EECF244321}">
                <p14:modId xmlns:p14="http://schemas.microsoft.com/office/powerpoint/2010/main" val="2230684145"/>
              </p:ext>
            </p:extLst>
          </p:nvPr>
        </p:nvGraphicFramePr>
        <p:xfrm>
          <a:off x="1790691" y="4379674"/>
          <a:ext cx="5508611" cy="1802689"/>
        </p:xfrm>
        <a:graphic>
          <a:graphicData uri="http://schemas.openxmlformats.org/drawingml/2006/table">
            <a:tbl>
              <a:tblPr firstRow="1" bandRow="1">
                <a:tableStyleId>{5C22544A-7EE6-4342-B048-85BDC9FD1C3A}</a:tableStyleId>
              </a:tblPr>
              <a:tblGrid>
                <a:gridCol w="2410019">
                  <a:extLst>
                    <a:ext uri="{9D8B030D-6E8A-4147-A177-3AD203B41FA5}">
                      <a16:colId xmlns:a16="http://schemas.microsoft.com/office/drawing/2014/main" val="20000"/>
                    </a:ext>
                  </a:extLst>
                </a:gridCol>
                <a:gridCol w="387324">
                  <a:extLst>
                    <a:ext uri="{9D8B030D-6E8A-4147-A177-3AD203B41FA5}">
                      <a16:colId xmlns:a16="http://schemas.microsoft.com/office/drawing/2014/main" val="20001"/>
                    </a:ext>
                  </a:extLst>
                </a:gridCol>
                <a:gridCol w="387324">
                  <a:extLst>
                    <a:ext uri="{9D8B030D-6E8A-4147-A177-3AD203B41FA5}">
                      <a16:colId xmlns:a16="http://schemas.microsoft.com/office/drawing/2014/main" val="20002"/>
                    </a:ext>
                  </a:extLst>
                </a:gridCol>
                <a:gridCol w="387324">
                  <a:extLst>
                    <a:ext uri="{9D8B030D-6E8A-4147-A177-3AD203B41FA5}">
                      <a16:colId xmlns:a16="http://schemas.microsoft.com/office/drawing/2014/main" val="20003"/>
                    </a:ext>
                  </a:extLst>
                </a:gridCol>
                <a:gridCol w="387324">
                  <a:extLst>
                    <a:ext uri="{9D8B030D-6E8A-4147-A177-3AD203B41FA5}">
                      <a16:colId xmlns:a16="http://schemas.microsoft.com/office/drawing/2014/main" val="20004"/>
                    </a:ext>
                  </a:extLst>
                </a:gridCol>
                <a:gridCol w="387324">
                  <a:extLst>
                    <a:ext uri="{9D8B030D-6E8A-4147-A177-3AD203B41FA5}">
                      <a16:colId xmlns:a16="http://schemas.microsoft.com/office/drawing/2014/main" val="20005"/>
                    </a:ext>
                  </a:extLst>
                </a:gridCol>
                <a:gridCol w="387324">
                  <a:extLst>
                    <a:ext uri="{9D8B030D-6E8A-4147-A177-3AD203B41FA5}">
                      <a16:colId xmlns:a16="http://schemas.microsoft.com/office/drawing/2014/main" val="20006"/>
                    </a:ext>
                  </a:extLst>
                </a:gridCol>
                <a:gridCol w="387324">
                  <a:extLst>
                    <a:ext uri="{9D8B030D-6E8A-4147-A177-3AD203B41FA5}">
                      <a16:colId xmlns:a16="http://schemas.microsoft.com/office/drawing/2014/main" val="20007"/>
                    </a:ext>
                  </a:extLst>
                </a:gridCol>
                <a:gridCol w="387324">
                  <a:extLst>
                    <a:ext uri="{9D8B030D-6E8A-4147-A177-3AD203B41FA5}">
                      <a16:colId xmlns:a16="http://schemas.microsoft.com/office/drawing/2014/main" val="20008"/>
                    </a:ext>
                  </a:extLst>
                </a:gridCol>
              </a:tblGrid>
              <a:tr h="340923">
                <a:tc>
                  <a:txBody>
                    <a:bodyPr/>
                    <a:lstStyle/>
                    <a:p>
                      <a:pPr marL="0" marR="0">
                        <a:spcBef>
                          <a:spcPts val="0"/>
                        </a:spcBef>
                        <a:spcAft>
                          <a:spcPts val="0"/>
                        </a:spcAft>
                      </a:pPr>
                      <a:r>
                        <a:rPr lang="en-GB" sz="1100" b="1" dirty="0">
                          <a:effectLst/>
                          <a:latin typeface="Arial" panose="020B0604020202020204" pitchFamily="34" charset="0"/>
                          <a:ea typeface="Calibri"/>
                          <a:cs typeface="Arial" panose="020B0604020202020204" pitchFamily="34" charset="0"/>
                        </a:rPr>
                        <a:t>Age</a:t>
                      </a:r>
                    </a:p>
                  </a:txBody>
                  <a:tcPr marL="28932" marR="28932" marT="0" marB="0"/>
                </a:tc>
                <a:tc gridSpan="2">
                  <a:txBody>
                    <a:bodyPr/>
                    <a:lstStyle/>
                    <a:p>
                      <a:pPr marL="0" marR="0" algn="ctr">
                        <a:spcBef>
                          <a:spcPts val="0"/>
                        </a:spcBef>
                        <a:spcAft>
                          <a:spcPts val="0"/>
                        </a:spcAft>
                      </a:pPr>
                      <a:r>
                        <a:rPr lang="en-GB" sz="1100" b="1" dirty="0">
                          <a:effectLst/>
                          <a:latin typeface="Arial" panose="020B0604020202020204" pitchFamily="34" charset="0"/>
                          <a:ea typeface="Calibri"/>
                          <a:cs typeface="Arial" panose="020B0604020202020204" pitchFamily="34" charset="0"/>
                        </a:rPr>
                        <a:t>0-5</a:t>
                      </a:r>
                    </a:p>
                  </a:txBody>
                  <a:tcPr marL="28932" marR="28932" marT="0" marB="0"/>
                </a:tc>
                <a:tc hMerge="1">
                  <a:txBody>
                    <a:bodyPr/>
                    <a:lstStyle/>
                    <a:p>
                      <a:pPr marL="0" marR="0">
                        <a:spcBef>
                          <a:spcPts val="0"/>
                        </a:spcBef>
                        <a:spcAft>
                          <a:spcPts val="0"/>
                        </a:spcAft>
                      </a:pPr>
                      <a:endParaRPr lang="en-GB" sz="1800" dirty="0">
                        <a:effectLst/>
                        <a:latin typeface="Calibri"/>
                        <a:ea typeface="Calibri"/>
                      </a:endParaRPr>
                    </a:p>
                  </a:txBody>
                  <a:tcPr marL="68580" marR="68580" marT="0" marB="0"/>
                </a:tc>
                <a:tc gridSpan="2">
                  <a:txBody>
                    <a:bodyPr/>
                    <a:lstStyle/>
                    <a:p>
                      <a:pPr marL="0" marR="0" algn="ctr">
                        <a:spcBef>
                          <a:spcPts val="0"/>
                        </a:spcBef>
                        <a:spcAft>
                          <a:spcPts val="0"/>
                        </a:spcAft>
                      </a:pPr>
                      <a:r>
                        <a:rPr lang="en-US" sz="1100" b="1" dirty="0">
                          <a:effectLst/>
                          <a:latin typeface="Arial" panose="020B0604020202020204" pitchFamily="34" charset="0"/>
                          <a:ea typeface="Calibri"/>
                          <a:cs typeface="Arial" panose="020B0604020202020204" pitchFamily="34" charset="0"/>
                        </a:rPr>
                        <a:t>6-17</a:t>
                      </a:r>
                      <a:endParaRPr lang="en-GB" sz="1100" b="1" dirty="0">
                        <a:effectLst/>
                        <a:latin typeface="Arial" panose="020B0604020202020204" pitchFamily="34" charset="0"/>
                        <a:ea typeface="Calibri"/>
                        <a:cs typeface="Arial" panose="020B0604020202020204" pitchFamily="34" charset="0"/>
                      </a:endParaRPr>
                    </a:p>
                  </a:txBody>
                  <a:tcPr marL="28932" marR="28932" marT="0" marB="0"/>
                </a:tc>
                <a:tc hMerge="1">
                  <a:txBody>
                    <a:bodyPr/>
                    <a:lstStyle/>
                    <a:p>
                      <a:pPr marL="0" marR="0">
                        <a:spcBef>
                          <a:spcPts val="0"/>
                        </a:spcBef>
                        <a:spcAft>
                          <a:spcPts val="0"/>
                        </a:spcAft>
                      </a:pPr>
                      <a:endParaRPr lang="en-GB" sz="1800" dirty="0">
                        <a:effectLst/>
                        <a:latin typeface="Calibri"/>
                        <a:ea typeface="Calibri"/>
                      </a:endParaRPr>
                    </a:p>
                  </a:txBody>
                  <a:tcPr marL="68580" marR="68580" marT="0" marB="0"/>
                </a:tc>
                <a:tc gridSpan="2">
                  <a:txBody>
                    <a:bodyPr/>
                    <a:lstStyle/>
                    <a:p>
                      <a:pPr marL="0" marR="0" algn="ctr">
                        <a:spcBef>
                          <a:spcPts val="0"/>
                        </a:spcBef>
                        <a:spcAft>
                          <a:spcPts val="0"/>
                        </a:spcAft>
                      </a:pPr>
                      <a:r>
                        <a:rPr lang="en-US" sz="1100" b="1" dirty="0">
                          <a:effectLst/>
                          <a:latin typeface="Arial" panose="020B0604020202020204" pitchFamily="34" charset="0"/>
                          <a:ea typeface="Calibri"/>
                          <a:cs typeface="Arial" panose="020B0604020202020204" pitchFamily="34" charset="0"/>
                        </a:rPr>
                        <a:t>18-59</a:t>
                      </a:r>
                      <a:endParaRPr lang="en-GB" sz="1100" b="1" dirty="0">
                        <a:effectLst/>
                        <a:latin typeface="Arial" panose="020B0604020202020204" pitchFamily="34" charset="0"/>
                        <a:ea typeface="Calibri"/>
                        <a:cs typeface="Arial" panose="020B0604020202020204" pitchFamily="34" charset="0"/>
                      </a:endParaRPr>
                    </a:p>
                  </a:txBody>
                  <a:tcPr marL="28932" marR="28932" marT="0" marB="0"/>
                </a:tc>
                <a:tc hMerge="1">
                  <a:txBody>
                    <a:bodyPr/>
                    <a:lstStyle/>
                    <a:p>
                      <a:pPr marL="0" marR="0">
                        <a:spcBef>
                          <a:spcPts val="0"/>
                        </a:spcBef>
                        <a:spcAft>
                          <a:spcPts val="0"/>
                        </a:spcAft>
                      </a:pPr>
                      <a:endParaRPr lang="en-GB" sz="1800" dirty="0">
                        <a:effectLst/>
                        <a:latin typeface="Calibri"/>
                        <a:ea typeface="Calibri"/>
                      </a:endParaRPr>
                    </a:p>
                  </a:txBody>
                  <a:tcPr marL="68580" marR="68580" marT="0" marB="0"/>
                </a:tc>
                <a:tc gridSpan="2">
                  <a:txBody>
                    <a:bodyPr/>
                    <a:lstStyle/>
                    <a:p>
                      <a:pPr marL="0" marR="0" algn="ctr">
                        <a:spcBef>
                          <a:spcPts val="0"/>
                        </a:spcBef>
                        <a:spcAft>
                          <a:spcPts val="0"/>
                        </a:spcAft>
                      </a:pPr>
                      <a:r>
                        <a:rPr lang="en-US" sz="1100" b="1" dirty="0">
                          <a:effectLst/>
                          <a:latin typeface="Arial" panose="020B0604020202020204" pitchFamily="34" charset="0"/>
                          <a:ea typeface="Calibri"/>
                          <a:cs typeface="Arial" panose="020B0604020202020204" pitchFamily="34" charset="0"/>
                        </a:rPr>
                        <a:t>60+</a:t>
                      </a:r>
                      <a:endParaRPr lang="en-GB" sz="1100" b="1" dirty="0">
                        <a:effectLst/>
                        <a:latin typeface="Arial" panose="020B0604020202020204" pitchFamily="34" charset="0"/>
                        <a:ea typeface="Calibri"/>
                        <a:cs typeface="Arial" panose="020B0604020202020204" pitchFamily="34" charset="0"/>
                      </a:endParaRPr>
                    </a:p>
                  </a:txBody>
                  <a:tcPr marL="28932" marR="28932" marT="0" marB="0"/>
                </a:tc>
                <a:tc hMerge="1">
                  <a:txBody>
                    <a:bodyPr/>
                    <a:lstStyle/>
                    <a:p>
                      <a:pPr marL="0" marR="0">
                        <a:spcBef>
                          <a:spcPts val="0"/>
                        </a:spcBef>
                        <a:spcAft>
                          <a:spcPts val="0"/>
                        </a:spcAft>
                      </a:pPr>
                      <a:endParaRPr lang="en-GB" sz="1800" dirty="0">
                        <a:effectLst/>
                        <a:latin typeface="Calibri"/>
                        <a:ea typeface="Calibri"/>
                      </a:endParaRPr>
                    </a:p>
                  </a:txBody>
                  <a:tcPr marL="68580" marR="68580" marT="0" marB="0"/>
                </a:tc>
                <a:extLst>
                  <a:ext uri="{0D108BD9-81ED-4DB2-BD59-A6C34878D82A}">
                    <a16:rowId xmlns:a16="http://schemas.microsoft.com/office/drawing/2014/main" val="10000"/>
                  </a:ext>
                </a:extLst>
              </a:tr>
              <a:tr h="340923">
                <a:tc>
                  <a:txBody>
                    <a:bodyPr/>
                    <a:lstStyle/>
                    <a:p>
                      <a:pPr marL="0" marR="0" algn="l">
                        <a:spcBef>
                          <a:spcPts val="0"/>
                        </a:spcBef>
                        <a:spcAft>
                          <a:spcPts val="0"/>
                        </a:spcAft>
                      </a:pPr>
                      <a:r>
                        <a:rPr lang="en-GB" sz="1100" b="1" dirty="0">
                          <a:effectLst/>
                          <a:latin typeface="Arial" panose="020B0604020202020204" pitchFamily="34" charset="0"/>
                          <a:ea typeface="Calibri"/>
                          <a:cs typeface="Arial" panose="020B0604020202020204" pitchFamily="34" charset="0"/>
                        </a:rPr>
                        <a:t>Indicator / Sex</a:t>
                      </a:r>
                    </a:p>
                  </a:txBody>
                  <a:tcPr marL="28932" marR="28932" marT="0" marB="0"/>
                </a:tc>
                <a:tc>
                  <a:txBody>
                    <a:bodyPr/>
                    <a:lstStyle/>
                    <a:p>
                      <a:pPr marL="0" marR="0">
                        <a:spcBef>
                          <a:spcPts val="0"/>
                        </a:spcBef>
                        <a:spcAft>
                          <a:spcPts val="0"/>
                        </a:spcAft>
                      </a:pPr>
                      <a:r>
                        <a:rPr lang="en-GB" sz="1100" b="1" dirty="0">
                          <a:effectLst/>
                          <a:latin typeface="Arial" panose="020B0604020202020204" pitchFamily="34" charset="0"/>
                          <a:ea typeface="Calibri"/>
                          <a:cs typeface="Arial" panose="020B0604020202020204" pitchFamily="34" charset="0"/>
                        </a:rPr>
                        <a:t>F</a:t>
                      </a:r>
                    </a:p>
                  </a:txBody>
                  <a:tcPr marL="28932" marR="28932" marT="0" marB="0"/>
                </a:tc>
                <a:tc>
                  <a:txBody>
                    <a:bodyPr/>
                    <a:lstStyle/>
                    <a:p>
                      <a:pPr marL="0" marR="0">
                        <a:spcBef>
                          <a:spcPts val="0"/>
                        </a:spcBef>
                        <a:spcAft>
                          <a:spcPts val="0"/>
                        </a:spcAft>
                      </a:pPr>
                      <a:r>
                        <a:rPr lang="en-GB" sz="1100" b="1" dirty="0">
                          <a:effectLst/>
                          <a:latin typeface="Arial" panose="020B0604020202020204" pitchFamily="34" charset="0"/>
                          <a:ea typeface="Calibri"/>
                          <a:cs typeface="Arial" panose="020B0604020202020204" pitchFamily="34" charset="0"/>
                        </a:rPr>
                        <a:t>M</a:t>
                      </a:r>
                    </a:p>
                  </a:txBody>
                  <a:tcPr marL="28932" marR="28932" marT="0" marB="0"/>
                </a:tc>
                <a:tc>
                  <a:txBody>
                    <a:bodyPr/>
                    <a:lstStyle/>
                    <a:p>
                      <a:pPr marL="0" marR="0">
                        <a:spcBef>
                          <a:spcPts val="0"/>
                        </a:spcBef>
                        <a:spcAft>
                          <a:spcPts val="0"/>
                        </a:spcAft>
                      </a:pPr>
                      <a:r>
                        <a:rPr lang="en-GB" sz="1100" b="1" dirty="0">
                          <a:effectLst/>
                          <a:latin typeface="Arial" panose="020B0604020202020204" pitchFamily="34" charset="0"/>
                          <a:ea typeface="Calibri"/>
                          <a:cs typeface="Arial" panose="020B0604020202020204" pitchFamily="34" charset="0"/>
                        </a:rPr>
                        <a:t>F</a:t>
                      </a:r>
                    </a:p>
                  </a:txBody>
                  <a:tcPr marL="28932" marR="28932" marT="0" marB="0"/>
                </a:tc>
                <a:tc>
                  <a:txBody>
                    <a:bodyPr/>
                    <a:lstStyle/>
                    <a:p>
                      <a:pPr marL="0" marR="0">
                        <a:spcBef>
                          <a:spcPts val="0"/>
                        </a:spcBef>
                        <a:spcAft>
                          <a:spcPts val="0"/>
                        </a:spcAft>
                      </a:pPr>
                      <a:r>
                        <a:rPr lang="en-GB" sz="1100" b="1" dirty="0">
                          <a:effectLst/>
                          <a:latin typeface="Arial" panose="020B0604020202020204" pitchFamily="34" charset="0"/>
                          <a:ea typeface="Calibri"/>
                          <a:cs typeface="Arial" panose="020B0604020202020204" pitchFamily="34" charset="0"/>
                        </a:rPr>
                        <a:t>M</a:t>
                      </a:r>
                    </a:p>
                  </a:txBody>
                  <a:tcPr marL="28932" marR="28932" marT="0" marB="0"/>
                </a:tc>
                <a:tc>
                  <a:txBody>
                    <a:bodyPr/>
                    <a:lstStyle/>
                    <a:p>
                      <a:pPr marL="0" marR="0">
                        <a:spcBef>
                          <a:spcPts val="0"/>
                        </a:spcBef>
                        <a:spcAft>
                          <a:spcPts val="0"/>
                        </a:spcAft>
                      </a:pPr>
                      <a:r>
                        <a:rPr lang="en-GB" sz="1100" b="1" dirty="0">
                          <a:effectLst/>
                          <a:latin typeface="Arial" panose="020B0604020202020204" pitchFamily="34" charset="0"/>
                          <a:ea typeface="Calibri"/>
                          <a:cs typeface="Arial" panose="020B0604020202020204" pitchFamily="34" charset="0"/>
                        </a:rPr>
                        <a:t>F</a:t>
                      </a:r>
                    </a:p>
                  </a:txBody>
                  <a:tcPr marL="28932" marR="28932" marT="0" marB="0"/>
                </a:tc>
                <a:tc>
                  <a:txBody>
                    <a:bodyPr/>
                    <a:lstStyle/>
                    <a:p>
                      <a:pPr marL="0" marR="0">
                        <a:spcBef>
                          <a:spcPts val="0"/>
                        </a:spcBef>
                        <a:spcAft>
                          <a:spcPts val="0"/>
                        </a:spcAft>
                      </a:pPr>
                      <a:r>
                        <a:rPr lang="en-GB" sz="1100" b="1" dirty="0">
                          <a:effectLst/>
                          <a:latin typeface="Arial" panose="020B0604020202020204" pitchFamily="34" charset="0"/>
                          <a:ea typeface="Calibri"/>
                          <a:cs typeface="Arial" panose="020B0604020202020204" pitchFamily="34" charset="0"/>
                        </a:rPr>
                        <a:t>M</a:t>
                      </a:r>
                    </a:p>
                  </a:txBody>
                  <a:tcPr marL="28932" marR="28932" marT="0" marB="0"/>
                </a:tc>
                <a:tc>
                  <a:txBody>
                    <a:bodyPr/>
                    <a:lstStyle/>
                    <a:p>
                      <a:pPr marL="0" marR="0">
                        <a:spcBef>
                          <a:spcPts val="0"/>
                        </a:spcBef>
                        <a:spcAft>
                          <a:spcPts val="0"/>
                        </a:spcAft>
                      </a:pPr>
                      <a:r>
                        <a:rPr lang="en-GB" sz="1100" b="1" dirty="0">
                          <a:effectLst/>
                          <a:latin typeface="Arial" panose="020B0604020202020204" pitchFamily="34" charset="0"/>
                          <a:ea typeface="Calibri"/>
                          <a:cs typeface="Arial" panose="020B0604020202020204" pitchFamily="34" charset="0"/>
                        </a:rPr>
                        <a:t>F</a:t>
                      </a:r>
                    </a:p>
                  </a:txBody>
                  <a:tcPr marL="28932" marR="28932" marT="0" marB="0"/>
                </a:tc>
                <a:tc>
                  <a:txBody>
                    <a:bodyPr/>
                    <a:lstStyle/>
                    <a:p>
                      <a:pPr marL="0" marR="0">
                        <a:spcBef>
                          <a:spcPts val="0"/>
                        </a:spcBef>
                        <a:spcAft>
                          <a:spcPts val="0"/>
                        </a:spcAft>
                      </a:pPr>
                      <a:r>
                        <a:rPr lang="en-GB" sz="1100" b="1" dirty="0">
                          <a:effectLst/>
                          <a:latin typeface="Arial" panose="020B0604020202020204" pitchFamily="34" charset="0"/>
                          <a:ea typeface="Calibri"/>
                          <a:cs typeface="Arial" panose="020B0604020202020204" pitchFamily="34" charset="0"/>
                        </a:rPr>
                        <a:t>M</a:t>
                      </a:r>
                    </a:p>
                  </a:txBody>
                  <a:tcPr marL="28932" marR="28932" marT="0" marB="0"/>
                </a:tc>
                <a:extLst>
                  <a:ext uri="{0D108BD9-81ED-4DB2-BD59-A6C34878D82A}">
                    <a16:rowId xmlns:a16="http://schemas.microsoft.com/office/drawing/2014/main" val="10001"/>
                  </a:ext>
                </a:extLst>
              </a:tr>
              <a:tr h="67250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dirty="0">
                          <a:effectLst/>
                          <a:latin typeface="Arial" panose="020B0604020202020204" pitchFamily="34" charset="0"/>
                          <a:ea typeface="Calibri"/>
                          <a:cs typeface="Arial" panose="020B0604020202020204" pitchFamily="34" charset="0"/>
                        </a:rPr>
                        <a:t># of participants (m/f) attending Community Disaster Preparedness</a:t>
                      </a:r>
                      <a:r>
                        <a:rPr lang="en-GB" sz="1100" baseline="0" dirty="0">
                          <a:effectLst/>
                          <a:latin typeface="Arial" panose="020B0604020202020204" pitchFamily="34" charset="0"/>
                          <a:ea typeface="Calibri"/>
                          <a:cs typeface="Arial" panose="020B0604020202020204" pitchFamily="34" charset="0"/>
                        </a:rPr>
                        <a:t> simulation activity</a:t>
                      </a:r>
                      <a:endParaRPr lang="en-GB" sz="1100" dirty="0">
                        <a:effectLst/>
                        <a:latin typeface="Arial" panose="020B0604020202020204" pitchFamily="34" charset="0"/>
                        <a:ea typeface="Calibri"/>
                        <a:cs typeface="Arial" panose="020B0604020202020204" pitchFamily="34" charset="0"/>
                      </a:endParaRPr>
                    </a:p>
                  </a:txBody>
                  <a:tcPr marL="28932" marR="28932" marT="0" marB="0"/>
                </a:tc>
                <a:tc>
                  <a:txBody>
                    <a:bodyPr/>
                    <a:lstStyle/>
                    <a:p>
                      <a:pPr marL="0" marR="0">
                        <a:spcBef>
                          <a:spcPts val="0"/>
                        </a:spcBef>
                        <a:spcAft>
                          <a:spcPts val="0"/>
                        </a:spcAft>
                      </a:pPr>
                      <a:r>
                        <a:rPr lang="en-GB" sz="1100" dirty="0">
                          <a:effectLst/>
                          <a:latin typeface="Arial" panose="020B0604020202020204" pitchFamily="34" charset="0"/>
                          <a:ea typeface="Calibri"/>
                          <a:cs typeface="Arial" panose="020B0604020202020204" pitchFamily="34" charset="0"/>
                        </a:rPr>
                        <a:t>2</a:t>
                      </a:r>
                    </a:p>
                  </a:txBody>
                  <a:tcPr marL="28932" marR="28932" marT="0" marB="0"/>
                </a:tc>
                <a:tc>
                  <a:txBody>
                    <a:bodyPr/>
                    <a:lstStyle/>
                    <a:p>
                      <a:pPr marL="0" marR="0">
                        <a:spcBef>
                          <a:spcPts val="0"/>
                        </a:spcBef>
                        <a:spcAft>
                          <a:spcPts val="0"/>
                        </a:spcAft>
                      </a:pPr>
                      <a:r>
                        <a:rPr lang="en-GB" sz="1100" dirty="0">
                          <a:effectLst/>
                          <a:latin typeface="Arial" panose="020B0604020202020204" pitchFamily="34" charset="0"/>
                          <a:ea typeface="Calibri"/>
                          <a:cs typeface="Arial" panose="020B0604020202020204" pitchFamily="34" charset="0"/>
                        </a:rPr>
                        <a:t>4</a:t>
                      </a:r>
                    </a:p>
                  </a:txBody>
                  <a:tcPr marL="28932" marR="28932" marT="0" marB="0"/>
                </a:tc>
                <a:tc>
                  <a:txBody>
                    <a:bodyPr/>
                    <a:lstStyle/>
                    <a:p>
                      <a:pPr marL="0" marR="0">
                        <a:spcBef>
                          <a:spcPts val="0"/>
                        </a:spcBef>
                        <a:spcAft>
                          <a:spcPts val="0"/>
                        </a:spcAft>
                      </a:pPr>
                      <a:r>
                        <a:rPr lang="en-GB" sz="1100" dirty="0">
                          <a:effectLst/>
                          <a:latin typeface="Arial" panose="020B0604020202020204" pitchFamily="34" charset="0"/>
                          <a:ea typeface="Calibri"/>
                          <a:cs typeface="Arial" panose="020B0604020202020204" pitchFamily="34" charset="0"/>
                        </a:rPr>
                        <a:t>6</a:t>
                      </a:r>
                    </a:p>
                  </a:txBody>
                  <a:tcPr marL="28932" marR="28932" marT="0" marB="0"/>
                </a:tc>
                <a:tc>
                  <a:txBody>
                    <a:bodyPr/>
                    <a:lstStyle/>
                    <a:p>
                      <a:pPr marL="0" marR="0">
                        <a:spcBef>
                          <a:spcPts val="0"/>
                        </a:spcBef>
                        <a:spcAft>
                          <a:spcPts val="0"/>
                        </a:spcAft>
                      </a:pPr>
                      <a:r>
                        <a:rPr lang="en-GB" sz="1100" dirty="0">
                          <a:effectLst/>
                          <a:latin typeface="Arial" panose="020B0604020202020204" pitchFamily="34" charset="0"/>
                          <a:ea typeface="Calibri"/>
                          <a:cs typeface="Arial" panose="020B0604020202020204" pitchFamily="34" charset="0"/>
                        </a:rPr>
                        <a:t>3</a:t>
                      </a:r>
                    </a:p>
                  </a:txBody>
                  <a:tcPr marL="28932" marR="28932" marT="0" marB="0"/>
                </a:tc>
                <a:tc>
                  <a:txBody>
                    <a:bodyPr/>
                    <a:lstStyle/>
                    <a:p>
                      <a:pPr marL="0" marR="0">
                        <a:spcBef>
                          <a:spcPts val="0"/>
                        </a:spcBef>
                        <a:spcAft>
                          <a:spcPts val="0"/>
                        </a:spcAft>
                      </a:pPr>
                      <a:r>
                        <a:rPr lang="en-GB" sz="1100" dirty="0">
                          <a:effectLst/>
                          <a:latin typeface="Arial" panose="020B0604020202020204" pitchFamily="34" charset="0"/>
                          <a:ea typeface="Calibri"/>
                          <a:cs typeface="Arial" panose="020B0604020202020204" pitchFamily="34" charset="0"/>
                        </a:rPr>
                        <a:t>25</a:t>
                      </a:r>
                    </a:p>
                  </a:txBody>
                  <a:tcPr marL="28932" marR="28932" marT="0" marB="0"/>
                </a:tc>
                <a:tc>
                  <a:txBody>
                    <a:bodyPr/>
                    <a:lstStyle/>
                    <a:p>
                      <a:pPr marL="0" marR="0">
                        <a:spcBef>
                          <a:spcPts val="0"/>
                        </a:spcBef>
                        <a:spcAft>
                          <a:spcPts val="0"/>
                        </a:spcAft>
                      </a:pPr>
                      <a:r>
                        <a:rPr lang="en-GB" sz="1100" dirty="0">
                          <a:effectLst/>
                          <a:latin typeface="Arial" panose="020B0604020202020204" pitchFamily="34" charset="0"/>
                          <a:ea typeface="Calibri"/>
                          <a:cs typeface="Arial" panose="020B0604020202020204" pitchFamily="34" charset="0"/>
                        </a:rPr>
                        <a:t>44</a:t>
                      </a:r>
                    </a:p>
                  </a:txBody>
                  <a:tcPr marL="28932" marR="28932" marT="0" marB="0"/>
                </a:tc>
                <a:tc>
                  <a:txBody>
                    <a:bodyPr/>
                    <a:lstStyle/>
                    <a:p>
                      <a:pPr marL="0" marR="0">
                        <a:spcBef>
                          <a:spcPts val="0"/>
                        </a:spcBef>
                        <a:spcAft>
                          <a:spcPts val="0"/>
                        </a:spcAft>
                      </a:pPr>
                      <a:r>
                        <a:rPr lang="en-GB" sz="1100" dirty="0">
                          <a:effectLst/>
                          <a:latin typeface="Arial" panose="020B0604020202020204" pitchFamily="34" charset="0"/>
                          <a:ea typeface="Calibri"/>
                          <a:cs typeface="Arial" panose="020B0604020202020204" pitchFamily="34" charset="0"/>
                        </a:rPr>
                        <a:t>2</a:t>
                      </a:r>
                    </a:p>
                  </a:txBody>
                  <a:tcPr marL="28932" marR="28932" marT="0" marB="0"/>
                </a:tc>
                <a:tc>
                  <a:txBody>
                    <a:bodyPr/>
                    <a:lstStyle/>
                    <a:p>
                      <a:pPr marL="0" marR="0">
                        <a:spcBef>
                          <a:spcPts val="0"/>
                        </a:spcBef>
                        <a:spcAft>
                          <a:spcPts val="0"/>
                        </a:spcAft>
                      </a:pPr>
                      <a:r>
                        <a:rPr lang="en-GB" sz="1100" dirty="0">
                          <a:effectLst/>
                          <a:latin typeface="Arial" panose="020B0604020202020204" pitchFamily="34" charset="0"/>
                          <a:ea typeface="Calibri"/>
                          <a:cs typeface="Arial" panose="020B0604020202020204" pitchFamily="34" charset="0"/>
                        </a:rPr>
                        <a:t>4</a:t>
                      </a:r>
                    </a:p>
                  </a:txBody>
                  <a:tcPr marL="28932" marR="28932" marT="0" marB="0"/>
                </a:tc>
                <a:extLst>
                  <a:ext uri="{0D108BD9-81ED-4DB2-BD59-A6C34878D82A}">
                    <a16:rowId xmlns:a16="http://schemas.microsoft.com/office/drawing/2014/main" val="10002"/>
                  </a:ext>
                </a:extLst>
              </a:tr>
              <a:tr h="44833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dirty="0">
                          <a:effectLst/>
                          <a:latin typeface="Arial" panose="020B0604020202020204" pitchFamily="34" charset="0"/>
                          <a:ea typeface="Calibri"/>
                          <a:cs typeface="Arial" panose="020B0604020202020204" pitchFamily="34" charset="0"/>
                        </a:rPr>
                        <a:t># of boys</a:t>
                      </a:r>
                      <a:r>
                        <a:rPr lang="en-GB" sz="1100" baseline="0" dirty="0">
                          <a:effectLst/>
                          <a:latin typeface="Arial" panose="020B0604020202020204" pitchFamily="34" charset="0"/>
                          <a:ea typeface="Calibri"/>
                          <a:cs typeface="Arial" panose="020B0604020202020204" pitchFamily="34" charset="0"/>
                        </a:rPr>
                        <a:t> and girls involved in preparation of child friendly spaces</a:t>
                      </a:r>
                      <a:endParaRPr lang="en-GB" sz="1100" dirty="0">
                        <a:effectLst/>
                        <a:latin typeface="Arial" panose="020B0604020202020204" pitchFamily="34" charset="0"/>
                        <a:ea typeface="Calibri"/>
                        <a:cs typeface="Arial" panose="020B0604020202020204" pitchFamily="34" charset="0"/>
                      </a:endParaRPr>
                    </a:p>
                  </a:txBody>
                  <a:tcPr marL="28932" marR="28932" marT="0" marB="0"/>
                </a:tc>
                <a:tc>
                  <a:txBody>
                    <a:bodyPr/>
                    <a:lstStyle/>
                    <a:p>
                      <a:pPr marL="0" marR="0">
                        <a:spcBef>
                          <a:spcPts val="0"/>
                        </a:spcBef>
                        <a:spcAft>
                          <a:spcPts val="0"/>
                        </a:spcAft>
                      </a:pPr>
                      <a:r>
                        <a:rPr lang="en-GB" sz="1100" dirty="0">
                          <a:effectLst/>
                          <a:latin typeface="Arial" panose="020B0604020202020204" pitchFamily="34" charset="0"/>
                          <a:ea typeface="Calibri"/>
                          <a:cs typeface="Arial" panose="020B0604020202020204" pitchFamily="34" charset="0"/>
                        </a:rPr>
                        <a:t>5</a:t>
                      </a:r>
                    </a:p>
                  </a:txBody>
                  <a:tcPr marL="28932" marR="28932" marT="0" marB="0"/>
                </a:tc>
                <a:tc>
                  <a:txBody>
                    <a:bodyPr/>
                    <a:lstStyle/>
                    <a:p>
                      <a:pPr marL="0" marR="0">
                        <a:spcBef>
                          <a:spcPts val="0"/>
                        </a:spcBef>
                        <a:spcAft>
                          <a:spcPts val="0"/>
                        </a:spcAft>
                      </a:pPr>
                      <a:r>
                        <a:rPr lang="en-GB" sz="1100" dirty="0">
                          <a:effectLst/>
                          <a:latin typeface="Arial" panose="020B0604020202020204" pitchFamily="34" charset="0"/>
                          <a:ea typeface="Calibri"/>
                          <a:cs typeface="Arial" panose="020B0604020202020204" pitchFamily="34" charset="0"/>
                        </a:rPr>
                        <a:t>6</a:t>
                      </a:r>
                    </a:p>
                  </a:txBody>
                  <a:tcPr marL="28932" marR="28932" marT="0" marB="0"/>
                </a:tc>
                <a:tc>
                  <a:txBody>
                    <a:bodyPr/>
                    <a:lstStyle/>
                    <a:p>
                      <a:pPr marL="0" marR="0">
                        <a:spcBef>
                          <a:spcPts val="0"/>
                        </a:spcBef>
                        <a:spcAft>
                          <a:spcPts val="0"/>
                        </a:spcAft>
                      </a:pPr>
                      <a:r>
                        <a:rPr lang="en-GB" sz="1100" dirty="0">
                          <a:effectLst/>
                          <a:latin typeface="Arial" panose="020B0604020202020204" pitchFamily="34" charset="0"/>
                          <a:ea typeface="Calibri"/>
                          <a:cs typeface="Arial" panose="020B0604020202020204" pitchFamily="34" charset="0"/>
                        </a:rPr>
                        <a:t>14</a:t>
                      </a:r>
                    </a:p>
                  </a:txBody>
                  <a:tcPr marL="28932" marR="28932" marT="0" marB="0"/>
                </a:tc>
                <a:tc>
                  <a:txBody>
                    <a:bodyPr/>
                    <a:lstStyle/>
                    <a:p>
                      <a:pPr marL="0" marR="0">
                        <a:spcBef>
                          <a:spcPts val="0"/>
                        </a:spcBef>
                        <a:spcAft>
                          <a:spcPts val="0"/>
                        </a:spcAft>
                      </a:pPr>
                      <a:r>
                        <a:rPr lang="en-GB" sz="1100" dirty="0">
                          <a:effectLst/>
                          <a:latin typeface="Arial" panose="020B0604020202020204" pitchFamily="34" charset="0"/>
                          <a:ea typeface="Calibri"/>
                          <a:cs typeface="Arial" panose="020B0604020202020204" pitchFamily="34" charset="0"/>
                        </a:rPr>
                        <a:t>19</a:t>
                      </a:r>
                    </a:p>
                  </a:txBody>
                  <a:tcPr marL="28932" marR="28932" marT="0" marB="0"/>
                </a:tc>
                <a:tc>
                  <a:txBody>
                    <a:bodyPr/>
                    <a:lstStyle/>
                    <a:p>
                      <a:pPr marL="0" marR="0">
                        <a:spcBef>
                          <a:spcPts val="0"/>
                        </a:spcBef>
                        <a:spcAft>
                          <a:spcPts val="0"/>
                        </a:spcAft>
                      </a:pPr>
                      <a:r>
                        <a:rPr lang="en-GB" sz="1100" dirty="0">
                          <a:effectLst/>
                          <a:latin typeface="Arial" panose="020B0604020202020204" pitchFamily="34" charset="0"/>
                          <a:ea typeface="Calibri"/>
                          <a:cs typeface="Arial" panose="020B0604020202020204" pitchFamily="34" charset="0"/>
                        </a:rPr>
                        <a:t>0</a:t>
                      </a:r>
                    </a:p>
                  </a:txBody>
                  <a:tcPr marL="28932" marR="28932" marT="0" marB="0"/>
                </a:tc>
                <a:tc>
                  <a:txBody>
                    <a:bodyPr/>
                    <a:lstStyle/>
                    <a:p>
                      <a:pPr marL="0" marR="0">
                        <a:spcBef>
                          <a:spcPts val="0"/>
                        </a:spcBef>
                        <a:spcAft>
                          <a:spcPts val="0"/>
                        </a:spcAft>
                      </a:pPr>
                      <a:r>
                        <a:rPr lang="en-GB" sz="1100" dirty="0">
                          <a:effectLst/>
                          <a:latin typeface="Arial" panose="020B0604020202020204" pitchFamily="34" charset="0"/>
                          <a:ea typeface="Calibri"/>
                          <a:cs typeface="Arial" panose="020B0604020202020204" pitchFamily="34" charset="0"/>
                        </a:rPr>
                        <a:t>0</a:t>
                      </a:r>
                    </a:p>
                  </a:txBody>
                  <a:tcPr marL="28932" marR="28932" marT="0" marB="0"/>
                </a:tc>
                <a:tc>
                  <a:txBody>
                    <a:bodyPr/>
                    <a:lstStyle/>
                    <a:p>
                      <a:pPr marL="0" marR="0">
                        <a:spcBef>
                          <a:spcPts val="0"/>
                        </a:spcBef>
                        <a:spcAft>
                          <a:spcPts val="0"/>
                        </a:spcAft>
                      </a:pPr>
                      <a:r>
                        <a:rPr lang="en-GB" sz="1100" dirty="0">
                          <a:effectLst/>
                          <a:latin typeface="Arial" panose="020B0604020202020204" pitchFamily="34" charset="0"/>
                          <a:ea typeface="Calibri"/>
                          <a:cs typeface="Arial" panose="020B0604020202020204" pitchFamily="34" charset="0"/>
                        </a:rPr>
                        <a:t>0</a:t>
                      </a:r>
                    </a:p>
                  </a:txBody>
                  <a:tcPr marL="28932" marR="28932" marT="0" marB="0"/>
                </a:tc>
                <a:tc>
                  <a:txBody>
                    <a:bodyPr/>
                    <a:lstStyle/>
                    <a:p>
                      <a:pPr marL="0" marR="0">
                        <a:spcBef>
                          <a:spcPts val="0"/>
                        </a:spcBef>
                        <a:spcAft>
                          <a:spcPts val="0"/>
                        </a:spcAft>
                      </a:pPr>
                      <a:r>
                        <a:rPr lang="en-GB" sz="1100" dirty="0">
                          <a:effectLst/>
                          <a:latin typeface="Arial" panose="020B0604020202020204" pitchFamily="34" charset="0"/>
                          <a:ea typeface="Calibri"/>
                          <a:cs typeface="Arial" panose="020B0604020202020204" pitchFamily="34" charset="0"/>
                        </a:rPr>
                        <a:t>0</a:t>
                      </a:r>
                    </a:p>
                  </a:txBody>
                  <a:tcPr marL="28932" marR="28932" marT="0" marB="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7142604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SGBV </a:t>
            </a:r>
            <a:r>
              <a:rPr lang="nb-NO" dirty="0" err="1"/>
              <a:t>indicators</a:t>
            </a:r>
            <a:r>
              <a:rPr lang="nb-NO" dirty="0"/>
              <a:t>, </a:t>
            </a:r>
            <a:r>
              <a:rPr lang="nb-NO" dirty="0" err="1"/>
              <a:t>group</a:t>
            </a:r>
            <a:r>
              <a:rPr lang="nb-NO" dirty="0"/>
              <a:t> </a:t>
            </a:r>
            <a:r>
              <a:rPr lang="nb-NO" dirty="0" err="1"/>
              <a:t>work</a:t>
            </a:r>
            <a:r>
              <a:rPr lang="nb-NO" dirty="0"/>
              <a:t> (45 </a:t>
            </a:r>
            <a:r>
              <a:rPr lang="nb-NO" dirty="0" err="1"/>
              <a:t>minutes</a:t>
            </a:r>
            <a:r>
              <a:rPr lang="nb-NO" dirty="0"/>
              <a:t>)</a:t>
            </a:r>
          </a:p>
        </p:txBody>
      </p:sp>
      <p:sp>
        <p:nvSpPr>
          <p:cNvPr id="3" name="Plassholder for innhold 2"/>
          <p:cNvSpPr>
            <a:spLocks noGrp="1"/>
          </p:cNvSpPr>
          <p:nvPr>
            <p:ph idx="1"/>
          </p:nvPr>
        </p:nvSpPr>
        <p:spPr>
          <a:xfrm>
            <a:off x="395536" y="2051720"/>
            <a:ext cx="8291264" cy="4373562"/>
          </a:xfrm>
        </p:spPr>
        <p:txBody>
          <a:bodyPr/>
          <a:lstStyle/>
          <a:p>
            <a:pPr marL="457200" indent="-457200">
              <a:buFont typeface="+mj-lt"/>
              <a:buAutoNum type="arabicPeriod"/>
            </a:pPr>
            <a:r>
              <a:rPr lang="nb-NO" dirty="0" err="1"/>
              <a:t>Sit</a:t>
            </a:r>
            <a:r>
              <a:rPr lang="nb-NO" dirty="0"/>
              <a:t> </a:t>
            </a:r>
            <a:r>
              <a:rPr lang="nb-NO" dirty="0" err="1"/>
              <a:t>with</a:t>
            </a:r>
            <a:r>
              <a:rPr lang="nb-NO" dirty="0"/>
              <a:t> </a:t>
            </a:r>
            <a:r>
              <a:rPr lang="nb-NO" dirty="0" err="1"/>
              <a:t>your</a:t>
            </a:r>
            <a:r>
              <a:rPr lang="nb-NO" dirty="0"/>
              <a:t> scenario </a:t>
            </a:r>
            <a:r>
              <a:rPr lang="nb-NO" dirty="0" err="1"/>
              <a:t>group</a:t>
            </a:r>
            <a:endParaRPr lang="nb-NO" dirty="0"/>
          </a:p>
          <a:p>
            <a:pPr marL="457200" indent="-457200">
              <a:buFont typeface="+mj-lt"/>
              <a:buAutoNum type="arabicPeriod"/>
            </a:pPr>
            <a:r>
              <a:rPr lang="nb-NO" b="1" dirty="0"/>
              <a:t>15 </a:t>
            </a:r>
            <a:r>
              <a:rPr lang="nb-NO" b="1" dirty="0" err="1"/>
              <a:t>minutes</a:t>
            </a:r>
            <a:r>
              <a:rPr lang="nb-NO" b="1" dirty="0"/>
              <a:t>: </a:t>
            </a:r>
            <a:r>
              <a:rPr lang="nb-NO" dirty="0" err="1"/>
              <a:t>Work</a:t>
            </a:r>
            <a:r>
              <a:rPr lang="nb-NO" dirty="0"/>
              <a:t> </a:t>
            </a:r>
            <a:r>
              <a:rPr lang="nb-NO" dirty="0" err="1"/>
              <a:t>individually</a:t>
            </a:r>
            <a:r>
              <a:rPr lang="nb-NO" dirty="0"/>
              <a:t> or in pairs as per </a:t>
            </a:r>
            <a:r>
              <a:rPr lang="nb-NO" dirty="0" err="1"/>
              <a:t>the</a:t>
            </a:r>
            <a:r>
              <a:rPr lang="nb-NO" dirty="0"/>
              <a:t> </a:t>
            </a:r>
            <a:r>
              <a:rPr lang="nb-NO" dirty="0" err="1"/>
              <a:t>sectors</a:t>
            </a:r>
            <a:r>
              <a:rPr lang="nb-NO" dirty="0"/>
              <a:t> </a:t>
            </a:r>
            <a:r>
              <a:rPr lang="nb-NO" dirty="0" err="1"/>
              <a:t>you</a:t>
            </a:r>
            <a:r>
              <a:rPr lang="nb-NO" dirty="0"/>
              <a:t> </a:t>
            </a:r>
            <a:r>
              <a:rPr lang="nb-NO" dirty="0" err="1"/>
              <a:t>worked</a:t>
            </a:r>
            <a:r>
              <a:rPr lang="nb-NO" dirty="0"/>
              <a:t> </a:t>
            </a:r>
            <a:r>
              <a:rPr lang="nb-NO" dirty="0" err="1"/>
              <a:t>earlier</a:t>
            </a:r>
            <a:endParaRPr lang="nb-NO" dirty="0"/>
          </a:p>
          <a:p>
            <a:pPr marL="635000" lvl="1" indent="-457200"/>
            <a:r>
              <a:rPr lang="nb-NO" dirty="0" err="1"/>
              <a:t>Look</a:t>
            </a:r>
            <a:r>
              <a:rPr lang="nb-NO" dirty="0"/>
              <a:t> at </a:t>
            </a:r>
            <a:r>
              <a:rPr lang="nb-NO" dirty="0" err="1"/>
              <a:t>the</a:t>
            </a:r>
            <a:r>
              <a:rPr lang="nb-NO" dirty="0"/>
              <a:t> </a:t>
            </a:r>
            <a:r>
              <a:rPr lang="nb-NO" dirty="0" err="1"/>
              <a:t>indicators</a:t>
            </a:r>
            <a:r>
              <a:rPr lang="nb-NO" dirty="0"/>
              <a:t> for </a:t>
            </a:r>
            <a:r>
              <a:rPr lang="nb-NO" dirty="0" err="1"/>
              <a:t>sector</a:t>
            </a:r>
            <a:r>
              <a:rPr lang="nb-NO" dirty="0"/>
              <a:t> </a:t>
            </a:r>
            <a:r>
              <a:rPr lang="nb-NO" dirty="0" err="1"/>
              <a:t>implementation</a:t>
            </a:r>
            <a:r>
              <a:rPr lang="nb-NO" dirty="0"/>
              <a:t> from </a:t>
            </a:r>
            <a:r>
              <a:rPr lang="nb-NO" dirty="0" err="1"/>
              <a:t>the</a:t>
            </a:r>
            <a:r>
              <a:rPr lang="nb-NO" dirty="0"/>
              <a:t> IASC GBV guidelines</a:t>
            </a:r>
          </a:p>
          <a:p>
            <a:pPr marL="635000" lvl="1" indent="-457200"/>
            <a:r>
              <a:rPr lang="nb-NO" dirty="0" err="1"/>
              <a:t>Choose</a:t>
            </a:r>
            <a:r>
              <a:rPr lang="nb-NO" dirty="0"/>
              <a:t> 2 </a:t>
            </a:r>
            <a:r>
              <a:rPr lang="nb-NO" dirty="0" err="1"/>
              <a:t>indicators</a:t>
            </a:r>
            <a:r>
              <a:rPr lang="nb-NO" dirty="0"/>
              <a:t> relevant for </a:t>
            </a:r>
            <a:r>
              <a:rPr lang="nb-NO" dirty="0" err="1"/>
              <a:t>your</a:t>
            </a:r>
            <a:r>
              <a:rPr lang="nb-NO" dirty="0"/>
              <a:t> scenario </a:t>
            </a:r>
            <a:r>
              <a:rPr lang="nb-NO" dirty="0" err="1"/>
              <a:t>based</a:t>
            </a:r>
            <a:r>
              <a:rPr lang="nb-NO" dirty="0"/>
              <a:t> </a:t>
            </a:r>
            <a:r>
              <a:rPr lang="nb-NO" dirty="0" err="1"/>
              <a:t>on</a:t>
            </a:r>
            <a:r>
              <a:rPr lang="nb-NO" dirty="0"/>
              <a:t> </a:t>
            </a:r>
            <a:r>
              <a:rPr lang="nb-NO" dirty="0" err="1"/>
              <a:t>the</a:t>
            </a:r>
            <a:r>
              <a:rPr lang="nb-NO" dirty="0"/>
              <a:t> </a:t>
            </a:r>
            <a:r>
              <a:rPr lang="nb-NO" dirty="0" err="1"/>
              <a:t>work</a:t>
            </a:r>
            <a:r>
              <a:rPr lang="nb-NO" dirty="0"/>
              <a:t> from </a:t>
            </a:r>
            <a:r>
              <a:rPr lang="nb-NO" dirty="0" err="1"/>
              <a:t>Mitigation</a:t>
            </a:r>
            <a:r>
              <a:rPr lang="nb-NO" dirty="0"/>
              <a:t> and </a:t>
            </a:r>
            <a:r>
              <a:rPr lang="nb-NO" dirty="0" err="1"/>
              <a:t>Response</a:t>
            </a:r>
            <a:r>
              <a:rPr lang="nb-NO" dirty="0"/>
              <a:t> </a:t>
            </a:r>
            <a:r>
              <a:rPr lang="nb-NO" dirty="0" err="1"/>
              <a:t>session</a:t>
            </a:r>
            <a:endParaRPr lang="nb-NO" dirty="0"/>
          </a:p>
          <a:p>
            <a:pPr marL="457200" indent="-457200">
              <a:buFont typeface="+mj-lt"/>
              <a:buAutoNum type="arabicPeriod"/>
            </a:pPr>
            <a:r>
              <a:rPr lang="nb-NO" b="1" dirty="0"/>
              <a:t>30 </a:t>
            </a:r>
            <a:r>
              <a:rPr lang="nb-NO" b="1" dirty="0" err="1"/>
              <a:t>minutes</a:t>
            </a:r>
            <a:r>
              <a:rPr lang="nb-NO" b="1" dirty="0"/>
              <a:t>: </a:t>
            </a:r>
            <a:r>
              <a:rPr lang="nb-NO" dirty="0"/>
              <a:t>In </a:t>
            </a:r>
            <a:r>
              <a:rPr lang="nb-NO" dirty="0" err="1"/>
              <a:t>the</a:t>
            </a:r>
            <a:r>
              <a:rPr lang="nb-NO" dirty="0"/>
              <a:t> </a:t>
            </a:r>
            <a:r>
              <a:rPr lang="nb-NO" dirty="0" err="1"/>
              <a:t>group</a:t>
            </a:r>
            <a:r>
              <a:rPr lang="nb-NO" dirty="0"/>
              <a:t>, </a:t>
            </a:r>
            <a:r>
              <a:rPr lang="nb-NO" dirty="0" err="1"/>
              <a:t>agree</a:t>
            </a:r>
            <a:r>
              <a:rPr lang="nb-NO" dirty="0"/>
              <a:t> </a:t>
            </a:r>
            <a:r>
              <a:rPr lang="nb-NO" dirty="0" err="1"/>
              <a:t>on</a:t>
            </a:r>
            <a:r>
              <a:rPr lang="nb-NO" dirty="0"/>
              <a:t> </a:t>
            </a:r>
            <a:r>
              <a:rPr lang="nb-NO" dirty="0" err="1"/>
              <a:t>what</a:t>
            </a:r>
            <a:r>
              <a:rPr lang="nb-NO" dirty="0"/>
              <a:t> </a:t>
            </a:r>
            <a:r>
              <a:rPr lang="nb-NO" dirty="0" err="1"/>
              <a:t>challenges</a:t>
            </a:r>
            <a:r>
              <a:rPr lang="nb-NO" dirty="0"/>
              <a:t>, </a:t>
            </a:r>
            <a:r>
              <a:rPr lang="nb-NO" dirty="0" err="1"/>
              <a:t>activities</a:t>
            </a:r>
            <a:r>
              <a:rPr lang="nb-NO" dirty="0"/>
              <a:t> and </a:t>
            </a:r>
            <a:r>
              <a:rPr lang="nb-NO" dirty="0" err="1"/>
              <a:t>requirements</a:t>
            </a:r>
            <a:r>
              <a:rPr lang="nb-NO" dirty="0"/>
              <a:t> </a:t>
            </a:r>
            <a:r>
              <a:rPr lang="nb-NO" dirty="0" err="1"/>
              <a:t>you</a:t>
            </a:r>
            <a:r>
              <a:rPr lang="nb-NO" dirty="0"/>
              <a:t> </a:t>
            </a:r>
            <a:r>
              <a:rPr lang="nb-NO" dirty="0" err="1"/>
              <a:t>need</a:t>
            </a:r>
            <a:r>
              <a:rPr lang="nb-NO" dirty="0"/>
              <a:t> to plan in </a:t>
            </a:r>
            <a:r>
              <a:rPr lang="nb-NO" dirty="0" err="1"/>
              <a:t>the</a:t>
            </a:r>
            <a:r>
              <a:rPr lang="nb-NO" dirty="0"/>
              <a:t> </a:t>
            </a:r>
            <a:r>
              <a:rPr lang="nb-NO" dirty="0" err="1"/>
              <a:t>operation</a:t>
            </a:r>
            <a:r>
              <a:rPr lang="nb-NO" dirty="0"/>
              <a:t>/</a:t>
            </a:r>
            <a:r>
              <a:rPr lang="nb-NO" dirty="0" err="1"/>
              <a:t>project</a:t>
            </a:r>
            <a:r>
              <a:rPr lang="nb-NO" dirty="0"/>
              <a:t> to </a:t>
            </a:r>
            <a:r>
              <a:rPr lang="nb-NO" dirty="0" err="1"/>
              <a:t>use</a:t>
            </a:r>
            <a:r>
              <a:rPr lang="nb-NO" dirty="0"/>
              <a:t> and </a:t>
            </a:r>
            <a:r>
              <a:rPr lang="nb-NO" dirty="0" err="1"/>
              <a:t>measure</a:t>
            </a:r>
            <a:r>
              <a:rPr lang="nb-NO" dirty="0"/>
              <a:t> </a:t>
            </a:r>
            <a:r>
              <a:rPr lang="nb-NO" dirty="0" err="1"/>
              <a:t>the</a:t>
            </a:r>
            <a:r>
              <a:rPr lang="nb-NO" dirty="0"/>
              <a:t> </a:t>
            </a:r>
            <a:r>
              <a:rPr lang="nb-NO" dirty="0" err="1"/>
              <a:t>chosen</a:t>
            </a:r>
            <a:r>
              <a:rPr lang="nb-NO" dirty="0"/>
              <a:t> </a:t>
            </a:r>
            <a:r>
              <a:rPr lang="nb-NO" dirty="0" err="1"/>
              <a:t>indicators</a:t>
            </a:r>
            <a:r>
              <a:rPr lang="nb-NO" dirty="0"/>
              <a:t> for </a:t>
            </a:r>
            <a:r>
              <a:rPr lang="nb-NO" dirty="0" err="1"/>
              <a:t>the</a:t>
            </a:r>
            <a:r>
              <a:rPr lang="nb-NO" dirty="0"/>
              <a:t> </a:t>
            </a:r>
            <a:r>
              <a:rPr lang="nb-NO" dirty="0" err="1"/>
              <a:t>sectors</a:t>
            </a:r>
            <a:r>
              <a:rPr lang="nb-NO" dirty="0"/>
              <a:t> in </a:t>
            </a:r>
            <a:r>
              <a:rPr lang="nb-NO" dirty="0" err="1"/>
              <a:t>the</a:t>
            </a:r>
            <a:r>
              <a:rPr lang="nb-NO" dirty="0"/>
              <a:t> scenario</a:t>
            </a:r>
          </a:p>
        </p:txBody>
      </p:sp>
    </p:spTree>
    <p:extLst>
      <p:ext uri="{BB962C8B-B14F-4D97-AF65-F5344CB8AC3E}">
        <p14:creationId xmlns:p14="http://schemas.microsoft.com/office/powerpoint/2010/main" val="307177197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18617" y="64296"/>
            <a:ext cx="8928992" cy="6624736"/>
          </a:xfrm>
          <a:prstGeom prst="rect">
            <a:avLst/>
          </a:prstGeom>
          <a:solidFill>
            <a:srgbClr val="B4AC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noFill/>
              <a:effectLst/>
              <a:uLnTx/>
              <a:uFillTx/>
            </a:endParaRPr>
          </a:p>
        </p:txBody>
      </p:sp>
      <p:sp>
        <p:nvSpPr>
          <p:cNvPr id="5" name="Rectangle 4"/>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endParaRPr>
          </a:p>
        </p:txBody>
      </p:sp>
      <p:sp>
        <p:nvSpPr>
          <p:cNvPr id="6" name="Rectangle 5"/>
          <p:cNvSpPr>
            <a:spLocks noChangeArrowheads="1"/>
          </p:cNvSpPr>
          <p:nvPr/>
        </p:nvSpPr>
        <p:spPr bwMode="auto">
          <a:xfrm>
            <a:off x="1106488" y="1093788"/>
            <a:ext cx="209550" cy="47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sysClr val="windowText" lastClr="000000"/>
              </a:solidFill>
              <a:effectLst/>
              <a:uLnTx/>
              <a:uFillTx/>
            </a:endParaRPr>
          </a:p>
        </p:txBody>
      </p:sp>
      <p:sp>
        <p:nvSpPr>
          <p:cNvPr id="8" name="Rectangle 7"/>
          <p:cNvSpPr>
            <a:spLocks noChangeArrowheads="1"/>
          </p:cNvSpPr>
          <p:nvPr/>
        </p:nvSpPr>
        <p:spPr bwMode="auto">
          <a:xfrm>
            <a:off x="849313" y="1052513"/>
            <a:ext cx="7467600" cy="1751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8" tIns="44450" rIns="90488" bIns="4445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3600" b="1" i="0" u="sng" strike="noStrike" kern="0" cap="none" spc="0" normalizeH="0" baseline="0" noProof="0" dirty="0">
                <a:ln>
                  <a:noFill/>
                </a:ln>
                <a:solidFill>
                  <a:schemeClr val="bg1"/>
                </a:solidFill>
                <a:effectLst/>
                <a:uLnTx/>
                <a:uFillTx/>
              </a:rPr>
              <a:t>That’s it for today folks!</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3600" b="1" i="0" u="none" strike="noStrike" kern="0" cap="none" spc="0" normalizeH="0" baseline="0" noProof="0" dirty="0">
              <a:ln>
                <a:noFill/>
              </a:ln>
              <a:solidFill>
                <a:schemeClr val="bg1"/>
              </a:solidFill>
              <a:effectLst/>
              <a:uLnTx/>
              <a:uFillTx/>
              <a:latin typeface="Arial"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3600" b="1" i="0" u="none" strike="noStrike" kern="0" cap="none" spc="0" normalizeH="0" baseline="0" noProof="0" dirty="0">
                <a:ln>
                  <a:noFill/>
                </a:ln>
                <a:solidFill>
                  <a:schemeClr val="bg1"/>
                </a:solidFill>
                <a:effectLst/>
                <a:uLnTx/>
                <a:uFillTx/>
              </a:rPr>
              <a:t>Start tomorrow at 09:00</a:t>
            </a:r>
            <a:endParaRPr kumimoji="0" lang="en-US" sz="1200" b="0" i="0" u="none" strike="noStrike" kern="0" cap="none" spc="0" normalizeH="0" baseline="0" noProof="0" dirty="0">
              <a:ln>
                <a:noFill/>
              </a:ln>
              <a:solidFill>
                <a:srgbClr val="FFFFFF"/>
              </a:solidFill>
              <a:effectLst/>
              <a:uLnTx/>
              <a:uFillTx/>
              <a:latin typeface="Arial" charset="0"/>
            </a:endParaRPr>
          </a:p>
        </p:txBody>
      </p:sp>
    </p:spTree>
    <p:extLst>
      <p:ext uri="{BB962C8B-B14F-4D97-AF65-F5344CB8AC3E}">
        <p14:creationId xmlns:p14="http://schemas.microsoft.com/office/powerpoint/2010/main" val="291394684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07504" y="116632"/>
            <a:ext cx="8928992" cy="6624736"/>
          </a:xfrm>
          <a:prstGeom prst="rect">
            <a:avLst/>
          </a:prstGeom>
          <a:solidFill>
            <a:srgbClr val="B4AC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noFill/>
            </a:endParaRPr>
          </a:p>
        </p:txBody>
      </p:sp>
      <p:sp>
        <p:nvSpPr>
          <p:cNvPr id="5" name="Rectangle 4"/>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r-FR"/>
          </a:p>
        </p:txBody>
      </p:sp>
      <p:sp>
        <p:nvSpPr>
          <p:cNvPr id="6" name="Rectangle 5"/>
          <p:cNvSpPr>
            <a:spLocks noChangeArrowheads="1"/>
          </p:cNvSpPr>
          <p:nvPr/>
        </p:nvSpPr>
        <p:spPr bwMode="auto">
          <a:xfrm>
            <a:off x="1106488" y="1093788"/>
            <a:ext cx="209550" cy="47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fr-FR"/>
          </a:p>
        </p:txBody>
      </p:sp>
      <p:sp>
        <p:nvSpPr>
          <p:cNvPr id="8" name="Rectangle 7"/>
          <p:cNvSpPr>
            <a:spLocks noChangeArrowheads="1"/>
          </p:cNvSpPr>
          <p:nvPr/>
        </p:nvSpPr>
        <p:spPr bwMode="auto">
          <a:xfrm>
            <a:off x="849313" y="1052513"/>
            <a:ext cx="7467600" cy="3413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8" tIns="44450" rIns="90488" bIns="44450">
            <a:spAutoFit/>
          </a:bodyPr>
          <a:lstStyle/>
          <a:p>
            <a:r>
              <a:rPr lang="en-US" sz="3600" b="1" dirty="0">
                <a:solidFill>
                  <a:schemeClr val="bg1"/>
                </a:solidFill>
              </a:rPr>
              <a:t>Thank you</a:t>
            </a:r>
            <a:r>
              <a:rPr lang="en-US" sz="3600" dirty="0">
                <a:solidFill>
                  <a:schemeClr val="bg1"/>
                </a:solidFill>
                <a:latin typeface="45 Helvetica Light" charset="0"/>
              </a:rPr>
              <a:t> </a:t>
            </a:r>
          </a:p>
          <a:p>
            <a:endParaRPr lang="fr-FR" sz="1200" dirty="0">
              <a:solidFill>
                <a:srgbClr val="FFFFFF"/>
              </a:solidFill>
            </a:endParaRPr>
          </a:p>
          <a:p>
            <a:endParaRPr lang="fr-FR" sz="1200" dirty="0">
              <a:solidFill>
                <a:srgbClr val="FFFFFF"/>
              </a:solidFill>
            </a:endParaRPr>
          </a:p>
          <a:p>
            <a:r>
              <a:rPr lang="fr-FR" sz="1200" dirty="0">
                <a:solidFill>
                  <a:srgbClr val="FFFFFF"/>
                </a:solidFill>
              </a:rPr>
              <a:t>© International </a:t>
            </a:r>
            <a:r>
              <a:rPr lang="fr-FR" sz="1200" dirty="0" err="1">
                <a:solidFill>
                  <a:srgbClr val="FFFFFF"/>
                </a:solidFill>
              </a:rPr>
              <a:t>Federation</a:t>
            </a:r>
            <a:r>
              <a:rPr lang="fr-FR" sz="1200" dirty="0">
                <a:solidFill>
                  <a:srgbClr val="FFFFFF"/>
                </a:solidFill>
              </a:rPr>
              <a:t> of </a:t>
            </a:r>
            <a:r>
              <a:rPr lang="fr-FR" sz="1200" dirty="0" err="1">
                <a:solidFill>
                  <a:srgbClr val="FFFFFF"/>
                </a:solidFill>
              </a:rPr>
              <a:t>Red</a:t>
            </a:r>
            <a:r>
              <a:rPr lang="fr-FR" sz="1200" dirty="0">
                <a:solidFill>
                  <a:srgbClr val="FFFFFF"/>
                </a:solidFill>
              </a:rPr>
              <a:t> Cross and </a:t>
            </a:r>
            <a:r>
              <a:rPr lang="fr-FR" sz="1200" dirty="0" err="1">
                <a:solidFill>
                  <a:srgbClr val="FFFFFF"/>
                </a:solidFill>
              </a:rPr>
              <a:t>Red</a:t>
            </a:r>
            <a:r>
              <a:rPr lang="fr-FR" sz="1200" dirty="0">
                <a:solidFill>
                  <a:srgbClr val="FFFFFF"/>
                </a:solidFill>
              </a:rPr>
              <a:t> Crescent </a:t>
            </a:r>
            <a:r>
              <a:rPr lang="fr-FR" sz="1200" dirty="0" err="1">
                <a:solidFill>
                  <a:srgbClr val="FFFFFF"/>
                </a:solidFill>
              </a:rPr>
              <a:t>Societies</a:t>
            </a:r>
            <a:r>
              <a:rPr lang="fr-FR" sz="1200" dirty="0">
                <a:solidFill>
                  <a:srgbClr val="FFFFFF"/>
                </a:solidFill>
              </a:rPr>
              <a:t>, Geneva, 2014. </a:t>
            </a:r>
          </a:p>
          <a:p>
            <a:endParaRPr lang="fr-CH" sz="1200" dirty="0">
              <a:solidFill>
                <a:srgbClr val="FFFFFF"/>
              </a:solidFill>
            </a:endParaRPr>
          </a:p>
          <a:p>
            <a:r>
              <a:rPr lang="fr-CH" sz="1200" i="1" dirty="0">
                <a:solidFill>
                  <a:srgbClr val="CF1C21"/>
                </a:solidFill>
              </a:rPr>
              <a:t>Add any information to copyrighted materials here</a:t>
            </a:r>
            <a:r>
              <a:rPr lang="en-US" sz="1200" i="1" dirty="0">
                <a:solidFill>
                  <a:srgbClr val="CF1C21"/>
                </a:solidFill>
              </a:rPr>
              <a:t>. </a:t>
            </a:r>
          </a:p>
          <a:p>
            <a:endParaRPr lang="fr-FR" sz="1200" dirty="0">
              <a:solidFill>
                <a:srgbClr val="FFFFFF"/>
              </a:solidFill>
            </a:endParaRPr>
          </a:p>
          <a:p>
            <a:r>
              <a:rPr lang="fr-FR" sz="1200" dirty="0" err="1">
                <a:solidFill>
                  <a:srgbClr val="FFFFFF"/>
                </a:solidFill>
              </a:rPr>
              <a:t>Any</a:t>
            </a:r>
            <a:r>
              <a:rPr lang="fr-FR" sz="1200" dirty="0">
                <a:solidFill>
                  <a:srgbClr val="FFFFFF"/>
                </a:solidFill>
              </a:rPr>
              <a:t> part of </a:t>
            </a:r>
            <a:r>
              <a:rPr lang="fr-FR" sz="1200" dirty="0" err="1">
                <a:solidFill>
                  <a:srgbClr val="FFFFFF"/>
                </a:solidFill>
              </a:rPr>
              <a:t>this</a:t>
            </a:r>
            <a:r>
              <a:rPr lang="fr-FR" sz="1200" dirty="0">
                <a:solidFill>
                  <a:srgbClr val="FFFFFF"/>
                </a:solidFill>
              </a:rPr>
              <a:t> </a:t>
            </a:r>
            <a:r>
              <a:rPr lang="fr-FR" sz="1200" dirty="0" err="1">
                <a:solidFill>
                  <a:srgbClr val="FFFFFF"/>
                </a:solidFill>
              </a:rPr>
              <a:t>presentation</a:t>
            </a:r>
            <a:r>
              <a:rPr lang="fr-FR" sz="1200" dirty="0">
                <a:solidFill>
                  <a:srgbClr val="FFFFFF"/>
                </a:solidFill>
              </a:rPr>
              <a:t> </a:t>
            </a:r>
            <a:r>
              <a:rPr lang="fr-FR" sz="1200" dirty="0" err="1">
                <a:solidFill>
                  <a:srgbClr val="FFFFFF"/>
                </a:solidFill>
              </a:rPr>
              <a:t>may</a:t>
            </a:r>
            <a:r>
              <a:rPr lang="fr-FR" sz="1200" dirty="0">
                <a:solidFill>
                  <a:srgbClr val="FFFFFF"/>
                </a:solidFill>
              </a:rPr>
              <a:t> </a:t>
            </a:r>
            <a:r>
              <a:rPr lang="fr-FR" sz="1200" dirty="0" err="1">
                <a:solidFill>
                  <a:srgbClr val="FFFFFF"/>
                </a:solidFill>
              </a:rPr>
              <a:t>be</a:t>
            </a:r>
            <a:r>
              <a:rPr lang="fr-FR" sz="1200" dirty="0">
                <a:solidFill>
                  <a:srgbClr val="FFFFFF"/>
                </a:solidFill>
              </a:rPr>
              <a:t> </a:t>
            </a:r>
            <a:r>
              <a:rPr lang="fr-FR" sz="1200" dirty="0" err="1">
                <a:solidFill>
                  <a:srgbClr val="FFFFFF"/>
                </a:solidFill>
              </a:rPr>
              <a:t>cited</a:t>
            </a:r>
            <a:r>
              <a:rPr lang="fr-FR" sz="1200" dirty="0">
                <a:solidFill>
                  <a:srgbClr val="FFFFFF"/>
                </a:solidFill>
              </a:rPr>
              <a:t>, </a:t>
            </a:r>
            <a:r>
              <a:rPr lang="fr-FR" sz="1200" dirty="0" err="1">
                <a:solidFill>
                  <a:srgbClr val="FFFFFF"/>
                </a:solidFill>
              </a:rPr>
              <a:t>copied</a:t>
            </a:r>
            <a:r>
              <a:rPr lang="fr-FR" sz="1200" dirty="0">
                <a:solidFill>
                  <a:srgbClr val="FFFFFF"/>
                </a:solidFill>
              </a:rPr>
              <a:t>, </a:t>
            </a:r>
            <a:r>
              <a:rPr lang="fr-FR" sz="1200" dirty="0" err="1">
                <a:solidFill>
                  <a:srgbClr val="FFFFFF"/>
                </a:solidFill>
              </a:rPr>
              <a:t>translated</a:t>
            </a:r>
            <a:r>
              <a:rPr lang="fr-FR" sz="1200" dirty="0">
                <a:solidFill>
                  <a:srgbClr val="FFFFFF"/>
                </a:solidFill>
              </a:rPr>
              <a:t> </a:t>
            </a:r>
            <a:r>
              <a:rPr lang="fr-FR" sz="1200" dirty="0" err="1">
                <a:solidFill>
                  <a:srgbClr val="FFFFFF"/>
                </a:solidFill>
              </a:rPr>
              <a:t>into</a:t>
            </a:r>
            <a:r>
              <a:rPr lang="fr-FR" sz="1200" dirty="0">
                <a:solidFill>
                  <a:srgbClr val="FFFFFF"/>
                </a:solidFill>
              </a:rPr>
              <a:t> </a:t>
            </a:r>
            <a:r>
              <a:rPr lang="fr-FR" sz="1200" dirty="0" err="1">
                <a:solidFill>
                  <a:srgbClr val="FFFFFF"/>
                </a:solidFill>
              </a:rPr>
              <a:t>other</a:t>
            </a:r>
            <a:r>
              <a:rPr lang="fr-FR" sz="1200" dirty="0">
                <a:solidFill>
                  <a:srgbClr val="FFFFFF"/>
                </a:solidFill>
              </a:rPr>
              <a:t> </a:t>
            </a:r>
            <a:r>
              <a:rPr lang="fr-FR" sz="1200" dirty="0" err="1">
                <a:solidFill>
                  <a:srgbClr val="FFFFFF"/>
                </a:solidFill>
              </a:rPr>
              <a:t>languages</a:t>
            </a:r>
            <a:r>
              <a:rPr lang="fr-FR" sz="1200" dirty="0">
                <a:solidFill>
                  <a:srgbClr val="FFFFFF"/>
                </a:solidFill>
              </a:rPr>
              <a:t> or </a:t>
            </a:r>
            <a:r>
              <a:rPr lang="fr-FR" sz="1200" dirty="0" err="1">
                <a:solidFill>
                  <a:srgbClr val="FFFFFF"/>
                </a:solidFill>
              </a:rPr>
              <a:t>adapted</a:t>
            </a:r>
            <a:r>
              <a:rPr lang="fr-FR" sz="1200" dirty="0">
                <a:solidFill>
                  <a:srgbClr val="FFFFFF"/>
                </a:solidFill>
              </a:rPr>
              <a:t> to </a:t>
            </a:r>
            <a:r>
              <a:rPr lang="fr-FR" sz="1200" dirty="0" err="1">
                <a:solidFill>
                  <a:srgbClr val="FFFFFF"/>
                </a:solidFill>
              </a:rPr>
              <a:t>meet</a:t>
            </a:r>
            <a:r>
              <a:rPr lang="fr-FR" sz="1200" dirty="0">
                <a:solidFill>
                  <a:srgbClr val="FFFFFF"/>
                </a:solidFill>
              </a:rPr>
              <a:t> local </a:t>
            </a:r>
            <a:r>
              <a:rPr lang="fr-FR" sz="1200" dirty="0" err="1">
                <a:solidFill>
                  <a:srgbClr val="FFFFFF"/>
                </a:solidFill>
              </a:rPr>
              <a:t>needs</a:t>
            </a:r>
            <a:r>
              <a:rPr lang="fr-FR" sz="1200" dirty="0">
                <a:solidFill>
                  <a:srgbClr val="FFFFFF"/>
                </a:solidFill>
              </a:rPr>
              <a:t> </a:t>
            </a:r>
            <a:r>
              <a:rPr lang="fr-FR" sz="1200" dirty="0" err="1">
                <a:solidFill>
                  <a:srgbClr val="FFFFFF"/>
                </a:solidFill>
              </a:rPr>
              <a:t>without</a:t>
            </a:r>
            <a:r>
              <a:rPr lang="fr-FR" sz="1200" dirty="0">
                <a:solidFill>
                  <a:srgbClr val="FFFFFF"/>
                </a:solidFill>
              </a:rPr>
              <a:t> </a:t>
            </a:r>
            <a:r>
              <a:rPr lang="fr-FR" sz="1200" dirty="0" err="1">
                <a:solidFill>
                  <a:srgbClr val="FFFFFF"/>
                </a:solidFill>
              </a:rPr>
              <a:t>prior</a:t>
            </a:r>
            <a:r>
              <a:rPr lang="fr-FR" sz="1200" dirty="0">
                <a:solidFill>
                  <a:srgbClr val="FFFFFF"/>
                </a:solidFill>
              </a:rPr>
              <a:t> permission </a:t>
            </a:r>
            <a:r>
              <a:rPr lang="fr-FR" sz="1200" dirty="0" err="1">
                <a:solidFill>
                  <a:srgbClr val="FFFFFF"/>
                </a:solidFill>
              </a:rPr>
              <a:t>from</a:t>
            </a:r>
            <a:r>
              <a:rPr lang="fr-FR" sz="1200" dirty="0">
                <a:solidFill>
                  <a:srgbClr val="FFFFFF"/>
                </a:solidFill>
              </a:rPr>
              <a:t> the International </a:t>
            </a:r>
            <a:r>
              <a:rPr lang="fr-FR" sz="1200" dirty="0" err="1">
                <a:solidFill>
                  <a:srgbClr val="FFFFFF"/>
                </a:solidFill>
              </a:rPr>
              <a:t>Federation</a:t>
            </a:r>
            <a:r>
              <a:rPr lang="fr-FR" sz="1200" dirty="0">
                <a:solidFill>
                  <a:srgbClr val="FFFFFF"/>
                </a:solidFill>
              </a:rPr>
              <a:t> of </a:t>
            </a:r>
            <a:r>
              <a:rPr lang="fr-FR" sz="1200" dirty="0" err="1">
                <a:solidFill>
                  <a:srgbClr val="FFFFFF"/>
                </a:solidFill>
              </a:rPr>
              <a:t>Red</a:t>
            </a:r>
            <a:r>
              <a:rPr lang="fr-FR" sz="1200" dirty="0">
                <a:solidFill>
                  <a:srgbClr val="FFFFFF"/>
                </a:solidFill>
              </a:rPr>
              <a:t> Cross and </a:t>
            </a:r>
            <a:r>
              <a:rPr lang="fr-FR" sz="1200" dirty="0" err="1">
                <a:solidFill>
                  <a:srgbClr val="FFFFFF"/>
                </a:solidFill>
              </a:rPr>
              <a:t>Red</a:t>
            </a:r>
            <a:r>
              <a:rPr lang="fr-FR" sz="1200" dirty="0">
                <a:solidFill>
                  <a:srgbClr val="FFFFFF"/>
                </a:solidFill>
              </a:rPr>
              <a:t> Crescent </a:t>
            </a:r>
            <a:r>
              <a:rPr lang="fr-FR" sz="1200" dirty="0" err="1">
                <a:solidFill>
                  <a:srgbClr val="FFFFFF"/>
                </a:solidFill>
              </a:rPr>
              <a:t>Societies</a:t>
            </a:r>
            <a:r>
              <a:rPr lang="fr-FR" sz="1200" dirty="0">
                <a:solidFill>
                  <a:srgbClr val="FFFFFF"/>
                </a:solidFill>
              </a:rPr>
              <a:t>, </a:t>
            </a:r>
            <a:r>
              <a:rPr lang="fr-FR" sz="1200" dirty="0" err="1">
                <a:solidFill>
                  <a:srgbClr val="FFFFFF"/>
                </a:solidFill>
              </a:rPr>
              <a:t>provided</a:t>
            </a:r>
            <a:r>
              <a:rPr lang="fr-FR" sz="1200" dirty="0">
                <a:solidFill>
                  <a:srgbClr val="FFFFFF"/>
                </a:solidFill>
              </a:rPr>
              <a:t> </a:t>
            </a:r>
            <a:r>
              <a:rPr lang="fr-FR" sz="1200" dirty="0" err="1">
                <a:solidFill>
                  <a:srgbClr val="FFFFFF"/>
                </a:solidFill>
              </a:rPr>
              <a:t>that</a:t>
            </a:r>
            <a:r>
              <a:rPr lang="fr-FR" sz="1200" dirty="0">
                <a:solidFill>
                  <a:srgbClr val="FFFFFF"/>
                </a:solidFill>
              </a:rPr>
              <a:t> the source </a:t>
            </a:r>
            <a:r>
              <a:rPr lang="fr-FR" sz="1200" dirty="0" err="1">
                <a:solidFill>
                  <a:srgbClr val="FFFFFF"/>
                </a:solidFill>
              </a:rPr>
              <a:t>is</a:t>
            </a:r>
            <a:r>
              <a:rPr lang="fr-FR" sz="1200" dirty="0">
                <a:solidFill>
                  <a:srgbClr val="FFFFFF"/>
                </a:solidFill>
              </a:rPr>
              <a:t> </a:t>
            </a:r>
            <a:r>
              <a:rPr lang="fr-FR" sz="1200" dirty="0" err="1">
                <a:solidFill>
                  <a:srgbClr val="FFFFFF"/>
                </a:solidFill>
              </a:rPr>
              <a:t>clearly</a:t>
            </a:r>
            <a:r>
              <a:rPr lang="fr-FR" sz="1200" dirty="0">
                <a:solidFill>
                  <a:srgbClr val="FFFFFF"/>
                </a:solidFill>
              </a:rPr>
              <a:t> </a:t>
            </a:r>
            <a:r>
              <a:rPr lang="fr-FR" sz="1200" dirty="0" err="1">
                <a:solidFill>
                  <a:srgbClr val="FFFFFF"/>
                </a:solidFill>
              </a:rPr>
              <a:t>stated</a:t>
            </a:r>
            <a:r>
              <a:rPr lang="fr-FR" sz="1200" dirty="0">
                <a:solidFill>
                  <a:srgbClr val="FFFFFF"/>
                </a:solidFill>
              </a:rPr>
              <a:t>. </a:t>
            </a:r>
            <a:r>
              <a:rPr lang="fr-FR" sz="1200" dirty="0" err="1">
                <a:solidFill>
                  <a:srgbClr val="FFFFFF"/>
                </a:solidFill>
              </a:rPr>
              <a:t>Requests</a:t>
            </a:r>
            <a:r>
              <a:rPr lang="fr-FR" sz="1200" dirty="0">
                <a:solidFill>
                  <a:srgbClr val="FFFFFF"/>
                </a:solidFill>
              </a:rPr>
              <a:t> for commercial reproduction </a:t>
            </a:r>
            <a:r>
              <a:rPr lang="fr-FR" sz="1200" dirty="0" err="1">
                <a:solidFill>
                  <a:srgbClr val="FFFFFF"/>
                </a:solidFill>
              </a:rPr>
              <a:t>should</a:t>
            </a:r>
            <a:r>
              <a:rPr lang="fr-FR" sz="1200" dirty="0">
                <a:solidFill>
                  <a:srgbClr val="FFFFFF"/>
                </a:solidFill>
              </a:rPr>
              <a:t> </a:t>
            </a:r>
            <a:r>
              <a:rPr lang="fr-FR" sz="1200" dirty="0" err="1">
                <a:solidFill>
                  <a:srgbClr val="FFFFFF"/>
                </a:solidFill>
              </a:rPr>
              <a:t>be</a:t>
            </a:r>
            <a:r>
              <a:rPr lang="fr-FR" sz="1200" dirty="0">
                <a:solidFill>
                  <a:srgbClr val="FFFFFF"/>
                </a:solidFill>
              </a:rPr>
              <a:t> </a:t>
            </a:r>
            <a:r>
              <a:rPr lang="fr-FR" sz="1200" dirty="0" err="1">
                <a:solidFill>
                  <a:srgbClr val="FFFFFF"/>
                </a:solidFill>
              </a:rPr>
              <a:t>directed</a:t>
            </a:r>
            <a:r>
              <a:rPr lang="fr-FR" sz="1200" dirty="0">
                <a:solidFill>
                  <a:srgbClr val="FFFFFF"/>
                </a:solidFill>
              </a:rPr>
              <a:t> to the IFRC </a:t>
            </a:r>
            <a:r>
              <a:rPr lang="fr-FR" sz="1200" dirty="0" err="1">
                <a:solidFill>
                  <a:srgbClr val="FFFFFF"/>
                </a:solidFill>
              </a:rPr>
              <a:t>Secretariat</a:t>
            </a:r>
            <a:r>
              <a:rPr lang="fr-FR" sz="1200" dirty="0">
                <a:solidFill>
                  <a:srgbClr val="FFFFFF"/>
                </a:solidFill>
              </a:rPr>
              <a:t> </a:t>
            </a:r>
            <a:r>
              <a:rPr lang="fr-FR" sz="1200" dirty="0" err="1">
                <a:solidFill>
                  <a:srgbClr val="FFFFFF"/>
                </a:solidFill>
              </a:rPr>
              <a:t>at</a:t>
            </a:r>
            <a:r>
              <a:rPr lang="fr-FR" sz="1200" dirty="0">
                <a:solidFill>
                  <a:srgbClr val="FFFFFF"/>
                </a:solidFill>
              </a:rPr>
              <a:t> </a:t>
            </a:r>
            <a:r>
              <a:rPr lang="fr-FR" sz="1200" dirty="0" err="1">
                <a:solidFill>
                  <a:srgbClr val="FFFFFF"/>
                </a:solidFill>
              </a:rPr>
              <a:t>secretariat@ifrc.org</a:t>
            </a:r>
            <a:endParaRPr lang="fr-FR" sz="1200" dirty="0">
              <a:solidFill>
                <a:srgbClr val="FFFFFF"/>
              </a:solidFill>
            </a:endParaRPr>
          </a:p>
          <a:p>
            <a:endParaRPr lang="fr-FR" sz="1200" dirty="0">
              <a:solidFill>
                <a:srgbClr val="FFFFFF"/>
              </a:solidFill>
            </a:endParaRPr>
          </a:p>
          <a:p>
            <a:r>
              <a:rPr lang="fr-FR" sz="1200" dirty="0">
                <a:solidFill>
                  <a:srgbClr val="FFFFFF"/>
                </a:solidFill>
              </a:rPr>
              <a:t>All photos </a:t>
            </a:r>
            <a:r>
              <a:rPr lang="fr-FR" sz="1200" dirty="0" err="1">
                <a:solidFill>
                  <a:srgbClr val="FFFFFF"/>
                </a:solidFill>
              </a:rPr>
              <a:t>used</a:t>
            </a:r>
            <a:r>
              <a:rPr lang="fr-FR" sz="1200" dirty="0">
                <a:solidFill>
                  <a:srgbClr val="FFFFFF"/>
                </a:solidFill>
              </a:rPr>
              <a:t> in </a:t>
            </a:r>
            <a:r>
              <a:rPr lang="fr-FR" sz="1200" dirty="0" err="1">
                <a:solidFill>
                  <a:srgbClr val="FFFFFF"/>
                </a:solidFill>
              </a:rPr>
              <a:t>this</a:t>
            </a:r>
            <a:r>
              <a:rPr lang="fr-FR" sz="1200" dirty="0">
                <a:solidFill>
                  <a:srgbClr val="FFFFFF"/>
                </a:solidFill>
              </a:rPr>
              <a:t> </a:t>
            </a:r>
            <a:r>
              <a:rPr lang="fr-FR" sz="1200" dirty="0" err="1">
                <a:solidFill>
                  <a:srgbClr val="FFFFFF"/>
                </a:solidFill>
              </a:rPr>
              <a:t>presentation</a:t>
            </a:r>
            <a:r>
              <a:rPr lang="fr-FR" sz="1200" dirty="0">
                <a:solidFill>
                  <a:srgbClr val="FFFFFF"/>
                </a:solidFill>
              </a:rPr>
              <a:t> are copyright of the IFRC </a:t>
            </a:r>
            <a:r>
              <a:rPr lang="fr-FR" sz="1200" dirty="0" err="1">
                <a:solidFill>
                  <a:srgbClr val="FFFFFF"/>
                </a:solidFill>
              </a:rPr>
              <a:t>unless</a:t>
            </a:r>
            <a:r>
              <a:rPr lang="fr-FR" sz="1200" dirty="0">
                <a:solidFill>
                  <a:srgbClr val="FFFFFF"/>
                </a:solidFill>
              </a:rPr>
              <a:t> </a:t>
            </a:r>
            <a:r>
              <a:rPr lang="fr-FR" sz="1200" dirty="0" err="1">
                <a:solidFill>
                  <a:srgbClr val="FFFFFF"/>
                </a:solidFill>
              </a:rPr>
              <a:t>otherwise</a:t>
            </a:r>
            <a:r>
              <a:rPr lang="fr-FR" sz="1200" dirty="0">
                <a:solidFill>
                  <a:srgbClr val="FFFFFF"/>
                </a:solidFill>
              </a:rPr>
              <a:t> </a:t>
            </a:r>
            <a:r>
              <a:rPr lang="fr-FR" sz="1200" dirty="0" err="1">
                <a:solidFill>
                  <a:srgbClr val="FFFFFF"/>
                </a:solidFill>
              </a:rPr>
              <a:t>indicated</a:t>
            </a:r>
            <a:r>
              <a:rPr lang="fr-FR" sz="1200" dirty="0">
                <a:solidFill>
                  <a:srgbClr val="FFFFFF"/>
                </a:solidFill>
              </a:rPr>
              <a:t>.</a:t>
            </a:r>
            <a:endParaRPr lang="en-US" sz="1200" baseline="0" dirty="0">
              <a:solidFill>
                <a:srgbClr val="FFFFFF"/>
              </a:solidFill>
            </a:endParaRPr>
          </a:p>
          <a:p>
            <a:pPr algn="l" defTabSz="762000" eaLnBrk="1" hangingPunct="1"/>
            <a:endParaRPr lang="en-US" sz="1200" baseline="0" dirty="0">
              <a:solidFill>
                <a:srgbClr val="FFFFFF"/>
              </a:solidFill>
              <a:latin typeface="Arial" charset="0"/>
            </a:endParaRPr>
          </a:p>
          <a:p>
            <a:pPr algn="l" defTabSz="762000" eaLnBrk="1" hangingPunct="1"/>
            <a:endParaRPr lang="en-US" sz="1200" baseline="0" dirty="0">
              <a:solidFill>
                <a:srgbClr val="FFFFFF"/>
              </a:solidFill>
              <a:latin typeface="Arial" charset="0"/>
            </a:endParaRPr>
          </a:p>
          <a:p>
            <a:pPr algn="l" defTabSz="762000" eaLnBrk="1" hangingPunct="1"/>
            <a:r>
              <a:rPr lang="en-US" sz="1200" baseline="0" dirty="0">
                <a:solidFill>
                  <a:srgbClr val="FFFFFF"/>
                </a:solidFill>
                <a:latin typeface="Arial" charset="0"/>
              </a:rPr>
              <a:t>This presentation</a:t>
            </a:r>
            <a:r>
              <a:rPr lang="en-US" sz="1200" dirty="0">
                <a:solidFill>
                  <a:srgbClr val="FFFFFF"/>
                </a:solidFill>
                <a:latin typeface="Arial" charset="0"/>
              </a:rPr>
              <a:t> and relevant resources are available on </a:t>
            </a:r>
            <a:r>
              <a:rPr lang="en-US" sz="1200" dirty="0" err="1">
                <a:solidFill>
                  <a:srgbClr val="FFFFFF"/>
                </a:solidFill>
                <a:latin typeface="Arial" charset="0"/>
              </a:rPr>
              <a:t>FedNet</a:t>
            </a:r>
            <a:r>
              <a:rPr lang="en-US" sz="1200" dirty="0">
                <a:solidFill>
                  <a:srgbClr val="FFFFFF"/>
                </a:solidFill>
                <a:latin typeface="Arial" charset="0"/>
              </a:rPr>
              <a:t> at </a:t>
            </a:r>
            <a:r>
              <a:rPr lang="en-US" sz="1200" b="1" baseline="0" dirty="0" err="1">
                <a:solidFill>
                  <a:srgbClr val="FFFFFF"/>
                </a:solidFill>
                <a:latin typeface="Arial" charset="0"/>
              </a:rPr>
              <a:t>fednet.ifrc.org</a:t>
            </a:r>
            <a:endParaRPr lang="en-US" sz="1200" baseline="0" dirty="0">
              <a:solidFill>
                <a:srgbClr val="FFFFFF"/>
              </a:solidFill>
              <a:latin typeface="Arial" charset="0"/>
            </a:endParaRPr>
          </a:p>
        </p:txBody>
      </p:sp>
    </p:spTree>
    <p:extLst>
      <p:ext uri="{BB962C8B-B14F-4D97-AF65-F5344CB8AC3E}">
        <p14:creationId xmlns:p14="http://schemas.microsoft.com/office/powerpoint/2010/main" val="3986696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Voice of Survivors – Video / Gallery</a:t>
            </a:r>
          </a:p>
        </p:txBody>
      </p:sp>
      <p:sp>
        <p:nvSpPr>
          <p:cNvPr id="3" name="Content Placeholder 2"/>
          <p:cNvSpPr>
            <a:spLocks noGrp="1"/>
          </p:cNvSpPr>
          <p:nvPr>
            <p:ph idx="1"/>
          </p:nvPr>
        </p:nvSpPr>
        <p:spPr>
          <a:xfrm>
            <a:off x="395536" y="2234282"/>
            <a:ext cx="8291264" cy="4191000"/>
          </a:xfrm>
        </p:spPr>
        <p:txBody>
          <a:bodyPr/>
          <a:lstStyle/>
          <a:p>
            <a:pPr marL="0" indent="0">
              <a:buNone/>
            </a:pPr>
            <a:endParaRPr lang="en-GB" dirty="0"/>
          </a:p>
          <a:p>
            <a:pPr marL="0" indent="0">
              <a:buNone/>
            </a:pPr>
            <a:r>
              <a:rPr lang="en-US" dirty="0" err="1"/>
              <a:t>Pascaline's</a:t>
            </a:r>
            <a:r>
              <a:rPr lang="en-US" dirty="0"/>
              <a:t> story:</a:t>
            </a:r>
          </a:p>
          <a:p>
            <a:endParaRPr lang="en-US" dirty="0">
              <a:hlinkClick r:id="rId3"/>
            </a:endParaRPr>
          </a:p>
          <a:p>
            <a:pPr marL="0" indent="0">
              <a:buNone/>
            </a:pPr>
            <a:r>
              <a:rPr lang="en-GB" dirty="0">
                <a:hlinkClick r:id="rId3"/>
              </a:rPr>
              <a:t>https://avarchives.icrc.org/Film/18645</a:t>
            </a:r>
            <a:endParaRPr lang="en-GB" dirty="0"/>
          </a:p>
          <a:p>
            <a:endParaRPr lang="en-GB" dirty="0"/>
          </a:p>
        </p:txBody>
      </p:sp>
    </p:spTree>
    <p:extLst>
      <p:ext uri="{BB962C8B-B14F-4D97-AF65-F5344CB8AC3E}">
        <p14:creationId xmlns:p14="http://schemas.microsoft.com/office/powerpoint/2010/main" val="2817119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Minimum </a:t>
            </a:r>
            <a:r>
              <a:rPr lang="nb-NO" dirty="0" err="1"/>
              <a:t>requirements</a:t>
            </a:r>
            <a:r>
              <a:rPr lang="nb-NO" dirty="0"/>
              <a:t> for National </a:t>
            </a:r>
            <a:r>
              <a:rPr lang="nb-NO" dirty="0" err="1"/>
              <a:t>Societies</a:t>
            </a:r>
            <a:endParaRPr lang="nb-NO" dirty="0"/>
          </a:p>
        </p:txBody>
      </p:sp>
      <p:sp>
        <p:nvSpPr>
          <p:cNvPr id="3" name="Plassholder for innhold 2"/>
          <p:cNvSpPr>
            <a:spLocks noGrp="1"/>
          </p:cNvSpPr>
          <p:nvPr>
            <p:ph idx="1"/>
          </p:nvPr>
        </p:nvSpPr>
        <p:spPr>
          <a:xfrm>
            <a:off x="179511" y="2108888"/>
            <a:ext cx="8640961" cy="4488463"/>
          </a:xfrm>
        </p:spPr>
        <p:txBody>
          <a:bodyPr/>
          <a:lstStyle/>
          <a:p>
            <a:pPr lvl="1"/>
            <a:r>
              <a:rPr lang="nb-NO" sz="1800" dirty="0"/>
              <a:t>Knowledge and </a:t>
            </a:r>
            <a:r>
              <a:rPr lang="nb-NO" sz="1800" dirty="0" err="1"/>
              <a:t>application</a:t>
            </a:r>
            <a:r>
              <a:rPr lang="nb-NO" sz="1800" dirty="0"/>
              <a:t> </a:t>
            </a:r>
            <a:r>
              <a:rPr lang="nb-NO" sz="1800" dirty="0" err="1"/>
              <a:t>of</a:t>
            </a:r>
            <a:r>
              <a:rPr lang="nb-NO" sz="1800" dirty="0"/>
              <a:t> </a:t>
            </a:r>
            <a:r>
              <a:rPr lang="nb-NO" sz="1800" dirty="0" err="1"/>
              <a:t>the</a:t>
            </a:r>
            <a:r>
              <a:rPr lang="nb-NO" sz="1800" dirty="0"/>
              <a:t> Minimum Standard Commitments</a:t>
            </a:r>
          </a:p>
          <a:p>
            <a:pPr marL="908050" lvl="2" indent="-457200">
              <a:buFont typeface="+mj-lt"/>
              <a:buAutoNum type="arabicPeriod"/>
            </a:pPr>
            <a:r>
              <a:rPr lang="nb-NO" sz="1800" dirty="0" err="1"/>
              <a:t>Sector</a:t>
            </a:r>
            <a:r>
              <a:rPr lang="nb-NO" sz="1800" dirty="0"/>
              <a:t> </a:t>
            </a:r>
            <a:r>
              <a:rPr lang="nb-NO" sz="1800" dirty="0" err="1"/>
              <a:t>specific</a:t>
            </a:r>
            <a:r>
              <a:rPr lang="nb-NO" sz="1800" dirty="0"/>
              <a:t> </a:t>
            </a:r>
            <a:r>
              <a:rPr lang="nb-NO" sz="1800" dirty="0" err="1"/>
              <a:t>knowledge</a:t>
            </a:r>
            <a:r>
              <a:rPr lang="nb-NO" sz="1800" dirty="0"/>
              <a:t> and </a:t>
            </a:r>
            <a:r>
              <a:rPr lang="nb-NO" sz="1800" dirty="0" err="1"/>
              <a:t>implementation</a:t>
            </a:r>
            <a:endParaRPr lang="nb-NO" sz="1800" dirty="0"/>
          </a:p>
          <a:p>
            <a:pPr marL="908050" lvl="2" indent="-457200">
              <a:buFont typeface="+mj-lt"/>
              <a:buAutoNum type="arabicPeriod"/>
            </a:pPr>
            <a:r>
              <a:rPr lang="nb-NO" sz="1800" dirty="0" err="1"/>
              <a:t>Confidential</a:t>
            </a:r>
            <a:r>
              <a:rPr lang="nb-NO" sz="1800" dirty="0"/>
              <a:t> </a:t>
            </a:r>
            <a:r>
              <a:rPr lang="nb-NO" sz="1800" dirty="0" err="1"/>
              <a:t>multi-sectorial</a:t>
            </a:r>
            <a:r>
              <a:rPr lang="nb-NO" sz="1800" dirty="0"/>
              <a:t> </a:t>
            </a:r>
            <a:r>
              <a:rPr lang="nb-NO" sz="1800" dirty="0" err="1"/>
              <a:t>referral</a:t>
            </a:r>
            <a:r>
              <a:rPr lang="nb-NO" sz="1800" dirty="0"/>
              <a:t> </a:t>
            </a:r>
            <a:r>
              <a:rPr lang="nb-NO" sz="1800" dirty="0" err="1"/>
              <a:t>of</a:t>
            </a:r>
            <a:r>
              <a:rPr lang="nb-NO" sz="1800" dirty="0"/>
              <a:t> </a:t>
            </a:r>
            <a:r>
              <a:rPr lang="nb-NO" sz="1800" dirty="0" err="1"/>
              <a:t>survivors</a:t>
            </a:r>
            <a:endParaRPr lang="nb-NO" sz="1800" dirty="0"/>
          </a:p>
          <a:p>
            <a:pPr marL="908050" lvl="2" indent="-457200">
              <a:buFont typeface="+mj-lt"/>
              <a:buAutoNum type="arabicPeriod"/>
            </a:pPr>
            <a:r>
              <a:rPr lang="nb-NO" sz="1800" dirty="0" err="1"/>
              <a:t>Internal</a:t>
            </a:r>
            <a:r>
              <a:rPr lang="nb-NO" sz="1800" dirty="0"/>
              <a:t> </a:t>
            </a:r>
            <a:r>
              <a:rPr lang="nb-NO" sz="1800" dirty="0" err="1"/>
              <a:t>codes</a:t>
            </a:r>
            <a:r>
              <a:rPr lang="nb-NO" sz="1800" dirty="0"/>
              <a:t> </a:t>
            </a:r>
            <a:r>
              <a:rPr lang="nb-NO" sz="1800" dirty="0" err="1"/>
              <a:t>of</a:t>
            </a:r>
            <a:r>
              <a:rPr lang="nb-NO" sz="1800" dirty="0"/>
              <a:t> </a:t>
            </a:r>
            <a:r>
              <a:rPr lang="nb-NO" sz="1800" dirty="0" err="1"/>
              <a:t>conducts</a:t>
            </a:r>
            <a:r>
              <a:rPr lang="nb-NO" sz="1800" dirty="0"/>
              <a:t> and </a:t>
            </a:r>
            <a:r>
              <a:rPr lang="nb-NO" sz="1800" dirty="0" err="1"/>
              <a:t>structures</a:t>
            </a:r>
            <a:r>
              <a:rPr lang="nb-NO" sz="1800" dirty="0"/>
              <a:t> for cases </a:t>
            </a:r>
            <a:r>
              <a:rPr lang="nb-NO" sz="1800" dirty="0" err="1"/>
              <a:t>of</a:t>
            </a:r>
            <a:r>
              <a:rPr lang="nb-NO" sz="1800" dirty="0"/>
              <a:t> </a:t>
            </a:r>
            <a:r>
              <a:rPr lang="nb-NO" sz="1800" dirty="0" err="1"/>
              <a:t>concern</a:t>
            </a:r>
            <a:endParaRPr lang="nb-NO" sz="1800" dirty="0"/>
          </a:p>
          <a:p>
            <a:pPr marL="450850" lvl="2" indent="0">
              <a:buNone/>
            </a:pPr>
            <a:endParaRPr lang="nb-NO" sz="1800" dirty="0"/>
          </a:p>
          <a:p>
            <a:pPr lvl="1"/>
            <a:r>
              <a:rPr lang="nb-NO" sz="1800" dirty="0"/>
              <a:t>How to </a:t>
            </a:r>
            <a:r>
              <a:rPr lang="nb-NO" sz="1800" dirty="0" err="1"/>
              <a:t>achieve</a:t>
            </a:r>
            <a:r>
              <a:rPr lang="nb-NO" sz="1800" dirty="0"/>
              <a:t> </a:t>
            </a:r>
            <a:r>
              <a:rPr lang="nb-NO" sz="1800" dirty="0" err="1"/>
              <a:t>this</a:t>
            </a:r>
            <a:r>
              <a:rPr lang="nb-NO" sz="1800" dirty="0"/>
              <a:t>:</a:t>
            </a:r>
          </a:p>
          <a:p>
            <a:pPr marL="908050" lvl="2" indent="-457200">
              <a:buFont typeface="+mj-lt"/>
              <a:buAutoNum type="arabicPeriod"/>
            </a:pPr>
            <a:r>
              <a:rPr lang="nb-NO" sz="1800" dirty="0"/>
              <a:t>Seven </a:t>
            </a:r>
            <a:r>
              <a:rPr lang="nb-NO" sz="1800" dirty="0" err="1"/>
              <a:t>Moves</a:t>
            </a:r>
            <a:r>
              <a:rPr lang="nb-NO" sz="1800" dirty="0"/>
              <a:t> training </a:t>
            </a:r>
            <a:r>
              <a:rPr lang="nb-NO" sz="1800" dirty="0" err="1"/>
              <a:t>of</a:t>
            </a:r>
            <a:r>
              <a:rPr lang="nb-NO" sz="1800" dirty="0"/>
              <a:t> managers, staff and </a:t>
            </a:r>
            <a:r>
              <a:rPr lang="nb-NO" sz="1800" dirty="0" err="1"/>
              <a:t>volunteers</a:t>
            </a:r>
            <a:endParaRPr lang="nb-NO" sz="1800" dirty="0"/>
          </a:p>
          <a:p>
            <a:pPr marL="908050" lvl="2" indent="-457200">
              <a:buFont typeface="+mj-lt"/>
              <a:buAutoNum type="arabicPeriod"/>
            </a:pPr>
            <a:r>
              <a:rPr lang="nb-NO" sz="1800" dirty="0" err="1"/>
              <a:t>Coordination</a:t>
            </a:r>
            <a:r>
              <a:rPr lang="nb-NO" sz="1800" dirty="0"/>
              <a:t>, </a:t>
            </a:r>
            <a:r>
              <a:rPr lang="nb-NO" sz="1800" dirty="0" err="1"/>
              <a:t>available</a:t>
            </a:r>
            <a:r>
              <a:rPr lang="nb-NO" sz="1800" dirty="0"/>
              <a:t> </a:t>
            </a:r>
            <a:r>
              <a:rPr lang="nb-NO" sz="1800" dirty="0" err="1"/>
              <a:t>information</a:t>
            </a:r>
            <a:r>
              <a:rPr lang="nb-NO" sz="1800" dirty="0"/>
              <a:t> and training </a:t>
            </a:r>
            <a:r>
              <a:rPr lang="nb-NO" sz="1800" dirty="0" err="1"/>
              <a:t>of</a:t>
            </a:r>
            <a:r>
              <a:rPr lang="nb-NO" sz="1800" dirty="0"/>
              <a:t> </a:t>
            </a:r>
            <a:r>
              <a:rPr lang="nb-NO" sz="1800" dirty="0" err="1"/>
              <a:t>referral</a:t>
            </a:r>
            <a:r>
              <a:rPr lang="nb-NO" sz="1800" dirty="0"/>
              <a:t> </a:t>
            </a:r>
            <a:r>
              <a:rPr lang="nb-NO" sz="1800" dirty="0" err="1"/>
              <a:t>pathways</a:t>
            </a:r>
            <a:r>
              <a:rPr lang="nb-NO" sz="1800" dirty="0"/>
              <a:t> and </a:t>
            </a:r>
            <a:r>
              <a:rPr lang="nb-NO" sz="1800" dirty="0" err="1"/>
              <a:t>contact</a:t>
            </a:r>
            <a:r>
              <a:rPr lang="nb-NO" sz="1800" dirty="0"/>
              <a:t> </a:t>
            </a:r>
            <a:r>
              <a:rPr lang="nb-NO" sz="1800" dirty="0" err="1"/>
              <a:t>information</a:t>
            </a:r>
            <a:r>
              <a:rPr lang="nb-NO" sz="1800" dirty="0"/>
              <a:t>, and </a:t>
            </a:r>
            <a:r>
              <a:rPr lang="nb-NO" sz="1800" dirty="0" err="1"/>
              <a:t>confidential</a:t>
            </a:r>
            <a:r>
              <a:rPr lang="nb-NO" sz="1800" dirty="0"/>
              <a:t> </a:t>
            </a:r>
            <a:r>
              <a:rPr lang="nb-NO" sz="1800" dirty="0" err="1"/>
              <a:t>referral</a:t>
            </a:r>
            <a:r>
              <a:rPr lang="nb-NO" sz="1800" dirty="0"/>
              <a:t> </a:t>
            </a:r>
            <a:r>
              <a:rPr lang="nb-NO" sz="1800" dirty="0" err="1"/>
              <a:t>of</a:t>
            </a:r>
            <a:r>
              <a:rPr lang="nb-NO" sz="1800" dirty="0"/>
              <a:t> </a:t>
            </a:r>
            <a:r>
              <a:rPr lang="nb-NO" sz="1800" dirty="0" err="1"/>
              <a:t>survivors</a:t>
            </a:r>
            <a:endParaRPr lang="nb-NO" sz="1800" dirty="0"/>
          </a:p>
          <a:p>
            <a:pPr marL="908050" lvl="2" indent="-457200">
              <a:buFont typeface="+mj-lt"/>
              <a:buAutoNum type="arabicPeriod"/>
            </a:pPr>
            <a:r>
              <a:rPr lang="nb-NO" sz="1800" dirty="0" err="1"/>
              <a:t>Routines</a:t>
            </a:r>
            <a:r>
              <a:rPr lang="nb-NO" sz="1800" dirty="0"/>
              <a:t> and training to </a:t>
            </a:r>
            <a:r>
              <a:rPr lang="nb-NO" sz="1800" dirty="0" err="1"/>
              <a:t>set</a:t>
            </a:r>
            <a:r>
              <a:rPr lang="nb-NO" sz="1800" dirty="0"/>
              <a:t> up systems, </a:t>
            </a:r>
            <a:r>
              <a:rPr lang="nb-NO" sz="1800" dirty="0" err="1"/>
              <a:t>information</a:t>
            </a:r>
            <a:r>
              <a:rPr lang="nb-NO" sz="1800" dirty="0"/>
              <a:t> </a:t>
            </a:r>
            <a:r>
              <a:rPr lang="nb-NO" sz="1800" dirty="0" err="1"/>
              <a:t>dissemination</a:t>
            </a:r>
            <a:r>
              <a:rPr lang="nb-NO" sz="1800" dirty="0"/>
              <a:t> </a:t>
            </a:r>
            <a:r>
              <a:rPr lang="nb-NO" sz="1800" dirty="0" err="1"/>
              <a:t>internally</a:t>
            </a:r>
            <a:r>
              <a:rPr lang="nb-NO" sz="1800" dirty="0"/>
              <a:t> and </a:t>
            </a:r>
            <a:r>
              <a:rPr lang="nb-NO" sz="1800" dirty="0" err="1"/>
              <a:t>externally</a:t>
            </a:r>
            <a:endParaRPr lang="nb-NO" sz="1800" dirty="0"/>
          </a:p>
          <a:p>
            <a:endParaRPr lang="nb-NO" dirty="0"/>
          </a:p>
        </p:txBody>
      </p:sp>
    </p:spTree>
    <p:extLst>
      <p:ext uri="{BB962C8B-B14F-4D97-AF65-F5344CB8AC3E}">
        <p14:creationId xmlns:p14="http://schemas.microsoft.com/office/powerpoint/2010/main" val="1992266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Bilde 3"/>
          <p:cNvPicPr>
            <a:picLocks noChangeAspect="1"/>
          </p:cNvPicPr>
          <p:nvPr/>
        </p:nvPicPr>
        <p:blipFill>
          <a:blip r:embed="rId2"/>
          <a:stretch>
            <a:fillRect/>
          </a:stretch>
        </p:blipFill>
        <p:spPr>
          <a:xfrm>
            <a:off x="1187624" y="2060848"/>
            <a:ext cx="3066062" cy="4248563"/>
          </a:xfrm>
          <a:prstGeom prst="rect">
            <a:avLst/>
          </a:prstGeom>
        </p:spPr>
      </p:pic>
      <p:pic>
        <p:nvPicPr>
          <p:cNvPr id="5" name="Bilde 4"/>
          <p:cNvPicPr>
            <a:picLocks noChangeAspect="1"/>
          </p:cNvPicPr>
          <p:nvPr/>
        </p:nvPicPr>
        <p:blipFill>
          <a:blip r:embed="rId3"/>
          <a:stretch>
            <a:fillRect/>
          </a:stretch>
        </p:blipFill>
        <p:spPr>
          <a:xfrm>
            <a:off x="5004048" y="2157579"/>
            <a:ext cx="3181496" cy="4055100"/>
          </a:xfrm>
          <a:prstGeom prst="rect">
            <a:avLst/>
          </a:prstGeom>
        </p:spPr>
      </p:pic>
      <p:sp>
        <p:nvSpPr>
          <p:cNvPr id="6" name="Tittel 1"/>
          <p:cNvSpPr>
            <a:spLocks noGrp="1"/>
          </p:cNvSpPr>
          <p:nvPr>
            <p:ph type="title"/>
          </p:nvPr>
        </p:nvSpPr>
        <p:spPr>
          <a:xfrm>
            <a:off x="395536" y="908720"/>
            <a:ext cx="8280920" cy="1143000"/>
          </a:xfrm>
        </p:spPr>
        <p:txBody>
          <a:bodyPr/>
          <a:lstStyle/>
          <a:p>
            <a:r>
              <a:rPr lang="nb-NO" dirty="0"/>
              <a:t>Taking it up a </a:t>
            </a:r>
            <a:r>
              <a:rPr lang="nb-NO" dirty="0" err="1"/>
              <a:t>step</a:t>
            </a:r>
            <a:r>
              <a:rPr lang="nb-NO" dirty="0"/>
              <a:t>, </a:t>
            </a:r>
            <a:r>
              <a:rPr lang="nb-NO" dirty="0" err="1"/>
              <a:t>mainstreaming</a:t>
            </a:r>
            <a:r>
              <a:rPr lang="nb-NO" dirty="0"/>
              <a:t> SGBV</a:t>
            </a:r>
          </a:p>
        </p:txBody>
      </p:sp>
    </p:spTree>
    <p:extLst>
      <p:ext uri="{BB962C8B-B14F-4D97-AF65-F5344CB8AC3E}">
        <p14:creationId xmlns:p14="http://schemas.microsoft.com/office/powerpoint/2010/main" val="40145546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err="1"/>
              <a:t>Response</a:t>
            </a:r>
            <a:r>
              <a:rPr lang="nb-NO" dirty="0"/>
              <a:t>: </a:t>
            </a:r>
            <a:r>
              <a:rPr lang="nb-NO" dirty="0" err="1"/>
              <a:t>Added</a:t>
            </a:r>
            <a:r>
              <a:rPr lang="nb-NO" dirty="0"/>
              <a:t> </a:t>
            </a:r>
            <a:r>
              <a:rPr lang="nb-NO" dirty="0" err="1"/>
              <a:t>requirements</a:t>
            </a:r>
            <a:endParaRPr lang="nb-NO" dirty="0"/>
          </a:p>
        </p:txBody>
      </p:sp>
      <p:sp>
        <p:nvSpPr>
          <p:cNvPr id="3" name="Plassholder for innhold 2"/>
          <p:cNvSpPr>
            <a:spLocks noGrp="1"/>
          </p:cNvSpPr>
          <p:nvPr>
            <p:ph idx="1"/>
          </p:nvPr>
        </p:nvSpPr>
        <p:spPr>
          <a:xfrm>
            <a:off x="395536" y="2234282"/>
            <a:ext cx="8291264" cy="4191000"/>
          </a:xfrm>
        </p:spPr>
        <p:txBody>
          <a:bodyPr/>
          <a:lstStyle/>
          <a:p>
            <a:r>
              <a:rPr lang="nb-NO" dirty="0" err="1"/>
              <a:t>Build</a:t>
            </a:r>
            <a:r>
              <a:rPr lang="nb-NO" dirty="0"/>
              <a:t> </a:t>
            </a:r>
            <a:r>
              <a:rPr lang="nb-NO" dirty="0" err="1"/>
              <a:t>capacity</a:t>
            </a:r>
            <a:r>
              <a:rPr lang="nb-NO" dirty="0"/>
              <a:t> </a:t>
            </a:r>
            <a:r>
              <a:rPr lang="nb-NO" dirty="0" err="1"/>
              <a:t>of</a:t>
            </a:r>
            <a:r>
              <a:rPr lang="nb-NO" dirty="0"/>
              <a:t> </a:t>
            </a:r>
            <a:r>
              <a:rPr lang="nb-NO" dirty="0" err="1"/>
              <a:t>existing</a:t>
            </a:r>
            <a:r>
              <a:rPr lang="nb-NO" dirty="0"/>
              <a:t> services to support SGBV </a:t>
            </a:r>
            <a:r>
              <a:rPr lang="nb-NO" dirty="0" err="1"/>
              <a:t>survivors</a:t>
            </a:r>
            <a:endParaRPr lang="nb-NO" dirty="0"/>
          </a:p>
          <a:p>
            <a:pPr lvl="1">
              <a:buFont typeface="Wingdings" panose="05000000000000000000" pitchFamily="2" charset="2"/>
              <a:buChar char="Ø"/>
            </a:pPr>
            <a:r>
              <a:rPr lang="nb-NO" dirty="0" err="1"/>
              <a:t>Clinical</a:t>
            </a:r>
            <a:r>
              <a:rPr lang="nb-NO" dirty="0"/>
              <a:t> </a:t>
            </a:r>
            <a:r>
              <a:rPr lang="nb-NO" dirty="0" err="1"/>
              <a:t>health</a:t>
            </a:r>
            <a:r>
              <a:rPr lang="nb-NO" dirty="0"/>
              <a:t>: MISP for SRHR, </a:t>
            </a:r>
            <a:r>
              <a:rPr lang="nb-NO" dirty="0" err="1"/>
              <a:t>clinical</a:t>
            </a:r>
            <a:r>
              <a:rPr lang="nb-NO" dirty="0"/>
              <a:t> management </a:t>
            </a:r>
            <a:r>
              <a:rPr lang="nb-NO" dirty="0" err="1"/>
              <a:t>of</a:t>
            </a:r>
            <a:r>
              <a:rPr lang="nb-NO" dirty="0"/>
              <a:t> rape</a:t>
            </a:r>
          </a:p>
          <a:p>
            <a:pPr lvl="1">
              <a:buFont typeface="Wingdings" panose="05000000000000000000" pitchFamily="2" charset="2"/>
              <a:buChar char="Ø"/>
            </a:pPr>
            <a:r>
              <a:rPr lang="nb-NO" dirty="0" err="1"/>
              <a:t>Psychosocial</a:t>
            </a:r>
            <a:r>
              <a:rPr lang="nb-NO" dirty="0"/>
              <a:t> support: PSS </a:t>
            </a:r>
            <a:r>
              <a:rPr lang="nb-NO" dirty="0" err="1"/>
              <a:t>centre</a:t>
            </a:r>
            <a:r>
              <a:rPr lang="nb-NO" dirty="0"/>
              <a:t> training</a:t>
            </a:r>
          </a:p>
          <a:p>
            <a:pPr lvl="1">
              <a:buFont typeface="Wingdings" panose="05000000000000000000" pitchFamily="2" charset="2"/>
              <a:buChar char="Ø"/>
            </a:pPr>
            <a:r>
              <a:rPr lang="nb-NO" dirty="0" err="1"/>
              <a:t>Communication</a:t>
            </a:r>
            <a:r>
              <a:rPr lang="nb-NO" dirty="0"/>
              <a:t> </a:t>
            </a:r>
            <a:r>
              <a:rPr lang="nb-NO" dirty="0" err="1"/>
              <a:t>with</a:t>
            </a:r>
            <a:r>
              <a:rPr lang="nb-NO" dirty="0"/>
              <a:t> and </a:t>
            </a:r>
            <a:r>
              <a:rPr lang="nb-NO" dirty="0" err="1"/>
              <a:t>treatment</a:t>
            </a:r>
            <a:r>
              <a:rPr lang="nb-NO" dirty="0"/>
              <a:t> </a:t>
            </a:r>
            <a:r>
              <a:rPr lang="nb-NO" dirty="0" err="1"/>
              <a:t>of</a:t>
            </a:r>
            <a:r>
              <a:rPr lang="nb-NO" dirty="0"/>
              <a:t> </a:t>
            </a:r>
            <a:r>
              <a:rPr lang="nb-NO" dirty="0" err="1"/>
              <a:t>children</a:t>
            </a:r>
            <a:endParaRPr lang="nb-NO" dirty="0"/>
          </a:p>
          <a:p>
            <a:pPr lvl="1">
              <a:buFont typeface="Wingdings" panose="05000000000000000000" pitchFamily="2" charset="2"/>
              <a:buChar char="Ø"/>
            </a:pPr>
            <a:r>
              <a:rPr lang="nb-NO" dirty="0" err="1"/>
              <a:t>Contact</a:t>
            </a:r>
            <a:r>
              <a:rPr lang="nb-NO" dirty="0"/>
              <a:t> </a:t>
            </a:r>
            <a:r>
              <a:rPr lang="nb-NO" dirty="0" err="1"/>
              <a:t>cluster</a:t>
            </a:r>
            <a:r>
              <a:rPr lang="nb-NO" dirty="0"/>
              <a:t> </a:t>
            </a:r>
            <a:r>
              <a:rPr lang="nb-NO" dirty="0" err="1"/>
              <a:t>coordinator</a:t>
            </a:r>
            <a:r>
              <a:rPr lang="nb-NO" dirty="0"/>
              <a:t> to </a:t>
            </a:r>
            <a:r>
              <a:rPr lang="nb-NO" dirty="0" err="1"/>
              <a:t>see</a:t>
            </a:r>
            <a:r>
              <a:rPr lang="nb-NO" dirty="0"/>
              <a:t> </a:t>
            </a:r>
            <a:r>
              <a:rPr lang="nb-NO" dirty="0" err="1"/>
              <a:t>if</a:t>
            </a:r>
            <a:r>
              <a:rPr lang="nb-NO" dirty="0"/>
              <a:t> training in SGBV data </a:t>
            </a:r>
            <a:r>
              <a:rPr lang="nb-NO" dirty="0" err="1"/>
              <a:t>collection</a:t>
            </a:r>
            <a:r>
              <a:rPr lang="nb-NO" dirty="0"/>
              <a:t> and </a:t>
            </a:r>
            <a:r>
              <a:rPr lang="nb-NO" dirty="0" err="1"/>
              <a:t>storage</a:t>
            </a:r>
            <a:r>
              <a:rPr lang="nb-NO" dirty="0"/>
              <a:t>, or </a:t>
            </a:r>
            <a:r>
              <a:rPr lang="nb-NO" dirty="0" err="1"/>
              <a:t>information</a:t>
            </a:r>
            <a:r>
              <a:rPr lang="nb-NO" dirty="0"/>
              <a:t> management systems is </a:t>
            </a:r>
            <a:r>
              <a:rPr lang="nb-NO" dirty="0" err="1"/>
              <a:t>possible</a:t>
            </a:r>
            <a:r>
              <a:rPr lang="nb-NO" dirty="0"/>
              <a:t>/</a:t>
            </a:r>
            <a:r>
              <a:rPr lang="nb-NO" dirty="0" err="1"/>
              <a:t>realistic</a:t>
            </a:r>
            <a:endParaRPr lang="nb-NO" dirty="0"/>
          </a:p>
          <a:p>
            <a:r>
              <a:rPr lang="nb-NO" dirty="0" err="1"/>
              <a:t>Starting</a:t>
            </a:r>
            <a:r>
              <a:rPr lang="nb-NO" dirty="0"/>
              <a:t> </a:t>
            </a:r>
            <a:r>
              <a:rPr lang="nb-NO" dirty="0" err="1"/>
              <a:t>new</a:t>
            </a:r>
            <a:r>
              <a:rPr lang="nb-NO" dirty="0"/>
              <a:t> </a:t>
            </a:r>
            <a:r>
              <a:rPr lang="nb-NO" dirty="0" err="1"/>
              <a:t>activities</a:t>
            </a:r>
            <a:r>
              <a:rPr lang="nb-NO" dirty="0"/>
              <a:t> to </a:t>
            </a:r>
            <a:r>
              <a:rPr lang="nb-NO" dirty="0" err="1"/>
              <a:t>provide</a:t>
            </a:r>
            <a:r>
              <a:rPr lang="nb-NO" dirty="0"/>
              <a:t> services to </a:t>
            </a:r>
            <a:r>
              <a:rPr lang="nb-NO" dirty="0" err="1"/>
              <a:t>survivors</a:t>
            </a:r>
            <a:r>
              <a:rPr lang="nb-NO" dirty="0"/>
              <a:t> </a:t>
            </a:r>
            <a:r>
              <a:rPr lang="nb-NO" dirty="0" err="1"/>
              <a:t>should</a:t>
            </a:r>
            <a:r>
              <a:rPr lang="nb-NO" dirty="0"/>
              <a:t> be </a:t>
            </a:r>
            <a:r>
              <a:rPr lang="nb-NO" dirty="0" err="1"/>
              <a:t>carefully</a:t>
            </a:r>
            <a:r>
              <a:rPr lang="nb-NO" dirty="0"/>
              <a:t> </a:t>
            </a:r>
            <a:r>
              <a:rPr lang="nb-NO" dirty="0" err="1"/>
              <a:t>considered</a:t>
            </a:r>
            <a:r>
              <a:rPr lang="nb-NO" dirty="0"/>
              <a:t> </a:t>
            </a:r>
            <a:r>
              <a:rPr lang="nb-NO" sz="1600" dirty="0"/>
              <a:t>(</a:t>
            </a:r>
            <a:r>
              <a:rPr lang="nb-NO" sz="1600" dirty="0" err="1"/>
              <a:t>existing</a:t>
            </a:r>
            <a:r>
              <a:rPr lang="nb-NO" sz="1600" dirty="0"/>
              <a:t> or </a:t>
            </a:r>
            <a:r>
              <a:rPr lang="nb-NO" sz="1600" dirty="0" err="1"/>
              <a:t>new</a:t>
            </a:r>
            <a:r>
              <a:rPr lang="nb-NO" sz="1600" dirty="0"/>
              <a:t> </a:t>
            </a:r>
            <a:r>
              <a:rPr lang="nb-NO" sz="1600" dirty="0" err="1"/>
              <a:t>knowledge</a:t>
            </a:r>
            <a:r>
              <a:rPr lang="nb-NO" sz="1600" dirty="0"/>
              <a:t> and </a:t>
            </a:r>
            <a:r>
              <a:rPr lang="nb-NO" sz="1600" dirty="0" err="1"/>
              <a:t>expertise</a:t>
            </a:r>
            <a:r>
              <a:rPr lang="nb-NO" sz="1600" dirty="0"/>
              <a:t>, </a:t>
            </a:r>
            <a:r>
              <a:rPr lang="nb-NO" sz="1600" dirty="0" err="1"/>
              <a:t>organisational</a:t>
            </a:r>
            <a:r>
              <a:rPr lang="nb-NO" sz="1600" dirty="0"/>
              <a:t> </a:t>
            </a:r>
            <a:r>
              <a:rPr lang="nb-NO" sz="1600" dirty="0" err="1"/>
              <a:t>commitment</a:t>
            </a:r>
            <a:r>
              <a:rPr lang="nb-NO" sz="1600" dirty="0"/>
              <a:t>, </a:t>
            </a:r>
            <a:r>
              <a:rPr lang="nb-NO" sz="1600" dirty="0" err="1"/>
              <a:t>sustained</a:t>
            </a:r>
            <a:r>
              <a:rPr lang="nb-NO" sz="1600" dirty="0"/>
              <a:t> </a:t>
            </a:r>
            <a:r>
              <a:rPr lang="nb-NO" sz="1600" dirty="0" err="1"/>
              <a:t>funding</a:t>
            </a:r>
            <a:r>
              <a:rPr lang="nb-NO" sz="1600" dirty="0"/>
              <a:t>, training </a:t>
            </a:r>
            <a:r>
              <a:rPr lang="nb-NO" sz="1600" dirty="0" err="1"/>
              <a:t>opportunities</a:t>
            </a:r>
            <a:r>
              <a:rPr lang="nb-NO" sz="1600" dirty="0"/>
              <a:t>…)</a:t>
            </a:r>
            <a:endParaRPr lang="nb-NO" dirty="0"/>
          </a:p>
          <a:p>
            <a:pPr lvl="1"/>
            <a:endParaRPr lang="nb-NO" dirty="0"/>
          </a:p>
          <a:p>
            <a:pPr marL="273050" lvl="1" indent="0">
              <a:buNone/>
            </a:pPr>
            <a:r>
              <a:rPr lang="nb-NO" b="1" u="sng" dirty="0"/>
              <a:t>International </a:t>
            </a:r>
            <a:r>
              <a:rPr lang="nb-NO" b="1" u="sng" dirty="0" err="1"/>
              <a:t>humanitarian</a:t>
            </a:r>
            <a:r>
              <a:rPr lang="nb-NO" b="1" u="sng" dirty="0"/>
              <a:t> minimum standards must be </a:t>
            </a:r>
            <a:r>
              <a:rPr lang="nb-NO" b="1" u="sng" dirty="0" err="1"/>
              <a:t>followed</a:t>
            </a:r>
            <a:endParaRPr lang="nb-NO" b="1" u="sng" dirty="0"/>
          </a:p>
          <a:p>
            <a:endParaRPr lang="nb-NO" dirty="0"/>
          </a:p>
        </p:txBody>
      </p:sp>
    </p:spTree>
    <p:extLst>
      <p:ext uri="{BB962C8B-B14F-4D97-AF65-F5344CB8AC3E}">
        <p14:creationId xmlns:p14="http://schemas.microsoft.com/office/powerpoint/2010/main" val="2708659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err="1"/>
              <a:t>Response</a:t>
            </a:r>
            <a:r>
              <a:rPr lang="nb-NO" dirty="0"/>
              <a:t>: </a:t>
            </a:r>
            <a:r>
              <a:rPr lang="nb-NO" dirty="0" err="1"/>
              <a:t>Added</a:t>
            </a:r>
            <a:r>
              <a:rPr lang="nb-NO" dirty="0"/>
              <a:t> </a:t>
            </a:r>
            <a:r>
              <a:rPr lang="nb-NO" dirty="0" err="1"/>
              <a:t>requirements</a:t>
            </a:r>
            <a:endParaRPr lang="nb-NO" dirty="0"/>
          </a:p>
        </p:txBody>
      </p:sp>
      <p:sp>
        <p:nvSpPr>
          <p:cNvPr id="3" name="Plassholder for innhold 2"/>
          <p:cNvSpPr>
            <a:spLocks noGrp="1"/>
          </p:cNvSpPr>
          <p:nvPr>
            <p:ph idx="1"/>
          </p:nvPr>
        </p:nvSpPr>
        <p:spPr>
          <a:xfrm>
            <a:off x="395536" y="2234282"/>
            <a:ext cx="8291264" cy="4191000"/>
          </a:xfrm>
        </p:spPr>
        <p:txBody>
          <a:bodyPr/>
          <a:lstStyle/>
          <a:p>
            <a:r>
              <a:rPr lang="nb-NO" dirty="0" err="1"/>
              <a:t>Build</a:t>
            </a:r>
            <a:r>
              <a:rPr lang="nb-NO" dirty="0"/>
              <a:t> </a:t>
            </a:r>
            <a:r>
              <a:rPr lang="nb-NO" dirty="0" err="1"/>
              <a:t>capacity</a:t>
            </a:r>
            <a:r>
              <a:rPr lang="nb-NO" dirty="0"/>
              <a:t> </a:t>
            </a:r>
            <a:r>
              <a:rPr lang="nb-NO" dirty="0" err="1"/>
              <a:t>of</a:t>
            </a:r>
            <a:r>
              <a:rPr lang="nb-NO" dirty="0"/>
              <a:t> </a:t>
            </a:r>
            <a:r>
              <a:rPr lang="nb-NO" dirty="0" err="1"/>
              <a:t>existing</a:t>
            </a:r>
            <a:r>
              <a:rPr lang="nb-NO" dirty="0"/>
              <a:t> services to support SGBV </a:t>
            </a:r>
            <a:r>
              <a:rPr lang="nb-NO" dirty="0" err="1"/>
              <a:t>survivors</a:t>
            </a:r>
            <a:endParaRPr lang="nb-NO" dirty="0"/>
          </a:p>
          <a:p>
            <a:pPr lvl="1">
              <a:buFont typeface="Wingdings" panose="05000000000000000000" pitchFamily="2" charset="2"/>
              <a:buChar char="Ø"/>
            </a:pPr>
            <a:r>
              <a:rPr lang="nb-NO" dirty="0" err="1"/>
              <a:t>Clinical</a:t>
            </a:r>
            <a:r>
              <a:rPr lang="nb-NO" dirty="0"/>
              <a:t> </a:t>
            </a:r>
            <a:r>
              <a:rPr lang="nb-NO" dirty="0" err="1"/>
              <a:t>health</a:t>
            </a:r>
            <a:r>
              <a:rPr lang="nb-NO" dirty="0"/>
              <a:t>: MISP for SRHR, </a:t>
            </a:r>
            <a:r>
              <a:rPr lang="nb-NO" dirty="0" err="1"/>
              <a:t>clinical</a:t>
            </a:r>
            <a:r>
              <a:rPr lang="nb-NO" dirty="0"/>
              <a:t> management </a:t>
            </a:r>
            <a:r>
              <a:rPr lang="nb-NO" dirty="0" err="1"/>
              <a:t>of</a:t>
            </a:r>
            <a:r>
              <a:rPr lang="nb-NO" dirty="0"/>
              <a:t> rape</a:t>
            </a:r>
          </a:p>
          <a:p>
            <a:pPr lvl="1">
              <a:buFont typeface="Wingdings" panose="05000000000000000000" pitchFamily="2" charset="2"/>
              <a:buChar char="Ø"/>
            </a:pPr>
            <a:r>
              <a:rPr lang="nb-NO" dirty="0" err="1"/>
              <a:t>Psychosocial</a:t>
            </a:r>
            <a:r>
              <a:rPr lang="nb-NO" dirty="0"/>
              <a:t> support: PSS </a:t>
            </a:r>
            <a:r>
              <a:rPr lang="nb-NO" dirty="0" err="1"/>
              <a:t>centre</a:t>
            </a:r>
            <a:r>
              <a:rPr lang="nb-NO" dirty="0"/>
              <a:t> training</a:t>
            </a:r>
          </a:p>
          <a:p>
            <a:pPr lvl="1">
              <a:buFont typeface="Wingdings" panose="05000000000000000000" pitchFamily="2" charset="2"/>
              <a:buChar char="Ø"/>
            </a:pPr>
            <a:r>
              <a:rPr lang="nb-NO" dirty="0" err="1"/>
              <a:t>Communication</a:t>
            </a:r>
            <a:r>
              <a:rPr lang="nb-NO" dirty="0"/>
              <a:t> </a:t>
            </a:r>
            <a:r>
              <a:rPr lang="nb-NO" dirty="0" err="1"/>
              <a:t>with</a:t>
            </a:r>
            <a:r>
              <a:rPr lang="nb-NO" dirty="0"/>
              <a:t> and </a:t>
            </a:r>
            <a:r>
              <a:rPr lang="nb-NO" dirty="0" err="1"/>
              <a:t>treatment</a:t>
            </a:r>
            <a:r>
              <a:rPr lang="nb-NO" dirty="0"/>
              <a:t> </a:t>
            </a:r>
            <a:r>
              <a:rPr lang="nb-NO" dirty="0" err="1"/>
              <a:t>of</a:t>
            </a:r>
            <a:r>
              <a:rPr lang="nb-NO" dirty="0"/>
              <a:t> </a:t>
            </a:r>
            <a:r>
              <a:rPr lang="nb-NO" dirty="0" err="1"/>
              <a:t>children</a:t>
            </a:r>
            <a:endParaRPr lang="nb-NO" dirty="0"/>
          </a:p>
          <a:p>
            <a:pPr lvl="1">
              <a:buFont typeface="Wingdings" panose="05000000000000000000" pitchFamily="2" charset="2"/>
              <a:buChar char="Ø"/>
            </a:pPr>
            <a:r>
              <a:rPr lang="nb-NO" dirty="0" err="1"/>
              <a:t>Contact</a:t>
            </a:r>
            <a:r>
              <a:rPr lang="nb-NO" dirty="0"/>
              <a:t> </a:t>
            </a:r>
            <a:r>
              <a:rPr lang="nb-NO" dirty="0" err="1"/>
              <a:t>cluster</a:t>
            </a:r>
            <a:r>
              <a:rPr lang="nb-NO" dirty="0"/>
              <a:t> </a:t>
            </a:r>
            <a:r>
              <a:rPr lang="nb-NO" dirty="0" err="1"/>
              <a:t>coordinator</a:t>
            </a:r>
            <a:r>
              <a:rPr lang="nb-NO" dirty="0"/>
              <a:t> to </a:t>
            </a:r>
            <a:r>
              <a:rPr lang="nb-NO" dirty="0" err="1"/>
              <a:t>see</a:t>
            </a:r>
            <a:r>
              <a:rPr lang="nb-NO" dirty="0"/>
              <a:t> </a:t>
            </a:r>
            <a:r>
              <a:rPr lang="nb-NO" dirty="0" err="1"/>
              <a:t>if</a:t>
            </a:r>
            <a:r>
              <a:rPr lang="nb-NO" dirty="0"/>
              <a:t> training in SGBV data </a:t>
            </a:r>
            <a:r>
              <a:rPr lang="nb-NO" dirty="0" err="1"/>
              <a:t>collection</a:t>
            </a:r>
            <a:r>
              <a:rPr lang="nb-NO" dirty="0"/>
              <a:t> and </a:t>
            </a:r>
            <a:r>
              <a:rPr lang="nb-NO" dirty="0" err="1"/>
              <a:t>storage</a:t>
            </a:r>
            <a:r>
              <a:rPr lang="nb-NO" dirty="0"/>
              <a:t>, or </a:t>
            </a:r>
            <a:r>
              <a:rPr lang="nb-NO" dirty="0" err="1"/>
              <a:t>information</a:t>
            </a:r>
            <a:r>
              <a:rPr lang="nb-NO" dirty="0"/>
              <a:t> management systems is </a:t>
            </a:r>
            <a:r>
              <a:rPr lang="nb-NO" dirty="0" err="1"/>
              <a:t>possible</a:t>
            </a:r>
            <a:r>
              <a:rPr lang="nb-NO" dirty="0"/>
              <a:t>/</a:t>
            </a:r>
            <a:r>
              <a:rPr lang="nb-NO" dirty="0" err="1"/>
              <a:t>realistic</a:t>
            </a:r>
            <a:endParaRPr lang="nb-NO" dirty="0"/>
          </a:p>
          <a:p>
            <a:r>
              <a:rPr lang="nb-NO" dirty="0" err="1"/>
              <a:t>Starting</a:t>
            </a:r>
            <a:r>
              <a:rPr lang="nb-NO" dirty="0"/>
              <a:t> </a:t>
            </a:r>
            <a:r>
              <a:rPr lang="nb-NO" dirty="0" err="1"/>
              <a:t>new</a:t>
            </a:r>
            <a:r>
              <a:rPr lang="nb-NO" dirty="0"/>
              <a:t> </a:t>
            </a:r>
            <a:r>
              <a:rPr lang="nb-NO" dirty="0" err="1"/>
              <a:t>activities</a:t>
            </a:r>
            <a:r>
              <a:rPr lang="nb-NO" dirty="0"/>
              <a:t> to </a:t>
            </a:r>
            <a:r>
              <a:rPr lang="nb-NO" dirty="0" err="1"/>
              <a:t>provide</a:t>
            </a:r>
            <a:r>
              <a:rPr lang="nb-NO" dirty="0"/>
              <a:t> services to </a:t>
            </a:r>
            <a:r>
              <a:rPr lang="nb-NO" dirty="0" err="1"/>
              <a:t>survivors</a:t>
            </a:r>
            <a:r>
              <a:rPr lang="nb-NO" dirty="0"/>
              <a:t> </a:t>
            </a:r>
            <a:r>
              <a:rPr lang="nb-NO" dirty="0" err="1"/>
              <a:t>should</a:t>
            </a:r>
            <a:r>
              <a:rPr lang="nb-NO" dirty="0"/>
              <a:t> be </a:t>
            </a:r>
            <a:r>
              <a:rPr lang="nb-NO" dirty="0" err="1"/>
              <a:t>carefully</a:t>
            </a:r>
            <a:r>
              <a:rPr lang="nb-NO" dirty="0"/>
              <a:t> </a:t>
            </a:r>
            <a:r>
              <a:rPr lang="nb-NO" dirty="0" err="1"/>
              <a:t>considered</a:t>
            </a:r>
            <a:r>
              <a:rPr lang="nb-NO" dirty="0"/>
              <a:t> </a:t>
            </a:r>
            <a:r>
              <a:rPr lang="nb-NO" sz="1600" dirty="0"/>
              <a:t>(</a:t>
            </a:r>
            <a:r>
              <a:rPr lang="nb-NO" sz="1600" dirty="0" err="1"/>
              <a:t>existing</a:t>
            </a:r>
            <a:r>
              <a:rPr lang="nb-NO" sz="1600" dirty="0"/>
              <a:t> or </a:t>
            </a:r>
            <a:r>
              <a:rPr lang="nb-NO" sz="1600" dirty="0" err="1"/>
              <a:t>new</a:t>
            </a:r>
            <a:r>
              <a:rPr lang="nb-NO" sz="1600" dirty="0"/>
              <a:t> </a:t>
            </a:r>
            <a:r>
              <a:rPr lang="nb-NO" sz="1600" dirty="0" err="1"/>
              <a:t>knowledge</a:t>
            </a:r>
            <a:r>
              <a:rPr lang="nb-NO" sz="1600" dirty="0"/>
              <a:t> and </a:t>
            </a:r>
            <a:r>
              <a:rPr lang="nb-NO" sz="1600" dirty="0" err="1"/>
              <a:t>expertise</a:t>
            </a:r>
            <a:r>
              <a:rPr lang="nb-NO" sz="1600" dirty="0"/>
              <a:t>, </a:t>
            </a:r>
            <a:r>
              <a:rPr lang="nb-NO" sz="1600" dirty="0" err="1"/>
              <a:t>organisational</a:t>
            </a:r>
            <a:r>
              <a:rPr lang="nb-NO" sz="1600" dirty="0"/>
              <a:t> </a:t>
            </a:r>
            <a:r>
              <a:rPr lang="nb-NO" sz="1600" dirty="0" err="1"/>
              <a:t>commitment</a:t>
            </a:r>
            <a:r>
              <a:rPr lang="nb-NO" sz="1600" dirty="0"/>
              <a:t>, </a:t>
            </a:r>
            <a:r>
              <a:rPr lang="nb-NO" sz="1600" dirty="0" err="1"/>
              <a:t>sustained</a:t>
            </a:r>
            <a:r>
              <a:rPr lang="nb-NO" sz="1600" dirty="0"/>
              <a:t> </a:t>
            </a:r>
            <a:r>
              <a:rPr lang="nb-NO" sz="1600" dirty="0" err="1"/>
              <a:t>funding</a:t>
            </a:r>
            <a:r>
              <a:rPr lang="nb-NO" sz="1600" dirty="0"/>
              <a:t>, training </a:t>
            </a:r>
            <a:r>
              <a:rPr lang="nb-NO" sz="1600" dirty="0" err="1"/>
              <a:t>opportunities</a:t>
            </a:r>
            <a:r>
              <a:rPr lang="nb-NO" sz="1600" dirty="0"/>
              <a:t>…)</a:t>
            </a:r>
            <a:endParaRPr lang="nb-NO" dirty="0"/>
          </a:p>
          <a:p>
            <a:pPr lvl="1"/>
            <a:endParaRPr lang="nb-NO" dirty="0"/>
          </a:p>
          <a:p>
            <a:pPr marL="273050" lvl="1" indent="0">
              <a:buNone/>
            </a:pPr>
            <a:r>
              <a:rPr lang="nb-NO" b="1" u="sng" dirty="0"/>
              <a:t>International </a:t>
            </a:r>
            <a:r>
              <a:rPr lang="nb-NO" b="1" u="sng" dirty="0" err="1"/>
              <a:t>humanitarian</a:t>
            </a:r>
            <a:r>
              <a:rPr lang="nb-NO" b="1" u="sng" dirty="0"/>
              <a:t> minimum standards must be </a:t>
            </a:r>
            <a:r>
              <a:rPr lang="nb-NO" b="1" u="sng" dirty="0" err="1"/>
              <a:t>followed</a:t>
            </a:r>
            <a:endParaRPr lang="nb-NO" b="1" u="sng" dirty="0"/>
          </a:p>
          <a:p>
            <a:endParaRPr lang="nb-NO" dirty="0"/>
          </a:p>
        </p:txBody>
      </p:sp>
    </p:spTree>
    <p:extLst>
      <p:ext uri="{BB962C8B-B14F-4D97-AF65-F5344CB8AC3E}">
        <p14:creationId xmlns:p14="http://schemas.microsoft.com/office/powerpoint/2010/main" val="2455572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IFRC_2011 presentation-E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IFRC_2011 presentation-E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IFRC_2011 presentation-E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IFRC_2011 presentation-EN</Template>
  <TotalTime>1778</TotalTime>
  <Words>3271</Words>
  <Application>Microsoft Office PowerPoint</Application>
  <PresentationFormat>On-screen Show (4:3)</PresentationFormat>
  <Paragraphs>324</Paragraphs>
  <Slides>45</Slides>
  <Notes>23</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45</vt:i4>
      </vt:variant>
    </vt:vector>
  </HeadingPairs>
  <TitlesOfParts>
    <vt:vector size="56" baseType="lpstr">
      <vt:lpstr>45 Helvetica Light</vt:lpstr>
      <vt:lpstr>Arial</vt:lpstr>
      <vt:lpstr>Calibri</vt:lpstr>
      <vt:lpstr>Geneva</vt:lpstr>
      <vt:lpstr>Symbol</vt:lpstr>
      <vt:lpstr>Times New Roman</vt:lpstr>
      <vt:lpstr>Verdana</vt:lpstr>
      <vt:lpstr>Wingdings</vt:lpstr>
      <vt:lpstr>IFRC_2011 presentation-EN</vt:lpstr>
      <vt:lpstr>1_IFRC_2011 presentation-EN</vt:lpstr>
      <vt:lpstr>2_IFRC_2011 presentation-EN</vt:lpstr>
      <vt:lpstr>Day 2: Welcome back </vt:lpstr>
      <vt:lpstr> Session 4: Review and Discussion</vt:lpstr>
      <vt:lpstr>Review and discussion</vt:lpstr>
      <vt:lpstr> Session 5: Mitigation and Response to  Sexual and Gender-based Violence</vt:lpstr>
      <vt:lpstr>Voice of Survivors – Video / Gallery</vt:lpstr>
      <vt:lpstr>Minimum requirements for National Societies</vt:lpstr>
      <vt:lpstr>Taking it up a step, mainstreaming SGBV</vt:lpstr>
      <vt:lpstr>Response: Added requirements</vt:lpstr>
      <vt:lpstr>Response: Added requirements</vt:lpstr>
      <vt:lpstr>PowerPoint Presentation</vt:lpstr>
      <vt:lpstr>PowerPoint Presentation</vt:lpstr>
      <vt:lpstr>Making referrals</vt:lpstr>
      <vt:lpstr>Making referrals</vt:lpstr>
      <vt:lpstr>Data collection and storage</vt:lpstr>
      <vt:lpstr>Data sharing with other institutions</vt:lpstr>
      <vt:lpstr>Coordination in Practice </vt:lpstr>
      <vt:lpstr>Coordination in Practice </vt:lpstr>
      <vt:lpstr>Minimum Actions to be Undertaken by an Inter-agency GBV Coordination Body </vt:lpstr>
      <vt:lpstr>Minimum Actions to be Undertaken by an Inter-agency GBV Coordination Body </vt:lpstr>
      <vt:lpstr>Mitigation and Response</vt:lpstr>
      <vt:lpstr>PowerPoint Presentation</vt:lpstr>
      <vt:lpstr>PowerPoint Presentation</vt:lpstr>
      <vt:lpstr>PowerPoint Presentation</vt:lpstr>
      <vt:lpstr> Session 6: Monitoring and Evaluation</vt:lpstr>
      <vt:lpstr>Speed debating</vt:lpstr>
      <vt:lpstr>A short film on Gender and Age Markers</vt:lpstr>
      <vt:lpstr>PMER and the project cycle  - obligations to ensure we provide quality</vt:lpstr>
      <vt:lpstr>Gender and Age is about clearly showing that we are meeting the needs of the most vulnerble</vt:lpstr>
      <vt:lpstr>PowerPoint Presentation</vt:lpstr>
      <vt:lpstr>They are sometimes more than meaningless, they are dangerous</vt:lpstr>
      <vt:lpstr>When assessing an Appeal or Project</vt:lpstr>
      <vt:lpstr>PowerPoint Presentation</vt:lpstr>
      <vt:lpstr>Gender and Age Marker Tool</vt:lpstr>
      <vt:lpstr>What does it do?</vt:lpstr>
      <vt:lpstr>PowerPoint Presentation</vt:lpstr>
      <vt:lpstr>Apply the Gender and Diversity tool …. </vt:lpstr>
      <vt:lpstr>Criteria 1. G&amp;D Analysis and SADD</vt:lpstr>
      <vt:lpstr>Criteria 2. Adapted assistance / services</vt:lpstr>
      <vt:lpstr>Criteria 3. Negative effects</vt:lpstr>
      <vt:lpstr>Criteria 4. Adequate Participation </vt:lpstr>
      <vt:lpstr>How to ‘score’ the four criteria</vt:lpstr>
      <vt:lpstr>Sex, age and disability disaggregated data</vt:lpstr>
      <vt:lpstr>SGBV indicators, group work (45 minutes)</vt:lpstr>
      <vt:lpstr>PowerPoint Presentation</vt:lpstr>
      <vt:lpstr>PowerPoint Presentation</vt:lpstr>
    </vt:vector>
  </TitlesOfParts>
  <Company>IFRC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Customer</dc:creator>
  <cp:lastModifiedBy>Christina Haneef</cp:lastModifiedBy>
  <cp:revision>134</cp:revision>
  <cp:lastPrinted>2014-09-11T14:32:53Z</cp:lastPrinted>
  <dcterms:created xsi:type="dcterms:W3CDTF">2012-03-29T08:37:58Z</dcterms:created>
  <dcterms:modified xsi:type="dcterms:W3CDTF">2017-07-30T14:12:00Z</dcterms:modified>
</cp:coreProperties>
</file>