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40" r:id="rId3"/>
  </p:sldMasterIdLst>
  <p:notesMasterIdLst>
    <p:notesMasterId r:id="rId85"/>
  </p:notesMasterIdLst>
  <p:handoutMasterIdLst>
    <p:handoutMasterId r:id="rId86"/>
  </p:handoutMasterIdLst>
  <p:sldIdLst>
    <p:sldId id="283" r:id="rId4"/>
    <p:sldId id="312" r:id="rId5"/>
    <p:sldId id="313" r:id="rId6"/>
    <p:sldId id="315" r:id="rId7"/>
    <p:sldId id="318" r:id="rId8"/>
    <p:sldId id="314" r:id="rId9"/>
    <p:sldId id="409" r:id="rId10"/>
    <p:sldId id="410" r:id="rId11"/>
    <p:sldId id="319" r:id="rId12"/>
    <p:sldId id="353" r:id="rId13"/>
    <p:sldId id="321" r:id="rId14"/>
    <p:sldId id="322" r:id="rId15"/>
    <p:sldId id="323" r:id="rId16"/>
    <p:sldId id="311" r:id="rId17"/>
    <p:sldId id="325" r:id="rId18"/>
    <p:sldId id="326" r:id="rId19"/>
    <p:sldId id="327" r:id="rId20"/>
    <p:sldId id="328" r:id="rId21"/>
    <p:sldId id="399" r:id="rId22"/>
    <p:sldId id="330" r:id="rId23"/>
    <p:sldId id="331" r:id="rId24"/>
    <p:sldId id="400" r:id="rId25"/>
    <p:sldId id="332" r:id="rId26"/>
    <p:sldId id="333" r:id="rId27"/>
    <p:sldId id="401" r:id="rId28"/>
    <p:sldId id="289" r:id="rId29"/>
    <p:sldId id="293" r:id="rId30"/>
    <p:sldId id="335" r:id="rId31"/>
    <p:sldId id="336" r:id="rId32"/>
    <p:sldId id="337" r:id="rId33"/>
    <p:sldId id="349" r:id="rId34"/>
    <p:sldId id="338" r:id="rId35"/>
    <p:sldId id="340" r:id="rId36"/>
    <p:sldId id="341" r:id="rId37"/>
    <p:sldId id="342" r:id="rId38"/>
    <p:sldId id="303" r:id="rId39"/>
    <p:sldId id="294" r:id="rId40"/>
    <p:sldId id="343" r:id="rId41"/>
    <p:sldId id="344" r:id="rId42"/>
    <p:sldId id="345" r:id="rId43"/>
    <p:sldId id="346" r:id="rId44"/>
    <p:sldId id="347" r:id="rId45"/>
    <p:sldId id="348" r:id="rId46"/>
    <p:sldId id="301" r:id="rId47"/>
    <p:sldId id="350" r:id="rId48"/>
    <p:sldId id="384" r:id="rId49"/>
    <p:sldId id="385" r:id="rId50"/>
    <p:sldId id="389" r:id="rId51"/>
    <p:sldId id="386" r:id="rId52"/>
    <p:sldId id="387" r:id="rId53"/>
    <p:sldId id="383" r:id="rId54"/>
    <p:sldId id="351" r:id="rId55"/>
    <p:sldId id="352" r:id="rId56"/>
    <p:sldId id="354" r:id="rId57"/>
    <p:sldId id="355" r:id="rId58"/>
    <p:sldId id="366" r:id="rId59"/>
    <p:sldId id="367" r:id="rId60"/>
    <p:sldId id="390" r:id="rId61"/>
    <p:sldId id="391" r:id="rId62"/>
    <p:sldId id="369" r:id="rId63"/>
    <p:sldId id="358" r:id="rId64"/>
    <p:sldId id="371" r:id="rId65"/>
    <p:sldId id="407" r:id="rId66"/>
    <p:sldId id="359" r:id="rId67"/>
    <p:sldId id="372" r:id="rId68"/>
    <p:sldId id="362" r:id="rId69"/>
    <p:sldId id="411" r:id="rId70"/>
    <p:sldId id="412" r:id="rId71"/>
    <p:sldId id="413" r:id="rId72"/>
    <p:sldId id="374" r:id="rId73"/>
    <p:sldId id="375" r:id="rId74"/>
    <p:sldId id="376" r:id="rId75"/>
    <p:sldId id="377" r:id="rId76"/>
    <p:sldId id="378" r:id="rId77"/>
    <p:sldId id="395" r:id="rId78"/>
    <p:sldId id="394" r:id="rId79"/>
    <p:sldId id="396" r:id="rId80"/>
    <p:sldId id="380" r:id="rId81"/>
    <p:sldId id="381" r:id="rId82"/>
    <p:sldId id="382" r:id="rId83"/>
    <p:sldId id="291" r:id="rId8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982"/>
    <a:srgbClr val="B4ACA6"/>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74581" autoAdjust="0"/>
  </p:normalViewPr>
  <p:slideViewPr>
    <p:cSldViewPr>
      <p:cViewPr varScale="1">
        <p:scale>
          <a:sx n="54" d="100"/>
          <a:sy n="54" d="100"/>
        </p:scale>
        <p:origin x="1944" y="66"/>
      </p:cViewPr>
      <p:guideLst>
        <p:guide orient="horz" pos="2160"/>
        <p:guide pos="2880"/>
      </p:guideLst>
    </p:cSldViewPr>
  </p:slideViewPr>
  <p:notesTextViewPr>
    <p:cViewPr>
      <p:scale>
        <a:sx n="125" d="100"/>
        <a:sy n="125" d="100"/>
      </p:scale>
      <p:origin x="0" y="0"/>
    </p:cViewPr>
  </p:notesTextViewPr>
  <p:notesViewPr>
    <p:cSldViewPr>
      <p:cViewPr varScale="1">
        <p:scale>
          <a:sx n="81" d="100"/>
          <a:sy n="81" d="100"/>
        </p:scale>
        <p:origin x="20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525F3-8301-E746-9647-09E6BD8976DA}"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7F7484C2-E8BE-694F-90CD-D332B612EECC}">
      <dgm:prSet phldrT="[Text]"/>
      <dgm:spPr/>
      <dgm:t>
        <a:bodyPr/>
        <a:lstStyle/>
        <a:p>
          <a:r>
            <a:rPr lang="en-US" dirty="0"/>
            <a:t>Violence</a:t>
          </a:r>
        </a:p>
      </dgm:t>
    </dgm:pt>
    <dgm:pt modelId="{86793A21-F376-4F40-9144-534BD18C138C}" type="parTrans" cxnId="{4D96B0DF-B84B-184D-BF51-473D94F1DD93}">
      <dgm:prSet/>
      <dgm:spPr/>
      <dgm:t>
        <a:bodyPr/>
        <a:lstStyle/>
        <a:p>
          <a:endParaRPr lang="en-US"/>
        </a:p>
      </dgm:t>
    </dgm:pt>
    <dgm:pt modelId="{E741426E-C5B0-204E-870F-4BE131159795}" type="sibTrans" cxnId="{4D96B0DF-B84B-184D-BF51-473D94F1DD93}">
      <dgm:prSet/>
      <dgm:spPr/>
      <dgm:t>
        <a:bodyPr/>
        <a:lstStyle/>
        <a:p>
          <a:endParaRPr lang="en-US"/>
        </a:p>
      </dgm:t>
    </dgm:pt>
    <dgm:pt modelId="{E67D3BB1-C9B6-EF45-886B-60D1EB7BE1A4}">
      <dgm:prSet phldrT="[Text]"/>
      <dgm:spPr/>
      <dgm:t>
        <a:bodyPr/>
        <a:lstStyle/>
        <a:p>
          <a:r>
            <a:rPr lang="en-US" dirty="0"/>
            <a:t>Police</a:t>
          </a:r>
        </a:p>
      </dgm:t>
    </dgm:pt>
    <dgm:pt modelId="{967A4B37-863D-CF48-8E99-8BE1238A94E4}" type="parTrans" cxnId="{2C96EBEA-9E7A-694A-BEF2-4A4789B8AE74}">
      <dgm:prSet/>
      <dgm:spPr/>
      <dgm:t>
        <a:bodyPr/>
        <a:lstStyle/>
        <a:p>
          <a:endParaRPr lang="en-US"/>
        </a:p>
      </dgm:t>
    </dgm:pt>
    <dgm:pt modelId="{647A04F8-1B6D-2F44-A88B-99F3BD1BFE62}" type="sibTrans" cxnId="{2C96EBEA-9E7A-694A-BEF2-4A4789B8AE74}">
      <dgm:prSet/>
      <dgm:spPr/>
      <dgm:t>
        <a:bodyPr/>
        <a:lstStyle/>
        <a:p>
          <a:endParaRPr lang="en-US"/>
        </a:p>
      </dgm:t>
    </dgm:pt>
    <dgm:pt modelId="{E6726A72-5AF3-304A-AE5D-D9A25AF19CC0}">
      <dgm:prSet phldrT="[Text]"/>
      <dgm:spPr/>
      <dgm:t>
        <a:bodyPr/>
        <a:lstStyle/>
        <a:p>
          <a:r>
            <a:rPr lang="en-US" dirty="0"/>
            <a:t>Health care providers</a:t>
          </a:r>
        </a:p>
      </dgm:t>
    </dgm:pt>
    <dgm:pt modelId="{5C4942C0-05F5-8049-AC2E-4B142C3A1FBC}" type="parTrans" cxnId="{44EF88CD-12EE-0346-9E88-7C3306425D91}">
      <dgm:prSet/>
      <dgm:spPr/>
      <dgm:t>
        <a:bodyPr/>
        <a:lstStyle/>
        <a:p>
          <a:endParaRPr lang="en-US"/>
        </a:p>
      </dgm:t>
    </dgm:pt>
    <dgm:pt modelId="{6B6190CB-54A0-0A49-ACF5-F30DDD819CE0}" type="sibTrans" cxnId="{44EF88CD-12EE-0346-9E88-7C3306425D91}">
      <dgm:prSet/>
      <dgm:spPr/>
      <dgm:t>
        <a:bodyPr/>
        <a:lstStyle/>
        <a:p>
          <a:endParaRPr lang="en-US"/>
        </a:p>
      </dgm:t>
    </dgm:pt>
    <dgm:pt modelId="{02084676-2503-7E49-B92D-ABD8BAF2A065}">
      <dgm:prSet phldrT="[Text]"/>
      <dgm:spPr/>
      <dgm:t>
        <a:bodyPr/>
        <a:lstStyle/>
        <a:p>
          <a:r>
            <a:rPr lang="en-US" dirty="0"/>
            <a:t>Family, friends</a:t>
          </a:r>
        </a:p>
      </dgm:t>
    </dgm:pt>
    <dgm:pt modelId="{C72D1CA6-6658-A84C-8622-66DC704761F0}" type="parTrans" cxnId="{52CFB040-D15B-E342-B182-6F345A8ACE87}">
      <dgm:prSet/>
      <dgm:spPr/>
      <dgm:t>
        <a:bodyPr/>
        <a:lstStyle/>
        <a:p>
          <a:endParaRPr lang="en-US"/>
        </a:p>
      </dgm:t>
    </dgm:pt>
    <dgm:pt modelId="{37EA061E-6542-814B-BF0D-E90980822816}" type="sibTrans" cxnId="{52CFB040-D15B-E342-B182-6F345A8ACE87}">
      <dgm:prSet/>
      <dgm:spPr/>
      <dgm:t>
        <a:bodyPr/>
        <a:lstStyle/>
        <a:p>
          <a:endParaRPr lang="en-US"/>
        </a:p>
      </dgm:t>
    </dgm:pt>
    <dgm:pt modelId="{BDC32BCD-4A18-2942-BD03-44512800A10C}" type="pres">
      <dgm:prSet presAssocID="{DE0525F3-8301-E746-9647-09E6BD8976DA}" presName="rootnode" presStyleCnt="0">
        <dgm:presLayoutVars>
          <dgm:chMax/>
          <dgm:chPref/>
          <dgm:dir/>
          <dgm:animLvl val="lvl"/>
        </dgm:presLayoutVars>
      </dgm:prSet>
      <dgm:spPr/>
    </dgm:pt>
    <dgm:pt modelId="{2B704CCF-4A59-7B42-8CF1-D4F4EB8260B7}" type="pres">
      <dgm:prSet presAssocID="{7F7484C2-E8BE-694F-90CD-D332B612EECC}" presName="composite" presStyleCnt="0"/>
      <dgm:spPr/>
    </dgm:pt>
    <dgm:pt modelId="{1BA45759-8A1E-9A41-B24B-20F452582A6A}" type="pres">
      <dgm:prSet presAssocID="{7F7484C2-E8BE-694F-90CD-D332B612EECC}" presName="bentUpArrow1" presStyleLbl="alignImgPlace1" presStyleIdx="0" presStyleCnt="3"/>
      <dgm:spPr/>
    </dgm:pt>
    <dgm:pt modelId="{C8F39584-8DF2-3B49-A6F3-3166E0712444}" type="pres">
      <dgm:prSet presAssocID="{7F7484C2-E8BE-694F-90CD-D332B612EECC}" presName="ParentText" presStyleLbl="node1" presStyleIdx="0" presStyleCnt="4">
        <dgm:presLayoutVars>
          <dgm:chMax val="1"/>
          <dgm:chPref val="1"/>
          <dgm:bulletEnabled val="1"/>
        </dgm:presLayoutVars>
      </dgm:prSet>
      <dgm:spPr/>
    </dgm:pt>
    <dgm:pt modelId="{5CFD1C33-BEAE-F244-8F68-3D79E63956C9}" type="pres">
      <dgm:prSet presAssocID="{7F7484C2-E8BE-694F-90CD-D332B612EECC}" presName="ChildText" presStyleLbl="revTx" presStyleIdx="0" presStyleCnt="3">
        <dgm:presLayoutVars>
          <dgm:chMax val="0"/>
          <dgm:chPref val="0"/>
          <dgm:bulletEnabled val="1"/>
        </dgm:presLayoutVars>
      </dgm:prSet>
      <dgm:spPr/>
    </dgm:pt>
    <dgm:pt modelId="{D13C334D-AA53-CA4C-A2EA-CA03EDFFF543}" type="pres">
      <dgm:prSet presAssocID="{E741426E-C5B0-204E-870F-4BE131159795}" presName="sibTrans" presStyleCnt="0"/>
      <dgm:spPr/>
    </dgm:pt>
    <dgm:pt modelId="{6D4EA943-1021-4F46-83E0-9C5EBB2F7E39}" type="pres">
      <dgm:prSet presAssocID="{E67D3BB1-C9B6-EF45-886B-60D1EB7BE1A4}" presName="composite" presStyleCnt="0"/>
      <dgm:spPr/>
    </dgm:pt>
    <dgm:pt modelId="{922DACAC-C808-404F-9B32-9EEA110B6E44}" type="pres">
      <dgm:prSet presAssocID="{E67D3BB1-C9B6-EF45-886B-60D1EB7BE1A4}" presName="bentUpArrow1" presStyleLbl="alignImgPlace1" presStyleIdx="1" presStyleCnt="3"/>
      <dgm:spPr/>
    </dgm:pt>
    <dgm:pt modelId="{F2F9E662-0820-E64A-8AB2-3E1CC2D30E5A}" type="pres">
      <dgm:prSet presAssocID="{E67D3BB1-C9B6-EF45-886B-60D1EB7BE1A4}" presName="ParentText" presStyleLbl="node1" presStyleIdx="1" presStyleCnt="4">
        <dgm:presLayoutVars>
          <dgm:chMax val="1"/>
          <dgm:chPref val="1"/>
          <dgm:bulletEnabled val="1"/>
        </dgm:presLayoutVars>
      </dgm:prSet>
      <dgm:spPr/>
    </dgm:pt>
    <dgm:pt modelId="{8E1064C6-8D5C-1248-97F9-C3403074C3E5}" type="pres">
      <dgm:prSet presAssocID="{E67D3BB1-C9B6-EF45-886B-60D1EB7BE1A4}" presName="ChildText" presStyleLbl="revTx" presStyleIdx="1" presStyleCnt="3">
        <dgm:presLayoutVars>
          <dgm:chMax val="0"/>
          <dgm:chPref val="0"/>
          <dgm:bulletEnabled val="1"/>
        </dgm:presLayoutVars>
      </dgm:prSet>
      <dgm:spPr/>
    </dgm:pt>
    <dgm:pt modelId="{84F02453-E99E-054D-8D25-FA0C5A9055AC}" type="pres">
      <dgm:prSet presAssocID="{647A04F8-1B6D-2F44-A88B-99F3BD1BFE62}" presName="sibTrans" presStyleCnt="0"/>
      <dgm:spPr/>
    </dgm:pt>
    <dgm:pt modelId="{21BA0226-0692-0D49-BAF1-FF0973E2E81C}" type="pres">
      <dgm:prSet presAssocID="{E6726A72-5AF3-304A-AE5D-D9A25AF19CC0}" presName="composite" presStyleCnt="0"/>
      <dgm:spPr/>
    </dgm:pt>
    <dgm:pt modelId="{C433A6C7-7271-B44F-829E-C35FD79893AB}" type="pres">
      <dgm:prSet presAssocID="{E6726A72-5AF3-304A-AE5D-D9A25AF19CC0}" presName="bentUpArrow1" presStyleLbl="alignImgPlace1" presStyleIdx="2" presStyleCnt="3"/>
      <dgm:spPr/>
    </dgm:pt>
    <dgm:pt modelId="{1CF5D5F6-E44F-6F49-825B-ABDFBF92B82C}" type="pres">
      <dgm:prSet presAssocID="{E6726A72-5AF3-304A-AE5D-D9A25AF19CC0}" presName="ParentText" presStyleLbl="node1" presStyleIdx="2" presStyleCnt="4">
        <dgm:presLayoutVars>
          <dgm:chMax val="1"/>
          <dgm:chPref val="1"/>
          <dgm:bulletEnabled val="1"/>
        </dgm:presLayoutVars>
      </dgm:prSet>
      <dgm:spPr/>
    </dgm:pt>
    <dgm:pt modelId="{1B2E81FE-C719-964A-BB2A-E051E2F8BB14}" type="pres">
      <dgm:prSet presAssocID="{E6726A72-5AF3-304A-AE5D-D9A25AF19CC0}" presName="ChildText" presStyleLbl="revTx" presStyleIdx="2" presStyleCnt="3">
        <dgm:presLayoutVars>
          <dgm:chMax val="0"/>
          <dgm:chPref val="0"/>
          <dgm:bulletEnabled val="1"/>
        </dgm:presLayoutVars>
      </dgm:prSet>
      <dgm:spPr/>
    </dgm:pt>
    <dgm:pt modelId="{EF15FA60-B99B-334F-945D-9DB631282C4A}" type="pres">
      <dgm:prSet presAssocID="{6B6190CB-54A0-0A49-ACF5-F30DDD819CE0}" presName="sibTrans" presStyleCnt="0"/>
      <dgm:spPr/>
    </dgm:pt>
    <dgm:pt modelId="{96F737CB-DE6C-9941-BB5A-52E79F125D04}" type="pres">
      <dgm:prSet presAssocID="{02084676-2503-7E49-B92D-ABD8BAF2A065}" presName="composite" presStyleCnt="0"/>
      <dgm:spPr/>
    </dgm:pt>
    <dgm:pt modelId="{4D74665E-9DCE-A941-AB0B-D63DF894C787}" type="pres">
      <dgm:prSet presAssocID="{02084676-2503-7E49-B92D-ABD8BAF2A065}" presName="ParentText" presStyleLbl="node1" presStyleIdx="3" presStyleCnt="4">
        <dgm:presLayoutVars>
          <dgm:chMax val="1"/>
          <dgm:chPref val="1"/>
          <dgm:bulletEnabled val="1"/>
        </dgm:presLayoutVars>
      </dgm:prSet>
      <dgm:spPr/>
    </dgm:pt>
  </dgm:ptLst>
  <dgm:cxnLst>
    <dgm:cxn modelId="{43A7D908-270B-B541-9650-A20F3E722839}" type="presOf" srcId="{7F7484C2-E8BE-694F-90CD-D332B612EECC}" destId="{C8F39584-8DF2-3B49-A6F3-3166E0712444}" srcOrd="0" destOrd="0" presId="urn:microsoft.com/office/officeart/2005/8/layout/StepDownProcess"/>
    <dgm:cxn modelId="{52CFB040-D15B-E342-B182-6F345A8ACE87}" srcId="{DE0525F3-8301-E746-9647-09E6BD8976DA}" destId="{02084676-2503-7E49-B92D-ABD8BAF2A065}" srcOrd="3" destOrd="0" parTransId="{C72D1CA6-6658-A84C-8622-66DC704761F0}" sibTransId="{37EA061E-6542-814B-BF0D-E90980822816}"/>
    <dgm:cxn modelId="{6B168144-2EAA-714C-977B-5A4FF23CEA9C}" type="presOf" srcId="{DE0525F3-8301-E746-9647-09E6BD8976DA}" destId="{BDC32BCD-4A18-2942-BD03-44512800A10C}" srcOrd="0" destOrd="0" presId="urn:microsoft.com/office/officeart/2005/8/layout/StepDownProcess"/>
    <dgm:cxn modelId="{D106936E-643E-E648-9DBB-6D7C3AF433C0}" type="presOf" srcId="{E67D3BB1-C9B6-EF45-886B-60D1EB7BE1A4}" destId="{F2F9E662-0820-E64A-8AB2-3E1CC2D30E5A}" srcOrd="0" destOrd="0" presId="urn:microsoft.com/office/officeart/2005/8/layout/StepDownProcess"/>
    <dgm:cxn modelId="{B11AD9AE-2171-D64C-B19A-0B914F77BECE}" type="presOf" srcId="{02084676-2503-7E49-B92D-ABD8BAF2A065}" destId="{4D74665E-9DCE-A941-AB0B-D63DF894C787}" srcOrd="0" destOrd="0" presId="urn:microsoft.com/office/officeart/2005/8/layout/StepDownProcess"/>
    <dgm:cxn modelId="{44EF88CD-12EE-0346-9E88-7C3306425D91}" srcId="{DE0525F3-8301-E746-9647-09E6BD8976DA}" destId="{E6726A72-5AF3-304A-AE5D-D9A25AF19CC0}" srcOrd="2" destOrd="0" parTransId="{5C4942C0-05F5-8049-AC2E-4B142C3A1FBC}" sibTransId="{6B6190CB-54A0-0A49-ACF5-F30DDD819CE0}"/>
    <dgm:cxn modelId="{07131AD4-B0D5-BF4F-AA90-E6C0EBDDF4F4}" type="presOf" srcId="{E6726A72-5AF3-304A-AE5D-D9A25AF19CC0}" destId="{1CF5D5F6-E44F-6F49-825B-ABDFBF92B82C}" srcOrd="0" destOrd="0" presId="urn:microsoft.com/office/officeart/2005/8/layout/StepDownProcess"/>
    <dgm:cxn modelId="{4D96B0DF-B84B-184D-BF51-473D94F1DD93}" srcId="{DE0525F3-8301-E746-9647-09E6BD8976DA}" destId="{7F7484C2-E8BE-694F-90CD-D332B612EECC}" srcOrd="0" destOrd="0" parTransId="{86793A21-F376-4F40-9144-534BD18C138C}" sibTransId="{E741426E-C5B0-204E-870F-4BE131159795}"/>
    <dgm:cxn modelId="{2C96EBEA-9E7A-694A-BEF2-4A4789B8AE74}" srcId="{DE0525F3-8301-E746-9647-09E6BD8976DA}" destId="{E67D3BB1-C9B6-EF45-886B-60D1EB7BE1A4}" srcOrd="1" destOrd="0" parTransId="{967A4B37-863D-CF48-8E99-8BE1238A94E4}" sibTransId="{647A04F8-1B6D-2F44-A88B-99F3BD1BFE62}"/>
    <dgm:cxn modelId="{D503AF52-0945-CC4D-A40C-1A7E619321FF}" type="presParOf" srcId="{BDC32BCD-4A18-2942-BD03-44512800A10C}" destId="{2B704CCF-4A59-7B42-8CF1-D4F4EB8260B7}" srcOrd="0" destOrd="0" presId="urn:microsoft.com/office/officeart/2005/8/layout/StepDownProcess"/>
    <dgm:cxn modelId="{13BA366E-35F2-534A-917E-6C7B800746CD}" type="presParOf" srcId="{2B704CCF-4A59-7B42-8CF1-D4F4EB8260B7}" destId="{1BA45759-8A1E-9A41-B24B-20F452582A6A}" srcOrd="0" destOrd="0" presId="urn:microsoft.com/office/officeart/2005/8/layout/StepDownProcess"/>
    <dgm:cxn modelId="{5E6F3C3D-BDE9-1A48-BB95-9D2E7B29C526}" type="presParOf" srcId="{2B704CCF-4A59-7B42-8CF1-D4F4EB8260B7}" destId="{C8F39584-8DF2-3B49-A6F3-3166E0712444}" srcOrd="1" destOrd="0" presId="urn:microsoft.com/office/officeart/2005/8/layout/StepDownProcess"/>
    <dgm:cxn modelId="{8E752293-B625-BF4F-B661-5130E6FCE56C}" type="presParOf" srcId="{2B704CCF-4A59-7B42-8CF1-D4F4EB8260B7}" destId="{5CFD1C33-BEAE-F244-8F68-3D79E63956C9}" srcOrd="2" destOrd="0" presId="urn:microsoft.com/office/officeart/2005/8/layout/StepDownProcess"/>
    <dgm:cxn modelId="{73F3097B-14C5-7641-9D31-CC4E1387C1F5}" type="presParOf" srcId="{BDC32BCD-4A18-2942-BD03-44512800A10C}" destId="{D13C334D-AA53-CA4C-A2EA-CA03EDFFF543}" srcOrd="1" destOrd="0" presId="urn:microsoft.com/office/officeart/2005/8/layout/StepDownProcess"/>
    <dgm:cxn modelId="{7510E02B-1E80-9848-812D-7277D5D6FDB0}" type="presParOf" srcId="{BDC32BCD-4A18-2942-BD03-44512800A10C}" destId="{6D4EA943-1021-4F46-83E0-9C5EBB2F7E39}" srcOrd="2" destOrd="0" presId="urn:microsoft.com/office/officeart/2005/8/layout/StepDownProcess"/>
    <dgm:cxn modelId="{7A744AAE-8439-EB4E-82CA-D95330E2F0E2}" type="presParOf" srcId="{6D4EA943-1021-4F46-83E0-9C5EBB2F7E39}" destId="{922DACAC-C808-404F-9B32-9EEA110B6E44}" srcOrd="0" destOrd="0" presId="urn:microsoft.com/office/officeart/2005/8/layout/StepDownProcess"/>
    <dgm:cxn modelId="{4BF62D77-0B8A-A94F-BA16-71F84AA2FF4F}" type="presParOf" srcId="{6D4EA943-1021-4F46-83E0-9C5EBB2F7E39}" destId="{F2F9E662-0820-E64A-8AB2-3E1CC2D30E5A}" srcOrd="1" destOrd="0" presId="urn:microsoft.com/office/officeart/2005/8/layout/StepDownProcess"/>
    <dgm:cxn modelId="{5F16DBBD-AD24-8A48-90D3-FF5685580011}" type="presParOf" srcId="{6D4EA943-1021-4F46-83E0-9C5EBB2F7E39}" destId="{8E1064C6-8D5C-1248-97F9-C3403074C3E5}" srcOrd="2" destOrd="0" presId="urn:microsoft.com/office/officeart/2005/8/layout/StepDownProcess"/>
    <dgm:cxn modelId="{B0F9A0D1-B08D-BA4A-801E-DB620A6CF8B5}" type="presParOf" srcId="{BDC32BCD-4A18-2942-BD03-44512800A10C}" destId="{84F02453-E99E-054D-8D25-FA0C5A9055AC}" srcOrd="3" destOrd="0" presId="urn:microsoft.com/office/officeart/2005/8/layout/StepDownProcess"/>
    <dgm:cxn modelId="{E39342CB-6787-BA44-8B83-33AAA92DD84B}" type="presParOf" srcId="{BDC32BCD-4A18-2942-BD03-44512800A10C}" destId="{21BA0226-0692-0D49-BAF1-FF0973E2E81C}" srcOrd="4" destOrd="0" presId="urn:microsoft.com/office/officeart/2005/8/layout/StepDownProcess"/>
    <dgm:cxn modelId="{EF6BD674-6FF9-FC46-805C-645E1831375B}" type="presParOf" srcId="{21BA0226-0692-0D49-BAF1-FF0973E2E81C}" destId="{C433A6C7-7271-B44F-829E-C35FD79893AB}" srcOrd="0" destOrd="0" presId="urn:microsoft.com/office/officeart/2005/8/layout/StepDownProcess"/>
    <dgm:cxn modelId="{32E92514-1CED-A04C-B00F-65E1B5BD38D1}" type="presParOf" srcId="{21BA0226-0692-0D49-BAF1-FF0973E2E81C}" destId="{1CF5D5F6-E44F-6F49-825B-ABDFBF92B82C}" srcOrd="1" destOrd="0" presId="urn:microsoft.com/office/officeart/2005/8/layout/StepDownProcess"/>
    <dgm:cxn modelId="{2AF1C20A-E9A0-C747-9BC3-C5BC27ECB356}" type="presParOf" srcId="{21BA0226-0692-0D49-BAF1-FF0973E2E81C}" destId="{1B2E81FE-C719-964A-BB2A-E051E2F8BB14}" srcOrd="2" destOrd="0" presId="urn:microsoft.com/office/officeart/2005/8/layout/StepDownProcess"/>
    <dgm:cxn modelId="{84B48906-0247-EF42-9373-08B83EDDDF3B}" type="presParOf" srcId="{BDC32BCD-4A18-2942-BD03-44512800A10C}" destId="{EF15FA60-B99B-334F-945D-9DB631282C4A}" srcOrd="5" destOrd="0" presId="urn:microsoft.com/office/officeart/2005/8/layout/StepDownProcess"/>
    <dgm:cxn modelId="{BF390353-9E34-0646-9CC8-E7AE36431449}" type="presParOf" srcId="{BDC32BCD-4A18-2942-BD03-44512800A10C}" destId="{96F737CB-DE6C-9941-BB5A-52E79F125D04}" srcOrd="6" destOrd="0" presId="urn:microsoft.com/office/officeart/2005/8/layout/StepDownProcess"/>
    <dgm:cxn modelId="{F90BA281-A66E-CE45-8DC3-989F07A41407}" type="presParOf" srcId="{96F737CB-DE6C-9941-BB5A-52E79F125D04}" destId="{4D74665E-9DCE-A941-AB0B-D63DF894C78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45759-8A1E-9A41-B24B-20F452582A6A}">
      <dsp:nvSpPr>
        <dsp:cNvPr id="0" name=""/>
        <dsp:cNvSpPr/>
      </dsp:nvSpPr>
      <dsp:spPr>
        <a:xfrm rot="5400000">
          <a:off x="1777022" y="899377"/>
          <a:ext cx="789848" cy="89921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8F39584-8DF2-3B49-A6F3-3166E0712444}">
      <dsp:nvSpPr>
        <dsp:cNvPr id="0" name=""/>
        <dsp:cNvSpPr/>
      </dsp:nvSpPr>
      <dsp:spPr>
        <a:xfrm>
          <a:off x="1567760" y="23814"/>
          <a:ext cx="1329640" cy="930705"/>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Violence</a:t>
          </a:r>
        </a:p>
      </dsp:txBody>
      <dsp:txXfrm>
        <a:off x="1613201" y="69255"/>
        <a:ext cx="1238758" cy="839823"/>
      </dsp:txXfrm>
    </dsp:sp>
    <dsp:sp modelId="{5CFD1C33-BEAE-F244-8F68-3D79E63956C9}">
      <dsp:nvSpPr>
        <dsp:cNvPr id="0" name=""/>
        <dsp:cNvSpPr/>
      </dsp:nvSpPr>
      <dsp:spPr>
        <a:xfrm>
          <a:off x="2897400" y="112578"/>
          <a:ext cx="967053" cy="752236"/>
        </a:xfrm>
        <a:prstGeom prst="rect">
          <a:avLst/>
        </a:prstGeom>
        <a:noFill/>
        <a:ln>
          <a:noFill/>
        </a:ln>
        <a:effectLst/>
      </dsp:spPr>
      <dsp:style>
        <a:lnRef idx="0">
          <a:scrgbClr r="0" g="0" b="0"/>
        </a:lnRef>
        <a:fillRef idx="0">
          <a:scrgbClr r="0" g="0" b="0"/>
        </a:fillRef>
        <a:effectRef idx="0">
          <a:scrgbClr r="0" g="0" b="0"/>
        </a:effectRef>
        <a:fontRef idx="minor"/>
      </dsp:style>
    </dsp:sp>
    <dsp:sp modelId="{922DACAC-C808-404F-9B32-9EEA110B6E44}">
      <dsp:nvSpPr>
        <dsp:cNvPr id="0" name=""/>
        <dsp:cNvSpPr/>
      </dsp:nvSpPr>
      <dsp:spPr>
        <a:xfrm rot="5400000">
          <a:off x="2879435" y="1944866"/>
          <a:ext cx="789848" cy="89921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2F9E662-0820-E64A-8AB2-3E1CC2D30E5A}">
      <dsp:nvSpPr>
        <dsp:cNvPr id="0" name=""/>
        <dsp:cNvSpPr/>
      </dsp:nvSpPr>
      <dsp:spPr>
        <a:xfrm>
          <a:off x="2670173" y="1069303"/>
          <a:ext cx="1329640" cy="930705"/>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Police</a:t>
          </a:r>
        </a:p>
      </dsp:txBody>
      <dsp:txXfrm>
        <a:off x="2715614" y="1114744"/>
        <a:ext cx="1238758" cy="839823"/>
      </dsp:txXfrm>
    </dsp:sp>
    <dsp:sp modelId="{8E1064C6-8D5C-1248-97F9-C3403074C3E5}">
      <dsp:nvSpPr>
        <dsp:cNvPr id="0" name=""/>
        <dsp:cNvSpPr/>
      </dsp:nvSpPr>
      <dsp:spPr>
        <a:xfrm>
          <a:off x="3999813" y="1158066"/>
          <a:ext cx="967053" cy="752236"/>
        </a:xfrm>
        <a:prstGeom prst="rect">
          <a:avLst/>
        </a:prstGeom>
        <a:noFill/>
        <a:ln>
          <a:noFill/>
        </a:ln>
        <a:effectLst/>
      </dsp:spPr>
      <dsp:style>
        <a:lnRef idx="0">
          <a:scrgbClr r="0" g="0" b="0"/>
        </a:lnRef>
        <a:fillRef idx="0">
          <a:scrgbClr r="0" g="0" b="0"/>
        </a:fillRef>
        <a:effectRef idx="0">
          <a:scrgbClr r="0" g="0" b="0"/>
        </a:effectRef>
        <a:fontRef idx="minor"/>
      </dsp:style>
    </dsp:sp>
    <dsp:sp modelId="{C433A6C7-7271-B44F-829E-C35FD79893AB}">
      <dsp:nvSpPr>
        <dsp:cNvPr id="0" name=""/>
        <dsp:cNvSpPr/>
      </dsp:nvSpPr>
      <dsp:spPr>
        <a:xfrm rot="5400000">
          <a:off x="3981848" y="2990355"/>
          <a:ext cx="789848" cy="89921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CF5D5F6-E44F-6F49-825B-ABDFBF92B82C}">
      <dsp:nvSpPr>
        <dsp:cNvPr id="0" name=""/>
        <dsp:cNvSpPr/>
      </dsp:nvSpPr>
      <dsp:spPr>
        <a:xfrm>
          <a:off x="3772586" y="2114791"/>
          <a:ext cx="1329640" cy="930705"/>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Health care providers</a:t>
          </a:r>
        </a:p>
      </dsp:txBody>
      <dsp:txXfrm>
        <a:off x="3818027" y="2160232"/>
        <a:ext cx="1238758" cy="839823"/>
      </dsp:txXfrm>
    </dsp:sp>
    <dsp:sp modelId="{1B2E81FE-C719-964A-BB2A-E051E2F8BB14}">
      <dsp:nvSpPr>
        <dsp:cNvPr id="0" name=""/>
        <dsp:cNvSpPr/>
      </dsp:nvSpPr>
      <dsp:spPr>
        <a:xfrm>
          <a:off x="5102226" y="2203555"/>
          <a:ext cx="967053" cy="752236"/>
        </a:xfrm>
        <a:prstGeom prst="rect">
          <a:avLst/>
        </a:prstGeom>
        <a:noFill/>
        <a:ln>
          <a:noFill/>
        </a:ln>
        <a:effectLst/>
      </dsp:spPr>
      <dsp:style>
        <a:lnRef idx="0">
          <a:scrgbClr r="0" g="0" b="0"/>
        </a:lnRef>
        <a:fillRef idx="0">
          <a:scrgbClr r="0" g="0" b="0"/>
        </a:fillRef>
        <a:effectRef idx="0">
          <a:scrgbClr r="0" g="0" b="0"/>
        </a:effectRef>
        <a:fontRef idx="minor"/>
      </dsp:style>
    </dsp:sp>
    <dsp:sp modelId="{4D74665E-9DCE-A941-AB0B-D63DF894C787}">
      <dsp:nvSpPr>
        <dsp:cNvPr id="0" name=""/>
        <dsp:cNvSpPr/>
      </dsp:nvSpPr>
      <dsp:spPr>
        <a:xfrm>
          <a:off x="4874999" y="3160280"/>
          <a:ext cx="1329640" cy="930705"/>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Family, friends</a:t>
          </a:r>
        </a:p>
      </dsp:txBody>
      <dsp:txXfrm>
        <a:off x="4920440" y="3205721"/>
        <a:ext cx="1238758" cy="83982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30/07/2017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A769-4486-AE48-9576-395251DEC847}" type="datetimeFigureOut">
              <a:rPr lang="en-US" smtClean="0"/>
              <a:t>7/30/2017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3BEF9-3705-AF48-89C6-B7DBFCE93896}" type="slidenum">
              <a:rPr lang="en-US" smtClean="0"/>
              <a:t>‹#›</a:t>
            </a:fld>
            <a:endParaRPr lang="en-US"/>
          </a:p>
        </p:txBody>
      </p:sp>
    </p:spTree>
    <p:extLst>
      <p:ext uri="{BB962C8B-B14F-4D97-AF65-F5344CB8AC3E}">
        <p14:creationId xmlns:p14="http://schemas.microsoft.com/office/powerpoint/2010/main" val="27336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1</a:t>
            </a:fld>
            <a:endParaRPr lang="en-US"/>
          </a:p>
        </p:txBody>
      </p:sp>
    </p:spTree>
    <p:extLst>
      <p:ext uri="{BB962C8B-B14F-4D97-AF65-F5344CB8AC3E}">
        <p14:creationId xmlns:p14="http://schemas.microsoft.com/office/powerpoint/2010/main" val="96743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12</a:t>
            </a:fld>
            <a:endParaRPr lang="en-US"/>
          </a:p>
        </p:txBody>
      </p:sp>
    </p:spTree>
    <p:extLst>
      <p:ext uri="{BB962C8B-B14F-4D97-AF65-F5344CB8AC3E}">
        <p14:creationId xmlns:p14="http://schemas.microsoft.com/office/powerpoint/2010/main" val="233366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15</a:t>
            </a:fld>
            <a:endParaRPr lang="en-US"/>
          </a:p>
        </p:txBody>
      </p:sp>
    </p:spTree>
    <p:extLst>
      <p:ext uri="{BB962C8B-B14F-4D97-AF65-F5344CB8AC3E}">
        <p14:creationId xmlns:p14="http://schemas.microsoft.com/office/powerpoint/2010/main" val="160708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Male and female – binary opposites</a:t>
            </a:r>
          </a:p>
          <a:p>
            <a:r>
              <a:rPr lang="en-GB" dirty="0"/>
              <a:t>Masculine and feminine – degrees of masculinity and femininity</a:t>
            </a:r>
            <a:r>
              <a:rPr lang="en-GB" baseline="0" dirty="0"/>
              <a:t> set against a bar set by society. </a:t>
            </a:r>
          </a:p>
          <a:p>
            <a:r>
              <a:rPr lang="en-GB" baseline="0" dirty="0"/>
              <a:t>Feminine – girly-girl, princess, tomboy, butch, androgynous, bitch, whore, </a:t>
            </a:r>
            <a:r>
              <a:rPr lang="en-GB" baseline="0" dirty="0" err="1"/>
              <a:t>madonna</a:t>
            </a:r>
            <a:endParaRPr lang="en-GB" baseline="0" dirty="0"/>
          </a:p>
          <a:p>
            <a:r>
              <a:rPr lang="en-GB" baseline="0" dirty="0"/>
              <a:t>Masculine – hyper masculine, ‘a bit of a woman’, ‘a girl’s blouse’, ‘feminine’</a:t>
            </a:r>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D5796BE-0BBA-4542-A612-0BBAC6A8305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7545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Gender-based violence (GBV) is a term used to describe any harmful act that is perpetrated against a person’s will, and that is based on socially ascribed differences between males and females. While men and boys can be victims/survivors of some types of GBV (particularly sexual violence) around the world, GBV has a greater impact on women and girls. Examples of GBV throughout the lifecycle include (but are not limited to): sex-selective abortion, differential access to food and services, sexual exploitation and abuse, including trafficking, child marriage, female genital mutilation/cutting, sexual harassment, dowry/bride price abuse, honour killing, domestic or intimate partner violence, deprivation of inheritance or property, and elder abuse.</a:t>
            </a:r>
          </a:p>
          <a:p>
            <a:pPr fontAlgn="base"/>
            <a:r>
              <a:rPr lang="en-GB" sz="1200" b="0" i="0" kern="1200" dirty="0">
                <a:solidFill>
                  <a:schemeClr val="tx1"/>
                </a:solidFill>
                <a:effectLst/>
                <a:latin typeface="+mn-lt"/>
                <a:ea typeface="+mn-ea"/>
                <a:cs typeface="+mn-cs"/>
              </a:rPr>
              <a:t>Gender-based violence is pervasive in times of peace. In times of crisis, GBV may become more extreme. In armed conflict, one form of GBV, sexual violence, can become so widespread and systematic that it is considered a method of war and can escalate into a crime against humanity, a war crime or an act of genocide</a:t>
            </a:r>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D5796BE-0BBA-4542-A612-0BBAC6A8305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20950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85001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283089-9043-4CD3-8805-F11E666BB58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16307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71EC893-869F-4B50-855D-BE8E7AB36C03}" type="slidenum">
              <a:rPr lang="en-US" smtClean="0">
                <a:solidFill>
                  <a:srgbClr val="000000"/>
                </a:solidFill>
              </a:rPr>
              <a:pPr/>
              <a:t>36</a:t>
            </a:fld>
            <a:endParaRPr lang="en-US">
              <a:solidFill>
                <a:srgbClr val="000000"/>
              </a:solidFill>
            </a:endParaRPr>
          </a:p>
        </p:txBody>
      </p:sp>
      <p:sp>
        <p:nvSpPr>
          <p:cNvPr id="38915" name="Rectangle 2"/>
          <p:cNvSpPr>
            <a:spLocks noGrp="1" noRot="1" noChangeAspect="1" noChangeArrowheads="1" noTextEdit="1"/>
          </p:cNvSpPr>
          <p:nvPr>
            <p:ph type="sldImg"/>
          </p:nvPr>
        </p:nvSpPr>
        <p:spPr>
          <a:xfrm>
            <a:off x="919163" y="744538"/>
            <a:ext cx="4960937" cy="3722687"/>
          </a:xfrm>
          <a:ln/>
        </p:spPr>
      </p:sp>
      <p:sp>
        <p:nvSpPr>
          <p:cNvPr id="38916" name="Rectangle 3"/>
          <p:cNvSpPr>
            <a:spLocks noGrp="1" noChangeArrowheads="1"/>
          </p:cNvSpPr>
          <p:nvPr>
            <p:ph type="body" idx="1"/>
          </p:nvPr>
        </p:nvSpPr>
        <p:spPr>
          <a:xfrm>
            <a:off x="679450" y="4715951"/>
            <a:ext cx="5438775" cy="4466987"/>
          </a:xfrm>
          <a:noFill/>
          <a:ln/>
        </p:spPr>
        <p:txBody>
          <a:bodyPr/>
          <a:lstStyle/>
          <a:p>
            <a:pPr eaLnBrk="1" hangingPunct="1"/>
            <a:endParaRPr lang="en-MY" dirty="0"/>
          </a:p>
        </p:txBody>
      </p:sp>
    </p:spTree>
    <p:extLst>
      <p:ext uri="{BB962C8B-B14F-4D97-AF65-F5344CB8AC3E}">
        <p14:creationId xmlns:p14="http://schemas.microsoft.com/office/powerpoint/2010/main" val="926503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10DE4BA-B634-46F3-A61D-CA32E93AFE9B}" type="slidenum">
              <a:rPr kumimoji="0" lang="en-CA"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CA" sz="1800" b="0" i="0" u="none" strike="noStrike" kern="0" cap="none" spc="0" normalizeH="0" baseline="0" noProof="0" dirty="0">
              <a:ln>
                <a:noFill/>
              </a:ln>
              <a:solidFill>
                <a:sysClr val="windowText" lastClr="000000"/>
              </a:solidFill>
              <a:effectLst/>
              <a:uLnTx/>
              <a:uFillTx/>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6970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eaLnBrk="1" hangingPunct="1"/>
            <a:endParaRPr lang="en-US" b="1"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6CC85908-1144-4343-98F2-F98E6ABC6FD9}" type="slidenum">
              <a:rPr kumimoji="0" lang="en-GB" sz="1800" b="0" i="0" u="none" strike="noStrike" kern="0" cap="none" spc="0" normalizeH="0" baseline="0" noProof="0" smtClean="0">
                <a:ln>
                  <a:noFill/>
                </a:ln>
                <a:solidFill>
                  <a:schemeClr val="tx1"/>
                </a:solidFill>
                <a:effectLst/>
                <a:uLnTx/>
                <a:uFillTx/>
                <a:latin typeface="Arial"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GB" sz="1800" b="0" i="0" u="none" strike="noStrike" kern="0" cap="none" spc="0" normalizeH="0" baseline="0" noProof="0" dirty="0">
              <a:ln>
                <a:noFill/>
              </a:ln>
              <a:solidFill>
                <a:schemeClr val="tx1"/>
              </a:solidFill>
              <a:effectLst/>
              <a:uLnTx/>
              <a:uFillTx/>
              <a:latin typeface="Arial" charset="0"/>
              <a:cs typeface="Arial" charset="0"/>
            </a:endParaRPr>
          </a:p>
        </p:txBody>
      </p:sp>
    </p:spTree>
    <p:extLst>
      <p:ext uri="{BB962C8B-B14F-4D97-AF65-F5344CB8AC3E}">
        <p14:creationId xmlns:p14="http://schemas.microsoft.com/office/powerpoint/2010/main" val="344440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D5796BE-0BBA-4542-A612-0BBAC6A8305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3375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9480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focus</a:t>
            </a:r>
            <a:r>
              <a:rPr lang="en-GB" baseline="0" dirty="0"/>
              <a:t> on Day 1 is that there is already a mandate and role for the National society (it is safeguarding, </a:t>
            </a:r>
            <a:r>
              <a:rPr lang="en-GB" baseline="0" dirty="0" err="1"/>
              <a:t>etc</a:t>
            </a:r>
            <a:r>
              <a:rPr lang="en-GB" baseline="0" dirty="0"/>
              <a:t>) and that there are also ways that a National Society can plan to enhance its response</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69504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45</a:t>
            </a:fld>
            <a:endParaRPr lang="en-US"/>
          </a:p>
        </p:txBody>
      </p:sp>
    </p:spTree>
    <p:extLst>
      <p:ext uri="{BB962C8B-B14F-4D97-AF65-F5344CB8AC3E}">
        <p14:creationId xmlns:p14="http://schemas.microsoft.com/office/powerpoint/2010/main" val="962112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46</a:t>
            </a:fld>
            <a:endParaRPr lang="en-US"/>
          </a:p>
        </p:txBody>
      </p:sp>
    </p:spTree>
    <p:extLst>
      <p:ext uri="{BB962C8B-B14F-4D97-AF65-F5344CB8AC3E}">
        <p14:creationId xmlns:p14="http://schemas.microsoft.com/office/powerpoint/2010/main" val="3857332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47</a:t>
            </a:fld>
            <a:endParaRPr lang="en-US"/>
          </a:p>
        </p:txBody>
      </p:sp>
    </p:spTree>
    <p:extLst>
      <p:ext uri="{BB962C8B-B14F-4D97-AF65-F5344CB8AC3E}">
        <p14:creationId xmlns:p14="http://schemas.microsoft.com/office/powerpoint/2010/main" val="1891995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49</a:t>
            </a:fld>
            <a:endParaRPr lang="en-US"/>
          </a:p>
        </p:txBody>
      </p:sp>
    </p:spTree>
    <p:extLst>
      <p:ext uri="{BB962C8B-B14F-4D97-AF65-F5344CB8AC3E}">
        <p14:creationId xmlns:p14="http://schemas.microsoft.com/office/powerpoint/2010/main" val="1592777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50</a:t>
            </a:fld>
            <a:endParaRPr lang="en-US"/>
          </a:p>
        </p:txBody>
      </p:sp>
    </p:spTree>
    <p:extLst>
      <p:ext uri="{BB962C8B-B14F-4D97-AF65-F5344CB8AC3E}">
        <p14:creationId xmlns:p14="http://schemas.microsoft.com/office/powerpoint/2010/main" val="2953601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51</a:t>
            </a:fld>
            <a:endParaRPr lang="en-US"/>
          </a:p>
        </p:txBody>
      </p:sp>
    </p:spTree>
    <p:extLst>
      <p:ext uri="{BB962C8B-B14F-4D97-AF65-F5344CB8AC3E}">
        <p14:creationId xmlns:p14="http://schemas.microsoft.com/office/powerpoint/2010/main" val="2502649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7989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53</a:t>
            </a:fld>
            <a:endParaRPr lang="en-US"/>
          </a:p>
        </p:txBody>
      </p:sp>
    </p:spTree>
    <p:extLst>
      <p:ext uri="{BB962C8B-B14F-4D97-AF65-F5344CB8AC3E}">
        <p14:creationId xmlns:p14="http://schemas.microsoft.com/office/powerpoint/2010/main" val="2349080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56</a:t>
            </a:fld>
            <a:endParaRPr lang="en-US"/>
          </a:p>
        </p:txBody>
      </p:sp>
    </p:spTree>
    <p:extLst>
      <p:ext uri="{BB962C8B-B14F-4D97-AF65-F5344CB8AC3E}">
        <p14:creationId xmlns:p14="http://schemas.microsoft.com/office/powerpoint/2010/main" val="4154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74562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57</a:t>
            </a:fld>
            <a:endParaRPr lang="en-US"/>
          </a:p>
        </p:txBody>
      </p:sp>
    </p:spTree>
    <p:extLst>
      <p:ext uri="{BB962C8B-B14F-4D97-AF65-F5344CB8AC3E}">
        <p14:creationId xmlns:p14="http://schemas.microsoft.com/office/powerpoint/2010/main" val="3301140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Country</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Ranking</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Cambodia</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105</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Indonesia</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103</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Myanmar</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83</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Philippines</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78</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Thailand</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70</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Viet Nam</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58</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Malaysia</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39</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Singapore</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15</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Timor-Leste</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N/A</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Laos PDR</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N/A</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Brunei Darussalam</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N/A</a:t>
            </a: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59</a:t>
            </a:fld>
            <a:endParaRPr lang="en-US"/>
          </a:p>
        </p:txBody>
      </p:sp>
    </p:spTree>
    <p:extLst>
      <p:ext uri="{BB962C8B-B14F-4D97-AF65-F5344CB8AC3E}">
        <p14:creationId xmlns:p14="http://schemas.microsoft.com/office/powerpoint/2010/main" val="2477936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fld id="{7523BEF9-3705-AF48-89C6-B7DBFCE93896}" type="slidenum">
              <a:rPr lang="en-US" smtClean="0"/>
              <a:t>60</a:t>
            </a:fld>
            <a:endParaRPr lang="en-US"/>
          </a:p>
        </p:txBody>
      </p:sp>
    </p:spTree>
    <p:extLst>
      <p:ext uri="{BB962C8B-B14F-4D97-AF65-F5344CB8AC3E}">
        <p14:creationId xmlns:p14="http://schemas.microsoft.com/office/powerpoint/2010/main" val="2279064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7800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“secondary traumatization”? </a:t>
            </a:r>
          </a:p>
          <a:p>
            <a:r>
              <a:rPr lang="en-US" dirty="0"/>
              <a:t>How can staff needs be addressed as they work with survivors of SGBV?</a:t>
            </a:r>
          </a:p>
          <a:p>
            <a:r>
              <a:rPr lang="en-US" dirty="0"/>
              <a:t>How can volunteer needs be addressed?</a:t>
            </a:r>
          </a:p>
          <a:p>
            <a:endParaRPr lang="en-GB" dirty="0"/>
          </a:p>
          <a:p>
            <a:r>
              <a:rPr lang="en-GB" dirty="0"/>
              <a:t>As a rule of thumb, volunteers should only refer. For specific cases where volunteer driven activities or services are the only points of support for survivors around, careful consideration should be taken if the NS/branch wants to offer some SGBV survivor services with plans on how to ensure minimum standard requirements for the sector. Can it be assumed that all emergency health facilities have the capacity to provide SGBV clinical health support (as per the MSC for emergency health)?</a:t>
            </a:r>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2443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Data collection should ensure the </a:t>
            </a:r>
            <a:r>
              <a:rPr lang="en-GB" b="1" dirty="0">
                <a:solidFill>
                  <a:srgbClr val="FF0000"/>
                </a:solidFill>
              </a:rPr>
              <a:t>least risk </a:t>
            </a:r>
            <a:r>
              <a:rPr lang="en-GB" dirty="0"/>
              <a:t>to the respondent</a:t>
            </a:r>
          </a:p>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65</a:t>
            </a:fld>
            <a:endParaRPr lang="en-US"/>
          </a:p>
        </p:txBody>
      </p:sp>
    </p:spTree>
    <p:extLst>
      <p:ext uri="{BB962C8B-B14F-4D97-AF65-F5344CB8AC3E}">
        <p14:creationId xmlns:p14="http://schemas.microsoft.com/office/powerpoint/2010/main" val="2847805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Cambodia:</a:t>
            </a:r>
            <a:r>
              <a:rPr lang="en-GB" baseline="0" dirty="0"/>
              <a:t> </a:t>
            </a:r>
            <a:r>
              <a:rPr lang="en-GB" sz="1200" b="0" i="0" kern="1200" dirty="0">
                <a:solidFill>
                  <a:schemeClr val="tx1"/>
                </a:solidFill>
                <a:effectLst/>
                <a:latin typeface="+mn-lt"/>
                <a:ea typeface="+mn-ea"/>
                <a:cs typeface="+mn-cs"/>
              </a:rPr>
              <a:t>Second, there is existing legal protection against marital rape, which occurs frequently in Cambodia. A survey from 2005 indicates that 14% of respondents know a woman whose husband has forced her to have sex against her will.</a:t>
            </a:r>
            <a:r>
              <a:rPr lang="en-GB" sz="1200" b="0" i="0" u="sng" strike="noStrike" kern="1200" dirty="0">
                <a:solidFill>
                  <a:schemeClr val="tx1"/>
                </a:solidFill>
                <a:effectLst/>
                <a:latin typeface="+mn-lt"/>
                <a:ea typeface="+mn-ea"/>
                <a:cs typeface="+mn-cs"/>
              </a:rPr>
              <a:t>[22]</a:t>
            </a:r>
            <a:r>
              <a:rPr lang="en-GB" sz="1200" b="0" i="0" kern="1200" dirty="0">
                <a:solidFill>
                  <a:schemeClr val="tx1"/>
                </a:solidFill>
                <a:effectLst/>
                <a:latin typeface="+mn-lt"/>
                <a:ea typeface="+mn-ea"/>
                <a:cs typeface="+mn-cs"/>
              </a:rPr>
              <a:t> There is a misconception in Cambodia that rape within a marriage is not a crime. According to the 2005 survey, 45% of Cambodians</a:t>
            </a:r>
            <a:r>
              <a:rPr lang="en-GB" sz="1200" b="0" i="0" u="sng" strike="noStrike" kern="1200" dirty="0">
                <a:solidFill>
                  <a:schemeClr val="tx1"/>
                </a:solidFill>
                <a:effectLst/>
                <a:latin typeface="+mn-lt"/>
                <a:ea typeface="+mn-ea"/>
                <a:cs typeface="+mn-cs"/>
              </a:rPr>
              <a:t>[23]</a:t>
            </a:r>
            <a:r>
              <a:rPr lang="en-GB" sz="1200" b="0" i="0" kern="1200" dirty="0">
                <a:solidFill>
                  <a:schemeClr val="tx1"/>
                </a:solidFill>
                <a:effectLst/>
                <a:latin typeface="+mn-lt"/>
                <a:ea typeface="+mn-ea"/>
                <a:cs typeface="+mn-cs"/>
              </a:rPr>
              <a:t> believe it is the right of the husband to force his wife to have sex with him. Although the Law on the Prevention of Domestic Violence and the Protection of Victims only speaks in general of sexual aggression and does not explicitly mention (marital) rape, it should be considered applicable to marital rape.</a:t>
            </a:r>
            <a:r>
              <a:rPr lang="en-GB" sz="1200" b="0" i="0" u="sng" strike="noStrike" kern="1200" dirty="0">
                <a:solidFill>
                  <a:schemeClr val="tx1"/>
                </a:solidFill>
                <a:effectLst/>
                <a:latin typeface="+mn-lt"/>
                <a:ea typeface="+mn-ea"/>
                <a:cs typeface="+mn-cs"/>
              </a:rPr>
              <a:t>[24] http://cambodialpj.org/article/legal-and-gender-issues-of-marriage-and-divorce-in-cambodia/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23BEF9-3705-AF48-89C6-B7DBFCE9389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36475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70</a:t>
            </a:fld>
            <a:endParaRPr lang="en-US"/>
          </a:p>
        </p:txBody>
      </p:sp>
    </p:spTree>
    <p:extLst>
      <p:ext uri="{BB962C8B-B14F-4D97-AF65-F5344CB8AC3E}">
        <p14:creationId xmlns:p14="http://schemas.microsoft.com/office/powerpoint/2010/main" val="1969078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71</a:t>
            </a:fld>
            <a:endParaRPr lang="en-US"/>
          </a:p>
        </p:txBody>
      </p:sp>
    </p:spTree>
    <p:extLst>
      <p:ext uri="{BB962C8B-B14F-4D97-AF65-F5344CB8AC3E}">
        <p14:creationId xmlns:p14="http://schemas.microsoft.com/office/powerpoint/2010/main" val="2846886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72</a:t>
            </a:fld>
            <a:endParaRPr lang="en-US"/>
          </a:p>
        </p:txBody>
      </p:sp>
    </p:spTree>
    <p:extLst>
      <p:ext uri="{BB962C8B-B14F-4D97-AF65-F5344CB8AC3E}">
        <p14:creationId xmlns:p14="http://schemas.microsoft.com/office/powerpoint/2010/main" val="227012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71912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73</a:t>
            </a:fld>
            <a:endParaRPr lang="en-US"/>
          </a:p>
        </p:txBody>
      </p:sp>
    </p:spTree>
    <p:extLst>
      <p:ext uri="{BB962C8B-B14F-4D97-AF65-F5344CB8AC3E}">
        <p14:creationId xmlns:p14="http://schemas.microsoft.com/office/powerpoint/2010/main" val="3400137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IFRC Protection Field Guidelines are</a:t>
            </a:r>
            <a:r>
              <a:rPr lang="en-GB" baseline="0" dirty="0"/>
              <a:t> being drafted, available in July 2017. </a:t>
            </a:r>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74</a:t>
            </a:fld>
            <a:endParaRPr lang="en-US"/>
          </a:p>
        </p:txBody>
      </p:sp>
    </p:spTree>
    <p:extLst>
      <p:ext uri="{BB962C8B-B14F-4D97-AF65-F5344CB8AC3E}">
        <p14:creationId xmlns:p14="http://schemas.microsoft.com/office/powerpoint/2010/main" val="655881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23BEF9-3705-AF48-89C6-B7DBFCE9389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50257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77</a:t>
            </a:fld>
            <a:endParaRPr lang="en-US"/>
          </a:p>
        </p:txBody>
      </p:sp>
    </p:spTree>
    <p:extLst>
      <p:ext uri="{BB962C8B-B14F-4D97-AF65-F5344CB8AC3E}">
        <p14:creationId xmlns:p14="http://schemas.microsoft.com/office/powerpoint/2010/main" val="330515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21521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84815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80</a:t>
            </a:fld>
            <a:endParaRPr lang="en-US"/>
          </a:p>
        </p:txBody>
      </p:sp>
    </p:spTree>
    <p:extLst>
      <p:ext uri="{BB962C8B-B14F-4D97-AF65-F5344CB8AC3E}">
        <p14:creationId xmlns:p14="http://schemas.microsoft.com/office/powerpoint/2010/main" val="5147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5</a:t>
            </a:fld>
            <a:endParaRPr lang="en-US"/>
          </a:p>
        </p:txBody>
      </p:sp>
    </p:spTree>
    <p:extLst>
      <p:ext uri="{BB962C8B-B14F-4D97-AF65-F5344CB8AC3E}">
        <p14:creationId xmlns:p14="http://schemas.microsoft.com/office/powerpoint/2010/main" val="312486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0341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a:t>
            </a:r>
            <a:r>
              <a:rPr lang="en-GB" baseline="0" dirty="0"/>
              <a:t> to fill in pre-survey results and group expectations on the slides ahead of the training.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94145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out</a:t>
            </a:r>
          </a:p>
        </p:txBody>
      </p:sp>
      <p:sp>
        <p:nvSpPr>
          <p:cNvPr id="4" name="Slide Number Placeholder 3"/>
          <p:cNvSpPr>
            <a:spLocks noGrp="1"/>
          </p:cNvSpPr>
          <p:nvPr>
            <p:ph type="sldNum" sz="quarter" idx="10"/>
          </p:nvPr>
        </p:nvSpPr>
        <p:spPr/>
        <p:txBody>
          <a:bodyPr/>
          <a:lstStyle/>
          <a:p>
            <a:fld id="{7523BEF9-3705-AF48-89C6-B7DBFCE93896}" type="slidenum">
              <a:rPr lang="en-US" smtClean="0"/>
              <a:t>9</a:t>
            </a:fld>
            <a:endParaRPr lang="en-US"/>
          </a:p>
        </p:txBody>
      </p:sp>
    </p:spTree>
    <p:extLst>
      <p:ext uri="{BB962C8B-B14F-4D97-AF65-F5344CB8AC3E}">
        <p14:creationId xmlns:p14="http://schemas.microsoft.com/office/powerpoint/2010/main" val="117011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32012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kaisa.laitila@ifrc.org" TargetMode="External"/><Relationship Id="rId2" Type="http://schemas.openxmlformats.org/officeDocument/2006/relationships/hyperlink" Target="mailto:tina.tinde@ifrc.org" TargetMode="External"/><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hyperlink" Target="mailto:may.maloney@ifrc.org"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97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5170646"/>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SGBV in Emergencies or this training package</a:t>
              </a:r>
            </a:p>
            <a:p>
              <a:pPr fontAlgn="auto">
                <a:spcBef>
                  <a:spcPts val="0"/>
                </a:spcBef>
                <a:spcAft>
                  <a:spcPts val="0"/>
                </a:spcAft>
                <a:defRPr/>
              </a:pPr>
              <a:r>
                <a:rPr lang="en-US" sz="1600" b="1" baseline="0" dirty="0">
                  <a:solidFill>
                    <a:schemeClr val="bg1"/>
                  </a:solidFill>
                  <a:latin typeface="Arial" pitchFamily="34" charset="0"/>
                  <a:cs typeface="Arial" pitchFamily="34" charset="0"/>
                </a:rPr>
                <a:t>PLEASE CONTACT: </a:t>
              </a:r>
            </a:p>
            <a:p>
              <a:pPr marL="285750" indent="-285750" fontAlgn="auto">
                <a:spcBef>
                  <a:spcPts val="0"/>
                </a:spcBef>
                <a:spcAft>
                  <a:spcPts val="0"/>
                </a:spcAft>
                <a:buFont typeface="Arial" panose="020B0604020202020204" pitchFamily="34" charset="0"/>
                <a:buChar char="•"/>
                <a:defRPr/>
              </a:pPr>
              <a:r>
                <a:rPr lang="en-US" sz="1600" b="1" baseline="0" dirty="0">
                  <a:solidFill>
                    <a:schemeClr val="bg1"/>
                  </a:solidFill>
                  <a:latin typeface="Arial" pitchFamily="34" charset="0"/>
                  <a:cs typeface="Arial" pitchFamily="34" charset="0"/>
                </a:rPr>
                <a:t>IFRC Global Gender and Diversity Coordinator, Tina </a:t>
              </a:r>
              <a:r>
                <a:rPr lang="en-US" sz="1600" b="1" baseline="0" dirty="0" err="1">
                  <a:solidFill>
                    <a:schemeClr val="bg1"/>
                  </a:solidFill>
                  <a:latin typeface="Arial" pitchFamily="34" charset="0"/>
                  <a:cs typeface="Arial" pitchFamily="34" charset="0"/>
                </a:rPr>
                <a:t>Tinde</a:t>
              </a:r>
              <a:r>
                <a:rPr lang="en-US" sz="1600" b="1" baseline="0" dirty="0">
                  <a:solidFill>
                    <a:schemeClr val="bg1"/>
                  </a:solidFill>
                  <a:latin typeface="Arial" pitchFamily="34" charset="0"/>
                  <a:cs typeface="Arial" pitchFamily="34" charset="0"/>
                </a:rPr>
                <a:t>, </a:t>
              </a:r>
              <a:r>
                <a:rPr lang="en-US" sz="1600" b="1" baseline="0" dirty="0">
                  <a:solidFill>
                    <a:schemeClr val="bg1"/>
                  </a:solidFill>
                  <a:latin typeface="Arial" pitchFamily="34" charset="0"/>
                  <a:cs typeface="Arial" pitchFamily="34" charset="0"/>
                  <a:hlinkClick r:id="rId2"/>
                </a:rPr>
                <a:t>tina.tinde@ifrc.org</a:t>
              </a:r>
              <a:endParaRPr lang="en-US" sz="1600" b="1" baseline="0" dirty="0">
                <a:solidFill>
                  <a:schemeClr val="bg1"/>
                </a:solidFill>
                <a:latin typeface="Arial" pitchFamily="34" charset="0"/>
                <a:cs typeface="Arial" pitchFamily="34" charset="0"/>
              </a:endParaRPr>
            </a:p>
            <a:p>
              <a:pPr marL="285750" indent="-285750" fontAlgn="auto">
                <a:spcBef>
                  <a:spcPts val="0"/>
                </a:spcBef>
                <a:spcAft>
                  <a:spcPts val="0"/>
                </a:spcAft>
                <a:buFont typeface="Arial" panose="020B0604020202020204" pitchFamily="34" charset="0"/>
                <a:buChar char="•"/>
                <a:defRPr/>
              </a:pPr>
              <a:r>
                <a:rPr lang="en-US" sz="1600" b="1" baseline="0" dirty="0">
                  <a:solidFill>
                    <a:schemeClr val="bg1"/>
                  </a:solidFill>
                  <a:latin typeface="Arial" pitchFamily="34" charset="0"/>
                  <a:cs typeface="Arial" pitchFamily="34" charset="0"/>
                </a:rPr>
                <a:t>IFRC Global Senior Technical Officer for Gender and Diversity, Kaisa </a:t>
              </a:r>
              <a:r>
                <a:rPr lang="en-US" sz="1600" b="1" baseline="0" dirty="0" err="1">
                  <a:solidFill>
                    <a:schemeClr val="bg1"/>
                  </a:solidFill>
                  <a:latin typeface="Arial" pitchFamily="34" charset="0"/>
                  <a:cs typeface="Arial" pitchFamily="34" charset="0"/>
                </a:rPr>
                <a:t>Laitila</a:t>
              </a:r>
              <a:r>
                <a:rPr lang="en-US" sz="1600" b="1" baseline="0" dirty="0">
                  <a:solidFill>
                    <a:schemeClr val="bg1"/>
                  </a:solidFill>
                  <a:latin typeface="Arial" pitchFamily="34" charset="0"/>
                  <a:cs typeface="Arial" pitchFamily="34" charset="0"/>
                </a:rPr>
                <a:t>, </a:t>
              </a:r>
              <a:r>
                <a:rPr lang="en-US" sz="1600" b="1" baseline="0" dirty="0">
                  <a:solidFill>
                    <a:schemeClr val="bg1"/>
                  </a:solidFill>
                  <a:latin typeface="Arial" pitchFamily="34" charset="0"/>
                  <a:cs typeface="Arial" pitchFamily="34" charset="0"/>
                  <a:hlinkClick r:id="rId3"/>
                </a:rPr>
                <a:t>kaisa.laitila@ifrc.org</a:t>
              </a:r>
              <a:r>
                <a:rPr lang="en-US" sz="1600" b="1" baseline="0" dirty="0">
                  <a:solidFill>
                    <a:schemeClr val="bg1"/>
                  </a:solidFill>
                  <a:latin typeface="Arial" pitchFamily="34" charset="0"/>
                  <a:cs typeface="Arial" pitchFamily="34" charset="0"/>
                </a:rPr>
                <a:t>  </a:t>
              </a:r>
            </a:p>
            <a:p>
              <a:pPr marL="285750" indent="-285750" fontAlgn="auto">
                <a:spcBef>
                  <a:spcPts val="0"/>
                </a:spcBef>
                <a:spcAft>
                  <a:spcPts val="0"/>
                </a:spcAft>
                <a:buFont typeface="Arial" panose="020B0604020202020204" pitchFamily="34" charset="0"/>
                <a:buChar char="•"/>
                <a:defRPr/>
              </a:pPr>
              <a:r>
                <a:rPr lang="en-US" sz="1600" b="1" baseline="0" dirty="0">
                  <a:solidFill>
                    <a:schemeClr val="bg1"/>
                  </a:solidFill>
                  <a:latin typeface="Arial" pitchFamily="34" charset="0"/>
                  <a:cs typeface="Arial" pitchFamily="34" charset="0"/>
                </a:rPr>
                <a:t>Asia Pacific Gender and Diversity Coordinator, May Maloney </a:t>
              </a:r>
              <a:r>
                <a:rPr lang="en-US" sz="1600" b="1" baseline="0" dirty="0">
                  <a:solidFill>
                    <a:schemeClr val="bg1"/>
                  </a:solidFill>
                  <a:latin typeface="Arial" pitchFamily="34" charset="0"/>
                  <a:cs typeface="Arial" pitchFamily="34" charset="0"/>
                  <a:hlinkClick r:id="rId4"/>
                </a:rPr>
                <a:t>may.maloney@ifrc.org</a:t>
              </a:r>
              <a:r>
                <a:rPr lang="en-US" sz="1600" b="1" baseline="0" dirty="0">
                  <a:solidFill>
                    <a:schemeClr val="bg1"/>
                  </a:solidFill>
                  <a:latin typeface="Arial" pitchFamily="34" charset="0"/>
                  <a:cs typeface="Arial" pitchFamily="34" charset="0"/>
                </a:rPr>
                <a:t> </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303</a:t>
              </a: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5"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extLst>
      <p:ext uri="{BB962C8B-B14F-4D97-AF65-F5344CB8AC3E}">
        <p14:creationId xmlns:p14="http://schemas.microsoft.com/office/powerpoint/2010/main" val="129000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33375"/>
            <a:ext cx="8367713" cy="626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4480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ighlight on Burgundy Backgroun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84232" y="457200"/>
            <a:ext cx="7902567" cy="5143499"/>
          </a:xfrm>
        </p:spPr>
        <p:txBody>
          <a:bodyPr lIns="118872" tIns="0" bIns="0" anchor="ctr" anchorCtr="0"/>
          <a:lstStyle>
            <a:lvl1pPr marL="0" indent="0">
              <a:spcBef>
                <a:spcPts val="1200"/>
              </a:spcBef>
              <a:spcAft>
                <a:spcPts val="1200"/>
              </a:spcAft>
              <a:buNone/>
              <a:defRPr sz="2800" b="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noProof="0"/>
              <a:t>CLICK TO EDIT MASTER TEXT STYLES</a:t>
            </a:r>
          </a:p>
        </p:txBody>
      </p:sp>
      <p:sp>
        <p:nvSpPr>
          <p:cNvPr id="4" name="Date Placeholder 3"/>
          <p:cNvSpPr>
            <a:spLocks noGrp="1"/>
          </p:cNvSpPr>
          <p:nvPr>
            <p:ph type="dt" sz="half" idx="10"/>
          </p:nvPr>
        </p:nvSpPr>
        <p:spPr/>
        <p:txBody>
          <a:bodyPr/>
          <a:lstStyle>
            <a:lvl1pPr>
              <a:defRPr>
                <a:solidFill>
                  <a:schemeClr val="accent6"/>
                </a:solidFill>
              </a:defRPr>
            </a:lvl1pPr>
          </a:lstStyle>
          <a:p>
            <a:r>
              <a:rPr lang="en-CA" dirty="0"/>
              <a:t>MONTH DAY, YEAR</a:t>
            </a:r>
          </a:p>
        </p:txBody>
      </p:sp>
      <p:sp>
        <p:nvSpPr>
          <p:cNvPr id="5" name="Footer Placeholder 4"/>
          <p:cNvSpPr>
            <a:spLocks noGrp="1"/>
          </p:cNvSpPr>
          <p:nvPr>
            <p:ph type="ftr" sz="quarter" idx="11"/>
          </p:nvPr>
        </p:nvSpPr>
        <p:spPr/>
        <p:txBody>
          <a:bodyPr/>
          <a:lstStyle>
            <a:lvl1pPr>
              <a:defRPr>
                <a:solidFill>
                  <a:schemeClr val="accent6"/>
                </a:solidFill>
              </a:defRPr>
            </a:lvl1pPr>
          </a:lstStyle>
          <a:p>
            <a:r>
              <a:rPr lang="en-CA" dirty="0"/>
              <a:t>TITLE OF THE PRESENTATION</a:t>
            </a:r>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307D6EF1-694E-4B19-B3AC-2BB0E935DEBD}" type="slidenum">
              <a:rPr lang="en-CA" smtClean="0"/>
              <a:pPr/>
              <a:t>‹#›</a:t>
            </a:fld>
            <a:endParaRPr lang="en-CA" dirty="0"/>
          </a:p>
        </p:txBody>
      </p:sp>
    </p:spTree>
    <p:extLst>
      <p:ext uri="{BB962C8B-B14F-4D97-AF65-F5344CB8AC3E}">
        <p14:creationId xmlns:p14="http://schemas.microsoft.com/office/powerpoint/2010/main" val="3752305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extLst>
      <p:ext uri="{BB962C8B-B14F-4D97-AF65-F5344CB8AC3E}">
        <p14:creationId xmlns:p14="http://schemas.microsoft.com/office/powerpoint/2010/main" val="3242058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443" y="413794"/>
            <a:ext cx="486900" cy="4869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01" y="404664"/>
            <a:ext cx="468644" cy="468644"/>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503" y="413792"/>
            <a:ext cx="468645" cy="46864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27148" y="413793"/>
            <a:ext cx="457037" cy="468644"/>
          </a:xfrm>
          <a:prstGeom prst="rect">
            <a:avLst/>
          </a:prstGeom>
        </p:spPr>
      </p:pic>
    </p:spTree>
    <p:extLst>
      <p:ext uri="{BB962C8B-B14F-4D97-AF65-F5344CB8AC3E}">
        <p14:creationId xmlns:p14="http://schemas.microsoft.com/office/powerpoint/2010/main" val="346219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1722740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989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XXXXXXXXXXXXX DEPARTMENT</a:t>
              </a:r>
            </a:p>
            <a:p>
              <a:pPr fontAlgn="auto">
                <a:spcBef>
                  <a:spcPts val="0"/>
                </a:spcBef>
                <a:spcAft>
                  <a:spcPts val="0"/>
                </a:spcAft>
                <a:defRPr/>
              </a:pPr>
              <a:r>
                <a:rPr lang="en-US" sz="1600" baseline="0" dirty="0">
                  <a:solidFill>
                    <a:schemeClr val="bg1"/>
                  </a:solidFill>
                  <a:latin typeface="Arial" pitchFamily="34" charset="0"/>
                  <a:cs typeface="Arial" pitchFamily="34" charset="0"/>
                </a:rPr>
                <a:t>NAME SURNAME, TITLE</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1600" b="1" baseline="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303</a:t>
              </a: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extLst>
      <p:ext uri="{BB962C8B-B14F-4D97-AF65-F5344CB8AC3E}">
        <p14:creationId xmlns:p14="http://schemas.microsoft.com/office/powerpoint/2010/main" val="342758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XXXXXXXXXXXXX DEPARTMENT</a:t>
              </a:r>
            </a:p>
            <a:p>
              <a:pPr fontAlgn="auto">
                <a:spcBef>
                  <a:spcPts val="0"/>
                </a:spcBef>
                <a:spcAft>
                  <a:spcPts val="0"/>
                </a:spcAft>
                <a:defRPr/>
              </a:pPr>
              <a:r>
                <a:rPr lang="en-US" sz="1600" baseline="0" dirty="0">
                  <a:solidFill>
                    <a:schemeClr val="bg1"/>
                  </a:solidFill>
                  <a:latin typeface="Arial" pitchFamily="34" charset="0"/>
                  <a:cs typeface="Arial" pitchFamily="34" charset="0"/>
                </a:rPr>
                <a:t>NAME SURNAME, TITLE</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1600" b="1" baseline="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303</a:t>
              </a: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33375"/>
            <a:ext cx="8367713" cy="626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01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without photo">
    <p:spTree>
      <p:nvGrpSpPr>
        <p:cNvPr id="1" name=""/>
        <p:cNvGrpSpPr/>
        <p:nvPr/>
      </p:nvGrpSpPr>
      <p:grpSpPr>
        <a:xfrm>
          <a:off x="0" y="0"/>
          <a:ext cx="0" cy="0"/>
          <a:chOff x="0" y="0"/>
          <a:chExt cx="0" cy="0"/>
        </a:xfrm>
      </p:grpSpPr>
      <p:pic>
        <p:nvPicPr>
          <p:cNvPr id="7" name="Picture 2" descr="D:\Users\May.MALONEY\Pictures\For presentations\GenderDiversity Phot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62" t="18090" r="-1" b="14030"/>
          <a:stretch/>
        </p:blipFill>
        <p:spPr bwMode="auto">
          <a:xfrm>
            <a:off x="395536" y="1070411"/>
            <a:ext cx="8287589" cy="394276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67544" y="5085184"/>
            <a:ext cx="8215581" cy="1224136"/>
          </a:xfrm>
          <a:prstGeom prst="rect">
            <a:avLst/>
          </a:prstGeom>
          <a:solidFill>
            <a:srgbClr val="958982">
              <a:alpha val="42000"/>
            </a:srgbClr>
          </a:solidFill>
        </p:spPr>
        <p:txBody>
          <a:bodyPr>
            <a:noAutofit/>
          </a:bodyPr>
          <a:lstStyle>
            <a:lvl1pPr marL="0" indent="0" algn="r">
              <a:buNone/>
              <a:defRPr sz="2000" b="1" baseline="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extLst>
      <p:ext uri="{BB962C8B-B14F-4D97-AF65-F5344CB8AC3E}">
        <p14:creationId xmlns:p14="http://schemas.microsoft.com/office/powerpoint/2010/main" val="207181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552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403604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jpeg"/><Relationship Id="rId5" Type="http://schemas.openxmlformats.org/officeDocument/2006/relationships/slideLayout" Target="../slideLayouts/slideLayout11.xml"/><Relationship Id="rId10" Type="http://schemas.openxmlformats.org/officeDocument/2006/relationships/image" Target="../media/image2.jpeg"/><Relationship Id="rId4" Type="http://schemas.openxmlformats.org/officeDocument/2006/relationships/slideLayout" Target="../slideLayouts/slideLayout10.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18"/>
          <p:cNvSpPr txBox="1"/>
          <p:nvPr/>
        </p:nvSpPr>
        <p:spPr bwMode="auto">
          <a:xfrm>
            <a:off x="395536" y="404664"/>
            <a:ext cx="3456384" cy="169277"/>
          </a:xfrm>
          <a:prstGeom prst="rect">
            <a:avLst/>
          </a:prstGeom>
          <a:noFill/>
        </p:spPr>
        <p:txBody>
          <a:bodyPr wrap="square" lIns="0" tIns="0" rIns="0" bIns="0">
            <a:spAutoFit/>
          </a:bodyPr>
          <a:lstStyle/>
          <a:p>
            <a:pPr algn="l" fontAlgn="auto">
              <a:spcBef>
                <a:spcPts val="0"/>
              </a:spcBef>
              <a:spcAft>
                <a:spcPts val="0"/>
              </a:spcAft>
              <a:defRPr/>
            </a:pPr>
            <a:endParaRPr lang="en-US" sz="1100"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2712" y="414633"/>
            <a:ext cx="481236" cy="481236"/>
          </a:xfrm>
          <a:prstGeom prst="rect">
            <a:avLst/>
          </a:prstGeom>
        </p:spPr>
      </p:pic>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34977" y="410635"/>
            <a:ext cx="481236" cy="481236"/>
          </a:xfrm>
          <a:prstGeom prst="rect">
            <a:avLst/>
          </a:prstGeom>
        </p:spPr>
      </p:pic>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28595" y="414633"/>
            <a:ext cx="477116" cy="477116"/>
          </a:xfrm>
          <a:prstGeom prst="rect">
            <a:avLst/>
          </a:prstGeom>
        </p:spPr>
      </p:pic>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89188" y="410757"/>
            <a:ext cx="469079" cy="480992"/>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 id="2147483731" r:id="rId6"/>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18"/>
          <p:cNvSpPr txBox="1"/>
          <p:nvPr/>
        </p:nvSpPr>
        <p:spPr bwMode="auto">
          <a:xfrm>
            <a:off x="395536" y="404664"/>
            <a:ext cx="3456384" cy="169277"/>
          </a:xfrm>
          <a:prstGeom prst="rect">
            <a:avLst/>
          </a:prstGeom>
          <a:noFill/>
        </p:spPr>
        <p:txBody>
          <a:bodyPr wrap="square" lIns="0" tIns="0" rIns="0" bIns="0">
            <a:spAutoFit/>
          </a:bodyPr>
          <a:lstStyle/>
          <a:p>
            <a:pPr algn="l" fontAlgn="auto">
              <a:spcBef>
                <a:spcPts val="0"/>
              </a:spcBef>
              <a:spcAft>
                <a:spcPts val="0"/>
              </a:spcAft>
              <a:defRPr/>
            </a:pPr>
            <a:endParaRPr lang="en-US" sz="1100"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52712" y="414633"/>
            <a:ext cx="481236" cy="481236"/>
          </a:xfrm>
          <a:prstGeom prst="rect">
            <a:avLst/>
          </a:prstGeom>
        </p:spPr>
      </p:pic>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4977" y="410635"/>
            <a:ext cx="481236" cy="481236"/>
          </a:xfrm>
          <a:prstGeom prst="rect">
            <a:avLst/>
          </a:prstGeom>
        </p:spPr>
      </p:pic>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28595" y="414633"/>
            <a:ext cx="477116" cy="477116"/>
          </a:xfrm>
          <a:prstGeom prst="rect">
            <a:avLst/>
          </a:prstGeom>
        </p:spPr>
      </p:pic>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9188" y="410757"/>
            <a:ext cx="469079" cy="480992"/>
          </a:xfrm>
          <a:prstGeom prst="rect">
            <a:avLst/>
          </a:prstGeom>
        </p:spPr>
      </p:pic>
    </p:spTree>
    <p:extLst>
      <p:ext uri="{BB962C8B-B14F-4D97-AF65-F5344CB8AC3E}">
        <p14:creationId xmlns:p14="http://schemas.microsoft.com/office/powerpoint/2010/main" val="20253856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18"/>
          <p:cNvSpPr txBox="1"/>
          <p:nvPr/>
        </p:nvSpPr>
        <p:spPr bwMode="auto">
          <a:xfrm>
            <a:off x="395536" y="404664"/>
            <a:ext cx="3456384" cy="169277"/>
          </a:xfrm>
          <a:prstGeom prst="rect">
            <a:avLst/>
          </a:prstGeom>
          <a:noFill/>
        </p:spPr>
        <p:txBody>
          <a:bodyPr wrap="square" lIns="0" tIns="0" rIns="0" bIns="0">
            <a:spAutoFit/>
          </a:bodyPr>
          <a:lstStyle/>
          <a:p>
            <a:pPr algn="l" fontAlgn="auto">
              <a:spcBef>
                <a:spcPts val="0"/>
              </a:spcBef>
              <a:spcAft>
                <a:spcPts val="0"/>
              </a:spcAft>
              <a:defRPr/>
            </a:pPr>
            <a:endParaRPr lang="en-US" sz="1100"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0186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gJ0SaCiAOrk"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image" Target="../media/image24.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819400"/>
            <a:ext cx="7239000" cy="647700"/>
          </a:xfrm>
        </p:spPr>
        <p:txBody>
          <a:bodyPr/>
          <a:lstStyle/>
          <a:p>
            <a:r>
              <a:rPr lang="en-GB" sz="2800"/>
              <a:t>Day 1: Welcome </a:t>
            </a:r>
            <a:r>
              <a:rPr lang="en-GB" sz="2800" dirty="0"/>
              <a:t>and Introductions </a:t>
            </a: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707904" y="2819400"/>
            <a:ext cx="4521696" cy="753616"/>
          </a:xfrm>
        </p:spPr>
        <p:txBody>
          <a:bodyPr/>
          <a:lstStyle/>
          <a:p>
            <a:r>
              <a:rPr lang="en-GB" sz="2800" dirty="0"/>
              <a:t>Session 1: Voices of Survivors</a:t>
            </a:r>
            <a:br>
              <a:rPr lang="en-GB" sz="2800" dirty="0"/>
            </a:b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extLst>
      <p:ext uri="{BB962C8B-B14F-4D97-AF65-F5344CB8AC3E}">
        <p14:creationId xmlns:p14="http://schemas.microsoft.com/office/powerpoint/2010/main" val="371291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Warning</a:t>
            </a:r>
          </a:p>
        </p:txBody>
      </p:sp>
      <p:sp>
        <p:nvSpPr>
          <p:cNvPr id="3" name="Content Placeholder 2"/>
          <p:cNvSpPr>
            <a:spLocks noGrp="1"/>
          </p:cNvSpPr>
          <p:nvPr>
            <p:ph idx="1"/>
          </p:nvPr>
        </p:nvSpPr>
        <p:spPr>
          <a:xfrm>
            <a:off x="539552" y="2348880"/>
            <a:ext cx="8147248" cy="4076402"/>
          </a:xfrm>
        </p:spPr>
        <p:txBody>
          <a:bodyPr/>
          <a:lstStyle/>
          <a:p>
            <a:r>
              <a:rPr lang="en-GB" dirty="0"/>
              <a:t>Staying safe during this training – content can be heavy and saddening</a:t>
            </a:r>
          </a:p>
          <a:p>
            <a:pPr marL="0" indent="0">
              <a:buNone/>
            </a:pPr>
            <a:endParaRPr lang="en-GB" dirty="0"/>
          </a:p>
          <a:p>
            <a:r>
              <a:rPr lang="en-GB" dirty="0"/>
              <a:t>May elicit memories or past experiences</a:t>
            </a:r>
          </a:p>
          <a:p>
            <a:endParaRPr lang="en-GB" dirty="0"/>
          </a:p>
          <a:p>
            <a:r>
              <a:rPr lang="en-GB" dirty="0"/>
              <a:t>Sessions on staff care but….</a:t>
            </a:r>
          </a:p>
          <a:p>
            <a:endParaRPr lang="en-GB" dirty="0"/>
          </a:p>
          <a:p>
            <a:r>
              <a:rPr lang="en-GB" dirty="0"/>
              <a:t>Take breaks when you need to</a:t>
            </a:r>
          </a:p>
          <a:p>
            <a:pPr marL="0" indent="0">
              <a:buNone/>
            </a:pPr>
            <a:endParaRPr lang="en-GB" dirty="0"/>
          </a:p>
          <a:p>
            <a:r>
              <a:rPr lang="en-GB" dirty="0"/>
              <a:t>You can refer to the facilitators in the break for support</a:t>
            </a:r>
          </a:p>
          <a:p>
            <a:endParaRPr lang="en-GB" dirty="0"/>
          </a:p>
        </p:txBody>
      </p:sp>
    </p:spTree>
    <p:extLst>
      <p:ext uri="{BB962C8B-B14F-4D97-AF65-F5344CB8AC3E}">
        <p14:creationId xmlns:p14="http://schemas.microsoft.com/office/powerpoint/2010/main" val="51239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 of Survivors – Video / Gallery</a:t>
            </a:r>
          </a:p>
        </p:txBody>
      </p:sp>
      <p:sp>
        <p:nvSpPr>
          <p:cNvPr id="3" name="Content Placeholder 2"/>
          <p:cNvSpPr>
            <a:spLocks noGrp="1"/>
          </p:cNvSpPr>
          <p:nvPr>
            <p:ph idx="1"/>
          </p:nvPr>
        </p:nvSpPr>
        <p:spPr>
          <a:xfrm>
            <a:off x="395536" y="2234282"/>
            <a:ext cx="8291264" cy="4191000"/>
          </a:xfrm>
        </p:spPr>
        <p:txBody>
          <a:bodyPr/>
          <a:lstStyle/>
          <a:p>
            <a:pPr marL="0" indent="0">
              <a:buNone/>
            </a:pPr>
            <a:endParaRPr lang="en-GB" dirty="0">
              <a:hlinkClick r:id="" action="ppaction://noaction"/>
            </a:endParaRPr>
          </a:p>
          <a:p>
            <a:r>
              <a:rPr lang="en-GB" dirty="0">
                <a:hlinkClick r:id="rId3"/>
              </a:rPr>
              <a:t>https://www.youtube.com/watch?v=gJ0SaCiAOrk</a:t>
            </a:r>
            <a:endParaRPr lang="en-GB" dirty="0"/>
          </a:p>
          <a:p>
            <a:endParaRPr lang="nb-NO" dirty="0"/>
          </a:p>
          <a:p>
            <a:endParaRPr lang="en-GB" dirty="0"/>
          </a:p>
        </p:txBody>
      </p:sp>
    </p:spTree>
    <p:extLst>
      <p:ext uri="{BB962C8B-B14F-4D97-AF65-F5344CB8AC3E}">
        <p14:creationId xmlns:p14="http://schemas.microsoft.com/office/powerpoint/2010/main" val="299156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p>
        </p:txBody>
      </p:sp>
      <p:sp>
        <p:nvSpPr>
          <p:cNvPr id="3" name="Content Placeholder 2"/>
          <p:cNvSpPr>
            <a:spLocks noGrp="1"/>
          </p:cNvSpPr>
          <p:nvPr>
            <p:ph idx="1"/>
          </p:nvPr>
        </p:nvSpPr>
        <p:spPr>
          <a:xfrm>
            <a:off x="683568" y="2348880"/>
            <a:ext cx="6858000" cy="4191000"/>
          </a:xfrm>
        </p:spPr>
        <p:txBody>
          <a:bodyPr/>
          <a:lstStyle/>
          <a:p>
            <a:pPr lvl="0"/>
            <a:r>
              <a:rPr lang="en-GB" dirty="0"/>
              <a:t>What is the form of SGBV in this story?</a:t>
            </a:r>
          </a:p>
          <a:p>
            <a:pPr lvl="0"/>
            <a:r>
              <a:rPr lang="en-GB" dirty="0"/>
              <a:t>What are the impacts for the survivors’ daily life?</a:t>
            </a:r>
          </a:p>
          <a:p>
            <a:pPr lvl="0"/>
            <a:r>
              <a:rPr lang="en-GB" dirty="0"/>
              <a:t>What impacts for their family?</a:t>
            </a:r>
          </a:p>
          <a:p>
            <a:pPr lvl="0"/>
            <a:r>
              <a:rPr lang="en-GB" dirty="0"/>
              <a:t>How do persons around the survivor react?</a:t>
            </a:r>
          </a:p>
          <a:p>
            <a:pPr lvl="0"/>
            <a:r>
              <a:rPr lang="en-GB" dirty="0"/>
              <a:t>What supports do the survivors need?</a:t>
            </a:r>
          </a:p>
          <a:p>
            <a:r>
              <a:rPr lang="en-GB" dirty="0"/>
              <a:t>What supports do they receive?</a:t>
            </a:r>
          </a:p>
        </p:txBody>
      </p:sp>
    </p:spTree>
    <p:extLst>
      <p:ext uri="{BB962C8B-B14F-4D97-AF65-F5344CB8AC3E}">
        <p14:creationId xmlns:p14="http://schemas.microsoft.com/office/powerpoint/2010/main" val="85546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843808" y="2819400"/>
            <a:ext cx="5385792" cy="681608"/>
          </a:xfrm>
        </p:spPr>
        <p:txBody>
          <a:bodyPr/>
          <a:lstStyle/>
          <a:p>
            <a:r>
              <a:rPr lang="en-GB" sz="2800" dirty="0"/>
              <a:t>Session 2: Key Concepts and the Role of the Red Cross Red Crescent Movement</a:t>
            </a:r>
            <a:br>
              <a:rPr lang="en-GB" sz="2800" dirty="0"/>
            </a:b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extLst>
      <p:ext uri="{BB962C8B-B14F-4D97-AF65-F5344CB8AC3E}">
        <p14:creationId xmlns:p14="http://schemas.microsoft.com/office/powerpoint/2010/main" val="100559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concepts QUIZ</a:t>
            </a:r>
          </a:p>
        </p:txBody>
      </p:sp>
      <p:sp>
        <p:nvSpPr>
          <p:cNvPr id="3" name="Content Placeholder 2"/>
          <p:cNvSpPr>
            <a:spLocks noGrp="1"/>
          </p:cNvSpPr>
          <p:nvPr>
            <p:ph idx="1"/>
          </p:nvPr>
        </p:nvSpPr>
        <p:spPr>
          <a:xfrm>
            <a:off x="539552" y="2420888"/>
            <a:ext cx="6858000" cy="4191000"/>
          </a:xfrm>
        </p:spPr>
        <p:txBody>
          <a:bodyPr/>
          <a:lstStyle/>
          <a:p>
            <a:r>
              <a:rPr lang="en-GB" dirty="0"/>
              <a:t>A quiz on key concepts</a:t>
            </a:r>
          </a:p>
          <a:p>
            <a:endParaRPr lang="en-GB" dirty="0"/>
          </a:p>
          <a:p>
            <a:endParaRPr lang="en-GB" dirty="0"/>
          </a:p>
          <a:p>
            <a:r>
              <a:rPr lang="en-GB" dirty="0"/>
              <a:t>This quiz will take 15 minutes</a:t>
            </a:r>
          </a:p>
          <a:p>
            <a:r>
              <a:rPr lang="en-GB" dirty="0"/>
              <a:t>We will discuss the answers together</a:t>
            </a:r>
          </a:p>
          <a:p>
            <a:pPr marL="0" indent="0">
              <a:buNone/>
            </a:pPr>
            <a:endParaRPr lang="en-GB" dirty="0"/>
          </a:p>
        </p:txBody>
      </p:sp>
    </p:spTree>
    <p:extLst>
      <p:ext uri="{BB962C8B-B14F-4D97-AF65-F5344CB8AC3E}">
        <p14:creationId xmlns:p14="http://schemas.microsoft.com/office/powerpoint/2010/main" val="3969429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answers</a:t>
            </a:r>
          </a:p>
        </p:txBody>
      </p:sp>
      <p:sp>
        <p:nvSpPr>
          <p:cNvPr id="3" name="Content Placeholder 2"/>
          <p:cNvSpPr>
            <a:spLocks noGrp="1"/>
          </p:cNvSpPr>
          <p:nvPr>
            <p:ph idx="1"/>
          </p:nvPr>
        </p:nvSpPr>
        <p:spPr>
          <a:xfrm>
            <a:off x="395536" y="2348880"/>
            <a:ext cx="8291264" cy="4076402"/>
          </a:xfrm>
        </p:spPr>
        <p:txBody>
          <a:bodyPr/>
          <a:lstStyle/>
          <a:p>
            <a:r>
              <a:rPr lang="en-GB" dirty="0"/>
              <a:t>What does SGBV stand for?</a:t>
            </a:r>
          </a:p>
          <a:p>
            <a:pPr lvl="1"/>
            <a:r>
              <a:rPr lang="en-GB" dirty="0"/>
              <a:t>Sexual and Gender-based Violence</a:t>
            </a:r>
          </a:p>
          <a:p>
            <a:pPr lvl="1"/>
            <a:r>
              <a:rPr lang="en-GB" dirty="0"/>
              <a:t>Sexual and Gross Bodily Violence</a:t>
            </a:r>
          </a:p>
          <a:p>
            <a:pPr lvl="1"/>
            <a:r>
              <a:rPr lang="en-GB" dirty="0"/>
              <a:t>Sexual or Gendered Bullying and Violence</a:t>
            </a:r>
          </a:p>
          <a:p>
            <a:endParaRPr lang="en-GB" dirty="0"/>
          </a:p>
          <a:p>
            <a:r>
              <a:rPr lang="en-GB" dirty="0"/>
              <a:t>What is SGBV?</a:t>
            </a:r>
          </a:p>
          <a:p>
            <a:pPr lvl="1"/>
            <a:r>
              <a:rPr lang="en-GB" dirty="0"/>
              <a:t>Physical, sexual, psychological or economic violence against a person because of their gender</a:t>
            </a:r>
          </a:p>
          <a:p>
            <a:pPr lvl="1"/>
            <a:r>
              <a:rPr lang="en-GB" dirty="0"/>
              <a:t>Violence during wars and conflict</a:t>
            </a:r>
          </a:p>
          <a:p>
            <a:pPr lvl="1"/>
            <a:r>
              <a:rPr lang="en-GB" dirty="0"/>
              <a:t>Physical violence against women only</a:t>
            </a:r>
          </a:p>
        </p:txBody>
      </p:sp>
    </p:spTree>
    <p:extLst>
      <p:ext uri="{BB962C8B-B14F-4D97-AF65-F5344CB8AC3E}">
        <p14:creationId xmlns:p14="http://schemas.microsoft.com/office/powerpoint/2010/main" val="3150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
                                            <p:txEl>
                                              <p:pRg st="1" end="1"/>
                                            </p:txEl>
                                          </p:spTgt>
                                        </p:tgtEl>
                                      </p:cBhvr>
                                    </p:animEffect>
                                    <p:animScale>
                                      <p:cBhvr>
                                        <p:cTn id="15" dur="250" autoRev="1" fill="hold"/>
                                        <p:tgtEl>
                                          <p:spTgt spid="3">
                                            <p:txEl>
                                              <p:pRg st="1" end="1"/>
                                            </p:txEl>
                                          </p:spTgt>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250" autoRev="1" fill="remove"/>
                                        <p:tgtEl>
                                          <p:spTgt spid="3">
                                            <p:txEl>
                                              <p:pRg st="6" end="6"/>
                                            </p:txEl>
                                          </p:spTgt>
                                        </p:tgtEl>
                                        <p:attrNameLst>
                                          <p:attrName>style.color</p:attrName>
                                        </p:attrNameLst>
                                      </p:cBhvr>
                                      <p:to>
                                        <a:schemeClr val="bg1"/>
                                      </p:to>
                                    </p:animClr>
                                    <p:animClr clrSpc="rgb" dir="cw">
                                      <p:cBhvr>
                                        <p:cTn id="28" dur="250" autoRev="1" fill="remove"/>
                                        <p:tgtEl>
                                          <p:spTgt spid="3">
                                            <p:txEl>
                                              <p:pRg st="6" end="6"/>
                                            </p:txEl>
                                          </p:spTgt>
                                        </p:tgtEl>
                                        <p:attrNameLst>
                                          <p:attrName>fillcolor</p:attrName>
                                        </p:attrNameLst>
                                      </p:cBhvr>
                                      <p:to>
                                        <a:schemeClr val="bg1"/>
                                      </p:to>
                                    </p:animClr>
                                    <p:set>
                                      <p:cBhvr>
                                        <p:cTn id="29" dur="250" autoRev="1" fill="remove"/>
                                        <p:tgtEl>
                                          <p:spTgt spid="3">
                                            <p:txEl>
                                              <p:pRg st="6" end="6"/>
                                            </p:txEl>
                                          </p:spTgt>
                                        </p:tgtEl>
                                        <p:attrNameLst>
                                          <p:attrName>fill.type</p:attrName>
                                        </p:attrNameLst>
                                      </p:cBhvr>
                                      <p:to>
                                        <p:strVal val="solid"/>
                                      </p:to>
                                    </p:set>
                                    <p:set>
                                      <p:cBhvr>
                                        <p:cTn id="30" dur="250" autoRev="1" fill="remove"/>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2234282"/>
            <a:ext cx="8291264" cy="4191000"/>
          </a:xfrm>
        </p:spPr>
        <p:txBody>
          <a:bodyPr/>
          <a:lstStyle/>
          <a:p>
            <a:r>
              <a:rPr lang="en-GB" sz="1600" dirty="0"/>
              <a:t>Violence studies from 86 countries across Africa, the Americas, Eastern Mediterranean, Europe, South-East Asia and the Western Pacific, show that up to _____% of women have experienced </a:t>
            </a:r>
            <a:r>
              <a:rPr lang="en-GB" sz="1600" b="1" dirty="0"/>
              <a:t>physical and/or sexual violence</a:t>
            </a:r>
            <a:r>
              <a:rPr lang="en-GB" sz="1600" dirty="0"/>
              <a:t> in their lifetime from </a:t>
            </a:r>
            <a:r>
              <a:rPr lang="en-GB" sz="1600" b="1" dirty="0"/>
              <a:t>an intimate partner </a:t>
            </a:r>
            <a:r>
              <a:rPr lang="en-GB" sz="1600" dirty="0"/>
              <a:t>(a husband, a boyfriend, or spouse)</a:t>
            </a:r>
          </a:p>
          <a:p>
            <a:pPr lvl="0"/>
            <a:r>
              <a:rPr lang="en-GB" sz="1600" dirty="0"/>
              <a:t>28%</a:t>
            </a:r>
          </a:p>
          <a:p>
            <a:pPr lvl="0"/>
            <a:r>
              <a:rPr lang="en-GB" sz="1600" dirty="0"/>
              <a:t>68%</a:t>
            </a:r>
          </a:p>
          <a:p>
            <a:pPr lvl="0"/>
            <a:r>
              <a:rPr lang="en-GB" sz="1600" dirty="0"/>
              <a:t>88%</a:t>
            </a:r>
          </a:p>
          <a:p>
            <a:pPr marL="0" lvl="0" indent="0">
              <a:buNone/>
            </a:pPr>
            <a:endParaRPr lang="en-GB" sz="1600" dirty="0"/>
          </a:p>
          <a:p>
            <a:r>
              <a:rPr lang="en-GB" sz="1600" dirty="0"/>
              <a:t>Globally, 1 out of every _____women will become a victim of </a:t>
            </a:r>
            <a:r>
              <a:rPr lang="en-GB" sz="1600" b="1" dirty="0"/>
              <a:t>rape</a:t>
            </a:r>
            <a:r>
              <a:rPr lang="en-GB" sz="1600" dirty="0"/>
              <a:t> or </a:t>
            </a:r>
            <a:r>
              <a:rPr lang="en-GB" sz="1600" b="1" dirty="0"/>
              <a:t>attempted rape</a:t>
            </a:r>
            <a:r>
              <a:rPr lang="en-GB" sz="1600" dirty="0"/>
              <a:t> over the course of her lifetime (</a:t>
            </a:r>
            <a:r>
              <a:rPr lang="en-GB" sz="1600" dirty="0" err="1"/>
              <a:t>Heise</a:t>
            </a:r>
            <a:r>
              <a:rPr lang="en-GB" sz="1600" dirty="0"/>
              <a:t>, Ellsberg, and </a:t>
            </a:r>
            <a:r>
              <a:rPr lang="en-GB" sz="1600" dirty="0" err="1"/>
              <a:t>Gottemoeller</a:t>
            </a:r>
            <a:r>
              <a:rPr lang="en-GB" sz="1600" dirty="0"/>
              <a:t> 1999)</a:t>
            </a:r>
          </a:p>
          <a:p>
            <a:pPr lvl="0"/>
            <a:r>
              <a:rPr lang="en-GB" sz="1600" dirty="0"/>
              <a:t>3</a:t>
            </a:r>
          </a:p>
          <a:p>
            <a:pPr lvl="0"/>
            <a:r>
              <a:rPr lang="en-GB" sz="1600" dirty="0"/>
              <a:t>5</a:t>
            </a:r>
          </a:p>
          <a:p>
            <a:pPr lvl="0"/>
            <a:r>
              <a:rPr lang="en-GB" sz="1600" dirty="0"/>
              <a:t>10</a:t>
            </a:r>
          </a:p>
          <a:p>
            <a:endParaRPr lang="en-GB" sz="1600" dirty="0"/>
          </a:p>
        </p:txBody>
      </p:sp>
    </p:spTree>
    <p:extLst>
      <p:ext uri="{BB962C8B-B14F-4D97-AF65-F5344CB8AC3E}">
        <p14:creationId xmlns:p14="http://schemas.microsoft.com/office/powerpoint/2010/main" val="15545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2" end="2"/>
                                            </p:txEl>
                                          </p:spTgt>
                                        </p:tgtEl>
                                        <p:attrNameLst>
                                          <p:attrName>r</p:attrName>
                                        </p:attrNameLst>
                                      </p:cBhvr>
                                    </p:animRot>
                                    <p:animRot by="-240000">
                                      <p:cBhvr>
                                        <p:cTn id="7" dur="200" fill="hold">
                                          <p:stCondLst>
                                            <p:cond delay="200"/>
                                          </p:stCondLst>
                                        </p:cTn>
                                        <p:tgtEl>
                                          <p:spTgt spid="3">
                                            <p:txEl>
                                              <p:pRg st="2" end="2"/>
                                            </p:txEl>
                                          </p:spTgt>
                                        </p:tgtEl>
                                        <p:attrNameLst>
                                          <p:attrName>r</p:attrName>
                                        </p:attrNameLst>
                                      </p:cBhvr>
                                    </p:animRot>
                                    <p:animRot by="240000">
                                      <p:cBhvr>
                                        <p:cTn id="8" dur="200" fill="hold">
                                          <p:stCondLst>
                                            <p:cond delay="400"/>
                                          </p:stCondLst>
                                        </p:cTn>
                                        <p:tgtEl>
                                          <p:spTgt spid="3">
                                            <p:txEl>
                                              <p:pRg st="2" end="2"/>
                                            </p:txEl>
                                          </p:spTgt>
                                        </p:tgtEl>
                                        <p:attrNameLst>
                                          <p:attrName>r</p:attrName>
                                        </p:attrNameLst>
                                      </p:cBhvr>
                                    </p:animRot>
                                    <p:animRot by="-240000">
                                      <p:cBhvr>
                                        <p:cTn id="9" dur="200" fill="hold">
                                          <p:stCondLst>
                                            <p:cond delay="600"/>
                                          </p:stCondLst>
                                        </p:cTn>
                                        <p:tgtEl>
                                          <p:spTgt spid="3">
                                            <p:txEl>
                                              <p:pRg st="2" end="2"/>
                                            </p:txEl>
                                          </p:spTgt>
                                        </p:tgtEl>
                                        <p:attrNameLst>
                                          <p:attrName>r</p:attrName>
                                        </p:attrNameLst>
                                      </p:cBhvr>
                                    </p:animRot>
                                    <p:animRot by="120000">
                                      <p:cBhvr>
                                        <p:cTn id="10" dur="200" fill="hold">
                                          <p:stCondLst>
                                            <p:cond delay="800"/>
                                          </p:stCondLst>
                                        </p:cTn>
                                        <p:tgtEl>
                                          <p:spTgt spid="3">
                                            <p:txEl>
                                              <p:pRg st="2" end="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9552" y="2348880"/>
            <a:ext cx="8147248" cy="4076402"/>
          </a:xfrm>
        </p:spPr>
        <p:txBody>
          <a:bodyPr/>
          <a:lstStyle/>
          <a:p>
            <a:pPr lvl="0"/>
            <a:r>
              <a:rPr lang="en-US" dirty="0"/>
              <a:t>What % of women have reported experiencing physical violence by either an intimate and/or non intimate partner in their lifetime, in </a:t>
            </a:r>
            <a:r>
              <a:rPr lang="en-US" b="1" dirty="0"/>
              <a:t>a) Cambodia ____%</a:t>
            </a:r>
            <a:r>
              <a:rPr lang="en-US" dirty="0"/>
              <a:t> and b) </a:t>
            </a:r>
            <a:r>
              <a:rPr lang="en-US" b="1" dirty="0"/>
              <a:t>Vietnam _____%</a:t>
            </a:r>
            <a:endParaRPr lang="en-GB" b="1" dirty="0"/>
          </a:p>
          <a:p>
            <a:pPr lvl="0"/>
            <a:endParaRPr lang="en-US" dirty="0"/>
          </a:p>
          <a:p>
            <a:pPr lvl="0"/>
            <a:r>
              <a:rPr lang="en-US" dirty="0"/>
              <a:t>5%</a:t>
            </a:r>
            <a:endParaRPr lang="en-GB" dirty="0"/>
          </a:p>
          <a:p>
            <a:pPr lvl="0"/>
            <a:r>
              <a:rPr lang="en-US" dirty="0"/>
              <a:t>13%</a:t>
            </a:r>
            <a:endParaRPr lang="en-GB" dirty="0"/>
          </a:p>
          <a:p>
            <a:pPr lvl="0"/>
            <a:r>
              <a:rPr lang="en-US" dirty="0"/>
              <a:t>22%</a:t>
            </a:r>
            <a:endParaRPr lang="en-GB" dirty="0"/>
          </a:p>
          <a:p>
            <a:pPr lvl="0"/>
            <a:r>
              <a:rPr lang="en-US" dirty="0"/>
              <a:t>35%</a:t>
            </a:r>
            <a:endParaRPr lang="en-GB" dirty="0"/>
          </a:p>
          <a:p>
            <a:pPr lvl="0"/>
            <a:r>
              <a:rPr lang="en-US" dirty="0"/>
              <a:t>50%</a:t>
            </a:r>
            <a:endParaRPr lang="en-GB" dirty="0"/>
          </a:p>
          <a:p>
            <a:endParaRPr lang="en-GB" dirty="0"/>
          </a:p>
        </p:txBody>
      </p:sp>
    </p:spTree>
    <p:extLst>
      <p:ext uri="{BB962C8B-B14F-4D97-AF65-F5344CB8AC3E}">
        <p14:creationId xmlns:p14="http://schemas.microsoft.com/office/powerpoint/2010/main" val="2267117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9552" y="2348880"/>
            <a:ext cx="8147248" cy="4076402"/>
          </a:xfrm>
        </p:spPr>
        <p:txBody>
          <a:bodyPr/>
          <a:lstStyle/>
          <a:p>
            <a:pPr lvl="0"/>
            <a:r>
              <a:rPr lang="en-US" dirty="0"/>
              <a:t>What % of women have reported experiencing physical violence by either an intimate and/or non intimate partner in their lifetime, in </a:t>
            </a:r>
            <a:r>
              <a:rPr lang="en-US" b="1" dirty="0"/>
              <a:t>a) Cambodia ____%</a:t>
            </a:r>
            <a:r>
              <a:rPr lang="en-US" dirty="0"/>
              <a:t> and b) </a:t>
            </a:r>
            <a:r>
              <a:rPr lang="en-US" b="1" dirty="0"/>
              <a:t>Vietnam _____%</a:t>
            </a:r>
            <a:endParaRPr lang="en-GB" b="1" dirty="0"/>
          </a:p>
          <a:p>
            <a:pPr lvl="0"/>
            <a:endParaRPr lang="en-US" dirty="0"/>
          </a:p>
          <a:p>
            <a:pPr lvl="0"/>
            <a:endParaRPr lang="en-US" dirty="0"/>
          </a:p>
          <a:p>
            <a:pPr lvl="0"/>
            <a:endParaRPr lang="en-US" dirty="0"/>
          </a:p>
          <a:p>
            <a:pPr lvl="0"/>
            <a:r>
              <a:rPr lang="en-US" dirty="0"/>
              <a:t>22%</a:t>
            </a:r>
            <a:endParaRPr lang="en-GB" dirty="0"/>
          </a:p>
          <a:p>
            <a:pPr lvl="0"/>
            <a:r>
              <a:rPr lang="en-US" dirty="0"/>
              <a:t>35%</a:t>
            </a:r>
            <a:endParaRPr lang="en-GB" dirty="0"/>
          </a:p>
          <a:p>
            <a:endParaRPr lang="en-GB" dirty="0"/>
          </a:p>
        </p:txBody>
      </p:sp>
    </p:spTree>
    <p:extLst>
      <p:ext uri="{BB962C8B-B14F-4D97-AF65-F5344CB8AC3E}">
        <p14:creationId xmlns:p14="http://schemas.microsoft.com/office/powerpoint/2010/main" val="424605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a:t>
            </a:r>
          </a:p>
        </p:txBody>
      </p:sp>
      <p:sp>
        <p:nvSpPr>
          <p:cNvPr id="3" name="Content Placeholder 2"/>
          <p:cNvSpPr>
            <a:spLocks noGrp="1"/>
          </p:cNvSpPr>
          <p:nvPr>
            <p:ph idx="1"/>
          </p:nvPr>
        </p:nvSpPr>
        <p:spPr>
          <a:xfrm>
            <a:off x="395536" y="2234282"/>
            <a:ext cx="8291264" cy="4191000"/>
          </a:xfrm>
        </p:spPr>
        <p:txBody>
          <a:bodyPr/>
          <a:lstStyle/>
          <a:p>
            <a:endParaRPr lang="en-GB" dirty="0"/>
          </a:p>
          <a:p>
            <a:r>
              <a:rPr lang="en-GB" dirty="0"/>
              <a:t>Thank you to the Philippines Red Cross and IFRC Philippines! </a:t>
            </a:r>
          </a:p>
          <a:p>
            <a:pPr marL="0" indent="0">
              <a:buNone/>
            </a:pPr>
            <a:endParaRPr lang="en-GB" dirty="0"/>
          </a:p>
          <a:p>
            <a:r>
              <a:rPr lang="en-GB" dirty="0"/>
              <a:t>Introductions </a:t>
            </a:r>
          </a:p>
          <a:p>
            <a:pPr lvl="1"/>
            <a:r>
              <a:rPr lang="en-GB" dirty="0"/>
              <a:t>Name</a:t>
            </a:r>
          </a:p>
          <a:p>
            <a:pPr lvl="1"/>
            <a:r>
              <a:rPr lang="en-GB" dirty="0"/>
              <a:t>Professional background</a:t>
            </a:r>
          </a:p>
          <a:p>
            <a:pPr lvl="1"/>
            <a:r>
              <a:rPr lang="en-GB" dirty="0"/>
              <a:t># years working in programmes related to gender/SGBV</a:t>
            </a:r>
          </a:p>
        </p:txBody>
      </p:sp>
    </p:spTree>
    <p:extLst>
      <p:ext uri="{BB962C8B-B14F-4D97-AF65-F5344CB8AC3E}">
        <p14:creationId xmlns:p14="http://schemas.microsoft.com/office/powerpoint/2010/main" val="1004718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2234282"/>
            <a:ext cx="8291264" cy="4191000"/>
          </a:xfrm>
        </p:spPr>
        <p:txBody>
          <a:bodyPr/>
          <a:lstStyle/>
          <a:p>
            <a:r>
              <a:rPr lang="en-GB" dirty="0"/>
              <a:t>Gender-based Violence is known to increase after disasters?</a:t>
            </a:r>
          </a:p>
          <a:p>
            <a:pPr lvl="1"/>
            <a:r>
              <a:rPr lang="en-GB" sz="2200" dirty="0"/>
              <a:t>True</a:t>
            </a:r>
          </a:p>
          <a:p>
            <a:pPr lvl="1"/>
            <a:r>
              <a:rPr lang="en-GB" sz="2200" dirty="0"/>
              <a:t>False</a:t>
            </a:r>
          </a:p>
          <a:p>
            <a:pPr lvl="1"/>
            <a:r>
              <a:rPr lang="en-GB" sz="2200" dirty="0"/>
              <a:t>Not enough evidence</a:t>
            </a:r>
          </a:p>
          <a:p>
            <a:endParaRPr lang="en-GB" dirty="0"/>
          </a:p>
          <a:p>
            <a:pPr lvl="0"/>
            <a:endParaRPr lang="en-GB" sz="2200" dirty="0"/>
          </a:p>
        </p:txBody>
      </p:sp>
    </p:spTree>
    <p:extLst>
      <p:ext uri="{BB962C8B-B14F-4D97-AF65-F5344CB8AC3E}">
        <p14:creationId xmlns:p14="http://schemas.microsoft.com/office/powerpoint/2010/main" val="87266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1" end="1"/>
                                            </p:txEl>
                                          </p:spTgt>
                                        </p:tgtEl>
                                        <p:attrNameLst>
                                          <p:attrName>style.color</p:attrName>
                                        </p:attrNameLst>
                                      </p:cBhvr>
                                      <p:to>
                                        <a:schemeClr val="bg1"/>
                                      </p:to>
                                    </p:animClr>
                                    <p:animClr clrSpc="rgb" dir="cw">
                                      <p:cBhvr>
                                        <p:cTn id="7" dur="250" autoRev="1" fill="remove"/>
                                        <p:tgtEl>
                                          <p:spTgt spid="3">
                                            <p:txEl>
                                              <p:pRg st="1" end="1"/>
                                            </p:txEl>
                                          </p:spTgt>
                                        </p:tgtEl>
                                        <p:attrNameLst>
                                          <p:attrName>fillcolor</p:attrName>
                                        </p:attrNameLst>
                                      </p:cBhvr>
                                      <p:to>
                                        <a:schemeClr val="bg1"/>
                                      </p:to>
                                    </p:animClr>
                                    <p:set>
                                      <p:cBhvr>
                                        <p:cTn id="8" dur="250" autoRev="1" fill="remove"/>
                                        <p:tgtEl>
                                          <p:spTgt spid="3">
                                            <p:txEl>
                                              <p:pRg st="1" end="1"/>
                                            </p:txEl>
                                          </p:spTgt>
                                        </p:tgtEl>
                                        <p:attrNameLst>
                                          <p:attrName>fill.type</p:attrName>
                                        </p:attrNameLst>
                                      </p:cBhvr>
                                      <p:to>
                                        <p:strVal val="solid"/>
                                      </p:to>
                                    </p:set>
                                    <p:set>
                                      <p:cBhvr>
                                        <p:cTn id="9"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2276872"/>
            <a:ext cx="8291264" cy="4148410"/>
          </a:xfrm>
        </p:spPr>
        <p:txBody>
          <a:bodyPr/>
          <a:lstStyle/>
          <a:p>
            <a:pPr lvl="0"/>
            <a:r>
              <a:rPr lang="en-US" dirty="0"/>
              <a:t>In the Philippines (in </a:t>
            </a:r>
            <a:r>
              <a:rPr lang="en-US" dirty="0" err="1"/>
              <a:t>Compostela</a:t>
            </a:r>
            <a:r>
              <a:rPr lang="en-US" dirty="0"/>
              <a:t> Valley), from January 2012 to December 2012 (12 month period) there were </a:t>
            </a:r>
            <a:r>
              <a:rPr lang="en-US" b="1" dirty="0"/>
              <a:t>40 reported GBV cases</a:t>
            </a:r>
            <a:r>
              <a:rPr lang="en-US" dirty="0"/>
              <a:t>. This was before Typhoon Pablo. After the typhoon, between December 2012 to April 2013 (4 month period), how many reported GBV cases were there?</a:t>
            </a:r>
            <a:endParaRPr lang="en-GB" dirty="0"/>
          </a:p>
          <a:p>
            <a:pPr lvl="2"/>
            <a:r>
              <a:rPr lang="en-US" sz="2200" dirty="0"/>
              <a:t>50</a:t>
            </a:r>
            <a:endParaRPr lang="en-GB" sz="2200" dirty="0"/>
          </a:p>
          <a:p>
            <a:pPr lvl="2"/>
            <a:r>
              <a:rPr lang="en-US" sz="2200" dirty="0"/>
              <a:t>90</a:t>
            </a:r>
            <a:endParaRPr lang="en-GB" sz="2200" dirty="0"/>
          </a:p>
          <a:p>
            <a:pPr lvl="2"/>
            <a:r>
              <a:rPr lang="en-US" sz="2200" dirty="0"/>
              <a:t>100</a:t>
            </a:r>
            <a:endParaRPr lang="en-GB" sz="2200" dirty="0"/>
          </a:p>
          <a:p>
            <a:pPr lvl="2"/>
            <a:r>
              <a:rPr lang="en-US" sz="2200" dirty="0"/>
              <a:t>110 </a:t>
            </a:r>
          </a:p>
          <a:p>
            <a:pPr lvl="2"/>
            <a:endParaRPr lang="en-US" sz="2200" dirty="0"/>
          </a:p>
          <a:p>
            <a:pPr marL="0" indent="0">
              <a:buNone/>
            </a:pPr>
            <a:endParaRPr lang="en-GB" dirty="0"/>
          </a:p>
        </p:txBody>
      </p:sp>
    </p:spTree>
    <p:extLst>
      <p:ext uri="{BB962C8B-B14F-4D97-AF65-F5344CB8AC3E}">
        <p14:creationId xmlns:p14="http://schemas.microsoft.com/office/powerpoint/2010/main" val="122557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2276872"/>
            <a:ext cx="8291264" cy="4148410"/>
          </a:xfrm>
        </p:spPr>
        <p:txBody>
          <a:bodyPr/>
          <a:lstStyle/>
          <a:p>
            <a:pPr lvl="0"/>
            <a:r>
              <a:rPr lang="en-US" dirty="0"/>
              <a:t>In the Philippines (in </a:t>
            </a:r>
            <a:r>
              <a:rPr lang="en-US" dirty="0" err="1"/>
              <a:t>Compostela</a:t>
            </a:r>
            <a:r>
              <a:rPr lang="en-US" dirty="0"/>
              <a:t> Valley), from January 2012 to December 2012 (12 month period) there were </a:t>
            </a:r>
            <a:r>
              <a:rPr lang="en-US" b="1" dirty="0"/>
              <a:t>40 reported GBV cases</a:t>
            </a:r>
            <a:r>
              <a:rPr lang="en-US" dirty="0"/>
              <a:t>. This was before Typhoon Pablo. After the typhoon, between December 2012 to April 2013 (4 month period), how many reported GBV cases were there?</a:t>
            </a:r>
            <a:endParaRPr lang="en-GB" dirty="0"/>
          </a:p>
          <a:p>
            <a:pPr lvl="2"/>
            <a:endParaRPr lang="en-US" sz="2200" dirty="0"/>
          </a:p>
          <a:p>
            <a:pPr lvl="2"/>
            <a:endParaRPr lang="en-US" sz="2200" dirty="0"/>
          </a:p>
          <a:p>
            <a:pPr lvl="2"/>
            <a:endParaRPr lang="en-US" sz="2200" dirty="0"/>
          </a:p>
          <a:p>
            <a:pPr lvl="2"/>
            <a:r>
              <a:rPr lang="en-US" sz="2200" dirty="0"/>
              <a:t>110 </a:t>
            </a:r>
          </a:p>
          <a:p>
            <a:pPr lvl="2"/>
            <a:endParaRPr lang="en-US" sz="2200" dirty="0"/>
          </a:p>
          <a:p>
            <a:pPr marL="0" indent="0">
              <a:buNone/>
            </a:pPr>
            <a:endParaRPr lang="en-GB" dirty="0"/>
          </a:p>
        </p:txBody>
      </p:sp>
    </p:spTree>
    <p:extLst>
      <p:ext uri="{BB962C8B-B14F-4D97-AF65-F5344CB8AC3E}">
        <p14:creationId xmlns:p14="http://schemas.microsoft.com/office/powerpoint/2010/main" val="196279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2276872"/>
            <a:ext cx="8291264" cy="4148410"/>
          </a:xfrm>
        </p:spPr>
        <p:txBody>
          <a:bodyPr/>
          <a:lstStyle/>
          <a:p>
            <a:r>
              <a:rPr lang="en-GB" dirty="0"/>
              <a:t>Male survivors of Gender-based Violence may be less likely to report violence because of:</a:t>
            </a:r>
          </a:p>
          <a:p>
            <a:pPr lvl="1"/>
            <a:r>
              <a:rPr lang="en-GB" dirty="0"/>
              <a:t>Individual factors – shame, fear for safety, health fears </a:t>
            </a:r>
          </a:p>
          <a:p>
            <a:pPr lvl="1"/>
            <a:r>
              <a:rPr lang="en-GB" dirty="0"/>
              <a:t>Societal factors – loss of income</a:t>
            </a:r>
          </a:p>
          <a:p>
            <a:pPr lvl="1"/>
            <a:r>
              <a:rPr lang="en-GB" dirty="0"/>
              <a:t>Community factors – stigma, isolation</a:t>
            </a:r>
          </a:p>
          <a:p>
            <a:pPr lvl="1"/>
            <a:r>
              <a:rPr lang="en-GB" dirty="0"/>
              <a:t>All of the above</a:t>
            </a:r>
          </a:p>
        </p:txBody>
      </p:sp>
    </p:spTree>
    <p:extLst>
      <p:ext uri="{BB962C8B-B14F-4D97-AF65-F5344CB8AC3E}">
        <p14:creationId xmlns:p14="http://schemas.microsoft.com/office/powerpoint/2010/main" val="80419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2348880"/>
            <a:ext cx="8291264" cy="4076402"/>
          </a:xfrm>
        </p:spPr>
        <p:txBody>
          <a:bodyPr/>
          <a:lstStyle/>
          <a:p>
            <a:r>
              <a:rPr lang="en-GB" dirty="0"/>
              <a:t>The following characteristics underpin a Survivor Centred Approach:</a:t>
            </a:r>
          </a:p>
          <a:p>
            <a:pPr lvl="1"/>
            <a:r>
              <a:rPr lang="en-GB" dirty="0"/>
              <a:t>Safety, Dignity, Confidentiality, Non-Discrimination</a:t>
            </a:r>
          </a:p>
          <a:p>
            <a:pPr lvl="1"/>
            <a:r>
              <a:rPr lang="en-GB" dirty="0"/>
              <a:t>Safety, Security, Standard Response, Dignity</a:t>
            </a:r>
          </a:p>
          <a:p>
            <a:pPr lvl="1"/>
            <a:r>
              <a:rPr lang="en-GB" dirty="0"/>
              <a:t>Case management, Psychosocial Care, Healthcare</a:t>
            </a:r>
          </a:p>
          <a:p>
            <a:pPr marL="0" indent="0">
              <a:buNone/>
            </a:pPr>
            <a:endParaRPr lang="en-GB" sz="2800" dirty="0"/>
          </a:p>
          <a:p>
            <a:pPr lvl="0"/>
            <a:r>
              <a:rPr lang="en-GB" sz="2400" dirty="0"/>
              <a:t>Trafficking, for sexual exploitation, is a form of gender-based violence</a:t>
            </a:r>
            <a:endParaRPr lang="en-GB" sz="2800" dirty="0"/>
          </a:p>
          <a:p>
            <a:pPr lvl="2"/>
            <a:r>
              <a:rPr lang="en-GB" dirty="0"/>
              <a:t>True</a:t>
            </a:r>
            <a:endParaRPr lang="en-GB" sz="2400" dirty="0"/>
          </a:p>
          <a:p>
            <a:pPr lvl="2"/>
            <a:r>
              <a:rPr lang="en-GB" dirty="0"/>
              <a:t>False</a:t>
            </a:r>
            <a:endParaRPr lang="en-GB" sz="2400" dirty="0"/>
          </a:p>
          <a:p>
            <a:endParaRPr lang="en-GB" dirty="0"/>
          </a:p>
        </p:txBody>
      </p:sp>
    </p:spTree>
    <p:extLst>
      <p:ext uri="{BB962C8B-B14F-4D97-AF65-F5344CB8AC3E}">
        <p14:creationId xmlns:p14="http://schemas.microsoft.com/office/powerpoint/2010/main" val="48461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2348880"/>
            <a:ext cx="8291264" cy="4076402"/>
          </a:xfrm>
        </p:spPr>
        <p:txBody>
          <a:bodyPr/>
          <a:lstStyle/>
          <a:p>
            <a:r>
              <a:rPr lang="en-GB" dirty="0"/>
              <a:t>The following characteristics underpin a Survivor Centred Approach:</a:t>
            </a:r>
          </a:p>
          <a:p>
            <a:pPr lvl="1"/>
            <a:r>
              <a:rPr lang="en-GB" dirty="0"/>
              <a:t>Safety, Dignity, Confidentiality, Non-Discrimination</a:t>
            </a:r>
          </a:p>
          <a:p>
            <a:pPr lvl="1"/>
            <a:r>
              <a:rPr lang="en-GB" dirty="0"/>
              <a:t>Safety, Security, Standard Response, Dignity</a:t>
            </a:r>
          </a:p>
          <a:p>
            <a:pPr lvl="1"/>
            <a:r>
              <a:rPr lang="en-GB" dirty="0"/>
              <a:t>Case management, Psychosocial Care, Healthcare</a:t>
            </a:r>
          </a:p>
          <a:p>
            <a:pPr marL="0" indent="0">
              <a:buNone/>
            </a:pPr>
            <a:endParaRPr lang="en-GB" sz="2800" dirty="0"/>
          </a:p>
          <a:p>
            <a:pPr lvl="0"/>
            <a:r>
              <a:rPr lang="en-GB" sz="2400" dirty="0"/>
              <a:t>Trafficking, for sexual exploitation, is a form of gender-based violence</a:t>
            </a:r>
            <a:endParaRPr lang="en-GB" sz="2800" dirty="0"/>
          </a:p>
          <a:p>
            <a:pPr lvl="2"/>
            <a:r>
              <a:rPr lang="en-GB" dirty="0"/>
              <a:t>True</a:t>
            </a:r>
            <a:endParaRPr lang="en-GB" sz="2400" dirty="0"/>
          </a:p>
          <a:p>
            <a:endParaRPr lang="en-GB" dirty="0"/>
          </a:p>
        </p:txBody>
      </p:sp>
    </p:spTree>
    <p:extLst>
      <p:ext uri="{BB962C8B-B14F-4D97-AF65-F5344CB8AC3E}">
        <p14:creationId xmlns:p14="http://schemas.microsoft.com/office/powerpoint/2010/main" val="9169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2800" dirty="0"/>
              <a:t>Objectives for this session</a:t>
            </a:r>
            <a:endParaRPr lang="en-GB" dirty="0">
              <a:latin typeface="Arial" charset="0"/>
              <a:cs typeface="Arial" charset="0"/>
            </a:endParaRPr>
          </a:p>
        </p:txBody>
      </p:sp>
      <p:sp>
        <p:nvSpPr>
          <p:cNvPr id="11267" name="Content Placeholder 2"/>
          <p:cNvSpPr>
            <a:spLocks noGrp="1"/>
          </p:cNvSpPr>
          <p:nvPr>
            <p:ph idx="4294967295"/>
          </p:nvPr>
        </p:nvSpPr>
        <p:spPr>
          <a:xfrm>
            <a:off x="3347864" y="2204864"/>
            <a:ext cx="5338936" cy="4104456"/>
          </a:xfrm>
        </p:spPr>
        <p:txBody>
          <a:bodyPr/>
          <a:lstStyle/>
          <a:p>
            <a:pPr lvl="0"/>
            <a:r>
              <a:rPr lang="en-US" dirty="0"/>
              <a:t>Review what you learned in the Seven Moves training / online “different needs, equal opportunities” course</a:t>
            </a:r>
          </a:p>
          <a:p>
            <a:pPr lvl="0"/>
            <a:r>
              <a:rPr lang="en-US" dirty="0"/>
              <a:t>Master the key concepts of an evidence-based approach to program design and evaluation; the importance of doing no harm; the survivor-centered approach; the need for self-care during the training; </a:t>
            </a:r>
          </a:p>
          <a:p>
            <a:pPr lvl="0"/>
            <a:r>
              <a:rPr lang="en-US" dirty="0"/>
              <a:t>Review and explore your own experiences</a:t>
            </a:r>
            <a:endParaRPr lang="en-GB" dirty="0">
              <a:latin typeface="Arial" charset="0"/>
              <a:cs typeface="Arial" charset="0"/>
            </a:endParaRPr>
          </a:p>
        </p:txBody>
      </p:sp>
      <p:pic>
        <p:nvPicPr>
          <p:cNvPr id="2" name="Picture 1"/>
          <p:cNvPicPr>
            <a:picLocks noChangeAspect="1"/>
          </p:cNvPicPr>
          <p:nvPr/>
        </p:nvPicPr>
        <p:blipFill>
          <a:blip r:embed="rId2"/>
          <a:stretch>
            <a:fillRect/>
          </a:stretch>
        </p:blipFill>
        <p:spPr>
          <a:xfrm>
            <a:off x="467544" y="2204864"/>
            <a:ext cx="2664296" cy="37639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Key concepts PART I</a:t>
            </a:r>
            <a:endParaRPr lang="en-GB" dirty="0"/>
          </a:p>
        </p:txBody>
      </p:sp>
      <p:sp>
        <p:nvSpPr>
          <p:cNvPr id="3" name="Content Placeholder 2"/>
          <p:cNvSpPr>
            <a:spLocks noGrp="1"/>
          </p:cNvSpPr>
          <p:nvPr>
            <p:ph idx="1"/>
          </p:nvPr>
        </p:nvSpPr>
        <p:spPr>
          <a:xfrm>
            <a:off x="395536" y="2234281"/>
            <a:ext cx="6858000" cy="4191000"/>
          </a:xfrm>
        </p:spPr>
        <p:txBody>
          <a:bodyPr/>
          <a:lstStyle/>
          <a:p>
            <a:r>
              <a:rPr lang="en-GB" sz="2400" dirty="0"/>
              <a:t>Resolution on SGBV</a:t>
            </a:r>
          </a:p>
          <a:p>
            <a:r>
              <a:rPr lang="en-GB" sz="2400" dirty="0"/>
              <a:t>Why focus on prevention?</a:t>
            </a:r>
          </a:p>
          <a:p>
            <a:r>
              <a:rPr lang="en-GB" sz="2400" dirty="0"/>
              <a:t>The survivor-centered response</a:t>
            </a:r>
          </a:p>
          <a:p>
            <a:r>
              <a:rPr lang="en-GB" sz="2400" dirty="0"/>
              <a:t>“Do no harm”</a:t>
            </a:r>
          </a:p>
          <a:p>
            <a:r>
              <a:rPr lang="en-GB" sz="2400" dirty="0"/>
              <a:t>Self-care for staff and volunteers</a:t>
            </a:r>
          </a:p>
          <a:p>
            <a:endParaRPr lang="en-GB" dirty="0"/>
          </a:p>
        </p:txBody>
      </p:sp>
      <p:pic>
        <p:nvPicPr>
          <p:cNvPr id="4" name="Picture 3"/>
          <p:cNvPicPr>
            <a:picLocks noChangeAspect="1"/>
          </p:cNvPicPr>
          <p:nvPr/>
        </p:nvPicPr>
        <p:blipFill>
          <a:blip r:embed="rId2"/>
          <a:stretch>
            <a:fillRect/>
          </a:stretch>
        </p:blipFill>
        <p:spPr>
          <a:xfrm>
            <a:off x="5776432" y="2497086"/>
            <a:ext cx="2444026" cy="3429000"/>
          </a:xfrm>
          <a:prstGeom prst="rect">
            <a:avLst/>
          </a:prstGeom>
        </p:spPr>
      </p:pic>
    </p:spTree>
    <p:extLst>
      <p:ext uri="{BB962C8B-B14F-4D97-AF65-F5344CB8AC3E}">
        <p14:creationId xmlns:p14="http://schemas.microsoft.com/office/powerpoint/2010/main" val="89990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a:latin typeface="+mn-lt"/>
              </a:rPr>
              <a:t>Core Concepts PART I</a:t>
            </a:r>
          </a:p>
        </p:txBody>
      </p:sp>
      <p:graphicFrame>
        <p:nvGraphicFramePr>
          <p:cNvPr id="4" name="Content Placeholder 3"/>
          <p:cNvGraphicFramePr>
            <a:graphicFrameLocks noGrp="1"/>
          </p:cNvGraphicFramePr>
          <p:nvPr>
            <p:ph idx="1"/>
            <p:extLst/>
          </p:nvPr>
        </p:nvGraphicFramePr>
        <p:xfrm>
          <a:off x="143508" y="2072574"/>
          <a:ext cx="5436604" cy="3939586"/>
        </p:xfrm>
        <a:graphic>
          <a:graphicData uri="http://schemas.openxmlformats.org/drawingml/2006/table">
            <a:tbl>
              <a:tblPr firstRow="1" bandRow="1">
                <a:tableStyleId>{5C22544A-7EE6-4342-B048-85BDC9FD1C3A}</a:tableStyleId>
              </a:tblPr>
              <a:tblGrid>
                <a:gridCol w="2718302">
                  <a:extLst>
                    <a:ext uri="{9D8B030D-6E8A-4147-A177-3AD203B41FA5}">
                      <a16:colId xmlns:a16="http://schemas.microsoft.com/office/drawing/2014/main" val="20000"/>
                    </a:ext>
                  </a:extLst>
                </a:gridCol>
                <a:gridCol w="2718302">
                  <a:extLst>
                    <a:ext uri="{9D8B030D-6E8A-4147-A177-3AD203B41FA5}">
                      <a16:colId xmlns:a16="http://schemas.microsoft.com/office/drawing/2014/main" val="20001"/>
                    </a:ext>
                  </a:extLst>
                </a:gridCol>
              </a:tblGrid>
              <a:tr h="420165">
                <a:tc>
                  <a:txBody>
                    <a:bodyPr/>
                    <a:lstStyle/>
                    <a:p>
                      <a:pPr algn="ctr"/>
                      <a:r>
                        <a:rPr lang="en-GB" sz="2000" dirty="0">
                          <a:solidFill>
                            <a:schemeClr val="tx1"/>
                          </a:solidFill>
                        </a:rPr>
                        <a:t>Sex</a:t>
                      </a:r>
                    </a:p>
                  </a:txBody>
                  <a:tcPr/>
                </a:tc>
                <a:tc>
                  <a:txBody>
                    <a:bodyPr/>
                    <a:lstStyle/>
                    <a:p>
                      <a:pPr algn="ctr"/>
                      <a:r>
                        <a:rPr lang="en-GB" sz="2000" dirty="0">
                          <a:solidFill>
                            <a:schemeClr val="tx1"/>
                          </a:solidFill>
                        </a:rPr>
                        <a:t>Gender</a:t>
                      </a:r>
                    </a:p>
                  </a:txBody>
                  <a:tcPr/>
                </a:tc>
                <a:extLst>
                  <a:ext uri="{0D108BD9-81ED-4DB2-BD59-A6C34878D82A}">
                    <a16:rowId xmlns:a16="http://schemas.microsoft.com/office/drawing/2014/main" val="10000"/>
                  </a:ext>
                </a:extLst>
              </a:tr>
              <a:tr h="395449">
                <a:tc>
                  <a:txBody>
                    <a:bodyPr/>
                    <a:lstStyle/>
                    <a:p>
                      <a:r>
                        <a:rPr lang="en-GB" sz="1800" dirty="0"/>
                        <a:t>Biological</a:t>
                      </a:r>
                      <a:r>
                        <a:rPr lang="en-GB" sz="1800" baseline="0" dirty="0"/>
                        <a:t> differences</a:t>
                      </a:r>
                      <a:endParaRPr lang="en-GB" sz="1800" dirty="0"/>
                    </a:p>
                  </a:txBody>
                  <a:tcPr/>
                </a:tc>
                <a:tc>
                  <a:txBody>
                    <a:bodyPr/>
                    <a:lstStyle/>
                    <a:p>
                      <a:r>
                        <a:rPr lang="en-GB" sz="1800" dirty="0"/>
                        <a:t>Social differences</a:t>
                      </a:r>
                    </a:p>
                  </a:txBody>
                  <a:tcPr/>
                </a:tc>
                <a:extLst>
                  <a:ext uri="{0D108BD9-81ED-4DB2-BD59-A6C34878D82A}">
                    <a16:rowId xmlns:a16="http://schemas.microsoft.com/office/drawing/2014/main" val="10001"/>
                  </a:ext>
                </a:extLst>
              </a:tr>
              <a:tr h="395449">
                <a:tc>
                  <a:txBody>
                    <a:bodyPr/>
                    <a:lstStyle/>
                    <a:p>
                      <a:r>
                        <a:rPr lang="en-GB" sz="1800" dirty="0"/>
                        <a:t>Male, female, intersex*</a:t>
                      </a:r>
                    </a:p>
                  </a:txBody>
                  <a:tcPr/>
                </a:tc>
                <a:tc>
                  <a:txBody>
                    <a:bodyPr/>
                    <a:lstStyle/>
                    <a:p>
                      <a:r>
                        <a:rPr lang="en-GB" sz="1800" dirty="0"/>
                        <a:t>Masculine,</a:t>
                      </a:r>
                      <a:r>
                        <a:rPr lang="en-GB" sz="1800" baseline="0" dirty="0"/>
                        <a:t> feminine, or other</a:t>
                      </a:r>
                      <a:endParaRPr lang="en-GB" sz="1800" dirty="0"/>
                    </a:p>
                  </a:txBody>
                  <a:tcPr/>
                </a:tc>
                <a:extLst>
                  <a:ext uri="{0D108BD9-81ED-4DB2-BD59-A6C34878D82A}">
                    <a16:rowId xmlns:a16="http://schemas.microsoft.com/office/drawing/2014/main" val="10002"/>
                  </a:ext>
                </a:extLst>
              </a:tr>
              <a:tr h="1359357">
                <a:tc>
                  <a:txBody>
                    <a:bodyPr/>
                    <a:lstStyle/>
                    <a:p>
                      <a:r>
                        <a:rPr lang="en-GB" sz="1800" dirty="0"/>
                        <a:t>Born</a:t>
                      </a:r>
                      <a:r>
                        <a:rPr lang="en-GB" sz="1800" baseline="0" dirty="0"/>
                        <a:t> male or female; difficult to change</a:t>
                      </a:r>
                      <a:endParaRPr lang="en-GB" sz="1800" dirty="0"/>
                    </a:p>
                  </a:txBody>
                  <a:tcPr/>
                </a:tc>
                <a:tc>
                  <a:txBody>
                    <a:bodyPr/>
                    <a:lstStyle/>
                    <a:p>
                      <a:r>
                        <a:rPr lang="en-GB" sz="1800" dirty="0"/>
                        <a:t>We become masculine or feminine (or other).</a:t>
                      </a:r>
                      <a:r>
                        <a:rPr lang="en-GB" sz="1800" baseline="0" dirty="0"/>
                        <a:t> </a:t>
                      </a:r>
                      <a:r>
                        <a:rPr lang="en-GB" sz="1800" dirty="0"/>
                        <a:t>Changes across the life-cycle,</a:t>
                      </a:r>
                      <a:r>
                        <a:rPr lang="en-GB" sz="1800" baseline="0" dirty="0"/>
                        <a:t> within and between cultures.</a:t>
                      </a:r>
                      <a:endParaRPr lang="en-GB" sz="1800" dirty="0"/>
                    </a:p>
                  </a:txBody>
                  <a:tcPr/>
                </a:tc>
                <a:extLst>
                  <a:ext uri="{0D108BD9-81ED-4DB2-BD59-A6C34878D82A}">
                    <a16:rowId xmlns:a16="http://schemas.microsoft.com/office/drawing/2014/main" val="10003"/>
                  </a:ext>
                </a:extLst>
              </a:tr>
              <a:tr h="1020852">
                <a:tc>
                  <a:txBody>
                    <a:bodyPr/>
                    <a:lstStyle/>
                    <a:p>
                      <a:r>
                        <a:rPr lang="en-GB" sz="1800" dirty="0"/>
                        <a:t>Binary opposites</a:t>
                      </a:r>
                    </a:p>
                  </a:txBody>
                  <a:tcPr/>
                </a:tc>
                <a:tc>
                  <a:txBody>
                    <a:bodyPr/>
                    <a:lstStyle/>
                    <a:p>
                      <a:r>
                        <a:rPr lang="en-GB" sz="1800" dirty="0"/>
                        <a:t>Degrees of masculinity and femininity – society sets the bar.</a:t>
                      </a:r>
                      <a:r>
                        <a:rPr lang="en-GB" sz="1800" baseline="0" dirty="0"/>
                        <a:t> </a:t>
                      </a:r>
                      <a:endParaRPr lang="en-GB" sz="1800" dirty="0"/>
                    </a:p>
                  </a:txBody>
                  <a:tcPr/>
                </a:tc>
                <a:extLst>
                  <a:ext uri="{0D108BD9-81ED-4DB2-BD59-A6C34878D82A}">
                    <a16:rowId xmlns:a16="http://schemas.microsoft.com/office/drawing/2014/main" val="10004"/>
                  </a:ext>
                </a:extLst>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8126" y="2420888"/>
            <a:ext cx="2938330" cy="20394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890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119" y="908720"/>
            <a:ext cx="7066337" cy="1143000"/>
          </a:xfrm>
        </p:spPr>
        <p:txBody>
          <a:bodyPr/>
          <a:lstStyle/>
          <a:p>
            <a:pPr algn="ctr"/>
            <a:r>
              <a:rPr lang="en-GB" sz="3200" i="0" dirty="0">
                <a:latin typeface="+mj-lt"/>
              </a:rPr>
              <a:t>Sexual and Gender-based Violence (S/GBV)</a:t>
            </a:r>
          </a:p>
        </p:txBody>
      </p:sp>
      <p:sp>
        <p:nvSpPr>
          <p:cNvPr id="3" name="Content Placeholder 2"/>
          <p:cNvSpPr>
            <a:spLocks noGrp="1"/>
          </p:cNvSpPr>
          <p:nvPr>
            <p:ph idx="1"/>
          </p:nvPr>
        </p:nvSpPr>
        <p:spPr>
          <a:xfrm>
            <a:off x="395536" y="2132856"/>
            <a:ext cx="8424936" cy="4725144"/>
          </a:xfrm>
        </p:spPr>
        <p:txBody>
          <a:bodyPr/>
          <a:lstStyle/>
          <a:p>
            <a:pPr marL="0" indent="0" algn="just">
              <a:spcBef>
                <a:spcPts val="600"/>
              </a:spcBef>
              <a:spcAft>
                <a:spcPts val="0"/>
              </a:spcAft>
              <a:buNone/>
            </a:pPr>
            <a:r>
              <a:rPr lang="en-AU" sz="2400" dirty="0">
                <a:latin typeface="+mj-lt"/>
                <a:ea typeface="Calibri"/>
              </a:rPr>
              <a:t>An </a:t>
            </a:r>
            <a:r>
              <a:rPr lang="en-AU" sz="2400" b="1" i="1" dirty="0">
                <a:solidFill>
                  <a:srgbClr val="FF0000"/>
                </a:solidFill>
                <a:latin typeface="+mj-lt"/>
                <a:ea typeface="Calibri"/>
              </a:rPr>
              <a:t>umbrella term</a:t>
            </a:r>
            <a:r>
              <a:rPr lang="en-AU" sz="2400" dirty="0">
                <a:latin typeface="+mj-lt"/>
                <a:ea typeface="Calibri"/>
              </a:rPr>
              <a:t> for any harmful act that results in, or is likely to result in, physical, sexual or psychological harm or suffering to a person on the basis of their gender. </a:t>
            </a:r>
          </a:p>
          <a:p>
            <a:pPr marL="0" indent="0" algn="just">
              <a:spcBef>
                <a:spcPts val="600"/>
              </a:spcBef>
              <a:spcAft>
                <a:spcPts val="0"/>
              </a:spcAft>
              <a:buNone/>
            </a:pPr>
            <a:r>
              <a:rPr lang="en-AU" sz="2400" dirty="0">
                <a:latin typeface="+mj-lt"/>
                <a:ea typeface="Calibri"/>
              </a:rPr>
              <a:t>A result of gender inequality and abuse of power. </a:t>
            </a:r>
          </a:p>
          <a:p>
            <a:pPr marL="0" indent="0" algn="just">
              <a:spcBef>
                <a:spcPts val="600"/>
              </a:spcBef>
              <a:spcAft>
                <a:spcPts val="0"/>
              </a:spcAft>
              <a:buNone/>
            </a:pPr>
            <a:r>
              <a:rPr lang="en-AU" sz="2400" dirty="0">
                <a:latin typeface="+mj-lt"/>
                <a:ea typeface="Calibri"/>
              </a:rPr>
              <a:t>Includes but not limited to: </a:t>
            </a:r>
            <a:r>
              <a:rPr lang="en-AU" sz="2400" b="1" dirty="0">
                <a:latin typeface="+mj-lt"/>
                <a:ea typeface="Calibri"/>
              </a:rPr>
              <a:t>sexual violence, domestic violence, trafficking, forced/early marriage, forced prostitution, sexual exploitation and abuse, and denial of resources, opportunities and services.</a:t>
            </a:r>
          </a:p>
          <a:p>
            <a:pPr marL="0" indent="0" algn="just">
              <a:spcBef>
                <a:spcPts val="600"/>
              </a:spcBef>
              <a:spcAft>
                <a:spcPts val="0"/>
              </a:spcAft>
              <a:buNone/>
            </a:pPr>
            <a:endParaRPr lang="en-AU" sz="2400" b="1" dirty="0">
              <a:latin typeface="+mj-lt"/>
              <a:ea typeface="Calibri"/>
            </a:endParaRPr>
          </a:p>
          <a:p>
            <a:pPr algn="just">
              <a:spcBef>
                <a:spcPts val="600"/>
              </a:spcBef>
              <a:spcAft>
                <a:spcPts val="0"/>
              </a:spcAft>
            </a:pPr>
            <a:r>
              <a:rPr lang="en-AU" sz="2400" i="1" dirty="0">
                <a:latin typeface="+mj-lt"/>
                <a:ea typeface="Calibri"/>
              </a:rPr>
              <a:t>Another confusing and contested term: sexual violence, sexual and gender-based violence, violence against women and girls</a:t>
            </a:r>
            <a:endParaRPr lang="en-GB" sz="2400" i="1" dirty="0">
              <a:latin typeface="+mj-lt"/>
              <a:ea typeface="Calibri"/>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59305">
            <a:off x="293788" y="824434"/>
            <a:ext cx="1607395" cy="1037029"/>
          </a:xfrm>
          <a:prstGeom prst="rect">
            <a:avLst/>
          </a:prstGeom>
        </p:spPr>
      </p:pic>
    </p:spTree>
    <p:extLst>
      <p:ext uri="{BB962C8B-B14F-4D97-AF65-F5344CB8AC3E}">
        <p14:creationId xmlns:p14="http://schemas.microsoft.com/office/powerpoint/2010/main" val="10640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to know each other</a:t>
            </a:r>
          </a:p>
        </p:txBody>
      </p:sp>
      <p:sp>
        <p:nvSpPr>
          <p:cNvPr id="3" name="Content Placeholder 2"/>
          <p:cNvSpPr>
            <a:spLocks noGrp="1"/>
          </p:cNvSpPr>
          <p:nvPr>
            <p:ph idx="1"/>
          </p:nvPr>
        </p:nvSpPr>
        <p:spPr>
          <a:xfrm>
            <a:off x="395536" y="2492896"/>
            <a:ext cx="8291264" cy="3932386"/>
          </a:xfrm>
        </p:spPr>
        <p:txBody>
          <a:bodyPr/>
          <a:lstStyle/>
          <a:p>
            <a:r>
              <a:rPr lang="en-GB" dirty="0"/>
              <a:t>In pairs, complete the Introduction ‘pre-test’</a:t>
            </a:r>
          </a:p>
          <a:p>
            <a:endParaRPr lang="en-GB" dirty="0">
              <a:highlight>
                <a:srgbClr val="FFFF00"/>
              </a:highlight>
            </a:endParaRPr>
          </a:p>
          <a:p>
            <a:endParaRPr lang="en-GB" dirty="0">
              <a:highlight>
                <a:srgbClr val="FFFF00"/>
              </a:highlight>
            </a:endParaRPr>
          </a:p>
          <a:p>
            <a:endParaRPr lang="en-GB" dirty="0">
              <a:highlight>
                <a:srgbClr val="FFFF00"/>
              </a:highlight>
            </a:endParaRPr>
          </a:p>
          <a:p>
            <a:r>
              <a:rPr lang="en-GB" dirty="0"/>
              <a:t>The correct answers will be given at the end of the week after the post test </a:t>
            </a:r>
          </a:p>
        </p:txBody>
      </p:sp>
    </p:spTree>
    <p:extLst>
      <p:ext uri="{BB962C8B-B14F-4D97-AF65-F5344CB8AC3E}">
        <p14:creationId xmlns:p14="http://schemas.microsoft.com/office/powerpoint/2010/main" val="885850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Types of sexual and gender-based violence</a:t>
            </a:r>
          </a:p>
        </p:txBody>
      </p:sp>
      <p:sp>
        <p:nvSpPr>
          <p:cNvPr id="3" name="Content Placeholder 2"/>
          <p:cNvSpPr>
            <a:spLocks noGrp="1"/>
          </p:cNvSpPr>
          <p:nvPr>
            <p:ph idx="1"/>
          </p:nvPr>
        </p:nvSpPr>
        <p:spPr/>
        <p:txBody>
          <a:bodyPr/>
          <a:lstStyle/>
          <a:p>
            <a:r>
              <a:rPr lang="en-US" sz="1400" dirty="0"/>
              <a:t>Verbal abuse</a:t>
            </a:r>
          </a:p>
          <a:p>
            <a:r>
              <a:rPr lang="en-US" sz="1400" dirty="0"/>
              <a:t>Physical abuse</a:t>
            </a:r>
          </a:p>
          <a:p>
            <a:r>
              <a:rPr lang="en-US" sz="1400" dirty="0"/>
              <a:t>Isolation</a:t>
            </a:r>
          </a:p>
          <a:p>
            <a:r>
              <a:rPr lang="en-US" sz="1400" dirty="0"/>
              <a:t>Intimate partner violence (</a:t>
            </a:r>
            <a:r>
              <a:rPr lang="en-US" sz="1400" dirty="0" err="1"/>
              <a:t>eg</a:t>
            </a:r>
            <a:r>
              <a:rPr lang="en-US" sz="1400" dirty="0"/>
              <a:t>. domestic violence, marital rape)</a:t>
            </a:r>
          </a:p>
          <a:p>
            <a:r>
              <a:rPr lang="en-US" sz="1400" dirty="0"/>
              <a:t>Female genital mutilation</a:t>
            </a:r>
          </a:p>
          <a:p>
            <a:r>
              <a:rPr lang="en-US" sz="1400" dirty="0"/>
              <a:t>Rape</a:t>
            </a:r>
          </a:p>
          <a:p>
            <a:r>
              <a:rPr lang="en-US" sz="1400" dirty="0"/>
              <a:t>Gang rape</a:t>
            </a:r>
          </a:p>
          <a:p>
            <a:r>
              <a:rPr lang="en-US" sz="1400" dirty="0"/>
              <a:t>Sexual slavery</a:t>
            </a:r>
          </a:p>
          <a:p>
            <a:r>
              <a:rPr lang="en-US" sz="1400" dirty="0"/>
              <a:t>Indecent assault</a:t>
            </a:r>
          </a:p>
          <a:p>
            <a:r>
              <a:rPr lang="en-US" sz="1400" dirty="0"/>
              <a:t>Sexual exploitation</a:t>
            </a:r>
          </a:p>
          <a:p>
            <a:r>
              <a:rPr lang="en-US" sz="1400" dirty="0"/>
              <a:t>Forced nudity</a:t>
            </a:r>
          </a:p>
          <a:p>
            <a:r>
              <a:rPr lang="fr-CH" altLang="fr-FR" sz="1400" dirty="0" err="1"/>
              <a:t>Forced</a:t>
            </a:r>
            <a:r>
              <a:rPr lang="fr-CH" altLang="fr-FR" sz="1400" dirty="0"/>
              <a:t> </a:t>
            </a:r>
            <a:r>
              <a:rPr lang="fr-CH" altLang="fr-FR" sz="1400" dirty="0" err="1"/>
              <a:t>sterilization</a:t>
            </a:r>
            <a:r>
              <a:rPr lang="fr-CH" altLang="fr-FR" sz="1400" dirty="0"/>
              <a:t> or </a:t>
            </a:r>
            <a:r>
              <a:rPr lang="fr-CH" altLang="fr-FR" sz="1400" dirty="0" err="1"/>
              <a:t>forced</a:t>
            </a:r>
            <a:r>
              <a:rPr lang="fr-CH" altLang="fr-FR" sz="1400" dirty="0"/>
              <a:t> abortion</a:t>
            </a:r>
          </a:p>
          <a:p>
            <a:r>
              <a:rPr lang="fr-CH" altLang="fr-FR" sz="1400" dirty="0" err="1"/>
              <a:t>Forced</a:t>
            </a:r>
            <a:r>
              <a:rPr lang="fr-CH" altLang="fr-FR" sz="1400" dirty="0"/>
              <a:t> </a:t>
            </a:r>
            <a:r>
              <a:rPr lang="fr-CH" altLang="fr-FR" sz="1400" dirty="0" err="1"/>
              <a:t>pregnancy</a:t>
            </a:r>
            <a:endParaRPr lang="fr-CH" altLang="fr-FR" sz="1400" dirty="0"/>
          </a:p>
          <a:p>
            <a:r>
              <a:rPr lang="fr-CH" altLang="fr-FR" sz="1400" dirty="0" err="1"/>
              <a:t>Forced</a:t>
            </a:r>
            <a:r>
              <a:rPr lang="fr-CH" altLang="fr-FR" sz="1400" dirty="0"/>
              <a:t> </a:t>
            </a:r>
            <a:r>
              <a:rPr lang="fr-CH" altLang="fr-FR" sz="1400" dirty="0" err="1"/>
              <a:t>marriage</a:t>
            </a:r>
            <a:r>
              <a:rPr lang="fr-CH" altLang="fr-FR" sz="1400" dirty="0"/>
              <a:t>, </a:t>
            </a:r>
            <a:r>
              <a:rPr lang="fr-CH" altLang="fr-FR" sz="1400" dirty="0" err="1"/>
              <a:t>levirate</a:t>
            </a:r>
            <a:r>
              <a:rPr lang="fr-CH" altLang="fr-FR" sz="1400" dirty="0"/>
              <a:t> mariage, </a:t>
            </a:r>
            <a:r>
              <a:rPr lang="fr-CH" altLang="fr-FR" sz="1400" dirty="0" err="1"/>
              <a:t>early</a:t>
            </a:r>
            <a:r>
              <a:rPr lang="fr-CH" altLang="fr-FR" sz="1400" dirty="0"/>
              <a:t> mariage</a:t>
            </a:r>
          </a:p>
          <a:p>
            <a:r>
              <a:rPr lang="fr-CH" altLang="fr-FR" sz="1400" dirty="0" err="1"/>
              <a:t>Trafficking</a:t>
            </a:r>
            <a:endParaRPr lang="fr-CH" altLang="fr-FR" sz="1400" dirty="0"/>
          </a:p>
          <a:p>
            <a:endParaRPr lang="en-US" dirty="0"/>
          </a:p>
        </p:txBody>
      </p:sp>
    </p:spTree>
    <p:extLst>
      <p:ext uri="{BB962C8B-B14F-4D97-AF65-F5344CB8AC3E}">
        <p14:creationId xmlns:p14="http://schemas.microsoft.com/office/powerpoint/2010/main" val="243034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implement the RCRC Movement approach</a:t>
            </a:r>
          </a:p>
        </p:txBody>
      </p:sp>
      <p:sp>
        <p:nvSpPr>
          <p:cNvPr id="3" name="Content Placeholder 2"/>
          <p:cNvSpPr>
            <a:spLocks noGrp="1"/>
          </p:cNvSpPr>
          <p:nvPr>
            <p:ph idx="1"/>
          </p:nvPr>
        </p:nvSpPr>
        <p:spPr/>
        <p:txBody>
          <a:bodyPr/>
          <a:lstStyle/>
          <a:p>
            <a:pPr marL="0" indent="0">
              <a:buNone/>
            </a:pPr>
            <a:r>
              <a:rPr lang="en-US" b="1" dirty="0"/>
              <a:t>What you need to know:</a:t>
            </a:r>
          </a:p>
          <a:p>
            <a:r>
              <a:rPr lang="en-US" dirty="0"/>
              <a:t>Who you can refer survivors to for medical care, psychological/psychosocial support, legal aid, protection</a:t>
            </a:r>
          </a:p>
          <a:p>
            <a:r>
              <a:rPr lang="en-US" dirty="0"/>
              <a:t>How you can minimize risk of exposing survivor to violations of confidentiality, and avoid having survivor tell traumatic story repeatedly to different actors</a:t>
            </a:r>
          </a:p>
          <a:p>
            <a:r>
              <a:rPr lang="en-US" b="1" dirty="0">
                <a:solidFill>
                  <a:srgbClr val="FF0000"/>
                </a:solidFill>
              </a:rPr>
              <a:t>We will discuss this further in the session on situation analysis</a:t>
            </a:r>
          </a:p>
        </p:txBody>
      </p:sp>
    </p:spTree>
    <p:extLst>
      <p:ext uri="{BB962C8B-B14F-4D97-AF65-F5344CB8AC3E}">
        <p14:creationId xmlns:p14="http://schemas.microsoft.com/office/powerpoint/2010/main" val="1372898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 harm”</a:t>
            </a:r>
          </a:p>
        </p:txBody>
      </p:sp>
      <p:sp>
        <p:nvSpPr>
          <p:cNvPr id="3" name="Content Placeholder 2"/>
          <p:cNvSpPr>
            <a:spLocks noGrp="1"/>
          </p:cNvSpPr>
          <p:nvPr>
            <p:ph idx="1"/>
          </p:nvPr>
        </p:nvSpPr>
        <p:spPr/>
        <p:txBody>
          <a:bodyPr/>
          <a:lstStyle/>
          <a:p>
            <a:r>
              <a:rPr lang="en-US" dirty="0"/>
              <a:t>Discuss: What does “do no harm” mean in the context of programming on sexual and gender-based violence?</a:t>
            </a:r>
          </a:p>
        </p:txBody>
      </p:sp>
      <p:pic>
        <p:nvPicPr>
          <p:cNvPr id="4" name="Picture 3"/>
          <p:cNvPicPr>
            <a:picLocks noChangeAspect="1"/>
          </p:cNvPicPr>
          <p:nvPr/>
        </p:nvPicPr>
        <p:blipFill>
          <a:blip r:embed="rId2"/>
          <a:stretch>
            <a:fillRect/>
          </a:stretch>
        </p:blipFill>
        <p:spPr>
          <a:xfrm>
            <a:off x="2219325" y="3674952"/>
            <a:ext cx="4224883" cy="2860736"/>
          </a:xfrm>
          <a:prstGeom prst="rect">
            <a:avLst/>
          </a:prstGeom>
        </p:spPr>
      </p:pic>
    </p:spTree>
    <p:extLst>
      <p:ext uri="{BB962C8B-B14F-4D97-AF65-F5344CB8AC3E}">
        <p14:creationId xmlns:p14="http://schemas.microsoft.com/office/powerpoint/2010/main" val="543944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Survivor-centered response empowers survivors</a:t>
            </a:r>
          </a:p>
        </p:txBody>
      </p:sp>
      <p:sp>
        <p:nvSpPr>
          <p:cNvPr id="3" name="Content Placeholder 2"/>
          <p:cNvSpPr>
            <a:spLocks noGrp="1"/>
          </p:cNvSpPr>
          <p:nvPr>
            <p:ph idx="1"/>
          </p:nvPr>
        </p:nvSpPr>
        <p:spPr>
          <a:xfrm>
            <a:off x="395536" y="2204864"/>
            <a:ext cx="8424936" cy="4191000"/>
          </a:xfrm>
        </p:spPr>
        <p:txBody>
          <a:bodyPr/>
          <a:lstStyle/>
          <a:p>
            <a:r>
              <a:rPr lang="en-US" dirty="0"/>
              <a:t>Survivor-centered response places survivor needs, informed consent at the center of programming</a:t>
            </a:r>
          </a:p>
          <a:p>
            <a:r>
              <a:rPr lang="en-US" dirty="0"/>
              <a:t>Diverse actors work together to ensure survivors access to:</a:t>
            </a:r>
          </a:p>
          <a:p>
            <a:pPr lvl="1"/>
            <a:r>
              <a:rPr lang="en-US" dirty="0"/>
              <a:t>Medical services </a:t>
            </a:r>
          </a:p>
          <a:p>
            <a:pPr lvl="1"/>
            <a:r>
              <a:rPr lang="en-US" dirty="0"/>
              <a:t>Psychological and psychosocial support</a:t>
            </a:r>
          </a:p>
          <a:p>
            <a:pPr lvl="1"/>
            <a:r>
              <a:rPr lang="en-US" dirty="0"/>
              <a:t>Legal assistance</a:t>
            </a:r>
          </a:p>
          <a:p>
            <a:pPr lvl="1"/>
            <a:r>
              <a:rPr lang="en-US" dirty="0"/>
              <a:t>Protection services</a:t>
            </a:r>
          </a:p>
          <a:p>
            <a:r>
              <a:rPr lang="en-US" dirty="0"/>
              <a:t>Confidentiality, informed consent respected by all</a:t>
            </a:r>
          </a:p>
          <a:p>
            <a:r>
              <a:rPr lang="en-US" b="1" dirty="0"/>
              <a:t>One actor cannot do it all</a:t>
            </a:r>
          </a:p>
          <a:p>
            <a:pPr lvl="1"/>
            <a:r>
              <a:rPr lang="en-US" dirty="0" err="1"/>
              <a:t>Multisectoral</a:t>
            </a:r>
            <a:r>
              <a:rPr lang="en-US" dirty="0"/>
              <a:t> coordination, referral pathways must be planned in advance</a:t>
            </a:r>
          </a:p>
          <a:p>
            <a:pPr lvl="1"/>
            <a:r>
              <a:rPr lang="en-US" dirty="0"/>
              <a:t>Avoid having survivor tell traumatic story repeatedly</a:t>
            </a:r>
          </a:p>
        </p:txBody>
      </p:sp>
    </p:spTree>
    <p:extLst>
      <p:ext uri="{BB962C8B-B14F-4D97-AF65-F5344CB8AC3E}">
        <p14:creationId xmlns:p14="http://schemas.microsoft.com/office/powerpoint/2010/main" val="356318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3501008"/>
            <a:ext cx="8291264" cy="1728192"/>
          </a:xfrm>
          <a:solidFill>
            <a:schemeClr val="accent1">
              <a:alpha val="58000"/>
            </a:schemeClr>
          </a:solidFill>
        </p:spPr>
        <p:txBody>
          <a:bodyPr/>
          <a:lstStyle/>
          <a:p>
            <a:pPr marL="0" indent="0" algn="ctr">
              <a:buNone/>
            </a:pPr>
            <a:r>
              <a:rPr lang="en-GB" sz="4000" b="1" dirty="0"/>
              <a:t>Group Activity</a:t>
            </a:r>
          </a:p>
          <a:p>
            <a:pPr marL="0" indent="0" algn="ctr">
              <a:buNone/>
            </a:pPr>
            <a:r>
              <a:rPr lang="en-GB" sz="3000" b="1" dirty="0"/>
              <a:t>Alana’s Story</a:t>
            </a:r>
          </a:p>
        </p:txBody>
      </p:sp>
    </p:spTree>
    <p:extLst>
      <p:ext uri="{BB962C8B-B14F-4D97-AF65-F5344CB8AC3E}">
        <p14:creationId xmlns:p14="http://schemas.microsoft.com/office/powerpoint/2010/main" val="1064283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survivor of SGBV loses her/his power repeatedly</a:t>
            </a:r>
          </a:p>
        </p:txBody>
      </p:sp>
      <p:graphicFrame>
        <p:nvGraphicFramePr>
          <p:cNvPr id="4" name="Content Placeholder 3"/>
          <p:cNvGraphicFramePr>
            <a:graphicFrameLocks noGrp="1"/>
          </p:cNvGraphicFramePr>
          <p:nvPr>
            <p:ph idx="1"/>
            <p:extLst/>
          </p:nvPr>
        </p:nvGraphicFramePr>
        <p:xfrm>
          <a:off x="649796" y="2214828"/>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707904" y="2240710"/>
            <a:ext cx="3888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Injury, trauma, threats of retaliation</a:t>
            </a:r>
          </a:p>
        </p:txBody>
      </p:sp>
      <p:sp>
        <p:nvSpPr>
          <p:cNvPr id="5" name="TextBox 4"/>
          <p:cNvSpPr txBox="1"/>
          <p:nvPr/>
        </p:nvSpPr>
        <p:spPr>
          <a:xfrm>
            <a:off x="4945362" y="3227526"/>
            <a:ext cx="388843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May not take attack seriously, “blame the victim”</a:t>
            </a:r>
          </a:p>
        </p:txBody>
      </p:sp>
      <p:sp>
        <p:nvSpPr>
          <p:cNvPr id="6" name="TextBox 5"/>
          <p:cNvSpPr txBox="1"/>
          <p:nvPr/>
        </p:nvSpPr>
        <p:spPr>
          <a:xfrm>
            <a:off x="6011485" y="4286986"/>
            <a:ext cx="288032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May </a:t>
            </a:r>
            <a:r>
              <a:rPr kumimoji="0" lang="en-US" sz="1400" b="0" i="0" u="none" strike="noStrike" kern="0" cap="none" spc="0" normalizeH="0" baseline="0" noProof="0" dirty="0" err="1">
                <a:ln>
                  <a:noFill/>
                </a:ln>
                <a:solidFill>
                  <a:sysClr val="windowText" lastClr="000000"/>
                </a:solidFill>
                <a:effectLst/>
                <a:uLnTx/>
                <a:uFillTx/>
              </a:rPr>
              <a:t>stigmatise</a:t>
            </a:r>
            <a:r>
              <a:rPr kumimoji="0" lang="en-US" sz="1400" b="0" i="0" u="none" strike="noStrike" kern="0" cap="none" spc="0" normalizeH="0" baseline="0" noProof="0" dirty="0">
                <a:ln>
                  <a:noFill/>
                </a:ln>
                <a:solidFill>
                  <a:sysClr val="windowText" lastClr="000000"/>
                </a:solidFill>
                <a:effectLst/>
                <a:uLnTx/>
                <a:uFillTx/>
              </a:rPr>
              <a:t> survivor, refuse to provide care</a:t>
            </a:r>
          </a:p>
        </p:txBody>
      </p:sp>
      <p:sp>
        <p:nvSpPr>
          <p:cNvPr id="7" name="TextBox 6"/>
          <p:cNvSpPr txBox="1"/>
          <p:nvPr/>
        </p:nvSpPr>
        <p:spPr>
          <a:xfrm>
            <a:off x="7017365" y="5194569"/>
            <a:ext cx="1874440"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May violate confidentiality, discriminate, exclude</a:t>
            </a:r>
            <a:r>
              <a:rPr kumimoji="0" lang="en-US" sz="1400" b="0" i="0" u="none" strike="noStrike" kern="0" cap="none" spc="0" normalizeH="0" baseline="0" noProof="0">
                <a:ln>
                  <a:noFill/>
                </a:ln>
                <a:solidFill>
                  <a:sysClr val="windowText" lastClr="000000"/>
                </a:solidFill>
                <a:effectLst/>
                <a:uLnTx/>
                <a:uFillTx/>
              </a:rPr>
              <a:t>, or cause </a:t>
            </a:r>
            <a:r>
              <a:rPr kumimoji="0" lang="en-US" sz="1400" b="0" i="0" u="none" strike="noStrike" kern="0" cap="none" spc="0" normalizeH="0" baseline="0" noProof="0" dirty="0">
                <a:ln>
                  <a:noFill/>
                </a:ln>
                <a:solidFill>
                  <a:sysClr val="windowText" lastClr="000000"/>
                </a:solidFill>
                <a:effectLst/>
                <a:uLnTx/>
                <a:uFillTx/>
              </a:rPr>
              <a:t>additional violence</a:t>
            </a:r>
          </a:p>
        </p:txBody>
      </p:sp>
    </p:spTree>
    <p:extLst>
      <p:ext uri="{BB962C8B-B14F-4D97-AF65-F5344CB8AC3E}">
        <p14:creationId xmlns:p14="http://schemas.microsoft.com/office/powerpoint/2010/main" val="312083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iamond 30"/>
          <p:cNvSpPr/>
          <p:nvPr/>
        </p:nvSpPr>
        <p:spPr bwMode="auto">
          <a:xfrm>
            <a:off x="4969892" y="1429296"/>
            <a:ext cx="3442455" cy="2883118"/>
          </a:xfrm>
          <a:prstGeom prst="diamond">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dirty="0">
              <a:solidFill>
                <a:srgbClr val="000000"/>
              </a:solidFill>
              <a:latin typeface="Times New Roman" pitchFamily="18" charset="0"/>
            </a:endParaRPr>
          </a:p>
        </p:txBody>
      </p:sp>
      <p:sp>
        <p:nvSpPr>
          <p:cNvPr id="35" name="Diamond 34"/>
          <p:cNvSpPr/>
          <p:nvPr/>
        </p:nvSpPr>
        <p:spPr bwMode="auto">
          <a:xfrm>
            <a:off x="2495977" y="1326824"/>
            <a:ext cx="3490540" cy="2985589"/>
          </a:xfrm>
          <a:prstGeom prst="diamond">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37" name="Diamond 36"/>
          <p:cNvSpPr/>
          <p:nvPr/>
        </p:nvSpPr>
        <p:spPr bwMode="auto">
          <a:xfrm>
            <a:off x="2494989" y="3553688"/>
            <a:ext cx="3284016" cy="3050806"/>
          </a:xfrm>
          <a:prstGeom prst="diamond">
            <a:avLst/>
          </a:prstGeom>
          <a:solidFill>
            <a:srgbClr val="CC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36" name="Diamond 35"/>
          <p:cNvSpPr/>
          <p:nvPr/>
        </p:nvSpPr>
        <p:spPr bwMode="auto">
          <a:xfrm>
            <a:off x="5055693" y="3553688"/>
            <a:ext cx="3404739" cy="3115672"/>
          </a:xfrm>
          <a:prstGeom prst="diamond">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32" name="Diamond 31"/>
          <p:cNvSpPr/>
          <p:nvPr/>
        </p:nvSpPr>
        <p:spPr bwMode="auto">
          <a:xfrm>
            <a:off x="4474349" y="2964985"/>
            <a:ext cx="2056639" cy="1995501"/>
          </a:xfrm>
          <a:prstGeom prst="diamond">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33" name="Rectangle 6"/>
          <p:cNvSpPr>
            <a:spLocks noChangeArrowheads="1"/>
          </p:cNvSpPr>
          <p:nvPr/>
        </p:nvSpPr>
        <p:spPr bwMode="auto">
          <a:xfrm>
            <a:off x="4546357" y="3736350"/>
            <a:ext cx="1845792"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FR" sz="2000" b="1" dirty="0" err="1">
                <a:solidFill>
                  <a:srgbClr val="FFFFFF"/>
                </a:solidFill>
                <a:cs typeface="Arial" pitchFamily="34" charset="0"/>
              </a:rPr>
              <a:t>Survivors</a:t>
            </a:r>
            <a:endParaRPr lang="fr-FR" sz="2000" dirty="0">
              <a:solidFill>
                <a:srgbClr val="FFFFFF"/>
              </a:solidFill>
              <a:cs typeface="Arial" pitchFamily="34" charset="0"/>
            </a:endParaRPr>
          </a:p>
        </p:txBody>
      </p:sp>
      <p:sp>
        <p:nvSpPr>
          <p:cNvPr id="45" name="Right Arrow 44"/>
          <p:cNvSpPr/>
          <p:nvPr/>
        </p:nvSpPr>
        <p:spPr bwMode="auto">
          <a:xfrm>
            <a:off x="4702871" y="5536550"/>
            <a:ext cx="2232000" cy="828000"/>
          </a:xfrm>
          <a:prstGeom prst="righ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47" name="Left Arrow 46"/>
          <p:cNvSpPr/>
          <p:nvPr/>
        </p:nvSpPr>
        <p:spPr bwMode="auto">
          <a:xfrm>
            <a:off x="4279163" y="5126478"/>
            <a:ext cx="2232000" cy="828000"/>
          </a:xfrm>
          <a:prstGeom prst="lef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50" name="Left Arrow 49"/>
          <p:cNvSpPr/>
          <p:nvPr/>
        </p:nvSpPr>
        <p:spPr bwMode="auto">
          <a:xfrm>
            <a:off x="4314546" y="1670094"/>
            <a:ext cx="2232000" cy="828000"/>
          </a:xfrm>
          <a:prstGeom prst="lef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54" name="Left Arrow 53"/>
          <p:cNvSpPr/>
          <p:nvPr/>
        </p:nvSpPr>
        <p:spPr bwMode="auto">
          <a:xfrm rot="5400000">
            <a:off x="2850241" y="3502370"/>
            <a:ext cx="2232248" cy="828000"/>
          </a:xfrm>
          <a:prstGeom prst="lef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dirty="0">
              <a:solidFill>
                <a:srgbClr val="000000"/>
              </a:solidFill>
              <a:latin typeface="Times New Roman" pitchFamily="18" charset="0"/>
            </a:endParaRPr>
          </a:p>
        </p:txBody>
      </p:sp>
      <p:sp>
        <p:nvSpPr>
          <p:cNvPr id="55" name="Left Arrow 54"/>
          <p:cNvSpPr/>
          <p:nvPr/>
        </p:nvSpPr>
        <p:spPr bwMode="auto">
          <a:xfrm rot="16200000">
            <a:off x="5837369" y="3837134"/>
            <a:ext cx="2232000" cy="828000"/>
          </a:xfrm>
          <a:prstGeom prst="lef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56" name="Left Arrow 55"/>
          <p:cNvSpPr/>
          <p:nvPr/>
        </p:nvSpPr>
        <p:spPr bwMode="auto">
          <a:xfrm rot="16200000">
            <a:off x="2440292" y="3934542"/>
            <a:ext cx="2232000" cy="828000"/>
          </a:xfrm>
          <a:prstGeom prst="lef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dirty="0">
              <a:solidFill>
                <a:srgbClr val="000000"/>
              </a:solidFill>
              <a:latin typeface="Times New Roman" pitchFamily="18" charset="0"/>
            </a:endParaRPr>
          </a:p>
        </p:txBody>
      </p:sp>
      <p:sp>
        <p:nvSpPr>
          <p:cNvPr id="57" name="Left Arrow 56"/>
          <p:cNvSpPr/>
          <p:nvPr/>
        </p:nvSpPr>
        <p:spPr bwMode="auto">
          <a:xfrm rot="5400000">
            <a:off x="6256717" y="3430486"/>
            <a:ext cx="2232000" cy="828000"/>
          </a:xfrm>
          <a:prstGeom prst="lef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58" name="Rectangle 13"/>
          <p:cNvSpPr>
            <a:spLocks noChangeArrowheads="1"/>
          </p:cNvSpPr>
          <p:nvPr/>
        </p:nvSpPr>
        <p:spPr bwMode="auto">
          <a:xfrm>
            <a:off x="3382852" y="2152174"/>
            <a:ext cx="857607"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fr-FR" sz="2000" b="1" dirty="0" err="1">
                <a:solidFill>
                  <a:srgbClr val="000000"/>
                </a:solidFill>
                <a:latin typeface="Lucida Sans" panose="020B0602030504020204" pitchFamily="34" charset="0"/>
                <a:cs typeface="Arial" pitchFamily="34" charset="0"/>
              </a:rPr>
              <a:t>Health</a:t>
            </a:r>
            <a:endParaRPr lang="fr-FR" sz="2000" dirty="0">
              <a:solidFill>
                <a:srgbClr val="000000"/>
              </a:solidFill>
              <a:latin typeface="Lucida Sans" panose="020B0602030504020204" pitchFamily="34" charset="0"/>
              <a:cs typeface="Arial" pitchFamily="34" charset="0"/>
            </a:endParaRPr>
          </a:p>
        </p:txBody>
      </p:sp>
      <p:sp>
        <p:nvSpPr>
          <p:cNvPr id="60" name="Rectangle 18"/>
          <p:cNvSpPr>
            <a:spLocks noChangeArrowheads="1"/>
          </p:cNvSpPr>
          <p:nvPr/>
        </p:nvSpPr>
        <p:spPr bwMode="auto">
          <a:xfrm>
            <a:off x="6992321" y="2150967"/>
            <a:ext cx="1347192"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fr-FR" b="1" dirty="0">
                <a:solidFill>
                  <a:srgbClr val="000000"/>
                </a:solidFill>
                <a:latin typeface="Lucida Sans" panose="020B0602030504020204" pitchFamily="34" charset="0"/>
                <a:cs typeface="Arial" pitchFamily="34" charset="0"/>
              </a:rPr>
              <a:t>Protection</a:t>
            </a:r>
          </a:p>
          <a:p>
            <a:pPr fontAlgn="base">
              <a:spcBef>
                <a:spcPct val="0"/>
              </a:spcBef>
              <a:spcAft>
                <a:spcPct val="0"/>
              </a:spcAft>
            </a:pPr>
            <a:r>
              <a:rPr lang="fr-FR" b="1" dirty="0">
                <a:solidFill>
                  <a:srgbClr val="000000"/>
                </a:solidFill>
                <a:latin typeface="Lucida Sans" panose="020B0602030504020204" pitchFamily="34" charset="0"/>
                <a:cs typeface="Arial" pitchFamily="34" charset="0"/>
              </a:rPr>
              <a:t>Security</a:t>
            </a:r>
            <a:endParaRPr lang="fr-FR" dirty="0">
              <a:solidFill>
                <a:srgbClr val="000000"/>
              </a:solidFill>
              <a:latin typeface="Lucida Sans" panose="020B0602030504020204" pitchFamily="34" charset="0"/>
              <a:cs typeface="Arial" pitchFamily="34" charset="0"/>
            </a:endParaRPr>
          </a:p>
        </p:txBody>
      </p:sp>
      <p:sp>
        <p:nvSpPr>
          <p:cNvPr id="61" name="Rectangle 11"/>
          <p:cNvSpPr>
            <a:spLocks noChangeArrowheads="1"/>
          </p:cNvSpPr>
          <p:nvPr/>
        </p:nvSpPr>
        <p:spPr bwMode="auto">
          <a:xfrm>
            <a:off x="3510971" y="5362145"/>
            <a:ext cx="703719"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r-FR" sz="2000" b="1" dirty="0" err="1">
                <a:solidFill>
                  <a:srgbClr val="000000"/>
                </a:solidFill>
                <a:latin typeface="Lucida Sans" panose="020B0602030504020204" pitchFamily="34" charset="0"/>
                <a:cs typeface="Arial" pitchFamily="34" charset="0"/>
              </a:rPr>
              <a:t>Legal</a:t>
            </a:r>
            <a:endParaRPr lang="fr-FR" dirty="0">
              <a:solidFill>
                <a:srgbClr val="000000"/>
              </a:solidFill>
              <a:latin typeface="Lucida Sans" panose="020B0602030504020204" pitchFamily="34" charset="0"/>
              <a:cs typeface="Arial" pitchFamily="34" charset="0"/>
            </a:endParaRPr>
          </a:p>
        </p:txBody>
      </p:sp>
      <p:sp>
        <p:nvSpPr>
          <p:cNvPr id="62" name="Right Arrow 61"/>
          <p:cNvSpPr/>
          <p:nvPr/>
        </p:nvSpPr>
        <p:spPr bwMode="auto">
          <a:xfrm rot="2677872">
            <a:off x="3985577" y="4316018"/>
            <a:ext cx="1904823" cy="62034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64" name="Right Arrow 63"/>
          <p:cNvSpPr/>
          <p:nvPr/>
        </p:nvSpPr>
        <p:spPr bwMode="auto">
          <a:xfrm rot="8137479">
            <a:off x="3951365" y="3077609"/>
            <a:ext cx="1945173" cy="652649"/>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6" name="Right Arrow 5"/>
          <p:cNvSpPr/>
          <p:nvPr/>
        </p:nvSpPr>
        <p:spPr bwMode="auto">
          <a:xfrm rot="13591217">
            <a:off x="5304084" y="3011291"/>
            <a:ext cx="1570775" cy="656392"/>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dirty="0">
              <a:solidFill>
                <a:srgbClr val="000000"/>
              </a:solidFill>
              <a:latin typeface="Times New Roman" pitchFamily="18" charset="0"/>
            </a:endParaRPr>
          </a:p>
        </p:txBody>
      </p:sp>
      <p:sp>
        <p:nvSpPr>
          <p:cNvPr id="63" name="Right Arrow 62"/>
          <p:cNvSpPr/>
          <p:nvPr/>
        </p:nvSpPr>
        <p:spPr bwMode="auto">
          <a:xfrm rot="18991640">
            <a:off x="5232236" y="4178327"/>
            <a:ext cx="1720775" cy="609953"/>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66" name="Rectangle 16"/>
          <p:cNvSpPr>
            <a:spLocks noChangeArrowheads="1"/>
          </p:cNvSpPr>
          <p:nvPr/>
        </p:nvSpPr>
        <p:spPr bwMode="auto">
          <a:xfrm>
            <a:off x="6593413" y="5321687"/>
            <a:ext cx="179652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fr-FR" sz="2000" b="1" dirty="0">
                <a:solidFill>
                  <a:srgbClr val="000000"/>
                </a:solidFill>
                <a:latin typeface="Lucida Sans" panose="020B0602030504020204" pitchFamily="34" charset="0"/>
                <a:cs typeface="Arial" pitchFamily="34" charset="0"/>
              </a:rPr>
              <a:t>Psycho-social</a:t>
            </a:r>
            <a:endParaRPr lang="fr-FR" dirty="0">
              <a:solidFill>
                <a:srgbClr val="000000"/>
              </a:solidFill>
              <a:latin typeface="Lucida Sans" panose="020B0602030504020204" pitchFamily="34" charset="0"/>
              <a:cs typeface="Arial" pitchFamily="34" charset="0"/>
            </a:endParaRPr>
          </a:p>
        </p:txBody>
      </p:sp>
      <p:sp>
        <p:nvSpPr>
          <p:cNvPr id="52" name="Right Arrow 51"/>
          <p:cNvSpPr/>
          <p:nvPr/>
        </p:nvSpPr>
        <p:spPr bwMode="auto">
          <a:xfrm>
            <a:off x="4728473" y="2080166"/>
            <a:ext cx="2232000" cy="828000"/>
          </a:xfrm>
          <a:prstGeom prst="righ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400">
              <a:solidFill>
                <a:srgbClr val="000000"/>
              </a:solidFill>
              <a:latin typeface="Times New Roman" pitchFamily="18" charset="0"/>
            </a:endParaRPr>
          </a:p>
        </p:txBody>
      </p:sp>
      <p:sp>
        <p:nvSpPr>
          <p:cNvPr id="10" name="TextBox 9"/>
          <p:cNvSpPr txBox="1"/>
          <p:nvPr/>
        </p:nvSpPr>
        <p:spPr>
          <a:xfrm>
            <a:off x="378230" y="6082929"/>
            <a:ext cx="2902296" cy="369332"/>
          </a:xfrm>
          <a:prstGeom prst="rect">
            <a:avLst/>
          </a:prstGeom>
          <a:noFill/>
        </p:spPr>
        <p:txBody>
          <a:bodyPr wrap="square" rtlCol="0">
            <a:spAutoFit/>
          </a:bodyPr>
          <a:lstStyle/>
          <a:p>
            <a:pPr eaLnBrk="0" fontAlgn="base" hangingPunct="0">
              <a:spcBef>
                <a:spcPct val="0"/>
              </a:spcBef>
              <a:spcAft>
                <a:spcPct val="0"/>
              </a:spcAft>
            </a:pPr>
            <a:r>
              <a:rPr lang="fr-FR" sz="900" b="1" dirty="0">
                <a:solidFill>
                  <a:srgbClr val="000000"/>
                </a:solidFill>
              </a:rPr>
              <a:t>Source </a:t>
            </a:r>
            <a:r>
              <a:rPr lang="fr-FR" sz="900" b="1" i="1" dirty="0">
                <a:solidFill>
                  <a:srgbClr val="000000"/>
                </a:solidFill>
              </a:rPr>
              <a:t>: Protocole international relatif aux enquêtes sur les violences sexuelles dans les situations de conflit</a:t>
            </a:r>
            <a:endParaRPr lang="fr-FR" sz="900" i="1" dirty="0">
              <a:solidFill>
                <a:srgbClr val="000000"/>
              </a:solidFill>
            </a:endParaRPr>
          </a:p>
        </p:txBody>
      </p:sp>
      <p:sp>
        <p:nvSpPr>
          <p:cNvPr id="26" name="Title 1"/>
          <p:cNvSpPr txBox="1">
            <a:spLocks/>
          </p:cNvSpPr>
          <p:nvPr/>
        </p:nvSpPr>
        <p:spPr bwMode="auto">
          <a:xfrm>
            <a:off x="395536" y="908720"/>
            <a:ext cx="7011935" cy="550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i="1" dirty="0"/>
              <a:t>Survivor-centered response</a:t>
            </a:r>
          </a:p>
        </p:txBody>
      </p:sp>
    </p:spTree>
    <p:extLst>
      <p:ext uri="{BB962C8B-B14F-4D97-AF65-F5344CB8AC3E}">
        <p14:creationId xmlns:p14="http://schemas.microsoft.com/office/powerpoint/2010/main" val="1678955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on sexual and gender-based violence: Joint action on prevention and response (2015)</a:t>
            </a:r>
            <a:br>
              <a:rPr lang="en-US" dirty="0"/>
            </a:br>
            <a:endParaRPr lang="en-GB" dirty="0"/>
          </a:p>
        </p:txBody>
      </p:sp>
      <p:sp>
        <p:nvSpPr>
          <p:cNvPr id="3" name="Content Placeholder 2"/>
          <p:cNvSpPr>
            <a:spLocks noGrp="1"/>
          </p:cNvSpPr>
          <p:nvPr>
            <p:ph idx="1"/>
          </p:nvPr>
        </p:nvSpPr>
        <p:spPr>
          <a:xfrm>
            <a:off x="1475656" y="2132856"/>
            <a:ext cx="7200800" cy="4191000"/>
          </a:xfrm>
        </p:spPr>
        <p:txBody>
          <a:bodyPr/>
          <a:lstStyle/>
          <a:p>
            <a:pPr lvl="1"/>
            <a:r>
              <a:rPr lang="en-US" dirty="0"/>
              <a:t>32nd International Conference of the Red Cross and Red Crescent </a:t>
            </a:r>
          </a:p>
          <a:p>
            <a:pPr lvl="1"/>
            <a:r>
              <a:rPr lang="en-US" dirty="0"/>
              <a:t>Asks States to make every effort to </a:t>
            </a:r>
            <a:r>
              <a:rPr lang="en-US" b="1" dirty="0"/>
              <a:t>prevent SGBV</a:t>
            </a:r>
          </a:p>
          <a:p>
            <a:pPr lvl="1"/>
            <a:r>
              <a:rPr lang="en-US" dirty="0"/>
              <a:t>Calls on States, National Societies to ensure survivor access to:</a:t>
            </a:r>
          </a:p>
          <a:p>
            <a:pPr lvl="2"/>
            <a:r>
              <a:rPr lang="en-US" dirty="0"/>
              <a:t>health care services</a:t>
            </a:r>
          </a:p>
          <a:p>
            <a:pPr lvl="2"/>
            <a:r>
              <a:rPr lang="en-US" dirty="0"/>
              <a:t>psychological and psychosocial support</a:t>
            </a:r>
          </a:p>
          <a:p>
            <a:pPr lvl="2"/>
            <a:r>
              <a:rPr lang="en-US" dirty="0"/>
              <a:t>legal assistance and </a:t>
            </a:r>
          </a:p>
          <a:p>
            <a:pPr lvl="2"/>
            <a:r>
              <a:rPr lang="en-US" dirty="0"/>
              <a:t>socio-economic support.</a:t>
            </a:r>
          </a:p>
          <a:p>
            <a:pPr lvl="1"/>
            <a:r>
              <a:rPr lang="en-US" dirty="0"/>
              <a:t>Commits to capacity-building, and ensuring “disaster and emergency management plans and activities address SGBV”</a:t>
            </a:r>
          </a:p>
          <a:p>
            <a:endParaRPr lang="en-US" dirty="0"/>
          </a:p>
        </p:txBody>
      </p:sp>
    </p:spTree>
    <p:extLst>
      <p:ext uri="{BB962C8B-B14F-4D97-AF65-F5344CB8AC3E}">
        <p14:creationId xmlns:p14="http://schemas.microsoft.com/office/powerpoint/2010/main" val="3151643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IFRC Resources</a:t>
            </a:r>
          </a:p>
        </p:txBody>
      </p:sp>
      <p:sp>
        <p:nvSpPr>
          <p:cNvPr id="3" name="Content Placeholder 2"/>
          <p:cNvSpPr>
            <a:spLocks noGrp="1"/>
          </p:cNvSpPr>
          <p:nvPr>
            <p:ph idx="1"/>
          </p:nvPr>
        </p:nvSpPr>
        <p:spPr>
          <a:xfrm>
            <a:off x="179512" y="2132856"/>
            <a:ext cx="5472608" cy="4569296"/>
          </a:xfrm>
        </p:spPr>
        <p:txBody>
          <a:bodyPr/>
          <a:lstStyle/>
          <a:p>
            <a:r>
              <a:rPr lang="en-GB" sz="2000" b="1" i="1" dirty="0"/>
              <a:t>2015: IC SGBV Joint Action for Prevention and Response Resolution</a:t>
            </a:r>
          </a:p>
          <a:p>
            <a:endParaRPr lang="en-GB" sz="2000" b="1" i="1" dirty="0"/>
          </a:p>
          <a:p>
            <a:r>
              <a:rPr lang="en-GB" sz="2000" b="1" i="1" dirty="0"/>
              <a:t>2015: Unseen Unheard </a:t>
            </a:r>
            <a:r>
              <a:rPr lang="en-GB" sz="2000" b="1" dirty="0"/>
              <a:t>country-specific case studies: Myanmar, Bangladesh &amp; Samoa</a:t>
            </a:r>
          </a:p>
          <a:p>
            <a:endParaRPr lang="en-GB" sz="2000" b="1" dirty="0"/>
          </a:p>
          <a:p>
            <a:r>
              <a:rPr lang="en-GB" sz="2000" b="1" dirty="0"/>
              <a:t>2016: Country studies in Nepal, also in Indonesia, Philippines and Laos</a:t>
            </a:r>
          </a:p>
          <a:p>
            <a:pPr marL="0" indent="0">
              <a:buNone/>
            </a:pPr>
            <a:endParaRPr lang="en-GB" sz="2000" b="1" dirty="0"/>
          </a:p>
          <a:p>
            <a:r>
              <a:rPr lang="en-GB" sz="2000" b="1" dirty="0"/>
              <a:t>Also – Violence Prevention modules (Bangladesh, Mongolia, Vanuatu)</a:t>
            </a:r>
          </a:p>
          <a:p>
            <a:endParaRPr lang="en-US" sz="1600" dirty="0"/>
          </a:p>
        </p:txBody>
      </p:sp>
      <p:pic>
        <p:nvPicPr>
          <p:cNvPr id="1026" name="Picture 2" descr="http://www.rcrc-resilience-southeastasia.org/wp-content/uploads/2015/12/unseen-unheard-e14509302532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2051720"/>
            <a:ext cx="1863478" cy="26014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8604" y="4173932"/>
            <a:ext cx="2065596" cy="265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198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784232" y="1016000"/>
            <a:ext cx="7902567" cy="4584699"/>
          </a:xfrm>
        </p:spPr>
        <p:txBody>
          <a:bodyPr/>
          <a:lstStyle/>
          <a:p>
            <a:endParaRPr lang="en-CA" sz="4000" dirty="0">
              <a:solidFill>
                <a:schemeClr val="bg2"/>
              </a:solidFill>
            </a:endParaRPr>
          </a:p>
          <a:p>
            <a:endParaRPr lang="en-CA" sz="4000" b="1" dirty="0">
              <a:solidFill>
                <a:schemeClr val="bg2"/>
              </a:solidFill>
              <a:latin typeface="+mj-lt"/>
            </a:endParaRPr>
          </a:p>
          <a:p>
            <a:pPr>
              <a:spcBef>
                <a:spcPct val="0"/>
              </a:spcBef>
              <a:buClrTx/>
              <a:buSzTx/>
            </a:pPr>
            <a:endParaRPr lang="en-CA" sz="4000" dirty="0"/>
          </a:p>
          <a:p>
            <a:pPr>
              <a:spcBef>
                <a:spcPct val="0"/>
              </a:spcBef>
              <a:buClrTx/>
              <a:buSzTx/>
            </a:pPr>
            <a:endParaRPr lang="en-CA" sz="6600" dirty="0">
              <a:solidFill>
                <a:schemeClr val="bg1"/>
              </a:solidFill>
            </a:endParaRPr>
          </a:p>
          <a:p>
            <a:pPr>
              <a:spcBef>
                <a:spcPct val="0"/>
              </a:spcBef>
              <a:buClrTx/>
              <a:buSzTx/>
            </a:pPr>
            <a:r>
              <a:rPr lang="en-CA" sz="6000" dirty="0">
                <a:solidFill>
                  <a:schemeClr val="bg1"/>
                </a:solidFill>
              </a:rPr>
              <a:t>“Violence is not random. It is predictable. If it can be predicted, it can be prevented.” </a:t>
            </a:r>
            <a:endParaRPr lang="en-CA" sz="3200" dirty="0">
              <a:solidFill>
                <a:schemeClr val="bg1"/>
              </a:solidFill>
            </a:endParaRPr>
          </a:p>
          <a:p>
            <a:pPr>
              <a:spcBef>
                <a:spcPct val="0"/>
              </a:spcBef>
              <a:buClrTx/>
              <a:buSzTx/>
            </a:pPr>
            <a:r>
              <a:rPr lang="en-CA" sz="3200" dirty="0">
                <a:solidFill>
                  <a:schemeClr val="bg1"/>
                </a:solidFill>
              </a:rPr>
              <a:t>- World Health Organization</a:t>
            </a:r>
          </a:p>
          <a:p>
            <a:br>
              <a:rPr lang="en-CA" sz="4000" b="1" dirty="0">
                <a:solidFill>
                  <a:schemeClr val="bg1"/>
                </a:solidFill>
                <a:latin typeface="+mj-lt"/>
              </a:rPr>
            </a:br>
            <a:r>
              <a:rPr lang="en-CA" sz="4000" dirty="0">
                <a:solidFill>
                  <a:schemeClr val="bg2"/>
                </a:solidFill>
              </a:rPr>
              <a:t> </a:t>
            </a:r>
          </a:p>
          <a:p>
            <a:endParaRPr lang="en-CA" sz="2000" dirty="0">
              <a:solidFill>
                <a:schemeClr val="bg2"/>
              </a:solidFill>
            </a:endParaRPr>
          </a:p>
          <a:p>
            <a:endParaRPr lang="en-US" sz="4000" dirty="0">
              <a:solidFill>
                <a:schemeClr val="bg2"/>
              </a:solidFill>
            </a:endParaRPr>
          </a:p>
        </p:txBody>
      </p:sp>
      <p:sp>
        <p:nvSpPr>
          <p:cNvPr id="145412" name="Line 4"/>
          <p:cNvSpPr>
            <a:spLocks noChangeShapeType="1"/>
          </p:cNvSpPr>
          <p:nvPr/>
        </p:nvSpPr>
        <p:spPr bwMode="auto">
          <a:xfrm>
            <a:off x="0" y="114300"/>
            <a:ext cx="925513" cy="901700"/>
          </a:xfrm>
          <a:prstGeom prst="line">
            <a:avLst/>
          </a:prstGeom>
          <a:noFill/>
          <a:ln w="6350">
            <a:solidFill>
              <a:schemeClr val="accent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3352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2800" dirty="0"/>
              <a:t>Objectives of this training of trainers</a:t>
            </a:r>
            <a:endParaRPr lang="en-GB" dirty="0">
              <a:latin typeface="Arial" charset="0"/>
              <a:cs typeface="Arial" charset="0"/>
            </a:endParaRPr>
          </a:p>
        </p:txBody>
      </p:sp>
      <p:sp>
        <p:nvSpPr>
          <p:cNvPr id="11267" name="Content Placeholder 2"/>
          <p:cNvSpPr>
            <a:spLocks noGrp="1"/>
          </p:cNvSpPr>
          <p:nvPr>
            <p:ph idx="4294967295"/>
          </p:nvPr>
        </p:nvSpPr>
        <p:spPr>
          <a:xfrm>
            <a:off x="148680" y="2276872"/>
            <a:ext cx="8784976" cy="4104456"/>
          </a:xfrm>
        </p:spPr>
        <p:txBody>
          <a:bodyPr/>
          <a:lstStyle/>
          <a:p>
            <a:r>
              <a:rPr lang="en-GB" sz="1800" b="1" dirty="0">
                <a:solidFill>
                  <a:srgbClr val="FF0000"/>
                </a:solidFill>
              </a:rPr>
              <a:t>Master the core concepts</a:t>
            </a:r>
            <a:r>
              <a:rPr lang="en-GB" sz="1800" dirty="0"/>
              <a:t> of Sexual and Gender-based violence, the importance of doing no harm, including in the process of data-gathering; the survivor-centred approach; the need for self-care for staff and volunteers; and recommended interventions to prevent and mitigate risk of SGBV within the participant's sector</a:t>
            </a:r>
          </a:p>
          <a:p>
            <a:pPr lvl="0"/>
            <a:r>
              <a:rPr lang="en-GB" sz="1800" b="1" dirty="0">
                <a:solidFill>
                  <a:srgbClr val="FF0000"/>
                </a:solidFill>
              </a:rPr>
              <a:t>Understand the opportunities and limitations </a:t>
            </a:r>
            <a:r>
              <a:rPr lang="en-GB" sz="1800" dirty="0"/>
              <a:t>for RCRC actors to contribute to safe communities through attention to sexual and gender-based violence</a:t>
            </a:r>
          </a:p>
          <a:p>
            <a:pPr lvl="0"/>
            <a:r>
              <a:rPr lang="en-GB" sz="1800" b="1" dirty="0">
                <a:solidFill>
                  <a:srgbClr val="FF0000"/>
                </a:solidFill>
              </a:rPr>
              <a:t>Be equipped with some skills &amp; practical tools </a:t>
            </a:r>
            <a:r>
              <a:rPr lang="en-GB" sz="1800" dirty="0"/>
              <a:t>on how to integrate SGBV awareness, mitigation, or referral in emergency programmes and projects</a:t>
            </a:r>
          </a:p>
          <a:p>
            <a:pPr lvl="0"/>
            <a:r>
              <a:rPr lang="en-GB" sz="1800" b="1" dirty="0">
                <a:solidFill>
                  <a:srgbClr val="FF0000"/>
                </a:solidFill>
              </a:rPr>
              <a:t>Develop knowledge</a:t>
            </a:r>
            <a:r>
              <a:rPr lang="en-GB" sz="1800" dirty="0"/>
              <a:t> of multi-sectoral coordination and basic monitoring and evaluation (M&amp;E), taking a "do no harm" approach to SGBV, and making links to child protection, community engagement, and accountability measures</a:t>
            </a:r>
          </a:p>
          <a:p>
            <a:pPr lvl="0"/>
            <a:r>
              <a:rPr lang="en-GB" sz="1800" b="1" dirty="0">
                <a:solidFill>
                  <a:srgbClr val="FF0000"/>
                </a:solidFill>
              </a:rPr>
              <a:t>Have developed a set of next steps </a:t>
            </a:r>
            <a:r>
              <a:rPr lang="en-GB" sz="1800" dirty="0"/>
              <a:t>to act on SGBV appropriate to your work context</a:t>
            </a:r>
          </a:p>
          <a:p>
            <a:pPr lvl="0"/>
            <a:endParaRPr lang="en-US" sz="2000" dirty="0"/>
          </a:p>
        </p:txBody>
      </p:sp>
    </p:spTree>
    <p:extLst>
      <p:ext uri="{BB962C8B-B14F-4D97-AF65-F5344CB8AC3E}">
        <p14:creationId xmlns:p14="http://schemas.microsoft.com/office/powerpoint/2010/main" val="532024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323528" y="867600"/>
            <a:ext cx="8820472" cy="1143000"/>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ysClr val="windowText" lastClr="000000"/>
                </a:solidFill>
                <a:effectLst/>
                <a:uLnTx/>
                <a:uFillTx/>
                <a:latin typeface="+mj-lt"/>
                <a:ea typeface="+mj-ea"/>
                <a:cs typeface="Arial" pitchFamily="34" charset="0"/>
              </a:rPr>
              <a:t>VIOLENCE INCREASES IN DISASTERS &amp; EMERGENCIES</a:t>
            </a:r>
          </a:p>
        </p:txBody>
      </p:sp>
      <p:sp>
        <p:nvSpPr>
          <p:cNvPr id="11267" name="TextBox 6"/>
          <p:cNvSpPr txBox="1">
            <a:spLocks noChangeArrowheads="1"/>
          </p:cNvSpPr>
          <p:nvPr/>
        </p:nvSpPr>
        <p:spPr bwMode="auto">
          <a:xfrm>
            <a:off x="539552" y="1988840"/>
            <a:ext cx="8153598"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3538" marR="0" lvl="0" indent="-363538" defTabSz="914400" eaLnBrk="0" fontAlgn="auto" latinLnBrk="0" hangingPunct="0">
              <a:lnSpc>
                <a:spcPct val="110000"/>
              </a:lnSpc>
              <a:spcBef>
                <a:spcPts val="0"/>
              </a:spcBef>
              <a:spcAft>
                <a:spcPts val="0"/>
              </a:spcAft>
              <a:buClrTx/>
              <a:buSzTx/>
              <a:buFontTx/>
              <a:buNone/>
              <a:tabLst/>
              <a:defRPr/>
            </a:pPr>
            <a:r>
              <a:rPr kumimoji="0" lang="en-CA" sz="1800" b="0" i="0" u="none" strike="noStrike" kern="0" cap="none" spc="0" normalizeH="0" baseline="0" noProof="0" dirty="0">
                <a:ln>
                  <a:noFill/>
                </a:ln>
                <a:solidFill>
                  <a:schemeClr val="tx1"/>
                </a:solidFill>
                <a:effectLst/>
                <a:uLnTx/>
                <a:uFillTx/>
                <a:latin typeface="Arial" charset="0"/>
                <a:cs typeface="Arial" charset="0"/>
              </a:rPr>
              <a:t>	</a:t>
            </a:r>
          </a:p>
          <a:p>
            <a:pPr marL="363538" marR="0" lvl="0" indent="-363538" defTabSz="914400" eaLnBrk="0" fontAlgn="auto" latinLnBrk="0" hangingPunct="0">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chemeClr val="tx1"/>
              </a:solidFill>
              <a:effectLst/>
              <a:uLnTx/>
              <a:uFillTx/>
              <a:latin typeface="Arial" charset="0"/>
              <a:cs typeface="Arial" charset="0"/>
            </a:endParaRPr>
          </a:p>
          <a:p>
            <a:pPr marL="363538" marR="0" lvl="0" indent="-363538" defTabSz="914400" eaLnBrk="0" fontAlgn="auto" latinLnBrk="0" hangingPunct="0">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chemeClr val="tx1"/>
              </a:solidFill>
              <a:effectLst/>
              <a:uLnTx/>
              <a:uFillTx/>
              <a:latin typeface="Arial" charset="0"/>
              <a:cs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273"/>
          <a:stretch/>
        </p:blipFill>
        <p:spPr bwMode="auto">
          <a:xfrm>
            <a:off x="179512" y="2708920"/>
            <a:ext cx="823887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5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Red Cross Red Crescent: Focus on prevention/mitigation</a:t>
            </a:r>
            <a:endParaRPr lang="en-GB" dirty="0">
              <a:solidFill>
                <a:srgbClr val="C00000"/>
              </a:solidFill>
              <a:latin typeface="+mn-lt"/>
            </a:endParaRPr>
          </a:p>
        </p:txBody>
      </p:sp>
      <p:sp>
        <p:nvSpPr>
          <p:cNvPr id="3" name="Content Placeholder 2"/>
          <p:cNvSpPr>
            <a:spLocks noGrp="1"/>
          </p:cNvSpPr>
          <p:nvPr>
            <p:ph idx="1"/>
          </p:nvPr>
        </p:nvSpPr>
        <p:spPr>
          <a:xfrm>
            <a:off x="2267744" y="2132856"/>
            <a:ext cx="6624736" cy="4292426"/>
          </a:xfrm>
        </p:spPr>
        <p:txBody>
          <a:bodyPr/>
          <a:lstStyle/>
          <a:p>
            <a:pPr lvl="0"/>
            <a:r>
              <a:rPr lang="en-GB" sz="2400" b="1" dirty="0">
                <a:latin typeface="+mn-lt"/>
              </a:rPr>
              <a:t>Seven sectors </a:t>
            </a:r>
            <a:r>
              <a:rPr lang="en-GB" sz="2400" dirty="0">
                <a:latin typeface="+mn-lt"/>
              </a:rPr>
              <a:t>– health, food security, WASH, emergency shelter, livelihoods, non-food items, disaster risk reduction</a:t>
            </a:r>
          </a:p>
          <a:p>
            <a:pPr lvl="0"/>
            <a:r>
              <a:rPr lang="en-GB" sz="2400" b="1" dirty="0">
                <a:solidFill>
                  <a:prstClr val="black"/>
                </a:solidFill>
                <a:latin typeface="+mn-lt"/>
              </a:rPr>
              <a:t>Four Commitments </a:t>
            </a:r>
            <a:r>
              <a:rPr lang="en-GB" sz="2400" dirty="0">
                <a:solidFill>
                  <a:prstClr val="black"/>
                </a:solidFill>
                <a:latin typeface="+mn-lt"/>
              </a:rPr>
              <a:t>(with corresponding standards)</a:t>
            </a:r>
            <a:endParaRPr lang="en-GB" sz="2400" dirty="0">
              <a:latin typeface="+mn-lt"/>
            </a:endParaRPr>
          </a:p>
          <a:p>
            <a:r>
              <a:rPr lang="en-GB" sz="2400" b="1" dirty="0">
                <a:latin typeface="+mn-lt"/>
              </a:rPr>
              <a:t>D</a:t>
            </a:r>
            <a:r>
              <a:rPr lang="en-GB" sz="2400" dirty="0">
                <a:latin typeface="+mn-lt"/>
              </a:rPr>
              <a:t> – Dignity</a:t>
            </a:r>
          </a:p>
          <a:p>
            <a:r>
              <a:rPr lang="en-GB" sz="2400" b="1" dirty="0">
                <a:latin typeface="+mn-lt"/>
              </a:rPr>
              <a:t>A</a:t>
            </a:r>
            <a:r>
              <a:rPr lang="en-GB" sz="2400" dirty="0">
                <a:latin typeface="+mn-lt"/>
              </a:rPr>
              <a:t> – Access</a:t>
            </a:r>
          </a:p>
          <a:p>
            <a:r>
              <a:rPr lang="en-GB" sz="2400" b="1" dirty="0">
                <a:latin typeface="+mn-lt"/>
              </a:rPr>
              <a:t>P</a:t>
            </a:r>
            <a:r>
              <a:rPr lang="en-GB" sz="2400" dirty="0">
                <a:latin typeface="+mn-lt"/>
              </a:rPr>
              <a:t> – Participation</a:t>
            </a:r>
          </a:p>
          <a:p>
            <a:r>
              <a:rPr lang="en-GB" sz="2400" b="1" dirty="0">
                <a:latin typeface="+mn-lt"/>
              </a:rPr>
              <a:t>S</a:t>
            </a:r>
            <a:r>
              <a:rPr lang="en-GB" sz="2400" dirty="0">
                <a:latin typeface="+mn-lt"/>
              </a:rPr>
              <a:t> – Safety</a:t>
            </a:r>
          </a:p>
          <a:p>
            <a:r>
              <a:rPr lang="en-GB" sz="2400" dirty="0">
                <a:latin typeface="+mn-lt"/>
              </a:rPr>
              <a:t>Gender-based violence prevention and safeguarding in each Sector specific guideline</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28768">
            <a:off x="305874" y="2985495"/>
            <a:ext cx="1821784" cy="258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16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Cross Red Crescent: Focus on prevention/mitigation</a:t>
            </a:r>
          </a:p>
        </p:txBody>
      </p:sp>
      <p:sp>
        <p:nvSpPr>
          <p:cNvPr id="3" name="Content Placeholder 2"/>
          <p:cNvSpPr>
            <a:spLocks noGrp="1"/>
          </p:cNvSpPr>
          <p:nvPr>
            <p:ph idx="1"/>
          </p:nvPr>
        </p:nvSpPr>
        <p:spPr>
          <a:xfrm>
            <a:off x="2267744" y="2234282"/>
            <a:ext cx="6419056" cy="4191000"/>
          </a:xfrm>
        </p:spPr>
        <p:txBody>
          <a:bodyPr/>
          <a:lstStyle/>
          <a:p>
            <a:r>
              <a:rPr lang="en-US" dirty="0"/>
              <a:t>Focus on: Prevention, mitigation and safeguarding the National Society</a:t>
            </a:r>
          </a:p>
          <a:p>
            <a:pPr lvl="1"/>
            <a:r>
              <a:rPr lang="en-US" dirty="0"/>
              <a:t>Sector-specific safety issues</a:t>
            </a:r>
          </a:p>
          <a:p>
            <a:pPr lvl="1"/>
            <a:r>
              <a:rPr lang="en-US" dirty="0"/>
              <a:t>Increasing accountability</a:t>
            </a:r>
          </a:p>
          <a:p>
            <a:pPr lvl="1"/>
            <a:r>
              <a:rPr lang="en-US" dirty="0"/>
              <a:t>Economic empowerment</a:t>
            </a:r>
          </a:p>
          <a:p>
            <a:pPr lvl="1"/>
            <a:r>
              <a:rPr lang="en-US" dirty="0"/>
              <a:t>Addressing social norms</a:t>
            </a:r>
          </a:p>
          <a:p>
            <a:pPr lvl="1"/>
            <a:r>
              <a:rPr lang="en-US" dirty="0"/>
              <a:t>Child protection</a:t>
            </a:r>
          </a:p>
          <a:p>
            <a:pPr lvl="1"/>
            <a:r>
              <a:rPr lang="en-US" dirty="0"/>
              <a:t>Prevention of sexual exploitation and abuse</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20914833">
            <a:off x="476548" y="2051720"/>
            <a:ext cx="1631152" cy="2073498"/>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60606">
            <a:off x="509740" y="3861048"/>
            <a:ext cx="1631152" cy="23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821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436204" y="2420888"/>
            <a:ext cx="6199584" cy="576064"/>
          </a:xfrm>
        </p:spPr>
        <p:txBody>
          <a:bodyPr/>
          <a:lstStyle/>
          <a:p>
            <a:r>
              <a:rPr lang="en-GB" dirty="0"/>
              <a:t>Signing Code of Conduct</a:t>
            </a:r>
          </a:p>
          <a:p>
            <a:r>
              <a:rPr lang="en-GB" dirty="0"/>
              <a:t>Understanding of services on offer</a:t>
            </a:r>
          </a:p>
          <a:p>
            <a:r>
              <a:rPr lang="en-GB" dirty="0"/>
              <a:t>Dissemination to staff and volunteers</a:t>
            </a:r>
          </a:p>
          <a:p>
            <a:r>
              <a:rPr lang="en-GB" dirty="0"/>
              <a:t>Referral systems in place and monitoring that they function</a:t>
            </a:r>
          </a:p>
          <a:p>
            <a:r>
              <a:rPr lang="en-GB" dirty="0"/>
              <a:t>Staff care and follow up</a:t>
            </a:r>
          </a:p>
          <a:p>
            <a:endParaRPr lang="en-GB" dirty="0"/>
          </a:p>
          <a:p>
            <a:endParaRPr lang="en-GB" dirty="0"/>
          </a:p>
          <a:p>
            <a:pPr marL="0" indent="0">
              <a:buNone/>
            </a:pPr>
            <a:r>
              <a:rPr lang="en-GB" dirty="0"/>
              <a:t>*Sector specific follow up</a:t>
            </a:r>
          </a:p>
        </p:txBody>
      </p:sp>
    </p:spTree>
    <p:extLst>
      <p:ext uri="{BB962C8B-B14F-4D97-AF65-F5344CB8AC3E}">
        <p14:creationId xmlns:p14="http://schemas.microsoft.com/office/powerpoint/2010/main" val="2703195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course, we will address…</a:t>
            </a:r>
          </a:p>
        </p:txBody>
      </p:sp>
      <p:sp>
        <p:nvSpPr>
          <p:cNvPr id="3" name="Content Placeholder 2"/>
          <p:cNvSpPr>
            <a:spLocks noGrp="1"/>
          </p:cNvSpPr>
          <p:nvPr>
            <p:ph idx="1"/>
          </p:nvPr>
        </p:nvSpPr>
        <p:spPr>
          <a:xfrm>
            <a:off x="827584" y="2492896"/>
            <a:ext cx="7200800" cy="3787006"/>
          </a:xfrm>
        </p:spPr>
        <p:txBody>
          <a:bodyPr/>
          <a:lstStyle/>
          <a:p>
            <a:r>
              <a:rPr lang="en-US" dirty="0"/>
              <a:t>What is “do no harm” in the context of SGBV?</a:t>
            </a:r>
          </a:p>
          <a:p>
            <a:r>
              <a:rPr lang="en-US" dirty="0"/>
              <a:t>What kinds of health, psychosocial, legal and socio-economic services should States and National Societies ensure survivors can access?</a:t>
            </a:r>
          </a:p>
          <a:p>
            <a:r>
              <a:rPr lang="en-US" dirty="0"/>
              <a:t>How can disaster and emergency management plans and activities address SGBV?</a:t>
            </a:r>
          </a:p>
        </p:txBody>
      </p:sp>
    </p:spTree>
    <p:extLst>
      <p:ext uri="{BB962C8B-B14F-4D97-AF65-F5344CB8AC3E}">
        <p14:creationId xmlns:p14="http://schemas.microsoft.com/office/powerpoint/2010/main" val="1475779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International Humanitarian System wide GBV Response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29524" y="2194857"/>
            <a:ext cx="3685876" cy="199438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293096"/>
            <a:ext cx="4896544" cy="227339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136231"/>
            <a:ext cx="4899046" cy="2072354"/>
          </a:xfrm>
          <a:prstGeom prst="rect">
            <a:avLst/>
          </a:prstGeom>
        </p:spPr>
      </p:pic>
      <p:sp>
        <p:nvSpPr>
          <p:cNvPr id="7" name="TextBox 6"/>
          <p:cNvSpPr txBox="1"/>
          <p:nvPr/>
        </p:nvSpPr>
        <p:spPr>
          <a:xfrm>
            <a:off x="5580112" y="4293096"/>
            <a:ext cx="3312368" cy="23083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UN Action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Peacekeepers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Community Based Organisations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Women’s Groups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Traditional Structures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Government and </a:t>
            </a:r>
            <a:r>
              <a:rPr kumimoji="0" lang="en-GB" sz="1800" b="0" i="0" u="none" strike="noStrike" kern="0" cap="none" spc="0" normalizeH="0" baseline="0" noProof="0" dirty="0" err="1">
                <a:ln>
                  <a:noFill/>
                </a:ln>
                <a:solidFill>
                  <a:sysClr val="windowText" lastClr="000000"/>
                </a:solidFill>
                <a:effectLst/>
                <a:uLnTx/>
                <a:uFillTx/>
              </a:rPr>
              <a:t>LGUs</a:t>
            </a: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4160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What is </a:t>
            </a:r>
            <a:r>
              <a:rPr lang="en-GB" dirty="0"/>
              <a:t>the ‘cluster approach’?</a:t>
            </a:r>
            <a:br>
              <a:rPr lang="en-GB" dirty="0"/>
            </a:br>
            <a:endParaRPr lang="nb-NO" dirty="0"/>
          </a:p>
        </p:txBody>
      </p:sp>
      <p:sp>
        <p:nvSpPr>
          <p:cNvPr id="3" name="Plassholder for innhold 2"/>
          <p:cNvSpPr>
            <a:spLocks noGrp="1"/>
          </p:cNvSpPr>
          <p:nvPr>
            <p:ph idx="1"/>
          </p:nvPr>
        </p:nvSpPr>
        <p:spPr>
          <a:xfrm>
            <a:off x="683568" y="2234282"/>
            <a:ext cx="8003232" cy="4191000"/>
          </a:xfrm>
        </p:spPr>
        <p:txBody>
          <a:bodyPr/>
          <a:lstStyle/>
          <a:p>
            <a:r>
              <a:rPr lang="en-GB" dirty="0"/>
              <a:t>The ‘cluster approach’ was adopted on 12 September 2005 by the IASC as the standard for organizing international humanitarian response to any major emergency. </a:t>
            </a:r>
          </a:p>
          <a:p>
            <a:r>
              <a:rPr lang="en-GB" dirty="0"/>
              <a:t>The cluster approach organizes the many actors addressing a specific need in an emergency (such as shelter, water and sanitation, health, etc.) by coordinating them under a lead agency (IFRC in shelter)</a:t>
            </a:r>
          </a:p>
          <a:p>
            <a:r>
              <a:rPr lang="en-GB" dirty="0"/>
              <a:t>Although initiated by the UN, the cluster approach aims to close gaps, increase predictability and strengthen the capacity of all humanitarian actors—not just those working under the UN flag.</a:t>
            </a:r>
          </a:p>
          <a:p>
            <a:endParaRPr lang="nb-NO" dirty="0"/>
          </a:p>
        </p:txBody>
      </p:sp>
    </p:spTree>
    <p:extLst>
      <p:ext uri="{BB962C8B-B14F-4D97-AF65-F5344CB8AC3E}">
        <p14:creationId xmlns:p14="http://schemas.microsoft.com/office/powerpoint/2010/main" val="80629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What is </a:t>
            </a:r>
            <a:r>
              <a:rPr lang="en-GB" dirty="0"/>
              <a:t>the ‘cluster approach’?</a:t>
            </a:r>
            <a:br>
              <a:rPr lang="en-GB" dirty="0"/>
            </a:br>
            <a:endParaRPr lang="nb-NO" dirty="0"/>
          </a:p>
        </p:txBody>
      </p:sp>
      <p:sp>
        <p:nvSpPr>
          <p:cNvPr id="3" name="Plassholder for innhold 2"/>
          <p:cNvSpPr>
            <a:spLocks noGrp="1"/>
          </p:cNvSpPr>
          <p:nvPr>
            <p:ph idx="1"/>
          </p:nvPr>
        </p:nvSpPr>
        <p:spPr>
          <a:xfrm>
            <a:off x="323528" y="2234282"/>
            <a:ext cx="8363272" cy="3426966"/>
          </a:xfrm>
        </p:spPr>
        <p:txBody>
          <a:bodyPr/>
          <a:lstStyle/>
          <a:p>
            <a:r>
              <a:rPr lang="en-GB" dirty="0"/>
              <a:t>Why is the cluster approach important?</a:t>
            </a:r>
          </a:p>
          <a:p>
            <a:pPr lvl="1"/>
            <a:r>
              <a:rPr lang="en-GB" dirty="0"/>
              <a:t>International humanitarian response to major emergencies typically includes multiple autonomous organizations, and it has, in the past, lacked strategic leadership. This fragmented response has led to gaps in services, duplication of efforts, insufficient engagement with government and national actors and a lack of accountability for overall performance. </a:t>
            </a:r>
            <a:endParaRPr lang="nb-NO" dirty="0"/>
          </a:p>
        </p:txBody>
      </p:sp>
    </p:spTree>
    <p:extLst>
      <p:ext uri="{BB962C8B-B14F-4D97-AF65-F5344CB8AC3E}">
        <p14:creationId xmlns:p14="http://schemas.microsoft.com/office/powerpoint/2010/main" val="312224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r>
              <a:rPr lang="en-GB" dirty="0"/>
              <a:t>The decision of the IASC to implement a cluster approach is significant because:</a:t>
            </a:r>
            <a:br>
              <a:rPr lang="en-GB" dirty="0"/>
            </a:br>
            <a:endParaRPr lang="en-GB" dirty="0"/>
          </a:p>
        </p:txBody>
      </p:sp>
      <p:sp>
        <p:nvSpPr>
          <p:cNvPr id="6" name="TextBox 5"/>
          <p:cNvSpPr txBox="1"/>
          <p:nvPr/>
        </p:nvSpPr>
        <p:spPr>
          <a:xfrm>
            <a:off x="179512" y="2996952"/>
            <a:ext cx="3132348" cy="3139321"/>
          </a:xfrm>
          <a:prstGeom prst="rect">
            <a:avLst/>
          </a:prstGeom>
          <a:solidFill>
            <a:schemeClr val="accent1">
              <a:lumMod val="20000"/>
              <a:lumOff val="80000"/>
            </a:schemeClr>
          </a:solidFill>
          <a:ln w="60325">
            <a:solidFill>
              <a:schemeClr val="accent1">
                <a:lumMod val="75000"/>
              </a:schemeClr>
            </a:solidFill>
          </a:ln>
        </p:spPr>
        <p:txBody>
          <a:bodyPr wrap="square" rtlCol="0">
            <a:spAutoFit/>
          </a:bodyPr>
          <a:lstStyle/>
          <a:p>
            <a:r>
              <a:rPr lang="en-GB" dirty="0"/>
              <a:t>It is the first time the major groups of international actors that typically respond to humanitarian emergencies (UN agencies, the Red Cross Movement and NGOs) have agreed on a predictable, standing arrangement for organising their assistance most effectively..</a:t>
            </a:r>
          </a:p>
        </p:txBody>
      </p:sp>
      <p:sp>
        <p:nvSpPr>
          <p:cNvPr id="7" name="TextBox 6"/>
          <p:cNvSpPr txBox="1"/>
          <p:nvPr/>
        </p:nvSpPr>
        <p:spPr>
          <a:xfrm>
            <a:off x="5472100" y="2983885"/>
            <a:ext cx="2808312" cy="1754326"/>
          </a:xfrm>
          <a:prstGeom prst="rect">
            <a:avLst/>
          </a:prstGeom>
          <a:solidFill>
            <a:schemeClr val="accent1">
              <a:lumMod val="20000"/>
              <a:lumOff val="80000"/>
            </a:schemeClr>
          </a:solidFill>
          <a:ln w="60325">
            <a:solidFill>
              <a:schemeClr val="accent1">
                <a:lumMod val="75000"/>
              </a:schemeClr>
            </a:solidFill>
          </a:ln>
        </p:spPr>
        <p:txBody>
          <a:bodyPr wrap="square" rtlCol="0">
            <a:spAutoFit/>
          </a:bodyPr>
          <a:lstStyle/>
          <a:p>
            <a:r>
              <a:rPr lang="en-GB" dirty="0"/>
              <a:t>The approach builds on lessons learned from prior emergencies and systematises coordination practices that have worked</a:t>
            </a:r>
          </a:p>
        </p:txBody>
      </p:sp>
      <p:sp>
        <p:nvSpPr>
          <p:cNvPr id="9" name="Arrow: Right 8"/>
          <p:cNvSpPr/>
          <p:nvPr/>
        </p:nvSpPr>
        <p:spPr>
          <a:xfrm>
            <a:off x="3491880" y="3284984"/>
            <a:ext cx="180020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p:cNvSpPr/>
          <p:nvPr/>
        </p:nvSpPr>
        <p:spPr>
          <a:xfrm rot="5400000">
            <a:off x="6120172" y="4914292"/>
            <a:ext cx="79208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292080" y="5877272"/>
            <a:ext cx="2988332" cy="430887"/>
          </a:xfrm>
          <a:prstGeom prst="rect">
            <a:avLst/>
          </a:prstGeom>
          <a:solidFill>
            <a:schemeClr val="accent1">
              <a:lumMod val="20000"/>
              <a:lumOff val="80000"/>
            </a:schemeClr>
          </a:solidFill>
          <a:ln w="60325">
            <a:solidFill>
              <a:schemeClr val="accent1">
                <a:lumMod val="75000"/>
              </a:schemeClr>
            </a:solidFill>
          </a:ln>
        </p:spPr>
        <p:txBody>
          <a:bodyPr wrap="square" rtlCol="0">
            <a:spAutoFit/>
          </a:bodyPr>
          <a:lstStyle/>
          <a:p>
            <a:pPr algn="ctr"/>
            <a:r>
              <a:rPr lang="en-GB" sz="2200" dirty="0"/>
              <a:t>Effective Outcomes</a:t>
            </a:r>
          </a:p>
        </p:txBody>
      </p:sp>
    </p:spTree>
    <p:extLst>
      <p:ext uri="{BB962C8B-B14F-4D97-AF65-F5344CB8AC3E}">
        <p14:creationId xmlns:p14="http://schemas.microsoft.com/office/powerpoint/2010/main" val="3530859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What exactly is a ‘cluster’?</a:t>
            </a:r>
            <a:br>
              <a:rPr lang="en-GB" dirty="0"/>
            </a:br>
            <a:endParaRPr lang="nb-NO" dirty="0"/>
          </a:p>
        </p:txBody>
      </p:sp>
      <p:sp>
        <p:nvSpPr>
          <p:cNvPr id="3" name="Plassholder for innhold 2"/>
          <p:cNvSpPr>
            <a:spLocks noGrp="1"/>
          </p:cNvSpPr>
          <p:nvPr>
            <p:ph idx="1"/>
          </p:nvPr>
        </p:nvSpPr>
        <p:spPr>
          <a:xfrm>
            <a:off x="323528" y="2234282"/>
            <a:ext cx="8363272" cy="3426966"/>
          </a:xfrm>
        </p:spPr>
        <p:txBody>
          <a:bodyPr/>
          <a:lstStyle/>
          <a:p>
            <a:r>
              <a:rPr lang="en-GB" dirty="0"/>
              <a:t> A coordination group focused on a key area of humanitarian response. </a:t>
            </a:r>
            <a:endParaRPr lang="nb-NO" dirty="0"/>
          </a:p>
        </p:txBody>
      </p:sp>
      <p:pic>
        <p:nvPicPr>
          <p:cNvPr id="5" name="Picture 4"/>
          <p:cNvPicPr>
            <a:picLocks noChangeAspect="1"/>
          </p:cNvPicPr>
          <p:nvPr/>
        </p:nvPicPr>
        <p:blipFill>
          <a:blip r:embed="rId3"/>
          <a:stretch>
            <a:fillRect/>
          </a:stretch>
        </p:blipFill>
        <p:spPr>
          <a:xfrm>
            <a:off x="86048" y="3068960"/>
            <a:ext cx="9031022" cy="3501008"/>
          </a:xfrm>
          <a:prstGeom prst="rect">
            <a:avLst/>
          </a:prstGeom>
        </p:spPr>
      </p:pic>
    </p:spTree>
    <p:extLst>
      <p:ext uri="{BB962C8B-B14F-4D97-AF65-F5344CB8AC3E}">
        <p14:creationId xmlns:p14="http://schemas.microsoft.com/office/powerpoint/2010/main" val="347202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Agenda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4352963"/>
              </p:ext>
            </p:extLst>
          </p:nvPr>
        </p:nvGraphicFramePr>
        <p:xfrm>
          <a:off x="179512" y="1772816"/>
          <a:ext cx="8712968" cy="4890452"/>
        </p:xfrm>
        <a:graphic>
          <a:graphicData uri="http://schemas.openxmlformats.org/drawingml/2006/table">
            <a:tbl>
              <a:tblPr firstRow="1" bandRow="1">
                <a:tableStyleId>{5C22544A-7EE6-4342-B048-85BDC9FD1C3A}</a:tableStyleId>
              </a:tblPr>
              <a:tblGrid>
                <a:gridCol w="2410705">
                  <a:extLst>
                    <a:ext uri="{9D8B030D-6E8A-4147-A177-3AD203B41FA5}">
                      <a16:colId xmlns:a16="http://schemas.microsoft.com/office/drawing/2014/main" val="3772490008"/>
                    </a:ext>
                  </a:extLst>
                </a:gridCol>
                <a:gridCol w="1477729">
                  <a:extLst>
                    <a:ext uri="{9D8B030D-6E8A-4147-A177-3AD203B41FA5}">
                      <a16:colId xmlns:a16="http://schemas.microsoft.com/office/drawing/2014/main" val="602547211"/>
                    </a:ext>
                  </a:extLst>
                </a:gridCol>
                <a:gridCol w="1944214">
                  <a:extLst>
                    <a:ext uri="{9D8B030D-6E8A-4147-A177-3AD203B41FA5}">
                      <a16:colId xmlns:a16="http://schemas.microsoft.com/office/drawing/2014/main" val="1052526176"/>
                    </a:ext>
                  </a:extLst>
                </a:gridCol>
                <a:gridCol w="1728192">
                  <a:extLst>
                    <a:ext uri="{9D8B030D-6E8A-4147-A177-3AD203B41FA5}">
                      <a16:colId xmlns:a16="http://schemas.microsoft.com/office/drawing/2014/main" val="4228362226"/>
                    </a:ext>
                  </a:extLst>
                </a:gridCol>
                <a:gridCol w="1152128">
                  <a:extLst>
                    <a:ext uri="{9D8B030D-6E8A-4147-A177-3AD203B41FA5}">
                      <a16:colId xmlns:a16="http://schemas.microsoft.com/office/drawing/2014/main" val="606011025"/>
                    </a:ext>
                  </a:extLst>
                </a:gridCol>
              </a:tblGrid>
              <a:tr h="402514">
                <a:tc>
                  <a:txBody>
                    <a:bodyPr/>
                    <a:lstStyle/>
                    <a:p>
                      <a:r>
                        <a:rPr lang="en-GB" dirty="0"/>
                        <a:t>Monday</a:t>
                      </a:r>
                    </a:p>
                  </a:txBody>
                  <a:tcPr/>
                </a:tc>
                <a:tc>
                  <a:txBody>
                    <a:bodyPr/>
                    <a:lstStyle/>
                    <a:p>
                      <a:r>
                        <a:rPr lang="en-GB" dirty="0"/>
                        <a:t>Tuesday</a:t>
                      </a:r>
                    </a:p>
                  </a:txBody>
                  <a:tcPr/>
                </a:tc>
                <a:tc>
                  <a:txBody>
                    <a:bodyPr/>
                    <a:lstStyle/>
                    <a:p>
                      <a:r>
                        <a:rPr lang="en-GB" dirty="0"/>
                        <a:t>Wednesday</a:t>
                      </a:r>
                    </a:p>
                  </a:txBody>
                  <a:tcPr/>
                </a:tc>
                <a:tc>
                  <a:txBody>
                    <a:bodyPr/>
                    <a:lstStyle/>
                    <a:p>
                      <a:r>
                        <a:rPr lang="en-GB" dirty="0"/>
                        <a:t>Thursday</a:t>
                      </a:r>
                    </a:p>
                  </a:txBody>
                  <a:tcPr/>
                </a:tc>
                <a:tc>
                  <a:txBody>
                    <a:bodyPr/>
                    <a:lstStyle/>
                    <a:p>
                      <a:r>
                        <a:rPr lang="en-GB" dirty="0"/>
                        <a:t>Friday</a:t>
                      </a:r>
                    </a:p>
                  </a:txBody>
                  <a:tcPr/>
                </a:tc>
                <a:extLst>
                  <a:ext uri="{0D108BD9-81ED-4DB2-BD59-A6C34878D82A}">
                    <a16:rowId xmlns:a16="http://schemas.microsoft.com/office/drawing/2014/main" val="1712297061"/>
                  </a:ext>
                </a:extLst>
              </a:tr>
              <a:tr h="694749">
                <a:tc>
                  <a:txBody>
                    <a:bodyPr/>
                    <a:lstStyle/>
                    <a:p>
                      <a:r>
                        <a:rPr lang="en-GB" dirty="0"/>
                        <a:t>Survivor-centred</a:t>
                      </a:r>
                      <a:r>
                        <a:rPr lang="en-GB" baseline="0" dirty="0"/>
                        <a:t> approach</a:t>
                      </a:r>
                      <a:endParaRPr lang="en-GB" dirty="0"/>
                    </a:p>
                  </a:txBody>
                  <a:tcPr/>
                </a:tc>
                <a:tc>
                  <a:txBody>
                    <a:bodyPr/>
                    <a:lstStyle/>
                    <a:p>
                      <a:r>
                        <a:rPr lang="en-GB" dirty="0"/>
                        <a:t>Summary*</a:t>
                      </a:r>
                    </a:p>
                    <a:p>
                      <a:r>
                        <a:rPr lang="en-GB" dirty="0"/>
                        <a:t>(Group 1)</a:t>
                      </a:r>
                    </a:p>
                  </a:txBody>
                  <a:tcPr/>
                </a:tc>
                <a:tc>
                  <a:txBody>
                    <a:bodyPr/>
                    <a:lstStyle/>
                    <a:p>
                      <a:r>
                        <a:rPr lang="en-GB" dirty="0"/>
                        <a:t>Summary*</a:t>
                      </a:r>
                    </a:p>
                    <a:p>
                      <a:r>
                        <a:rPr lang="en-GB" dirty="0"/>
                        <a:t>(Group 2)</a:t>
                      </a:r>
                    </a:p>
                  </a:txBody>
                  <a:tcPr/>
                </a:tc>
                <a:tc>
                  <a:txBody>
                    <a:bodyPr/>
                    <a:lstStyle/>
                    <a:p>
                      <a:r>
                        <a:rPr lang="en-GB" dirty="0"/>
                        <a:t>Summary*</a:t>
                      </a:r>
                    </a:p>
                    <a:p>
                      <a:r>
                        <a:rPr lang="en-GB" dirty="0"/>
                        <a:t>(Group 3)</a:t>
                      </a:r>
                    </a:p>
                  </a:txBody>
                  <a:tcPr/>
                </a:tc>
                <a:tc rowSpan="5">
                  <a:txBody>
                    <a:bodyPr/>
                    <a:lstStyle/>
                    <a:p>
                      <a:endParaRPr lang="en-GB" dirty="0"/>
                    </a:p>
                    <a:p>
                      <a:endParaRPr lang="en-GB" dirty="0"/>
                    </a:p>
                    <a:p>
                      <a:endParaRPr lang="en-GB" dirty="0"/>
                    </a:p>
                    <a:p>
                      <a:r>
                        <a:rPr lang="en-GB" dirty="0"/>
                        <a:t>South East Asia Gender and Diversity Network Meeting</a:t>
                      </a:r>
                    </a:p>
                  </a:txBody>
                  <a:tcPr/>
                </a:tc>
                <a:extLst>
                  <a:ext uri="{0D108BD9-81ED-4DB2-BD59-A6C34878D82A}">
                    <a16:rowId xmlns:a16="http://schemas.microsoft.com/office/drawing/2014/main" val="39342788"/>
                  </a:ext>
                </a:extLst>
              </a:tr>
              <a:tr h="992499">
                <a:tc>
                  <a:txBody>
                    <a:bodyPr/>
                    <a:lstStyle/>
                    <a:p>
                      <a:r>
                        <a:rPr lang="en-GB" dirty="0"/>
                        <a:t>Key concepts – Sexual</a:t>
                      </a:r>
                      <a:r>
                        <a:rPr lang="en-GB" baseline="0" dirty="0"/>
                        <a:t> and Gender-based violence</a:t>
                      </a:r>
                      <a:endParaRPr lang="en-GB" dirty="0"/>
                    </a:p>
                  </a:txBody>
                  <a:tcPr/>
                </a:tc>
                <a:tc rowSpan="2">
                  <a:txBody>
                    <a:bodyPr/>
                    <a:lstStyle/>
                    <a:p>
                      <a:r>
                        <a:rPr lang="en-GB" dirty="0"/>
                        <a:t>GBV Mitigation</a:t>
                      </a:r>
                      <a:r>
                        <a:rPr lang="en-GB" baseline="0" dirty="0"/>
                        <a:t> and Response</a:t>
                      </a:r>
                      <a:endParaRPr lang="en-GB" dirty="0"/>
                    </a:p>
                  </a:txBody>
                  <a:tcPr/>
                </a:tc>
                <a:tc rowSpan="2">
                  <a:txBody>
                    <a:bodyPr/>
                    <a:lstStyle/>
                    <a:p>
                      <a:r>
                        <a:rPr lang="en-GB" dirty="0"/>
                        <a:t>Movement</a:t>
                      </a:r>
                      <a:r>
                        <a:rPr lang="en-GB" baseline="0" dirty="0"/>
                        <a:t> approaches</a:t>
                      </a:r>
                      <a:endParaRPr lang="en-GB" dirty="0"/>
                    </a:p>
                    <a:p>
                      <a:endParaRPr lang="en-GB" dirty="0"/>
                    </a:p>
                    <a:p>
                      <a:endParaRPr lang="en-GB" dirty="0"/>
                    </a:p>
                    <a:p>
                      <a:r>
                        <a:rPr lang="en-GB" dirty="0"/>
                        <a:t>Internal Protection Systems</a:t>
                      </a:r>
                    </a:p>
                  </a:txBody>
                  <a:tcPr/>
                </a:tc>
                <a:tc rowSpan="2">
                  <a:txBody>
                    <a:bodyPr/>
                    <a:lstStyle/>
                    <a:p>
                      <a:r>
                        <a:rPr lang="en-GB" dirty="0"/>
                        <a:t>Action Planning</a:t>
                      </a:r>
                      <a:r>
                        <a:rPr lang="en-GB" baseline="0" dirty="0"/>
                        <a:t> </a:t>
                      </a:r>
                      <a:endParaRPr lang="en-GB" dirty="0"/>
                    </a:p>
                    <a:p>
                      <a:endParaRPr lang="en-GB" dirty="0"/>
                    </a:p>
                    <a:p>
                      <a:r>
                        <a:rPr lang="en-GB" dirty="0"/>
                        <a:t>SGBV training and group presentations </a:t>
                      </a:r>
                      <a:endParaRPr lang="en-GB" dirty="0">
                        <a:highlight>
                          <a:srgbClr val="FFFF00"/>
                        </a:highlight>
                      </a:endParaRPr>
                    </a:p>
                    <a:p>
                      <a:endParaRPr lang="en-GB" dirty="0"/>
                    </a:p>
                  </a:txBody>
                  <a:tcPr/>
                </a:tc>
                <a:tc vMerge="1">
                  <a:txBody>
                    <a:bodyPr/>
                    <a:lstStyle/>
                    <a:p>
                      <a:endParaRPr lang="en-GB" dirty="0"/>
                    </a:p>
                  </a:txBody>
                  <a:tcPr/>
                </a:tc>
                <a:extLst>
                  <a:ext uri="{0D108BD9-81ED-4DB2-BD59-A6C34878D82A}">
                    <a16:rowId xmlns:a16="http://schemas.microsoft.com/office/drawing/2014/main" val="3021512734"/>
                  </a:ext>
                </a:extLst>
              </a:tr>
              <a:tr h="1191541">
                <a:tc>
                  <a:txBody>
                    <a:bodyPr/>
                    <a:lstStyle/>
                    <a:p>
                      <a:r>
                        <a:rPr lang="en-GB" dirty="0"/>
                        <a:t>Situation analysis</a:t>
                      </a:r>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3738824553"/>
                  </a:ext>
                </a:extLst>
              </a:tr>
              <a:tr h="694749">
                <a:tc>
                  <a:txBody>
                    <a:bodyPr/>
                    <a:lstStyle/>
                    <a:p>
                      <a:r>
                        <a:rPr lang="en-GB" dirty="0"/>
                        <a:t>Mapping the field</a:t>
                      </a:r>
                    </a:p>
                  </a:txBody>
                  <a:tcPr/>
                </a:tc>
                <a:tc>
                  <a:txBody>
                    <a:bodyPr/>
                    <a:lstStyle/>
                    <a:p>
                      <a:r>
                        <a:rPr lang="en-GB" dirty="0"/>
                        <a:t>Monitoring &amp; Evaluation</a:t>
                      </a:r>
                    </a:p>
                  </a:txBody>
                  <a:tcPr/>
                </a:tc>
                <a:tc>
                  <a:txBody>
                    <a:bodyPr/>
                    <a:lstStyle/>
                    <a:p>
                      <a:r>
                        <a:rPr lang="en-GB" dirty="0"/>
                        <a:t>Basic staff care</a:t>
                      </a:r>
                    </a:p>
                  </a:txBody>
                  <a:tcPr/>
                </a:tc>
                <a:tc>
                  <a:txBody>
                    <a:bodyPr/>
                    <a:lstStyle/>
                    <a:p>
                      <a:r>
                        <a:rPr lang="en-GB" dirty="0"/>
                        <a:t>Evaluation and</a:t>
                      </a:r>
                      <a:r>
                        <a:rPr lang="en-GB" baseline="0" dirty="0"/>
                        <a:t> next steps</a:t>
                      </a:r>
                      <a:endParaRPr lang="en-GB" dirty="0"/>
                    </a:p>
                  </a:txBody>
                  <a:tcPr/>
                </a:tc>
                <a:tc vMerge="1">
                  <a:txBody>
                    <a:bodyPr/>
                    <a:lstStyle/>
                    <a:p>
                      <a:endParaRPr lang="en-GB" dirty="0"/>
                    </a:p>
                  </a:txBody>
                  <a:tcPr/>
                </a:tc>
                <a:extLst>
                  <a:ext uri="{0D108BD9-81ED-4DB2-BD59-A6C34878D82A}">
                    <a16:rowId xmlns:a16="http://schemas.microsoft.com/office/drawing/2014/main" val="535873083"/>
                  </a:ext>
                </a:extLst>
              </a:tr>
              <a:tr h="560452">
                <a:tc>
                  <a:txBody>
                    <a:bodyPr/>
                    <a:lstStyle/>
                    <a:p>
                      <a:endParaRPr lang="en-GB" dirty="0"/>
                    </a:p>
                  </a:txBody>
                  <a:tcPr/>
                </a:tc>
                <a:tc>
                  <a:txBody>
                    <a:bodyPr/>
                    <a:lstStyle/>
                    <a:p>
                      <a:endParaRPr lang="en-GB" dirty="0"/>
                    </a:p>
                  </a:txBody>
                  <a:tcPr/>
                </a:tc>
                <a:tc>
                  <a:txBody>
                    <a:bodyPr/>
                    <a:lstStyle/>
                    <a:p>
                      <a:r>
                        <a:rPr lang="en-GB" dirty="0"/>
                        <a:t>Action</a:t>
                      </a:r>
                      <a:r>
                        <a:rPr lang="en-GB" baseline="0" dirty="0"/>
                        <a:t> planning / organisational experiences</a:t>
                      </a:r>
                      <a:endParaRPr lang="en-GB" dirty="0"/>
                    </a:p>
                  </a:txBody>
                  <a:tcPr/>
                </a:tc>
                <a:tc>
                  <a:txBody>
                    <a:bodyPr/>
                    <a:lstStyle/>
                    <a:p>
                      <a:r>
                        <a:rPr lang="en-GB" dirty="0"/>
                        <a:t>End</a:t>
                      </a:r>
                    </a:p>
                  </a:txBody>
                  <a:tcPr/>
                </a:tc>
                <a:tc vMerge="1">
                  <a:txBody>
                    <a:bodyPr/>
                    <a:lstStyle/>
                    <a:p>
                      <a:endParaRPr lang="en-GB" dirty="0"/>
                    </a:p>
                  </a:txBody>
                  <a:tcPr/>
                </a:tc>
                <a:extLst>
                  <a:ext uri="{0D108BD9-81ED-4DB2-BD59-A6C34878D82A}">
                    <a16:rowId xmlns:a16="http://schemas.microsoft.com/office/drawing/2014/main" val="2871362362"/>
                  </a:ext>
                </a:extLst>
              </a:tr>
            </a:tbl>
          </a:graphicData>
        </a:graphic>
      </p:graphicFrame>
    </p:spTree>
    <p:extLst>
      <p:ext uri="{BB962C8B-B14F-4D97-AF65-F5344CB8AC3E}">
        <p14:creationId xmlns:p14="http://schemas.microsoft.com/office/powerpoint/2010/main" val="712683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What is an ‘Area of Responsibility’ (</a:t>
            </a:r>
            <a:r>
              <a:rPr lang="en-GB" dirty="0" err="1"/>
              <a:t>AoR</a:t>
            </a:r>
            <a:r>
              <a:rPr lang="en-GB" dirty="0"/>
              <a:t>)?</a:t>
            </a:r>
            <a:br>
              <a:rPr lang="en-GB" dirty="0"/>
            </a:br>
            <a:endParaRPr lang="nb-NO" dirty="0"/>
          </a:p>
        </p:txBody>
      </p:sp>
      <p:sp>
        <p:nvSpPr>
          <p:cNvPr id="3" name="Plassholder for innhold 2"/>
          <p:cNvSpPr>
            <a:spLocks noGrp="1"/>
          </p:cNvSpPr>
          <p:nvPr>
            <p:ph idx="1"/>
          </p:nvPr>
        </p:nvSpPr>
        <p:spPr>
          <a:xfrm>
            <a:off x="323528" y="2234282"/>
            <a:ext cx="8363272" cy="3426966"/>
          </a:xfrm>
        </p:spPr>
        <p:txBody>
          <a:bodyPr/>
          <a:lstStyle/>
          <a:p>
            <a:r>
              <a:rPr lang="en-GB" dirty="0"/>
              <a:t>The GBV Area of Responsibility (</a:t>
            </a:r>
            <a:r>
              <a:rPr lang="en-GB" dirty="0" err="1"/>
              <a:t>AoR</a:t>
            </a:r>
            <a:r>
              <a:rPr lang="en-GB" dirty="0"/>
              <a:t>) is one of four functional components of the Global Protection Cluster, and was founded in 2008. The Protection Cluster is one of 11 humanitarian clusters established by the Inter-Agency Standing Committee (IASC).</a:t>
            </a:r>
          </a:p>
          <a:p>
            <a:r>
              <a:rPr lang="en-GB" dirty="0"/>
              <a:t>The GBV </a:t>
            </a:r>
            <a:r>
              <a:rPr lang="en-GB" dirty="0" err="1"/>
              <a:t>AoR</a:t>
            </a:r>
            <a:r>
              <a:rPr lang="en-GB" dirty="0"/>
              <a:t> is led by UNFPA and facilitated by a Geneva-based coordination team. The membership carries out the work of the </a:t>
            </a:r>
            <a:r>
              <a:rPr lang="en-GB" dirty="0" err="1"/>
              <a:t>AoR</a:t>
            </a:r>
            <a:r>
              <a:rPr lang="en-GB" dirty="0"/>
              <a:t> through participation in Task Teams that work on various aspects of the </a:t>
            </a:r>
            <a:r>
              <a:rPr lang="en-GB" dirty="0" err="1"/>
              <a:t>AoR’s</a:t>
            </a:r>
            <a:r>
              <a:rPr lang="en-GB" dirty="0"/>
              <a:t> work plan. The Regional Emergency Gender-based Violence Advisors (REGA) based in regional hubs are responsible for building sustainable GBV coordination capacity at regional and field levels with governments, UN agencies and NGOs.</a:t>
            </a:r>
          </a:p>
        </p:txBody>
      </p:sp>
    </p:spTree>
    <p:extLst>
      <p:ext uri="{BB962C8B-B14F-4D97-AF65-F5344CB8AC3E}">
        <p14:creationId xmlns:p14="http://schemas.microsoft.com/office/powerpoint/2010/main" val="11955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International Humanitarian System wide GBV Response</a:t>
            </a:r>
          </a:p>
        </p:txBody>
      </p:sp>
      <p:sp>
        <p:nvSpPr>
          <p:cNvPr id="3" name="Content Placeholder 2"/>
          <p:cNvSpPr>
            <a:spLocks noGrp="1"/>
          </p:cNvSpPr>
          <p:nvPr>
            <p:ph idx="1"/>
          </p:nvPr>
        </p:nvSpPr>
        <p:spPr>
          <a:xfrm>
            <a:off x="1547664" y="2197596"/>
            <a:ext cx="6840760" cy="3895700"/>
          </a:xfrm>
        </p:spPr>
        <p:txBody>
          <a:bodyPr/>
          <a:lstStyle/>
          <a:p>
            <a:r>
              <a:rPr lang="en-GB" dirty="0"/>
              <a:t>More on Cluster System and Coordinated Response tomorrow!</a:t>
            </a:r>
          </a:p>
        </p:txBody>
      </p:sp>
    </p:spTree>
    <p:extLst>
      <p:ext uri="{BB962C8B-B14F-4D97-AF65-F5344CB8AC3E}">
        <p14:creationId xmlns:p14="http://schemas.microsoft.com/office/powerpoint/2010/main" val="3056109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and volunteer care</a:t>
            </a:r>
          </a:p>
        </p:txBody>
      </p:sp>
      <p:sp>
        <p:nvSpPr>
          <p:cNvPr id="3" name="Content Placeholder 2"/>
          <p:cNvSpPr>
            <a:spLocks noGrp="1"/>
          </p:cNvSpPr>
          <p:nvPr>
            <p:ph idx="1"/>
          </p:nvPr>
        </p:nvSpPr>
        <p:spPr>
          <a:xfrm>
            <a:off x="683568" y="2348880"/>
            <a:ext cx="8003232" cy="4076402"/>
          </a:xfrm>
        </p:spPr>
        <p:txBody>
          <a:bodyPr/>
          <a:lstStyle/>
          <a:p>
            <a:r>
              <a:rPr lang="en-US" dirty="0"/>
              <a:t>Throughout this training we will ensure we promote self-care</a:t>
            </a:r>
          </a:p>
          <a:p>
            <a:r>
              <a:rPr lang="en-US" dirty="0"/>
              <a:t>Consent / Content Warning – these are examples of staff care</a:t>
            </a:r>
          </a:p>
          <a:p>
            <a:r>
              <a:rPr lang="en-US" dirty="0"/>
              <a:t>Taking breaks – also example of staff care</a:t>
            </a:r>
          </a:p>
          <a:p>
            <a:r>
              <a:rPr lang="en-US" dirty="0"/>
              <a:t>Building in fun activities – for relief from the content is important</a:t>
            </a:r>
          </a:p>
          <a:p>
            <a:r>
              <a:rPr lang="en-US" dirty="0"/>
              <a:t>Avenues to discuss the content of the training in a private and confidential way </a:t>
            </a:r>
            <a:r>
              <a:rPr lang="en-US" dirty="0" err="1"/>
              <a:t>ie</a:t>
            </a:r>
            <a:r>
              <a:rPr lang="en-US" dirty="0"/>
              <a:t> through parking lot or facilitators</a:t>
            </a:r>
          </a:p>
          <a:p>
            <a:endParaRPr lang="en-US" i="1" u="sng" dirty="0"/>
          </a:p>
          <a:p>
            <a:r>
              <a:rPr lang="en-US" i="1" u="sng" dirty="0"/>
              <a:t>More on self care on day 3</a:t>
            </a:r>
          </a:p>
        </p:txBody>
      </p:sp>
    </p:spTree>
    <p:extLst>
      <p:ext uri="{BB962C8B-B14F-4D97-AF65-F5344CB8AC3E}">
        <p14:creationId xmlns:p14="http://schemas.microsoft.com/office/powerpoint/2010/main" val="3850930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843808" y="2819400"/>
            <a:ext cx="5385792" cy="681608"/>
          </a:xfrm>
        </p:spPr>
        <p:txBody>
          <a:bodyPr/>
          <a:lstStyle/>
          <a:p>
            <a:r>
              <a:rPr lang="en-GB" sz="2800" dirty="0"/>
              <a:t>Session 3a: Conducting A Situation Analysis</a:t>
            </a:r>
            <a:br>
              <a:rPr lang="en-GB" sz="2800" dirty="0"/>
            </a:b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extLst>
      <p:ext uri="{BB962C8B-B14F-4D97-AF65-F5344CB8AC3E}">
        <p14:creationId xmlns:p14="http://schemas.microsoft.com/office/powerpoint/2010/main" val="1583226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Conducting a situation analysis</a:t>
            </a:r>
            <a:endParaRPr lang="en-GB" dirty="0"/>
          </a:p>
        </p:txBody>
      </p:sp>
      <p:sp>
        <p:nvSpPr>
          <p:cNvPr id="3" name="Content Placeholder 2"/>
          <p:cNvSpPr>
            <a:spLocks noGrp="1"/>
          </p:cNvSpPr>
          <p:nvPr>
            <p:ph idx="1"/>
          </p:nvPr>
        </p:nvSpPr>
        <p:spPr>
          <a:xfrm>
            <a:off x="683568" y="2348880"/>
            <a:ext cx="8003232" cy="4076402"/>
          </a:xfrm>
        </p:spPr>
        <p:txBody>
          <a:bodyPr/>
          <a:lstStyle/>
          <a:p>
            <a:pPr marL="0" indent="0">
              <a:buNone/>
            </a:pPr>
            <a:r>
              <a:rPr lang="en-GB" sz="2400" dirty="0"/>
              <a:t>This next session will cover:</a:t>
            </a:r>
          </a:p>
          <a:p>
            <a:endParaRPr lang="en-GB" sz="2400" dirty="0"/>
          </a:p>
          <a:p>
            <a:r>
              <a:rPr lang="en-GB" sz="2400" dirty="0"/>
              <a:t>What do you need to know before addressing SGBV?</a:t>
            </a:r>
          </a:p>
          <a:p>
            <a:r>
              <a:rPr lang="en-GB" sz="2400" dirty="0"/>
              <a:t>Where can you find the information and contacts you need?</a:t>
            </a:r>
          </a:p>
          <a:p>
            <a:r>
              <a:rPr lang="en-GB" sz="2400" dirty="0"/>
              <a:t>Ethical challenges and how to address them: “Do no harm” in data-gathering</a:t>
            </a:r>
          </a:p>
          <a:p>
            <a:r>
              <a:rPr lang="en-GB" sz="2400" dirty="0"/>
              <a:t>Preparing a situation analysis based on this information</a:t>
            </a:r>
          </a:p>
          <a:p>
            <a:endParaRPr lang="en-GB" dirty="0"/>
          </a:p>
        </p:txBody>
      </p:sp>
    </p:spTree>
    <p:extLst>
      <p:ext uri="{BB962C8B-B14F-4D97-AF65-F5344CB8AC3E}">
        <p14:creationId xmlns:p14="http://schemas.microsoft.com/office/powerpoint/2010/main" val="4269601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need to know</a:t>
            </a:r>
          </a:p>
        </p:txBody>
      </p:sp>
      <p:sp>
        <p:nvSpPr>
          <p:cNvPr id="3" name="Content Placeholder 2"/>
          <p:cNvSpPr>
            <a:spLocks noGrp="1"/>
          </p:cNvSpPr>
          <p:nvPr>
            <p:ph idx="1"/>
          </p:nvPr>
        </p:nvSpPr>
        <p:spPr>
          <a:xfrm>
            <a:off x="611560" y="2348880"/>
            <a:ext cx="8075240" cy="4076402"/>
          </a:xfrm>
        </p:spPr>
        <p:txBody>
          <a:bodyPr/>
          <a:lstStyle/>
          <a:p>
            <a:r>
              <a:rPr lang="en-US" dirty="0"/>
              <a:t>What is the magnitude of the (SGBV) problem?</a:t>
            </a:r>
          </a:p>
          <a:p>
            <a:pPr lvl="1"/>
            <a:r>
              <a:rPr lang="en-US" dirty="0"/>
              <a:t>What are the ethical issues to consider in gathering information on this issue, and how should they be managed?</a:t>
            </a:r>
          </a:p>
          <a:p>
            <a:pPr lvl="1"/>
            <a:r>
              <a:rPr lang="en-US" dirty="0"/>
              <a:t>What are diverse vulnerabilities to SGBV that exist and how to consider needs of who is at risk?</a:t>
            </a:r>
          </a:p>
          <a:p>
            <a:r>
              <a:rPr lang="en-US" dirty="0"/>
              <a:t>What laws and policies apply in the context?</a:t>
            </a:r>
          </a:p>
          <a:p>
            <a:r>
              <a:rPr lang="en-US" dirty="0"/>
              <a:t>What are the local social and cultural norms?</a:t>
            </a:r>
          </a:p>
          <a:p>
            <a:r>
              <a:rPr lang="en-US" dirty="0"/>
              <a:t>What are the existing services?</a:t>
            </a:r>
          </a:p>
          <a:p>
            <a:endParaRPr lang="en-US" dirty="0"/>
          </a:p>
          <a:p>
            <a:pPr marL="0" indent="0">
              <a:buNone/>
            </a:pPr>
            <a:r>
              <a:rPr lang="en-US" b="1" dirty="0"/>
              <a:t>Knowing this will allow you to understand the situation and see where the gaps in information are</a:t>
            </a:r>
          </a:p>
          <a:p>
            <a:endParaRPr lang="en-US" dirty="0"/>
          </a:p>
        </p:txBody>
      </p:sp>
    </p:spTree>
    <p:extLst>
      <p:ext uri="{BB962C8B-B14F-4D97-AF65-F5344CB8AC3E}">
        <p14:creationId xmlns:p14="http://schemas.microsoft.com/office/powerpoint/2010/main" val="3071598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Firstly, find out:</a:t>
            </a:r>
            <a:endParaRPr lang="en-GB" dirty="0"/>
          </a:p>
        </p:txBody>
      </p:sp>
      <p:sp>
        <p:nvSpPr>
          <p:cNvPr id="3" name="Content Placeholder 2"/>
          <p:cNvSpPr>
            <a:spLocks noGrp="1"/>
          </p:cNvSpPr>
          <p:nvPr>
            <p:ph idx="1"/>
          </p:nvPr>
        </p:nvSpPr>
        <p:spPr>
          <a:xfrm>
            <a:off x="539552" y="2420888"/>
            <a:ext cx="8147248" cy="4004394"/>
          </a:xfrm>
        </p:spPr>
        <p:txBody>
          <a:bodyPr/>
          <a:lstStyle/>
          <a:p>
            <a:r>
              <a:rPr lang="en-GB" sz="2400" dirty="0"/>
              <a:t>What are the prevalent types of SGBV in your community </a:t>
            </a:r>
          </a:p>
          <a:p>
            <a:endParaRPr lang="en-GB" sz="2400" dirty="0"/>
          </a:p>
          <a:p>
            <a:r>
              <a:rPr lang="en-GB" sz="2400" dirty="0"/>
              <a:t>Use secondary data and primary data</a:t>
            </a:r>
          </a:p>
          <a:p>
            <a:endParaRPr lang="en-GB" sz="2400" dirty="0"/>
          </a:p>
          <a:p>
            <a:r>
              <a:rPr lang="en-GB" sz="2400" dirty="0"/>
              <a:t>Ensure that you refer to diverse vulnerabilities: females, males, persons with disabilities, ethnic minorities, particular groups such as Lesbian women, Gay men, Transgender persons</a:t>
            </a:r>
          </a:p>
          <a:p>
            <a:endParaRPr lang="en-GB" sz="2400" dirty="0"/>
          </a:p>
          <a:p>
            <a:endParaRPr lang="en-GB" dirty="0"/>
          </a:p>
        </p:txBody>
      </p:sp>
    </p:spTree>
    <p:extLst>
      <p:ext uri="{BB962C8B-B14F-4D97-AF65-F5344CB8AC3E}">
        <p14:creationId xmlns:p14="http://schemas.microsoft.com/office/powerpoint/2010/main" val="2949226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Types of sexual and gender-based violence</a:t>
            </a:r>
          </a:p>
        </p:txBody>
      </p:sp>
      <p:sp>
        <p:nvSpPr>
          <p:cNvPr id="3" name="Content Placeholder 2"/>
          <p:cNvSpPr>
            <a:spLocks noGrp="1"/>
          </p:cNvSpPr>
          <p:nvPr>
            <p:ph idx="1"/>
          </p:nvPr>
        </p:nvSpPr>
        <p:spPr>
          <a:xfrm>
            <a:off x="539552" y="2492896"/>
            <a:ext cx="3600400" cy="3932386"/>
          </a:xfrm>
        </p:spPr>
        <p:txBody>
          <a:bodyPr/>
          <a:lstStyle/>
          <a:p>
            <a:r>
              <a:rPr lang="en-US" sz="2000" dirty="0"/>
              <a:t>Verbal abuse</a:t>
            </a:r>
          </a:p>
          <a:p>
            <a:r>
              <a:rPr lang="en-US" sz="2000" dirty="0"/>
              <a:t>Physical abuse (non-sexual, hitting, choking, cutting, burning…)</a:t>
            </a:r>
          </a:p>
          <a:p>
            <a:r>
              <a:rPr lang="en-US" sz="2000" dirty="0"/>
              <a:t>Intimate partner violence (</a:t>
            </a:r>
            <a:r>
              <a:rPr lang="en-US" sz="2000" dirty="0" err="1"/>
              <a:t>eg</a:t>
            </a:r>
            <a:r>
              <a:rPr lang="en-US" sz="2000" dirty="0"/>
              <a:t>. domestic violence, marital rape)</a:t>
            </a:r>
          </a:p>
          <a:p>
            <a:r>
              <a:rPr lang="en-US" sz="2000" dirty="0"/>
              <a:t>Female genital mutilation</a:t>
            </a:r>
          </a:p>
          <a:p>
            <a:r>
              <a:rPr lang="en-US" sz="2000" dirty="0"/>
              <a:t>Rape</a:t>
            </a:r>
          </a:p>
          <a:p>
            <a:r>
              <a:rPr lang="en-US" sz="2000" dirty="0"/>
              <a:t>Gang rape</a:t>
            </a:r>
          </a:p>
          <a:p>
            <a:endParaRPr lang="en-US" sz="2000" dirty="0"/>
          </a:p>
          <a:p>
            <a:endParaRPr lang="en-US" sz="2000" dirty="0"/>
          </a:p>
        </p:txBody>
      </p:sp>
      <p:sp>
        <p:nvSpPr>
          <p:cNvPr id="4" name="TextBox 3"/>
          <p:cNvSpPr txBox="1"/>
          <p:nvPr/>
        </p:nvSpPr>
        <p:spPr>
          <a:xfrm>
            <a:off x="4355976" y="2492896"/>
            <a:ext cx="3888432"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Sexual slavery</a:t>
            </a:r>
          </a:p>
          <a:p>
            <a:pPr marL="342900" indent="-342900">
              <a:buFont typeface="Arial" panose="020B0604020202020204" pitchFamily="34" charset="0"/>
              <a:buChar char="•"/>
            </a:pPr>
            <a:r>
              <a:rPr lang="en-US" sz="2000" dirty="0"/>
              <a:t>Indecent assault</a:t>
            </a:r>
          </a:p>
          <a:p>
            <a:pPr marL="342900" indent="-342900">
              <a:buFont typeface="Arial" panose="020B0604020202020204" pitchFamily="34" charset="0"/>
              <a:buChar char="•"/>
            </a:pPr>
            <a:r>
              <a:rPr lang="en-US" sz="2000" dirty="0"/>
              <a:t>Sexual exploitation</a:t>
            </a:r>
          </a:p>
          <a:p>
            <a:pPr marL="342900" indent="-342900">
              <a:buFont typeface="Arial" panose="020B0604020202020204" pitchFamily="34" charset="0"/>
              <a:buChar char="•"/>
            </a:pPr>
            <a:r>
              <a:rPr lang="en-US" sz="2000" dirty="0"/>
              <a:t>Forced nudity</a:t>
            </a:r>
          </a:p>
          <a:p>
            <a:pPr marL="342900" indent="-342900">
              <a:buFont typeface="Arial" panose="020B0604020202020204" pitchFamily="34" charset="0"/>
              <a:buChar char="•"/>
            </a:pPr>
            <a:r>
              <a:rPr lang="fr-CH" altLang="fr-FR" sz="2000" dirty="0" err="1"/>
              <a:t>Forced</a:t>
            </a:r>
            <a:r>
              <a:rPr lang="fr-CH" altLang="fr-FR" sz="2000" dirty="0"/>
              <a:t> </a:t>
            </a:r>
            <a:r>
              <a:rPr lang="fr-CH" altLang="fr-FR" sz="2000" dirty="0" err="1"/>
              <a:t>sterilization</a:t>
            </a:r>
            <a:r>
              <a:rPr lang="fr-CH" altLang="fr-FR" sz="2000" dirty="0"/>
              <a:t> or </a:t>
            </a:r>
            <a:r>
              <a:rPr lang="fr-CH" altLang="fr-FR" sz="2000" dirty="0" err="1"/>
              <a:t>forced</a:t>
            </a:r>
            <a:r>
              <a:rPr lang="fr-CH" altLang="fr-FR" sz="2000" dirty="0"/>
              <a:t> abortion</a:t>
            </a:r>
          </a:p>
          <a:p>
            <a:pPr marL="342900" indent="-342900">
              <a:buFont typeface="Arial" panose="020B0604020202020204" pitchFamily="34" charset="0"/>
              <a:buChar char="•"/>
            </a:pPr>
            <a:r>
              <a:rPr lang="fr-CH" altLang="fr-FR" sz="2000" dirty="0" err="1"/>
              <a:t>Forced</a:t>
            </a:r>
            <a:r>
              <a:rPr lang="fr-CH" altLang="fr-FR" sz="2000" dirty="0"/>
              <a:t> </a:t>
            </a:r>
            <a:r>
              <a:rPr lang="fr-CH" altLang="fr-FR" sz="2000" dirty="0" err="1"/>
              <a:t>pregnancy</a:t>
            </a:r>
            <a:endParaRPr lang="fr-CH" altLang="fr-FR" sz="2000" dirty="0"/>
          </a:p>
          <a:p>
            <a:pPr marL="342900" indent="-342900">
              <a:buFont typeface="Arial" panose="020B0604020202020204" pitchFamily="34" charset="0"/>
              <a:buChar char="•"/>
            </a:pPr>
            <a:r>
              <a:rPr lang="fr-CH" altLang="fr-FR" sz="2000" dirty="0" err="1"/>
              <a:t>Forced</a:t>
            </a:r>
            <a:r>
              <a:rPr lang="fr-CH" altLang="fr-FR" sz="2000" dirty="0"/>
              <a:t> </a:t>
            </a:r>
            <a:r>
              <a:rPr lang="fr-CH" altLang="fr-FR" sz="2000" dirty="0" err="1"/>
              <a:t>marriage</a:t>
            </a:r>
            <a:r>
              <a:rPr lang="fr-CH" altLang="fr-FR" sz="2000" dirty="0"/>
              <a:t>, </a:t>
            </a:r>
            <a:r>
              <a:rPr lang="fr-CH" altLang="fr-FR" sz="2000" dirty="0" err="1"/>
              <a:t>child</a:t>
            </a:r>
            <a:r>
              <a:rPr lang="fr-CH" altLang="fr-FR" sz="2000" dirty="0"/>
              <a:t> mariage</a:t>
            </a:r>
          </a:p>
          <a:p>
            <a:pPr marL="342900" indent="-342900">
              <a:buFont typeface="Arial" panose="020B0604020202020204" pitchFamily="34" charset="0"/>
              <a:buChar char="•"/>
            </a:pPr>
            <a:r>
              <a:rPr lang="fr-CH" altLang="fr-FR" sz="2000" dirty="0" err="1"/>
              <a:t>Trafficking</a:t>
            </a:r>
            <a:endParaRPr lang="fr-CH" altLang="fr-FR" sz="2000" dirty="0"/>
          </a:p>
        </p:txBody>
      </p:sp>
    </p:spTree>
    <p:extLst>
      <p:ext uri="{BB962C8B-B14F-4D97-AF65-F5344CB8AC3E}">
        <p14:creationId xmlns:p14="http://schemas.microsoft.com/office/powerpoint/2010/main" val="376303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8784976" cy="1143000"/>
          </a:xfrm>
        </p:spPr>
        <p:txBody>
          <a:bodyPr>
            <a:normAutofit/>
          </a:bodyPr>
          <a:lstStyle/>
          <a:p>
            <a:r>
              <a:rPr lang="en-US" sz="3200" b="1" dirty="0"/>
              <a:t>Southeast Asia examples</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924944"/>
            <a:ext cx="3662122" cy="259228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261492" y="2204864"/>
            <a:ext cx="4598540" cy="4392488"/>
          </a:xfrm>
        </p:spPr>
        <p:txBody>
          <a:bodyPr>
            <a:noAutofit/>
          </a:bodyPr>
          <a:lstStyle/>
          <a:p>
            <a:pPr marL="0" indent="0">
              <a:buNone/>
            </a:pPr>
            <a:r>
              <a:rPr lang="en-US" sz="1600" b="1" dirty="0"/>
              <a:t>Laos (non-disaster, Study on Violence against Women in Lao PDR, 2014):</a:t>
            </a:r>
          </a:p>
          <a:p>
            <a:pPr marL="0" indent="0">
              <a:buNone/>
            </a:pPr>
            <a:r>
              <a:rPr lang="en-US" sz="1600" dirty="0"/>
              <a:t>2,997 women were interviewed. 11.6% reported experiencing physical violence, 7.2% sexual violence and 26.2% said they experienced emotional violence. </a:t>
            </a:r>
            <a:r>
              <a:rPr lang="en-US" sz="1600" b="1" dirty="0"/>
              <a:t>30.3%  reported at least one of the three types of violence.</a:t>
            </a:r>
          </a:p>
          <a:p>
            <a:pPr marL="0" indent="0">
              <a:buNone/>
            </a:pPr>
            <a:endParaRPr lang="en-SG" sz="1600" b="1" dirty="0"/>
          </a:p>
          <a:p>
            <a:pPr marL="0" indent="0">
              <a:buNone/>
            </a:pPr>
            <a:r>
              <a:rPr lang="en-US" sz="1600" b="1" dirty="0"/>
              <a:t>Indonesia:</a:t>
            </a:r>
          </a:p>
          <a:p>
            <a:pPr marL="0" indent="0">
              <a:buNone/>
            </a:pPr>
            <a:r>
              <a:rPr lang="en-US" sz="1600" b="1" dirty="0"/>
              <a:t>After the 2004 tsunami, early marriage increased in Indonesia </a:t>
            </a:r>
            <a:r>
              <a:rPr lang="en-US" sz="1600" dirty="0"/>
              <a:t>as families in refugee camps saw it as the only protection for their daughters from rape” In many cases girls were pressed into marriages with “tsunami-widowers’ were planned to access state subsidies for starting a family.  (Singh, 2012 –PLAN UK)</a:t>
            </a:r>
          </a:p>
          <a:p>
            <a:pPr lvl="0"/>
            <a:endParaRPr lang="en-SG" sz="1600" dirty="0"/>
          </a:p>
          <a:p>
            <a:pPr marL="0" indent="0">
              <a:buNone/>
            </a:pPr>
            <a:endParaRPr lang="en-US" sz="1600" dirty="0"/>
          </a:p>
          <a:p>
            <a:pPr marL="0" indent="0">
              <a:buNone/>
            </a:pPr>
            <a:endParaRPr lang="en-SG" sz="1600" b="1" dirty="0"/>
          </a:p>
          <a:p>
            <a:pPr marL="0" indent="0">
              <a:buNone/>
            </a:pPr>
            <a:endParaRPr lang="en-US" sz="1600" dirty="0"/>
          </a:p>
        </p:txBody>
      </p:sp>
    </p:spTree>
    <p:extLst>
      <p:ext uri="{BB962C8B-B14F-4D97-AF65-F5344CB8AC3E}">
        <p14:creationId xmlns:p14="http://schemas.microsoft.com/office/powerpoint/2010/main" val="235539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Root cause of GBV is gender inequality and abuse of power….</a:t>
            </a:r>
          </a:p>
        </p:txBody>
      </p:sp>
      <p:sp>
        <p:nvSpPr>
          <p:cNvPr id="5" name="TextBox 4"/>
          <p:cNvSpPr txBox="1"/>
          <p:nvPr/>
        </p:nvSpPr>
        <p:spPr>
          <a:xfrm>
            <a:off x="611560" y="2420888"/>
            <a:ext cx="7776864" cy="3631763"/>
          </a:xfrm>
          <a:prstGeom prst="rect">
            <a:avLst/>
          </a:prstGeom>
          <a:noFill/>
        </p:spPr>
        <p:txBody>
          <a:bodyPr wrap="square" rtlCol="0">
            <a:spAutoFit/>
          </a:bodyPr>
          <a:lstStyle/>
          <a:p>
            <a:pPr marL="285750" indent="-285750">
              <a:buFont typeface="Arial" panose="020B0604020202020204" pitchFamily="34" charset="0"/>
              <a:buChar char="•"/>
            </a:pPr>
            <a:r>
              <a:rPr lang="en-US" sz="2200" dirty="0"/>
              <a:t>The Gender Inequality Index rank’s a country’s out of 152</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1 being the least unequal and 152 being the most unequal</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Countries in Southeast Asia (with data available) rank between </a:t>
            </a:r>
            <a:r>
              <a:rPr lang="en-US" sz="2200" b="1" dirty="0"/>
              <a:t>105 to 15 </a:t>
            </a:r>
          </a:p>
          <a:p>
            <a:pPr marL="285750" indent="-285750">
              <a:buFont typeface="Arial" panose="020B0604020202020204" pitchFamily="34" charset="0"/>
              <a:buChar char="•"/>
            </a:pPr>
            <a:endParaRPr lang="en-US" sz="2200" b="1" dirty="0"/>
          </a:p>
          <a:p>
            <a:pPr marL="285750" indent="-285750">
              <a:buFont typeface="Arial" panose="020B0604020202020204" pitchFamily="34" charset="0"/>
              <a:buChar char="•"/>
            </a:pPr>
            <a:r>
              <a:rPr lang="en-US" sz="2200" dirty="0"/>
              <a:t>No country has 0 gender inequality</a:t>
            </a:r>
          </a:p>
          <a:p>
            <a:endParaRPr lang="en-US" dirty="0"/>
          </a:p>
          <a:p>
            <a:endParaRPr lang="en-US" dirty="0"/>
          </a:p>
          <a:p>
            <a:r>
              <a:rPr lang="en-US" dirty="0"/>
              <a:t>http://hdr.undp.org/en/content/table-4-gender-inequality-index</a:t>
            </a:r>
            <a:endParaRPr lang="en-GB" dirty="0"/>
          </a:p>
        </p:txBody>
      </p:sp>
    </p:spTree>
    <p:extLst>
      <p:ext uri="{BB962C8B-B14F-4D97-AF65-F5344CB8AC3E}">
        <p14:creationId xmlns:p14="http://schemas.microsoft.com/office/powerpoint/2010/main" val="330308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Pre-survey and Expectations</a:t>
            </a:r>
          </a:p>
        </p:txBody>
      </p:sp>
      <p:sp>
        <p:nvSpPr>
          <p:cNvPr id="3" name="Content Placeholder 2"/>
          <p:cNvSpPr>
            <a:spLocks noGrp="1"/>
          </p:cNvSpPr>
          <p:nvPr>
            <p:ph idx="1"/>
          </p:nvPr>
        </p:nvSpPr>
        <p:spPr>
          <a:xfrm>
            <a:off x="395536" y="2234282"/>
            <a:ext cx="8291264" cy="4191000"/>
          </a:xfrm>
        </p:spPr>
        <p:txBody>
          <a:bodyPr/>
          <a:lstStyle/>
          <a:p>
            <a:r>
              <a:rPr lang="en-GB" dirty="0"/>
              <a:t>Pre-survey results</a:t>
            </a:r>
          </a:p>
          <a:p>
            <a:pPr marL="0" indent="0">
              <a:buNone/>
            </a:pPr>
            <a:endParaRPr lang="en-GB" dirty="0"/>
          </a:p>
          <a:p>
            <a:r>
              <a:rPr lang="en-GB" dirty="0"/>
              <a:t>Expectations</a:t>
            </a:r>
          </a:p>
          <a:p>
            <a:pPr marL="0" indent="0">
              <a:buNone/>
            </a:pPr>
            <a:endParaRPr lang="en-GB" dirty="0"/>
          </a:p>
          <a:p>
            <a:r>
              <a:rPr lang="en-GB" dirty="0"/>
              <a:t>Challenges and limitations</a:t>
            </a:r>
          </a:p>
        </p:txBody>
      </p:sp>
    </p:spTree>
    <p:extLst>
      <p:ext uri="{BB962C8B-B14F-4D97-AF65-F5344CB8AC3E}">
        <p14:creationId xmlns:p14="http://schemas.microsoft.com/office/powerpoint/2010/main" val="660777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populations are especially at risk of SGBV</a:t>
            </a:r>
          </a:p>
        </p:txBody>
      </p:sp>
      <p:sp>
        <p:nvSpPr>
          <p:cNvPr id="3" name="Content Placeholder 2"/>
          <p:cNvSpPr>
            <a:spLocks noGrp="1"/>
          </p:cNvSpPr>
          <p:nvPr>
            <p:ph idx="1"/>
          </p:nvPr>
        </p:nvSpPr>
        <p:spPr>
          <a:xfrm>
            <a:off x="683568" y="2234282"/>
            <a:ext cx="8003232" cy="4191000"/>
          </a:xfrm>
        </p:spPr>
        <p:txBody>
          <a:bodyPr/>
          <a:lstStyle/>
          <a:p>
            <a:r>
              <a:rPr lang="en-US" dirty="0"/>
              <a:t>Research has shown that some populations are especially at risk of experiencing SGBV, including:</a:t>
            </a:r>
          </a:p>
          <a:p>
            <a:pPr lvl="1"/>
            <a:r>
              <a:rPr lang="en-US" dirty="0"/>
              <a:t>Persons with disabilities</a:t>
            </a:r>
          </a:p>
          <a:p>
            <a:pPr lvl="1"/>
            <a:r>
              <a:rPr lang="en-US" dirty="0"/>
              <a:t>Lesbian, gay, bisexual and transgender persons</a:t>
            </a:r>
          </a:p>
          <a:p>
            <a:pPr lvl="1"/>
            <a:r>
              <a:rPr lang="en-US" dirty="0"/>
              <a:t>Ethnic, linguistic or other national minorities</a:t>
            </a:r>
          </a:p>
          <a:p>
            <a:pPr lvl="1"/>
            <a:r>
              <a:rPr lang="en-US" dirty="0"/>
              <a:t>Sex workers</a:t>
            </a:r>
          </a:p>
          <a:p>
            <a:pPr lvl="1"/>
            <a:r>
              <a:rPr lang="en-US" dirty="0"/>
              <a:t>Children</a:t>
            </a:r>
          </a:p>
          <a:p>
            <a:r>
              <a:rPr lang="en-US" dirty="0"/>
              <a:t>Sexual violence: Women, men, boys and girls can all be vulnerable, but men and boys are even less likely to disclose</a:t>
            </a:r>
          </a:p>
          <a:p>
            <a:r>
              <a:rPr lang="en-US" dirty="0"/>
              <a:t>Consider the reasons why some groups may be vulnerable/at-risk to violence, and in reporting violence?</a:t>
            </a:r>
          </a:p>
        </p:txBody>
      </p:sp>
    </p:spTree>
    <p:extLst>
      <p:ext uri="{BB962C8B-B14F-4D97-AF65-F5344CB8AC3E}">
        <p14:creationId xmlns:p14="http://schemas.microsoft.com/office/powerpoint/2010/main" val="277277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What data to gather?</a:t>
            </a:r>
            <a:br>
              <a:rPr lang="en-US" dirty="0">
                <a:solidFill>
                  <a:prstClr val="black"/>
                </a:solidFill>
              </a:rPr>
            </a:br>
            <a:r>
              <a:rPr lang="en-US" dirty="0"/>
              <a:t>Secondary data and primary data</a:t>
            </a:r>
            <a:endParaRPr lang="en-GB" dirty="0"/>
          </a:p>
        </p:txBody>
      </p:sp>
      <p:sp>
        <p:nvSpPr>
          <p:cNvPr id="3" name="Content Placeholder 2"/>
          <p:cNvSpPr>
            <a:spLocks noGrp="1"/>
          </p:cNvSpPr>
          <p:nvPr>
            <p:ph idx="1"/>
          </p:nvPr>
        </p:nvSpPr>
        <p:spPr>
          <a:xfrm>
            <a:off x="251520" y="2420888"/>
            <a:ext cx="8280920" cy="4191000"/>
          </a:xfrm>
        </p:spPr>
        <p:txBody>
          <a:bodyPr/>
          <a:lstStyle/>
          <a:p>
            <a:pPr lvl="1"/>
            <a:r>
              <a:rPr lang="en-US" b="1" dirty="0"/>
              <a:t>Secondary data </a:t>
            </a:r>
            <a:r>
              <a:rPr lang="en-US" dirty="0"/>
              <a:t>– Data collected by someone other than the user, including statistics (social / housing records), government reports, NGO reports, UN reports, literature reviews, case studies, diaries, police reports </a:t>
            </a:r>
            <a:r>
              <a:rPr lang="en-US" dirty="0" err="1"/>
              <a:t>etc</a:t>
            </a:r>
            <a:endParaRPr lang="en-US" dirty="0"/>
          </a:p>
          <a:p>
            <a:pPr lvl="1"/>
            <a:endParaRPr lang="en-US" dirty="0"/>
          </a:p>
          <a:p>
            <a:pPr lvl="1"/>
            <a:r>
              <a:rPr lang="en-US" b="1" dirty="0"/>
              <a:t>Primary data </a:t>
            </a:r>
            <a:r>
              <a:rPr lang="en-US" dirty="0"/>
              <a:t>– Data collected by the user, such as community consultations and qualitative data/discussions held with affected community members</a:t>
            </a:r>
          </a:p>
          <a:p>
            <a:endParaRPr lang="en-US" dirty="0"/>
          </a:p>
        </p:txBody>
      </p:sp>
    </p:spTree>
    <p:extLst>
      <p:ext uri="{BB962C8B-B14F-4D97-AF65-F5344CB8AC3E}">
        <p14:creationId xmlns:p14="http://schemas.microsoft.com/office/powerpoint/2010/main" val="2015475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Assume that the issues are occurring, and that survivor stories are true</a:t>
            </a:r>
          </a:p>
        </p:txBody>
      </p:sp>
      <p:sp>
        <p:nvSpPr>
          <p:cNvPr id="3" name="Content Placeholder 2"/>
          <p:cNvSpPr>
            <a:spLocks noGrp="1"/>
          </p:cNvSpPr>
          <p:nvPr>
            <p:ph idx="1"/>
          </p:nvPr>
        </p:nvSpPr>
        <p:spPr>
          <a:xfrm>
            <a:off x="395536" y="2348880"/>
            <a:ext cx="8264574" cy="4104456"/>
          </a:xfrm>
        </p:spPr>
        <p:txBody>
          <a:bodyPr/>
          <a:lstStyle/>
          <a:p>
            <a:r>
              <a:rPr lang="en-US" sz="2000" b="1" dirty="0"/>
              <a:t>ICRC policy is “Reverse burden of evidence” – why?</a:t>
            </a:r>
          </a:p>
          <a:p>
            <a:pPr lvl="1"/>
            <a:r>
              <a:rPr lang="en-US" sz="1800" dirty="0"/>
              <a:t>Challenges the unseen, invisible nature of GBV</a:t>
            </a:r>
          </a:p>
          <a:p>
            <a:pPr lvl="1"/>
            <a:r>
              <a:rPr lang="en-US" sz="1800" dirty="0"/>
              <a:t>No longer waits for evidence before preparing a response</a:t>
            </a:r>
          </a:p>
          <a:p>
            <a:pPr lvl="1"/>
            <a:r>
              <a:rPr lang="en-US" sz="1800" dirty="0"/>
              <a:t>Assumes that sexual violence in conflict is happening even without specific allegations</a:t>
            </a:r>
          </a:p>
          <a:p>
            <a:pPr lvl="1"/>
            <a:endParaRPr lang="en-US" sz="1800" dirty="0"/>
          </a:p>
          <a:p>
            <a:pPr marL="438150" indent="-342900"/>
            <a:r>
              <a:rPr lang="en-US" sz="2000" b="1" dirty="0"/>
              <a:t>We know GBV occurs in every context. Increases in disasters and conflict. This approach makes us:</a:t>
            </a:r>
          </a:p>
          <a:p>
            <a:pPr lvl="1"/>
            <a:r>
              <a:rPr lang="en-US" sz="1800" dirty="0"/>
              <a:t>More proactive </a:t>
            </a:r>
          </a:p>
          <a:p>
            <a:pPr lvl="1"/>
            <a:r>
              <a:rPr lang="en-US" sz="1800" dirty="0"/>
              <a:t>More effective in preparing, mitigating and responding to sexual violence and GBV</a:t>
            </a:r>
          </a:p>
          <a:p>
            <a:endParaRPr lang="en-US" sz="2000" dirty="0"/>
          </a:p>
        </p:txBody>
      </p:sp>
    </p:spTree>
    <p:extLst>
      <p:ext uri="{BB962C8B-B14F-4D97-AF65-F5344CB8AC3E}">
        <p14:creationId xmlns:p14="http://schemas.microsoft.com/office/powerpoint/2010/main" val="50739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Assume that the issues are occurring, and that survivor stories are true</a:t>
            </a:r>
            <a:endParaRPr lang="en-GB" dirty="0"/>
          </a:p>
        </p:txBody>
      </p:sp>
      <p:sp>
        <p:nvSpPr>
          <p:cNvPr id="3" name="Content Placeholder 2"/>
          <p:cNvSpPr>
            <a:spLocks noGrp="1"/>
          </p:cNvSpPr>
          <p:nvPr>
            <p:ph idx="1"/>
          </p:nvPr>
        </p:nvSpPr>
        <p:spPr>
          <a:xfrm>
            <a:off x="395536" y="2204864"/>
            <a:ext cx="8291264" cy="4220418"/>
          </a:xfrm>
        </p:spPr>
        <p:txBody>
          <a:bodyPr/>
          <a:lstStyle/>
          <a:p>
            <a:r>
              <a:rPr lang="en-US" dirty="0"/>
              <a:t>IFRC signed ‘Call to Action’ - </a:t>
            </a:r>
            <a:r>
              <a:rPr lang="en-IE" dirty="0"/>
              <a:t>act to prevent and respond before waiting for evidence of specific instances to emerge</a:t>
            </a:r>
          </a:p>
          <a:p>
            <a:endParaRPr lang="en-IE" dirty="0"/>
          </a:p>
          <a:p>
            <a:r>
              <a:rPr lang="en-GB" b="1" dirty="0"/>
              <a:t>IFRC commitments to Call to Action:</a:t>
            </a:r>
          </a:p>
          <a:p>
            <a:pPr marL="228600" indent="-228600">
              <a:buFont typeface="+mj-lt"/>
              <a:buAutoNum type="arabicPeriod"/>
            </a:pPr>
            <a:r>
              <a:rPr lang="en-GB" dirty="0"/>
              <a:t>To encourage National Society members to work with their national governments to discuss the creation of safer and more inclusive environments for women and girls during and after disasters</a:t>
            </a:r>
          </a:p>
          <a:p>
            <a:pPr marL="228600" indent="-228600">
              <a:buFont typeface="+mj-lt"/>
              <a:buAutoNum type="arabicPeriod"/>
            </a:pPr>
            <a:r>
              <a:rPr lang="en-GB" dirty="0"/>
              <a:t>Enhance attention to the prevention of and response to VAWG in all relevant skills training and capacity building</a:t>
            </a:r>
          </a:p>
          <a:p>
            <a:endParaRPr lang="en-GB" dirty="0"/>
          </a:p>
        </p:txBody>
      </p:sp>
    </p:spTree>
    <p:extLst>
      <p:ext uri="{BB962C8B-B14F-4D97-AF65-F5344CB8AC3E}">
        <p14:creationId xmlns:p14="http://schemas.microsoft.com/office/powerpoint/2010/main" val="28471359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issues and risks in data-gathering</a:t>
            </a:r>
          </a:p>
        </p:txBody>
      </p:sp>
      <p:sp>
        <p:nvSpPr>
          <p:cNvPr id="3" name="Content Placeholder 2"/>
          <p:cNvSpPr>
            <a:spLocks noGrp="1"/>
          </p:cNvSpPr>
          <p:nvPr>
            <p:ph idx="1"/>
          </p:nvPr>
        </p:nvSpPr>
        <p:spPr>
          <a:xfrm>
            <a:off x="539552" y="2420888"/>
            <a:ext cx="8352928" cy="4032448"/>
          </a:xfrm>
        </p:spPr>
        <p:txBody>
          <a:bodyPr/>
          <a:lstStyle/>
          <a:p>
            <a:r>
              <a:rPr lang="en-US" b="1" dirty="0"/>
              <a:t>Gather ONLY data you need</a:t>
            </a:r>
            <a:r>
              <a:rPr lang="en-US" dirty="0"/>
              <a:t> and nothing else</a:t>
            </a:r>
          </a:p>
          <a:p>
            <a:endParaRPr lang="en-US" dirty="0"/>
          </a:p>
          <a:p>
            <a:r>
              <a:rPr lang="en-US" b="1" dirty="0"/>
              <a:t>Do not gather primary data unless basic response services are in place </a:t>
            </a:r>
            <a:r>
              <a:rPr lang="en-US" dirty="0"/>
              <a:t>to which you can refer survivors: </a:t>
            </a:r>
          </a:p>
          <a:p>
            <a:pPr lvl="1"/>
            <a:r>
              <a:rPr lang="en-US" dirty="0"/>
              <a:t>Including medical care, psychological care, legal aid and protection</a:t>
            </a:r>
          </a:p>
          <a:p>
            <a:pPr lvl="1"/>
            <a:endParaRPr lang="en-US" dirty="0"/>
          </a:p>
          <a:p>
            <a:r>
              <a:rPr lang="en-US" dirty="0"/>
              <a:t>Monitor staff involved in data collection for signs of stress or </a:t>
            </a:r>
            <a:r>
              <a:rPr lang="en-US" b="1" dirty="0"/>
              <a:t>secondary traumatization</a:t>
            </a:r>
          </a:p>
        </p:txBody>
      </p:sp>
    </p:spTree>
    <p:extLst>
      <p:ext uri="{BB962C8B-B14F-4D97-AF65-F5344CB8AC3E}">
        <p14:creationId xmlns:p14="http://schemas.microsoft.com/office/powerpoint/2010/main" val="1667539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sure there is informed consent</a:t>
            </a:r>
          </a:p>
        </p:txBody>
      </p:sp>
      <p:sp>
        <p:nvSpPr>
          <p:cNvPr id="3" name="Content Placeholder 2"/>
          <p:cNvSpPr>
            <a:spLocks noGrp="1"/>
          </p:cNvSpPr>
          <p:nvPr>
            <p:ph idx="1"/>
          </p:nvPr>
        </p:nvSpPr>
        <p:spPr>
          <a:xfrm>
            <a:off x="251520" y="2234282"/>
            <a:ext cx="8291264" cy="4191000"/>
          </a:xfrm>
        </p:spPr>
        <p:txBody>
          <a:bodyPr/>
          <a:lstStyle/>
          <a:p>
            <a:r>
              <a:rPr lang="en-US" dirty="0"/>
              <a:t>In a survivor-centered approach, </a:t>
            </a:r>
            <a:r>
              <a:rPr lang="en-US" b="1" dirty="0"/>
              <a:t>informed consent is essential</a:t>
            </a:r>
          </a:p>
          <a:p>
            <a:r>
              <a:rPr lang="en-US" dirty="0"/>
              <a:t>Survivors about whom you are collecting data must:</a:t>
            </a:r>
          </a:p>
          <a:p>
            <a:pPr lvl="1"/>
            <a:r>
              <a:rPr lang="en-US" dirty="0"/>
              <a:t>Understand who you are and the research purpose</a:t>
            </a:r>
          </a:p>
          <a:p>
            <a:pPr lvl="1"/>
            <a:r>
              <a:rPr lang="en-US" dirty="0"/>
              <a:t>Understand any possible risks of participation</a:t>
            </a:r>
          </a:p>
          <a:p>
            <a:pPr lvl="1"/>
            <a:r>
              <a:rPr lang="en-US" dirty="0"/>
              <a:t>Demonstrate their comprehension to you</a:t>
            </a:r>
          </a:p>
          <a:p>
            <a:pPr lvl="1"/>
            <a:r>
              <a:rPr lang="en-US" dirty="0"/>
              <a:t>Agree, in writing or verbally</a:t>
            </a:r>
          </a:p>
          <a:p>
            <a:pPr lvl="1"/>
            <a:r>
              <a:rPr lang="en-US" dirty="0"/>
              <a:t>Do not ask questions that may cause the person to be re-traumatized (such as telling their story repeatedly)</a:t>
            </a:r>
          </a:p>
          <a:p>
            <a:pPr lvl="1"/>
            <a:endParaRPr lang="en-US" dirty="0"/>
          </a:p>
          <a:p>
            <a:pPr lvl="1"/>
            <a:r>
              <a:rPr lang="en-US" dirty="0"/>
              <a:t>This is true even when data is anonymized (identifying characteristics are removed) because there may still be risks</a:t>
            </a:r>
          </a:p>
          <a:p>
            <a:pPr marL="273050" lvl="1" indent="0">
              <a:buNone/>
            </a:pPr>
            <a:endParaRPr lang="en-US" dirty="0"/>
          </a:p>
        </p:txBody>
      </p:sp>
    </p:spTree>
    <p:extLst>
      <p:ext uri="{BB962C8B-B14F-4D97-AF65-F5344CB8AC3E}">
        <p14:creationId xmlns:p14="http://schemas.microsoft.com/office/powerpoint/2010/main" val="84283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laws and policies apply in the context?</a:t>
            </a:r>
          </a:p>
        </p:txBody>
      </p:sp>
      <p:sp>
        <p:nvSpPr>
          <p:cNvPr id="3" name="Content Placeholder 2"/>
          <p:cNvSpPr>
            <a:spLocks noGrp="1"/>
          </p:cNvSpPr>
          <p:nvPr>
            <p:ph idx="1"/>
          </p:nvPr>
        </p:nvSpPr>
        <p:spPr>
          <a:xfrm>
            <a:off x="971600" y="2083227"/>
            <a:ext cx="7704856" cy="4191000"/>
          </a:xfrm>
        </p:spPr>
        <p:txBody>
          <a:bodyPr/>
          <a:lstStyle/>
          <a:p>
            <a:r>
              <a:rPr lang="en-US" dirty="0"/>
              <a:t>Laws that may apply include:</a:t>
            </a:r>
          </a:p>
          <a:p>
            <a:pPr lvl="1"/>
            <a:r>
              <a:rPr lang="en-US" dirty="0"/>
              <a:t>Laws that define rape or SGBV (do they include male victims? Do they protect wives from marital rape?)</a:t>
            </a:r>
          </a:p>
          <a:p>
            <a:pPr lvl="1"/>
            <a:r>
              <a:rPr lang="en-US" dirty="0"/>
              <a:t>Laws on age of consent for sexual activity, or for medical care</a:t>
            </a:r>
          </a:p>
          <a:p>
            <a:pPr lvl="1"/>
            <a:r>
              <a:rPr lang="en-US" dirty="0"/>
              <a:t>Laws restricting women’s access to medical care</a:t>
            </a:r>
          </a:p>
          <a:p>
            <a:pPr lvl="1"/>
            <a:r>
              <a:rPr lang="en-US" dirty="0"/>
              <a:t>Laws on reproductive rights, including laws on abortion</a:t>
            </a:r>
          </a:p>
          <a:p>
            <a:pPr lvl="1"/>
            <a:r>
              <a:rPr lang="en-US" dirty="0"/>
              <a:t>Laws on homosexuality</a:t>
            </a:r>
          </a:p>
          <a:p>
            <a:pPr lvl="1"/>
            <a:r>
              <a:rPr lang="en-US" dirty="0"/>
              <a:t>Criminal laws and standards of evidence in court</a:t>
            </a:r>
          </a:p>
          <a:p>
            <a:pPr lvl="1"/>
            <a:r>
              <a:rPr lang="en-US" dirty="0"/>
              <a:t>Policies on HIV or STI treatment and management</a:t>
            </a:r>
          </a:p>
          <a:p>
            <a:pPr lvl="1"/>
            <a:r>
              <a:rPr lang="en-US" dirty="0"/>
              <a:t>And others…</a:t>
            </a:r>
          </a:p>
          <a:p>
            <a:r>
              <a:rPr lang="en-US" dirty="0"/>
              <a:t>Where can you find information about these laws?</a:t>
            </a:r>
          </a:p>
          <a:p>
            <a:r>
              <a:rPr lang="en-US" dirty="0"/>
              <a:t>Who can advise on how they are applied in practice?</a:t>
            </a:r>
          </a:p>
        </p:txBody>
      </p:sp>
    </p:spTree>
    <p:extLst>
      <p:ext uri="{BB962C8B-B14F-4D97-AF65-F5344CB8AC3E}">
        <p14:creationId xmlns:p14="http://schemas.microsoft.com/office/powerpoint/2010/main" val="16392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obligation to address SGBV</a:t>
            </a:r>
          </a:p>
        </p:txBody>
      </p:sp>
      <p:sp>
        <p:nvSpPr>
          <p:cNvPr id="3" name="Content Placeholder 2"/>
          <p:cNvSpPr>
            <a:spLocks noGrp="1"/>
          </p:cNvSpPr>
          <p:nvPr>
            <p:ph idx="1"/>
          </p:nvPr>
        </p:nvSpPr>
        <p:spPr/>
        <p:txBody>
          <a:bodyPr/>
          <a:lstStyle/>
          <a:p>
            <a:r>
              <a:rPr lang="en-GB" dirty="0"/>
              <a:t>There are many laws relevant to SGBV in the national context (as well as in international law), it is helpful to map the laws in your country:</a:t>
            </a:r>
          </a:p>
          <a:p>
            <a:r>
              <a:rPr lang="en-GB" b="1" dirty="0"/>
              <a:t>Criminal laws </a:t>
            </a:r>
            <a:r>
              <a:rPr lang="en-GB" dirty="0"/>
              <a:t>which address murder, assault, incest, sexual offences, etc.</a:t>
            </a:r>
          </a:p>
          <a:p>
            <a:r>
              <a:rPr lang="en-GB" b="1" dirty="0"/>
              <a:t>Civil laws </a:t>
            </a:r>
            <a:r>
              <a:rPr lang="en-GB" dirty="0"/>
              <a:t>which address assault or sexual harassment at work</a:t>
            </a:r>
          </a:p>
          <a:p>
            <a:r>
              <a:rPr lang="en-GB" b="1" dirty="0"/>
              <a:t>Rules of procedure and evidence</a:t>
            </a:r>
            <a:r>
              <a:rPr lang="en-GB" dirty="0"/>
              <a:t>, which facilitate</a:t>
            </a:r>
          </a:p>
          <a:p>
            <a:r>
              <a:rPr lang="en-GB" dirty="0"/>
              <a:t>the application of the law.</a:t>
            </a:r>
          </a:p>
          <a:p>
            <a:r>
              <a:rPr lang="en-GB" b="1" dirty="0"/>
              <a:t>Policies</a:t>
            </a:r>
            <a:r>
              <a:rPr lang="en-GB" dirty="0"/>
              <a:t> that provide a framework for implementing laws and providing reparations and redress to survivors.</a:t>
            </a:r>
          </a:p>
        </p:txBody>
      </p:sp>
    </p:spTree>
    <p:extLst>
      <p:ext uri="{BB962C8B-B14F-4D97-AF65-F5344CB8AC3E}">
        <p14:creationId xmlns:p14="http://schemas.microsoft.com/office/powerpoint/2010/main" val="3725809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Such as…</a:t>
            </a:r>
          </a:p>
        </p:txBody>
      </p:sp>
      <p:sp>
        <p:nvSpPr>
          <p:cNvPr id="3" name="Content Placeholder 2"/>
          <p:cNvSpPr>
            <a:spLocks noGrp="1"/>
          </p:cNvSpPr>
          <p:nvPr>
            <p:ph idx="1"/>
          </p:nvPr>
        </p:nvSpPr>
        <p:spPr>
          <a:xfrm>
            <a:off x="827584" y="2234282"/>
            <a:ext cx="7859216" cy="4191000"/>
          </a:xfrm>
        </p:spPr>
        <p:txBody>
          <a:bodyPr/>
          <a:lstStyle/>
          <a:p>
            <a:r>
              <a:rPr lang="en-GB" dirty="0"/>
              <a:t>Children’s Rights Act</a:t>
            </a:r>
          </a:p>
          <a:p>
            <a:r>
              <a:rPr lang="en-GB" dirty="0"/>
              <a:t>Human Rights Code or Commission</a:t>
            </a:r>
          </a:p>
          <a:p>
            <a:r>
              <a:rPr lang="en-GB" dirty="0"/>
              <a:t>Family Violence Act</a:t>
            </a:r>
          </a:p>
          <a:p>
            <a:r>
              <a:rPr lang="en-GB" dirty="0"/>
              <a:t>Education Act</a:t>
            </a:r>
          </a:p>
          <a:p>
            <a:r>
              <a:rPr lang="en-GB" dirty="0"/>
              <a:t>Marriage Act</a:t>
            </a:r>
          </a:p>
          <a:p>
            <a:r>
              <a:rPr lang="en-GB" dirty="0"/>
              <a:t>Elimination on Violence Against Women Act or equivalent</a:t>
            </a:r>
          </a:p>
        </p:txBody>
      </p:sp>
    </p:spTree>
    <p:extLst>
      <p:ext uri="{BB962C8B-B14F-4D97-AF65-F5344CB8AC3E}">
        <p14:creationId xmlns:p14="http://schemas.microsoft.com/office/powerpoint/2010/main" val="29604679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Laws in</a:t>
            </a:r>
          </a:p>
        </p:txBody>
      </p:sp>
      <p:sp>
        <p:nvSpPr>
          <p:cNvPr id="3" name="Content Placeholder 2"/>
          <p:cNvSpPr>
            <a:spLocks noGrp="1"/>
          </p:cNvSpPr>
          <p:nvPr>
            <p:ph idx="1"/>
          </p:nvPr>
        </p:nvSpPr>
        <p:spPr>
          <a:xfrm>
            <a:off x="395536" y="2234282"/>
            <a:ext cx="8291264" cy="4191000"/>
          </a:xfrm>
        </p:spPr>
        <p:txBody>
          <a:bodyPr/>
          <a:lstStyle/>
          <a:p>
            <a:r>
              <a:rPr lang="en-GB" b="1" dirty="0"/>
              <a:t>Cambodia</a:t>
            </a:r>
          </a:p>
          <a:p>
            <a:pPr marL="0" indent="0">
              <a:buNone/>
            </a:pPr>
            <a:r>
              <a:rPr lang="en-GB" i="1" dirty="0"/>
              <a:t>Law on Suppression of Human Trafficking and Sexual Exploitation (2007)</a:t>
            </a:r>
          </a:p>
          <a:p>
            <a:pPr marL="0" indent="0">
              <a:buNone/>
            </a:pPr>
            <a:endParaRPr lang="en-GB" i="1" dirty="0"/>
          </a:p>
          <a:p>
            <a:pPr marL="0" indent="0">
              <a:buNone/>
            </a:pPr>
            <a:r>
              <a:rPr lang="en-GB" i="1" dirty="0"/>
              <a:t>Law of Marriage and the Family (1989)</a:t>
            </a:r>
          </a:p>
          <a:p>
            <a:r>
              <a:rPr lang="en-GB" dirty="0"/>
              <a:t>Prohibits Child Marriage</a:t>
            </a:r>
          </a:p>
          <a:p>
            <a:pPr marL="0" indent="0">
              <a:buNone/>
            </a:pPr>
            <a:endParaRPr lang="en-GB" sz="2400" i="1" dirty="0"/>
          </a:p>
          <a:p>
            <a:pPr marL="0" indent="0">
              <a:buNone/>
            </a:pPr>
            <a:r>
              <a:rPr lang="en-GB" sz="2400" i="1" dirty="0"/>
              <a:t>Law on the Prevention of Domestic Violence and the Protection of Victims </a:t>
            </a:r>
          </a:p>
          <a:p>
            <a:pPr marL="449263" lvl="3" indent="-273050"/>
            <a:r>
              <a:rPr lang="en-GB" sz="2200" dirty="0"/>
              <a:t>Prohibits marital rape</a:t>
            </a:r>
          </a:p>
        </p:txBody>
      </p:sp>
    </p:spTree>
    <p:extLst>
      <p:ext uri="{BB962C8B-B14F-4D97-AF65-F5344CB8AC3E}">
        <p14:creationId xmlns:p14="http://schemas.microsoft.com/office/powerpoint/2010/main" val="404797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Pre-survey and Expectations</a:t>
            </a:r>
          </a:p>
        </p:txBody>
      </p:sp>
      <p:sp>
        <p:nvSpPr>
          <p:cNvPr id="3" name="Content Placeholder 2"/>
          <p:cNvSpPr>
            <a:spLocks noGrp="1"/>
          </p:cNvSpPr>
          <p:nvPr>
            <p:ph idx="1"/>
          </p:nvPr>
        </p:nvSpPr>
        <p:spPr>
          <a:xfrm>
            <a:off x="161764" y="2204864"/>
            <a:ext cx="8748464" cy="4191000"/>
          </a:xfrm>
        </p:spPr>
        <p:txBody>
          <a:bodyPr/>
          <a:lstStyle/>
          <a:p>
            <a:r>
              <a:rPr lang="en-GB" sz="1800" dirty="0"/>
              <a:t>Increased knowledge of and understanding of basic concepts of gender-based violence</a:t>
            </a:r>
          </a:p>
          <a:p>
            <a:r>
              <a:rPr lang="en-GB" sz="1800" dirty="0"/>
              <a:t>How to prevent, </a:t>
            </a:r>
            <a:r>
              <a:rPr lang="en-GB" sz="1800" b="1" dirty="0">
                <a:solidFill>
                  <a:srgbClr val="FF0000"/>
                </a:solidFill>
              </a:rPr>
              <a:t>mitigate and respond </a:t>
            </a:r>
            <a:r>
              <a:rPr lang="en-GB" sz="1800" dirty="0"/>
              <a:t>to GBV</a:t>
            </a:r>
          </a:p>
          <a:p>
            <a:r>
              <a:rPr lang="en-GB" sz="1800" dirty="0"/>
              <a:t>How to advocate in the NS for GBV</a:t>
            </a:r>
          </a:p>
          <a:p>
            <a:r>
              <a:rPr lang="en-GB" sz="1800" dirty="0"/>
              <a:t>How to address GBV in DM programming – especially contingency and response planning</a:t>
            </a:r>
          </a:p>
          <a:p>
            <a:r>
              <a:rPr lang="en-GB" sz="1800" dirty="0"/>
              <a:t>Apply / implement </a:t>
            </a:r>
            <a:r>
              <a:rPr lang="en-GB" sz="1800" b="1" dirty="0">
                <a:solidFill>
                  <a:srgbClr val="FF0000"/>
                </a:solidFill>
              </a:rPr>
              <a:t>(some) </a:t>
            </a:r>
            <a:r>
              <a:rPr lang="en-GB" sz="1800" dirty="0"/>
              <a:t>GBV in the NS programmes and within communities</a:t>
            </a:r>
          </a:p>
          <a:p>
            <a:r>
              <a:rPr lang="en-GB" sz="1800" dirty="0"/>
              <a:t>To have a good experience and learn from other National Societies in the training</a:t>
            </a:r>
          </a:p>
          <a:p>
            <a:r>
              <a:rPr lang="en-GB" sz="1800" dirty="0"/>
              <a:t>Familiarity with the tools and practical way of implementing the tools &amp; approaches to Minimum Standards on GBV</a:t>
            </a:r>
          </a:p>
          <a:p>
            <a:r>
              <a:rPr lang="en-GB" sz="1800" dirty="0"/>
              <a:t>Best Practices</a:t>
            </a:r>
          </a:p>
          <a:p>
            <a:r>
              <a:rPr lang="en-GB" sz="1800" dirty="0"/>
              <a:t>To be able to share on </a:t>
            </a:r>
            <a:r>
              <a:rPr lang="en-GB" sz="1800" dirty="0" err="1"/>
              <a:t>GBViE</a:t>
            </a:r>
            <a:r>
              <a:rPr lang="en-GB" sz="1800" dirty="0"/>
              <a:t> with NS volunteers to heighten their awareness, for them to not be part of the problem, even if they can’t be part of the solution.</a:t>
            </a:r>
          </a:p>
          <a:p>
            <a:pPr marL="0" indent="0">
              <a:buNone/>
            </a:pPr>
            <a:endParaRPr lang="en-GB" sz="1800" dirty="0"/>
          </a:p>
        </p:txBody>
      </p:sp>
    </p:spTree>
    <p:extLst>
      <p:ext uri="{BB962C8B-B14F-4D97-AF65-F5344CB8AC3E}">
        <p14:creationId xmlns:p14="http://schemas.microsoft.com/office/powerpoint/2010/main" val="3822507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08720"/>
            <a:ext cx="8280920" cy="1143000"/>
          </a:xfrm>
        </p:spPr>
        <p:txBody>
          <a:bodyPr/>
          <a:lstStyle/>
          <a:p>
            <a:r>
              <a:rPr lang="en-US" dirty="0"/>
              <a:t>Why we map existing services</a:t>
            </a:r>
          </a:p>
        </p:txBody>
      </p:sp>
      <p:sp>
        <p:nvSpPr>
          <p:cNvPr id="3" name="Content Placeholder 2"/>
          <p:cNvSpPr>
            <a:spLocks noGrp="1"/>
          </p:cNvSpPr>
          <p:nvPr>
            <p:ph idx="1"/>
          </p:nvPr>
        </p:nvSpPr>
        <p:spPr>
          <a:xfrm>
            <a:off x="539552" y="2348880"/>
            <a:ext cx="8064896" cy="3672408"/>
          </a:xfrm>
        </p:spPr>
        <p:txBody>
          <a:bodyPr/>
          <a:lstStyle/>
          <a:p>
            <a:pPr marL="0" indent="0">
              <a:buNone/>
            </a:pPr>
            <a:r>
              <a:rPr lang="nb-NO" dirty="0"/>
              <a:t>It allows us to prepare:</a:t>
            </a:r>
          </a:p>
          <a:p>
            <a:endParaRPr lang="nb-NO" dirty="0"/>
          </a:p>
          <a:p>
            <a:r>
              <a:rPr lang="nb-NO" dirty="0"/>
              <a:t>Confidential referral of survivors as minimum requirement for National Societies.</a:t>
            </a:r>
          </a:p>
          <a:p>
            <a:endParaRPr lang="nb-NO" dirty="0"/>
          </a:p>
          <a:p>
            <a:r>
              <a:rPr lang="nb-NO" dirty="0"/>
              <a:t>What is required for us to achieve this (ie. non judgemental, confidential refferals)?</a:t>
            </a:r>
          </a:p>
          <a:p>
            <a:endParaRPr lang="nb-NO" dirty="0"/>
          </a:p>
          <a:p>
            <a:r>
              <a:rPr lang="en-US" dirty="0"/>
              <a:t>Information on what other agencies or </a:t>
            </a:r>
            <a:r>
              <a:rPr lang="en-US" dirty="0" err="1"/>
              <a:t>organisations</a:t>
            </a:r>
            <a:r>
              <a:rPr lang="en-US" dirty="0"/>
              <a:t> are already managing </a:t>
            </a:r>
            <a:r>
              <a:rPr lang="en-US" dirty="0" err="1"/>
              <a:t>programmes</a:t>
            </a:r>
            <a:r>
              <a:rPr lang="en-US" dirty="0"/>
              <a:t> that address SGBV?</a:t>
            </a:r>
          </a:p>
        </p:txBody>
      </p:sp>
    </p:spTree>
    <p:extLst>
      <p:ext uri="{BB962C8B-B14F-4D97-AF65-F5344CB8AC3E}">
        <p14:creationId xmlns:p14="http://schemas.microsoft.com/office/powerpoint/2010/main" val="30350172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2234282"/>
            <a:ext cx="8291264" cy="4191000"/>
          </a:xfrm>
        </p:spPr>
        <p:txBody>
          <a:bodyPr/>
          <a:lstStyle/>
          <a:p>
            <a:r>
              <a:rPr lang="en-GB" dirty="0"/>
              <a:t>Referral pathway with contact information to other services established</a:t>
            </a:r>
          </a:p>
          <a:p>
            <a:r>
              <a:rPr lang="en-GB" dirty="0"/>
              <a:t>Internal standard operating procedures for the NS established</a:t>
            </a:r>
          </a:p>
          <a:p>
            <a:r>
              <a:rPr lang="en-GB" dirty="0"/>
              <a:t>Staff and volunteers have the contact information to other services &amp; are trained in non-judgmental, non-discriminatory and confidential referral</a:t>
            </a:r>
          </a:p>
          <a:p>
            <a:r>
              <a:rPr lang="en-GB" dirty="0"/>
              <a:t>Staff and volunteers have signed codes of conduct</a:t>
            </a:r>
          </a:p>
          <a:p>
            <a:r>
              <a:rPr lang="en-GB" dirty="0"/>
              <a:t>Managers know how to support staff and volunteers, and know how to receive and document information about referral of survivors</a:t>
            </a:r>
          </a:p>
          <a:p>
            <a:endParaRPr lang="en-GB" dirty="0"/>
          </a:p>
        </p:txBody>
      </p:sp>
      <p:sp>
        <p:nvSpPr>
          <p:cNvPr id="6" name="Tittel 1"/>
          <p:cNvSpPr>
            <a:spLocks noGrp="1"/>
          </p:cNvSpPr>
          <p:nvPr>
            <p:ph type="title"/>
          </p:nvPr>
        </p:nvSpPr>
        <p:spPr>
          <a:xfrm>
            <a:off x="395536" y="908720"/>
            <a:ext cx="8280920" cy="1143000"/>
          </a:xfrm>
        </p:spPr>
        <p:txBody>
          <a:bodyPr/>
          <a:lstStyle/>
          <a:p>
            <a:r>
              <a:rPr lang="en-GB" dirty="0"/>
              <a:t>Confidential referral by the National Society</a:t>
            </a:r>
          </a:p>
        </p:txBody>
      </p:sp>
    </p:spTree>
    <p:extLst>
      <p:ext uri="{BB962C8B-B14F-4D97-AF65-F5344CB8AC3E}">
        <p14:creationId xmlns:p14="http://schemas.microsoft.com/office/powerpoint/2010/main" val="21483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2234282"/>
            <a:ext cx="8291264" cy="4363070"/>
          </a:xfrm>
        </p:spPr>
        <p:txBody>
          <a:bodyPr/>
          <a:lstStyle/>
          <a:p>
            <a:pPr marL="0" indent="0">
              <a:buNone/>
            </a:pPr>
            <a:r>
              <a:rPr lang="en-US" sz="2000" dirty="0"/>
              <a:t>In your context, which </a:t>
            </a:r>
            <a:r>
              <a:rPr lang="en-US" sz="2000" dirty="0" err="1"/>
              <a:t>organisations</a:t>
            </a:r>
            <a:r>
              <a:rPr lang="en-US" sz="2000" dirty="0"/>
              <a:t> provide:</a:t>
            </a:r>
            <a:endParaRPr lang="nb-NO" sz="2000" dirty="0"/>
          </a:p>
          <a:p>
            <a:r>
              <a:rPr lang="nb-NO" sz="2000" dirty="0" err="1"/>
              <a:t>Clinical</a:t>
            </a:r>
            <a:r>
              <a:rPr lang="nb-NO" sz="2000" dirty="0"/>
              <a:t> </a:t>
            </a:r>
            <a:r>
              <a:rPr lang="nb-NO" sz="2000" dirty="0" err="1"/>
              <a:t>health</a:t>
            </a:r>
            <a:r>
              <a:rPr lang="nb-NO" sz="2000" dirty="0"/>
              <a:t> services </a:t>
            </a:r>
          </a:p>
          <a:p>
            <a:r>
              <a:rPr lang="nb-NO" sz="2000" dirty="0"/>
              <a:t>Case management </a:t>
            </a:r>
          </a:p>
          <a:p>
            <a:r>
              <a:rPr lang="nb-NO" sz="2000" dirty="0" err="1"/>
              <a:t>Psychosocial</a:t>
            </a:r>
            <a:r>
              <a:rPr lang="nb-NO" sz="2000" dirty="0"/>
              <a:t> </a:t>
            </a:r>
            <a:r>
              <a:rPr lang="nb-NO" sz="2000" dirty="0" err="1"/>
              <a:t>care</a:t>
            </a:r>
            <a:r>
              <a:rPr lang="nb-NO" sz="2000" dirty="0"/>
              <a:t> and support </a:t>
            </a:r>
          </a:p>
          <a:p>
            <a:r>
              <a:rPr lang="nb-NO" sz="2000" dirty="0"/>
              <a:t>Mental </a:t>
            </a:r>
            <a:r>
              <a:rPr lang="nb-NO" sz="2000" dirty="0" err="1"/>
              <a:t>health</a:t>
            </a:r>
            <a:r>
              <a:rPr lang="nb-NO" sz="2000" dirty="0"/>
              <a:t> services</a:t>
            </a:r>
          </a:p>
          <a:p>
            <a:r>
              <a:rPr lang="nb-NO" sz="2000" dirty="0" err="1"/>
              <a:t>Protection</a:t>
            </a:r>
            <a:endParaRPr lang="nb-NO" sz="2000" dirty="0"/>
          </a:p>
          <a:p>
            <a:r>
              <a:rPr lang="nb-NO" sz="2000" dirty="0"/>
              <a:t>Legal services/counselling</a:t>
            </a:r>
          </a:p>
          <a:p>
            <a:r>
              <a:rPr lang="nb-NO" sz="2000" dirty="0"/>
              <a:t>Law </a:t>
            </a:r>
            <a:r>
              <a:rPr lang="nb-NO" sz="2000" dirty="0" err="1"/>
              <a:t>enforcement</a:t>
            </a:r>
            <a:endParaRPr lang="nb-NO" sz="2000" dirty="0"/>
          </a:p>
          <a:p>
            <a:pPr marL="0" indent="0">
              <a:buNone/>
            </a:pPr>
            <a:endParaRPr lang="nb-NO" sz="2000" dirty="0"/>
          </a:p>
          <a:p>
            <a:pPr marL="0" indent="0">
              <a:buNone/>
            </a:pPr>
            <a:r>
              <a:rPr lang="en-US" dirty="0"/>
              <a:t>Identify the </a:t>
            </a:r>
            <a:r>
              <a:rPr lang="en-US" dirty="0" err="1"/>
              <a:t>organisations</a:t>
            </a:r>
            <a:r>
              <a:rPr lang="en-US" dirty="0"/>
              <a:t> and conduct outreach to them, asking whether they will take new referrals and who in the community they provide services to</a:t>
            </a:r>
          </a:p>
          <a:p>
            <a:pPr lvl="1"/>
            <a:endParaRPr lang="nb-NO" dirty="0"/>
          </a:p>
          <a:p>
            <a:endParaRPr lang="nb-NO" dirty="0"/>
          </a:p>
        </p:txBody>
      </p:sp>
      <p:sp>
        <p:nvSpPr>
          <p:cNvPr id="5" name="Tittel 4"/>
          <p:cNvSpPr>
            <a:spLocks noGrp="1"/>
          </p:cNvSpPr>
          <p:nvPr>
            <p:ph type="title"/>
          </p:nvPr>
        </p:nvSpPr>
        <p:spPr/>
        <p:txBody>
          <a:bodyPr/>
          <a:lstStyle/>
          <a:p>
            <a:r>
              <a:rPr lang="en-US" dirty="0">
                <a:solidFill>
                  <a:prstClr val="black"/>
                </a:solidFill>
              </a:rPr>
              <a:t>Mapping existing services</a:t>
            </a:r>
            <a:endParaRPr lang="nb-NO" dirty="0"/>
          </a:p>
        </p:txBody>
      </p:sp>
    </p:spTree>
    <p:extLst>
      <p:ext uri="{BB962C8B-B14F-4D97-AF65-F5344CB8AC3E}">
        <p14:creationId xmlns:p14="http://schemas.microsoft.com/office/powerpoint/2010/main" val="22015046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Mapping existing services</a:t>
            </a:r>
          </a:p>
        </p:txBody>
      </p:sp>
      <p:sp>
        <p:nvSpPr>
          <p:cNvPr id="3" name="Plassholder for innhold 2"/>
          <p:cNvSpPr>
            <a:spLocks noGrp="1"/>
          </p:cNvSpPr>
          <p:nvPr>
            <p:ph idx="1"/>
          </p:nvPr>
        </p:nvSpPr>
        <p:spPr>
          <a:xfrm>
            <a:off x="395536" y="2420888"/>
            <a:ext cx="8280920" cy="3672408"/>
          </a:xfrm>
        </p:spPr>
        <p:txBody>
          <a:bodyPr/>
          <a:lstStyle/>
          <a:p>
            <a:r>
              <a:rPr lang="nb-NO" dirty="0"/>
              <a:t>Minimum standards exist for various services</a:t>
            </a:r>
          </a:p>
          <a:p>
            <a:endParaRPr lang="nb-NO" dirty="0"/>
          </a:p>
          <a:p>
            <a:r>
              <a:rPr lang="nb-NO" dirty="0"/>
              <a:t>Not the National Society’s responsibility to check the quality of other institutions’ services</a:t>
            </a:r>
          </a:p>
          <a:p>
            <a:pPr marL="0" indent="0">
              <a:buNone/>
            </a:pPr>
            <a:endParaRPr lang="nb-NO" dirty="0">
              <a:highlight>
                <a:srgbClr val="FFFF00"/>
              </a:highlight>
            </a:endParaRPr>
          </a:p>
          <a:p>
            <a:endParaRPr lang="nb-NO" dirty="0"/>
          </a:p>
        </p:txBody>
      </p:sp>
    </p:spTree>
    <p:extLst>
      <p:ext uri="{BB962C8B-B14F-4D97-AF65-F5344CB8AC3E}">
        <p14:creationId xmlns:p14="http://schemas.microsoft.com/office/powerpoint/2010/main" val="13889372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No </a:t>
            </a:r>
            <a:r>
              <a:rPr lang="nb-NO" dirty="0" err="1"/>
              <a:t>cluster</a:t>
            </a:r>
            <a:r>
              <a:rPr lang="nb-NO" dirty="0"/>
              <a:t> </a:t>
            </a:r>
            <a:r>
              <a:rPr lang="nb-NO" dirty="0" err="1"/>
              <a:t>approved</a:t>
            </a:r>
            <a:r>
              <a:rPr lang="nb-NO" dirty="0"/>
              <a:t> </a:t>
            </a:r>
            <a:r>
              <a:rPr lang="nb-NO" dirty="0" err="1"/>
              <a:t>referral</a:t>
            </a:r>
            <a:r>
              <a:rPr lang="nb-NO" dirty="0"/>
              <a:t> </a:t>
            </a:r>
            <a:r>
              <a:rPr lang="nb-NO" dirty="0" err="1"/>
              <a:t>pathways</a:t>
            </a:r>
            <a:r>
              <a:rPr lang="nb-NO" dirty="0"/>
              <a:t> </a:t>
            </a:r>
            <a:r>
              <a:rPr lang="nb-NO" dirty="0" err="1"/>
              <a:t>exist</a:t>
            </a:r>
            <a:endParaRPr lang="nb-NO" dirty="0"/>
          </a:p>
        </p:txBody>
      </p:sp>
      <p:sp>
        <p:nvSpPr>
          <p:cNvPr id="3" name="Plassholder for innhold 2"/>
          <p:cNvSpPr>
            <a:spLocks noGrp="1"/>
          </p:cNvSpPr>
          <p:nvPr>
            <p:ph idx="1"/>
          </p:nvPr>
        </p:nvSpPr>
        <p:spPr>
          <a:xfrm>
            <a:off x="395536" y="2204864"/>
            <a:ext cx="8507288" cy="4435078"/>
          </a:xfrm>
        </p:spPr>
        <p:txBody>
          <a:bodyPr/>
          <a:lstStyle/>
          <a:p>
            <a:r>
              <a:rPr lang="nb-NO" dirty="0"/>
              <a:t>Be pro-active, engage in partnership meetings, pick up the phone</a:t>
            </a:r>
          </a:p>
          <a:p>
            <a:endParaRPr lang="nb-NO" dirty="0"/>
          </a:p>
          <a:p>
            <a:r>
              <a:rPr lang="nb-NO" dirty="0" err="1"/>
              <a:t>Check</a:t>
            </a:r>
            <a:r>
              <a:rPr lang="nb-NO" dirty="0"/>
              <a:t> </a:t>
            </a:r>
            <a:r>
              <a:rPr lang="nb-NO" dirty="0" err="1"/>
              <a:t>if</a:t>
            </a:r>
            <a:r>
              <a:rPr lang="nb-NO" dirty="0"/>
              <a:t> </a:t>
            </a:r>
            <a:r>
              <a:rPr lang="nb-NO" dirty="0" err="1"/>
              <a:t>cluster</a:t>
            </a:r>
            <a:r>
              <a:rPr lang="nb-NO" dirty="0"/>
              <a:t> system/</a:t>
            </a:r>
            <a:r>
              <a:rPr lang="nb-NO" dirty="0" err="1"/>
              <a:t>working</a:t>
            </a:r>
            <a:r>
              <a:rPr lang="nb-NO" dirty="0"/>
              <a:t> </a:t>
            </a:r>
            <a:r>
              <a:rPr lang="nb-NO" dirty="0" err="1"/>
              <a:t>group</a:t>
            </a:r>
            <a:r>
              <a:rPr lang="nb-NO" dirty="0"/>
              <a:t> </a:t>
            </a:r>
            <a:r>
              <a:rPr lang="nb-NO" dirty="0" err="1"/>
              <a:t>will</a:t>
            </a:r>
            <a:r>
              <a:rPr lang="nb-NO" dirty="0"/>
              <a:t> be </a:t>
            </a:r>
            <a:r>
              <a:rPr lang="nb-NO" dirty="0" err="1"/>
              <a:t>established</a:t>
            </a:r>
            <a:r>
              <a:rPr lang="nb-NO" dirty="0"/>
              <a:t> in </a:t>
            </a:r>
            <a:r>
              <a:rPr lang="nb-NO" dirty="0" err="1"/>
              <a:t>the</a:t>
            </a:r>
            <a:r>
              <a:rPr lang="nb-NO" dirty="0"/>
              <a:t> </a:t>
            </a:r>
            <a:r>
              <a:rPr lang="nb-NO" dirty="0" err="1"/>
              <a:t>operation</a:t>
            </a:r>
            <a:endParaRPr lang="nb-NO" dirty="0"/>
          </a:p>
          <a:p>
            <a:endParaRPr lang="nb-NO" dirty="0"/>
          </a:p>
          <a:p>
            <a:r>
              <a:rPr lang="nb-NO" dirty="0"/>
              <a:t>Use known and trusted services existing prior to the emergency (if still operational)</a:t>
            </a:r>
          </a:p>
          <a:p>
            <a:endParaRPr lang="nb-NO" dirty="0"/>
          </a:p>
          <a:p>
            <a:r>
              <a:rPr lang="nb-NO" dirty="0"/>
              <a:t>If still no sufficient services seem to exist, be careful to refer. Do not </a:t>
            </a:r>
            <a:r>
              <a:rPr lang="nb-NO" dirty="0" err="1"/>
              <a:t>attempt</a:t>
            </a:r>
            <a:r>
              <a:rPr lang="nb-NO" dirty="0"/>
              <a:t> to </a:t>
            </a:r>
            <a:r>
              <a:rPr lang="nb-NO" dirty="0" err="1"/>
              <a:t>provide</a:t>
            </a:r>
            <a:r>
              <a:rPr lang="nb-NO" dirty="0"/>
              <a:t> services </a:t>
            </a:r>
            <a:r>
              <a:rPr lang="nb-NO" dirty="0" err="1"/>
              <a:t>yourself</a:t>
            </a:r>
            <a:r>
              <a:rPr lang="nb-NO" dirty="0"/>
              <a:t> </a:t>
            </a:r>
            <a:r>
              <a:rPr lang="nb-NO" dirty="0" err="1"/>
              <a:t>without</a:t>
            </a:r>
            <a:r>
              <a:rPr lang="nb-NO" dirty="0"/>
              <a:t> </a:t>
            </a:r>
            <a:r>
              <a:rPr lang="nb-NO" dirty="0" err="1"/>
              <a:t>having</a:t>
            </a:r>
            <a:r>
              <a:rPr lang="nb-NO" dirty="0"/>
              <a:t> </a:t>
            </a:r>
            <a:r>
              <a:rPr lang="nb-NO" dirty="0" err="1"/>
              <a:t>expertise</a:t>
            </a:r>
            <a:r>
              <a:rPr lang="nb-NO" dirty="0"/>
              <a:t>, systems and </a:t>
            </a:r>
            <a:r>
              <a:rPr lang="nb-NO" dirty="0" err="1"/>
              <a:t>routines</a:t>
            </a:r>
            <a:r>
              <a:rPr lang="nb-NO" dirty="0"/>
              <a:t> in </a:t>
            </a:r>
            <a:r>
              <a:rPr lang="nb-NO" dirty="0" err="1"/>
              <a:t>place</a:t>
            </a:r>
            <a:r>
              <a:rPr lang="nb-NO" dirty="0"/>
              <a:t>.</a:t>
            </a:r>
          </a:p>
          <a:p>
            <a:endParaRPr lang="nb-NO" dirty="0"/>
          </a:p>
        </p:txBody>
      </p:sp>
    </p:spTree>
    <p:extLst>
      <p:ext uri="{BB962C8B-B14F-4D97-AF65-F5344CB8AC3E}">
        <p14:creationId xmlns:p14="http://schemas.microsoft.com/office/powerpoint/2010/main" val="39618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ffee &amp; &lt;strong&gt;Tea&lt;/strong&gt; Clip Art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060848"/>
            <a:ext cx="3606120" cy="2644488"/>
          </a:xfrm>
          <a:prstGeom prst="rect">
            <a:avLst/>
          </a:prstGeom>
        </p:spPr>
      </p:pic>
      <p:sp>
        <p:nvSpPr>
          <p:cNvPr id="6" name="TextBox 5"/>
          <p:cNvSpPr txBox="1"/>
          <p:nvPr/>
        </p:nvSpPr>
        <p:spPr>
          <a:xfrm>
            <a:off x="2702405" y="4678315"/>
            <a:ext cx="37444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Arial" charset="0"/>
                <a:ea typeface="+mn-ea"/>
                <a:cs typeface="Arial" charset="0"/>
              </a:rPr>
              <a:t> Coffee break</a:t>
            </a:r>
          </a:p>
        </p:txBody>
      </p:sp>
    </p:spTree>
    <p:extLst>
      <p:ext uri="{BB962C8B-B14F-4D97-AF65-F5344CB8AC3E}">
        <p14:creationId xmlns:p14="http://schemas.microsoft.com/office/powerpoint/2010/main" val="3653084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local social and cultural norms?</a:t>
            </a:r>
          </a:p>
        </p:txBody>
      </p:sp>
      <p:sp>
        <p:nvSpPr>
          <p:cNvPr id="3" name="Content Placeholder 2"/>
          <p:cNvSpPr>
            <a:spLocks noGrp="1"/>
          </p:cNvSpPr>
          <p:nvPr>
            <p:ph idx="1"/>
          </p:nvPr>
        </p:nvSpPr>
        <p:spPr>
          <a:xfrm>
            <a:off x="553279" y="2204864"/>
            <a:ext cx="8147248" cy="4191000"/>
          </a:xfrm>
        </p:spPr>
        <p:txBody>
          <a:bodyPr/>
          <a:lstStyle/>
          <a:p>
            <a:pPr marL="0" indent="0">
              <a:buNone/>
            </a:pPr>
            <a:r>
              <a:rPr lang="en-US" sz="1800" dirty="0"/>
              <a:t>Who can provide information and advice about the following?</a:t>
            </a:r>
          </a:p>
          <a:p>
            <a:r>
              <a:rPr lang="en-US" sz="1800" dirty="0"/>
              <a:t>Gender roles and responsibilities in the local context</a:t>
            </a:r>
          </a:p>
          <a:p>
            <a:r>
              <a:rPr lang="en-US" sz="1800" dirty="0"/>
              <a:t>Marriage practices and customs, including dowry</a:t>
            </a:r>
          </a:p>
          <a:p>
            <a:r>
              <a:rPr lang="en-US" sz="1800" dirty="0"/>
              <a:t>Decision-making within the family</a:t>
            </a:r>
          </a:p>
          <a:p>
            <a:r>
              <a:rPr lang="en-US" sz="1800" dirty="0"/>
              <a:t>Norms of communication and decision-making</a:t>
            </a:r>
          </a:p>
          <a:p>
            <a:r>
              <a:rPr lang="en-US" sz="1800" dirty="0"/>
              <a:t>How property is inherited or managed</a:t>
            </a:r>
          </a:p>
          <a:p>
            <a:r>
              <a:rPr lang="en-US" sz="1800" dirty="0"/>
              <a:t>Community leadership</a:t>
            </a:r>
          </a:p>
          <a:p>
            <a:r>
              <a:rPr lang="en-US" sz="1800" dirty="0"/>
              <a:t>Places and times where specific groups gather – e.g., where women may gather to talk without men present, or where men gather to talk without women</a:t>
            </a:r>
          </a:p>
          <a:p>
            <a:pPr marL="0" indent="0">
              <a:buNone/>
            </a:pPr>
            <a:endParaRPr lang="en-US" sz="1800" dirty="0"/>
          </a:p>
          <a:p>
            <a:pPr marL="0" indent="0">
              <a:buNone/>
            </a:pPr>
            <a:r>
              <a:rPr lang="en-US" sz="2000" b="1" dirty="0"/>
              <a:t>Examples from National Societies</a:t>
            </a:r>
          </a:p>
        </p:txBody>
      </p:sp>
    </p:spTree>
    <p:extLst>
      <p:ext uri="{BB962C8B-B14F-4D97-AF65-F5344CB8AC3E}">
        <p14:creationId xmlns:p14="http://schemas.microsoft.com/office/powerpoint/2010/main" val="40384510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Situational Analysis Messages</a:t>
            </a:r>
          </a:p>
        </p:txBody>
      </p:sp>
      <p:sp>
        <p:nvSpPr>
          <p:cNvPr id="3" name="Content Placeholder 2"/>
          <p:cNvSpPr>
            <a:spLocks noGrp="1"/>
          </p:cNvSpPr>
          <p:nvPr>
            <p:ph idx="1"/>
          </p:nvPr>
        </p:nvSpPr>
        <p:spPr>
          <a:xfrm>
            <a:off x="395536" y="2051720"/>
            <a:ext cx="8568952" cy="4191000"/>
          </a:xfrm>
        </p:spPr>
        <p:txBody>
          <a:bodyPr/>
          <a:lstStyle/>
          <a:p>
            <a:r>
              <a:rPr lang="en-US" dirty="0"/>
              <a:t>Where possible, use secondary data to assess magnitude of SGBV</a:t>
            </a:r>
          </a:p>
          <a:p>
            <a:pPr lvl="1"/>
            <a:r>
              <a:rPr lang="en-US" dirty="0"/>
              <a:t>Do not gather data about incidence unless response services are in place to refer survivors</a:t>
            </a:r>
          </a:p>
          <a:p>
            <a:pPr lvl="1"/>
            <a:r>
              <a:rPr lang="en-US" dirty="0"/>
              <a:t>Do not gather data you do not need</a:t>
            </a:r>
          </a:p>
          <a:p>
            <a:pPr lvl="1"/>
            <a:r>
              <a:rPr lang="en-US" dirty="0"/>
              <a:t>Begin thinking about diverse vulnerabilities/risks in situation analysis</a:t>
            </a:r>
          </a:p>
          <a:p>
            <a:pPr lvl="1"/>
            <a:r>
              <a:rPr lang="en-US" dirty="0"/>
              <a:t>Gather information on social and cultural norms and how they may affect SGBV survivors</a:t>
            </a:r>
          </a:p>
          <a:p>
            <a:r>
              <a:rPr lang="en-US" dirty="0"/>
              <a:t>Gather information on laws, policies and how they are applied</a:t>
            </a:r>
          </a:p>
          <a:p>
            <a:r>
              <a:rPr lang="en-US" dirty="0"/>
              <a:t>Map SGBV services and ensure you/your team know how and where to refer survivors/how to promote the pathways of referral in community even when no cases reported</a:t>
            </a:r>
          </a:p>
        </p:txBody>
      </p:sp>
    </p:spTree>
    <p:extLst>
      <p:ext uri="{BB962C8B-B14F-4D97-AF65-F5344CB8AC3E}">
        <p14:creationId xmlns:p14="http://schemas.microsoft.com/office/powerpoint/2010/main" val="3687346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843808" y="2819400"/>
            <a:ext cx="5385792" cy="681608"/>
          </a:xfrm>
        </p:spPr>
        <p:txBody>
          <a:bodyPr/>
          <a:lstStyle/>
          <a:p>
            <a:r>
              <a:rPr lang="en-GB" sz="2800" dirty="0"/>
              <a:t>Session 3b : Completing A Situational Analysis in Practice: Mapping the field</a:t>
            </a:r>
            <a:br>
              <a:rPr lang="en-GB" sz="2800" dirty="0"/>
            </a:b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extLst>
      <p:ext uri="{BB962C8B-B14F-4D97-AF65-F5344CB8AC3E}">
        <p14:creationId xmlns:p14="http://schemas.microsoft.com/office/powerpoint/2010/main" val="29027574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Mapping the field activity (60 minutes)</a:t>
            </a:r>
          </a:p>
        </p:txBody>
      </p:sp>
      <p:sp>
        <p:nvSpPr>
          <p:cNvPr id="3" name="Content Placeholder 2"/>
          <p:cNvSpPr>
            <a:spLocks noGrp="1"/>
          </p:cNvSpPr>
          <p:nvPr>
            <p:ph idx="1"/>
          </p:nvPr>
        </p:nvSpPr>
        <p:spPr>
          <a:xfrm>
            <a:off x="395536" y="2061642"/>
            <a:ext cx="8291264" cy="4220418"/>
          </a:xfrm>
        </p:spPr>
        <p:txBody>
          <a:bodyPr/>
          <a:lstStyle/>
          <a:p>
            <a:r>
              <a:rPr lang="en-GB" sz="1800" b="1" dirty="0"/>
              <a:t>Handouts/scenarios – to be used throughout training</a:t>
            </a:r>
          </a:p>
          <a:p>
            <a:pPr marL="0" indent="0">
              <a:buNone/>
            </a:pPr>
            <a:r>
              <a:rPr lang="en-GB" sz="1800" i="1" dirty="0"/>
              <a:t>Scenario 1</a:t>
            </a:r>
            <a:r>
              <a:rPr lang="en-GB" sz="1800" dirty="0"/>
              <a:t>: A cyclone hits a coastal city</a:t>
            </a:r>
          </a:p>
          <a:p>
            <a:pPr marL="0" indent="0">
              <a:buNone/>
            </a:pPr>
            <a:r>
              <a:rPr lang="en-GB" sz="1800" i="1" dirty="0"/>
              <a:t>Scenario 2: </a:t>
            </a:r>
            <a:r>
              <a:rPr lang="en-GB" sz="1800" dirty="0"/>
              <a:t>A tsunami in a country affected by an ongoing conflict</a:t>
            </a:r>
          </a:p>
          <a:p>
            <a:r>
              <a:rPr lang="en-GB" sz="1800" dirty="0">
                <a:solidFill>
                  <a:schemeClr val="accent2">
                    <a:lumMod val="75000"/>
                  </a:schemeClr>
                </a:solidFill>
              </a:rPr>
              <a:t>Drawn from National Society staff experiences; real life contexts</a:t>
            </a:r>
          </a:p>
          <a:p>
            <a:endParaRPr lang="en-GB" sz="1800" dirty="0">
              <a:solidFill>
                <a:schemeClr val="accent2">
                  <a:lumMod val="75000"/>
                </a:schemeClr>
              </a:solidFill>
            </a:endParaRPr>
          </a:p>
          <a:p>
            <a:r>
              <a:rPr lang="en-GB" sz="1800" b="1" dirty="0"/>
              <a:t>Instructions for the activity:</a:t>
            </a:r>
          </a:p>
          <a:p>
            <a:pPr marL="457200" indent="-457200">
              <a:buFont typeface="+mj-lt"/>
              <a:buAutoNum type="arabicPeriod"/>
            </a:pPr>
            <a:r>
              <a:rPr lang="en-US" sz="1800" dirty="0"/>
              <a:t>One person in your group read the scenario aloud</a:t>
            </a:r>
          </a:p>
          <a:p>
            <a:pPr marL="457200" indent="-457200">
              <a:buFont typeface="+mj-lt"/>
              <a:buAutoNum type="arabicPeriod"/>
            </a:pPr>
            <a:r>
              <a:rPr lang="en-US" sz="1800" dirty="0"/>
              <a:t>Discuss together</a:t>
            </a:r>
          </a:p>
          <a:p>
            <a:pPr marL="457200" indent="-457200">
              <a:buFont typeface="+mj-lt"/>
              <a:buAutoNum type="arabicPeriod"/>
            </a:pPr>
            <a:r>
              <a:rPr lang="en-US" sz="1800" dirty="0"/>
              <a:t>Identify the information needed for a (basic) situation analysis</a:t>
            </a:r>
          </a:p>
          <a:p>
            <a:pPr marL="457200" indent="-457200">
              <a:buFont typeface="+mj-lt"/>
              <a:buAutoNum type="arabicPeriod"/>
            </a:pPr>
            <a:r>
              <a:rPr lang="en-US" sz="1800" dirty="0"/>
              <a:t>Identify areas where the information is not available from the case study and brainstorm ideas of where you will get this information from</a:t>
            </a:r>
          </a:p>
          <a:p>
            <a:pPr marL="457200" indent="-457200">
              <a:buFont typeface="+mj-lt"/>
              <a:buAutoNum type="arabicPeriod"/>
            </a:pPr>
            <a:r>
              <a:rPr lang="en-US" sz="1800" dirty="0"/>
              <a:t>Use Annex 6 to support your discussion and feedback. </a:t>
            </a:r>
          </a:p>
          <a:p>
            <a:pPr marL="457200" indent="-457200">
              <a:buFont typeface="+mj-lt"/>
              <a:buAutoNum type="arabicPeriod"/>
            </a:pPr>
            <a:r>
              <a:rPr lang="en-US" sz="1800" dirty="0"/>
              <a:t>5 mins feedback from each scenario!</a:t>
            </a:r>
          </a:p>
          <a:p>
            <a:pPr marL="0" indent="0">
              <a:buNone/>
            </a:pPr>
            <a:endParaRPr lang="en-US" sz="1800" dirty="0"/>
          </a:p>
        </p:txBody>
      </p:sp>
    </p:spTree>
    <p:extLst>
      <p:ext uri="{BB962C8B-B14F-4D97-AF65-F5344CB8AC3E}">
        <p14:creationId xmlns:p14="http://schemas.microsoft.com/office/powerpoint/2010/main" val="414283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not be covered:</a:t>
            </a:r>
          </a:p>
        </p:txBody>
      </p:sp>
      <p:sp>
        <p:nvSpPr>
          <p:cNvPr id="3" name="Content Placeholder 2"/>
          <p:cNvSpPr>
            <a:spLocks noGrp="1"/>
          </p:cNvSpPr>
          <p:nvPr>
            <p:ph idx="1"/>
          </p:nvPr>
        </p:nvSpPr>
        <p:spPr>
          <a:xfrm>
            <a:off x="539552" y="2348880"/>
            <a:ext cx="8147248" cy="4076402"/>
          </a:xfrm>
        </p:spPr>
        <p:txBody>
          <a:bodyPr/>
          <a:lstStyle/>
          <a:p>
            <a:r>
              <a:rPr lang="en-GB" dirty="0"/>
              <a:t>Primary p</a:t>
            </a:r>
            <a:r>
              <a:rPr lang="en-GB" dirty="0">
                <a:solidFill>
                  <a:srgbClr val="FF0000"/>
                </a:solidFill>
              </a:rPr>
              <a:t>revention</a:t>
            </a:r>
            <a:r>
              <a:rPr lang="en-GB" dirty="0"/>
              <a:t> of Gender-based Violence, this training is more focused on mitigation and response in emergency situations</a:t>
            </a:r>
          </a:p>
          <a:p>
            <a:r>
              <a:rPr lang="en-GB" dirty="0"/>
              <a:t>How to conduct a </a:t>
            </a:r>
            <a:r>
              <a:rPr lang="en-GB" dirty="0">
                <a:solidFill>
                  <a:srgbClr val="FF0000"/>
                </a:solidFill>
              </a:rPr>
              <a:t>gender analysis</a:t>
            </a:r>
          </a:p>
          <a:p>
            <a:r>
              <a:rPr lang="en-GB" dirty="0"/>
              <a:t>How to </a:t>
            </a:r>
            <a:r>
              <a:rPr lang="en-GB" dirty="0">
                <a:solidFill>
                  <a:srgbClr val="FF0000"/>
                </a:solidFill>
              </a:rPr>
              <a:t>evaluate</a:t>
            </a:r>
            <a:r>
              <a:rPr lang="en-GB" dirty="0"/>
              <a:t> DM interventions in relation to GBV, identifying indicators and measuring long term impact of programmes</a:t>
            </a:r>
          </a:p>
          <a:p>
            <a:r>
              <a:rPr lang="en-GB" dirty="0"/>
              <a:t>Detailed standalone programmatic approaches</a:t>
            </a:r>
          </a:p>
          <a:p>
            <a:r>
              <a:rPr lang="en-GB" dirty="0"/>
              <a:t>The steps that humanitarian responders can take to reduce any potential aggravations/aggression</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6342900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8617" y="64296"/>
            <a:ext cx="8928992" cy="6624736"/>
          </a:xfrm>
          <a:prstGeom prst="rect">
            <a:avLst/>
          </a:prstGeom>
          <a:solidFill>
            <a:srgbClr val="B4A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noFill/>
              <a:effectLst/>
              <a:uLnTx/>
              <a:uFillTx/>
            </a:endParaRPr>
          </a:p>
        </p:txBody>
      </p:sp>
      <p:sp>
        <p:nvSpPr>
          <p:cNvPr id="5"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 name="Rectangle 7"/>
          <p:cNvSpPr>
            <a:spLocks noChangeArrowheads="1"/>
          </p:cNvSpPr>
          <p:nvPr/>
        </p:nvSpPr>
        <p:spPr bwMode="auto">
          <a:xfrm>
            <a:off x="849313" y="1052513"/>
            <a:ext cx="7467600" cy="175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sng" strike="noStrike" kern="0" cap="none" spc="0" normalizeH="0" baseline="0" noProof="0" dirty="0">
                <a:ln>
                  <a:noFill/>
                </a:ln>
                <a:solidFill>
                  <a:schemeClr val="bg1"/>
                </a:solidFill>
                <a:effectLst/>
                <a:uLnTx/>
                <a:uFillTx/>
              </a:rPr>
              <a:t>That’s it for today folks!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chemeClr val="bg1"/>
              </a:solidFill>
              <a:effectLst/>
              <a:uLnTx/>
              <a:uFillTx/>
              <a:latin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3600" b="1" kern="0" dirty="0">
                <a:solidFill>
                  <a:schemeClr val="bg1"/>
                </a:solidFill>
              </a:rPr>
              <a:t>Start tomorrow at 09:00</a:t>
            </a:r>
            <a:endParaRPr kumimoji="0" lang="en-GB" sz="3600" b="1" i="0" u="none" strike="noStrike" kern="0" cap="none" spc="0" normalizeH="0" baseline="0" noProof="0" dirty="0">
              <a:ln>
                <a:noFill/>
              </a:ln>
              <a:solidFill>
                <a:schemeClr val="bg1"/>
              </a:solidFill>
              <a:effectLst/>
              <a:uLnTx/>
              <a:uFillTx/>
              <a:latin typeface="Arial" charset="0"/>
            </a:endParaRPr>
          </a:p>
        </p:txBody>
      </p:sp>
    </p:spTree>
    <p:extLst>
      <p:ext uri="{BB962C8B-B14F-4D97-AF65-F5344CB8AC3E}">
        <p14:creationId xmlns:p14="http://schemas.microsoft.com/office/powerpoint/2010/main" val="12270987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504" y="116632"/>
            <a:ext cx="8928992" cy="6624736"/>
          </a:xfrm>
          <a:prstGeom prst="rect">
            <a:avLst/>
          </a:prstGeom>
          <a:solidFill>
            <a:srgbClr val="B4A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5"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6"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8" name="Rectangle 7"/>
          <p:cNvSpPr>
            <a:spLocks noChangeArrowheads="1"/>
          </p:cNvSpPr>
          <p:nvPr/>
        </p:nvSpPr>
        <p:spPr bwMode="auto">
          <a:xfrm>
            <a:off x="849313" y="1052513"/>
            <a:ext cx="7467600" cy="322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r>
              <a:rPr lang="en-US" sz="3600" b="1" dirty="0">
                <a:solidFill>
                  <a:schemeClr val="bg1"/>
                </a:solidFill>
              </a:rPr>
              <a:t>Thank you</a:t>
            </a:r>
            <a:r>
              <a:rPr lang="en-US" sz="3600" dirty="0">
                <a:solidFill>
                  <a:schemeClr val="bg1"/>
                </a:solidFill>
                <a:latin typeface="45 Helvetica Light" charset="0"/>
              </a:rPr>
              <a:t> </a:t>
            </a:r>
          </a:p>
          <a:p>
            <a:endParaRPr lang="fr-FR" sz="1200" dirty="0">
              <a:solidFill>
                <a:srgbClr val="FFFFFF"/>
              </a:solidFill>
            </a:endParaRPr>
          </a:p>
          <a:p>
            <a:endParaRPr lang="fr-FR" sz="1200" dirty="0">
              <a:solidFill>
                <a:srgbClr val="FFFFFF"/>
              </a:solidFill>
            </a:endParaRPr>
          </a:p>
          <a:p>
            <a:r>
              <a:rPr lang="fr-FR" sz="1200" dirty="0">
                <a:solidFill>
                  <a:srgbClr val="FFFFFF"/>
                </a:solidFill>
              </a:rPr>
              <a:t>© International </a:t>
            </a:r>
            <a:r>
              <a:rPr lang="fr-FR" sz="1200" dirty="0" err="1">
                <a:solidFill>
                  <a:srgbClr val="FFFFFF"/>
                </a:solidFill>
              </a:rPr>
              <a:t>Federation</a:t>
            </a:r>
            <a:r>
              <a:rPr lang="fr-FR" sz="1200" dirty="0">
                <a:solidFill>
                  <a:srgbClr val="FFFFFF"/>
                </a:solidFill>
              </a:rPr>
              <a:t> of Red Cross and Red Crescent </a:t>
            </a:r>
            <a:r>
              <a:rPr lang="fr-FR" sz="1200" dirty="0" err="1">
                <a:solidFill>
                  <a:srgbClr val="FFFFFF"/>
                </a:solidFill>
              </a:rPr>
              <a:t>Societies</a:t>
            </a:r>
            <a:r>
              <a:rPr lang="fr-FR" sz="1200" dirty="0">
                <a:solidFill>
                  <a:srgbClr val="FFFFFF"/>
                </a:solidFill>
              </a:rPr>
              <a:t>, Geneva, 2017</a:t>
            </a:r>
          </a:p>
          <a:p>
            <a:endParaRPr lang="fr-CH" sz="1200" dirty="0">
              <a:solidFill>
                <a:srgbClr val="FFFFFF"/>
              </a:solidFill>
            </a:endParaRPr>
          </a:p>
          <a:p>
            <a:r>
              <a:rPr lang="fr-CH" sz="1200" i="1" dirty="0">
                <a:solidFill>
                  <a:srgbClr val="CF1C21"/>
                </a:solidFill>
              </a:rPr>
              <a:t>Add any information to copyrighted materials here</a:t>
            </a:r>
            <a:r>
              <a:rPr lang="en-US" sz="1200" i="1" dirty="0">
                <a:solidFill>
                  <a:srgbClr val="CF1C21"/>
                </a:solidFill>
              </a:rPr>
              <a:t>. </a:t>
            </a:r>
          </a:p>
          <a:p>
            <a:endParaRPr lang="fr-FR" sz="1200" dirty="0">
              <a:solidFill>
                <a:srgbClr val="FFFFFF"/>
              </a:solidFill>
            </a:endParaRPr>
          </a:p>
          <a:p>
            <a:r>
              <a:rPr lang="fr-FR" sz="1200" dirty="0" err="1">
                <a:solidFill>
                  <a:srgbClr val="FFFFFF"/>
                </a:solidFill>
              </a:rPr>
              <a:t>Any</a:t>
            </a:r>
            <a:r>
              <a:rPr lang="fr-FR" sz="1200" dirty="0">
                <a:solidFill>
                  <a:srgbClr val="FFFFFF"/>
                </a:solidFill>
              </a:rPr>
              <a:t> part of </a:t>
            </a:r>
            <a:r>
              <a:rPr lang="fr-FR" sz="1200" dirty="0" err="1">
                <a:solidFill>
                  <a:srgbClr val="FFFFFF"/>
                </a:solidFill>
              </a:rPr>
              <a:t>this</a:t>
            </a:r>
            <a:r>
              <a:rPr lang="fr-FR" sz="1200" dirty="0">
                <a:solidFill>
                  <a:srgbClr val="FFFFFF"/>
                </a:solidFill>
              </a:rPr>
              <a:t> </a:t>
            </a:r>
            <a:r>
              <a:rPr lang="fr-FR" sz="1200" dirty="0" err="1">
                <a:solidFill>
                  <a:srgbClr val="FFFFFF"/>
                </a:solidFill>
              </a:rPr>
              <a:t>presentation</a:t>
            </a:r>
            <a:r>
              <a:rPr lang="fr-FR" sz="1200" dirty="0">
                <a:solidFill>
                  <a:srgbClr val="FFFFFF"/>
                </a:solidFill>
              </a:rPr>
              <a:t> </a:t>
            </a:r>
            <a:r>
              <a:rPr lang="fr-FR" sz="1200" dirty="0" err="1">
                <a:solidFill>
                  <a:srgbClr val="FFFFFF"/>
                </a:solidFill>
              </a:rPr>
              <a:t>may</a:t>
            </a:r>
            <a:r>
              <a:rPr lang="fr-FR" sz="1200" dirty="0">
                <a:solidFill>
                  <a:srgbClr val="FFFFFF"/>
                </a:solidFill>
              </a:rPr>
              <a:t> </a:t>
            </a:r>
            <a:r>
              <a:rPr lang="fr-FR" sz="1200" dirty="0" err="1">
                <a:solidFill>
                  <a:srgbClr val="FFFFFF"/>
                </a:solidFill>
              </a:rPr>
              <a:t>be</a:t>
            </a:r>
            <a:r>
              <a:rPr lang="fr-FR" sz="1200" dirty="0">
                <a:solidFill>
                  <a:srgbClr val="FFFFFF"/>
                </a:solidFill>
              </a:rPr>
              <a:t> </a:t>
            </a:r>
            <a:r>
              <a:rPr lang="fr-FR" sz="1200" dirty="0" err="1">
                <a:solidFill>
                  <a:srgbClr val="FFFFFF"/>
                </a:solidFill>
              </a:rPr>
              <a:t>cited</a:t>
            </a:r>
            <a:r>
              <a:rPr lang="fr-FR" sz="1200" dirty="0">
                <a:solidFill>
                  <a:srgbClr val="FFFFFF"/>
                </a:solidFill>
              </a:rPr>
              <a:t>, </a:t>
            </a:r>
            <a:r>
              <a:rPr lang="fr-FR" sz="1200" dirty="0" err="1">
                <a:solidFill>
                  <a:srgbClr val="FFFFFF"/>
                </a:solidFill>
              </a:rPr>
              <a:t>copied</a:t>
            </a:r>
            <a:r>
              <a:rPr lang="fr-FR" sz="1200" dirty="0">
                <a:solidFill>
                  <a:srgbClr val="FFFFFF"/>
                </a:solidFill>
              </a:rPr>
              <a:t>, </a:t>
            </a:r>
            <a:r>
              <a:rPr lang="fr-FR" sz="1200" dirty="0" err="1">
                <a:solidFill>
                  <a:srgbClr val="FFFFFF"/>
                </a:solidFill>
              </a:rPr>
              <a:t>translated</a:t>
            </a:r>
            <a:r>
              <a:rPr lang="fr-FR" sz="1200" dirty="0">
                <a:solidFill>
                  <a:srgbClr val="FFFFFF"/>
                </a:solidFill>
              </a:rPr>
              <a:t> </a:t>
            </a:r>
            <a:r>
              <a:rPr lang="fr-FR" sz="1200" dirty="0" err="1">
                <a:solidFill>
                  <a:srgbClr val="FFFFFF"/>
                </a:solidFill>
              </a:rPr>
              <a:t>into</a:t>
            </a:r>
            <a:r>
              <a:rPr lang="fr-FR" sz="1200" dirty="0">
                <a:solidFill>
                  <a:srgbClr val="FFFFFF"/>
                </a:solidFill>
              </a:rPr>
              <a:t> </a:t>
            </a:r>
            <a:r>
              <a:rPr lang="fr-FR" sz="1200" dirty="0" err="1">
                <a:solidFill>
                  <a:srgbClr val="FFFFFF"/>
                </a:solidFill>
              </a:rPr>
              <a:t>other</a:t>
            </a:r>
            <a:r>
              <a:rPr lang="fr-FR" sz="1200" dirty="0">
                <a:solidFill>
                  <a:srgbClr val="FFFFFF"/>
                </a:solidFill>
              </a:rPr>
              <a:t> </a:t>
            </a:r>
            <a:r>
              <a:rPr lang="fr-FR" sz="1200" dirty="0" err="1">
                <a:solidFill>
                  <a:srgbClr val="FFFFFF"/>
                </a:solidFill>
              </a:rPr>
              <a:t>languages</a:t>
            </a:r>
            <a:r>
              <a:rPr lang="fr-FR" sz="1200" dirty="0">
                <a:solidFill>
                  <a:srgbClr val="FFFFFF"/>
                </a:solidFill>
              </a:rPr>
              <a:t> or </a:t>
            </a:r>
            <a:r>
              <a:rPr lang="fr-FR" sz="1200" dirty="0" err="1">
                <a:solidFill>
                  <a:srgbClr val="FFFFFF"/>
                </a:solidFill>
              </a:rPr>
              <a:t>adapted</a:t>
            </a:r>
            <a:r>
              <a:rPr lang="fr-FR" sz="1200" dirty="0">
                <a:solidFill>
                  <a:srgbClr val="FFFFFF"/>
                </a:solidFill>
              </a:rPr>
              <a:t> to </a:t>
            </a:r>
            <a:r>
              <a:rPr lang="fr-FR" sz="1200" dirty="0" err="1">
                <a:solidFill>
                  <a:srgbClr val="FFFFFF"/>
                </a:solidFill>
              </a:rPr>
              <a:t>meet</a:t>
            </a:r>
            <a:r>
              <a:rPr lang="fr-FR" sz="1200" dirty="0">
                <a:solidFill>
                  <a:srgbClr val="FFFFFF"/>
                </a:solidFill>
              </a:rPr>
              <a:t> local </a:t>
            </a:r>
            <a:r>
              <a:rPr lang="fr-FR" sz="1200" dirty="0" err="1">
                <a:solidFill>
                  <a:srgbClr val="FFFFFF"/>
                </a:solidFill>
              </a:rPr>
              <a:t>needs</a:t>
            </a:r>
            <a:r>
              <a:rPr lang="fr-FR" sz="1200" dirty="0">
                <a:solidFill>
                  <a:srgbClr val="FFFFFF"/>
                </a:solidFill>
              </a:rPr>
              <a:t> </a:t>
            </a:r>
            <a:r>
              <a:rPr lang="fr-FR" sz="1200" dirty="0" err="1">
                <a:solidFill>
                  <a:srgbClr val="FFFFFF"/>
                </a:solidFill>
              </a:rPr>
              <a:t>without</a:t>
            </a:r>
            <a:r>
              <a:rPr lang="fr-FR" sz="1200" dirty="0">
                <a:solidFill>
                  <a:srgbClr val="FFFFFF"/>
                </a:solidFill>
              </a:rPr>
              <a:t> </a:t>
            </a:r>
            <a:r>
              <a:rPr lang="fr-FR" sz="1200" dirty="0" err="1">
                <a:solidFill>
                  <a:srgbClr val="FFFFFF"/>
                </a:solidFill>
              </a:rPr>
              <a:t>prior</a:t>
            </a:r>
            <a:r>
              <a:rPr lang="fr-FR" sz="1200" dirty="0">
                <a:solidFill>
                  <a:srgbClr val="FFFFFF"/>
                </a:solidFill>
              </a:rPr>
              <a:t> permission </a:t>
            </a:r>
            <a:r>
              <a:rPr lang="fr-FR" sz="1200" dirty="0" err="1">
                <a:solidFill>
                  <a:srgbClr val="FFFFFF"/>
                </a:solidFill>
              </a:rPr>
              <a:t>from</a:t>
            </a:r>
            <a:r>
              <a:rPr lang="fr-FR" sz="1200" dirty="0">
                <a:solidFill>
                  <a:srgbClr val="FFFFFF"/>
                </a:solidFill>
              </a:rPr>
              <a:t> the International </a:t>
            </a:r>
            <a:r>
              <a:rPr lang="fr-FR" sz="1200" dirty="0" err="1">
                <a:solidFill>
                  <a:srgbClr val="FFFFFF"/>
                </a:solidFill>
              </a:rPr>
              <a:t>Federation</a:t>
            </a:r>
            <a:r>
              <a:rPr lang="fr-FR" sz="1200" dirty="0">
                <a:solidFill>
                  <a:srgbClr val="FFFFFF"/>
                </a:solidFill>
              </a:rPr>
              <a:t> of </a:t>
            </a:r>
            <a:r>
              <a:rPr lang="fr-FR" sz="1200" dirty="0" err="1">
                <a:solidFill>
                  <a:srgbClr val="FFFFFF"/>
                </a:solidFill>
              </a:rPr>
              <a:t>Red</a:t>
            </a:r>
            <a:r>
              <a:rPr lang="fr-FR" sz="1200" dirty="0">
                <a:solidFill>
                  <a:srgbClr val="FFFFFF"/>
                </a:solidFill>
              </a:rPr>
              <a:t> Cross and </a:t>
            </a:r>
            <a:r>
              <a:rPr lang="fr-FR" sz="1200" dirty="0" err="1">
                <a:solidFill>
                  <a:srgbClr val="FFFFFF"/>
                </a:solidFill>
              </a:rPr>
              <a:t>Red</a:t>
            </a:r>
            <a:r>
              <a:rPr lang="fr-FR" sz="1200" dirty="0">
                <a:solidFill>
                  <a:srgbClr val="FFFFFF"/>
                </a:solidFill>
              </a:rPr>
              <a:t> Crescent </a:t>
            </a:r>
            <a:r>
              <a:rPr lang="fr-FR" sz="1200" dirty="0" err="1">
                <a:solidFill>
                  <a:srgbClr val="FFFFFF"/>
                </a:solidFill>
              </a:rPr>
              <a:t>Societies</a:t>
            </a:r>
            <a:r>
              <a:rPr lang="fr-FR" sz="1200" dirty="0">
                <a:solidFill>
                  <a:srgbClr val="FFFFFF"/>
                </a:solidFill>
              </a:rPr>
              <a:t>, </a:t>
            </a:r>
            <a:r>
              <a:rPr lang="fr-FR" sz="1200" dirty="0" err="1">
                <a:solidFill>
                  <a:srgbClr val="FFFFFF"/>
                </a:solidFill>
              </a:rPr>
              <a:t>provided</a:t>
            </a:r>
            <a:r>
              <a:rPr lang="fr-FR" sz="1200" dirty="0">
                <a:solidFill>
                  <a:srgbClr val="FFFFFF"/>
                </a:solidFill>
              </a:rPr>
              <a:t> </a:t>
            </a:r>
            <a:r>
              <a:rPr lang="fr-FR" sz="1200" dirty="0" err="1">
                <a:solidFill>
                  <a:srgbClr val="FFFFFF"/>
                </a:solidFill>
              </a:rPr>
              <a:t>that</a:t>
            </a:r>
            <a:r>
              <a:rPr lang="fr-FR" sz="1200" dirty="0">
                <a:solidFill>
                  <a:srgbClr val="FFFFFF"/>
                </a:solidFill>
              </a:rPr>
              <a:t> the source </a:t>
            </a:r>
            <a:r>
              <a:rPr lang="fr-FR" sz="1200" dirty="0" err="1">
                <a:solidFill>
                  <a:srgbClr val="FFFFFF"/>
                </a:solidFill>
              </a:rPr>
              <a:t>is</a:t>
            </a:r>
            <a:r>
              <a:rPr lang="fr-FR" sz="1200" dirty="0">
                <a:solidFill>
                  <a:srgbClr val="FFFFFF"/>
                </a:solidFill>
              </a:rPr>
              <a:t> </a:t>
            </a:r>
            <a:r>
              <a:rPr lang="fr-FR" sz="1200" dirty="0" err="1">
                <a:solidFill>
                  <a:srgbClr val="FFFFFF"/>
                </a:solidFill>
              </a:rPr>
              <a:t>clearly</a:t>
            </a:r>
            <a:r>
              <a:rPr lang="fr-FR" sz="1200" dirty="0">
                <a:solidFill>
                  <a:srgbClr val="FFFFFF"/>
                </a:solidFill>
              </a:rPr>
              <a:t> </a:t>
            </a:r>
            <a:r>
              <a:rPr lang="fr-FR" sz="1200" dirty="0" err="1">
                <a:solidFill>
                  <a:srgbClr val="FFFFFF"/>
                </a:solidFill>
              </a:rPr>
              <a:t>stated</a:t>
            </a:r>
            <a:r>
              <a:rPr lang="fr-FR" sz="1200" dirty="0">
                <a:solidFill>
                  <a:srgbClr val="FFFFFF"/>
                </a:solidFill>
              </a:rPr>
              <a:t>. </a:t>
            </a:r>
            <a:r>
              <a:rPr lang="fr-FR" sz="1200" dirty="0" err="1">
                <a:solidFill>
                  <a:srgbClr val="FFFFFF"/>
                </a:solidFill>
              </a:rPr>
              <a:t>Requests</a:t>
            </a:r>
            <a:r>
              <a:rPr lang="fr-FR" sz="1200" dirty="0">
                <a:solidFill>
                  <a:srgbClr val="FFFFFF"/>
                </a:solidFill>
              </a:rPr>
              <a:t> for commercial reproduction </a:t>
            </a:r>
            <a:r>
              <a:rPr lang="fr-FR" sz="1200" dirty="0" err="1">
                <a:solidFill>
                  <a:srgbClr val="FFFFFF"/>
                </a:solidFill>
              </a:rPr>
              <a:t>should</a:t>
            </a:r>
            <a:r>
              <a:rPr lang="fr-FR" sz="1200" dirty="0">
                <a:solidFill>
                  <a:srgbClr val="FFFFFF"/>
                </a:solidFill>
              </a:rPr>
              <a:t> </a:t>
            </a:r>
            <a:r>
              <a:rPr lang="fr-FR" sz="1200" dirty="0" err="1">
                <a:solidFill>
                  <a:srgbClr val="FFFFFF"/>
                </a:solidFill>
              </a:rPr>
              <a:t>be</a:t>
            </a:r>
            <a:r>
              <a:rPr lang="fr-FR" sz="1200" dirty="0">
                <a:solidFill>
                  <a:srgbClr val="FFFFFF"/>
                </a:solidFill>
              </a:rPr>
              <a:t> </a:t>
            </a:r>
            <a:r>
              <a:rPr lang="fr-FR" sz="1200" dirty="0" err="1">
                <a:solidFill>
                  <a:srgbClr val="FFFFFF"/>
                </a:solidFill>
              </a:rPr>
              <a:t>directed</a:t>
            </a:r>
            <a:r>
              <a:rPr lang="fr-FR" sz="1200" dirty="0">
                <a:solidFill>
                  <a:srgbClr val="FFFFFF"/>
                </a:solidFill>
              </a:rPr>
              <a:t> to the IFRC </a:t>
            </a:r>
            <a:r>
              <a:rPr lang="fr-FR" sz="1200" dirty="0" err="1">
                <a:solidFill>
                  <a:srgbClr val="FFFFFF"/>
                </a:solidFill>
              </a:rPr>
              <a:t>Secretariat</a:t>
            </a:r>
            <a:r>
              <a:rPr lang="fr-FR" sz="1200" dirty="0">
                <a:solidFill>
                  <a:srgbClr val="FFFFFF"/>
                </a:solidFill>
              </a:rPr>
              <a:t> </a:t>
            </a:r>
            <a:r>
              <a:rPr lang="fr-FR" sz="1200" dirty="0" err="1">
                <a:solidFill>
                  <a:srgbClr val="FFFFFF"/>
                </a:solidFill>
              </a:rPr>
              <a:t>at</a:t>
            </a:r>
            <a:r>
              <a:rPr lang="fr-FR" sz="1200" dirty="0">
                <a:solidFill>
                  <a:srgbClr val="FFFFFF"/>
                </a:solidFill>
              </a:rPr>
              <a:t> </a:t>
            </a:r>
            <a:r>
              <a:rPr lang="fr-FR" sz="1200" dirty="0" err="1">
                <a:solidFill>
                  <a:srgbClr val="FFFFFF"/>
                </a:solidFill>
              </a:rPr>
              <a:t>secretariat@ifrc.org</a:t>
            </a:r>
            <a:endParaRPr lang="fr-FR" sz="1200" dirty="0">
              <a:solidFill>
                <a:srgbClr val="FFFFFF"/>
              </a:solidFill>
            </a:endParaRPr>
          </a:p>
          <a:p>
            <a:endParaRPr lang="fr-FR" sz="1200" dirty="0">
              <a:solidFill>
                <a:srgbClr val="FFFFFF"/>
              </a:solidFill>
            </a:endParaRPr>
          </a:p>
          <a:p>
            <a:r>
              <a:rPr lang="fr-FR" sz="1200" dirty="0">
                <a:solidFill>
                  <a:srgbClr val="FFFFFF"/>
                </a:solidFill>
              </a:rPr>
              <a:t>All photos </a:t>
            </a:r>
            <a:r>
              <a:rPr lang="fr-FR" sz="1200" dirty="0" err="1">
                <a:solidFill>
                  <a:srgbClr val="FFFFFF"/>
                </a:solidFill>
              </a:rPr>
              <a:t>used</a:t>
            </a:r>
            <a:r>
              <a:rPr lang="fr-FR" sz="1200" dirty="0">
                <a:solidFill>
                  <a:srgbClr val="FFFFFF"/>
                </a:solidFill>
              </a:rPr>
              <a:t> in </a:t>
            </a:r>
            <a:r>
              <a:rPr lang="fr-FR" sz="1200" dirty="0" err="1">
                <a:solidFill>
                  <a:srgbClr val="FFFFFF"/>
                </a:solidFill>
              </a:rPr>
              <a:t>this</a:t>
            </a:r>
            <a:r>
              <a:rPr lang="fr-FR" sz="1200" dirty="0">
                <a:solidFill>
                  <a:srgbClr val="FFFFFF"/>
                </a:solidFill>
              </a:rPr>
              <a:t> </a:t>
            </a:r>
            <a:r>
              <a:rPr lang="fr-FR" sz="1200" dirty="0" err="1">
                <a:solidFill>
                  <a:srgbClr val="FFFFFF"/>
                </a:solidFill>
              </a:rPr>
              <a:t>presentation</a:t>
            </a:r>
            <a:r>
              <a:rPr lang="fr-FR" sz="1200" dirty="0">
                <a:solidFill>
                  <a:srgbClr val="FFFFFF"/>
                </a:solidFill>
              </a:rPr>
              <a:t> are copyright of the IFRC </a:t>
            </a:r>
            <a:r>
              <a:rPr lang="fr-FR" sz="1200" dirty="0" err="1">
                <a:solidFill>
                  <a:srgbClr val="FFFFFF"/>
                </a:solidFill>
              </a:rPr>
              <a:t>unless</a:t>
            </a:r>
            <a:r>
              <a:rPr lang="fr-FR" sz="1200" dirty="0">
                <a:solidFill>
                  <a:srgbClr val="FFFFFF"/>
                </a:solidFill>
              </a:rPr>
              <a:t> </a:t>
            </a:r>
            <a:r>
              <a:rPr lang="fr-FR" sz="1200" dirty="0" err="1">
                <a:solidFill>
                  <a:srgbClr val="FFFFFF"/>
                </a:solidFill>
              </a:rPr>
              <a:t>otherwise</a:t>
            </a:r>
            <a:r>
              <a:rPr lang="fr-FR" sz="1200" dirty="0">
                <a:solidFill>
                  <a:srgbClr val="FFFFFF"/>
                </a:solidFill>
              </a:rPr>
              <a:t> </a:t>
            </a:r>
            <a:r>
              <a:rPr lang="fr-FR" sz="1200" dirty="0" err="1">
                <a:solidFill>
                  <a:srgbClr val="FFFFFF"/>
                </a:solidFill>
              </a:rPr>
              <a:t>indicated</a:t>
            </a:r>
            <a:r>
              <a:rPr lang="fr-FR" sz="1200" dirty="0">
                <a:solidFill>
                  <a:srgbClr val="FFFFFF"/>
                </a:solidFill>
              </a:rPr>
              <a:t>.</a:t>
            </a:r>
            <a:endParaRPr lang="en-US" sz="1200" baseline="0" dirty="0">
              <a:solidFill>
                <a:srgbClr val="FFFFFF"/>
              </a:solidFill>
            </a:endParaRPr>
          </a:p>
          <a:p>
            <a:pPr algn="l" defTabSz="762000" eaLnBrk="1" hangingPunct="1"/>
            <a:endParaRPr lang="en-US" sz="1200" baseline="0" dirty="0">
              <a:solidFill>
                <a:srgbClr val="FFFFFF"/>
              </a:solidFill>
              <a:latin typeface="Arial" charset="0"/>
            </a:endParaRPr>
          </a:p>
          <a:p>
            <a:pPr algn="l" defTabSz="762000" eaLnBrk="1" hangingPunct="1"/>
            <a:r>
              <a:rPr lang="en-US" sz="1200" baseline="0" dirty="0">
                <a:solidFill>
                  <a:srgbClr val="FFFFFF"/>
                </a:solidFill>
                <a:latin typeface="Arial" charset="0"/>
              </a:rPr>
              <a:t>This presentation</a:t>
            </a:r>
            <a:r>
              <a:rPr lang="en-US" sz="1200" dirty="0">
                <a:solidFill>
                  <a:srgbClr val="FFFFFF"/>
                </a:solidFill>
                <a:latin typeface="Arial" charset="0"/>
              </a:rPr>
              <a:t> and relevant resources are available on FedNet at </a:t>
            </a:r>
            <a:r>
              <a:rPr lang="en-US" sz="1200" b="1" baseline="0" dirty="0">
                <a:solidFill>
                  <a:srgbClr val="FFFFFF"/>
                </a:solidFill>
                <a:latin typeface="Arial" charset="0"/>
              </a:rPr>
              <a:t>fednet.ifrc.org</a:t>
            </a:r>
            <a:endParaRPr lang="en-US" sz="1200" baseline="0" dirty="0">
              <a:solidFill>
                <a:srgbClr val="FFFFFF"/>
              </a:solidFill>
              <a:latin typeface="Arial" charset="0"/>
            </a:endParaRPr>
          </a:p>
        </p:txBody>
      </p:sp>
    </p:spTree>
    <p:extLst>
      <p:ext uri="{BB962C8B-B14F-4D97-AF65-F5344CB8AC3E}">
        <p14:creationId xmlns:p14="http://schemas.microsoft.com/office/powerpoint/2010/main" val="39866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Confidentiality Agreement</a:t>
            </a:r>
          </a:p>
        </p:txBody>
      </p:sp>
      <p:sp>
        <p:nvSpPr>
          <p:cNvPr id="3" name="Content Placeholder 2"/>
          <p:cNvSpPr>
            <a:spLocks noGrp="1"/>
          </p:cNvSpPr>
          <p:nvPr>
            <p:ph idx="1"/>
          </p:nvPr>
        </p:nvSpPr>
        <p:spPr>
          <a:xfrm>
            <a:off x="395536" y="2234282"/>
            <a:ext cx="8291264" cy="4191000"/>
          </a:xfrm>
        </p:spPr>
        <p:txBody>
          <a:bodyPr/>
          <a:lstStyle/>
          <a:p>
            <a:pPr marL="0" indent="0" algn="ctr">
              <a:buNone/>
            </a:pPr>
            <a:r>
              <a:rPr lang="en-GB" dirty="0"/>
              <a:t>“We, the undersigned participants in this Sexual and Gender-based Violence in Emergencies training, agree to keep confidential information disclosed in this meeting </a:t>
            </a:r>
            <a:r>
              <a:rPr lang="en-GB" u="sng" dirty="0"/>
              <a:t>anonymous and private</a:t>
            </a:r>
            <a:r>
              <a:rPr lang="en-GB" dirty="0"/>
              <a:t>”</a:t>
            </a:r>
          </a:p>
          <a:p>
            <a:pPr marL="0" indent="0">
              <a:buNone/>
            </a:pPr>
            <a:endParaRPr lang="en-GB" dirty="0"/>
          </a:p>
          <a:p>
            <a:pPr marL="0" indent="0">
              <a:buNone/>
            </a:pPr>
            <a:r>
              <a:rPr lang="en-GB" i="1" dirty="0"/>
              <a:t>(We agree to have photos and videos taken unless otherwise noted. Photos and videos will be used in training reports, and other IFRC and National Society materials for the purposes of reporting about the training, promoting the training and demonstrating the positive impact of the training, photos will not be used to share any case studies or private information about participants)</a:t>
            </a:r>
          </a:p>
        </p:txBody>
      </p:sp>
    </p:spTree>
    <p:extLst>
      <p:ext uri="{BB962C8B-B14F-4D97-AF65-F5344CB8AC3E}">
        <p14:creationId xmlns:p14="http://schemas.microsoft.com/office/powerpoint/2010/main" val="1209784813"/>
      </p:ext>
    </p:extLst>
  </p:cSld>
  <p:clrMapOvr>
    <a:masterClrMapping/>
  </p:clrMapOvr>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2039</TotalTime>
  <Words>5192</Words>
  <Application>Microsoft Office PowerPoint</Application>
  <PresentationFormat>On-screen Show (4:3)</PresentationFormat>
  <Paragraphs>658</Paragraphs>
  <Slides>81</Slides>
  <Notes>46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81</vt:i4>
      </vt:variant>
    </vt:vector>
  </HeadingPairs>
  <TitlesOfParts>
    <vt:vector size="90" baseType="lpstr">
      <vt:lpstr>45 Helvetica Light</vt:lpstr>
      <vt:lpstr>Arial</vt:lpstr>
      <vt:lpstr>Calibri</vt:lpstr>
      <vt:lpstr>Lucida Sans</vt:lpstr>
      <vt:lpstr>Times New Roman</vt:lpstr>
      <vt:lpstr>Wingdings</vt:lpstr>
      <vt:lpstr>IFRC_2011 presentation-EN</vt:lpstr>
      <vt:lpstr>1_IFRC_2011 presentation-EN</vt:lpstr>
      <vt:lpstr>2_IFRC_2011 presentation-EN</vt:lpstr>
      <vt:lpstr>Day 1: Welcome and Introductions </vt:lpstr>
      <vt:lpstr>Welcome</vt:lpstr>
      <vt:lpstr>Getting to know each other</vt:lpstr>
      <vt:lpstr>Objectives of this training of trainers</vt:lpstr>
      <vt:lpstr>Overview of Agenda</vt:lpstr>
      <vt:lpstr>Pre-survey and Expectations</vt:lpstr>
      <vt:lpstr>Pre-survey and Expectations</vt:lpstr>
      <vt:lpstr>What will not be covered:</vt:lpstr>
      <vt:lpstr>Confidentiality Agreement</vt:lpstr>
      <vt:lpstr>Session 1: Voices of Survivors </vt:lpstr>
      <vt:lpstr>Content Warning</vt:lpstr>
      <vt:lpstr>Voice of Survivors – Video / Gallery</vt:lpstr>
      <vt:lpstr>Discussion</vt:lpstr>
      <vt:lpstr>Session 2: Key Concepts and the Role of the Red Cross Red Crescent Movement </vt:lpstr>
      <vt:lpstr>Key concepts QUIZ</vt:lpstr>
      <vt:lpstr>The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 for this session</vt:lpstr>
      <vt:lpstr>Key concepts PART I</vt:lpstr>
      <vt:lpstr>Core Concepts PART I</vt:lpstr>
      <vt:lpstr>Sexual and Gender-based Violence (S/GBV)</vt:lpstr>
      <vt:lpstr>Example: Types of sexual and gender-based violence</vt:lpstr>
      <vt:lpstr>To implement the RCRC Movement approach</vt:lpstr>
      <vt:lpstr>“Do no harm”</vt:lpstr>
      <vt:lpstr>Survivor-centered response empowers survivors</vt:lpstr>
      <vt:lpstr>PowerPoint Presentation</vt:lpstr>
      <vt:lpstr>A survivor of SGBV loses her/his power repeatedly</vt:lpstr>
      <vt:lpstr>PowerPoint Presentation</vt:lpstr>
      <vt:lpstr>Resolution on sexual and gender-based violence: Joint action on prevention and response (2015) </vt:lpstr>
      <vt:lpstr>IFRC Resources</vt:lpstr>
      <vt:lpstr>PowerPoint Presentation</vt:lpstr>
      <vt:lpstr>PowerPoint Presentation</vt:lpstr>
      <vt:lpstr>Red Cross Red Crescent: Focus on prevention/mitigation</vt:lpstr>
      <vt:lpstr>Red Cross Red Crescent: Focus on prevention/mitigation</vt:lpstr>
      <vt:lpstr>PowerPoint Presentation</vt:lpstr>
      <vt:lpstr>In this course, we will address…</vt:lpstr>
      <vt:lpstr>The International Humanitarian System wide GBV Response</vt:lpstr>
      <vt:lpstr>What is the ‘cluster approach’? </vt:lpstr>
      <vt:lpstr>What is the ‘cluster approach’? </vt:lpstr>
      <vt:lpstr> The decision of the IASC to implement a cluster approach is significant because: </vt:lpstr>
      <vt:lpstr>What exactly is a ‘cluster’? </vt:lpstr>
      <vt:lpstr>What is an ‘Area of Responsibility’ (AoR)? </vt:lpstr>
      <vt:lpstr>The International Humanitarian System wide GBV Response</vt:lpstr>
      <vt:lpstr>Staff and volunteer care</vt:lpstr>
      <vt:lpstr>Session 3a: Conducting A Situation Analysis </vt:lpstr>
      <vt:lpstr>Conducting a situation analysis</vt:lpstr>
      <vt:lpstr>What you need to know</vt:lpstr>
      <vt:lpstr>Firstly, find out:</vt:lpstr>
      <vt:lpstr>Example: Types of sexual and gender-based violence</vt:lpstr>
      <vt:lpstr>Southeast Asia examples</vt:lpstr>
      <vt:lpstr>Root cause of GBV is gender inequality and abuse of power….</vt:lpstr>
      <vt:lpstr>Some populations are especially at risk of SGBV</vt:lpstr>
      <vt:lpstr>What data to gather? Secondary data and primary data</vt:lpstr>
      <vt:lpstr>Assume that the issues are occurring, and that survivor stories are true</vt:lpstr>
      <vt:lpstr>Assume that the issues are occurring, and that survivor stories are true</vt:lpstr>
      <vt:lpstr>Ethical issues and risks in data-gathering</vt:lpstr>
      <vt:lpstr>Making sure there is informed consent</vt:lpstr>
      <vt:lpstr>What laws and policies apply in the context?</vt:lpstr>
      <vt:lpstr>The obligation to address SGBV</vt:lpstr>
      <vt:lpstr>Such as…</vt:lpstr>
      <vt:lpstr>Examples of Laws in</vt:lpstr>
      <vt:lpstr>Why we map existing services</vt:lpstr>
      <vt:lpstr>Confidential referral by the National Society</vt:lpstr>
      <vt:lpstr>Mapping existing services</vt:lpstr>
      <vt:lpstr>Mapping existing services</vt:lpstr>
      <vt:lpstr>No cluster approved referral pathways exist</vt:lpstr>
      <vt:lpstr>PowerPoint Presentation</vt:lpstr>
      <vt:lpstr>What are local social and cultural norms?</vt:lpstr>
      <vt:lpstr>Summary of Situational Analysis Messages</vt:lpstr>
      <vt:lpstr>Session 3b : Completing A Situational Analysis in Practice: Mapping the field </vt:lpstr>
      <vt:lpstr>Mapping the field activity (60 minutes)</vt:lpstr>
      <vt:lpstr>PowerPoint Presentation</vt:lpstr>
      <vt:lpstr>PowerPoint Presentation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Christina Haneef</cp:lastModifiedBy>
  <cp:revision>148</cp:revision>
  <cp:lastPrinted>2014-09-11T14:32:53Z</cp:lastPrinted>
  <dcterms:created xsi:type="dcterms:W3CDTF">2012-03-29T08:37:58Z</dcterms:created>
  <dcterms:modified xsi:type="dcterms:W3CDTF">2017-07-30T14:09:14Z</dcterms:modified>
</cp:coreProperties>
</file>