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972" r:id="rId2"/>
  </p:sldMasterIdLst>
  <p:notesMasterIdLst>
    <p:notesMasterId r:id="rId18"/>
  </p:notesMasterIdLst>
  <p:handoutMasterIdLst>
    <p:handoutMasterId r:id="rId19"/>
  </p:handoutMasterIdLst>
  <p:sldIdLst>
    <p:sldId id="265" r:id="rId3"/>
    <p:sldId id="351" r:id="rId4"/>
    <p:sldId id="345" r:id="rId5"/>
    <p:sldId id="328" r:id="rId6"/>
    <p:sldId id="304" r:id="rId7"/>
    <p:sldId id="352" r:id="rId8"/>
    <p:sldId id="348" r:id="rId9"/>
    <p:sldId id="347" r:id="rId10"/>
    <p:sldId id="349" r:id="rId11"/>
    <p:sldId id="350" r:id="rId12"/>
    <p:sldId id="353" r:id="rId13"/>
    <p:sldId id="354" r:id="rId14"/>
    <p:sldId id="355" r:id="rId15"/>
    <p:sldId id="338" r:id="rId16"/>
    <p:sldId id="319" r:id="rId17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756" autoAdjust="0"/>
  </p:normalViewPr>
  <p:slideViewPr>
    <p:cSldViewPr>
      <p:cViewPr>
        <p:scale>
          <a:sx n="78" d="100"/>
          <a:sy n="78" d="100"/>
        </p:scale>
        <p:origin x="-11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10" y="-8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99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99" y="9429909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21DA882F-AF9F-4A05-9809-58381E240F61}" type="slidenum">
              <a:rPr lang="da-DK" altLang="zh-TW"/>
              <a:pPr>
                <a:defRPr/>
              </a:pPr>
              <a:t>‹#›</a:t>
            </a:fld>
            <a:endParaRPr lang="da-DK" altLang="zh-TW"/>
          </a:p>
        </p:txBody>
      </p:sp>
    </p:spTree>
    <p:extLst>
      <p:ext uri="{BB962C8B-B14F-4D97-AF65-F5344CB8AC3E}">
        <p14:creationId xmlns:p14="http://schemas.microsoft.com/office/powerpoint/2010/main" val="579179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6189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0"/>
            <a:ext cx="2946188" cy="49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87" y="4716542"/>
            <a:ext cx="4983903" cy="44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Click to edit Master text styles</a:t>
            </a:r>
          </a:p>
          <a:p>
            <a:pPr lvl="1"/>
            <a:r>
              <a:rPr lang="da-DK" noProof="0" smtClean="0"/>
              <a:t>Second level</a:t>
            </a:r>
          </a:p>
          <a:p>
            <a:pPr lvl="2"/>
            <a:r>
              <a:rPr lang="da-DK" noProof="0" smtClean="0"/>
              <a:t>Third level</a:t>
            </a:r>
          </a:p>
          <a:p>
            <a:pPr lvl="3"/>
            <a:r>
              <a:rPr lang="da-DK" noProof="0" smtClean="0"/>
              <a:t>Fourth level</a:t>
            </a:r>
          </a:p>
          <a:p>
            <a:pPr lvl="4"/>
            <a:r>
              <a:rPr lang="da-DK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7"/>
            <a:ext cx="2946189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7"/>
            <a:ext cx="2946188" cy="49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C917492-B8E1-4CE6-A53D-DDE99697463C}" type="slidenum">
              <a:rPr lang="da-DK" altLang="zh-TW"/>
              <a:pPr>
                <a:defRPr/>
              </a:pPr>
              <a:t>‹#›</a:t>
            </a:fld>
            <a:endParaRPr lang="da-DK" altLang="zh-TW"/>
          </a:p>
        </p:txBody>
      </p:sp>
    </p:spTree>
    <p:extLst>
      <p:ext uri="{BB962C8B-B14F-4D97-AF65-F5344CB8AC3E}">
        <p14:creationId xmlns:p14="http://schemas.microsoft.com/office/powerpoint/2010/main" val="2285848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84" charset="-128"/>
        <a:cs typeface="ヒラギノ角ゴ Pro W3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5D350-4E99-4893-85D7-09588B7AEB05}" type="slidenum">
              <a:rPr lang="da-DK" altLang="zh-TW" smtClean="0">
                <a:ea typeface="新細明體" charset="-120"/>
                <a:cs typeface="Angsana New" charset="-34"/>
              </a:rPr>
              <a:pPr/>
              <a:t>1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E855737-82BE-4835-9778-A66BEC658647}" type="slidenum">
              <a:rPr lang="da-DK" altLang="th-TH" sz="1200"/>
              <a:pPr/>
              <a:t>10</a:t>
            </a:fld>
            <a:endParaRPr lang="da-DK" altLang="th-TH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th-TH" smtClean="0">
                <a:latin typeface="Arial" pitchFamily="34" charset="0"/>
                <a:ea typeface="ヒラギノ角ゴ Pro W3" charset="-128"/>
              </a:rPr>
              <a:t>Photo: American Red Cross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92ACC719-C1E7-4EA1-B633-DC1BDF8EF80A}" type="slidenum">
              <a:rPr lang="da-DK" altLang="th-TH" sz="1200"/>
              <a:pPr/>
              <a:t>11</a:t>
            </a:fld>
            <a:endParaRPr lang="da-DK" altLang="th-TH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th-TH" smtClean="0">
                <a:latin typeface="Arial" pitchFamily="34" charset="0"/>
                <a:ea typeface="ヒラギノ角ゴ Pro W3" charset="-128"/>
              </a:rPr>
              <a:t>Photo: Nejato Emdad Azzire Avar</a:t>
            </a:r>
          </a:p>
          <a:p>
            <a:pPr eaLnBrk="1" hangingPunct="1"/>
            <a:endParaRPr lang="en-GB" altLang="th-TH" smtClean="0">
              <a:latin typeface="Arial" pitchFamily="34" charset="0"/>
              <a:ea typeface="ヒラギノ角ゴ Pro W3" charset="-128"/>
            </a:endParaRPr>
          </a:p>
          <a:p>
            <a:pPr eaLnBrk="1" hangingPunct="1"/>
            <a:r>
              <a:rPr lang="en-GB" altLang="th-TH" smtClean="0">
                <a:latin typeface="Arial" pitchFamily="34" charset="0"/>
                <a:ea typeface="ヒラギノ角ゴ Pro W3" charset="-128"/>
              </a:rPr>
              <a:t>Ask if there are other causes the participants may have identified.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16B2735B-B0D6-4BFC-BB40-7257416A69BA}" type="slidenum">
              <a:rPr lang="da-DK" altLang="th-TH" sz="1200"/>
              <a:pPr/>
              <a:t>12</a:t>
            </a:fld>
            <a:endParaRPr lang="da-DK" altLang="th-TH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h-TH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E6BC7EF-6D82-4308-AA17-450FA1FFC3A8}" type="slidenum">
              <a:rPr lang="da-DK" altLang="th-TH" sz="1200"/>
              <a:pPr/>
              <a:t>13</a:t>
            </a:fld>
            <a:endParaRPr lang="da-DK" altLang="th-TH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th-TH" smtClean="0">
                <a:latin typeface="Arial" pitchFamily="34" charset="0"/>
                <a:ea typeface="ヒラギノ角ゴ Pro W3" charset="-128"/>
              </a:rPr>
              <a:t>Ask participants if there are other ways to manage.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CCE7D9-1A1F-4999-B99C-33185FB8A90B}" type="slidenum">
              <a:rPr lang="da-DK" altLang="zh-TW" smtClean="0">
                <a:ea typeface="新細明體" charset="-120"/>
                <a:cs typeface="Angsana New" charset="-34"/>
              </a:rPr>
              <a:pPr/>
              <a:t>14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ヒラギノ角ゴ Pro W3"/>
            </a:endParaRPr>
          </a:p>
          <a:p>
            <a:pPr eaLnBrk="1" hangingPunct="1">
              <a:spcBef>
                <a:spcPct val="20000"/>
              </a:spcBef>
            </a:pPr>
            <a:endParaRPr lang="en-GB" altLang="zh-TW" b="1" smtClean="0">
              <a:solidFill>
                <a:srgbClr val="292929"/>
              </a:solidFill>
              <a:latin typeface="Helvetica" pitchFamily="34" charset="0"/>
              <a:ea typeface="ヒラギノ角ゴ Pro W3"/>
            </a:endParaRPr>
          </a:p>
          <a:p>
            <a:pPr eaLnBrk="1" hangingPunct="1"/>
            <a:endParaRPr lang="en-GB" altLang="zh-TW" smtClean="0">
              <a:ea typeface="ヒラギノ角ゴ Pro W3"/>
            </a:endParaRPr>
          </a:p>
          <a:p>
            <a:pPr eaLnBrk="1" hangingPunct="1"/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BCC09-6EE8-4CC0-BCC5-783AC15E24FC}" type="slidenum">
              <a:rPr lang="da-DK" altLang="zh-TW" smtClean="0">
                <a:ea typeface="新細明體" charset="-120"/>
                <a:cs typeface="Angsana New" charset="-34"/>
              </a:rPr>
              <a:pPr/>
              <a:t>15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1D88B8-FD2A-4193-B3FD-17ACAF69EA51}" type="slidenum">
              <a:rPr lang="da-DK" altLang="zh-TW" smtClean="0">
                <a:ea typeface="新細明體" charset="-120"/>
                <a:cs typeface="Angsana New" charset="-34"/>
              </a:rPr>
              <a:pPr/>
              <a:t>2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458A45-4802-49E7-8197-525174CE5D54}" type="slidenum">
              <a:rPr lang="da-DK" altLang="zh-TW" smtClean="0">
                <a:ea typeface="新細明體" charset="-120"/>
                <a:cs typeface="Angsana New" charset="-34"/>
              </a:rPr>
              <a:pPr/>
              <a:t>3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257A7C-2AF2-4B3D-B3AD-32D51A968DE1}" type="slidenum">
              <a:rPr lang="da-DK" altLang="zh-TW" smtClean="0">
                <a:ea typeface="新細明體" charset="-120"/>
                <a:cs typeface="Angsana New" charset="-34"/>
              </a:rPr>
              <a:pPr/>
              <a:t>4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E5FE03-A9C2-4294-AD4A-9EB983B002BC}" type="slidenum">
              <a:rPr lang="da-DK" altLang="zh-TW" smtClean="0">
                <a:ea typeface="新細明體" charset="-120"/>
                <a:cs typeface="Angsana New" charset="-34"/>
              </a:rPr>
              <a:pPr/>
              <a:t>5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altLang="zh-TW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DBF4A-419F-4C87-A0E4-382ED5880251}" type="slidenum">
              <a:rPr lang="da-DK" altLang="zh-TW" smtClean="0">
                <a:ea typeface="新細明體" charset="-120"/>
                <a:cs typeface="Angsana New" charset="-34"/>
              </a:rPr>
              <a:pPr/>
              <a:t>6</a:t>
            </a:fld>
            <a:endParaRPr lang="da-DK" altLang="zh-TW" smtClean="0">
              <a:ea typeface="新細明體" charset="-120"/>
              <a:cs typeface="Angsana New" charset="-34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zh-TW" smtClean="0">
                <a:ea typeface="ヒラギノ角ゴ Pro W3"/>
              </a:rPr>
              <a:t>Violence Prevention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58CC38DE-5641-4FC3-8936-9CD284D442FB}" type="slidenum">
              <a:rPr lang="da-DK" altLang="th-TH" sz="1200"/>
              <a:pPr/>
              <a:t>7</a:t>
            </a:fld>
            <a:endParaRPr lang="da-DK" altLang="th-TH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th-TH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3E7AE1-C28E-4BF4-A322-47ABEAAB4CF5}" type="slidenum">
              <a:rPr lang="da-DK" altLang="en-US" smtClean="0">
                <a:solidFill>
                  <a:srgbClr val="000000"/>
                </a:solidFill>
                <a:cs typeface="Angsana New" charset="-34"/>
              </a:rPr>
              <a:pPr/>
              <a:t>8</a:t>
            </a:fld>
            <a:endParaRPr lang="da-DK" altLang="en-US" smtClean="0">
              <a:solidFill>
                <a:srgbClr val="000000"/>
              </a:solidFill>
              <a:cs typeface="Angsana New" charset="-34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GB" altLang="en-US" smtClean="0">
                <a:ea typeface="ヒラギノ角ゴ Pro W3"/>
              </a:rPr>
              <a:t>Role play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fld id="{EDD97ED8-B762-401F-A501-3D20F477791C}" type="slidenum">
              <a:rPr lang="da-DK" altLang="th-TH" sz="1200" smtClean="0"/>
              <a:pPr/>
              <a:t>9</a:t>
            </a:fld>
            <a:endParaRPr lang="da-DK" altLang="th-TH" sz="120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th-TH" smtClean="0">
                <a:latin typeface="Arial" pitchFamily="34" charset="0"/>
                <a:ea typeface="ヒラギノ角ゴ Pro W3" charset="-128"/>
              </a:rPr>
              <a:t>Photo: Åsta Ytre/PS Centre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381000" y="17526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da-DK" sz="500" b="1">
                <a:latin typeface="Helvetica" pitchFamily="84" charset="0"/>
                <a:ea typeface="ヒラギノ角ゴ Pro W3" pitchFamily="84" charset="-128"/>
                <a:cs typeface="+mn-cs"/>
              </a:rPr>
              <a:t>Click to edit Master text styles</a:t>
            </a:r>
          </a:p>
          <a:p>
            <a:pPr>
              <a:spcBef>
                <a:spcPct val="20000"/>
              </a:spcBef>
              <a:defRPr/>
            </a:pPr>
            <a:r>
              <a:rPr lang="da-DK" sz="500" b="1">
                <a:latin typeface="Helvetica" pitchFamily="84" charset="0"/>
                <a:ea typeface="ヒラギノ角ゴ Pro W3" pitchFamily="84" charset="-128"/>
                <a:cs typeface="+mn-cs"/>
              </a:rPr>
              <a:t>Second level</a:t>
            </a:r>
          </a:p>
          <a:p>
            <a:pPr>
              <a:spcBef>
                <a:spcPct val="20000"/>
              </a:spcBef>
              <a:defRPr/>
            </a:pPr>
            <a:r>
              <a:rPr lang="da-DK" sz="500" b="1">
                <a:latin typeface="Helvetica" pitchFamily="84" charset="0"/>
                <a:ea typeface="ヒラギノ角ゴ Pro W3" pitchFamily="84" charset="-128"/>
                <a:cs typeface="+mn-cs"/>
              </a:rPr>
              <a:t>Third level</a:t>
            </a:r>
          </a:p>
          <a:p>
            <a:pPr>
              <a:spcBef>
                <a:spcPct val="20000"/>
              </a:spcBef>
              <a:defRPr/>
            </a:pPr>
            <a:r>
              <a:rPr lang="da-DK" sz="500" b="1">
                <a:latin typeface="Helvetica" pitchFamily="84" charset="0"/>
                <a:ea typeface="ヒラギノ角ゴ Pro W3" pitchFamily="84" charset="-128"/>
                <a:cs typeface="+mn-cs"/>
              </a:rPr>
              <a:t>Fourth level</a:t>
            </a:r>
          </a:p>
          <a:p>
            <a:pPr>
              <a:spcBef>
                <a:spcPct val="20000"/>
              </a:spcBef>
              <a:defRPr/>
            </a:pPr>
            <a:r>
              <a:rPr lang="da-DK" sz="500" b="1">
                <a:latin typeface="Helvetica" pitchFamily="84" charset="0"/>
                <a:ea typeface="ヒラギノ角ゴ Pro W3" pitchFamily="84" charset="-128"/>
                <a:cs typeface="+mn-cs"/>
              </a:rPr>
              <a:t>Fifth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457200"/>
            <a:ext cx="1981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912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352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752600"/>
            <a:ext cx="3352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457200"/>
            <a:ext cx="19812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57912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3352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752600"/>
            <a:ext cx="33528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zh-TW" smtClean="0"/>
              <a:t>Click to edit Master text styles</a:t>
            </a:r>
          </a:p>
          <a:p>
            <a:pPr lvl="1"/>
            <a:r>
              <a:rPr lang="da-DK" altLang="zh-TW" smtClean="0"/>
              <a:t>Second level</a:t>
            </a:r>
          </a:p>
          <a:p>
            <a:pPr lvl="2"/>
            <a:r>
              <a:rPr lang="da-DK" altLang="zh-TW" smtClean="0"/>
              <a:t>Third level</a:t>
            </a:r>
          </a:p>
          <a:p>
            <a:pPr lvl="3"/>
            <a:r>
              <a:rPr lang="da-DK" altLang="zh-TW" smtClean="0"/>
              <a:t>Fourth level</a:t>
            </a:r>
          </a:p>
          <a:p>
            <a:pPr lvl="4"/>
            <a:r>
              <a:rPr lang="da-DK" altLang="zh-TW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572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752600"/>
            <a:ext cx="6858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en-US" smtClean="0"/>
              <a:t>Click to edit Master text styles</a:t>
            </a:r>
          </a:p>
          <a:p>
            <a:pPr lvl="1"/>
            <a:r>
              <a:rPr lang="da-DK" altLang="en-US" smtClean="0"/>
              <a:t>Second level</a:t>
            </a:r>
          </a:p>
          <a:p>
            <a:pPr lvl="2"/>
            <a:r>
              <a:rPr lang="da-DK" altLang="en-US" smtClean="0"/>
              <a:t>Third level</a:t>
            </a:r>
          </a:p>
          <a:p>
            <a:pPr lvl="3"/>
            <a:r>
              <a:rPr lang="da-DK" altLang="en-US" smtClean="0"/>
              <a:t>Fourth level</a:t>
            </a:r>
          </a:p>
          <a:p>
            <a:pPr lvl="4"/>
            <a:r>
              <a:rPr lang="da-DK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3" r:id="rId2"/>
    <p:sldLayoutId id="2147483992" r:id="rId3"/>
    <p:sldLayoutId id="2147483991" r:id="rId4"/>
    <p:sldLayoutId id="2147483990" r:id="rId5"/>
    <p:sldLayoutId id="2147483989" r:id="rId6"/>
    <p:sldLayoutId id="2147483988" r:id="rId7"/>
    <p:sldLayoutId id="2147483987" r:id="rId8"/>
    <p:sldLayoutId id="2147483986" r:id="rId9"/>
    <p:sldLayoutId id="2147483985" r:id="rId10"/>
    <p:sldLayoutId id="21474839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ヒラギノ角ゴ Pro W3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  <a:cs typeface="ヒラギノ角ゴ Pro W3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Helvetica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7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06363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8"/>
          <p:cNvSpPr txBox="1">
            <a:spLocks noChangeArrowheads="1"/>
          </p:cNvSpPr>
          <p:nvPr/>
        </p:nvSpPr>
        <p:spPr bwMode="auto">
          <a:xfrm>
            <a:off x="1752600" y="150813"/>
            <a:ext cx="701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endParaRPr lang="en-US" altLang="zh-TW">
              <a:ea typeface="新細明體" charset="-120"/>
              <a:cs typeface="Angsana New" charset="-34"/>
            </a:endParaRPr>
          </a:p>
        </p:txBody>
      </p:sp>
      <p:pic>
        <p:nvPicPr>
          <p:cNvPr id="27651" name="Picture 3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altLang="zh-TW" sz="3200" b="1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Psychosocial Support in emergencies 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27654" name="Rectangle 14"/>
          <p:cNvSpPr>
            <a:spLocks noChangeArrowheads="1"/>
          </p:cNvSpPr>
          <p:nvPr/>
        </p:nvSpPr>
        <p:spPr bwMode="auto">
          <a:xfrm>
            <a:off x="609600" y="23622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rial" charset="0"/>
            </a:endParaRPr>
          </a:p>
        </p:txBody>
      </p:sp>
      <p:sp>
        <p:nvSpPr>
          <p:cNvPr id="27655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zh-TW" smtClean="0"/>
          </a:p>
        </p:txBody>
      </p:sp>
      <p:sp>
        <p:nvSpPr>
          <p:cNvPr id="27656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zh-TW" smtClean="0"/>
              <a:t>APDC</a:t>
            </a:r>
          </a:p>
        </p:txBody>
      </p:sp>
      <p:pic>
        <p:nvPicPr>
          <p:cNvPr id="27657" name="Picture 9" descr="C:\Documents and Settings\USER\Desktop\Rakhine1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 l="5556" r="5556"/>
          <a:stretch>
            <a:fillRect/>
          </a:stretch>
        </p:blipFill>
        <p:spPr>
          <a:xfrm>
            <a:off x="1219200" y="14478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46-M7-p9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3251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1405_pp_trainers_A1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a-DK" altLang="th-TH" sz="1000" b="1">
                <a:latin typeface="Helvetica" charset="0"/>
              </a:rPr>
              <a:t>COMMUNITY-BASED PSYCHOSOCIAL SUPPORT · MODULE  7</a:t>
            </a:r>
            <a:endParaRPr lang="da-DK" altLang="th-TH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th-TH" altLang="th-TH" sz="3200" dirty="0" smtClean="0"/>
              <a:t>สาเหตุความเครียดของเจ้าหน้าที่  </a:t>
            </a:r>
            <a:r>
              <a:rPr lang="da-DK" altLang="th-TH" sz="3200" dirty="0" smtClean="0"/>
              <a:t>(1)</a:t>
            </a: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1676400"/>
            <a:ext cx="5867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การเตรียมการและ การบรรยายสรุปก่อนทำงานไม่ดี</a:t>
            </a:r>
            <a:endParaRPr lang="en-GB" altLang="th-TH" sz="1800" b="1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การตกอยู่ในเหตุการณ์วิกฤติ (ขนาดใหญ่)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ปฏิบัติงานเกี่ยวภัยพิบัติเป็นระยะเวลายาวนาน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งานหนักและอันตราย  ทำให้เหนื่อยอ่อน ทางกาย</a:t>
            </a:r>
            <a:endParaRPr lang="en-GB" altLang="th-TH" sz="1800" b="1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นอนไม่พอ รู้สึกเหนื่อยหนักต่อเนื่อง 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รู้สึกว่าทำงานไม่ไหว หรือไม่มีความสามารถพอ</a:t>
            </a:r>
            <a:endParaRPr lang="en-GB" altLang="th-TH" sz="1800" b="1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มีปัญหาทางศึลธรรม จริยธรรม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รู้สึกคับข้องใจ เพราะนโยบาย/การตัดสินใจของผู้บังคับบัญชา</a:t>
            </a:r>
            <a:endParaRPr lang="en-GB" altLang="th-TH" sz="1800" b="1" dirty="0" smtClean="0">
              <a:solidFill>
                <a:srgbClr val="292929"/>
              </a:solidFill>
            </a:endParaRPr>
          </a:p>
          <a:p>
            <a:pPr eaLnBrk="1" hangingPunct="1"/>
            <a:endParaRPr lang="da-DK" altLang="th-TH" sz="1800" b="1" dirty="0" smtClean="0">
              <a:solidFill>
                <a:srgbClr val="292929"/>
              </a:solidFill>
            </a:endParaRPr>
          </a:p>
        </p:txBody>
      </p:sp>
      <p:pic>
        <p:nvPicPr>
          <p:cNvPr id="5127" name="Picture 6" descr="1405_pp_trainers_A1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4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45-M7-p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33861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 descr="1405_pp_trainers_A1B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a-DK" altLang="th-TH" sz="1000" b="1">
                <a:latin typeface="Helvetica" charset="0"/>
              </a:rPr>
              <a:t>COMMUNITY-BASED PSYCHOSOCIAL SUPPORT · MODULE  7</a:t>
            </a:r>
            <a:endParaRPr lang="da-DK" altLang="th-TH"/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th-TH" altLang="th-TH" sz="3200" dirty="0" smtClean="0"/>
              <a:t>สาเหตุความเครียดของเจ้าหน้าที่ </a:t>
            </a:r>
            <a:r>
              <a:rPr lang="da-DK" altLang="th-TH" sz="3200" dirty="0" smtClean="0"/>
              <a:t>(2)</a:t>
            </a:r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35829" y="1752600"/>
            <a:ext cx="5486400" cy="4114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ต้องอยู่ห่างสิ่งที่ตนเองคุ้นเคย </a:t>
            </a:r>
            <a:r>
              <a:rPr lang="en-GB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บ้านและครอบครัว</a:t>
            </a:r>
            <a:r>
              <a:rPr lang="en-GB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)</a:t>
            </a:r>
          </a:p>
          <a:p>
            <a:pPr eaLnBrk="1" hangingPunct="1">
              <a:buFontTx/>
              <a:buChar char="•"/>
            </a:pP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รู้สึกไม่ได้รับความร่วมมือในการปฏิบัติงานในพื้นที่</a:t>
            </a:r>
          </a:p>
          <a:p>
            <a:pPr eaLnBrk="1" hangingPunct="1">
              <a:buFontTx/>
              <a:buChar char="•"/>
            </a:pP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มีความคิดที่ว่า ทำงานไปก็ไร้ประโยชน์</a:t>
            </a:r>
            <a:endParaRPr lang="en-GB" altLang="th-TH" sz="2800" b="1" dirty="0" smtClean="0">
              <a:solidFill>
                <a:srgbClr val="29292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Tx/>
              <a:buChar char="•"/>
            </a:pP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พบเหตุการณ์ที่ถูกโต้ตอบกลับด้วยความโกรธ/หรือไม่เห็นบุญคุณของการเข้าช่วยเหลือ </a:t>
            </a:r>
          </a:p>
          <a:p>
            <a:pPr eaLnBrk="1" hangingPunct="1">
              <a:buFontTx/>
              <a:buChar char="•"/>
            </a:pP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การควบคุมดูแลไม่ชัดเจน ไม่เพียงพอ หรือไม่สม่ำเสมอ </a:t>
            </a:r>
          </a:p>
          <a:p>
            <a:pPr eaLnBrk="1" hangingPunct="1">
              <a:buFontTx/>
              <a:buChar char="•"/>
            </a:pPr>
            <a:r>
              <a:rPr lang="th-TH" altLang="th-TH" sz="28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รู้สึกผิดที่มีอาหาร ที่พัก และ มีความสะดวกสบายมากกว่าผู้อื่น</a:t>
            </a:r>
            <a:endParaRPr lang="en-GB" altLang="th-TH" sz="2800" b="1" dirty="0" smtClean="0">
              <a:solidFill>
                <a:srgbClr val="29292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/>
            <a:endParaRPr lang="da-DK" altLang="th-TH" sz="2800" b="1" dirty="0" smtClean="0">
              <a:solidFill>
                <a:srgbClr val="29292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6151" name="Picture 6" descr="1405_pp_trainers_A1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55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a-DK" altLang="th-TH" sz="1000" b="1">
                <a:latin typeface="Helvetica" charset="0"/>
              </a:rPr>
              <a:t>COMMUNITY-BASED PSYCHOSOCIAL SUPPORT · MODULE  7</a:t>
            </a:r>
            <a:endParaRPr lang="da-DK" altLang="th-TH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th-TH" altLang="th-TH" sz="2800" dirty="0" smtClean="0"/>
              <a:t>การจัดการกับความเครียดในการปฏิบัติงาน</a:t>
            </a:r>
            <a:endParaRPr lang="da-DK" altLang="th-TH" sz="2800" dirty="0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8800"/>
            <a:ext cx="708660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altLang="th-TH" sz="2400" b="1" dirty="0" smtClean="0">
                <a:solidFill>
                  <a:srgbClr val="292929"/>
                </a:solidFill>
              </a:rPr>
              <a:t>หัวหน้าทีมต้องให้คำแนะนำและช่วยเหลือ</a:t>
            </a:r>
            <a:endParaRPr lang="en-GB" altLang="th-TH" sz="2400" b="1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th-TH" sz="2400" b="1" dirty="0" smtClean="0">
                <a:solidFill>
                  <a:srgbClr val="292929"/>
                </a:solidFill>
              </a:rPr>
              <a:t>สนับสนุนให้เพื่อนร่วมงานช่วยให้กำลังใจกันเอง</a:t>
            </a:r>
          </a:p>
          <a:p>
            <a:pPr eaLnBrk="1" hangingPunct="1">
              <a:buFontTx/>
              <a:buChar char="•"/>
            </a:pPr>
            <a:r>
              <a:rPr lang="th-TH" altLang="th-TH" sz="2400" b="1" dirty="0" smtClean="0">
                <a:solidFill>
                  <a:srgbClr val="292929"/>
                </a:solidFill>
              </a:rPr>
              <a:t>จงรักษาความลับไว้ เพื่อเพื่อนร่วมงานจะได้สบายใจที่จะเล่าความเครียดให้ฟังและขอความช่วยเหลือ</a:t>
            </a:r>
            <a:endParaRPr lang="en-GB" altLang="th-TH" sz="2400" b="1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th-TH" sz="2400" b="1" dirty="0" smtClean="0">
                <a:solidFill>
                  <a:srgbClr val="292929"/>
                </a:solidFill>
              </a:rPr>
              <a:t>พูดอย่างเปิดเผยเรื่องปัญหาโดยไม่กลัวผลกระทบที่ตามมา</a:t>
            </a:r>
            <a:endParaRPr lang="da-DK" altLang="th-TH" sz="2400" b="1" dirty="0" smtClean="0">
              <a:solidFill>
                <a:srgbClr val="292929"/>
              </a:solidFill>
            </a:endParaRPr>
          </a:p>
        </p:txBody>
      </p:sp>
      <p:pic>
        <p:nvPicPr>
          <p:cNvPr id="7174" name="Picture 6" descr="1405_pp_trainers_A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7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a-DK" altLang="th-TH" sz="1000" b="1">
                <a:latin typeface="Helvetica" charset="0"/>
              </a:rPr>
              <a:t>COMMUNITY-BASED PSYCHOSOCIAL SUPPORT · MODULE  7</a:t>
            </a:r>
            <a:endParaRPr lang="da-DK" altLang="th-TH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th-TH" altLang="th-TH" sz="2800" dirty="0"/>
              <a:t>การจัดการกับความเครียดในการปฏิบัติงาน</a:t>
            </a:r>
            <a:endParaRPr lang="da-DK" altLang="th-TH" sz="2800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028700" y="1828800"/>
            <a:ext cx="7086600" cy="38862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altLang="th-TH" sz="32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เน้นการดูแลตัวเอง</a:t>
            </a:r>
            <a:endParaRPr lang="en-GB" altLang="th-TH" sz="3200" b="1" dirty="0" smtClean="0">
              <a:solidFill>
                <a:srgbClr val="29292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Tx/>
              <a:buChar char="•"/>
            </a:pPr>
            <a:r>
              <a:rPr lang="th-TH" altLang="th-TH" sz="32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ให้พัก เมื่อรู้สึกว่าความอดทนใกล้หมดลง </a:t>
            </a:r>
          </a:p>
          <a:p>
            <a:pPr eaLnBrk="1" hangingPunct="1">
              <a:buFontTx/>
              <a:buChar char="•"/>
            </a:pPr>
            <a:r>
              <a:rPr lang="th-TH" altLang="th-TH" sz="32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ติดต่อกับเพื่อนฝูงและครอบครัวอยู่เสมอ </a:t>
            </a:r>
          </a:p>
          <a:p>
            <a:pPr eaLnBrk="1" hangingPunct="1">
              <a:buFontTx/>
              <a:buChar char="•"/>
            </a:pPr>
            <a:r>
              <a:rPr lang="th-TH" altLang="th-TH" sz="32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พยายามลดความเครียดลงหลังประสบเหตุที่อาจทำให้เครียดหลังการทำงานแต่ละครั้ง</a:t>
            </a:r>
            <a:endParaRPr lang="en-GB" altLang="th-TH" sz="3200" b="1" dirty="0" smtClean="0">
              <a:solidFill>
                <a:srgbClr val="29292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eaLnBrk="1" hangingPunct="1">
              <a:buFontTx/>
              <a:buChar char="•"/>
            </a:pPr>
            <a:r>
              <a:rPr lang="th-TH" altLang="th-TH" sz="3200" b="1" dirty="0" smtClean="0">
                <a:solidFill>
                  <a:srgbClr val="29292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สร้างกลุ่มเพื่อนที่สามารถแลกเปลี่ยนประสบการณ์ได้</a:t>
            </a:r>
            <a:endParaRPr lang="en-GB" altLang="th-TH" sz="3200" b="1" dirty="0" smtClean="0">
              <a:solidFill>
                <a:srgbClr val="292929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8198" name="Picture 6" descr="1405_pp_trainers_A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5334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zh-TW" sz="3200" b="1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 </a:t>
            </a:r>
            <a:endParaRPr lang="da-DK" altLang="zh-TW" sz="3200" b="1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48132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609600" y="23622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zh-TW" sz="2600" b="1">
              <a:solidFill>
                <a:srgbClr val="292929"/>
              </a:solidFill>
              <a:latin typeface="Helvetica" pitchFamily="34" charset="0"/>
              <a:ea typeface="新細明體" charset="-120"/>
              <a:cs typeface="Arial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81000" y="1905000"/>
            <a:ext cx="8534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da-DK" altLang="zh-TW" sz="2800" b="1">
              <a:latin typeface="Helvetica" pitchFamily="34" charset="0"/>
              <a:ea typeface="新細明體" charset="-120"/>
              <a:cs typeface="Angsana New" charset="-34"/>
            </a:endParaRPr>
          </a:p>
          <a:p>
            <a:pPr eaLnBrk="0" hangingPunct="0"/>
            <a:endParaRPr lang="da-DK" altLang="zh-TW" sz="2800"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48135" name="Rectangle 5"/>
          <p:cNvSpPr>
            <a:spLocks noChangeArrowheads="1"/>
          </p:cNvSpPr>
          <p:nvPr/>
        </p:nvSpPr>
        <p:spPr bwMode="auto">
          <a:xfrm>
            <a:off x="0" y="457200"/>
            <a:ext cx="929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da-DK" altLang="zh-TW" sz="3200" b="1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1676400"/>
            <a:ext cx="3235325" cy="4348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1676400"/>
            <a:ext cx="2935288" cy="438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138" name="Rectangle 5"/>
          <p:cNvSpPr>
            <a:spLocks noChangeArrowheads="1"/>
          </p:cNvSpPr>
          <p:nvPr/>
        </p:nvSpPr>
        <p:spPr bwMode="auto">
          <a:xfrm>
            <a:off x="0" y="457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zh-TW" sz="3200" b="1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 More references for conducting assessment</a:t>
            </a:r>
            <a:endParaRPr lang="da-DK" altLang="zh-TW" sz="3200" b="1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zh-TW" sz="3200" b="1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Thank you</a:t>
            </a:r>
            <a:endParaRPr lang="da-DK" altLang="zh-TW" sz="3200" b="1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50181" name="Rectangle 7"/>
          <p:cNvSpPr>
            <a:spLocks noChangeArrowheads="1"/>
          </p:cNvSpPr>
          <p:nvPr/>
        </p:nvSpPr>
        <p:spPr bwMode="auto">
          <a:xfrm>
            <a:off x="609600" y="23622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rial" charset="0"/>
            </a:endParaRPr>
          </a:p>
        </p:txBody>
      </p:sp>
      <p:pic>
        <p:nvPicPr>
          <p:cNvPr id="5018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1981200"/>
            <a:ext cx="6950075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791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zh-TW" sz="3200" b="1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IFRC Reference Centre for PSS</a:t>
            </a:r>
            <a:endParaRPr lang="da-DK" altLang="zh-TW" sz="3200" b="1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4198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41989" name="Rectangle 7"/>
          <p:cNvSpPr>
            <a:spLocks noChangeArrowheads="1"/>
          </p:cNvSpPr>
          <p:nvPr/>
        </p:nvSpPr>
        <p:spPr bwMode="auto">
          <a:xfrm>
            <a:off x="609600" y="23622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GB" altLang="zh-TW" sz="2600" b="1">
              <a:solidFill>
                <a:srgbClr val="292929"/>
              </a:solidFill>
              <a:latin typeface="Helvetica" pitchFamily="34" charset="0"/>
              <a:ea typeface="新細明體" charset="-120"/>
              <a:cs typeface="Arial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990600" y="2209800"/>
            <a:ext cx="7239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altLang="zh-TW" sz="3200" dirty="0" smtClean="0">
                <a:latin typeface="Helvetica" pitchFamily="34" charset="0"/>
                <a:ea typeface="新細明體" charset="-120"/>
                <a:cs typeface="Angsana New" charset="-34"/>
              </a:rPr>
              <a:t>           เริ่มในปีคศ.</a:t>
            </a:r>
            <a:r>
              <a:rPr lang="da-DK" altLang="zh-TW" sz="3200" dirty="0" smtClean="0">
                <a:latin typeface="Helvetica" pitchFamily="34" charset="0"/>
                <a:ea typeface="新細明體" charset="-120"/>
                <a:cs typeface="Angsana New" charset="-34"/>
              </a:rPr>
              <a:t> </a:t>
            </a:r>
            <a:r>
              <a:rPr lang="da-DK" altLang="zh-TW" sz="3200" dirty="0">
                <a:latin typeface="Helvetica" pitchFamily="34" charset="0"/>
                <a:ea typeface="新細明體" charset="-120"/>
                <a:cs typeface="Angsana New" charset="-34"/>
              </a:rPr>
              <a:t>1993 </a:t>
            </a:r>
            <a:r>
              <a:rPr lang="th-TH" altLang="zh-TW" sz="3200" dirty="0" smtClean="0">
                <a:latin typeface="Helvetica" pitchFamily="34" charset="0"/>
                <a:ea typeface="新細明體" charset="-120"/>
                <a:cs typeface="Angsana New" charset="-34"/>
              </a:rPr>
              <a:t>เพื่อสนับสนุนสภากาชาด  และ          สภาเสี้ยววงเดือนแดงแต่ละประเทศ ในการส่งเสริมภาวะสุขภาพจิตที่ดีของเจ้าหน้าที่ อาสาสมัครและประชาชน</a:t>
            </a:r>
          </a:p>
          <a:p>
            <a:pPr eaLnBrk="0" hangingPunct="0"/>
            <a:endParaRPr lang="da-DK" altLang="zh-TW" sz="3200" dirty="0">
              <a:latin typeface="Helvetica" pitchFamily="34" charset="0"/>
              <a:ea typeface="新細明體" charset="-120"/>
              <a:cs typeface="Angsana New" charset="-34"/>
            </a:endParaRPr>
          </a:p>
          <a:p>
            <a:pPr eaLnBrk="0" hangingPunct="0"/>
            <a:r>
              <a:rPr lang="da-DK" altLang="zh-TW" sz="2800" b="1" dirty="0">
                <a:latin typeface="Helvetica" pitchFamily="34" charset="0"/>
                <a:ea typeface="新細明體" charset="-120"/>
                <a:cs typeface="Angsana New" charset="-34"/>
              </a:rPr>
              <a:t>http://www.pscentre.org/</a:t>
            </a:r>
          </a:p>
          <a:p>
            <a:pPr eaLnBrk="0" hangingPunct="0"/>
            <a:endParaRPr lang="da-DK" altLang="zh-TW" sz="3200" b="1" dirty="0">
              <a:latin typeface="Helvetica" pitchFamily="34" charset="0"/>
              <a:ea typeface="新細明體" charset="-120"/>
              <a:cs typeface="Angsana New" charset="-34"/>
            </a:endParaRPr>
          </a:p>
          <a:p>
            <a:pPr eaLnBrk="0" hangingPunct="0"/>
            <a:endParaRPr lang="da-DK" altLang="zh-TW" sz="3200" dirty="0"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117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037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zh-TW" sz="4800" b="1" dirty="0" smtClean="0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คำจำกัดความ</a:t>
            </a:r>
            <a:endParaRPr lang="da-DK" altLang="zh-TW" sz="4800" b="1" dirty="0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002060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04800" y="1828800"/>
            <a:ext cx="8534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ea typeface="ヒラギノ角ゴ Pro W3" pitchFamily="84" charset="-128"/>
                <a:cs typeface="Angsana New" panose="02020603050405020304" pitchFamily="18" charset="-34"/>
              </a:rPr>
              <a:t>      </a:t>
            </a:r>
          </a:p>
          <a:p>
            <a:pPr algn="ctr" eaLnBrk="0" hangingPunct="0">
              <a:defRPr/>
            </a:pPr>
            <a:r>
              <a:rPr lang="en-US" sz="3200" b="1" dirty="0">
                <a:solidFill>
                  <a:srgbClr val="C00000"/>
                </a:solidFill>
                <a:ea typeface="ヒラギノ角ゴ Pro W3" pitchFamily="84" charset="-128"/>
              </a:rPr>
              <a:t>Psychological </a:t>
            </a:r>
            <a:r>
              <a:rPr lang="th-TH" sz="3200" b="1" dirty="0">
                <a:solidFill>
                  <a:srgbClr val="C00000"/>
                </a:solidFill>
                <a:ea typeface="ヒラギノ角ゴ Pro W3" pitchFamily="84" charset="-128"/>
              </a:rPr>
              <a:t>+</a:t>
            </a:r>
            <a:r>
              <a:rPr lang="en-US" sz="3200" b="1" dirty="0">
                <a:solidFill>
                  <a:srgbClr val="C00000"/>
                </a:solidFill>
                <a:ea typeface="ヒラギノ角ゴ Pro W3" pitchFamily="84" charset="-128"/>
              </a:rPr>
              <a:t> Social</a:t>
            </a:r>
            <a:endParaRPr lang="en-US" sz="3200" dirty="0">
              <a:solidFill>
                <a:srgbClr val="C00000"/>
              </a:solidFill>
              <a:ea typeface="ヒラギノ角ゴ Pro W3" pitchFamily="84" charset="-128"/>
            </a:endParaRPr>
          </a:p>
          <a:p>
            <a:pPr eaLnBrk="0" hangingPunct="0">
              <a:defRPr/>
            </a:pPr>
            <a:endParaRPr lang="en-US" sz="3200" dirty="0">
              <a:solidFill>
                <a:srgbClr val="C00000"/>
              </a:solidFill>
              <a:latin typeface="+mn-lt"/>
              <a:ea typeface="ヒラギノ角ゴ Pro W3" pitchFamily="84" charset="-128"/>
              <a:cs typeface="Angsana New" panose="02020603050405020304" pitchFamily="18" charset="-34"/>
            </a:endParaRPr>
          </a:p>
          <a:p>
            <a:pPr eaLnBrk="0" hangingPunct="0">
              <a:defRPr/>
            </a:pPr>
            <a:r>
              <a:rPr lang="en-US" sz="3200" dirty="0" smtClean="0">
                <a:solidFill>
                  <a:srgbClr val="C00000"/>
                </a:solidFill>
                <a:latin typeface="+mn-lt"/>
                <a:ea typeface="ヒラギノ角ゴ Pro W3" pitchFamily="84" charset="-128"/>
                <a:cs typeface="Angsana New" panose="02020603050405020304" pitchFamily="18" charset="-34"/>
              </a:rPr>
              <a:t>  Psychosocial </a:t>
            </a:r>
            <a:r>
              <a:rPr lang="en-US" sz="3200" dirty="0">
                <a:solidFill>
                  <a:srgbClr val="C00000"/>
                </a:solidFill>
                <a:latin typeface="+mn-lt"/>
                <a:ea typeface="ヒラギノ角ゴ Pro W3" pitchFamily="84" charset="-128"/>
                <a:cs typeface="Angsana New" panose="02020603050405020304" pitchFamily="18" charset="-34"/>
              </a:rPr>
              <a:t>support </a:t>
            </a:r>
            <a:r>
              <a:rPr lang="th-TH" sz="3600" b="1" dirty="0" smtClean="0">
                <a:latin typeface="Angsana New" panose="02020603050405020304" pitchFamily="18" charset="-34"/>
                <a:ea typeface="ヒラギノ角ゴ Pro W3" pitchFamily="84" charset="-128"/>
                <a:cs typeface="Angsana New" panose="02020603050405020304" pitchFamily="18" charset="-34"/>
              </a:rPr>
              <a:t>หมายถึง การดำเนินการที่รวม มิติจิตใจ และสังคม เพื่อตอบสนองความต้องการของ บุคคล ครอบครัวและสังคม</a:t>
            </a:r>
          </a:p>
          <a:p>
            <a:pPr eaLnBrk="0" hangingPunct="0">
              <a:defRPr/>
            </a:pPr>
            <a:endParaRPr lang="en-US" sz="3200" dirty="0" smtClean="0">
              <a:solidFill>
                <a:srgbClr val="006699"/>
              </a:solidFill>
              <a:latin typeface="+mj-lt"/>
              <a:ea typeface="ヒラギノ角ゴ Pro W3" pitchFamily="84" charset="-128"/>
              <a:cs typeface="+mn-cs"/>
            </a:endParaRPr>
          </a:p>
          <a:p>
            <a:pPr eaLnBrk="0" hangingPunct="0">
              <a:defRPr/>
            </a:pPr>
            <a:r>
              <a:rPr lang="en-GB" dirty="0" smtClean="0">
                <a:solidFill>
                  <a:srgbClr val="006699"/>
                </a:solidFill>
                <a:latin typeface="+mj-lt"/>
                <a:ea typeface="ヒラギノ角ゴ Pro W3" pitchFamily="84" charset="-128"/>
                <a:cs typeface="+mn-cs"/>
              </a:rPr>
              <a:t> </a:t>
            </a:r>
            <a:endParaRPr lang="en-GB" dirty="0">
              <a:solidFill>
                <a:srgbClr val="006699"/>
              </a:solidFill>
              <a:latin typeface="+mj-lt"/>
              <a:ea typeface="ヒラギノ角ゴ Pro W3" pitchFamily="84" charset="-128"/>
              <a:cs typeface="+mn-cs"/>
            </a:endParaRPr>
          </a:p>
          <a:p>
            <a:pPr eaLnBrk="0" hangingPunct="0">
              <a:defRPr/>
            </a:pPr>
            <a:r>
              <a:rPr lang="en-GB" sz="2000" i="1" dirty="0">
                <a:solidFill>
                  <a:srgbClr val="006699"/>
                </a:solidFill>
                <a:latin typeface="+mj-lt"/>
                <a:ea typeface="ヒラギノ角ゴ Pro W3" pitchFamily="84" charset="-128"/>
                <a:cs typeface="+mn-cs"/>
              </a:rPr>
              <a:t> </a:t>
            </a:r>
          </a:p>
          <a:p>
            <a:pPr eaLnBrk="0" hangingPunct="0">
              <a:defRPr/>
            </a:pPr>
            <a:endParaRPr lang="en-GB" i="1" dirty="0">
              <a:solidFill>
                <a:srgbClr val="006699"/>
              </a:solidFill>
              <a:latin typeface="+mj-lt"/>
              <a:ea typeface="ヒラギノ角ゴ Pro W3" pitchFamily="84" charset="-128"/>
              <a:cs typeface="+mn-cs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GB" altLang="zh-TW" sz="2000" i="1" dirty="0">
              <a:solidFill>
                <a:srgbClr val="006699"/>
              </a:solidFill>
              <a:latin typeface="Helvetica" pitchFamily="84" charset="0"/>
              <a:ea typeface="ヒラギノ角ゴ Pro W3" pitchFamily="84" charset="-128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endParaRPr lang="en-GB" altLang="zh-TW" sz="2000" dirty="0">
              <a:solidFill>
                <a:srgbClr val="006699"/>
              </a:solidFill>
              <a:latin typeface="Helvetica" pitchFamily="84" charset="0"/>
              <a:ea typeface="ヒラギノ角ゴ Pro W3" pitchFamily="8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altLang="zh-TW" sz="3200" b="1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IFRC approach</a:t>
            </a:r>
            <a:endParaRPr lang="da-DK" altLang="zh-TW" sz="3200" b="1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3200" dirty="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609600" y="1905000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th-TH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การดำเนินการด้านจิตสังคมของ</a:t>
            </a:r>
            <a:r>
              <a:rPr lang="en-GB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 </a:t>
            </a:r>
            <a:r>
              <a:rPr lang="en-GB" altLang="zh-TW" b="1" dirty="0">
                <a:latin typeface="Helvetica" pitchFamily="34" charset="0"/>
                <a:ea typeface="新細明體" charset="-120"/>
                <a:cs typeface="Arial" charset="0"/>
              </a:rPr>
              <a:t>IFRC </a:t>
            </a:r>
            <a:r>
              <a:rPr lang="th-TH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คือ</a:t>
            </a:r>
            <a:endParaRPr lang="en-GB" altLang="zh-TW" b="1" dirty="0">
              <a:latin typeface="Helvetica" pitchFamily="34" charset="0"/>
              <a:ea typeface="新細明體" charset="-12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th-TH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การดำเนินการโดยชุมชนเป็นฐานเพื่อสร้างความสามารถในการฟื้นคืนกลับ </a:t>
            </a:r>
            <a:r>
              <a:rPr lang="en-GB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 </a:t>
            </a:r>
            <a:r>
              <a:rPr lang="en-GB" altLang="zh-TW" b="1" dirty="0">
                <a:solidFill>
                  <a:srgbClr val="C00000"/>
                </a:solidFill>
                <a:latin typeface="Helvetica" pitchFamily="34" charset="0"/>
                <a:ea typeface="新細明體" charset="-120"/>
                <a:cs typeface="Arial" charset="0"/>
              </a:rPr>
              <a:t>resilience</a:t>
            </a:r>
            <a:r>
              <a:rPr lang="en-GB" altLang="zh-TW" b="1" dirty="0">
                <a:solidFill>
                  <a:srgbClr val="002060"/>
                </a:solidFill>
                <a:latin typeface="Helvetica" pitchFamily="34" charset="0"/>
                <a:ea typeface="新細明體" charset="-120"/>
                <a:cs typeface="Arial" charset="0"/>
              </a:rPr>
              <a:t> </a:t>
            </a:r>
            <a:r>
              <a:rPr lang="th-TH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แก่ผู้ประสบภัย</a:t>
            </a:r>
            <a:endParaRPr lang="en-GB" altLang="zh-TW" b="1" dirty="0">
              <a:latin typeface="Helvetica" pitchFamily="34" charset="0"/>
              <a:ea typeface="新細明體" charset="-12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th-TH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การคงไว้ซึ่งความสมบูรณ์ของสุขภาพจิตและการใช้ชีวิตที่ดี/ปกติ</a:t>
            </a:r>
            <a:r>
              <a:rPr lang="th-TH" altLang="zh-TW" b="1" dirty="0" smtClean="0">
                <a:solidFill>
                  <a:srgbClr val="002060"/>
                </a:solidFill>
                <a:latin typeface="Helvetica" pitchFamily="34" charset="0"/>
                <a:ea typeface="新細明體" charset="-120"/>
                <a:cs typeface="Arial" charset="0"/>
              </a:rPr>
              <a:t> </a:t>
            </a:r>
            <a:r>
              <a:rPr lang="en-US" altLang="zh-TW" b="1" dirty="0" smtClean="0">
                <a:solidFill>
                  <a:srgbClr val="FF0000"/>
                </a:solidFill>
                <a:latin typeface="Helvetica" pitchFamily="34" charset="0"/>
                <a:ea typeface="新細明體" charset="-120"/>
                <a:cs typeface="Arial" charset="0"/>
              </a:rPr>
              <a:t>(well-being) </a:t>
            </a:r>
            <a:r>
              <a:rPr lang="th-TH" altLang="zh-TW" b="1" dirty="0" smtClean="0">
                <a:latin typeface="Helvetica" pitchFamily="34" charset="0"/>
                <a:ea typeface="新細明體" charset="-120"/>
                <a:cs typeface="Arial" charset="0"/>
              </a:rPr>
              <a:t>ของเจ้าหน้าที่และอาสาสมัคร</a:t>
            </a:r>
            <a:endParaRPr lang="en-GB" altLang="zh-TW" b="1" dirty="0">
              <a:latin typeface="Helvetica" pitchFamily="34" charset="0"/>
              <a:ea typeface="新細明體" charset="-12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zh-TW" sz="3200" b="1" dirty="0" smtClean="0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ทำไมจึงต้องดำเนินการด้าน</a:t>
            </a:r>
            <a:r>
              <a:rPr lang="en-GB" altLang="zh-TW" sz="3200" b="1" dirty="0" smtClean="0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 </a:t>
            </a:r>
            <a:r>
              <a:rPr lang="en-GB" altLang="zh-TW" sz="3200" b="1" dirty="0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psychosocial support?</a:t>
            </a:r>
            <a:endParaRPr lang="da-DK" altLang="zh-TW" sz="3200" b="1" dirty="0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33797" name="Rectangle 7"/>
          <p:cNvSpPr>
            <a:spLocks noChangeArrowheads="1"/>
          </p:cNvSpPr>
          <p:nvPr/>
        </p:nvSpPr>
        <p:spPr bwMode="auto">
          <a:xfrm>
            <a:off x="1028700" y="2286000"/>
            <a:ext cx="708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GB" altLang="zh-TW" sz="4000" b="1" dirty="0" smtClean="0">
                <a:solidFill>
                  <a:srgbClr val="292929"/>
                </a:solidFill>
                <a:latin typeface="Cordia New" panose="020B0304020202020204" pitchFamily="34" charset="-34"/>
                <a:ea typeface="新細明體" charset="-120"/>
                <a:cs typeface="Cordia New" panose="020B0304020202020204" pitchFamily="34" charset="-34"/>
              </a:rPr>
              <a:t>     </a:t>
            </a:r>
            <a:r>
              <a:rPr lang="en-GB" altLang="zh-TW" sz="4000" b="1" dirty="0" smtClean="0">
                <a:solidFill>
                  <a:srgbClr val="002060"/>
                </a:solidFill>
                <a:latin typeface="Cordia New" panose="020B0304020202020204" pitchFamily="34" charset="-34"/>
                <a:ea typeface="新細明體" charset="-120"/>
                <a:cs typeface="Cordia New" panose="020B0304020202020204" pitchFamily="34" charset="-34"/>
              </a:rPr>
              <a:t>Psychosocial </a:t>
            </a:r>
            <a:r>
              <a:rPr lang="en-GB" altLang="zh-TW" sz="4000" b="1" dirty="0">
                <a:solidFill>
                  <a:srgbClr val="002060"/>
                </a:solidFill>
                <a:latin typeface="Cordia New" panose="020B0304020202020204" pitchFamily="34" charset="-34"/>
                <a:ea typeface="新細明體" charset="-120"/>
                <a:cs typeface="Cordia New" panose="020B0304020202020204" pitchFamily="34" charset="-34"/>
              </a:rPr>
              <a:t>support </a:t>
            </a:r>
            <a:r>
              <a:rPr lang="th-TH" altLang="zh-TW" sz="4000" b="1" dirty="0" smtClean="0">
                <a:solidFill>
                  <a:srgbClr val="002060"/>
                </a:solidFill>
                <a:latin typeface="Cordia New" panose="020B0304020202020204" pitchFamily="34" charset="-34"/>
                <a:ea typeface="新細明體" charset="-120"/>
                <a:cs typeface="Cordia New" panose="020B0304020202020204" pitchFamily="34" charset="-34"/>
              </a:rPr>
              <a:t>ช่วยให้ผู้ประสบภัยที่ประสบเหตุการณ์วิกฤติได้ฟื้นคืนกลับสู่สภาวะปกติ และป้องกันการเจ็บป่วยทางจิตที่อาจเกิดขึ้น</a:t>
            </a:r>
            <a:endParaRPr lang="en-GB" altLang="zh-TW" sz="4000" b="1" dirty="0">
              <a:solidFill>
                <a:srgbClr val="002060"/>
              </a:solidFill>
              <a:latin typeface="Cordia New" panose="020B0304020202020204" pitchFamily="34" charset="-34"/>
              <a:ea typeface="新細明體" charset="-120"/>
              <a:cs typeface="Cordia New" panose="020B03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1405_pp_trainers_A1B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4" descr="1405_pp_trainers_A1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228600" y="5334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h-TH" altLang="zh-TW" sz="3200" b="1" dirty="0" smtClean="0">
                <a:solidFill>
                  <a:schemeClr val="tx2"/>
                </a:solidFill>
                <a:latin typeface="Helvetica" pitchFamily="34" charset="0"/>
                <a:ea typeface="新細明體" charset="-120"/>
                <a:cs typeface="Angsana New" charset="-34"/>
              </a:rPr>
              <a:t>หลักการ การช่วยเหลือด้านจิตสังคม</a:t>
            </a:r>
            <a:endParaRPr lang="da-DK" altLang="zh-TW" sz="3200" b="1" dirty="0">
              <a:solidFill>
                <a:schemeClr val="tx2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39940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GB" altLang="zh-TW" sz="2600">
              <a:solidFill>
                <a:srgbClr val="292929"/>
              </a:solidFill>
              <a:latin typeface="Helvetica" pitchFamily="34" charset="0"/>
              <a:ea typeface="新細明體" charset="-120"/>
              <a:cs typeface="Angsana New" charset="-34"/>
            </a:endParaRPr>
          </a:p>
        </p:txBody>
      </p:sp>
      <p:sp>
        <p:nvSpPr>
          <p:cNvPr id="39941" name="Rectangle 7"/>
          <p:cNvSpPr>
            <a:spLocks noChangeArrowheads="1"/>
          </p:cNvSpPr>
          <p:nvPr/>
        </p:nvSpPr>
        <p:spPr bwMode="auto">
          <a:xfrm>
            <a:off x="605742" y="1752600"/>
            <a:ext cx="792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Char char="•"/>
            </a:pPr>
            <a:r>
              <a:rPr lang="en-US" altLang="zh-TW" dirty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  </a:t>
            </a:r>
            <a:r>
              <a:rPr lang="th-TH" altLang="zh-TW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  </a:t>
            </a:r>
            <a:r>
              <a:rPr lang="th-TH" altLang="zh-TW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สร้างความรู้สึกปลอดภัย</a:t>
            </a:r>
            <a:endParaRPr lang="en-US" altLang="zh-TW" b="1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  <a:p>
            <a:pPr eaLnBrk="0" hangingPunct="0"/>
            <a:endParaRPr lang="en-US" altLang="zh-TW" b="1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  <a:p>
            <a:pPr eaLnBrk="0" hangingPunct="0"/>
            <a:r>
              <a:rPr lang="en-US" altLang="zh-TW" b="1" dirty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•  </a:t>
            </a:r>
            <a:r>
              <a:rPr lang="th-TH" altLang="zh-TW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ลดความวิตกกังวล และสิ่งเร้าที่ส่งผลลบต่อสุขภาพจิต</a:t>
            </a:r>
          </a:p>
          <a:p>
            <a:pPr eaLnBrk="0" hangingPunct="0"/>
            <a:endParaRPr lang="en-US" altLang="zh-TW" b="1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  <a:p>
            <a:pPr eaLnBrk="0" hangingPunct="0"/>
            <a:r>
              <a:rPr lang="en-US" altLang="zh-TW" b="1" dirty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•  </a:t>
            </a:r>
            <a:r>
              <a:rPr lang="th-TH" altLang="zh-TW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เพิ่มความสามารถ / ความเข้มแข็งด้านจิตใจโดยตนเองและสังคม</a:t>
            </a:r>
          </a:p>
          <a:p>
            <a:pPr eaLnBrk="0" hangingPunct="0"/>
            <a:r>
              <a:rPr lang="th-TH" altLang="zh-TW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     รอบข้าง</a:t>
            </a:r>
          </a:p>
          <a:p>
            <a:pPr eaLnBrk="0" hangingPunct="0"/>
            <a:endParaRPr lang="en-US" altLang="zh-TW" b="1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  <a:p>
            <a:pPr eaLnBrk="0" hangingPunct="0"/>
            <a:r>
              <a:rPr lang="en-US" altLang="zh-TW" b="1" dirty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•  </a:t>
            </a:r>
            <a:r>
              <a:rPr lang="th-TH" altLang="zh-TW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ส่งเสริม สร้างสายสัมพันธ์และการช่วยเหลือโดยสังคม ชุมชน</a:t>
            </a:r>
          </a:p>
          <a:p>
            <a:pPr eaLnBrk="0" hangingPunct="0"/>
            <a:endParaRPr lang="en-US" altLang="zh-TW" b="1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  <a:p>
            <a:pPr eaLnBrk="0" hangingPunct="0"/>
            <a:r>
              <a:rPr lang="en-US" altLang="zh-TW" b="1" dirty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•  </a:t>
            </a:r>
            <a:r>
              <a:rPr lang="th-TH" altLang="zh-TW" b="1" dirty="0" smtClean="0">
                <a:solidFill>
                  <a:srgbClr val="002060"/>
                </a:solidFill>
                <a:latin typeface="Comic Sans MS" panose="030F0702030302020204" pitchFamily="66" charset="0"/>
                <a:ea typeface="新細明體" charset="-120"/>
                <a:cs typeface="Microsoft Sans Serif" panose="020B0604020202020204" pitchFamily="34" charset="0"/>
              </a:rPr>
              <a:t>สร้างความหวัง และความรู้สึกด้านบวกในอนาคตข้างหน้า</a:t>
            </a:r>
            <a:endParaRPr lang="en-GB" altLang="zh-TW" b="1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GB" altLang="zh-TW" dirty="0">
              <a:solidFill>
                <a:srgbClr val="002060"/>
              </a:solidFill>
              <a:latin typeface="Comic Sans MS" panose="030F0702030302020204" pitchFamily="66" charset="0"/>
              <a:ea typeface="新細明體" charset="-12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a-DK" altLang="th-TH" sz="1000" b="1">
                <a:latin typeface="Helvetica" charset="0"/>
              </a:rPr>
              <a:t>COMMUNITY-BASED PSYCHOSOCIAL SUPPORT · MODULE 1</a:t>
            </a:r>
            <a:endParaRPr lang="da-DK" altLang="th-TH"/>
          </a:p>
        </p:txBody>
      </p:sp>
      <p:pic>
        <p:nvPicPr>
          <p:cNvPr id="13316" name="Picture 4" descr="1405_pp_trainers_A1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28600" y="457200"/>
            <a:ext cx="891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th-TH" altLang="th-TH" sz="4000" b="1" dirty="0" smtClean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ระดับการ</a:t>
            </a:r>
            <a:r>
              <a:rPr lang="th-TH" altLang="th-TH" sz="4000" b="1" dirty="0">
                <a:solidFill>
                  <a:schemeClr val="tx2"/>
                </a:solidFill>
                <a:latin typeface="Angsana New" pitchFamily="18" charset="-34"/>
                <a:cs typeface="Angsana New" pitchFamily="18" charset="-34"/>
              </a:rPr>
              <a:t>เยียวยาจิตใจ</a:t>
            </a:r>
            <a:endParaRPr lang="da-DK" altLang="th-TH" sz="4000" b="1" dirty="0">
              <a:solidFill>
                <a:schemeClr val="tx2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09600" y="1905000"/>
            <a:ext cx="7086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GB" altLang="th-TH" sz="2600">
              <a:solidFill>
                <a:srgbClr val="292929"/>
              </a:solidFill>
              <a:latin typeface="Helvetica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52400" y="1905000"/>
            <a:ext cx="40005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th-TH" sz="3600" b="1" dirty="0">
                <a:solidFill>
                  <a:srgbClr val="292929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ปิรามิดการเยียวยาจิตใจเพื่อฟื้นฟูสุขภาพจิต</a:t>
            </a:r>
            <a:r>
              <a:rPr lang="th-TH" altLang="th-TH" b="1" dirty="0" smtClean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และ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h-TH" altLang="th-TH" b="1" dirty="0" smtClean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ให้</a:t>
            </a: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ความ</a:t>
            </a:r>
            <a:r>
              <a:rPr lang="th-TH" altLang="th-TH" b="1" dirty="0" smtClean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ช่วยเหลือ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h-TH" altLang="th-TH" b="1" dirty="0" smtClean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ด้าน</a:t>
            </a: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จิต</a:t>
            </a:r>
            <a:r>
              <a:rPr lang="th-TH" altLang="th-TH" b="1" dirty="0" smtClean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สังคม</a:t>
            </a:r>
          </a:p>
          <a:p>
            <a:pPr eaLnBrk="1" hangingPunct="1">
              <a:spcBef>
                <a:spcPct val="20000"/>
              </a:spcBef>
            </a:pP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th-TH" altLang="th-TH" b="1" dirty="0" smtClean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   ใน</a:t>
            </a:r>
            <a:r>
              <a:rPr lang="th-TH" altLang="th-TH" b="1" dirty="0">
                <a:solidFill>
                  <a:srgbClr val="292929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ภาวะฉุกเฉิน</a:t>
            </a:r>
            <a:endParaRPr lang="en-GB" altLang="th-TH" b="1" dirty="0">
              <a:solidFill>
                <a:srgbClr val="292929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3320" name="Picture 8" descr="illustration-M1-p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00200"/>
            <a:ext cx="36544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5562600" y="2209800"/>
            <a:ext cx="3429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th-TH" altLang="th-TH" sz="2000" dirty="0">
                <a:latin typeface="Comic Sans MS" panose="030F0702030302020204" pitchFamily="66" charset="0"/>
              </a:rPr>
              <a:t>การ</a:t>
            </a:r>
            <a:r>
              <a:rPr lang="th-TH" altLang="th-TH" sz="2000" dirty="0" smtClean="0">
                <a:latin typeface="Comic Sans MS" panose="030F0702030302020204" pitchFamily="66" charset="0"/>
              </a:rPr>
              <a:t>บริการเฉพาะทางด้านสุขภาพจิตและจิตเวช</a:t>
            </a:r>
            <a:endParaRPr lang="en-GB" altLang="th-TH" sz="2000" dirty="0">
              <a:latin typeface="Comic Sans MS" panose="030F0702030302020204" pitchFamily="66" charset="0"/>
            </a:endParaRP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5943600" y="3372632"/>
            <a:ext cx="281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th-TH" altLang="th-TH" sz="2000" dirty="0"/>
              <a:t>เน้นการช่วยเหลือไม่เฉพาะทาง</a:t>
            </a:r>
            <a:endParaRPr lang="en-GB" altLang="th-TH" sz="2000" dirty="0"/>
          </a:p>
        </p:txBody>
      </p:sp>
      <p:sp>
        <p:nvSpPr>
          <p:cNvPr id="13323" name="TextBox 10"/>
          <p:cNvSpPr txBox="1">
            <a:spLocks noChangeArrowheads="1"/>
          </p:cNvSpPr>
          <p:nvPr/>
        </p:nvSpPr>
        <p:spPr bwMode="auto">
          <a:xfrm>
            <a:off x="6400800" y="4343400"/>
            <a:ext cx="228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th-TH" altLang="th-TH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การ</a:t>
            </a:r>
            <a:r>
              <a:rPr lang="th-TH" altLang="th-TH" sz="20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ช่วยเหลือโดยครอบครัว</a:t>
            </a:r>
            <a:r>
              <a:rPr lang="th-TH" altLang="th-TH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และชุมชน</a:t>
            </a:r>
            <a:endParaRPr lang="en-GB" altLang="th-TH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6861376" y="5235714"/>
            <a:ext cx="1981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th-TH" altLang="th-TH" sz="20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การบริการพื้นฐานและความปลอดภัย</a:t>
            </a:r>
            <a:endParaRPr lang="en-GB" altLang="th-TH" sz="20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30-M5-p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8974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1405_pp_trainers_A1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da-DK" altLang="en-US" sz="1000" b="1">
                <a:solidFill>
                  <a:srgbClr val="000000"/>
                </a:solidFill>
                <a:latin typeface="Helvetica" pitchFamily="34" charset="0"/>
                <a:cs typeface="Angsana New" charset="-34"/>
              </a:rPr>
              <a:t>COMMUNITY-BASED PSYCHOSOCIAL SUPPORT · MODULE 5</a:t>
            </a:r>
            <a:endParaRPr lang="da-DK" altLang="en-US">
              <a:solidFill>
                <a:srgbClr val="000000"/>
              </a:solidFill>
              <a:cs typeface="Angsana New" charset="-34"/>
            </a:endParaRP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th-TH" altLang="en-US" sz="3200" dirty="0" smtClean="0"/>
              <a:t>การปฐมพยาบาลด้านจิตใจ</a:t>
            </a:r>
            <a:endParaRPr lang="da-DK" altLang="en-US" sz="3200" dirty="0" smtClean="0"/>
          </a:p>
        </p:txBody>
      </p:sp>
      <p:sp>
        <p:nvSpPr>
          <p:cNvPr id="3584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257800" y="1828800"/>
            <a:ext cx="3657600" cy="44958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altLang="en-US" sz="2200" b="1" dirty="0" smtClean="0">
                <a:solidFill>
                  <a:srgbClr val="292929"/>
                </a:solidFill>
              </a:rPr>
              <a:t>ฟังอย่างตั้งใจ</a:t>
            </a:r>
            <a:r>
              <a:rPr lang="en-GB" altLang="en-US" sz="2200" b="1" dirty="0" smtClean="0">
                <a:solidFill>
                  <a:srgbClr val="292929"/>
                </a:solidFill>
              </a:rPr>
              <a:t> </a:t>
            </a:r>
            <a:endParaRPr lang="th-TH" altLang="en-US" sz="2200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en-US" sz="2200" b="1" dirty="0" smtClean="0">
                <a:solidFill>
                  <a:srgbClr val="292929"/>
                </a:solidFill>
              </a:rPr>
              <a:t>อยู่ใกล้</a:t>
            </a:r>
          </a:p>
          <a:p>
            <a:pPr eaLnBrk="1" hangingPunct="1">
              <a:buFontTx/>
              <a:buChar char="•"/>
            </a:pPr>
            <a:r>
              <a:rPr lang="th-TH" altLang="en-US" sz="2200" b="1" dirty="0" smtClean="0">
                <a:solidFill>
                  <a:srgbClr val="292929"/>
                </a:solidFill>
              </a:rPr>
              <a:t>ยอมรับความรู้สึก</a:t>
            </a:r>
            <a:endParaRPr lang="en-GB" altLang="en-US" sz="2200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en-US" sz="2200" b="1" dirty="0" smtClean="0">
                <a:solidFill>
                  <a:srgbClr val="292929"/>
                </a:solidFill>
              </a:rPr>
              <a:t>ให้ความช่วยเหลือเรื่องทั่วๆ ไป</a:t>
            </a:r>
            <a:endParaRPr lang="da-DK" altLang="en-US" sz="2200" dirty="0" smtClean="0">
              <a:solidFill>
                <a:srgbClr val="292929"/>
              </a:solidFill>
            </a:endParaRPr>
          </a:p>
        </p:txBody>
      </p:sp>
      <p:pic>
        <p:nvPicPr>
          <p:cNvPr id="35846" name="Picture 7" descr="1405_pp_trainers_A1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405_pp_trainers_A1B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752600" y="15081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da-DK" altLang="th-TH" sz="1000" b="1">
                <a:latin typeface="Helvetica" charset="0"/>
              </a:rPr>
              <a:t>COMMUNITY-BASED PSYCHOSOCIAL SUPPORT · MODULE 5</a:t>
            </a:r>
            <a:endParaRPr lang="da-DK" altLang="th-TH"/>
          </a:p>
        </p:txBody>
      </p:sp>
      <p:sp>
        <p:nvSpPr>
          <p:cNvPr id="174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533400"/>
            <a:ext cx="8915400" cy="1066800"/>
          </a:xfrm>
        </p:spPr>
        <p:txBody>
          <a:bodyPr/>
          <a:lstStyle/>
          <a:p>
            <a:pPr eaLnBrk="1" hangingPunct="1"/>
            <a:r>
              <a:rPr lang="th-TH" altLang="th-TH" sz="3200" dirty="0" smtClean="0"/>
              <a:t>จริยธรรมในการปฏิบัติงาน</a:t>
            </a:r>
            <a:endParaRPr lang="da-DK" altLang="th-TH" sz="3200" dirty="0" smtClean="0"/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5029200" y="1752600"/>
            <a:ext cx="4114800" cy="3429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ไม่ทำร้าย / ไม่ซ้ำเติม</a:t>
            </a:r>
            <a:endParaRPr lang="en-GB" altLang="th-TH" sz="1800" b="1" dirty="0" smtClean="0">
              <a:solidFill>
                <a:srgbClr val="292929"/>
              </a:solidFill>
            </a:endParaRP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ทำตัวให้น่าเชื่อถือ  รักษาสัญญาและทำในสิ่งที่เหมาะควร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ไม่แสวงหาประโยชน์ใด ๆ จากความสัมพันธ์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เคารพสิทธิส่วนบุคคลในการตัดสินใจ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ไม่โฆษณาความสามารถหรือทักษะเกินจริง หรือรับปากในสิ่งที่ทำไม่ได้</a:t>
            </a:r>
          </a:p>
          <a:p>
            <a:pPr eaLnBrk="1" hangingPunct="1">
              <a:buFontTx/>
              <a:buChar char="•"/>
            </a:pPr>
            <a:r>
              <a:rPr lang="th-TH" altLang="th-TH" sz="1800" b="1" dirty="0" smtClean="0">
                <a:solidFill>
                  <a:srgbClr val="292929"/>
                </a:solidFill>
              </a:rPr>
              <a:t>ตระหนักรู้ถึงอคติและความลำเอียงในใจตนเอง</a:t>
            </a:r>
            <a:endParaRPr lang="en-GB" altLang="th-TH" sz="1800" b="1" dirty="0" smtClean="0">
              <a:solidFill>
                <a:srgbClr val="292929"/>
              </a:solidFill>
            </a:endParaRPr>
          </a:p>
          <a:p>
            <a:pPr eaLnBrk="1" hangingPunct="1"/>
            <a:endParaRPr lang="da-DK" altLang="th-TH" sz="1800" dirty="0" smtClean="0">
              <a:solidFill>
                <a:srgbClr val="292929"/>
              </a:solidFill>
            </a:endParaRPr>
          </a:p>
        </p:txBody>
      </p:sp>
      <p:pic>
        <p:nvPicPr>
          <p:cNvPr id="17414" name="Picture 7" descr="33-M5-p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08188"/>
            <a:ext cx="47244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 descr="1405_pp_trainers_A1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ヒラギノ角ゴ Pro W3"/>
        <a:cs typeface=""/>
      </a:majorFont>
      <a:minorFont>
        <a:latin typeface="Helvetic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ヒラギノ角ゴ Pro W3"/>
        <a:cs typeface=""/>
      </a:majorFont>
      <a:minorFont>
        <a:latin typeface="Helvetic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2636</TotalTime>
  <Words>693</Words>
  <Application>Microsoft Office PowerPoint</Application>
  <PresentationFormat>นำเสนอทางหน้าจอ (4:3)</PresentationFormat>
  <Paragraphs>115</Paragraphs>
  <Slides>15</Slides>
  <Notes>15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7" baseType="lpstr">
      <vt:lpstr>Blank Presentation</vt:lpstr>
      <vt:lpstr>1_Blank Presentation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การปฐมพยาบาลด้านจิตใจ</vt:lpstr>
      <vt:lpstr>จริยธรรมในการปฏิบัติงาน</vt:lpstr>
      <vt:lpstr>สาเหตุความเครียดของเจ้าหน้าที่  (1)</vt:lpstr>
      <vt:lpstr>สาเหตุความเครียดของเจ้าหน้าที่ (2)</vt:lpstr>
      <vt:lpstr>การจัดการกับความเครียดในการปฏิบัติงาน</vt:lpstr>
      <vt:lpstr>การจัดการกับความเครียดในการปฏิบัติงาน</vt:lpstr>
      <vt:lpstr>งานนำเสนอ PowerPoint</vt:lpstr>
      <vt:lpstr>งานนำเสนอ PowerPoint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h50</cp:lastModifiedBy>
  <cp:revision>468</cp:revision>
  <cp:lastPrinted>2017-03-06T03:51:07Z</cp:lastPrinted>
  <dcterms:created xsi:type="dcterms:W3CDTF">2009-01-23T11:31:13Z</dcterms:created>
  <dcterms:modified xsi:type="dcterms:W3CDTF">2017-03-06T03:53:31Z</dcterms:modified>
</cp:coreProperties>
</file>